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41"/>
  </p:notesMasterIdLst>
  <p:handoutMasterIdLst>
    <p:handoutMasterId r:id="rId42"/>
  </p:handoutMasterIdLst>
  <p:sldIdLst>
    <p:sldId id="394" r:id="rId2"/>
    <p:sldId id="1718" r:id="rId3"/>
    <p:sldId id="1821" r:id="rId4"/>
    <p:sldId id="1822" r:id="rId5"/>
    <p:sldId id="1733" r:id="rId6"/>
    <p:sldId id="1796" r:id="rId7"/>
    <p:sldId id="1795" r:id="rId8"/>
    <p:sldId id="1777" r:id="rId9"/>
    <p:sldId id="1786" r:id="rId10"/>
    <p:sldId id="1779" r:id="rId11"/>
    <p:sldId id="1768" r:id="rId12"/>
    <p:sldId id="1799" r:id="rId13"/>
    <p:sldId id="1805" r:id="rId14"/>
    <p:sldId id="1797" r:id="rId15"/>
    <p:sldId id="1807" r:id="rId16"/>
    <p:sldId id="1798" r:id="rId17"/>
    <p:sldId id="1810" r:id="rId18"/>
    <p:sldId id="1741" r:id="rId19"/>
    <p:sldId id="1800" r:id="rId20"/>
    <p:sldId id="1732" r:id="rId21"/>
    <p:sldId id="1801" r:id="rId22"/>
    <p:sldId id="1802" r:id="rId23"/>
    <p:sldId id="1743" r:id="rId24"/>
    <p:sldId id="1804" r:id="rId25"/>
    <p:sldId id="1770" r:id="rId26"/>
    <p:sldId id="1803" r:id="rId27"/>
    <p:sldId id="1823" r:id="rId28"/>
    <p:sldId id="1806" r:id="rId29"/>
    <p:sldId id="1824" r:id="rId30"/>
    <p:sldId id="1811" r:id="rId31"/>
    <p:sldId id="1812" r:id="rId32"/>
    <p:sldId id="1817" r:id="rId33"/>
    <p:sldId id="1813" r:id="rId34"/>
    <p:sldId id="1814" r:id="rId35"/>
    <p:sldId id="1815" r:id="rId36"/>
    <p:sldId id="1816" r:id="rId37"/>
    <p:sldId id="1820" r:id="rId38"/>
    <p:sldId id="1818" r:id="rId39"/>
    <p:sldId id="1819" r:id="rId40"/>
  </p:sldIdLst>
  <p:sldSz cx="12192000" cy="6858000"/>
  <p:notesSz cx="7099300" cy="10234613"/>
  <p:defaultTextStyle>
    <a:defPPr>
      <a:defRPr lang="en-US"/>
    </a:defPPr>
    <a:lvl1pPr algn="ctr" rtl="0" eaLnBrk="0" fontAlgn="base" hangingPunct="0">
      <a:spcBef>
        <a:spcPct val="0"/>
      </a:spcBef>
      <a:spcAft>
        <a:spcPct val="0"/>
      </a:spcAft>
      <a:defRPr sz="2400" kern="1200">
        <a:solidFill>
          <a:schemeClr val="tx1"/>
        </a:solidFill>
        <a:latin typeface="Trebuchet MS"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Trebuchet MS"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Trebuchet MS"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Trebuchet MS"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Trebuchet MS" pitchFamily="34" charset="0"/>
        <a:ea typeface="+mn-ea"/>
        <a:cs typeface="+mn-cs"/>
      </a:defRPr>
    </a:lvl5pPr>
    <a:lvl6pPr marL="2286000" algn="l" defTabSz="914400" rtl="0" eaLnBrk="1" latinLnBrk="0" hangingPunct="1">
      <a:defRPr sz="2400" kern="1200">
        <a:solidFill>
          <a:schemeClr val="tx1"/>
        </a:solidFill>
        <a:latin typeface="Trebuchet MS" pitchFamily="34" charset="0"/>
        <a:ea typeface="+mn-ea"/>
        <a:cs typeface="+mn-cs"/>
      </a:defRPr>
    </a:lvl6pPr>
    <a:lvl7pPr marL="2743200" algn="l" defTabSz="914400" rtl="0" eaLnBrk="1" latinLnBrk="0" hangingPunct="1">
      <a:defRPr sz="2400" kern="1200">
        <a:solidFill>
          <a:schemeClr val="tx1"/>
        </a:solidFill>
        <a:latin typeface="Trebuchet MS" pitchFamily="34" charset="0"/>
        <a:ea typeface="+mn-ea"/>
        <a:cs typeface="+mn-cs"/>
      </a:defRPr>
    </a:lvl7pPr>
    <a:lvl8pPr marL="3200400" algn="l" defTabSz="914400" rtl="0" eaLnBrk="1" latinLnBrk="0" hangingPunct="1">
      <a:defRPr sz="2400" kern="1200">
        <a:solidFill>
          <a:schemeClr val="tx1"/>
        </a:solidFill>
        <a:latin typeface="Trebuchet MS" pitchFamily="34" charset="0"/>
        <a:ea typeface="+mn-ea"/>
        <a:cs typeface="+mn-cs"/>
      </a:defRPr>
    </a:lvl8pPr>
    <a:lvl9pPr marL="3657600" algn="l" defTabSz="914400" rtl="0" eaLnBrk="1" latinLnBrk="0" hangingPunct="1">
      <a:defRPr sz="2400"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2">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7F0FF"/>
    <a:srgbClr val="EFDFFF"/>
    <a:srgbClr val="F0FFF7"/>
    <a:srgbClr val="CCFFFF"/>
    <a:srgbClr val="FF3300"/>
    <a:srgbClr val="FFA000"/>
    <a:srgbClr val="FFAA00"/>
    <a:srgbClr val="FF66CC"/>
    <a:srgbClr val="CAD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623" autoAdjust="0"/>
  </p:normalViewPr>
  <p:slideViewPr>
    <p:cSldViewPr snapToGrid="0">
      <p:cViewPr varScale="1">
        <p:scale>
          <a:sx n="69" d="100"/>
          <a:sy n="69" d="100"/>
        </p:scale>
        <p:origin x="5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83"/>
    </p:cViewPr>
  </p:sorterViewPr>
  <p:notesViewPr>
    <p:cSldViewPr snapToGrid="0">
      <p:cViewPr varScale="1">
        <p:scale>
          <a:sx n="63" d="100"/>
          <a:sy n="63" d="100"/>
        </p:scale>
        <p:origin x="-2922" y="-102"/>
      </p:cViewPr>
      <p:guideLst>
        <p:guide orient="horz" pos="3222"/>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46413" cy="520700"/>
          </a:xfrm>
          <a:prstGeom prst="rect">
            <a:avLst/>
          </a:prstGeom>
          <a:noFill/>
          <a:ln w="9525">
            <a:noFill/>
            <a:miter lim="800000"/>
            <a:headEnd/>
            <a:tailEnd/>
          </a:ln>
          <a:effectLst/>
        </p:spPr>
        <p:txBody>
          <a:bodyPr vert="horz" wrap="square" lIns="93919" tIns="46958" rIns="93919" bIns="46958" numCol="1" anchor="t" anchorCtr="0" compatLnSpc="1">
            <a:prstTxWarp prst="textNoShape">
              <a:avLst/>
            </a:prstTxWarp>
          </a:bodyPr>
          <a:lstStyle>
            <a:lvl1pPr algn="l" defTabSz="939648">
              <a:defRPr sz="1300">
                <a:latin typeface="Times New Roman" pitchFamily="18" charset="0"/>
              </a:defRPr>
            </a:lvl1pPr>
          </a:lstStyle>
          <a:p>
            <a:endParaRPr lang="en-US"/>
          </a:p>
        </p:txBody>
      </p:sp>
      <p:sp>
        <p:nvSpPr>
          <p:cNvPr id="37891" name="Rectangle 3"/>
          <p:cNvSpPr>
            <a:spLocks noGrp="1" noChangeArrowheads="1"/>
          </p:cNvSpPr>
          <p:nvPr>
            <p:ph type="dt" sz="quarter" idx="1"/>
          </p:nvPr>
        </p:nvSpPr>
        <p:spPr bwMode="auto">
          <a:xfrm>
            <a:off x="4038600" y="0"/>
            <a:ext cx="3043238" cy="520700"/>
          </a:xfrm>
          <a:prstGeom prst="rect">
            <a:avLst/>
          </a:prstGeom>
          <a:noFill/>
          <a:ln w="9525">
            <a:noFill/>
            <a:miter lim="800000"/>
            <a:headEnd/>
            <a:tailEnd/>
          </a:ln>
          <a:effectLst/>
        </p:spPr>
        <p:txBody>
          <a:bodyPr vert="horz" wrap="square" lIns="93919" tIns="46958" rIns="93919" bIns="46958" numCol="1" anchor="t" anchorCtr="0" compatLnSpc="1">
            <a:prstTxWarp prst="textNoShape">
              <a:avLst/>
            </a:prstTxWarp>
          </a:bodyPr>
          <a:lstStyle>
            <a:lvl1pPr algn="r" defTabSz="939648">
              <a:defRPr sz="1300">
                <a:latin typeface="Times New Roman" pitchFamily="18" charset="0"/>
              </a:defRPr>
            </a:lvl1pPr>
          </a:lstStyle>
          <a:p>
            <a:endParaRPr lang="en-US"/>
          </a:p>
        </p:txBody>
      </p:sp>
      <p:sp>
        <p:nvSpPr>
          <p:cNvPr id="37892" name="Rectangle 4"/>
          <p:cNvSpPr>
            <a:spLocks noGrp="1" noChangeArrowheads="1"/>
          </p:cNvSpPr>
          <p:nvPr>
            <p:ph type="ftr" sz="quarter" idx="2"/>
          </p:nvPr>
        </p:nvSpPr>
        <p:spPr bwMode="auto">
          <a:xfrm>
            <a:off x="0" y="9713913"/>
            <a:ext cx="3046413" cy="520700"/>
          </a:xfrm>
          <a:prstGeom prst="rect">
            <a:avLst/>
          </a:prstGeom>
          <a:noFill/>
          <a:ln w="9525">
            <a:noFill/>
            <a:miter lim="800000"/>
            <a:headEnd/>
            <a:tailEnd/>
          </a:ln>
          <a:effectLst/>
        </p:spPr>
        <p:txBody>
          <a:bodyPr vert="horz" wrap="square" lIns="93919" tIns="46958" rIns="93919" bIns="46958" numCol="1" anchor="b" anchorCtr="0" compatLnSpc="1">
            <a:prstTxWarp prst="textNoShape">
              <a:avLst/>
            </a:prstTxWarp>
          </a:bodyPr>
          <a:lstStyle>
            <a:lvl1pPr algn="l" defTabSz="939648">
              <a:defRPr sz="1300">
                <a:latin typeface="Times New Roman" pitchFamily="18" charset="0"/>
              </a:defRPr>
            </a:lvl1pPr>
          </a:lstStyle>
          <a:p>
            <a:endParaRPr lang="en-US"/>
          </a:p>
        </p:txBody>
      </p:sp>
      <p:sp>
        <p:nvSpPr>
          <p:cNvPr id="37893" name="Rectangle 5"/>
          <p:cNvSpPr>
            <a:spLocks noGrp="1" noChangeArrowheads="1"/>
          </p:cNvSpPr>
          <p:nvPr>
            <p:ph type="sldNum" sz="quarter" idx="3"/>
          </p:nvPr>
        </p:nvSpPr>
        <p:spPr bwMode="auto">
          <a:xfrm>
            <a:off x="4038600" y="9713913"/>
            <a:ext cx="3043238" cy="520700"/>
          </a:xfrm>
          <a:prstGeom prst="rect">
            <a:avLst/>
          </a:prstGeom>
          <a:noFill/>
          <a:ln w="9525">
            <a:noFill/>
            <a:miter lim="800000"/>
            <a:headEnd/>
            <a:tailEnd/>
          </a:ln>
          <a:effectLst/>
        </p:spPr>
        <p:txBody>
          <a:bodyPr vert="horz" wrap="square" lIns="93919" tIns="46958" rIns="93919" bIns="46958" numCol="1" anchor="b" anchorCtr="0" compatLnSpc="1">
            <a:prstTxWarp prst="textNoShape">
              <a:avLst/>
            </a:prstTxWarp>
          </a:bodyPr>
          <a:lstStyle>
            <a:lvl1pPr algn="r" defTabSz="939648">
              <a:defRPr sz="1300">
                <a:latin typeface="Times New Roman" pitchFamily="18" charset="0"/>
              </a:defRPr>
            </a:lvl1pPr>
          </a:lstStyle>
          <a:p>
            <a:fld id="{A6461454-041A-4602-A673-7F12D6DCF443}" type="slidenum">
              <a:rPr lang="en-US"/>
              <a:pPr/>
              <a:t>‹N°›</a:t>
            </a:fld>
            <a:endParaRPr lang="en-US"/>
          </a:p>
        </p:txBody>
      </p:sp>
    </p:spTree>
    <p:extLst>
      <p:ext uri="{BB962C8B-B14F-4D97-AF65-F5344CB8AC3E}">
        <p14:creationId xmlns:p14="http://schemas.microsoft.com/office/powerpoint/2010/main" val="141480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76575" cy="511175"/>
          </a:xfrm>
          <a:prstGeom prst="rect">
            <a:avLst/>
          </a:prstGeom>
          <a:noFill/>
          <a:ln w="12700">
            <a:noFill/>
            <a:miter lim="800000"/>
            <a:headEnd type="none" w="sm" len="sm"/>
            <a:tailEnd type="none" w="sm" len="sm"/>
          </a:ln>
          <a:effectLst/>
        </p:spPr>
        <p:txBody>
          <a:bodyPr vert="horz" wrap="square" lIns="93919" tIns="46958" rIns="93919" bIns="46958" numCol="1" anchor="t" anchorCtr="0" compatLnSpc="1">
            <a:prstTxWarp prst="textNoShape">
              <a:avLst/>
            </a:prstTxWarp>
          </a:bodyPr>
          <a:lstStyle>
            <a:lvl1pPr algn="l" defTabSz="939648">
              <a:defRPr sz="1300">
                <a:latin typeface="Times New Roman" pitchFamily="18" charset="0"/>
              </a:defRPr>
            </a:lvl1pPr>
          </a:lstStyle>
          <a:p>
            <a:endParaRPr lang="en-US"/>
          </a:p>
        </p:txBody>
      </p:sp>
      <p:sp>
        <p:nvSpPr>
          <p:cNvPr id="4099" name="Rectangle 3"/>
          <p:cNvSpPr>
            <a:spLocks noGrp="1" noChangeArrowheads="1"/>
          </p:cNvSpPr>
          <p:nvPr>
            <p:ph type="dt" idx="1"/>
          </p:nvPr>
        </p:nvSpPr>
        <p:spPr bwMode="auto">
          <a:xfrm>
            <a:off x="4022726" y="0"/>
            <a:ext cx="3076575" cy="511175"/>
          </a:xfrm>
          <a:prstGeom prst="rect">
            <a:avLst/>
          </a:prstGeom>
          <a:noFill/>
          <a:ln w="12700">
            <a:noFill/>
            <a:miter lim="800000"/>
            <a:headEnd type="none" w="sm" len="sm"/>
            <a:tailEnd type="none" w="sm" len="sm"/>
          </a:ln>
          <a:effectLst/>
        </p:spPr>
        <p:txBody>
          <a:bodyPr vert="horz" wrap="square" lIns="93919" tIns="46958" rIns="93919" bIns="46958" numCol="1" anchor="t" anchorCtr="0" compatLnSpc="1">
            <a:prstTxWarp prst="textNoShape">
              <a:avLst/>
            </a:prstTxWarp>
          </a:bodyPr>
          <a:lstStyle>
            <a:lvl1pPr algn="r" defTabSz="939648">
              <a:defRPr sz="1300">
                <a:latin typeface="Times New Roman" pitchFamily="18" charset="0"/>
              </a:defRPr>
            </a:lvl1pPr>
          </a:lstStyle>
          <a:p>
            <a:endParaRPr lang="en-US"/>
          </a:p>
        </p:txBody>
      </p:sp>
      <p:sp>
        <p:nvSpPr>
          <p:cNvPr id="4100" name="Rectangle 4"/>
          <p:cNvSpPr>
            <a:spLocks noGrp="1" noRot="1" noChangeAspect="1" noChangeArrowheads="1" noTextEdit="1"/>
          </p:cNvSpPr>
          <p:nvPr>
            <p:ph type="sldImg" idx="2"/>
          </p:nvPr>
        </p:nvSpPr>
        <p:spPr bwMode="auto">
          <a:xfrm>
            <a:off x="139700" y="766763"/>
            <a:ext cx="6823075" cy="383857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47738" y="4860926"/>
            <a:ext cx="5203825" cy="4606925"/>
          </a:xfrm>
          <a:prstGeom prst="rect">
            <a:avLst/>
          </a:prstGeom>
          <a:noFill/>
          <a:ln w="12700">
            <a:noFill/>
            <a:miter lim="800000"/>
            <a:headEnd type="none" w="sm" len="sm"/>
            <a:tailEnd type="none" w="sm" len="sm"/>
          </a:ln>
          <a:effectLst/>
        </p:spPr>
        <p:txBody>
          <a:bodyPr vert="horz" wrap="square" lIns="93919" tIns="46958" rIns="93919" bIns="4695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1" y="9723438"/>
            <a:ext cx="3076575" cy="511175"/>
          </a:xfrm>
          <a:prstGeom prst="rect">
            <a:avLst/>
          </a:prstGeom>
          <a:noFill/>
          <a:ln w="12700">
            <a:noFill/>
            <a:miter lim="800000"/>
            <a:headEnd type="none" w="sm" len="sm"/>
            <a:tailEnd type="none" w="sm" len="sm"/>
          </a:ln>
          <a:effectLst/>
        </p:spPr>
        <p:txBody>
          <a:bodyPr vert="horz" wrap="square" lIns="93919" tIns="46958" rIns="93919" bIns="46958" numCol="1" anchor="b" anchorCtr="0" compatLnSpc="1">
            <a:prstTxWarp prst="textNoShape">
              <a:avLst/>
            </a:prstTxWarp>
          </a:bodyPr>
          <a:lstStyle>
            <a:lvl1pPr algn="l" defTabSz="939648">
              <a:defRPr sz="1300">
                <a:latin typeface="Times New Roman" pitchFamily="18" charset="0"/>
              </a:defRPr>
            </a:lvl1pPr>
          </a:lstStyle>
          <a:p>
            <a:endParaRPr lang="en-US"/>
          </a:p>
        </p:txBody>
      </p:sp>
      <p:sp>
        <p:nvSpPr>
          <p:cNvPr id="4103" name="Rectangle 7"/>
          <p:cNvSpPr>
            <a:spLocks noGrp="1" noChangeArrowheads="1"/>
          </p:cNvSpPr>
          <p:nvPr>
            <p:ph type="sldNum" sz="quarter" idx="5"/>
          </p:nvPr>
        </p:nvSpPr>
        <p:spPr bwMode="auto">
          <a:xfrm>
            <a:off x="4022726" y="9723438"/>
            <a:ext cx="3076575" cy="511175"/>
          </a:xfrm>
          <a:prstGeom prst="rect">
            <a:avLst/>
          </a:prstGeom>
          <a:noFill/>
          <a:ln w="12700">
            <a:noFill/>
            <a:miter lim="800000"/>
            <a:headEnd type="none" w="sm" len="sm"/>
            <a:tailEnd type="none" w="sm" len="sm"/>
          </a:ln>
          <a:effectLst/>
        </p:spPr>
        <p:txBody>
          <a:bodyPr vert="horz" wrap="square" lIns="93919" tIns="46958" rIns="93919" bIns="46958" numCol="1" anchor="b" anchorCtr="0" compatLnSpc="1">
            <a:prstTxWarp prst="textNoShape">
              <a:avLst/>
            </a:prstTxWarp>
          </a:bodyPr>
          <a:lstStyle>
            <a:lvl1pPr algn="r" defTabSz="939648">
              <a:defRPr sz="1300">
                <a:latin typeface="Times New Roman" pitchFamily="18" charset="0"/>
              </a:defRPr>
            </a:lvl1pPr>
          </a:lstStyle>
          <a:p>
            <a:fld id="{741F9F67-E606-4518-84A1-D178E62D50EA}" type="slidenum">
              <a:rPr lang="en-US"/>
              <a:pPr/>
              <a:t>‹N°›</a:t>
            </a:fld>
            <a:endParaRPr lang="en-US"/>
          </a:p>
        </p:txBody>
      </p:sp>
    </p:spTree>
    <p:extLst>
      <p:ext uri="{BB962C8B-B14F-4D97-AF65-F5344CB8AC3E}">
        <p14:creationId xmlns:p14="http://schemas.microsoft.com/office/powerpoint/2010/main" val="470495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Rot="1" noChangeAspect="1" noChangeArrowheads="1" noTextEdit="1"/>
          </p:cNvSpPr>
          <p:nvPr>
            <p:ph type="sldImg"/>
          </p:nvPr>
        </p:nvSpPr>
        <p:spPr>
          <a:xfrm>
            <a:off x="139700" y="766763"/>
            <a:ext cx="6823075" cy="3838575"/>
          </a:xfrm>
          <a:ln/>
        </p:spPr>
      </p:sp>
      <p:sp>
        <p:nvSpPr>
          <p:cNvPr id="454659"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57939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78145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31988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79985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2185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72208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20795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9944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3667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98647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46106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4437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069194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3646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015370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766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83210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66102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211844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523381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394244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2669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12375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9087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116575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576284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2889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925005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0372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315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895515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93032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07375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61120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10751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7801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5217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58689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28401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2"/>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D7C7E3B2-C190-4376-92D5-A128456156DE}" type="slidenum">
              <a:rPr lang="en-US"/>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71AB7E74-E957-4E43-8B75-16BACAB9E62F}" type="slidenum">
              <a:rPr lang="en-US"/>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0" y="227020"/>
            <a:ext cx="2590800" cy="5868987"/>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227020"/>
            <a:ext cx="7569200" cy="586898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89229324-8F20-42D3-A41E-A2EFFFE874F2}" type="slidenum">
              <a:rPr lang="en-US"/>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49451" y="227013"/>
            <a:ext cx="7418916" cy="609600"/>
          </a:xfrm>
        </p:spPr>
        <p:txBody>
          <a:bodyPr/>
          <a:lstStyle/>
          <a:p>
            <a:r>
              <a:rPr lang="fr-FR"/>
              <a:t>Cliquez pour modifier le style du titre</a:t>
            </a:r>
          </a:p>
        </p:txBody>
      </p:sp>
      <p:sp>
        <p:nvSpPr>
          <p:cNvPr id="3" name="Espace réservé du texte 2"/>
          <p:cNvSpPr>
            <a:spLocks noGrp="1"/>
          </p:cNvSpPr>
          <p:nvPr>
            <p:ph type="body" sz="half" idx="1"/>
          </p:nvPr>
        </p:nvSpPr>
        <p:spPr>
          <a:xfrm>
            <a:off x="914400" y="1981200"/>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914400" y="6315075"/>
            <a:ext cx="2540000" cy="457200"/>
          </a:xfrm>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a:xfrm>
            <a:off x="4165600" y="6315075"/>
            <a:ext cx="3860800" cy="457200"/>
          </a:xfrm>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a:xfrm>
            <a:off x="8737600" y="6315075"/>
            <a:ext cx="2540000" cy="457200"/>
          </a:xfrm>
        </p:spPr>
        <p:txBody>
          <a:bodyPr/>
          <a:lstStyle>
            <a:lvl1pPr>
              <a:defRPr/>
            </a:lvl1pPr>
          </a:lstStyle>
          <a:p>
            <a:fld id="{DFA426B8-E622-4BAD-A3BC-06065D6C7B58}"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dirty="0"/>
          </a:p>
        </p:txBody>
      </p:sp>
      <p:sp>
        <p:nvSpPr>
          <p:cNvPr id="6" name="Espace réservé du numéro de diapositive 5"/>
          <p:cNvSpPr>
            <a:spLocks noGrp="1"/>
          </p:cNvSpPr>
          <p:nvPr>
            <p:ph type="sldNum" sz="quarter" idx="12"/>
          </p:nvPr>
        </p:nvSpPr>
        <p:spPr/>
        <p:txBody>
          <a:bodyPr/>
          <a:lstStyle>
            <a:lvl1pPr>
              <a:defRPr/>
            </a:lvl1pPr>
          </a:lstStyle>
          <a:p>
            <a:fld id="{88EA370C-994A-4F4F-AC43-9A142D7F7601}" type="slidenum">
              <a:rPr lang="en-US"/>
              <a:pPr/>
              <a:t>‹N°›</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7"/>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6B2460A6-44F3-4C05-B646-4C66C1792805}" type="slidenum">
              <a:rPr lang="en-US"/>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p:txBody>
          <a:bodyPr/>
          <a:lstStyle>
            <a:lvl1pPr>
              <a:defRPr/>
            </a:lvl1pPr>
          </a:lstStyle>
          <a:p>
            <a:fld id="{C5432E7F-09B2-4EBA-8869-DE0961D1D82F}" type="slidenum">
              <a:rPr lang="en-US"/>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8" name="Espace réservé du pied de page 7"/>
          <p:cNvSpPr>
            <a:spLocks noGrp="1"/>
          </p:cNvSpPr>
          <p:nvPr>
            <p:ph type="ftr" sz="quarter" idx="11"/>
          </p:nvPr>
        </p:nvSpPr>
        <p:spPr/>
        <p:txBody>
          <a:bodyPr/>
          <a:lstStyle>
            <a:lvl1pPr>
              <a:defRPr/>
            </a:lvl1pPr>
          </a:lstStyle>
          <a:p>
            <a:r>
              <a:rPr lang="en-US" smtClean="0"/>
              <a:t>R. Flaminio</a:t>
            </a:r>
            <a:endParaRPr lang="en-US"/>
          </a:p>
        </p:txBody>
      </p:sp>
      <p:sp>
        <p:nvSpPr>
          <p:cNvPr id="9" name="Espace réservé du numéro de diapositive 8"/>
          <p:cNvSpPr>
            <a:spLocks noGrp="1"/>
          </p:cNvSpPr>
          <p:nvPr>
            <p:ph type="sldNum" sz="quarter" idx="12"/>
          </p:nvPr>
        </p:nvSpPr>
        <p:spPr/>
        <p:txBody>
          <a:bodyPr/>
          <a:lstStyle>
            <a:lvl1pPr>
              <a:defRPr/>
            </a:lvl1pPr>
          </a:lstStyle>
          <a:p>
            <a:fld id="{8B955BEC-CAFD-45BB-9E25-E3C906652ECB}" type="slidenum">
              <a:rPr lang="en-US"/>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4" name="Espace réservé du pied de page 3"/>
          <p:cNvSpPr>
            <a:spLocks noGrp="1"/>
          </p:cNvSpPr>
          <p:nvPr>
            <p:ph type="ftr" sz="quarter" idx="11"/>
          </p:nvPr>
        </p:nvSpPr>
        <p:spPr/>
        <p:txBody>
          <a:bodyPr/>
          <a:lstStyle>
            <a:lvl1pPr>
              <a:defRPr/>
            </a:lvl1pPr>
          </a:lstStyle>
          <a:p>
            <a:r>
              <a:rPr lang="en-US" smtClean="0"/>
              <a:t>R. Flaminio</a:t>
            </a:r>
            <a:endParaRPr lang="en-US"/>
          </a:p>
        </p:txBody>
      </p:sp>
      <p:sp>
        <p:nvSpPr>
          <p:cNvPr id="5" name="Espace réservé du numéro de diapositive 4"/>
          <p:cNvSpPr>
            <a:spLocks noGrp="1"/>
          </p:cNvSpPr>
          <p:nvPr>
            <p:ph type="sldNum" sz="quarter" idx="12"/>
          </p:nvPr>
        </p:nvSpPr>
        <p:spPr/>
        <p:txBody>
          <a:bodyPr/>
          <a:lstStyle>
            <a:lvl1pPr>
              <a:defRPr/>
            </a:lvl1pPr>
          </a:lstStyle>
          <a:p>
            <a:fld id="{06B1DF27-FA8F-480B-92CC-C56557DCBB74}" type="slidenum">
              <a:rPr lang="en-US"/>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3" name="Espace réservé du pied de page 2"/>
          <p:cNvSpPr>
            <a:spLocks noGrp="1"/>
          </p:cNvSpPr>
          <p:nvPr>
            <p:ph type="ftr" sz="quarter" idx="11"/>
          </p:nvPr>
        </p:nvSpPr>
        <p:spPr/>
        <p:txBody>
          <a:bodyPr/>
          <a:lstStyle>
            <a:lvl1pPr>
              <a:defRPr/>
            </a:lvl1pPr>
          </a:lstStyle>
          <a:p>
            <a:r>
              <a:rPr lang="en-US" smtClean="0"/>
              <a:t>R. Flaminio</a:t>
            </a:r>
            <a:endParaRPr lang="en-US"/>
          </a:p>
        </p:txBody>
      </p:sp>
      <p:sp>
        <p:nvSpPr>
          <p:cNvPr id="4" name="Espace réservé du numéro de diapositive 3"/>
          <p:cNvSpPr>
            <a:spLocks noGrp="1"/>
          </p:cNvSpPr>
          <p:nvPr>
            <p:ph type="sldNum" sz="quarter" idx="12"/>
          </p:nvPr>
        </p:nvSpPr>
        <p:spPr/>
        <p:txBody>
          <a:bodyPr/>
          <a:lstStyle>
            <a:lvl1pPr>
              <a:defRPr/>
            </a:lvl1pPr>
          </a:lstStyle>
          <a:p>
            <a:fld id="{B8DC2BD1-D098-48CA-953D-EF8E7114DCD8}" type="slidenum">
              <a:rPr lang="en-US"/>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p:txBody>
          <a:bodyPr/>
          <a:lstStyle>
            <a:lvl1pPr>
              <a:defRPr/>
            </a:lvl1pPr>
          </a:lstStyle>
          <a:p>
            <a:fld id="{F2F8BE37-A3D3-4951-8415-83F2EE0B64F4}" type="slidenum">
              <a:rPr lang="en-US"/>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p:txBody>
          <a:bodyPr/>
          <a:lstStyle>
            <a:lvl1pPr>
              <a:defRPr/>
            </a:lvl1pPr>
          </a:lstStyle>
          <a:p>
            <a:fld id="{2A2EA72E-4271-4982-8B26-8EF3615A7870}" type="slidenum">
              <a:rPr lang="en-US"/>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14127" y="6315075"/>
            <a:ext cx="301413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200">
                <a:solidFill>
                  <a:schemeClr val="hlink"/>
                </a:solidFill>
                <a:latin typeface="+mn-lt"/>
              </a:defRPr>
            </a:lvl1pPr>
          </a:lstStyle>
          <a:p>
            <a:r>
              <a:rPr lang="en-US" altLang="ja-JP" smtClean="0"/>
              <a:t>EGO council, December 18th 2023</a:t>
            </a:r>
            <a:endParaRPr lang="en-US" dirty="0"/>
          </a:p>
        </p:txBody>
      </p:sp>
      <p:sp>
        <p:nvSpPr>
          <p:cNvPr id="3075" name="Rectangle 3"/>
          <p:cNvSpPr>
            <a:spLocks noGrp="1" noChangeArrowheads="1"/>
          </p:cNvSpPr>
          <p:nvPr>
            <p:ph type="ftr" sz="quarter" idx="3"/>
          </p:nvPr>
        </p:nvSpPr>
        <p:spPr bwMode="auto">
          <a:xfrm>
            <a:off x="4165600" y="6315075"/>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00">
                <a:solidFill>
                  <a:schemeClr val="hlink"/>
                </a:solidFill>
                <a:latin typeface="+mn-lt"/>
              </a:defRPr>
            </a:lvl1pPr>
          </a:lstStyle>
          <a:p>
            <a:r>
              <a:rPr lang="en-US" smtClean="0"/>
              <a:t>R. Flaminio</a:t>
            </a:r>
            <a:endParaRPr lang="en-US"/>
          </a:p>
        </p:txBody>
      </p:sp>
      <p:sp>
        <p:nvSpPr>
          <p:cNvPr id="3076" name="Rectangle 4"/>
          <p:cNvSpPr>
            <a:spLocks noGrp="1" noChangeArrowheads="1"/>
          </p:cNvSpPr>
          <p:nvPr>
            <p:ph type="sldNum" sz="quarter" idx="4"/>
          </p:nvPr>
        </p:nvSpPr>
        <p:spPr bwMode="auto">
          <a:xfrm>
            <a:off x="8737600" y="6315075"/>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solidFill>
                  <a:schemeClr val="hlink"/>
                </a:solidFill>
                <a:latin typeface="+mn-lt"/>
              </a:defRPr>
            </a:lvl1pPr>
          </a:lstStyle>
          <a:p>
            <a:fld id="{B221E3BD-3CD6-4FBC-B49E-0C391D71ED02}" type="slidenum">
              <a:rPr lang="en-US"/>
              <a:pPr/>
              <a:t>‹N°›</a:t>
            </a:fld>
            <a:endParaRPr lang="en-US"/>
          </a:p>
        </p:txBody>
      </p:sp>
      <p:sp>
        <p:nvSpPr>
          <p:cNvPr id="3077" name="Rectangle 5"/>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title"/>
          </p:nvPr>
        </p:nvSpPr>
        <p:spPr bwMode="auto">
          <a:xfrm>
            <a:off x="1949451" y="227013"/>
            <a:ext cx="7418916" cy="609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ChangeArrowheads="1"/>
          </p:cNvSpPr>
          <p:nvPr/>
        </p:nvSpPr>
        <p:spPr bwMode="auto">
          <a:xfrm>
            <a:off x="5907622" y="6484938"/>
            <a:ext cx="376767" cy="304800"/>
          </a:xfrm>
          <a:prstGeom prst="rect">
            <a:avLst/>
          </a:prstGeom>
          <a:noFill/>
          <a:ln w="9525">
            <a:noFill/>
            <a:miter lim="800000"/>
            <a:headEnd/>
            <a:tailEnd/>
          </a:ln>
          <a:effectLst/>
        </p:spPr>
        <p:txBody>
          <a:bodyPr wrap="none" anchor="ctr"/>
          <a:lstStyle/>
          <a:p>
            <a:endParaRPr lang="fr-FR" sz="2400"/>
          </a:p>
        </p:txBody>
      </p:sp>
      <p:sp>
        <p:nvSpPr>
          <p:cNvPr id="3081" name="Rectangle 9"/>
          <p:cNvSpPr>
            <a:spLocks noChangeArrowheads="1"/>
          </p:cNvSpPr>
          <p:nvPr/>
        </p:nvSpPr>
        <p:spPr bwMode="auto">
          <a:xfrm>
            <a:off x="5973238" y="3189288"/>
            <a:ext cx="472017" cy="457200"/>
          </a:xfrm>
          <a:prstGeom prst="rect">
            <a:avLst/>
          </a:prstGeom>
          <a:noFill/>
          <a:ln w="9525">
            <a:noFill/>
            <a:miter lim="800000"/>
            <a:headEnd/>
            <a:tailEnd/>
          </a:ln>
          <a:effectLst/>
        </p:spPr>
        <p:txBody>
          <a:bodyPr wrap="none" anchor="ctr"/>
          <a:lstStyle/>
          <a:p>
            <a:endParaRPr lang="fr-FR" sz="2400"/>
          </a:p>
        </p:txBody>
      </p:sp>
      <p:sp>
        <p:nvSpPr>
          <p:cNvPr id="3082" name="Rectangle 10"/>
          <p:cNvSpPr>
            <a:spLocks noChangeArrowheads="1"/>
          </p:cNvSpPr>
          <p:nvPr/>
        </p:nvSpPr>
        <p:spPr bwMode="auto">
          <a:xfrm>
            <a:off x="5973235" y="3108325"/>
            <a:ext cx="698500" cy="457200"/>
          </a:xfrm>
          <a:prstGeom prst="rect">
            <a:avLst/>
          </a:prstGeom>
          <a:noFill/>
          <a:ln w="9525">
            <a:noFill/>
            <a:miter lim="800000"/>
            <a:headEnd/>
            <a:tailEnd/>
          </a:ln>
          <a:effectLst/>
        </p:spPr>
        <p:txBody>
          <a:bodyPr wrap="none" anchor="ctr"/>
          <a:lstStyle/>
          <a:p>
            <a:endParaRPr lang="fr-FR" sz="2400"/>
          </a:p>
        </p:txBody>
      </p:sp>
      <p:sp>
        <p:nvSpPr>
          <p:cNvPr id="3083" name="Rectangle 11"/>
          <p:cNvSpPr>
            <a:spLocks noChangeArrowheads="1"/>
          </p:cNvSpPr>
          <p:nvPr/>
        </p:nvSpPr>
        <p:spPr bwMode="auto">
          <a:xfrm>
            <a:off x="14822" y="962025"/>
            <a:ext cx="12177183" cy="38100"/>
          </a:xfrm>
          <a:prstGeom prst="rect">
            <a:avLst/>
          </a:prstGeom>
          <a:solidFill>
            <a:srgbClr val="CC0099"/>
          </a:solidFill>
          <a:ln w="9525">
            <a:solidFill>
              <a:srgbClr val="333399"/>
            </a:solidFill>
            <a:miter lim="800000"/>
            <a:headEnd/>
            <a:tailEnd/>
          </a:ln>
          <a:effectLst/>
        </p:spPr>
        <p:txBody>
          <a:bodyPr wrap="none" anchor="ctr"/>
          <a:lstStyle/>
          <a:p>
            <a:endParaRPr lang="fr-FR" sz="2400"/>
          </a:p>
        </p:txBody>
      </p:sp>
      <p:sp>
        <p:nvSpPr>
          <p:cNvPr id="3088" name="Rectangle 16"/>
          <p:cNvSpPr>
            <a:spLocks noChangeArrowheads="1"/>
          </p:cNvSpPr>
          <p:nvPr/>
        </p:nvSpPr>
        <p:spPr bwMode="auto">
          <a:xfrm>
            <a:off x="14822" y="6276975"/>
            <a:ext cx="12177183" cy="25400"/>
          </a:xfrm>
          <a:prstGeom prst="rect">
            <a:avLst/>
          </a:prstGeom>
          <a:solidFill>
            <a:srgbClr val="CC0099"/>
          </a:solidFill>
          <a:ln w="9525">
            <a:solidFill>
              <a:srgbClr val="333399"/>
            </a:solidFill>
            <a:miter lim="800000"/>
            <a:headEnd/>
            <a:tailEnd/>
          </a:ln>
          <a:effectLst/>
        </p:spPr>
        <p:txBody>
          <a:bodyPr wrap="none" anchor="ctr"/>
          <a:lstStyle/>
          <a:p>
            <a:endParaRPr lang="fr-FR" sz="2400"/>
          </a:p>
        </p:txBody>
      </p:sp>
      <p:pic>
        <p:nvPicPr>
          <p:cNvPr id="3" name="Picture 2"/>
          <p:cNvPicPr>
            <a:picLocks/>
          </p:cNvPicPr>
          <p:nvPr userDrawn="1"/>
        </p:nvPicPr>
        <p:blipFill>
          <a:blip r:embed="rId14"/>
          <a:stretch>
            <a:fillRect/>
          </a:stretch>
        </p:blipFill>
        <p:spPr>
          <a:xfrm>
            <a:off x="-75496" y="144201"/>
            <a:ext cx="1652588" cy="690563"/>
          </a:xfrm>
          <a:prstGeom prst="rect">
            <a:avLst/>
          </a:prstGeom>
        </p:spPr>
      </p:pic>
      <p:sp>
        <p:nvSpPr>
          <p:cNvPr id="2" name="TextBox 1"/>
          <p:cNvSpPr txBox="1"/>
          <p:nvPr userDrawn="1"/>
        </p:nvSpPr>
        <p:spPr>
          <a:xfrm>
            <a:off x="1275099" y="516465"/>
            <a:ext cx="304892" cy="338554"/>
          </a:xfrm>
          <a:prstGeom prst="rect">
            <a:avLst/>
          </a:prstGeom>
          <a:noFill/>
        </p:spPr>
        <p:txBody>
          <a:bodyPr wrap="none" rtlCol="0">
            <a:spAutoFit/>
          </a:bodyPr>
          <a:lstStyle/>
          <a:p>
            <a:r>
              <a:rPr lang="en-US" sz="1600" b="1" i="1" dirty="0" smtClean="0">
                <a:solidFill>
                  <a:schemeClr val="tx1">
                    <a:lumMod val="50000"/>
                  </a:schemeClr>
                </a:solidFill>
              </a:rPr>
              <a:t>+</a:t>
            </a:r>
            <a:endParaRPr lang="en-US" sz="1600" b="1" i="1" dirty="0">
              <a:solidFill>
                <a:schemeClr val="tx1">
                  <a:lumMod val="50000"/>
                </a:schemeClr>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hf hdr="0" ft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Helvetica" pitchFamily="34" charset="0"/>
        </a:defRPr>
      </a:lvl2pPr>
      <a:lvl3pPr algn="ctr" rtl="0" eaLnBrk="0" fontAlgn="base" hangingPunct="0">
        <a:spcBef>
          <a:spcPct val="0"/>
        </a:spcBef>
        <a:spcAft>
          <a:spcPct val="0"/>
        </a:spcAft>
        <a:defRPr sz="3600">
          <a:solidFill>
            <a:schemeClr val="tx2"/>
          </a:solidFill>
          <a:latin typeface="Helvetica" pitchFamily="34" charset="0"/>
        </a:defRPr>
      </a:lvl3pPr>
      <a:lvl4pPr algn="ctr" rtl="0" eaLnBrk="0" fontAlgn="base" hangingPunct="0">
        <a:spcBef>
          <a:spcPct val="0"/>
        </a:spcBef>
        <a:spcAft>
          <a:spcPct val="0"/>
        </a:spcAft>
        <a:defRPr sz="3600">
          <a:solidFill>
            <a:schemeClr val="tx2"/>
          </a:solidFill>
          <a:latin typeface="Helvetica" pitchFamily="34" charset="0"/>
        </a:defRPr>
      </a:lvl4pPr>
      <a:lvl5pPr algn="ctr" rtl="0" eaLnBrk="0" fontAlgn="base" hangingPunct="0">
        <a:spcBef>
          <a:spcPct val="0"/>
        </a:spcBef>
        <a:spcAft>
          <a:spcPct val="0"/>
        </a:spcAft>
        <a:defRPr sz="3600">
          <a:solidFill>
            <a:schemeClr val="tx2"/>
          </a:solidFill>
          <a:latin typeface="Helvetica" pitchFamily="34" charset="0"/>
        </a:defRPr>
      </a:lvl5pPr>
      <a:lvl6pPr marL="457200" algn="ctr" rtl="0" eaLnBrk="0" fontAlgn="base" hangingPunct="0">
        <a:spcBef>
          <a:spcPct val="0"/>
        </a:spcBef>
        <a:spcAft>
          <a:spcPct val="0"/>
        </a:spcAft>
        <a:defRPr sz="3600">
          <a:solidFill>
            <a:schemeClr val="tx2"/>
          </a:solidFill>
          <a:latin typeface="Helvetica" pitchFamily="34" charset="0"/>
        </a:defRPr>
      </a:lvl6pPr>
      <a:lvl7pPr marL="914400" algn="ctr" rtl="0" eaLnBrk="0" fontAlgn="base" hangingPunct="0">
        <a:spcBef>
          <a:spcPct val="0"/>
        </a:spcBef>
        <a:spcAft>
          <a:spcPct val="0"/>
        </a:spcAft>
        <a:defRPr sz="3600">
          <a:solidFill>
            <a:schemeClr val="tx2"/>
          </a:solidFill>
          <a:latin typeface="Helvetica" pitchFamily="34" charset="0"/>
        </a:defRPr>
      </a:lvl7pPr>
      <a:lvl8pPr marL="1371600" algn="ctr" rtl="0" eaLnBrk="0" fontAlgn="base" hangingPunct="0">
        <a:spcBef>
          <a:spcPct val="0"/>
        </a:spcBef>
        <a:spcAft>
          <a:spcPct val="0"/>
        </a:spcAft>
        <a:defRPr sz="3600">
          <a:solidFill>
            <a:schemeClr val="tx2"/>
          </a:solidFill>
          <a:latin typeface="Helvetica" pitchFamily="34" charset="0"/>
        </a:defRPr>
      </a:lvl8pPr>
      <a:lvl9pPr marL="1828800" algn="ctr" rtl="0" eaLnBrk="0" fontAlgn="base" hangingPunct="0">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2" charset="2"/>
        <a:buChar char="l"/>
        <a:defRPr sz="2400">
          <a:solidFill>
            <a:schemeClr val="hlink"/>
          </a:solidFill>
          <a:latin typeface="+mn-lt"/>
          <a:ea typeface="+mn-ea"/>
          <a:cs typeface="+mn-cs"/>
        </a:defRPr>
      </a:lvl1pPr>
      <a:lvl2pPr marL="742950" indent="-285750" algn="l" rtl="0" eaLnBrk="0" fontAlgn="base" hangingPunct="0">
        <a:spcBef>
          <a:spcPct val="20000"/>
        </a:spcBef>
        <a:spcAft>
          <a:spcPct val="0"/>
        </a:spcAft>
        <a:buClr>
          <a:schemeClr val="tx2"/>
        </a:buClr>
        <a:buSzPct val="100000"/>
        <a:buFont typeface="Monotype Sorts" pitchFamily="2" charset="2"/>
        <a:buChar char="u"/>
        <a:defRPr>
          <a:solidFill>
            <a:schemeClr val="tx2"/>
          </a:solidFill>
          <a:latin typeface="+mn-lt"/>
        </a:defRPr>
      </a:lvl2pPr>
      <a:lvl3pPr marL="1143000" indent="-228600" algn="l" rtl="0" eaLnBrk="0" fontAlgn="base" hangingPunct="0">
        <a:spcBef>
          <a:spcPct val="20000"/>
        </a:spcBef>
        <a:spcAft>
          <a:spcPct val="0"/>
        </a:spcAft>
        <a:buClr>
          <a:schemeClr val="tx2"/>
        </a:buClr>
        <a:buSzPct val="100000"/>
        <a:buChar char="»"/>
        <a:defRPr sz="1600">
          <a:solidFill>
            <a:schemeClr val="tx2"/>
          </a:solidFill>
          <a:latin typeface="+mn-lt"/>
        </a:defRPr>
      </a:lvl3pPr>
      <a:lvl4pPr marL="1600200" indent="-228600" algn="l" rtl="0" eaLnBrk="0" fontAlgn="base" hangingPunct="0">
        <a:spcBef>
          <a:spcPct val="20000"/>
        </a:spcBef>
        <a:spcAft>
          <a:spcPct val="0"/>
        </a:spcAft>
        <a:buClr>
          <a:schemeClr val="tx2"/>
        </a:buClr>
        <a:buSzPct val="65000"/>
        <a:buChar char="–"/>
        <a:defRPr sz="1600">
          <a:solidFill>
            <a:schemeClr val="tx2"/>
          </a:solidFill>
          <a:latin typeface="+mn-lt"/>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ds.virgo-gw.eu/ql/?c=1953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ds.virgo-gw.eu/ql/?c=1949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a:xfrm>
            <a:off x="8737600" y="6315075"/>
            <a:ext cx="2540000" cy="457200"/>
          </a:xfrm>
        </p:spPr>
        <p:txBody>
          <a:bodyPr/>
          <a:lstStyle/>
          <a:p>
            <a:fld id="{FF3A2B7E-2B9D-4315-B57D-4A5F30D605A2}" type="slidenum">
              <a:rPr lang="en-US"/>
              <a:pPr/>
              <a:t>1</a:t>
            </a:fld>
            <a:endParaRPr lang="en-US"/>
          </a:p>
        </p:txBody>
      </p:sp>
      <p:sp>
        <p:nvSpPr>
          <p:cNvPr id="409602" name="Rectangle 2"/>
          <p:cNvSpPr>
            <a:spLocks noGrp="1" noChangeArrowheads="1"/>
          </p:cNvSpPr>
          <p:nvPr>
            <p:ph type="title"/>
          </p:nvPr>
        </p:nvSpPr>
        <p:spPr>
          <a:xfrm>
            <a:off x="884904" y="2588197"/>
            <a:ext cx="10323870" cy="760413"/>
          </a:xfrm>
        </p:spPr>
        <p:txBody>
          <a:bodyPr/>
          <a:lstStyle/>
          <a:p>
            <a:r>
              <a:rPr lang="en-US" sz="4400" dirty="0" smtClean="0"/>
              <a:t>Stable recycling cavities for AdV+ </a:t>
            </a:r>
            <a:br>
              <a:rPr lang="en-US" sz="4400" dirty="0" smtClean="0"/>
            </a:br>
            <a:r>
              <a:rPr lang="en-US" sz="4400" dirty="0" smtClean="0"/>
              <a:t>and status of AdV+ Phase II</a:t>
            </a:r>
            <a:endParaRPr lang="en-US" sz="3200" dirty="0"/>
          </a:p>
        </p:txBody>
      </p:sp>
      <p:sp>
        <p:nvSpPr>
          <p:cNvPr id="409603" name="Rectangle 3"/>
          <p:cNvSpPr>
            <a:spLocks noGrp="1" noChangeArrowheads="1"/>
          </p:cNvSpPr>
          <p:nvPr>
            <p:ph type="body" idx="1"/>
          </p:nvPr>
        </p:nvSpPr>
        <p:spPr>
          <a:xfrm>
            <a:off x="1731384" y="3653765"/>
            <a:ext cx="8726488" cy="1080114"/>
          </a:xfrm>
        </p:spPr>
        <p:txBody>
          <a:bodyPr/>
          <a:lstStyle/>
          <a:p>
            <a:pPr algn="ctr">
              <a:buNone/>
            </a:pPr>
            <a:r>
              <a:rPr lang="it-IT" sz="1800" dirty="0" smtClean="0">
                <a:solidFill>
                  <a:schemeClr val="tx2"/>
                </a:solidFill>
              </a:rPr>
              <a:t>Viviana Fafone, Raffaele Flaminio</a:t>
            </a:r>
          </a:p>
          <a:p>
            <a:pPr algn="ctr">
              <a:buNone/>
            </a:pPr>
            <a:endParaRPr lang="it-IT" sz="1800" dirty="0">
              <a:solidFill>
                <a:schemeClr val="tx2"/>
              </a:solidFill>
            </a:endParaRPr>
          </a:p>
          <a:p>
            <a:pPr algn="ctr">
              <a:buNone/>
            </a:pPr>
            <a:r>
              <a:rPr lang="it-IT" sz="1800" dirty="0" smtClean="0">
                <a:solidFill>
                  <a:schemeClr val="tx2"/>
                </a:solidFill>
              </a:rPr>
              <a:t>for the Virgo Collaboration</a:t>
            </a:r>
          </a:p>
          <a:p>
            <a:pPr algn="ctr">
              <a:buNone/>
            </a:pPr>
            <a:endParaRPr lang="it-IT" sz="1800" dirty="0">
              <a:solidFill>
                <a:schemeClr val="tx2"/>
              </a:solidFill>
            </a:endParaRPr>
          </a:p>
          <a:p>
            <a:pPr algn="ctr">
              <a:buNone/>
            </a:pPr>
            <a:endParaRPr lang="it-IT" sz="18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10</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Mirrors: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Four large mirrors </a:t>
            </a:r>
            <a:r>
              <a:rPr lang="en-US" dirty="0" smtClean="0"/>
              <a:t>needed</a:t>
            </a:r>
            <a:endParaRPr lang="en-US" dirty="0" smtClean="0"/>
          </a:p>
          <a:p>
            <a:r>
              <a:rPr lang="en-US" dirty="0" smtClean="0"/>
              <a:t>Two mirrors </a:t>
            </a:r>
            <a:r>
              <a:rPr lang="en-US" dirty="0" smtClean="0"/>
              <a:t>can be </a:t>
            </a:r>
            <a:r>
              <a:rPr lang="en-US" dirty="0" smtClean="0"/>
              <a:t>small</a:t>
            </a:r>
            <a:endParaRPr lang="en-US" dirty="0" smtClean="0"/>
          </a:p>
          <a:p>
            <a:pPr lvl="1"/>
            <a:endParaRPr lang="en-US" dirty="0"/>
          </a:p>
        </p:txBody>
      </p:sp>
      <p:graphicFrame>
        <p:nvGraphicFramePr>
          <p:cNvPr id="2" name="Tableau 1"/>
          <p:cNvGraphicFramePr>
            <a:graphicFrameLocks noGrp="1"/>
          </p:cNvGraphicFramePr>
          <p:nvPr>
            <p:extLst>
              <p:ext uri="{D42A27DB-BD31-4B8C-83A1-F6EECF244321}">
                <p14:modId xmlns:p14="http://schemas.microsoft.com/office/powerpoint/2010/main" val="1740870005"/>
              </p:ext>
            </p:extLst>
          </p:nvPr>
        </p:nvGraphicFramePr>
        <p:xfrm>
          <a:off x="2053080" y="3472175"/>
          <a:ext cx="8640000" cy="256540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136160578"/>
                    </a:ext>
                  </a:extLst>
                </a:gridCol>
                <a:gridCol w="1440000">
                  <a:extLst>
                    <a:ext uri="{9D8B030D-6E8A-4147-A177-3AD203B41FA5}">
                      <a16:colId xmlns:a16="http://schemas.microsoft.com/office/drawing/2014/main" val="3880475192"/>
                    </a:ext>
                  </a:extLst>
                </a:gridCol>
                <a:gridCol w="1440000">
                  <a:extLst>
                    <a:ext uri="{9D8B030D-6E8A-4147-A177-3AD203B41FA5}">
                      <a16:colId xmlns:a16="http://schemas.microsoft.com/office/drawing/2014/main" val="3046367106"/>
                    </a:ext>
                  </a:extLst>
                </a:gridCol>
                <a:gridCol w="1440000">
                  <a:extLst>
                    <a:ext uri="{9D8B030D-6E8A-4147-A177-3AD203B41FA5}">
                      <a16:colId xmlns:a16="http://schemas.microsoft.com/office/drawing/2014/main" val="3409484559"/>
                    </a:ext>
                  </a:extLst>
                </a:gridCol>
                <a:gridCol w="1440000">
                  <a:extLst>
                    <a:ext uri="{9D8B030D-6E8A-4147-A177-3AD203B41FA5}">
                      <a16:colId xmlns:a16="http://schemas.microsoft.com/office/drawing/2014/main" val="1143494860"/>
                    </a:ext>
                  </a:extLst>
                </a:gridCol>
                <a:gridCol w="1440000">
                  <a:extLst>
                    <a:ext uri="{9D8B030D-6E8A-4147-A177-3AD203B41FA5}">
                      <a16:colId xmlns:a16="http://schemas.microsoft.com/office/drawing/2014/main" val="601584759"/>
                    </a:ext>
                  </a:extLst>
                </a:gridCol>
              </a:tblGrid>
              <a:tr h="370840">
                <a:tc>
                  <a:txBody>
                    <a:bodyPr/>
                    <a:lstStyle/>
                    <a:p>
                      <a:endParaRPr lang="en-US" dirty="0"/>
                    </a:p>
                  </a:txBody>
                  <a:tcPr/>
                </a:tc>
                <a:tc>
                  <a:txBody>
                    <a:bodyPr/>
                    <a:lstStyle/>
                    <a:p>
                      <a:r>
                        <a:rPr lang="en-US" dirty="0" smtClean="0"/>
                        <a:t>Diameter</a:t>
                      </a:r>
                      <a:endParaRPr lang="en-US" dirty="0"/>
                    </a:p>
                  </a:txBody>
                  <a:tcPr/>
                </a:tc>
                <a:tc>
                  <a:txBody>
                    <a:bodyPr/>
                    <a:lstStyle/>
                    <a:p>
                      <a:r>
                        <a:rPr lang="en-US" dirty="0" smtClean="0"/>
                        <a:t>Thickness</a:t>
                      </a:r>
                      <a:endParaRPr lang="en-US" dirty="0"/>
                    </a:p>
                  </a:txBody>
                  <a:tcPr/>
                </a:tc>
                <a:tc>
                  <a:txBody>
                    <a:bodyPr/>
                    <a:lstStyle/>
                    <a:p>
                      <a:r>
                        <a:rPr lang="en-US" dirty="0" smtClean="0"/>
                        <a:t>Mass</a:t>
                      </a:r>
                      <a:endParaRPr lang="en-US" dirty="0"/>
                    </a:p>
                  </a:txBody>
                  <a:tcPr/>
                </a:tc>
                <a:tc>
                  <a:txBody>
                    <a:bodyPr/>
                    <a:lstStyle/>
                    <a:p>
                      <a:r>
                        <a:rPr lang="en-US" dirty="0" err="1" smtClean="0"/>
                        <a:t>RoC</a:t>
                      </a:r>
                      <a:endParaRPr lang="en-US" dirty="0"/>
                    </a:p>
                  </a:txBody>
                  <a:tcPr/>
                </a:tc>
                <a:tc>
                  <a:txBody>
                    <a:bodyPr/>
                    <a:lstStyle/>
                    <a:p>
                      <a:r>
                        <a:rPr lang="en-US" dirty="0" smtClean="0"/>
                        <a:t>Remarks</a:t>
                      </a:r>
                      <a:endParaRPr lang="en-US" dirty="0"/>
                    </a:p>
                  </a:txBody>
                  <a:tcPr/>
                </a:tc>
                <a:extLst>
                  <a:ext uri="{0D108BD9-81ED-4DB2-BD59-A6C34878D82A}">
                    <a16:rowId xmlns:a16="http://schemas.microsoft.com/office/drawing/2014/main" val="87540148"/>
                  </a:ext>
                </a:extLst>
              </a:tr>
              <a:tr h="370840">
                <a:tc>
                  <a:txBody>
                    <a:bodyPr/>
                    <a:lstStyle/>
                    <a:p>
                      <a:r>
                        <a:rPr lang="en-US" dirty="0" smtClean="0"/>
                        <a:t>PR1/SR1</a:t>
                      </a:r>
                      <a:endParaRPr lang="en-US" dirty="0"/>
                    </a:p>
                  </a:txBody>
                  <a:tcPr/>
                </a:tc>
                <a:tc>
                  <a:txBody>
                    <a:bodyPr/>
                    <a:lstStyle/>
                    <a:p>
                      <a:r>
                        <a:rPr lang="en-US" dirty="0" smtClean="0"/>
                        <a:t>100 mm</a:t>
                      </a:r>
                      <a:endParaRPr lang="en-US" dirty="0"/>
                    </a:p>
                  </a:txBody>
                  <a:tcPr/>
                </a:tc>
                <a:tc>
                  <a:txBody>
                    <a:bodyPr/>
                    <a:lstStyle/>
                    <a:p>
                      <a:r>
                        <a:rPr lang="en-US" dirty="0" smtClean="0"/>
                        <a:t>75 mm</a:t>
                      </a:r>
                      <a:endParaRPr lang="en-US" dirty="0"/>
                    </a:p>
                  </a:txBody>
                  <a:tcPr/>
                </a:tc>
                <a:tc>
                  <a:txBody>
                    <a:bodyPr/>
                    <a:lstStyle/>
                    <a:p>
                      <a:r>
                        <a:rPr lang="en-US" dirty="0" smtClean="0"/>
                        <a:t>1.3 kg</a:t>
                      </a:r>
                      <a:endParaRPr lang="en-US" dirty="0"/>
                    </a:p>
                  </a:txBody>
                  <a:tcPr/>
                </a:tc>
                <a:tc>
                  <a:txBody>
                    <a:bodyPr/>
                    <a:lstStyle/>
                    <a:p>
                      <a:r>
                        <a:rPr lang="en-US" dirty="0" smtClean="0"/>
                        <a:t>-2.8 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Easier</a:t>
                      </a:r>
                      <a:r>
                        <a:rPr lang="en-US" baseline="0" dirty="0" smtClean="0"/>
                        <a:t> suspension on bench</a:t>
                      </a:r>
                      <a:endParaRPr lang="en-US" dirty="0" smtClean="0"/>
                    </a:p>
                  </a:txBody>
                  <a:tcPr/>
                </a:tc>
                <a:extLst>
                  <a:ext uri="{0D108BD9-81ED-4DB2-BD59-A6C34878D82A}">
                    <a16:rowId xmlns:a16="http://schemas.microsoft.com/office/drawing/2014/main" val="701920261"/>
                  </a:ext>
                </a:extLst>
              </a:tr>
              <a:tr h="370840">
                <a:tc>
                  <a:txBody>
                    <a:bodyPr/>
                    <a:lstStyle/>
                    <a:p>
                      <a:r>
                        <a:rPr lang="en-US" dirty="0" smtClean="0"/>
                        <a:t>PR2/SR2</a:t>
                      </a:r>
                      <a:endParaRPr lang="en-US" dirty="0"/>
                    </a:p>
                  </a:txBody>
                  <a:tcPr/>
                </a:tc>
                <a:tc>
                  <a:txBody>
                    <a:bodyPr/>
                    <a:lstStyle/>
                    <a:p>
                      <a:r>
                        <a:rPr lang="en-US" dirty="0" smtClean="0"/>
                        <a:t>350 mm</a:t>
                      </a:r>
                      <a:endParaRPr lang="en-US" dirty="0"/>
                    </a:p>
                  </a:txBody>
                  <a:tcPr/>
                </a:tc>
                <a:tc>
                  <a:txBody>
                    <a:bodyPr/>
                    <a:lstStyle/>
                    <a:p>
                      <a:r>
                        <a:rPr lang="en-US" dirty="0" smtClean="0"/>
                        <a:t>100 mm</a:t>
                      </a:r>
                      <a:endParaRPr lang="en-US" dirty="0"/>
                    </a:p>
                  </a:txBody>
                  <a:tcPr/>
                </a:tc>
                <a:tc>
                  <a:txBody>
                    <a:bodyPr/>
                    <a:lstStyle/>
                    <a:p>
                      <a:r>
                        <a:rPr lang="en-US" dirty="0" smtClean="0"/>
                        <a:t>21</a:t>
                      </a:r>
                      <a:r>
                        <a:rPr lang="en-US" baseline="0" dirty="0" smtClean="0"/>
                        <a:t> kg</a:t>
                      </a:r>
                      <a:endParaRPr lang="en-US" dirty="0"/>
                    </a:p>
                  </a:txBody>
                  <a:tcPr/>
                </a:tc>
                <a:tc>
                  <a:txBody>
                    <a:bodyPr/>
                    <a:lstStyle/>
                    <a:p>
                      <a:r>
                        <a:rPr lang="en-US" dirty="0" smtClean="0"/>
                        <a:t>163 m</a:t>
                      </a:r>
                      <a:endParaRPr lang="en-US" dirty="0"/>
                    </a:p>
                  </a:txBody>
                  <a:tcPr/>
                </a:tc>
                <a:tc>
                  <a:txBody>
                    <a:bodyPr/>
                    <a:lstStyle/>
                    <a:p>
                      <a:r>
                        <a:rPr lang="en-US" dirty="0" smtClean="0"/>
                        <a:t>Avoid B5 clipping</a:t>
                      </a:r>
                      <a:endParaRPr lang="en-US" dirty="0"/>
                    </a:p>
                  </a:txBody>
                  <a:tcPr/>
                </a:tc>
                <a:extLst>
                  <a:ext uri="{0D108BD9-81ED-4DB2-BD59-A6C34878D82A}">
                    <a16:rowId xmlns:a16="http://schemas.microsoft.com/office/drawing/2014/main" val="1086021293"/>
                  </a:ext>
                </a:extLst>
              </a:tr>
              <a:tr h="370840">
                <a:tc>
                  <a:txBody>
                    <a:bodyPr/>
                    <a:lstStyle/>
                    <a:p>
                      <a:r>
                        <a:rPr lang="en-US" dirty="0" smtClean="0"/>
                        <a:t>PR3/SR3</a:t>
                      </a:r>
                      <a:endParaRPr lang="en-US" dirty="0"/>
                    </a:p>
                  </a:txBody>
                  <a:tcPr/>
                </a:tc>
                <a:tc>
                  <a:txBody>
                    <a:bodyPr/>
                    <a:lstStyle/>
                    <a:p>
                      <a:r>
                        <a:rPr lang="en-US" dirty="0" smtClean="0"/>
                        <a:t>550 mm</a:t>
                      </a:r>
                    </a:p>
                  </a:txBody>
                  <a:tcPr/>
                </a:tc>
                <a:tc>
                  <a:txBody>
                    <a:bodyPr/>
                    <a:lstStyle/>
                    <a:p>
                      <a:r>
                        <a:rPr lang="en-US" dirty="0" smtClean="0"/>
                        <a:t>65 mm</a:t>
                      </a:r>
                    </a:p>
                  </a:txBody>
                  <a:tcPr/>
                </a:tc>
                <a:tc>
                  <a:txBody>
                    <a:bodyPr/>
                    <a:lstStyle/>
                    <a:p>
                      <a:r>
                        <a:rPr lang="en-US" dirty="0" smtClean="0"/>
                        <a:t>34 kg</a:t>
                      </a:r>
                    </a:p>
                  </a:txBody>
                  <a:tcPr/>
                </a:tc>
                <a:tc>
                  <a:txBody>
                    <a:bodyPr/>
                    <a:lstStyle/>
                    <a:p>
                      <a:r>
                        <a:rPr lang="en-US" dirty="0" smtClean="0"/>
                        <a:t>Flat</a:t>
                      </a:r>
                      <a:endParaRPr lang="en-US" dirty="0"/>
                    </a:p>
                  </a:txBody>
                  <a:tcPr/>
                </a:tc>
                <a:tc>
                  <a:txBody>
                    <a:bodyPr/>
                    <a:lstStyle/>
                    <a:p>
                      <a:r>
                        <a:rPr lang="en-US" dirty="0" smtClean="0"/>
                        <a:t>Works</a:t>
                      </a:r>
                      <a:r>
                        <a:rPr lang="en-US" baseline="0" dirty="0" smtClean="0"/>
                        <a:t> at 45 degrees</a:t>
                      </a:r>
                      <a:endParaRPr lang="en-US" dirty="0"/>
                    </a:p>
                  </a:txBody>
                  <a:tcPr/>
                </a:tc>
                <a:extLst>
                  <a:ext uri="{0D108BD9-81ED-4DB2-BD59-A6C34878D82A}">
                    <a16:rowId xmlns:a16="http://schemas.microsoft.com/office/drawing/2014/main" val="2174370269"/>
                  </a:ext>
                </a:extLst>
              </a:tr>
            </a:tbl>
          </a:graphicData>
        </a:graphic>
      </p:graphicFrame>
      <p:grpSp>
        <p:nvGrpSpPr>
          <p:cNvPr id="4" name="Groupe 3"/>
          <p:cNvGrpSpPr/>
          <p:nvPr/>
        </p:nvGrpSpPr>
        <p:grpSpPr>
          <a:xfrm>
            <a:off x="95035" y="3841400"/>
            <a:ext cx="4500361" cy="1386382"/>
            <a:chOff x="95035" y="3841400"/>
            <a:chExt cx="4500361" cy="1386382"/>
          </a:xfrm>
        </p:grpSpPr>
        <p:sp>
          <p:nvSpPr>
            <p:cNvPr id="7" name="Rectangle à coins arrondis 6"/>
            <p:cNvSpPr/>
            <p:nvPr/>
          </p:nvSpPr>
          <p:spPr bwMode="auto">
            <a:xfrm>
              <a:off x="2070636" y="3841400"/>
              <a:ext cx="2524760" cy="1386382"/>
            </a:xfrm>
            <a:prstGeom prst="round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3" name="ZoneTexte 2"/>
            <p:cNvSpPr txBox="1"/>
            <p:nvPr/>
          </p:nvSpPr>
          <p:spPr>
            <a:xfrm>
              <a:off x="95035" y="4108544"/>
              <a:ext cx="1863011" cy="646331"/>
            </a:xfrm>
            <a:prstGeom prst="rect">
              <a:avLst/>
            </a:prstGeom>
            <a:noFill/>
          </p:spPr>
          <p:txBody>
            <a:bodyPr wrap="none" rtlCol="0">
              <a:spAutoFit/>
            </a:bodyPr>
            <a:lstStyle/>
            <a:p>
              <a:r>
                <a:rPr lang="en-US" sz="1200" dirty="0" smtClean="0">
                  <a:solidFill>
                    <a:srgbClr val="FF0000"/>
                  </a:solidFill>
                </a:rPr>
                <a:t>Mirrors to be changed </a:t>
              </a:r>
            </a:p>
            <a:p>
              <a:r>
                <a:rPr lang="en-US" sz="1200" dirty="0">
                  <a:solidFill>
                    <a:srgbClr val="FF0000"/>
                  </a:solidFill>
                </a:rPr>
                <a:t>w</a:t>
              </a:r>
              <a:r>
                <a:rPr lang="en-US" sz="1200" dirty="0" smtClean="0">
                  <a:solidFill>
                    <a:srgbClr val="FF0000"/>
                  </a:solidFill>
                </a:rPr>
                <a:t>hen arm cavity mirrors</a:t>
              </a:r>
            </a:p>
            <a:p>
              <a:r>
                <a:rPr lang="en-US" sz="1200" dirty="0">
                  <a:solidFill>
                    <a:srgbClr val="FF0000"/>
                  </a:solidFill>
                </a:rPr>
                <a:t>w</a:t>
              </a:r>
              <a:r>
                <a:rPr lang="en-US" sz="1200" dirty="0" smtClean="0">
                  <a:solidFill>
                    <a:srgbClr val="FF0000"/>
                  </a:solidFill>
                </a:rPr>
                <a:t>ill be changed </a:t>
              </a:r>
              <a:endParaRPr lang="en-US" sz="1200" dirty="0">
                <a:solidFill>
                  <a:srgbClr val="FF0000"/>
                </a:solidFill>
              </a:endParaRPr>
            </a:p>
          </p:txBody>
        </p:sp>
      </p:grpSp>
    </p:spTree>
    <p:extLst>
      <p:ext uri="{BB962C8B-B14F-4D97-AF65-F5344CB8AC3E}">
        <p14:creationId xmlns:p14="http://schemas.microsoft.com/office/powerpoint/2010/main" val="14789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11</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Mirrors: short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Two </a:t>
            </a:r>
            <a:r>
              <a:rPr lang="en-US" dirty="0" smtClean="0"/>
              <a:t>large </a:t>
            </a:r>
            <a:r>
              <a:rPr lang="en-US" dirty="0" smtClean="0"/>
              <a:t>mirrors </a:t>
            </a:r>
            <a:r>
              <a:rPr lang="en-US" dirty="0" smtClean="0"/>
              <a:t>needed</a:t>
            </a:r>
          </a:p>
          <a:p>
            <a:r>
              <a:rPr lang="en-US" dirty="0"/>
              <a:t>F</a:t>
            </a:r>
            <a:r>
              <a:rPr lang="en-US" dirty="0" smtClean="0"/>
              <a:t>our mirrors </a:t>
            </a:r>
            <a:r>
              <a:rPr lang="en-US" dirty="0" smtClean="0"/>
              <a:t>can be </a:t>
            </a:r>
            <a:r>
              <a:rPr lang="en-US" dirty="0" smtClean="0"/>
              <a:t>small</a:t>
            </a:r>
            <a:endParaRPr lang="en-US" dirty="0" smtClean="0"/>
          </a:p>
        </p:txBody>
      </p:sp>
      <p:graphicFrame>
        <p:nvGraphicFramePr>
          <p:cNvPr id="7" name="Tableau 6"/>
          <p:cNvGraphicFramePr>
            <a:graphicFrameLocks noGrp="1"/>
          </p:cNvGraphicFramePr>
          <p:nvPr>
            <p:extLst>
              <p:ext uri="{D42A27DB-BD31-4B8C-83A1-F6EECF244321}">
                <p14:modId xmlns:p14="http://schemas.microsoft.com/office/powerpoint/2010/main" val="1853639377"/>
              </p:ext>
            </p:extLst>
          </p:nvPr>
        </p:nvGraphicFramePr>
        <p:xfrm>
          <a:off x="2053080" y="3471195"/>
          <a:ext cx="8640000" cy="256540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136160578"/>
                    </a:ext>
                  </a:extLst>
                </a:gridCol>
                <a:gridCol w="1440000">
                  <a:extLst>
                    <a:ext uri="{9D8B030D-6E8A-4147-A177-3AD203B41FA5}">
                      <a16:colId xmlns:a16="http://schemas.microsoft.com/office/drawing/2014/main" val="3880475192"/>
                    </a:ext>
                  </a:extLst>
                </a:gridCol>
                <a:gridCol w="1440000">
                  <a:extLst>
                    <a:ext uri="{9D8B030D-6E8A-4147-A177-3AD203B41FA5}">
                      <a16:colId xmlns:a16="http://schemas.microsoft.com/office/drawing/2014/main" val="3046367106"/>
                    </a:ext>
                  </a:extLst>
                </a:gridCol>
                <a:gridCol w="1440000">
                  <a:extLst>
                    <a:ext uri="{9D8B030D-6E8A-4147-A177-3AD203B41FA5}">
                      <a16:colId xmlns:a16="http://schemas.microsoft.com/office/drawing/2014/main" val="3409484559"/>
                    </a:ext>
                  </a:extLst>
                </a:gridCol>
                <a:gridCol w="1440000">
                  <a:extLst>
                    <a:ext uri="{9D8B030D-6E8A-4147-A177-3AD203B41FA5}">
                      <a16:colId xmlns:a16="http://schemas.microsoft.com/office/drawing/2014/main" val="1143494860"/>
                    </a:ext>
                  </a:extLst>
                </a:gridCol>
                <a:gridCol w="1440000">
                  <a:extLst>
                    <a:ext uri="{9D8B030D-6E8A-4147-A177-3AD203B41FA5}">
                      <a16:colId xmlns:a16="http://schemas.microsoft.com/office/drawing/2014/main" val="1509390181"/>
                    </a:ext>
                  </a:extLst>
                </a:gridCol>
              </a:tblGrid>
              <a:tr h="370840">
                <a:tc>
                  <a:txBody>
                    <a:bodyPr/>
                    <a:lstStyle/>
                    <a:p>
                      <a:endParaRPr lang="en-US" dirty="0"/>
                    </a:p>
                  </a:txBody>
                  <a:tcPr/>
                </a:tc>
                <a:tc>
                  <a:txBody>
                    <a:bodyPr/>
                    <a:lstStyle/>
                    <a:p>
                      <a:r>
                        <a:rPr lang="en-US" dirty="0" smtClean="0"/>
                        <a:t>Diameter</a:t>
                      </a:r>
                      <a:endParaRPr lang="en-US" dirty="0"/>
                    </a:p>
                  </a:txBody>
                  <a:tcPr/>
                </a:tc>
                <a:tc>
                  <a:txBody>
                    <a:bodyPr/>
                    <a:lstStyle/>
                    <a:p>
                      <a:r>
                        <a:rPr lang="en-US" dirty="0" smtClean="0"/>
                        <a:t>Thickness</a:t>
                      </a:r>
                      <a:endParaRPr lang="en-US" dirty="0"/>
                    </a:p>
                  </a:txBody>
                  <a:tcPr/>
                </a:tc>
                <a:tc>
                  <a:txBody>
                    <a:bodyPr/>
                    <a:lstStyle/>
                    <a:p>
                      <a:r>
                        <a:rPr lang="en-US" dirty="0" smtClean="0"/>
                        <a:t>Mass</a:t>
                      </a:r>
                      <a:endParaRPr lang="en-US" dirty="0"/>
                    </a:p>
                  </a:txBody>
                  <a:tcPr/>
                </a:tc>
                <a:tc>
                  <a:txBody>
                    <a:bodyPr/>
                    <a:lstStyle/>
                    <a:p>
                      <a:r>
                        <a:rPr lang="en-US" dirty="0" err="1" smtClean="0"/>
                        <a:t>RoC</a:t>
                      </a:r>
                      <a:endParaRPr lang="en-US" dirty="0"/>
                    </a:p>
                  </a:txBody>
                  <a:tcPr/>
                </a:tc>
                <a:tc>
                  <a:txBody>
                    <a:bodyPr/>
                    <a:lstStyle/>
                    <a:p>
                      <a:r>
                        <a:rPr lang="en-US" dirty="0" smtClean="0"/>
                        <a:t>Remarks</a:t>
                      </a:r>
                      <a:endParaRPr lang="en-US" dirty="0"/>
                    </a:p>
                  </a:txBody>
                  <a:tcPr/>
                </a:tc>
                <a:extLst>
                  <a:ext uri="{0D108BD9-81ED-4DB2-BD59-A6C34878D82A}">
                    <a16:rowId xmlns:a16="http://schemas.microsoft.com/office/drawing/2014/main" val="87540148"/>
                  </a:ext>
                </a:extLst>
              </a:tr>
              <a:tr h="370840">
                <a:tc>
                  <a:txBody>
                    <a:bodyPr/>
                    <a:lstStyle/>
                    <a:p>
                      <a:r>
                        <a:rPr lang="en-US" dirty="0" smtClean="0"/>
                        <a:t>PR1/SR1</a:t>
                      </a:r>
                      <a:endParaRPr lang="en-US" dirty="0"/>
                    </a:p>
                  </a:txBody>
                  <a:tcPr/>
                </a:tc>
                <a:tc>
                  <a:txBody>
                    <a:bodyPr/>
                    <a:lstStyle/>
                    <a:p>
                      <a:r>
                        <a:rPr lang="en-US" dirty="0" smtClean="0"/>
                        <a:t>100 mm</a:t>
                      </a:r>
                      <a:endParaRPr lang="en-US" dirty="0"/>
                    </a:p>
                  </a:txBody>
                  <a:tcPr/>
                </a:tc>
                <a:tc>
                  <a:txBody>
                    <a:bodyPr/>
                    <a:lstStyle/>
                    <a:p>
                      <a:r>
                        <a:rPr lang="en-US" dirty="0" smtClean="0"/>
                        <a:t>75 mm</a:t>
                      </a:r>
                      <a:endParaRPr lang="en-US" dirty="0"/>
                    </a:p>
                  </a:txBody>
                  <a:tcPr/>
                </a:tc>
                <a:tc>
                  <a:txBody>
                    <a:bodyPr/>
                    <a:lstStyle/>
                    <a:p>
                      <a:r>
                        <a:rPr lang="en-US" dirty="0" smtClean="0"/>
                        <a:t>1.3 kg</a:t>
                      </a:r>
                      <a:endParaRPr lang="en-US" dirty="0"/>
                    </a:p>
                  </a:txBody>
                  <a:tcPr/>
                </a:tc>
                <a:tc>
                  <a:txBody>
                    <a:bodyPr/>
                    <a:lstStyle/>
                    <a:p>
                      <a:r>
                        <a:rPr lang="en-US" dirty="0" smtClean="0"/>
                        <a:t>-7.8 m</a:t>
                      </a:r>
                      <a:endParaRPr lang="en-US" dirty="0"/>
                    </a:p>
                  </a:txBody>
                  <a:tcPr/>
                </a:tc>
                <a:tc>
                  <a:txBody>
                    <a:bodyPr/>
                    <a:lstStyle/>
                    <a:p>
                      <a:r>
                        <a:rPr lang="en-US" dirty="0" smtClean="0"/>
                        <a:t>Easier</a:t>
                      </a:r>
                      <a:r>
                        <a:rPr lang="en-US" baseline="0" dirty="0" smtClean="0"/>
                        <a:t> suspension on bench</a:t>
                      </a:r>
                      <a:endParaRPr lang="en-US" dirty="0"/>
                    </a:p>
                  </a:txBody>
                  <a:tcPr/>
                </a:tc>
                <a:extLst>
                  <a:ext uri="{0D108BD9-81ED-4DB2-BD59-A6C34878D82A}">
                    <a16:rowId xmlns:a16="http://schemas.microsoft.com/office/drawing/2014/main" val="701920261"/>
                  </a:ext>
                </a:extLst>
              </a:tr>
              <a:tr h="370840">
                <a:tc>
                  <a:txBody>
                    <a:bodyPr/>
                    <a:lstStyle/>
                    <a:p>
                      <a:r>
                        <a:rPr lang="en-US" dirty="0" smtClean="0"/>
                        <a:t>PR2/SR2</a:t>
                      </a:r>
                      <a:endParaRPr lang="en-US" dirty="0"/>
                    </a:p>
                  </a:txBody>
                  <a:tcPr/>
                </a:tc>
                <a:tc>
                  <a:txBody>
                    <a:bodyPr/>
                    <a:lstStyle/>
                    <a:p>
                      <a:r>
                        <a:rPr lang="en-US" dirty="0" smtClean="0"/>
                        <a:t>150 mm</a:t>
                      </a:r>
                      <a:endParaRPr lang="en-US" dirty="0"/>
                    </a:p>
                  </a:txBody>
                  <a:tcPr/>
                </a:tc>
                <a:tc>
                  <a:txBody>
                    <a:bodyPr/>
                    <a:lstStyle/>
                    <a:p>
                      <a:r>
                        <a:rPr lang="en-US" dirty="0" smtClean="0"/>
                        <a:t>75 mm</a:t>
                      </a:r>
                      <a:endParaRPr lang="en-US" dirty="0"/>
                    </a:p>
                  </a:txBody>
                  <a:tcPr/>
                </a:tc>
                <a:tc>
                  <a:txBody>
                    <a:bodyPr/>
                    <a:lstStyle/>
                    <a:p>
                      <a:r>
                        <a:rPr lang="en-US" baseline="0" dirty="0" smtClean="0"/>
                        <a:t>2.9 kg</a:t>
                      </a:r>
                      <a:endParaRPr lang="en-US" dirty="0"/>
                    </a:p>
                  </a:txBody>
                  <a:tcPr/>
                </a:tc>
                <a:tc>
                  <a:txBody>
                    <a:bodyPr/>
                    <a:lstStyle/>
                    <a:p>
                      <a:r>
                        <a:rPr lang="en-US" dirty="0" smtClean="0"/>
                        <a:t>-1.9 m</a:t>
                      </a:r>
                      <a:endParaRPr lang="en-US" dirty="0"/>
                    </a:p>
                  </a:txBody>
                  <a:tcPr/>
                </a:tc>
                <a:tc>
                  <a:txBody>
                    <a:bodyPr/>
                    <a:lstStyle/>
                    <a:p>
                      <a:r>
                        <a:rPr lang="en-US" dirty="0" smtClean="0"/>
                        <a:t>Same size as LIGO</a:t>
                      </a:r>
                      <a:endParaRPr lang="en-US" dirty="0"/>
                    </a:p>
                  </a:txBody>
                  <a:tcPr/>
                </a:tc>
                <a:extLst>
                  <a:ext uri="{0D108BD9-81ED-4DB2-BD59-A6C34878D82A}">
                    <a16:rowId xmlns:a16="http://schemas.microsoft.com/office/drawing/2014/main" val="1086021293"/>
                  </a:ext>
                </a:extLst>
              </a:tr>
              <a:tr h="370840">
                <a:tc>
                  <a:txBody>
                    <a:bodyPr/>
                    <a:lstStyle/>
                    <a:p>
                      <a:r>
                        <a:rPr lang="en-US" dirty="0" smtClean="0"/>
                        <a:t>PR3/SR3</a:t>
                      </a:r>
                      <a:endParaRPr lang="en-US" dirty="0"/>
                    </a:p>
                  </a:txBody>
                  <a:tcPr/>
                </a:tc>
                <a:tc>
                  <a:txBody>
                    <a:bodyPr/>
                    <a:lstStyle/>
                    <a:p>
                      <a:r>
                        <a:rPr lang="en-US" dirty="0" smtClean="0"/>
                        <a:t>265 mm</a:t>
                      </a:r>
                      <a:endParaRPr lang="en-US" dirty="0"/>
                    </a:p>
                  </a:txBody>
                  <a:tcPr/>
                </a:tc>
                <a:tc>
                  <a:txBody>
                    <a:bodyPr/>
                    <a:lstStyle/>
                    <a:p>
                      <a:r>
                        <a:rPr lang="en-US" dirty="0" smtClean="0"/>
                        <a:t>100 mm</a:t>
                      </a:r>
                      <a:endParaRPr lang="en-US" dirty="0"/>
                    </a:p>
                  </a:txBody>
                  <a:tcPr/>
                </a:tc>
                <a:tc>
                  <a:txBody>
                    <a:bodyPr/>
                    <a:lstStyle/>
                    <a:p>
                      <a:r>
                        <a:rPr lang="en-US" dirty="0" smtClean="0"/>
                        <a:t>12 kg</a:t>
                      </a:r>
                      <a:endParaRPr lang="en-US" dirty="0"/>
                    </a:p>
                  </a:txBody>
                  <a:tcPr/>
                </a:tc>
                <a:tc>
                  <a:txBody>
                    <a:bodyPr/>
                    <a:lstStyle/>
                    <a:p>
                      <a:r>
                        <a:rPr lang="en-US" dirty="0" smtClean="0"/>
                        <a:t>20.2 m</a:t>
                      </a:r>
                      <a:endParaRPr lang="en-US" dirty="0"/>
                    </a:p>
                  </a:txBody>
                  <a:tcPr/>
                </a:tc>
                <a:tc>
                  <a:txBody>
                    <a:bodyPr/>
                    <a:lstStyle/>
                    <a:p>
                      <a:r>
                        <a:rPr lang="en-US" dirty="0" smtClean="0"/>
                        <a:t>Same size as LIGO</a:t>
                      </a:r>
                      <a:endParaRPr lang="en-US" dirty="0"/>
                    </a:p>
                  </a:txBody>
                  <a:tcPr/>
                </a:tc>
                <a:extLst>
                  <a:ext uri="{0D108BD9-81ED-4DB2-BD59-A6C34878D82A}">
                    <a16:rowId xmlns:a16="http://schemas.microsoft.com/office/drawing/2014/main" val="2174370269"/>
                  </a:ext>
                </a:extLst>
              </a:tr>
            </a:tbl>
          </a:graphicData>
        </a:graphic>
      </p:graphicFrame>
      <p:grpSp>
        <p:nvGrpSpPr>
          <p:cNvPr id="10" name="Groupe 9"/>
          <p:cNvGrpSpPr/>
          <p:nvPr/>
        </p:nvGrpSpPr>
        <p:grpSpPr>
          <a:xfrm>
            <a:off x="95035" y="3841400"/>
            <a:ext cx="4500361" cy="1386382"/>
            <a:chOff x="95035" y="3841400"/>
            <a:chExt cx="4500361" cy="1386382"/>
          </a:xfrm>
        </p:grpSpPr>
        <p:sp>
          <p:nvSpPr>
            <p:cNvPr id="11" name="Rectangle à coins arrondis 10"/>
            <p:cNvSpPr/>
            <p:nvPr/>
          </p:nvSpPr>
          <p:spPr bwMode="auto">
            <a:xfrm>
              <a:off x="2070636" y="3841400"/>
              <a:ext cx="2524760" cy="1386382"/>
            </a:xfrm>
            <a:prstGeom prst="round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12" name="ZoneTexte 11"/>
            <p:cNvSpPr txBox="1"/>
            <p:nvPr/>
          </p:nvSpPr>
          <p:spPr>
            <a:xfrm>
              <a:off x="95035" y="4108544"/>
              <a:ext cx="1863011" cy="646331"/>
            </a:xfrm>
            <a:prstGeom prst="rect">
              <a:avLst/>
            </a:prstGeom>
            <a:noFill/>
          </p:spPr>
          <p:txBody>
            <a:bodyPr wrap="none" rtlCol="0">
              <a:spAutoFit/>
            </a:bodyPr>
            <a:lstStyle/>
            <a:p>
              <a:r>
                <a:rPr lang="en-US" sz="1200" dirty="0" smtClean="0">
                  <a:solidFill>
                    <a:srgbClr val="FF0000"/>
                  </a:solidFill>
                </a:rPr>
                <a:t>Mirrors to be changed </a:t>
              </a:r>
            </a:p>
            <a:p>
              <a:r>
                <a:rPr lang="en-US" sz="1200" dirty="0">
                  <a:solidFill>
                    <a:srgbClr val="FF0000"/>
                  </a:solidFill>
                </a:rPr>
                <a:t>w</a:t>
              </a:r>
              <a:r>
                <a:rPr lang="en-US" sz="1200" dirty="0" smtClean="0">
                  <a:solidFill>
                    <a:srgbClr val="FF0000"/>
                  </a:solidFill>
                </a:rPr>
                <a:t>hen arm cavity mirrors</a:t>
              </a:r>
            </a:p>
            <a:p>
              <a:r>
                <a:rPr lang="en-US" sz="1200" dirty="0">
                  <a:solidFill>
                    <a:srgbClr val="FF0000"/>
                  </a:solidFill>
                </a:rPr>
                <a:t>w</a:t>
              </a:r>
              <a:r>
                <a:rPr lang="en-US" sz="1200" dirty="0" smtClean="0">
                  <a:solidFill>
                    <a:srgbClr val="FF0000"/>
                  </a:solidFill>
                </a:rPr>
                <a:t>ill be changed </a:t>
              </a:r>
              <a:endParaRPr lang="en-US" sz="1200" dirty="0">
                <a:solidFill>
                  <a:srgbClr val="FF0000"/>
                </a:solidFill>
              </a:endParaRPr>
            </a:p>
          </p:txBody>
        </p:sp>
      </p:grpSp>
    </p:spTree>
    <p:extLst>
      <p:ext uri="{BB962C8B-B14F-4D97-AF65-F5344CB8AC3E}">
        <p14:creationId xmlns:p14="http://schemas.microsoft.com/office/powerpoint/2010/main" val="265017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15657" t="8714" r="54806" b="8947"/>
          <a:stretch/>
        </p:blipFill>
        <p:spPr>
          <a:xfrm>
            <a:off x="4528130" y="1338091"/>
            <a:ext cx="2800574" cy="4391555"/>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12</a:t>
            </a:fld>
            <a:endParaRPr lang="en-US" dirty="0"/>
          </a:p>
        </p:txBody>
      </p:sp>
      <p:sp>
        <p:nvSpPr>
          <p:cNvPr id="572418" name="Rectangle 2"/>
          <p:cNvSpPr>
            <a:spLocks noGrp="1" noChangeArrowheads="1"/>
          </p:cNvSpPr>
          <p:nvPr>
            <p:ph type="title"/>
          </p:nvPr>
        </p:nvSpPr>
        <p:spPr>
          <a:xfrm>
            <a:off x="1737361" y="226253"/>
            <a:ext cx="10110082" cy="609600"/>
          </a:xfrm>
        </p:spPr>
        <p:txBody>
          <a:bodyPr/>
          <a:lstStyle/>
          <a:p>
            <a:r>
              <a:rPr lang="en-US" sz="4400" dirty="0" smtClean="0"/>
              <a:t>Suspension and payloads: long cavities</a:t>
            </a:r>
            <a:endParaRPr lang="en-US" sz="4400" dirty="0"/>
          </a:p>
        </p:txBody>
      </p:sp>
      <p:sp>
        <p:nvSpPr>
          <p:cNvPr id="572420" name="Rectangle 4"/>
          <p:cNvSpPr>
            <a:spLocks noGrp="1" noChangeArrowheads="1"/>
          </p:cNvSpPr>
          <p:nvPr>
            <p:ph type="body" idx="1"/>
          </p:nvPr>
        </p:nvSpPr>
        <p:spPr>
          <a:xfrm>
            <a:off x="0" y="1063335"/>
            <a:ext cx="4987702" cy="5188378"/>
          </a:xfrm>
        </p:spPr>
        <p:txBody>
          <a:bodyPr>
            <a:normAutofit/>
          </a:bodyPr>
          <a:lstStyle/>
          <a:p>
            <a:r>
              <a:rPr lang="en-US" dirty="0" smtClean="0"/>
              <a:t>Needed suspensions</a:t>
            </a:r>
          </a:p>
          <a:p>
            <a:pPr lvl="1"/>
            <a:r>
              <a:rPr lang="en-US" dirty="0" smtClean="0"/>
              <a:t>PR3/SR3 (34 kg)</a:t>
            </a:r>
          </a:p>
          <a:p>
            <a:pPr lvl="2"/>
            <a:r>
              <a:rPr lang="en-US" dirty="0" smtClean="0"/>
              <a:t>Reuse of PR/SR Super-Attenuators</a:t>
            </a:r>
          </a:p>
          <a:p>
            <a:pPr lvl="2"/>
            <a:r>
              <a:rPr lang="en-US" dirty="0"/>
              <a:t>N</a:t>
            </a:r>
            <a:r>
              <a:rPr lang="en-US" dirty="0" smtClean="0"/>
              <a:t>ew payload (Beam splitter type)</a:t>
            </a:r>
          </a:p>
          <a:p>
            <a:pPr lvl="1"/>
            <a:r>
              <a:rPr lang="en-US" dirty="0" smtClean="0"/>
              <a:t>PR2/SR2 (21 kg)</a:t>
            </a:r>
          </a:p>
          <a:p>
            <a:pPr lvl="2"/>
            <a:r>
              <a:rPr lang="en-US" dirty="0"/>
              <a:t>N</a:t>
            </a:r>
            <a:r>
              <a:rPr lang="en-US" dirty="0" smtClean="0"/>
              <a:t>ew short seismic isolators </a:t>
            </a:r>
          </a:p>
          <a:p>
            <a:pPr lvl="2"/>
            <a:r>
              <a:rPr lang="en-US" dirty="0" smtClean="0"/>
              <a:t>MC-like SAT (or MSAS)</a:t>
            </a:r>
          </a:p>
          <a:p>
            <a:pPr lvl="2"/>
            <a:r>
              <a:rPr lang="en-US" dirty="0" smtClean="0"/>
              <a:t>Virgo-like payload</a:t>
            </a:r>
          </a:p>
          <a:p>
            <a:pPr lvl="1"/>
            <a:r>
              <a:rPr lang="en-US" dirty="0" smtClean="0"/>
              <a:t>PR1/SR1 (1.3 kg)</a:t>
            </a:r>
          </a:p>
          <a:p>
            <a:pPr lvl="2"/>
            <a:r>
              <a:rPr lang="en-US" dirty="0"/>
              <a:t>D</a:t>
            </a:r>
            <a:r>
              <a:rPr lang="en-US" dirty="0" smtClean="0"/>
              <a:t>ouble pendulums on top of present SDB1/SIB1 benches</a:t>
            </a:r>
          </a:p>
          <a:p>
            <a:pPr lvl="2"/>
            <a:r>
              <a:rPr lang="en-US" dirty="0" smtClean="0"/>
              <a:t>Modification of SDB1/SIB1 suspensions required</a:t>
            </a:r>
          </a:p>
          <a:p>
            <a:pPr lvl="2"/>
            <a:r>
              <a:rPr lang="en-US" dirty="0" smtClean="0"/>
              <a:t>Prototype needed</a:t>
            </a:r>
          </a:p>
          <a:p>
            <a:pPr lvl="1"/>
            <a:r>
              <a:rPr lang="en-US" dirty="0" smtClean="0"/>
              <a:t>Suspension needed for the balanced homodyne bench for Virgo-</a:t>
            </a:r>
            <a:r>
              <a:rPr lang="en-US" dirty="0" err="1" smtClean="0"/>
              <a:t>nEXT</a:t>
            </a:r>
            <a:endParaRPr lang="en-US" dirty="0"/>
          </a:p>
          <a:p>
            <a:pPr lvl="2"/>
            <a:r>
              <a:rPr lang="en-US" dirty="0"/>
              <a:t>S</a:t>
            </a:r>
            <a:r>
              <a:rPr lang="en-US" dirty="0" smtClean="0"/>
              <a:t>imilar to SDB2</a:t>
            </a:r>
          </a:p>
          <a:p>
            <a:pPr lvl="1"/>
            <a:endParaRPr lang="en-US" dirty="0"/>
          </a:p>
          <a:p>
            <a:pPr lvl="1"/>
            <a:endParaRPr lang="en-US" dirty="0" smtClean="0"/>
          </a:p>
        </p:txBody>
      </p:sp>
      <p:grpSp>
        <p:nvGrpSpPr>
          <p:cNvPr id="4" name="Groupe 3"/>
          <p:cNvGrpSpPr>
            <a:grpSpLocks noChangeAspect="1"/>
          </p:cNvGrpSpPr>
          <p:nvPr/>
        </p:nvGrpSpPr>
        <p:grpSpPr>
          <a:xfrm>
            <a:off x="10472925" y="2057616"/>
            <a:ext cx="1609349" cy="3004490"/>
            <a:chOff x="9489440" y="1558123"/>
            <a:chExt cx="2011686" cy="3755613"/>
          </a:xfrm>
        </p:grpSpPr>
        <p:pic>
          <p:nvPicPr>
            <p:cNvPr id="17" name="Picture 12">
              <a:extLst>
                <a:ext uri="{FF2B5EF4-FFF2-40B4-BE49-F238E27FC236}">
                  <a16:creationId xmlns:a16="http://schemas.microsoft.com/office/drawing/2014/main" id="{C007DD4B-F3C5-44DA-4D7E-C3DC9C660479}"/>
                </a:ext>
              </a:extLst>
            </p:cNvPr>
            <p:cNvPicPr>
              <a:picLocks noChangeAspect="1"/>
            </p:cNvPicPr>
            <p:nvPr/>
          </p:nvPicPr>
          <p:blipFill rotWithShape="1">
            <a:blip r:embed="rId4"/>
            <a:srcRect l="40664" t="7784" r="30874"/>
            <a:stretch/>
          </p:blipFill>
          <p:spPr>
            <a:xfrm>
              <a:off x="9577334" y="1558123"/>
              <a:ext cx="1923792" cy="3755613"/>
            </a:xfrm>
            <a:prstGeom prst="rect">
              <a:avLst/>
            </a:prstGeom>
          </p:spPr>
        </p:pic>
        <p:grpSp>
          <p:nvGrpSpPr>
            <p:cNvPr id="2" name="Groupe 1"/>
            <p:cNvGrpSpPr/>
            <p:nvPr/>
          </p:nvGrpSpPr>
          <p:grpSpPr>
            <a:xfrm>
              <a:off x="9489440" y="1558123"/>
              <a:ext cx="421788" cy="3755613"/>
              <a:chOff x="7141107" y="1502923"/>
              <a:chExt cx="307777" cy="4440677"/>
            </a:xfrm>
          </p:grpSpPr>
          <p:cxnSp>
            <p:nvCxnSpPr>
              <p:cNvPr id="18" name="Straight Arrow Connector 15">
                <a:extLst>
                  <a:ext uri="{FF2B5EF4-FFF2-40B4-BE49-F238E27FC236}">
                    <a16:creationId xmlns:a16="http://schemas.microsoft.com/office/drawing/2014/main" id="{A0A73E9B-3F64-B18D-F5E1-D76771BEF2BB}"/>
                  </a:ext>
                </a:extLst>
              </p:cNvPr>
              <p:cNvCxnSpPr>
                <a:cxnSpLocks/>
              </p:cNvCxnSpPr>
              <p:nvPr/>
            </p:nvCxnSpPr>
            <p:spPr>
              <a:xfrm>
                <a:off x="7175500" y="1502923"/>
                <a:ext cx="0" cy="1824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6">
                <a:extLst>
                  <a:ext uri="{FF2B5EF4-FFF2-40B4-BE49-F238E27FC236}">
                    <a16:creationId xmlns:a16="http://schemas.microsoft.com/office/drawing/2014/main" id="{0ED1F2F4-A1E0-D6E2-76A9-335169E66791}"/>
                  </a:ext>
                </a:extLst>
              </p:cNvPr>
              <p:cNvCxnSpPr>
                <a:cxnSpLocks/>
              </p:cNvCxnSpPr>
              <p:nvPr/>
            </p:nvCxnSpPr>
            <p:spPr>
              <a:xfrm>
                <a:off x="7175500" y="3327400"/>
                <a:ext cx="0" cy="2616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2AFBD4-6F91-7292-2CE4-20A04A2F16CF}"/>
                  </a:ext>
                </a:extLst>
              </p:cNvPr>
              <p:cNvSpPr txBox="1"/>
              <p:nvPr/>
            </p:nvSpPr>
            <p:spPr>
              <a:xfrm rot="16200000">
                <a:off x="7065606" y="2261272"/>
                <a:ext cx="458780" cy="307777"/>
              </a:xfrm>
              <a:prstGeom prst="rect">
                <a:avLst/>
              </a:prstGeom>
              <a:noFill/>
            </p:spPr>
            <p:txBody>
              <a:bodyPr wrap="none" rtlCol="0">
                <a:spAutoFit/>
              </a:bodyPr>
              <a:lstStyle/>
              <a:p>
                <a:r>
                  <a:rPr lang="en-NL" sz="1400" dirty="0"/>
                  <a:t>350</a:t>
                </a:r>
              </a:p>
            </p:txBody>
          </p:sp>
          <p:sp>
            <p:nvSpPr>
              <p:cNvPr id="21" name="TextBox 20">
                <a:extLst>
                  <a:ext uri="{FF2B5EF4-FFF2-40B4-BE49-F238E27FC236}">
                    <a16:creationId xmlns:a16="http://schemas.microsoft.com/office/drawing/2014/main" id="{37AE46C0-E972-90F9-BF5F-4CF752B7B402}"/>
                  </a:ext>
                </a:extLst>
              </p:cNvPr>
              <p:cNvSpPr txBox="1"/>
              <p:nvPr/>
            </p:nvSpPr>
            <p:spPr>
              <a:xfrm rot="16200000">
                <a:off x="7065606" y="4481611"/>
                <a:ext cx="458780" cy="307777"/>
              </a:xfrm>
              <a:prstGeom prst="rect">
                <a:avLst/>
              </a:prstGeom>
              <a:noFill/>
            </p:spPr>
            <p:txBody>
              <a:bodyPr wrap="none" rtlCol="0">
                <a:spAutoFit/>
              </a:bodyPr>
              <a:lstStyle/>
              <a:p>
                <a:r>
                  <a:rPr lang="en-NL" sz="1400" dirty="0"/>
                  <a:t>500</a:t>
                </a:r>
              </a:p>
            </p:txBody>
          </p:sp>
        </p:grpSp>
      </p:grpSp>
      <p:pic>
        <p:nvPicPr>
          <p:cNvPr id="7" name="Image 6"/>
          <p:cNvPicPr>
            <a:picLocks noChangeAspect="1"/>
          </p:cNvPicPr>
          <p:nvPr/>
        </p:nvPicPr>
        <p:blipFill rotWithShape="1">
          <a:blip r:embed="rId5"/>
          <a:srcRect l="56390" t="19762" r="15074" b="6029"/>
          <a:stretch/>
        </p:blipFill>
        <p:spPr>
          <a:xfrm>
            <a:off x="7749708" y="2212476"/>
            <a:ext cx="1975784" cy="2890095"/>
          </a:xfrm>
          <a:prstGeom prst="rect">
            <a:avLst/>
          </a:prstGeom>
        </p:spPr>
      </p:pic>
    </p:spTree>
    <p:extLst>
      <p:ext uri="{BB962C8B-B14F-4D97-AF65-F5344CB8AC3E}">
        <p14:creationId xmlns:p14="http://schemas.microsoft.com/office/powerpoint/2010/main" val="309130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13</a:t>
            </a:fld>
            <a:endParaRPr lang="en-US" dirty="0"/>
          </a:p>
        </p:txBody>
      </p:sp>
      <p:sp>
        <p:nvSpPr>
          <p:cNvPr id="572418" name="Rectangle 2"/>
          <p:cNvSpPr>
            <a:spLocks noGrp="1" noChangeArrowheads="1"/>
          </p:cNvSpPr>
          <p:nvPr>
            <p:ph type="title"/>
          </p:nvPr>
        </p:nvSpPr>
        <p:spPr>
          <a:xfrm>
            <a:off x="1574801" y="226253"/>
            <a:ext cx="10272642" cy="609600"/>
          </a:xfrm>
        </p:spPr>
        <p:txBody>
          <a:bodyPr/>
          <a:lstStyle/>
          <a:p>
            <a:r>
              <a:rPr lang="en-US" sz="4400" dirty="0" smtClean="0"/>
              <a:t>Suspension and payloads: short cavities</a:t>
            </a:r>
            <a:endParaRPr lang="en-US" sz="4400" dirty="0"/>
          </a:p>
        </p:txBody>
      </p:sp>
      <p:sp>
        <p:nvSpPr>
          <p:cNvPr id="572420" name="Rectangle 4"/>
          <p:cNvSpPr>
            <a:spLocks noGrp="1" noChangeArrowheads="1"/>
          </p:cNvSpPr>
          <p:nvPr>
            <p:ph type="body" idx="1"/>
          </p:nvPr>
        </p:nvSpPr>
        <p:spPr>
          <a:xfrm>
            <a:off x="0" y="1063335"/>
            <a:ext cx="4987702" cy="5188378"/>
          </a:xfrm>
        </p:spPr>
        <p:txBody>
          <a:bodyPr>
            <a:normAutofit/>
          </a:bodyPr>
          <a:lstStyle/>
          <a:p>
            <a:r>
              <a:rPr lang="en-US" dirty="0" smtClean="0"/>
              <a:t>Needed suspensions</a:t>
            </a:r>
          </a:p>
          <a:p>
            <a:pPr lvl="1"/>
            <a:r>
              <a:rPr lang="en-US" dirty="0" smtClean="0"/>
              <a:t>PR3/SR3 (12 kg) </a:t>
            </a:r>
          </a:p>
          <a:p>
            <a:pPr lvl="2"/>
            <a:r>
              <a:rPr lang="en-US" dirty="0" err="1" smtClean="0"/>
              <a:t>MultiSAS</a:t>
            </a:r>
            <a:r>
              <a:rPr lang="en-US" dirty="0" smtClean="0"/>
              <a:t> + Virgo-like payload</a:t>
            </a:r>
          </a:p>
          <a:p>
            <a:pPr lvl="1"/>
            <a:r>
              <a:rPr lang="en-US" dirty="0" smtClean="0"/>
              <a:t>PR2/SR2  (3 kg)</a:t>
            </a:r>
          </a:p>
          <a:p>
            <a:pPr lvl="2"/>
            <a:r>
              <a:rPr lang="en-US" dirty="0" err="1" smtClean="0"/>
              <a:t>MultiSAS</a:t>
            </a:r>
            <a:r>
              <a:rPr lang="en-US" dirty="0" smtClean="0"/>
              <a:t> + Virgo-like payload</a:t>
            </a:r>
          </a:p>
          <a:p>
            <a:pPr lvl="1"/>
            <a:r>
              <a:rPr lang="en-US" dirty="0" smtClean="0"/>
              <a:t>PR1/SR1 (1.3 kg)</a:t>
            </a:r>
          </a:p>
          <a:p>
            <a:pPr lvl="2"/>
            <a:r>
              <a:rPr lang="en-US" dirty="0" err="1" smtClean="0"/>
              <a:t>MultiSAS</a:t>
            </a:r>
            <a:endParaRPr lang="en-US" dirty="0" smtClean="0"/>
          </a:p>
          <a:p>
            <a:pPr lvl="2"/>
            <a:r>
              <a:rPr lang="en-US" dirty="0" smtClean="0"/>
              <a:t>Double pendulum </a:t>
            </a:r>
            <a:r>
              <a:rPr lang="en-US" dirty="0"/>
              <a:t>on </a:t>
            </a:r>
            <a:r>
              <a:rPr lang="en-US" dirty="0" smtClean="0"/>
              <a:t>top of PR1/SR1 benches hosting</a:t>
            </a:r>
            <a:endParaRPr lang="en-US" dirty="0"/>
          </a:p>
          <a:p>
            <a:pPr lvl="2"/>
            <a:r>
              <a:rPr lang="en-US" dirty="0"/>
              <a:t>Prototype needed</a:t>
            </a:r>
          </a:p>
          <a:p>
            <a:pPr lvl="1"/>
            <a:r>
              <a:rPr lang="en-US" dirty="0" smtClean="0"/>
              <a:t>Two seismic isolators for SDB1/SIB1</a:t>
            </a:r>
          </a:p>
          <a:p>
            <a:pPr lvl="2"/>
            <a:r>
              <a:rPr lang="en-US" dirty="0" smtClean="0"/>
              <a:t>MSAS + Virgo-like bench payload</a:t>
            </a:r>
          </a:p>
        </p:txBody>
      </p:sp>
      <p:pic>
        <p:nvPicPr>
          <p:cNvPr id="10" name="Picture 5">
            <a:extLst>
              <a:ext uri="{FF2B5EF4-FFF2-40B4-BE49-F238E27FC236}">
                <a16:creationId xmlns:a16="http://schemas.microsoft.com/office/drawing/2014/main" id="{B42567F8-DDFD-6FA9-9FE1-BD4D5A57805E}"/>
              </a:ext>
            </a:extLst>
          </p:cNvPr>
          <p:cNvPicPr>
            <a:picLocks noChangeAspect="1"/>
          </p:cNvPicPr>
          <p:nvPr/>
        </p:nvPicPr>
        <p:blipFill rotWithShape="1">
          <a:blip r:embed="rId3"/>
          <a:srcRect l="41109"/>
          <a:stretch/>
        </p:blipFill>
        <p:spPr>
          <a:xfrm>
            <a:off x="5577840" y="1610291"/>
            <a:ext cx="3614680" cy="3947229"/>
          </a:xfrm>
          <a:prstGeom prst="rect">
            <a:avLst/>
          </a:prstGeom>
        </p:spPr>
      </p:pic>
      <p:sp>
        <p:nvSpPr>
          <p:cNvPr id="12" name="TextBox 8">
            <a:extLst>
              <a:ext uri="{FF2B5EF4-FFF2-40B4-BE49-F238E27FC236}">
                <a16:creationId xmlns:a16="http://schemas.microsoft.com/office/drawing/2014/main" id="{27C03926-2BFE-ACB6-7995-C1A8C43BD6D1}"/>
              </a:ext>
            </a:extLst>
          </p:cNvPr>
          <p:cNvSpPr txBox="1"/>
          <p:nvPr/>
        </p:nvSpPr>
        <p:spPr>
          <a:xfrm>
            <a:off x="6539230" y="5050927"/>
            <a:ext cx="1080789" cy="214944"/>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sz="1400" dirty="0">
                <a:latin typeface="Courier New" panose="02070309020205020404" pitchFamily="49" charset="0"/>
                <a:cs typeface="Courier New" panose="02070309020205020404" pitchFamily="49" charset="0"/>
              </a:rPr>
              <a:t>12kg,∅26-cm</a:t>
            </a:r>
          </a:p>
        </p:txBody>
      </p:sp>
      <p:cxnSp>
        <p:nvCxnSpPr>
          <p:cNvPr id="14" name="Straight Arrow Connector 14">
            <a:extLst>
              <a:ext uri="{FF2B5EF4-FFF2-40B4-BE49-F238E27FC236}">
                <a16:creationId xmlns:a16="http://schemas.microsoft.com/office/drawing/2014/main" id="{CA62FA61-B4F2-856C-3599-C22B1A771E63}"/>
              </a:ext>
            </a:extLst>
          </p:cNvPr>
          <p:cNvCxnSpPr/>
          <p:nvPr/>
        </p:nvCxnSpPr>
        <p:spPr>
          <a:xfrm>
            <a:off x="5469918" y="1761131"/>
            <a:ext cx="0" cy="33760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5">
            <a:extLst>
              <a:ext uri="{FF2B5EF4-FFF2-40B4-BE49-F238E27FC236}">
                <a16:creationId xmlns:a16="http://schemas.microsoft.com/office/drawing/2014/main" id="{DF6E2F27-605F-E650-C789-4364BA3CBCFD}"/>
              </a:ext>
            </a:extLst>
          </p:cNvPr>
          <p:cNvSpPr txBox="1"/>
          <p:nvPr/>
        </p:nvSpPr>
        <p:spPr>
          <a:xfrm>
            <a:off x="4826000" y="3267786"/>
            <a:ext cx="514614" cy="257933"/>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dirty="0"/>
              <a:t>3170</a:t>
            </a:r>
          </a:p>
        </p:txBody>
      </p:sp>
      <p:cxnSp>
        <p:nvCxnSpPr>
          <p:cNvPr id="16" name="Straight Arrow Connector 17">
            <a:extLst>
              <a:ext uri="{FF2B5EF4-FFF2-40B4-BE49-F238E27FC236}">
                <a16:creationId xmlns:a16="http://schemas.microsoft.com/office/drawing/2014/main" id="{C16B18F8-9691-1FBD-E58A-26E0DCE75B26}"/>
              </a:ext>
            </a:extLst>
          </p:cNvPr>
          <p:cNvCxnSpPr/>
          <p:nvPr/>
        </p:nvCxnSpPr>
        <p:spPr>
          <a:xfrm>
            <a:off x="5538928" y="1687090"/>
            <a:ext cx="12641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18">
            <a:extLst>
              <a:ext uri="{FF2B5EF4-FFF2-40B4-BE49-F238E27FC236}">
                <a16:creationId xmlns:a16="http://schemas.microsoft.com/office/drawing/2014/main" id="{ECD4C134-CFD5-4197-CED3-BD6BA8396650}"/>
              </a:ext>
            </a:extLst>
          </p:cNvPr>
          <p:cNvSpPr txBox="1"/>
          <p:nvPr/>
        </p:nvSpPr>
        <p:spPr>
          <a:xfrm>
            <a:off x="5913714" y="1429157"/>
            <a:ext cx="514614" cy="257933"/>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dirty="0"/>
              <a:t>1100</a:t>
            </a:r>
          </a:p>
        </p:txBody>
      </p:sp>
      <p:sp>
        <p:nvSpPr>
          <p:cNvPr id="13" name="TextBox 10">
            <a:extLst>
              <a:ext uri="{FF2B5EF4-FFF2-40B4-BE49-F238E27FC236}">
                <a16:creationId xmlns:a16="http://schemas.microsoft.com/office/drawing/2014/main" id="{AA8B5B35-02D7-B92F-6CA9-9029F72AE449}"/>
              </a:ext>
            </a:extLst>
          </p:cNvPr>
          <p:cNvSpPr txBox="1"/>
          <p:nvPr/>
        </p:nvSpPr>
        <p:spPr>
          <a:xfrm>
            <a:off x="8694462" y="5029695"/>
            <a:ext cx="996116" cy="214944"/>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sz="1400" dirty="0">
                <a:latin typeface="Courier New" panose="02070309020205020404" pitchFamily="49" charset="0"/>
                <a:cs typeface="Courier New" panose="02070309020205020404" pitchFamily="49" charset="0"/>
              </a:rPr>
              <a:t>3kg,∅15-cm</a:t>
            </a:r>
          </a:p>
        </p:txBody>
      </p:sp>
      <p:cxnSp>
        <p:nvCxnSpPr>
          <p:cNvPr id="23" name="Straight Arrow Connector 14">
            <a:extLst>
              <a:ext uri="{FF2B5EF4-FFF2-40B4-BE49-F238E27FC236}">
                <a16:creationId xmlns:a16="http://schemas.microsoft.com/office/drawing/2014/main" id="{CA62FA61-B4F2-856C-3599-C22B1A771E63}"/>
              </a:ext>
            </a:extLst>
          </p:cNvPr>
          <p:cNvCxnSpPr/>
          <p:nvPr/>
        </p:nvCxnSpPr>
        <p:spPr>
          <a:xfrm>
            <a:off x="7931416" y="1839643"/>
            <a:ext cx="0" cy="33760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15">
            <a:extLst>
              <a:ext uri="{FF2B5EF4-FFF2-40B4-BE49-F238E27FC236}">
                <a16:creationId xmlns:a16="http://schemas.microsoft.com/office/drawing/2014/main" id="{DF6E2F27-605F-E650-C789-4364BA3CBCFD}"/>
              </a:ext>
            </a:extLst>
          </p:cNvPr>
          <p:cNvSpPr txBox="1"/>
          <p:nvPr/>
        </p:nvSpPr>
        <p:spPr>
          <a:xfrm>
            <a:off x="7287495" y="3309354"/>
            <a:ext cx="697627" cy="369332"/>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dirty="0" smtClean="0"/>
              <a:t>3</a:t>
            </a:r>
            <a:r>
              <a:rPr lang="fr-FR" dirty="0" smtClean="0"/>
              <a:t>06</a:t>
            </a:r>
            <a:r>
              <a:rPr lang="en-NL" dirty="0" smtClean="0"/>
              <a:t>0</a:t>
            </a:r>
            <a:endParaRPr lang="en-NL" dirty="0"/>
          </a:p>
        </p:txBody>
      </p:sp>
      <p:cxnSp>
        <p:nvCxnSpPr>
          <p:cNvPr id="25" name="Straight Arrow Connector 17">
            <a:extLst>
              <a:ext uri="{FF2B5EF4-FFF2-40B4-BE49-F238E27FC236}">
                <a16:creationId xmlns:a16="http://schemas.microsoft.com/office/drawing/2014/main" id="{C16B18F8-9691-1FBD-E58A-26E0DCE75B26}"/>
              </a:ext>
            </a:extLst>
          </p:cNvPr>
          <p:cNvCxnSpPr/>
          <p:nvPr/>
        </p:nvCxnSpPr>
        <p:spPr>
          <a:xfrm flipV="1">
            <a:off x="8000426" y="1761131"/>
            <a:ext cx="1015196" cy="44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18">
            <a:extLst>
              <a:ext uri="{FF2B5EF4-FFF2-40B4-BE49-F238E27FC236}">
                <a16:creationId xmlns:a16="http://schemas.microsoft.com/office/drawing/2014/main" id="{ECD4C134-CFD5-4197-CED3-BD6BA8396650}"/>
              </a:ext>
            </a:extLst>
          </p:cNvPr>
          <p:cNvSpPr txBox="1"/>
          <p:nvPr/>
        </p:nvSpPr>
        <p:spPr>
          <a:xfrm>
            <a:off x="8245899" y="1424545"/>
            <a:ext cx="569387" cy="369332"/>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8</a:t>
            </a:r>
            <a:r>
              <a:rPr lang="en-NL" dirty="0" smtClean="0"/>
              <a:t>00</a:t>
            </a:r>
            <a:endParaRPr lang="en-NL" dirty="0"/>
          </a:p>
        </p:txBody>
      </p:sp>
      <p:grpSp>
        <p:nvGrpSpPr>
          <p:cNvPr id="27" name="Groupe 26"/>
          <p:cNvGrpSpPr>
            <a:grpSpLocks noChangeAspect="1"/>
          </p:cNvGrpSpPr>
          <p:nvPr/>
        </p:nvGrpSpPr>
        <p:grpSpPr>
          <a:xfrm>
            <a:off x="10472925" y="2057616"/>
            <a:ext cx="1609349" cy="3004490"/>
            <a:chOff x="9489440" y="1558123"/>
            <a:chExt cx="2011686" cy="3755613"/>
          </a:xfrm>
        </p:grpSpPr>
        <p:pic>
          <p:nvPicPr>
            <p:cNvPr id="28" name="Picture 12">
              <a:extLst>
                <a:ext uri="{FF2B5EF4-FFF2-40B4-BE49-F238E27FC236}">
                  <a16:creationId xmlns:a16="http://schemas.microsoft.com/office/drawing/2014/main" id="{C007DD4B-F3C5-44DA-4D7E-C3DC9C660479}"/>
                </a:ext>
              </a:extLst>
            </p:cNvPr>
            <p:cNvPicPr>
              <a:picLocks noChangeAspect="1"/>
            </p:cNvPicPr>
            <p:nvPr/>
          </p:nvPicPr>
          <p:blipFill rotWithShape="1">
            <a:blip r:embed="rId4"/>
            <a:srcRect l="40664" t="7784" r="30874"/>
            <a:stretch/>
          </p:blipFill>
          <p:spPr>
            <a:xfrm>
              <a:off x="9577334" y="1558123"/>
              <a:ext cx="1923792" cy="3755613"/>
            </a:xfrm>
            <a:prstGeom prst="rect">
              <a:avLst/>
            </a:prstGeom>
          </p:spPr>
        </p:pic>
        <p:grpSp>
          <p:nvGrpSpPr>
            <p:cNvPr id="35" name="Groupe 34"/>
            <p:cNvGrpSpPr/>
            <p:nvPr/>
          </p:nvGrpSpPr>
          <p:grpSpPr>
            <a:xfrm>
              <a:off x="9489440" y="1558123"/>
              <a:ext cx="421788" cy="3755613"/>
              <a:chOff x="7141107" y="1502923"/>
              <a:chExt cx="307777" cy="4440677"/>
            </a:xfrm>
          </p:grpSpPr>
          <p:cxnSp>
            <p:nvCxnSpPr>
              <p:cNvPr id="36" name="Straight Arrow Connector 15">
                <a:extLst>
                  <a:ext uri="{FF2B5EF4-FFF2-40B4-BE49-F238E27FC236}">
                    <a16:creationId xmlns:a16="http://schemas.microsoft.com/office/drawing/2014/main" id="{A0A73E9B-3F64-B18D-F5E1-D76771BEF2BB}"/>
                  </a:ext>
                </a:extLst>
              </p:cNvPr>
              <p:cNvCxnSpPr>
                <a:cxnSpLocks/>
              </p:cNvCxnSpPr>
              <p:nvPr/>
            </p:nvCxnSpPr>
            <p:spPr>
              <a:xfrm>
                <a:off x="7175500" y="1502923"/>
                <a:ext cx="0" cy="1824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16">
                <a:extLst>
                  <a:ext uri="{FF2B5EF4-FFF2-40B4-BE49-F238E27FC236}">
                    <a16:creationId xmlns:a16="http://schemas.microsoft.com/office/drawing/2014/main" id="{0ED1F2F4-A1E0-D6E2-76A9-335169E66791}"/>
                  </a:ext>
                </a:extLst>
              </p:cNvPr>
              <p:cNvCxnSpPr>
                <a:cxnSpLocks/>
              </p:cNvCxnSpPr>
              <p:nvPr/>
            </p:nvCxnSpPr>
            <p:spPr>
              <a:xfrm>
                <a:off x="7175500" y="3327400"/>
                <a:ext cx="0" cy="2616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19">
                <a:extLst>
                  <a:ext uri="{FF2B5EF4-FFF2-40B4-BE49-F238E27FC236}">
                    <a16:creationId xmlns:a16="http://schemas.microsoft.com/office/drawing/2014/main" id="{E92AFBD4-6F91-7292-2CE4-20A04A2F16CF}"/>
                  </a:ext>
                </a:extLst>
              </p:cNvPr>
              <p:cNvSpPr txBox="1"/>
              <p:nvPr/>
            </p:nvSpPr>
            <p:spPr>
              <a:xfrm rot="16200000">
                <a:off x="7065606" y="2261272"/>
                <a:ext cx="458780" cy="307777"/>
              </a:xfrm>
              <a:prstGeom prst="rect">
                <a:avLst/>
              </a:prstGeom>
              <a:noFill/>
            </p:spPr>
            <p:txBody>
              <a:bodyPr wrap="none" rtlCol="0">
                <a:spAutoFit/>
              </a:bodyPr>
              <a:lstStyle/>
              <a:p>
                <a:r>
                  <a:rPr lang="en-NL" sz="1400" dirty="0"/>
                  <a:t>350</a:t>
                </a:r>
              </a:p>
            </p:txBody>
          </p:sp>
          <p:sp>
            <p:nvSpPr>
              <p:cNvPr id="39" name="TextBox 20">
                <a:extLst>
                  <a:ext uri="{FF2B5EF4-FFF2-40B4-BE49-F238E27FC236}">
                    <a16:creationId xmlns:a16="http://schemas.microsoft.com/office/drawing/2014/main" id="{37AE46C0-E972-90F9-BF5F-4CF752B7B402}"/>
                  </a:ext>
                </a:extLst>
              </p:cNvPr>
              <p:cNvSpPr txBox="1"/>
              <p:nvPr/>
            </p:nvSpPr>
            <p:spPr>
              <a:xfrm rot="16200000">
                <a:off x="7065606" y="4481611"/>
                <a:ext cx="458780" cy="307777"/>
              </a:xfrm>
              <a:prstGeom prst="rect">
                <a:avLst/>
              </a:prstGeom>
              <a:noFill/>
            </p:spPr>
            <p:txBody>
              <a:bodyPr wrap="none" rtlCol="0">
                <a:spAutoFit/>
              </a:bodyPr>
              <a:lstStyle/>
              <a:p>
                <a:r>
                  <a:rPr lang="en-NL" sz="1400" dirty="0"/>
                  <a:t>500</a:t>
                </a:r>
              </a:p>
            </p:txBody>
          </p:sp>
        </p:grpSp>
      </p:grpSp>
    </p:spTree>
    <p:extLst>
      <p:ext uri="{BB962C8B-B14F-4D97-AF65-F5344CB8AC3E}">
        <p14:creationId xmlns:p14="http://schemas.microsoft.com/office/powerpoint/2010/main" val="2484998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6818749" y="2879174"/>
            <a:ext cx="3835396" cy="3798303"/>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14</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Injection: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Requirements</a:t>
            </a:r>
          </a:p>
          <a:p>
            <a:pPr lvl="1"/>
            <a:r>
              <a:rPr lang="en-US" dirty="0" smtClean="0"/>
              <a:t>Need </a:t>
            </a:r>
            <a:r>
              <a:rPr lang="en-US" dirty="0" smtClean="0"/>
              <a:t>to host PR1 double pendulum on the injection bench</a:t>
            </a:r>
          </a:p>
          <a:p>
            <a:pPr lvl="1"/>
            <a:r>
              <a:rPr lang="en-US" dirty="0" smtClean="0"/>
              <a:t>No large telescope anymore</a:t>
            </a:r>
            <a:r>
              <a:rPr lang="en-US" dirty="0"/>
              <a:t> </a:t>
            </a:r>
            <a:r>
              <a:rPr lang="en-US" dirty="0" smtClean="0"/>
              <a:t>but space remains limited</a:t>
            </a:r>
          </a:p>
          <a:p>
            <a:pPr lvl="2"/>
            <a:r>
              <a:rPr lang="en-US" dirty="0" smtClean="0"/>
              <a:t>What about if dihedron needs to be suspended as well?</a:t>
            </a:r>
          </a:p>
          <a:p>
            <a:endParaRPr lang="en-US" dirty="0" smtClean="0"/>
          </a:p>
          <a:p>
            <a:pPr lvl="1"/>
            <a:endParaRPr lang="en-US" dirty="0" smtClean="0"/>
          </a:p>
        </p:txBody>
      </p:sp>
      <p:sp>
        <p:nvSpPr>
          <p:cNvPr id="4" name="Flèche vers le bas 3"/>
          <p:cNvSpPr/>
          <p:nvPr/>
        </p:nvSpPr>
        <p:spPr bwMode="auto">
          <a:xfrm rot="16200000">
            <a:off x="5989124" y="4301565"/>
            <a:ext cx="518160" cy="531924"/>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9" name="Rectangle 8"/>
          <p:cNvSpPr/>
          <p:nvPr/>
        </p:nvSpPr>
        <p:spPr bwMode="auto">
          <a:xfrm rot="229144">
            <a:off x="8473725" y="3870949"/>
            <a:ext cx="732337" cy="698503"/>
          </a:xfrm>
          <a:prstGeom prst="rect">
            <a:avLst/>
          </a:prstGeom>
          <a:noFill/>
          <a:ln w="28575"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10" name="ZoneTexte 9"/>
          <p:cNvSpPr txBox="1"/>
          <p:nvPr/>
        </p:nvSpPr>
        <p:spPr>
          <a:xfrm>
            <a:off x="10127398" y="1930190"/>
            <a:ext cx="1053494" cy="523220"/>
          </a:xfrm>
          <a:prstGeom prst="rect">
            <a:avLst/>
          </a:prstGeom>
          <a:noFill/>
        </p:spPr>
        <p:txBody>
          <a:bodyPr wrap="none" rtlCol="0">
            <a:spAutoFit/>
          </a:bodyPr>
          <a:lstStyle/>
          <a:p>
            <a:r>
              <a:rPr lang="en-US" sz="1400" dirty="0" smtClean="0">
                <a:solidFill>
                  <a:schemeClr val="tx2"/>
                </a:solidFill>
              </a:rPr>
              <a:t>Suspension</a:t>
            </a:r>
          </a:p>
          <a:p>
            <a:r>
              <a:rPr lang="en-US" sz="1400" dirty="0" smtClean="0">
                <a:solidFill>
                  <a:schemeClr val="tx2"/>
                </a:solidFill>
              </a:rPr>
              <a:t>footprint</a:t>
            </a:r>
            <a:endParaRPr lang="en-US" sz="1400" dirty="0">
              <a:solidFill>
                <a:schemeClr val="tx2"/>
              </a:solidFill>
            </a:endParaRPr>
          </a:p>
        </p:txBody>
      </p:sp>
      <p:cxnSp>
        <p:nvCxnSpPr>
          <p:cNvPr id="12" name="Connecteur droit avec flèche 11"/>
          <p:cNvCxnSpPr>
            <a:stCxn id="10" idx="2"/>
          </p:cNvCxnSpPr>
          <p:nvPr/>
        </p:nvCxnSpPr>
        <p:spPr bwMode="auto">
          <a:xfrm flipH="1">
            <a:off x="8996218" y="2453410"/>
            <a:ext cx="1657927" cy="1204114"/>
          </a:xfrm>
          <a:prstGeom prst="straightConnector1">
            <a:avLst/>
          </a:prstGeom>
          <a:solidFill>
            <a:schemeClr val="accent1"/>
          </a:solidFill>
          <a:ln w="28575" cap="flat" cmpd="sng" algn="ctr">
            <a:solidFill>
              <a:schemeClr val="tx1"/>
            </a:solidFill>
            <a:prstDash val="solid"/>
            <a:round/>
            <a:headEnd type="none" w="sm" len="sm"/>
            <a:tailEnd type="triangle"/>
          </a:ln>
          <a:effectLst/>
        </p:spPr>
      </p:cxnSp>
      <p:pic>
        <p:nvPicPr>
          <p:cNvPr id="15" name="Picture 3" descr="C:\Users\OpticLab\Documents\Matthieu\Stable cavities\INJ\SIB1_optocad.png"/>
          <p:cNvPicPr>
            <a:picLocks noChangeAspect="1" noChangeArrowheads="1"/>
          </p:cNvPicPr>
          <p:nvPr/>
        </p:nvPicPr>
        <p:blipFill>
          <a:blip r:embed="rId4" cstate="print"/>
          <a:srcRect/>
          <a:stretch>
            <a:fillRect/>
          </a:stretch>
        </p:blipFill>
        <p:spPr bwMode="auto">
          <a:xfrm>
            <a:off x="1732410" y="2814694"/>
            <a:ext cx="3723085" cy="3664501"/>
          </a:xfrm>
          <a:prstGeom prst="rect">
            <a:avLst/>
          </a:prstGeom>
          <a:noFill/>
        </p:spPr>
      </p:pic>
    </p:spTree>
    <p:extLst>
      <p:ext uri="{BB962C8B-B14F-4D97-AF65-F5344CB8AC3E}">
        <p14:creationId xmlns:p14="http://schemas.microsoft.com/office/powerpoint/2010/main" val="1157764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3962400" y="1342949"/>
            <a:ext cx="8229600" cy="4629150"/>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a:xfrm>
            <a:off x="8737600" y="6310630"/>
            <a:ext cx="2540000" cy="457200"/>
          </a:xfrm>
        </p:spPr>
        <p:txBody>
          <a:bodyPr/>
          <a:lstStyle/>
          <a:p>
            <a:fld id="{2241F071-3826-4336-B2EC-1732CD9A0875}" type="slidenum">
              <a:rPr lang="en-US" smtClean="0"/>
              <a:pPr/>
              <a:t>15</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Injection: short cavities</a:t>
            </a:r>
            <a:endParaRPr lang="en-US" sz="4400" dirty="0"/>
          </a:p>
        </p:txBody>
      </p:sp>
      <p:sp>
        <p:nvSpPr>
          <p:cNvPr id="572420" name="Rectangle 4"/>
          <p:cNvSpPr>
            <a:spLocks noGrp="1" noChangeArrowheads="1"/>
          </p:cNvSpPr>
          <p:nvPr>
            <p:ph type="body" idx="1"/>
          </p:nvPr>
        </p:nvSpPr>
        <p:spPr>
          <a:xfrm>
            <a:off x="0" y="1063335"/>
            <a:ext cx="5560291" cy="5188378"/>
          </a:xfrm>
        </p:spPr>
        <p:txBody>
          <a:bodyPr>
            <a:normAutofit/>
          </a:bodyPr>
          <a:lstStyle/>
          <a:p>
            <a:r>
              <a:rPr lang="en-US" dirty="0" smtClean="0"/>
              <a:t>Requirement</a:t>
            </a:r>
          </a:p>
          <a:p>
            <a:pPr lvl="1"/>
            <a:r>
              <a:rPr lang="en-US" dirty="0" smtClean="0"/>
              <a:t>Need to place PR3, PR1, Input Faraday and Dihedron in the Injection area</a:t>
            </a:r>
          </a:p>
          <a:p>
            <a:r>
              <a:rPr lang="en-US" dirty="0"/>
              <a:t>Two benches instead of one</a:t>
            </a:r>
          </a:p>
          <a:p>
            <a:pPr lvl="1"/>
            <a:r>
              <a:rPr lang="en-US" dirty="0"/>
              <a:t>More </a:t>
            </a:r>
            <a:r>
              <a:rPr lang="en-US" dirty="0" smtClean="0"/>
              <a:t>space available</a:t>
            </a:r>
            <a:endParaRPr lang="en-US" dirty="0"/>
          </a:p>
          <a:p>
            <a:pPr lvl="1"/>
            <a:r>
              <a:rPr lang="en-US" dirty="0"/>
              <a:t>C</a:t>
            </a:r>
            <a:r>
              <a:rPr lang="en-US" dirty="0" smtClean="0"/>
              <a:t>ompatible </a:t>
            </a:r>
            <a:r>
              <a:rPr lang="en-US" dirty="0"/>
              <a:t>with </a:t>
            </a:r>
            <a:r>
              <a:rPr lang="en-US" dirty="0" smtClean="0"/>
              <a:t>IMC dihedron suspension, if needed</a:t>
            </a:r>
          </a:p>
          <a:p>
            <a:endParaRPr lang="en-US" dirty="0" smtClean="0"/>
          </a:p>
          <a:p>
            <a:pPr lvl="1"/>
            <a:endParaRPr lang="en-US" dirty="0" smtClean="0"/>
          </a:p>
        </p:txBody>
      </p:sp>
    </p:spTree>
    <p:extLst>
      <p:ext uri="{BB962C8B-B14F-4D97-AF65-F5344CB8AC3E}">
        <p14:creationId xmlns:p14="http://schemas.microsoft.com/office/powerpoint/2010/main" val="2097633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16</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Detection: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Requirements</a:t>
            </a:r>
          </a:p>
          <a:p>
            <a:pPr lvl="1"/>
            <a:r>
              <a:rPr lang="en-US" dirty="0" smtClean="0"/>
              <a:t>Need </a:t>
            </a:r>
            <a:r>
              <a:rPr lang="en-US" dirty="0" smtClean="0"/>
              <a:t>to host SR1 double pendulum on the detection bench</a:t>
            </a:r>
          </a:p>
          <a:p>
            <a:pPr lvl="1"/>
            <a:r>
              <a:rPr lang="en-US" dirty="0" smtClean="0"/>
              <a:t>No large telescope </a:t>
            </a:r>
            <a:r>
              <a:rPr lang="en-US" dirty="0" smtClean="0"/>
              <a:t>anymore</a:t>
            </a:r>
            <a:r>
              <a:rPr lang="en-US" dirty="0"/>
              <a:t> </a:t>
            </a:r>
            <a:r>
              <a:rPr lang="en-US" dirty="0" smtClean="0"/>
              <a:t>but space remains limited</a:t>
            </a:r>
            <a:endParaRPr lang="en-US" dirty="0" smtClean="0"/>
          </a:p>
          <a:p>
            <a:pPr lvl="2"/>
            <a:r>
              <a:rPr lang="en-US" u="sng" dirty="0" smtClean="0"/>
              <a:t>N.B. Will need an additional minitower/suspension to install balanced homodyne for Virgo-</a:t>
            </a:r>
            <a:r>
              <a:rPr lang="en-US" u="sng" dirty="0" err="1" smtClean="0"/>
              <a:t>nEXT</a:t>
            </a:r>
            <a:endParaRPr lang="en-US" u="sng" dirty="0" smtClean="0"/>
          </a:p>
          <a:p>
            <a:pPr lvl="1"/>
            <a:endParaRPr lang="en-US" dirty="0" smtClean="0"/>
          </a:p>
        </p:txBody>
      </p:sp>
      <p:pic>
        <p:nvPicPr>
          <p:cNvPr id="2" name="Image 1"/>
          <p:cNvPicPr>
            <a:picLocks noChangeAspect="1"/>
          </p:cNvPicPr>
          <p:nvPr/>
        </p:nvPicPr>
        <p:blipFill>
          <a:blip r:embed="rId3"/>
          <a:stretch>
            <a:fillRect/>
          </a:stretch>
        </p:blipFill>
        <p:spPr>
          <a:xfrm>
            <a:off x="5432213" y="2960254"/>
            <a:ext cx="6610773" cy="3718560"/>
          </a:xfrm>
          <a:prstGeom prst="rect">
            <a:avLst/>
          </a:prstGeom>
        </p:spPr>
      </p:pic>
      <p:pic>
        <p:nvPicPr>
          <p:cNvPr id="3" name="Image 2"/>
          <p:cNvPicPr>
            <a:picLocks noChangeAspect="1"/>
          </p:cNvPicPr>
          <p:nvPr/>
        </p:nvPicPr>
        <p:blipFill rotWithShape="1">
          <a:blip r:embed="rId4"/>
          <a:srcRect l="20666" t="2071" r="6912" b="433"/>
          <a:stretch/>
        </p:blipFill>
        <p:spPr>
          <a:xfrm>
            <a:off x="614127" y="3072851"/>
            <a:ext cx="4613121" cy="3493366"/>
          </a:xfrm>
          <a:prstGeom prst="rect">
            <a:avLst/>
          </a:prstGeom>
        </p:spPr>
      </p:pic>
      <p:sp>
        <p:nvSpPr>
          <p:cNvPr id="8" name="Flèche vers le bas 7"/>
          <p:cNvSpPr/>
          <p:nvPr/>
        </p:nvSpPr>
        <p:spPr bwMode="auto">
          <a:xfrm rot="16200000">
            <a:off x="5582295" y="4812652"/>
            <a:ext cx="518160" cy="531924"/>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Tree>
    <p:extLst>
      <p:ext uri="{BB962C8B-B14F-4D97-AF65-F5344CB8AC3E}">
        <p14:creationId xmlns:p14="http://schemas.microsoft.com/office/powerpoint/2010/main" val="1395559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3962400" y="1342949"/>
            <a:ext cx="8229600" cy="4629150"/>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17</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Detection: short cavities</a:t>
            </a:r>
            <a:endParaRPr lang="en-US" sz="4400" dirty="0"/>
          </a:p>
        </p:txBody>
      </p:sp>
      <p:sp>
        <p:nvSpPr>
          <p:cNvPr id="572420" name="Rectangle 4"/>
          <p:cNvSpPr>
            <a:spLocks noGrp="1" noChangeArrowheads="1"/>
          </p:cNvSpPr>
          <p:nvPr>
            <p:ph type="body" idx="1"/>
          </p:nvPr>
        </p:nvSpPr>
        <p:spPr>
          <a:xfrm>
            <a:off x="0" y="1063335"/>
            <a:ext cx="5837382" cy="5188378"/>
          </a:xfrm>
        </p:spPr>
        <p:txBody>
          <a:bodyPr>
            <a:normAutofit/>
          </a:bodyPr>
          <a:lstStyle/>
          <a:p>
            <a:r>
              <a:rPr lang="en-US" dirty="0" smtClean="0"/>
              <a:t>Requirement</a:t>
            </a:r>
          </a:p>
          <a:p>
            <a:pPr lvl="1"/>
            <a:r>
              <a:rPr lang="en-US" dirty="0" smtClean="0"/>
              <a:t>Need to place SR3, SR1, Output Faraday and Output mode-cleaner in the detection area</a:t>
            </a:r>
          </a:p>
          <a:p>
            <a:r>
              <a:rPr lang="en-US" dirty="0" smtClean="0"/>
              <a:t>Two benches instead of one</a:t>
            </a:r>
          </a:p>
          <a:p>
            <a:pPr lvl="1"/>
            <a:r>
              <a:rPr lang="en-US" dirty="0" smtClean="0"/>
              <a:t>More </a:t>
            </a:r>
            <a:r>
              <a:rPr lang="en-US" dirty="0" smtClean="0"/>
              <a:t>space available</a:t>
            </a:r>
            <a:endParaRPr lang="en-US" dirty="0" smtClean="0"/>
          </a:p>
          <a:p>
            <a:pPr lvl="1"/>
            <a:r>
              <a:rPr lang="en-US" dirty="0" smtClean="0"/>
              <a:t>Already compatible with homodyne detector for Virgo-</a:t>
            </a:r>
            <a:r>
              <a:rPr lang="en-US" dirty="0" err="1" smtClean="0"/>
              <a:t>nEXT</a:t>
            </a:r>
            <a:endParaRPr lang="en-US" dirty="0" smtClean="0"/>
          </a:p>
          <a:p>
            <a:pPr lvl="1"/>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3441995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18</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Long cavity solution: impact on QNR</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Intersection between vacuum squeezed system and signal recycling cavity</a:t>
            </a:r>
          </a:p>
          <a:p>
            <a:pPr lvl="1"/>
            <a:r>
              <a:rPr lang="en-US" dirty="0" smtClean="0"/>
              <a:t>Need to change the SQB1 minitower and bench</a:t>
            </a:r>
          </a:p>
          <a:p>
            <a:endParaRPr lang="en-US" dirty="0" smtClean="0"/>
          </a:p>
          <a:p>
            <a:pPr lvl="1"/>
            <a:endParaRPr lang="en-US" dirty="0" smtClean="0"/>
          </a:p>
        </p:txBody>
      </p:sp>
      <p:pic>
        <p:nvPicPr>
          <p:cNvPr id="3" name="Image 2"/>
          <p:cNvPicPr>
            <a:picLocks noChangeAspect="1"/>
          </p:cNvPicPr>
          <p:nvPr/>
        </p:nvPicPr>
        <p:blipFill>
          <a:blip r:embed="rId3"/>
          <a:stretch>
            <a:fillRect/>
          </a:stretch>
        </p:blipFill>
        <p:spPr>
          <a:xfrm>
            <a:off x="1644791" y="2068195"/>
            <a:ext cx="8362809" cy="4704080"/>
          </a:xfrm>
          <a:prstGeom prst="rect">
            <a:avLst/>
          </a:prstGeom>
        </p:spPr>
      </p:pic>
    </p:spTree>
    <p:extLst>
      <p:ext uri="{BB962C8B-B14F-4D97-AF65-F5344CB8AC3E}">
        <p14:creationId xmlns:p14="http://schemas.microsoft.com/office/powerpoint/2010/main" val="1841499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19</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Vacuum: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Vacuum for long cavities</a:t>
            </a:r>
          </a:p>
          <a:p>
            <a:pPr lvl="1"/>
            <a:r>
              <a:rPr lang="en-US" dirty="0" smtClean="0"/>
              <a:t>Two new towers for the PR2/SR2 mirrors</a:t>
            </a:r>
          </a:p>
          <a:p>
            <a:pPr lvl="1"/>
            <a:r>
              <a:rPr lang="en-US" dirty="0" smtClean="0"/>
              <a:t>80m x 4 long tubes to bring the light from central building to PR2/SR2 and then back to the central building</a:t>
            </a:r>
          </a:p>
          <a:p>
            <a:pPr lvl="1"/>
            <a:r>
              <a:rPr lang="en-US" dirty="0" smtClean="0"/>
              <a:t>Two V shaped large modules</a:t>
            </a:r>
          </a:p>
          <a:p>
            <a:pPr lvl="1"/>
            <a:r>
              <a:rPr lang="en-US" dirty="0" smtClean="0"/>
              <a:t>Four large gate valves</a:t>
            </a:r>
          </a:p>
          <a:p>
            <a:endParaRPr lang="en-US" dirty="0" smtClean="0"/>
          </a:p>
          <a:p>
            <a:pPr lvl="1"/>
            <a:endParaRPr lang="en-US" dirty="0" smtClean="0"/>
          </a:p>
        </p:txBody>
      </p:sp>
      <p:pic>
        <p:nvPicPr>
          <p:cNvPr id="7" name="Immagine 4"/>
          <p:cNvPicPr/>
          <p:nvPr/>
        </p:nvPicPr>
        <p:blipFill>
          <a:blip r:embed="rId3"/>
          <a:stretch>
            <a:fillRect/>
          </a:stretch>
        </p:blipFill>
        <p:spPr>
          <a:xfrm>
            <a:off x="1127442" y="3300540"/>
            <a:ext cx="6953948" cy="2855208"/>
          </a:xfrm>
          <a:prstGeom prst="rect">
            <a:avLst/>
          </a:prstGeom>
        </p:spPr>
      </p:pic>
      <p:pic>
        <p:nvPicPr>
          <p:cNvPr id="8" name="Picture 5" descr="C:\DATI\Virgo\VAC_postAdV\AdV+\postO5\LongRecyclingCavities\14AS5B0QMmidXi2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205" y="2830195"/>
            <a:ext cx="2826397" cy="394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45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Sensitivity goals</a:t>
            </a:r>
            <a:endParaRPr lang="en-US" sz="4400" dirty="0"/>
          </a:p>
        </p:txBody>
      </p:sp>
      <p:sp>
        <p:nvSpPr>
          <p:cNvPr id="572420" name="Rectangle 4"/>
          <p:cNvSpPr>
            <a:spLocks noGrp="1" noChangeArrowheads="1"/>
          </p:cNvSpPr>
          <p:nvPr>
            <p:ph type="body" idx="1"/>
          </p:nvPr>
        </p:nvSpPr>
        <p:spPr>
          <a:xfrm>
            <a:off x="0" y="1063335"/>
            <a:ext cx="5034117" cy="5188378"/>
          </a:xfrm>
        </p:spPr>
        <p:txBody>
          <a:bodyPr>
            <a:normAutofit/>
          </a:bodyPr>
          <a:lstStyle/>
          <a:p>
            <a:r>
              <a:rPr lang="en-US" dirty="0" smtClean="0"/>
              <a:t>Short term</a:t>
            </a:r>
          </a:p>
          <a:p>
            <a:pPr lvl="1"/>
            <a:r>
              <a:rPr lang="en-US" dirty="0" smtClean="0"/>
              <a:t>AdV+ Phase II sensitivity</a:t>
            </a:r>
          </a:p>
          <a:p>
            <a:r>
              <a:rPr lang="en-US" dirty="0" smtClean="0"/>
              <a:t>Long term: </a:t>
            </a:r>
          </a:p>
          <a:p>
            <a:pPr lvl="1"/>
            <a:r>
              <a:rPr lang="en-US" dirty="0" smtClean="0"/>
              <a:t>Virgo-</a:t>
            </a:r>
            <a:r>
              <a:rPr lang="en-US" dirty="0" err="1" smtClean="0"/>
              <a:t>nEXT</a:t>
            </a:r>
            <a:r>
              <a:rPr lang="en-US" dirty="0" smtClean="0"/>
              <a:t> sensitivity</a:t>
            </a:r>
            <a:endParaRPr lang="en-US" dirty="0"/>
          </a:p>
          <a:p>
            <a:pPr lvl="1"/>
            <a:r>
              <a:rPr lang="en-US" dirty="0" smtClean="0"/>
              <a:t>Infrastructure, vacuum systems and seismic isolation should be compatible with Virgo-</a:t>
            </a:r>
            <a:r>
              <a:rPr lang="en-US" dirty="0" err="1" smtClean="0"/>
              <a:t>nEXT</a:t>
            </a:r>
            <a:endParaRPr lang="en-US" dirty="0" smtClean="0"/>
          </a:p>
          <a:p>
            <a:pPr lvl="1"/>
            <a:endParaRPr lang="en-US" dirty="0" smtClean="0"/>
          </a:p>
        </p:txBody>
      </p:sp>
      <p:pic>
        <p:nvPicPr>
          <p:cNvPr id="14" name="Picture 10">
            <a:extLst>
              <a:ext uri="{FF2B5EF4-FFF2-40B4-BE49-F238E27FC236}">
                <a16:creationId xmlns:a16="http://schemas.microsoft.com/office/drawing/2014/main" id="{7BF3E875-B945-F326-8E3E-2D00EC92FAA7}"/>
              </a:ext>
            </a:extLst>
          </p:cNvPr>
          <p:cNvPicPr>
            <a:picLocks noChangeAspect="1"/>
          </p:cNvPicPr>
          <p:nvPr/>
        </p:nvPicPr>
        <p:blipFill>
          <a:blip r:embed="rId3"/>
          <a:stretch>
            <a:fillRect/>
          </a:stretch>
        </p:blipFill>
        <p:spPr>
          <a:xfrm>
            <a:off x="5034117" y="1161363"/>
            <a:ext cx="7079226" cy="4932823"/>
          </a:xfrm>
          <a:prstGeom prst="rect">
            <a:avLst/>
          </a:prstGeom>
        </p:spPr>
      </p:pic>
    </p:spTree>
    <p:extLst>
      <p:ext uri="{BB962C8B-B14F-4D97-AF65-F5344CB8AC3E}">
        <p14:creationId xmlns:p14="http://schemas.microsoft.com/office/powerpoint/2010/main" val="3790353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20</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Vacuum: short cavities</a:t>
            </a:r>
            <a:endParaRPr lang="en-US" sz="4400" dirty="0"/>
          </a:p>
        </p:txBody>
      </p:sp>
      <p:sp>
        <p:nvSpPr>
          <p:cNvPr id="572420" name="Rectangle 4"/>
          <p:cNvSpPr>
            <a:spLocks noGrp="1" noChangeArrowheads="1"/>
          </p:cNvSpPr>
          <p:nvPr>
            <p:ph type="body" idx="1"/>
          </p:nvPr>
        </p:nvSpPr>
        <p:spPr>
          <a:xfrm>
            <a:off x="0" y="1063335"/>
            <a:ext cx="4429760" cy="5188378"/>
          </a:xfrm>
        </p:spPr>
        <p:txBody>
          <a:bodyPr>
            <a:normAutofit/>
          </a:bodyPr>
          <a:lstStyle/>
          <a:p>
            <a:r>
              <a:rPr lang="en-US" dirty="0" smtClean="0"/>
              <a:t>Short solution</a:t>
            </a:r>
          </a:p>
          <a:p>
            <a:pPr lvl="1"/>
            <a:r>
              <a:rPr lang="en-US" dirty="0" smtClean="0"/>
              <a:t>Remove INJ&amp;DET towers</a:t>
            </a:r>
          </a:p>
          <a:p>
            <a:pPr lvl="2"/>
            <a:r>
              <a:rPr lang="en-US" dirty="0" smtClean="0"/>
              <a:t>Large footprint</a:t>
            </a:r>
          </a:p>
          <a:p>
            <a:pPr lvl="2"/>
            <a:r>
              <a:rPr lang="en-US" dirty="0" smtClean="0"/>
              <a:t>Not adapted to stable cavities</a:t>
            </a:r>
          </a:p>
          <a:p>
            <a:pPr lvl="1"/>
            <a:r>
              <a:rPr lang="en-US" dirty="0" smtClean="0"/>
              <a:t>Four vacuum chambers (PR1/PR2/PR3/SIB1) + tube connections and gate valves for Injection area</a:t>
            </a:r>
          </a:p>
          <a:p>
            <a:pPr lvl="1"/>
            <a:r>
              <a:rPr lang="en-US" dirty="0" smtClean="0"/>
              <a:t>Four vacuum chambers (SR1/SR2/SR3/SDB1) + tube connections and gate valves for Detection area</a:t>
            </a:r>
          </a:p>
          <a:p>
            <a:endParaRPr lang="en-US" dirty="0"/>
          </a:p>
          <a:p>
            <a:endParaRPr lang="en-US" dirty="0" smtClean="0"/>
          </a:p>
          <a:p>
            <a:pPr lvl="1"/>
            <a:endParaRPr lang="en-US" dirty="0" smtClean="0"/>
          </a:p>
        </p:txBody>
      </p:sp>
      <p:pic>
        <p:nvPicPr>
          <p:cNvPr id="2" name="Image 1"/>
          <p:cNvPicPr>
            <a:picLocks noChangeAspect="1"/>
          </p:cNvPicPr>
          <p:nvPr/>
        </p:nvPicPr>
        <p:blipFill>
          <a:blip r:embed="rId3"/>
          <a:stretch>
            <a:fillRect/>
          </a:stretch>
        </p:blipFill>
        <p:spPr>
          <a:xfrm>
            <a:off x="4509396" y="1439255"/>
            <a:ext cx="7682604" cy="4321465"/>
          </a:xfrm>
          <a:prstGeom prst="rect">
            <a:avLst/>
          </a:prstGeom>
        </p:spPr>
      </p:pic>
    </p:spTree>
    <p:extLst>
      <p:ext uri="{BB962C8B-B14F-4D97-AF65-F5344CB8AC3E}">
        <p14:creationId xmlns:p14="http://schemas.microsoft.com/office/powerpoint/2010/main" val="589008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21</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Infrastructure: long cavities</a:t>
            </a:r>
            <a:endParaRPr lang="en-US" sz="4400" dirty="0"/>
          </a:p>
        </p:txBody>
      </p:sp>
      <p:sp>
        <p:nvSpPr>
          <p:cNvPr id="572420" name="Rectangle 4"/>
          <p:cNvSpPr>
            <a:spLocks noGrp="1" noChangeArrowheads="1"/>
          </p:cNvSpPr>
          <p:nvPr>
            <p:ph type="body" idx="1"/>
          </p:nvPr>
        </p:nvSpPr>
        <p:spPr>
          <a:xfrm>
            <a:off x="0" y="1063335"/>
            <a:ext cx="6766560" cy="5188378"/>
          </a:xfrm>
        </p:spPr>
        <p:txBody>
          <a:bodyPr>
            <a:normAutofit/>
          </a:bodyPr>
          <a:lstStyle/>
          <a:p>
            <a:r>
              <a:rPr lang="en-US" dirty="0" smtClean="0"/>
              <a:t>Requirements for long solution</a:t>
            </a:r>
          </a:p>
          <a:p>
            <a:pPr lvl="1"/>
            <a:r>
              <a:rPr lang="en-US" dirty="0" smtClean="0"/>
              <a:t>Two buildings at 80 m from the central building in the north and west directions to host the PR2/SR2 payloads</a:t>
            </a:r>
          </a:p>
          <a:p>
            <a:pPr lvl="1"/>
            <a:r>
              <a:rPr lang="en-US" dirty="0" smtClean="0"/>
              <a:t>Crane at 6 m to install the suspension</a:t>
            </a:r>
          </a:p>
          <a:p>
            <a:pPr lvl="1"/>
            <a:r>
              <a:rPr lang="en-US" dirty="0" smtClean="0"/>
              <a:t>Clean area on the side of the PR2/SR2 towers to install the payload</a:t>
            </a:r>
          </a:p>
          <a:p>
            <a:pPr lvl="1"/>
            <a:r>
              <a:rPr lang="en-US" dirty="0" smtClean="0"/>
              <a:t>Two 80m long tunnels along the arm tunnels to host the vacuum tube</a:t>
            </a:r>
          </a:p>
          <a:p>
            <a:pPr lvl="1"/>
            <a:endParaRPr lang="en-US" dirty="0"/>
          </a:p>
          <a:p>
            <a:endParaRPr lang="en-US" dirty="0"/>
          </a:p>
          <a:p>
            <a:endParaRPr lang="en-US" dirty="0"/>
          </a:p>
          <a:p>
            <a:endParaRPr lang="en-US" dirty="0" smtClean="0"/>
          </a:p>
          <a:p>
            <a:pPr lvl="1"/>
            <a:endParaRPr lang="en-US" dirty="0" smtClean="0"/>
          </a:p>
        </p:txBody>
      </p:sp>
      <p:pic>
        <p:nvPicPr>
          <p:cNvPr id="2" name="Image 1"/>
          <p:cNvPicPr>
            <a:picLocks noChangeAspect="1"/>
          </p:cNvPicPr>
          <p:nvPr/>
        </p:nvPicPr>
        <p:blipFill rotWithShape="1">
          <a:blip r:embed="rId3"/>
          <a:srcRect l="18213" t="54164" r="42873" b="7931"/>
          <a:stretch/>
        </p:blipFill>
        <p:spPr>
          <a:xfrm>
            <a:off x="7062893" y="1270991"/>
            <a:ext cx="4994516" cy="2736602"/>
          </a:xfrm>
          <a:prstGeom prst="rect">
            <a:avLst/>
          </a:prstGeom>
        </p:spPr>
      </p:pic>
    </p:spTree>
    <p:extLst>
      <p:ext uri="{BB962C8B-B14F-4D97-AF65-F5344CB8AC3E}">
        <p14:creationId xmlns:p14="http://schemas.microsoft.com/office/powerpoint/2010/main" val="2250290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22</a:t>
            </a:fld>
            <a:endParaRPr lang="fr-FR"/>
          </a:p>
        </p:txBody>
      </p:sp>
      <p:sp>
        <p:nvSpPr>
          <p:cNvPr id="572418" name="Rectangle 2"/>
          <p:cNvSpPr>
            <a:spLocks noGrp="1" noChangeArrowheads="1"/>
          </p:cNvSpPr>
          <p:nvPr>
            <p:ph type="title"/>
          </p:nvPr>
        </p:nvSpPr>
        <p:spPr>
          <a:xfrm>
            <a:off x="2278345" y="226253"/>
            <a:ext cx="9720615" cy="609600"/>
          </a:xfrm>
        </p:spPr>
        <p:txBody>
          <a:bodyPr/>
          <a:lstStyle/>
          <a:p>
            <a:r>
              <a:rPr lang="en-US" sz="4400" dirty="0"/>
              <a:t>B</a:t>
            </a:r>
            <a:r>
              <a:rPr lang="en-US" sz="4400" dirty="0" smtClean="0"/>
              <a:t>uilding modifications for long cavities</a:t>
            </a:r>
            <a:endParaRPr lang="en-US" sz="4400" dirty="0"/>
          </a:p>
        </p:txBody>
      </p:sp>
      <p:sp>
        <p:nvSpPr>
          <p:cNvPr id="572420" name="Rectangle 4"/>
          <p:cNvSpPr>
            <a:spLocks noGrp="1" noChangeArrowheads="1"/>
          </p:cNvSpPr>
          <p:nvPr>
            <p:ph type="body" idx="1"/>
          </p:nvPr>
        </p:nvSpPr>
        <p:spPr>
          <a:xfrm>
            <a:off x="0" y="1063335"/>
            <a:ext cx="12192000" cy="5514446"/>
          </a:xfrm>
        </p:spPr>
        <p:txBody>
          <a:bodyPr>
            <a:normAutofit/>
          </a:bodyPr>
          <a:lstStyle/>
          <a:p>
            <a:r>
              <a:rPr lang="en-US" dirty="0" smtClean="0"/>
              <a:t>Some works to be done in the CEB and around it to pass the tubes</a:t>
            </a:r>
          </a:p>
          <a:p>
            <a:pPr lvl="1"/>
            <a:r>
              <a:rPr lang="en-US" dirty="0" smtClean="0"/>
              <a:t>Walls to be traversed and laboratories to be re-arranged (see pictures below)</a:t>
            </a:r>
          </a:p>
          <a:p>
            <a:pPr lvl="1"/>
            <a:r>
              <a:rPr lang="en-US" dirty="0" smtClean="0"/>
              <a:t>Soil to be excavated along the north arm</a:t>
            </a:r>
            <a:endParaRPr lang="en-US" dirty="0"/>
          </a:p>
        </p:txBody>
      </p:sp>
      <p:pic>
        <p:nvPicPr>
          <p:cNvPr id="2" name="Image 1"/>
          <p:cNvPicPr>
            <a:picLocks noChangeAspect="1"/>
          </p:cNvPicPr>
          <p:nvPr/>
        </p:nvPicPr>
        <p:blipFill>
          <a:blip r:embed="rId3"/>
          <a:stretch>
            <a:fillRect/>
          </a:stretch>
        </p:blipFill>
        <p:spPr>
          <a:xfrm>
            <a:off x="91307" y="2238111"/>
            <a:ext cx="7540991" cy="4567152"/>
          </a:xfrm>
          <a:prstGeom prst="rect">
            <a:avLst/>
          </a:prstGeom>
        </p:spPr>
      </p:pic>
      <p:pic>
        <p:nvPicPr>
          <p:cNvPr id="7" name="Image 6"/>
          <p:cNvPicPr>
            <a:picLocks noChangeAspect="1"/>
          </p:cNvPicPr>
          <p:nvPr/>
        </p:nvPicPr>
        <p:blipFill>
          <a:blip r:embed="rId4"/>
          <a:stretch>
            <a:fillRect/>
          </a:stretch>
        </p:blipFill>
        <p:spPr>
          <a:xfrm>
            <a:off x="5794774" y="2023783"/>
            <a:ext cx="7605196" cy="4667739"/>
          </a:xfrm>
          <a:prstGeom prst="rect">
            <a:avLst/>
          </a:prstGeom>
        </p:spPr>
      </p:pic>
    </p:spTree>
    <p:extLst>
      <p:ext uri="{BB962C8B-B14F-4D97-AF65-F5344CB8AC3E}">
        <p14:creationId xmlns:p14="http://schemas.microsoft.com/office/powerpoint/2010/main" val="3827101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23</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Infrastructure: short cavities</a:t>
            </a:r>
            <a:endParaRPr lang="en-US" sz="4400" dirty="0"/>
          </a:p>
        </p:txBody>
      </p:sp>
      <p:sp>
        <p:nvSpPr>
          <p:cNvPr id="572420" name="Rectangle 4"/>
          <p:cNvSpPr>
            <a:spLocks noGrp="1" noChangeArrowheads="1"/>
          </p:cNvSpPr>
          <p:nvPr>
            <p:ph type="body" idx="1"/>
          </p:nvPr>
        </p:nvSpPr>
        <p:spPr>
          <a:xfrm>
            <a:off x="0" y="1063335"/>
            <a:ext cx="5466080" cy="5188378"/>
          </a:xfrm>
        </p:spPr>
        <p:txBody>
          <a:bodyPr>
            <a:normAutofit/>
          </a:bodyPr>
          <a:lstStyle/>
          <a:p>
            <a:r>
              <a:rPr lang="en-US" dirty="0" smtClean="0"/>
              <a:t>Requirements for short solution</a:t>
            </a:r>
          </a:p>
          <a:p>
            <a:pPr lvl="1"/>
            <a:r>
              <a:rPr lang="en-US" dirty="0" smtClean="0"/>
              <a:t>Install clean areas in the INJ/DET areas to allow the payloads installation in clean conditions </a:t>
            </a:r>
          </a:p>
          <a:p>
            <a:pPr lvl="1"/>
            <a:r>
              <a:rPr lang="en-US" dirty="0" smtClean="0"/>
              <a:t>Reshape the holes in the concrete slab in the INJ and DET areas to allow the installation of the new chambers</a:t>
            </a:r>
          </a:p>
          <a:p>
            <a:pPr lvl="1"/>
            <a:endParaRPr lang="en-US" dirty="0"/>
          </a:p>
          <a:p>
            <a:endParaRPr lang="en-US" dirty="0"/>
          </a:p>
          <a:p>
            <a:endParaRPr lang="en-US" dirty="0"/>
          </a:p>
          <a:p>
            <a:endParaRPr lang="en-US" dirty="0" smtClean="0"/>
          </a:p>
          <a:p>
            <a:pPr lvl="1"/>
            <a:endParaRPr lang="en-US" dirty="0" smtClean="0"/>
          </a:p>
        </p:txBody>
      </p:sp>
      <p:pic>
        <p:nvPicPr>
          <p:cNvPr id="8" name="Image 7"/>
          <p:cNvPicPr>
            <a:picLocks noChangeAspect="1"/>
          </p:cNvPicPr>
          <p:nvPr/>
        </p:nvPicPr>
        <p:blipFill rotWithShape="1">
          <a:blip r:embed="rId3"/>
          <a:srcRect l="46186" t="9798" b="12600"/>
          <a:stretch/>
        </p:blipFill>
        <p:spPr bwMode="auto">
          <a:xfrm>
            <a:off x="5561965" y="1262648"/>
            <a:ext cx="5904902" cy="47897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2597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572418" name="Rectangle 2"/>
          <p:cNvSpPr>
            <a:spLocks noGrp="1" noChangeArrowheads="1"/>
          </p:cNvSpPr>
          <p:nvPr>
            <p:ph type="title"/>
          </p:nvPr>
        </p:nvSpPr>
        <p:spPr>
          <a:xfrm>
            <a:off x="1953225" y="156545"/>
            <a:ext cx="9569097" cy="609600"/>
          </a:xfrm>
        </p:spPr>
        <p:txBody>
          <a:bodyPr/>
          <a:lstStyle/>
          <a:p>
            <a:r>
              <a:rPr lang="en-US" sz="4400" dirty="0" smtClean="0"/>
              <a:t>Budget: long cavities</a:t>
            </a:r>
            <a:endParaRPr lang="en-US" sz="4400" dirty="0"/>
          </a:p>
        </p:txBody>
      </p:sp>
      <p:sp>
        <p:nvSpPr>
          <p:cNvPr id="572420" name="Rectangle 4"/>
          <p:cNvSpPr>
            <a:spLocks noGrp="1" noChangeArrowheads="1"/>
          </p:cNvSpPr>
          <p:nvPr>
            <p:ph type="body" idx="1"/>
          </p:nvPr>
        </p:nvSpPr>
        <p:spPr>
          <a:xfrm>
            <a:off x="0" y="1063335"/>
            <a:ext cx="12192000" cy="5514446"/>
          </a:xfrm>
        </p:spPr>
        <p:txBody>
          <a:bodyPr>
            <a:normAutofit/>
          </a:bodyPr>
          <a:lstStyle/>
          <a:p>
            <a:r>
              <a:rPr lang="en-US" dirty="0" smtClean="0"/>
              <a:t>First estimate</a:t>
            </a:r>
          </a:p>
          <a:p>
            <a:endParaRPr lang="en-US" dirty="0"/>
          </a:p>
        </p:txBody>
      </p:sp>
      <p:sp>
        <p:nvSpPr>
          <p:cNvPr id="6" name="ZoneTexte 5"/>
          <p:cNvSpPr txBox="1"/>
          <p:nvPr/>
        </p:nvSpPr>
        <p:spPr>
          <a:xfrm>
            <a:off x="343839" y="5742988"/>
            <a:ext cx="9933745" cy="369332"/>
          </a:xfrm>
          <a:prstGeom prst="rect">
            <a:avLst/>
          </a:prstGeom>
          <a:noFill/>
        </p:spPr>
        <p:txBody>
          <a:bodyPr wrap="none" rtlCol="0">
            <a:spAutoFit/>
          </a:bodyPr>
          <a:lstStyle/>
          <a:p>
            <a:r>
              <a:rPr lang="en-US" sz="1800" dirty="0" smtClean="0"/>
              <a:t>N.B. VAT included</a:t>
            </a:r>
            <a:r>
              <a:rPr lang="en-US" sz="1800" dirty="0"/>
              <a:t>;</a:t>
            </a:r>
            <a:r>
              <a:rPr lang="en-US" sz="1800" dirty="0" smtClean="0"/>
              <a:t> Additional suspension control, DAQ and EMS not included; Contingency 20%</a:t>
            </a:r>
            <a:endParaRPr lang="en-US" sz="1800" dirty="0"/>
          </a:p>
        </p:txBody>
      </p:sp>
      <p:sp>
        <p:nvSpPr>
          <p:cNvPr id="3" name="Espace réservé du numéro de diapositive 2"/>
          <p:cNvSpPr>
            <a:spLocks noGrp="1"/>
          </p:cNvSpPr>
          <p:nvPr>
            <p:ph type="sldNum" sz="quarter" idx="12"/>
          </p:nvPr>
        </p:nvSpPr>
        <p:spPr/>
        <p:txBody>
          <a:bodyPr/>
          <a:lstStyle/>
          <a:p>
            <a:fld id="{88EA370C-994A-4F4F-AC43-9A142D7F7601}" type="slidenum">
              <a:rPr lang="en-US" smtClean="0"/>
              <a:pPr/>
              <a:t>24</a:t>
            </a:fld>
            <a:endParaRPr lang="en-US"/>
          </a:p>
        </p:txBody>
      </p:sp>
      <p:pic>
        <p:nvPicPr>
          <p:cNvPr id="4" name="Image 3"/>
          <p:cNvPicPr>
            <a:picLocks noChangeAspect="1"/>
          </p:cNvPicPr>
          <p:nvPr/>
        </p:nvPicPr>
        <p:blipFill>
          <a:blip r:embed="rId3"/>
          <a:stretch>
            <a:fillRect/>
          </a:stretch>
        </p:blipFill>
        <p:spPr>
          <a:xfrm>
            <a:off x="1593850" y="1802222"/>
            <a:ext cx="9004300" cy="3378200"/>
          </a:xfrm>
          <a:prstGeom prst="rect">
            <a:avLst/>
          </a:prstGeom>
        </p:spPr>
      </p:pic>
    </p:spTree>
    <p:extLst>
      <p:ext uri="{BB962C8B-B14F-4D97-AF65-F5344CB8AC3E}">
        <p14:creationId xmlns:p14="http://schemas.microsoft.com/office/powerpoint/2010/main" val="1775834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572418" name="Rectangle 2"/>
          <p:cNvSpPr>
            <a:spLocks noGrp="1" noChangeArrowheads="1"/>
          </p:cNvSpPr>
          <p:nvPr>
            <p:ph type="title"/>
          </p:nvPr>
        </p:nvSpPr>
        <p:spPr>
          <a:xfrm>
            <a:off x="1953225" y="156545"/>
            <a:ext cx="9569097" cy="609600"/>
          </a:xfrm>
        </p:spPr>
        <p:txBody>
          <a:bodyPr/>
          <a:lstStyle/>
          <a:p>
            <a:r>
              <a:rPr lang="en-US" sz="4400" dirty="0" smtClean="0"/>
              <a:t>Budget: short cavities</a:t>
            </a:r>
            <a:endParaRPr lang="en-US" sz="4400" dirty="0"/>
          </a:p>
        </p:txBody>
      </p:sp>
      <p:sp>
        <p:nvSpPr>
          <p:cNvPr id="572420" name="Rectangle 4"/>
          <p:cNvSpPr>
            <a:spLocks noGrp="1" noChangeArrowheads="1"/>
          </p:cNvSpPr>
          <p:nvPr>
            <p:ph type="body" idx="1"/>
          </p:nvPr>
        </p:nvSpPr>
        <p:spPr>
          <a:xfrm>
            <a:off x="0" y="1063335"/>
            <a:ext cx="12192000" cy="5514446"/>
          </a:xfrm>
        </p:spPr>
        <p:txBody>
          <a:bodyPr>
            <a:normAutofit/>
          </a:bodyPr>
          <a:lstStyle/>
          <a:p>
            <a:r>
              <a:rPr lang="en-US" dirty="0" smtClean="0"/>
              <a:t>First estimate</a:t>
            </a:r>
          </a:p>
          <a:p>
            <a:endParaRPr lang="en-US" dirty="0"/>
          </a:p>
        </p:txBody>
      </p:sp>
      <p:sp>
        <p:nvSpPr>
          <p:cNvPr id="4" name="Espace réservé du numéro de diapositive 3"/>
          <p:cNvSpPr>
            <a:spLocks noGrp="1"/>
          </p:cNvSpPr>
          <p:nvPr>
            <p:ph type="sldNum" sz="quarter" idx="12"/>
          </p:nvPr>
        </p:nvSpPr>
        <p:spPr/>
        <p:txBody>
          <a:bodyPr/>
          <a:lstStyle/>
          <a:p>
            <a:fld id="{88EA370C-994A-4F4F-AC43-9A142D7F7601}" type="slidenum">
              <a:rPr lang="en-US" smtClean="0"/>
              <a:pPr/>
              <a:t>25</a:t>
            </a:fld>
            <a:endParaRPr lang="en-US"/>
          </a:p>
        </p:txBody>
      </p:sp>
      <p:sp>
        <p:nvSpPr>
          <p:cNvPr id="9" name="ZoneTexte 8"/>
          <p:cNvSpPr txBox="1"/>
          <p:nvPr/>
        </p:nvSpPr>
        <p:spPr>
          <a:xfrm>
            <a:off x="343839" y="5742988"/>
            <a:ext cx="9933745" cy="369332"/>
          </a:xfrm>
          <a:prstGeom prst="rect">
            <a:avLst/>
          </a:prstGeom>
          <a:noFill/>
        </p:spPr>
        <p:txBody>
          <a:bodyPr wrap="none" rtlCol="0">
            <a:spAutoFit/>
          </a:bodyPr>
          <a:lstStyle/>
          <a:p>
            <a:r>
              <a:rPr lang="en-US" sz="1800" dirty="0" smtClean="0"/>
              <a:t>N.B. VAT included</a:t>
            </a:r>
            <a:r>
              <a:rPr lang="en-US" sz="1800" dirty="0"/>
              <a:t>;</a:t>
            </a:r>
            <a:r>
              <a:rPr lang="en-US" sz="1800" dirty="0" smtClean="0"/>
              <a:t> Additional suspension control, DAQ and EMS not included; Contingency 20%</a:t>
            </a:r>
            <a:endParaRPr lang="en-US" sz="1800" dirty="0"/>
          </a:p>
        </p:txBody>
      </p:sp>
      <p:pic>
        <p:nvPicPr>
          <p:cNvPr id="3" name="Image 2"/>
          <p:cNvPicPr>
            <a:picLocks noChangeAspect="1"/>
          </p:cNvPicPr>
          <p:nvPr/>
        </p:nvPicPr>
        <p:blipFill>
          <a:blip r:embed="rId3"/>
          <a:stretch>
            <a:fillRect/>
          </a:stretch>
        </p:blipFill>
        <p:spPr>
          <a:xfrm>
            <a:off x="1593850" y="1802222"/>
            <a:ext cx="9004300" cy="3378200"/>
          </a:xfrm>
          <a:prstGeom prst="rect">
            <a:avLst/>
          </a:prstGeom>
        </p:spPr>
      </p:pic>
    </p:spTree>
    <p:extLst>
      <p:ext uri="{BB962C8B-B14F-4D97-AF65-F5344CB8AC3E}">
        <p14:creationId xmlns:p14="http://schemas.microsoft.com/office/powerpoint/2010/main" val="3362290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26</a:t>
            </a:fld>
            <a:endParaRPr lang="fr-FR"/>
          </a:p>
        </p:txBody>
      </p:sp>
      <p:sp>
        <p:nvSpPr>
          <p:cNvPr id="572418" name="Rectangle 2"/>
          <p:cNvSpPr>
            <a:spLocks noGrp="1" noChangeArrowheads="1"/>
          </p:cNvSpPr>
          <p:nvPr>
            <p:ph type="title"/>
          </p:nvPr>
        </p:nvSpPr>
        <p:spPr>
          <a:xfrm>
            <a:off x="1877961" y="226253"/>
            <a:ext cx="9969481" cy="609600"/>
          </a:xfrm>
        </p:spPr>
        <p:txBody>
          <a:bodyPr/>
          <a:lstStyle/>
          <a:p>
            <a:r>
              <a:rPr lang="en-US" sz="4400" dirty="0" smtClean="0"/>
              <a:t>Schedule: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endParaRPr lang="en-US" dirty="0" smtClean="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590" t="19565" r="1185" b="10728"/>
          <a:stretch/>
        </p:blipFill>
        <p:spPr>
          <a:xfrm>
            <a:off x="0" y="1147758"/>
            <a:ext cx="12190324" cy="5019531"/>
          </a:xfrm>
          <a:prstGeom prst="rect">
            <a:avLst/>
          </a:prstGeom>
        </p:spPr>
      </p:pic>
      <p:sp>
        <p:nvSpPr>
          <p:cNvPr id="3" name="ZoneTexte 2"/>
          <p:cNvSpPr txBox="1"/>
          <p:nvPr/>
        </p:nvSpPr>
        <p:spPr>
          <a:xfrm>
            <a:off x="2980067" y="6336136"/>
            <a:ext cx="7765267" cy="461665"/>
          </a:xfrm>
          <a:prstGeom prst="rect">
            <a:avLst/>
          </a:prstGeom>
          <a:noFill/>
        </p:spPr>
        <p:txBody>
          <a:bodyPr wrap="none" rtlCol="0">
            <a:spAutoFit/>
          </a:bodyPr>
          <a:lstStyle/>
          <a:p>
            <a:r>
              <a:rPr lang="en-US" dirty="0" smtClean="0"/>
              <a:t>Need to add suspension installation and commissioning</a:t>
            </a:r>
            <a:endParaRPr lang="en-US" dirty="0"/>
          </a:p>
        </p:txBody>
      </p:sp>
    </p:spTree>
    <p:extLst>
      <p:ext uri="{BB962C8B-B14F-4D97-AF65-F5344CB8AC3E}">
        <p14:creationId xmlns:p14="http://schemas.microsoft.com/office/powerpoint/2010/main" val="221386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27</a:t>
            </a:fld>
            <a:endParaRPr lang="fr-FR"/>
          </a:p>
        </p:txBody>
      </p:sp>
      <p:sp>
        <p:nvSpPr>
          <p:cNvPr id="572418" name="Rectangle 2"/>
          <p:cNvSpPr>
            <a:spLocks noGrp="1" noChangeArrowheads="1"/>
          </p:cNvSpPr>
          <p:nvPr>
            <p:ph type="title"/>
          </p:nvPr>
        </p:nvSpPr>
        <p:spPr>
          <a:xfrm>
            <a:off x="1877961" y="226253"/>
            <a:ext cx="9969481" cy="609600"/>
          </a:xfrm>
        </p:spPr>
        <p:txBody>
          <a:bodyPr/>
          <a:lstStyle/>
          <a:p>
            <a:r>
              <a:rPr lang="en-US" sz="4400" dirty="0" smtClean="0"/>
              <a:t>Schedule: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Critical path is going to be infrastructure construction</a:t>
            </a:r>
          </a:p>
          <a:p>
            <a:pPr lvl="1"/>
            <a:r>
              <a:rPr lang="en-US" dirty="0" smtClean="0"/>
              <a:t>13 months for works realization</a:t>
            </a:r>
          </a:p>
          <a:p>
            <a:pPr lvl="1"/>
            <a:r>
              <a:rPr lang="en-US" dirty="0" smtClean="0"/>
              <a:t>Five works sites in parallel</a:t>
            </a:r>
          </a:p>
          <a:p>
            <a:pPr lvl="2"/>
            <a:r>
              <a:rPr lang="en-US" dirty="0" smtClean="0"/>
              <a:t>PR2 building</a:t>
            </a:r>
          </a:p>
          <a:p>
            <a:pPr lvl="2"/>
            <a:r>
              <a:rPr lang="en-US" dirty="0" smtClean="0"/>
              <a:t>SR2 building</a:t>
            </a:r>
          </a:p>
          <a:p>
            <a:pPr lvl="2"/>
            <a:r>
              <a:rPr lang="en-US" dirty="0" smtClean="0"/>
              <a:t>North tunnel</a:t>
            </a:r>
          </a:p>
          <a:p>
            <a:pPr lvl="2"/>
            <a:r>
              <a:rPr lang="en-US" dirty="0" smtClean="0"/>
              <a:t>West tunnel</a:t>
            </a:r>
          </a:p>
          <a:p>
            <a:pPr lvl="2"/>
            <a:r>
              <a:rPr lang="en-US" dirty="0" smtClean="0"/>
              <a:t>Central building modifications</a:t>
            </a:r>
            <a:endParaRPr lang="en-US" dirty="0" smtClean="0"/>
          </a:p>
        </p:txBody>
      </p:sp>
      <p:pic>
        <p:nvPicPr>
          <p:cNvPr id="8" name="image30.png"/>
          <p:cNvPicPr>
            <a:picLocks noChangeAspect="1"/>
          </p:cNvPicPr>
          <p:nvPr/>
        </p:nvPicPr>
        <p:blipFill>
          <a:blip r:embed="rId3"/>
          <a:srcRect l="3734" t="19902" r="1202" b="40832"/>
          <a:stretch>
            <a:fillRect/>
          </a:stretch>
        </p:blipFill>
        <p:spPr>
          <a:xfrm>
            <a:off x="21043" y="3785841"/>
            <a:ext cx="12160797" cy="2825434"/>
          </a:xfrm>
          <a:prstGeom prst="rect">
            <a:avLst/>
          </a:prstGeom>
          <a:ln/>
        </p:spPr>
      </p:pic>
    </p:spTree>
    <p:extLst>
      <p:ext uri="{BB962C8B-B14F-4D97-AF65-F5344CB8AC3E}">
        <p14:creationId xmlns:p14="http://schemas.microsoft.com/office/powerpoint/2010/main" val="3407226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28</a:t>
            </a:fld>
            <a:endParaRPr lang="fr-FR"/>
          </a:p>
        </p:txBody>
      </p:sp>
      <p:sp>
        <p:nvSpPr>
          <p:cNvPr id="572418" name="Rectangle 2"/>
          <p:cNvSpPr>
            <a:spLocks noGrp="1" noChangeArrowheads="1"/>
          </p:cNvSpPr>
          <p:nvPr>
            <p:ph type="title"/>
          </p:nvPr>
        </p:nvSpPr>
        <p:spPr>
          <a:xfrm>
            <a:off x="1877961" y="226253"/>
            <a:ext cx="9969481" cy="609600"/>
          </a:xfrm>
        </p:spPr>
        <p:txBody>
          <a:bodyPr/>
          <a:lstStyle/>
          <a:p>
            <a:r>
              <a:rPr lang="en-US" sz="4400" dirty="0" smtClean="0"/>
              <a:t>Schedule: short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endParaRPr lang="en-US" dirty="0" smtClean="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576" t="19430" r="1328" b="11020"/>
          <a:stretch/>
        </p:blipFill>
        <p:spPr>
          <a:xfrm>
            <a:off x="0" y="1153411"/>
            <a:ext cx="12173809" cy="5008226"/>
          </a:xfrm>
          <a:prstGeom prst="rect">
            <a:avLst/>
          </a:prstGeom>
        </p:spPr>
      </p:pic>
      <p:sp>
        <p:nvSpPr>
          <p:cNvPr id="7" name="ZoneTexte 6"/>
          <p:cNvSpPr txBox="1"/>
          <p:nvPr/>
        </p:nvSpPr>
        <p:spPr>
          <a:xfrm>
            <a:off x="2980067" y="6336136"/>
            <a:ext cx="7765267" cy="461665"/>
          </a:xfrm>
          <a:prstGeom prst="rect">
            <a:avLst/>
          </a:prstGeom>
          <a:noFill/>
        </p:spPr>
        <p:txBody>
          <a:bodyPr wrap="none" rtlCol="0">
            <a:spAutoFit/>
          </a:bodyPr>
          <a:lstStyle/>
          <a:p>
            <a:r>
              <a:rPr lang="en-US" dirty="0" smtClean="0"/>
              <a:t>Need to add suspension installation and commissioning</a:t>
            </a:r>
            <a:endParaRPr lang="en-US" dirty="0"/>
          </a:p>
        </p:txBody>
      </p:sp>
    </p:spTree>
    <p:extLst>
      <p:ext uri="{BB962C8B-B14F-4D97-AF65-F5344CB8AC3E}">
        <p14:creationId xmlns:p14="http://schemas.microsoft.com/office/powerpoint/2010/main" val="474676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29</a:t>
            </a:fld>
            <a:endParaRPr lang="fr-FR"/>
          </a:p>
        </p:txBody>
      </p:sp>
      <p:sp>
        <p:nvSpPr>
          <p:cNvPr id="572418" name="Rectangle 2"/>
          <p:cNvSpPr>
            <a:spLocks noGrp="1" noChangeArrowheads="1"/>
          </p:cNvSpPr>
          <p:nvPr>
            <p:ph type="title"/>
          </p:nvPr>
        </p:nvSpPr>
        <p:spPr>
          <a:xfrm>
            <a:off x="1877961" y="226253"/>
            <a:ext cx="9969481" cy="609600"/>
          </a:xfrm>
        </p:spPr>
        <p:txBody>
          <a:bodyPr/>
          <a:lstStyle/>
          <a:p>
            <a:r>
              <a:rPr lang="en-US" sz="4400" dirty="0" smtClean="0"/>
              <a:t>Schedule: short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Critical path is going to be suspensions construction and installation</a:t>
            </a:r>
          </a:p>
          <a:p>
            <a:pPr lvl="1"/>
            <a:endParaRPr lang="en-US" dirty="0" smtClean="0"/>
          </a:p>
        </p:txBody>
      </p:sp>
      <p:pic>
        <p:nvPicPr>
          <p:cNvPr id="8" name="image34.png"/>
          <p:cNvPicPr>
            <a:picLocks noChangeAspect="1"/>
          </p:cNvPicPr>
          <p:nvPr/>
        </p:nvPicPr>
        <p:blipFill>
          <a:blip r:embed="rId3"/>
          <a:srcRect l="3526" t="19793" r="1344" b="11033"/>
          <a:stretch>
            <a:fillRect/>
          </a:stretch>
        </p:blipFill>
        <p:spPr>
          <a:xfrm>
            <a:off x="0" y="1786459"/>
            <a:ext cx="12192000" cy="4985816"/>
          </a:xfrm>
          <a:prstGeom prst="rect">
            <a:avLst/>
          </a:prstGeom>
          <a:ln/>
        </p:spPr>
      </p:pic>
    </p:spTree>
    <p:extLst>
      <p:ext uri="{BB962C8B-B14F-4D97-AF65-F5344CB8AC3E}">
        <p14:creationId xmlns:p14="http://schemas.microsoft.com/office/powerpoint/2010/main" val="974411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December 7th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Reminder</a:t>
            </a:r>
            <a:endParaRPr lang="en-US" sz="4400" dirty="0"/>
          </a:p>
        </p:txBody>
      </p:sp>
      <p:sp>
        <p:nvSpPr>
          <p:cNvPr id="572420" name="Rectangle 4"/>
          <p:cNvSpPr>
            <a:spLocks noGrp="1" noChangeArrowheads="1"/>
          </p:cNvSpPr>
          <p:nvPr>
            <p:ph type="body" idx="1"/>
          </p:nvPr>
        </p:nvSpPr>
        <p:spPr>
          <a:xfrm>
            <a:off x="0" y="1063335"/>
            <a:ext cx="12191999" cy="5188378"/>
          </a:xfrm>
        </p:spPr>
        <p:txBody>
          <a:bodyPr>
            <a:normAutofit/>
          </a:bodyPr>
          <a:lstStyle/>
          <a:p>
            <a:r>
              <a:rPr lang="en-US" dirty="0" smtClean="0"/>
              <a:t>Stable recycling cavities have been studied deeply in the context of the Advanced Virgo design in 2009-2011</a:t>
            </a:r>
          </a:p>
          <a:p>
            <a:pPr lvl="1"/>
            <a:endParaRPr lang="en-US" dirty="0" smtClean="0"/>
          </a:p>
          <a:p>
            <a:r>
              <a:rPr lang="en-US" dirty="0" smtClean="0"/>
              <a:t>Since then LIGO </a:t>
            </a:r>
            <a:r>
              <a:rPr lang="en-US" dirty="0" smtClean="0"/>
              <a:t>and KAGRA have designed and operated stable recycling </a:t>
            </a:r>
            <a:r>
              <a:rPr lang="en-US" dirty="0" smtClean="0"/>
              <a:t>cavities</a:t>
            </a:r>
          </a:p>
          <a:p>
            <a:endParaRPr lang="en-US" dirty="0"/>
          </a:p>
          <a:p>
            <a:r>
              <a:rPr lang="en-US" dirty="0" smtClean="0"/>
              <a:t>Bottom line</a:t>
            </a:r>
          </a:p>
          <a:p>
            <a:pPr lvl="1"/>
            <a:r>
              <a:rPr lang="en-US" dirty="0" smtClean="0"/>
              <a:t>We did not start from scratch</a:t>
            </a:r>
            <a:endParaRPr lang="en-US" dirty="0" smtClean="0"/>
          </a:p>
        </p:txBody>
      </p:sp>
    </p:spTree>
    <p:extLst>
      <p:ext uri="{BB962C8B-B14F-4D97-AF65-F5344CB8AC3E}">
        <p14:creationId xmlns:p14="http://schemas.microsoft.com/office/powerpoint/2010/main" val="3256588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30</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Short summary on stable cavities</a:t>
            </a:r>
            <a:endParaRPr lang="en-US" sz="4400" dirty="0"/>
          </a:p>
        </p:txBody>
      </p:sp>
      <p:sp>
        <p:nvSpPr>
          <p:cNvPr id="572420" name="Rectangle 4"/>
          <p:cNvSpPr>
            <a:spLocks noGrp="1" noChangeArrowheads="1"/>
          </p:cNvSpPr>
          <p:nvPr>
            <p:ph type="body" idx="1"/>
          </p:nvPr>
        </p:nvSpPr>
        <p:spPr>
          <a:xfrm>
            <a:off x="0" y="1063335"/>
            <a:ext cx="12191999" cy="5188378"/>
          </a:xfrm>
        </p:spPr>
        <p:txBody>
          <a:bodyPr>
            <a:normAutofit/>
          </a:bodyPr>
          <a:lstStyle/>
          <a:p>
            <a:r>
              <a:rPr lang="en-US" dirty="0"/>
              <a:t>P</a:t>
            </a:r>
            <a:r>
              <a:rPr lang="en-US" dirty="0" smtClean="0"/>
              <a:t>ossible </a:t>
            </a:r>
            <a:r>
              <a:rPr lang="en-US" dirty="0" smtClean="0"/>
              <a:t>to install stable recycling cavities in Virgo, also </a:t>
            </a:r>
            <a:r>
              <a:rPr lang="en-US" dirty="0" smtClean="0"/>
              <a:t>in </a:t>
            </a:r>
            <a:r>
              <a:rPr lang="en-US" dirty="0" smtClean="0"/>
              <a:t>the present infrastructure</a:t>
            </a:r>
          </a:p>
          <a:p>
            <a:r>
              <a:rPr lang="en-US" dirty="0" smtClean="0"/>
              <a:t>Schedule and cost</a:t>
            </a:r>
          </a:p>
          <a:p>
            <a:pPr lvl="1"/>
            <a:r>
              <a:rPr lang="en-US" dirty="0" smtClean="0"/>
              <a:t>The short cavity solution allows completing its installation in a shorter time and at a reduced cost</a:t>
            </a:r>
          </a:p>
          <a:p>
            <a:pPr lvl="1"/>
            <a:r>
              <a:rPr lang="en-US" dirty="0" smtClean="0"/>
              <a:t>The </a:t>
            </a:r>
            <a:r>
              <a:rPr lang="en-US" dirty="0"/>
              <a:t>schedule of the long cavity solution is dictated by the time necessary to build the new infrastructure, install the additional vacuum systems and realize more large mirrors. These are also the main ingredients of its cost. </a:t>
            </a:r>
            <a:endParaRPr lang="en-US" dirty="0" smtClean="0"/>
          </a:p>
          <a:p>
            <a:pPr lvl="1"/>
            <a:r>
              <a:rPr lang="en-US" dirty="0" smtClean="0"/>
              <a:t>The </a:t>
            </a:r>
            <a:r>
              <a:rPr lang="en-US" dirty="0"/>
              <a:t>schedule of the short cavity </a:t>
            </a:r>
            <a:r>
              <a:rPr lang="en-US" dirty="0" smtClean="0"/>
              <a:t>solution is </a:t>
            </a:r>
            <a:r>
              <a:rPr lang="en-US" dirty="0"/>
              <a:t>dictated by the time necessary to realize the required new suspensions. </a:t>
            </a:r>
            <a:endParaRPr lang="en-US" dirty="0" smtClean="0"/>
          </a:p>
          <a:p>
            <a:r>
              <a:rPr lang="en-US" dirty="0" smtClean="0"/>
              <a:t>Technical risks and flexibility</a:t>
            </a:r>
          </a:p>
          <a:p>
            <a:pPr lvl="1"/>
            <a:r>
              <a:rPr lang="en-US" dirty="0" smtClean="0"/>
              <a:t>Both </a:t>
            </a:r>
            <a:r>
              <a:rPr lang="en-US" dirty="0"/>
              <a:t>solution requires to suspend the signal recycling and power recycling mirror on the top of suspended benches. This part will require the development of a prototype. </a:t>
            </a:r>
            <a:endParaRPr lang="en-US" dirty="0" smtClean="0"/>
          </a:p>
          <a:p>
            <a:pPr lvl="1"/>
            <a:r>
              <a:rPr lang="en-US" dirty="0" smtClean="0"/>
              <a:t>The other suspensions needed for the short solution require to combine MSAS and Virgo-like payloads</a:t>
            </a:r>
          </a:p>
          <a:p>
            <a:pPr lvl="1"/>
            <a:r>
              <a:rPr lang="en-US" dirty="0" smtClean="0"/>
              <a:t>In </a:t>
            </a:r>
            <a:r>
              <a:rPr lang="en-US" dirty="0"/>
              <a:t>terms of flexibility the short solution provide more space for optical benches at the injection and detection ports thus letting more </a:t>
            </a:r>
            <a:r>
              <a:rPr lang="en-US" dirty="0" smtClean="0"/>
              <a:t>options </a:t>
            </a:r>
            <a:r>
              <a:rPr lang="en-US" dirty="0" smtClean="0"/>
              <a:t>open for the future</a:t>
            </a:r>
            <a:endParaRPr lang="en-US" dirty="0" smtClean="0"/>
          </a:p>
          <a:p>
            <a:pPr lvl="1"/>
            <a:r>
              <a:rPr lang="en-US" dirty="0" smtClean="0"/>
              <a:t>The long solution requires modifying QNR, the short doesn’t</a:t>
            </a:r>
          </a:p>
          <a:p>
            <a:endParaRPr lang="en-US" dirty="0" smtClean="0"/>
          </a:p>
        </p:txBody>
      </p:sp>
    </p:spTree>
    <p:extLst>
      <p:ext uri="{BB962C8B-B14F-4D97-AF65-F5344CB8AC3E}">
        <p14:creationId xmlns:p14="http://schemas.microsoft.com/office/powerpoint/2010/main" val="1864695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31</a:t>
            </a:fld>
            <a:endParaRPr lang="en-US" dirty="0"/>
          </a:p>
        </p:txBody>
      </p:sp>
      <p:sp>
        <p:nvSpPr>
          <p:cNvPr id="572418" name="Rectangle 2"/>
          <p:cNvSpPr>
            <a:spLocks noGrp="1" noChangeArrowheads="1"/>
          </p:cNvSpPr>
          <p:nvPr>
            <p:ph type="title"/>
          </p:nvPr>
        </p:nvSpPr>
        <p:spPr>
          <a:xfrm>
            <a:off x="1475705" y="3152333"/>
            <a:ext cx="9569097" cy="609600"/>
          </a:xfrm>
        </p:spPr>
        <p:txBody>
          <a:bodyPr/>
          <a:lstStyle/>
          <a:p>
            <a:r>
              <a:rPr lang="en-US" sz="4400" dirty="0" smtClean="0"/>
              <a:t>In the meantime …</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pPr lvl="1"/>
            <a:endParaRPr lang="en-US" dirty="0"/>
          </a:p>
          <a:p>
            <a:pPr lvl="1"/>
            <a:endParaRPr lang="en-US" dirty="0" smtClean="0"/>
          </a:p>
        </p:txBody>
      </p:sp>
    </p:spTree>
    <p:extLst>
      <p:ext uri="{BB962C8B-B14F-4D97-AF65-F5344CB8AC3E}">
        <p14:creationId xmlns:p14="http://schemas.microsoft.com/office/powerpoint/2010/main" val="2961246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32</a:t>
            </a:fld>
            <a:endParaRPr lang="fr-FR"/>
          </a:p>
        </p:txBody>
      </p:sp>
      <p:sp>
        <p:nvSpPr>
          <p:cNvPr id="572418" name="Rectangle 2"/>
          <p:cNvSpPr>
            <a:spLocks noGrp="1" noChangeArrowheads="1"/>
          </p:cNvSpPr>
          <p:nvPr>
            <p:ph type="title"/>
          </p:nvPr>
        </p:nvSpPr>
        <p:spPr>
          <a:xfrm>
            <a:off x="2019931" y="226253"/>
            <a:ext cx="9569097" cy="609600"/>
          </a:xfrm>
        </p:spPr>
        <p:txBody>
          <a:bodyPr/>
          <a:lstStyle/>
          <a:p>
            <a:r>
              <a:rPr lang="en-US" sz="4400" dirty="0" smtClean="0"/>
              <a:t>Advanced Virgo+ Phase II</a:t>
            </a:r>
            <a:endParaRPr lang="en-US" sz="4400" dirty="0"/>
          </a:p>
        </p:txBody>
      </p:sp>
      <p:sp>
        <p:nvSpPr>
          <p:cNvPr id="572420" name="Rectangle 4"/>
          <p:cNvSpPr>
            <a:spLocks noGrp="1" noChangeArrowheads="1"/>
          </p:cNvSpPr>
          <p:nvPr>
            <p:ph type="body" idx="1"/>
          </p:nvPr>
        </p:nvSpPr>
        <p:spPr>
          <a:xfrm>
            <a:off x="0" y="1053396"/>
            <a:ext cx="12191999" cy="5188378"/>
          </a:xfrm>
        </p:spPr>
        <p:txBody>
          <a:bodyPr>
            <a:normAutofit/>
          </a:bodyPr>
          <a:lstStyle/>
          <a:p>
            <a:r>
              <a:rPr lang="en-US" dirty="0" smtClean="0"/>
              <a:t>Main changes</a:t>
            </a:r>
            <a:endParaRPr lang="en-US" dirty="0"/>
          </a:p>
          <a:p>
            <a:pPr lvl="1"/>
            <a:r>
              <a:rPr lang="en-US" dirty="0" smtClean="0"/>
              <a:t>Larger </a:t>
            </a:r>
            <a:r>
              <a:rPr lang="en-US" dirty="0"/>
              <a:t>beams on end test masses</a:t>
            </a:r>
          </a:p>
          <a:p>
            <a:pPr lvl="2"/>
            <a:r>
              <a:rPr lang="en-US" dirty="0" smtClean="0"/>
              <a:t>6 cm radius </a:t>
            </a:r>
            <a:r>
              <a:rPr lang="en-US" dirty="0">
                <a:sym typeface="Symbol" panose="05050102010706020507" pitchFamily="18" charset="2"/>
              </a:rPr>
              <a:t> </a:t>
            </a:r>
            <a:r>
              <a:rPr lang="en-US" dirty="0" smtClean="0"/>
              <a:t>10 cm </a:t>
            </a:r>
            <a:r>
              <a:rPr lang="en-US" dirty="0"/>
              <a:t>radius</a:t>
            </a:r>
          </a:p>
          <a:p>
            <a:pPr lvl="1"/>
            <a:r>
              <a:rPr lang="en-US" dirty="0"/>
              <a:t>Larger end </a:t>
            </a:r>
            <a:r>
              <a:rPr lang="en-US" dirty="0" smtClean="0"/>
              <a:t>mirrors</a:t>
            </a:r>
          </a:p>
          <a:p>
            <a:pPr lvl="2"/>
            <a:r>
              <a:rPr lang="en-US" dirty="0" smtClean="0"/>
              <a:t>35 cm diameter </a:t>
            </a:r>
            <a:r>
              <a:rPr lang="en-US" dirty="0">
                <a:sym typeface="Symbol" panose="05050102010706020507" pitchFamily="18" charset="2"/>
              </a:rPr>
              <a:t></a:t>
            </a:r>
            <a:r>
              <a:rPr lang="en-US" dirty="0" smtClean="0"/>
              <a:t> 55 cm diameter</a:t>
            </a:r>
          </a:p>
          <a:p>
            <a:pPr lvl="2"/>
            <a:r>
              <a:rPr lang="en-US" dirty="0" smtClean="0"/>
              <a:t>40 kg </a:t>
            </a:r>
            <a:r>
              <a:rPr lang="en-US" dirty="0">
                <a:sym typeface="Symbol" panose="05050102010706020507" pitchFamily="18" charset="2"/>
              </a:rPr>
              <a:t></a:t>
            </a:r>
            <a:r>
              <a:rPr lang="en-US" dirty="0" smtClean="0"/>
              <a:t> 100 kg</a:t>
            </a:r>
            <a:endParaRPr lang="en-US" dirty="0"/>
          </a:p>
          <a:p>
            <a:pPr lvl="1"/>
            <a:r>
              <a:rPr lang="en-US" dirty="0"/>
              <a:t>Better </a:t>
            </a:r>
            <a:r>
              <a:rPr lang="en-US" dirty="0" smtClean="0"/>
              <a:t>mirror coatings</a:t>
            </a:r>
          </a:p>
          <a:p>
            <a:pPr lvl="2"/>
            <a:r>
              <a:rPr lang="en-US" dirty="0"/>
              <a:t>L</a:t>
            </a:r>
            <a:r>
              <a:rPr lang="en-US" dirty="0" smtClean="0"/>
              <a:t>ower </a:t>
            </a:r>
            <a:r>
              <a:rPr lang="en-US" dirty="0"/>
              <a:t>mechanical losses, less point defects, </a:t>
            </a:r>
            <a:r>
              <a:rPr lang="en-US" dirty="0" smtClean="0"/>
              <a:t/>
            </a:r>
            <a:br>
              <a:rPr lang="en-US" dirty="0" smtClean="0"/>
            </a:br>
            <a:r>
              <a:rPr lang="en-US" dirty="0" smtClean="0"/>
              <a:t>better </a:t>
            </a:r>
            <a:r>
              <a:rPr lang="en-US" dirty="0"/>
              <a:t>uniformity</a:t>
            </a:r>
          </a:p>
          <a:p>
            <a:pPr lvl="1"/>
            <a:r>
              <a:rPr lang="en-US" dirty="0" smtClean="0"/>
              <a:t>New suspensions/seismic isolators for large mirrors</a:t>
            </a:r>
          </a:p>
          <a:p>
            <a:pPr lvl="1"/>
            <a:r>
              <a:rPr lang="en-US" dirty="0" smtClean="0"/>
              <a:t>Further increase of laser power </a:t>
            </a:r>
          </a:p>
          <a:p>
            <a:pPr lvl="2"/>
            <a:r>
              <a:rPr lang="en-US" dirty="0" smtClean="0"/>
              <a:t>40W </a:t>
            </a:r>
            <a:r>
              <a:rPr lang="en-US" dirty="0" smtClean="0">
                <a:sym typeface="Symbol" panose="05050102010706020507" pitchFamily="18" charset="2"/>
              </a:rPr>
              <a:t> 60W </a:t>
            </a:r>
            <a:r>
              <a:rPr lang="en-US" dirty="0">
                <a:sym typeface="Symbol" panose="05050102010706020507" pitchFamily="18" charset="2"/>
              </a:rPr>
              <a:t></a:t>
            </a:r>
            <a:r>
              <a:rPr lang="en-US" dirty="0" smtClean="0">
                <a:sym typeface="Symbol" panose="05050102010706020507" pitchFamily="18" charset="2"/>
              </a:rPr>
              <a:t> 80 W</a:t>
            </a:r>
          </a:p>
          <a:p>
            <a:pPr lvl="1"/>
            <a:endParaRPr lang="en-US" dirty="0">
              <a:sym typeface="Symbol" panose="05050102010706020507" pitchFamily="18" charset="2"/>
            </a:endParaRP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562" y="1123375"/>
            <a:ext cx="5753873" cy="5054356"/>
          </a:xfrm>
          <a:prstGeom prst="rect">
            <a:avLst/>
          </a:prstGeom>
        </p:spPr>
      </p:pic>
      <p:pic>
        <p:nvPicPr>
          <p:cNvPr id="8" name="Picture 2" descr="https://lh5.googleusercontent.com/LsIbRvmkY1gt4xlTbxloprEu4yEY6MdCL25D-f6rm1qp_KwsC1YRvY4JaL7AS3uScikgwQP4avKt0tQkaXGqPTp0HLW0JgmuaGsVco_GX4xEW1qWGxAhuYGLeMqBBMcDHyWwu9i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10"/>
          <a:stretch/>
        </p:blipFill>
        <p:spPr bwMode="auto">
          <a:xfrm>
            <a:off x="6376269" y="1099709"/>
            <a:ext cx="5820639" cy="5076826"/>
          </a:xfrm>
          <a:prstGeom prst="rect">
            <a:avLst/>
          </a:prstGeom>
          <a:solidFill>
            <a:schemeClr val="bg1"/>
          </a:solidFill>
          <a:extLst/>
        </p:spPr>
      </p:pic>
    </p:spTree>
    <p:extLst>
      <p:ext uri="{BB962C8B-B14F-4D97-AF65-F5344CB8AC3E}">
        <p14:creationId xmlns:p14="http://schemas.microsoft.com/office/powerpoint/2010/main" val="1711637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33</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AdV+ Phase II progress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MIR: Mirror polishing progressing at the companies</a:t>
            </a:r>
          </a:p>
          <a:p>
            <a:r>
              <a:rPr lang="en-US" dirty="0" smtClean="0"/>
              <a:t>PAY: Large payloads construction progressing at the site</a:t>
            </a:r>
          </a:p>
          <a:p>
            <a:r>
              <a:rPr lang="en-US" dirty="0" smtClean="0"/>
              <a:t>SAT: Preparation of super-attenuators upgrades continue at INFN Pisa</a:t>
            </a:r>
          </a:p>
          <a:p>
            <a:r>
              <a:rPr lang="en-US" dirty="0" smtClean="0"/>
              <a:t>DET: Design of end telescopes completed. Ready for production readiness review</a:t>
            </a:r>
          </a:p>
          <a:p>
            <a:r>
              <a:rPr lang="en-US" dirty="0" smtClean="0"/>
              <a:t>TCS: Development of thermal compensation upgrades progressing at Roma TV</a:t>
            </a:r>
          </a:p>
          <a:p>
            <a:r>
              <a:rPr lang="en-US" dirty="0" smtClean="0"/>
              <a:t>VAC: Production readiness review </a:t>
            </a:r>
            <a:r>
              <a:rPr lang="en-US" dirty="0"/>
              <a:t>held for </a:t>
            </a:r>
            <a:r>
              <a:rPr lang="en-US" dirty="0" smtClean="0"/>
              <a:t>“Additional </a:t>
            </a:r>
            <a:r>
              <a:rPr lang="en-US" dirty="0"/>
              <a:t>pumping stations for 3km </a:t>
            </a:r>
            <a:r>
              <a:rPr lang="en-US" dirty="0" smtClean="0"/>
              <a:t>tubes” and “Ion </a:t>
            </a:r>
            <a:r>
              <a:rPr lang="en-US" dirty="0"/>
              <a:t>pumps for four most critical </a:t>
            </a:r>
            <a:r>
              <a:rPr lang="en-US" dirty="0" smtClean="0"/>
              <a:t>towers”</a:t>
            </a:r>
          </a:p>
          <a:p>
            <a:r>
              <a:rPr lang="en-US" dirty="0" smtClean="0"/>
              <a:t>PSL: Pre-stabilized laser strategy to be redefined. Waiting for inputs from Nice </a:t>
            </a:r>
          </a:p>
          <a:p>
            <a:r>
              <a:rPr lang="en-US" dirty="0" smtClean="0"/>
              <a:t>SLC: Development of large instrumented baffle progressed at IFAE</a:t>
            </a:r>
          </a:p>
        </p:txBody>
      </p:sp>
    </p:spTree>
    <p:extLst>
      <p:ext uri="{BB962C8B-B14F-4D97-AF65-F5344CB8AC3E}">
        <p14:creationId xmlns:p14="http://schemas.microsoft.com/office/powerpoint/2010/main" val="3487264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34</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Coating research continuing at LMA</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fontScale="92500" lnSpcReduction="10000"/>
          </a:bodyPr>
          <a:lstStyle/>
          <a:p>
            <a:r>
              <a:rPr lang="en-US" dirty="0" smtClean="0"/>
              <a:t>Two materials being tested at LMA within a joint LIGO-Virgo working group</a:t>
            </a:r>
          </a:p>
          <a:p>
            <a:pPr lvl="1"/>
            <a:r>
              <a:rPr lang="en-US" dirty="0" smtClean="0"/>
              <a:t>TiSiO2 </a:t>
            </a:r>
            <a:r>
              <a:rPr lang="en-US" dirty="0" smtClean="0"/>
              <a:t>coatings:</a:t>
            </a:r>
            <a:endParaRPr lang="en-US" dirty="0"/>
          </a:p>
          <a:p>
            <a:pPr lvl="2"/>
            <a:r>
              <a:rPr lang="en-US" dirty="0"/>
              <a:t>Low optical losses : A=0.7 ppm; S&lt;10 ppm</a:t>
            </a:r>
          </a:p>
          <a:p>
            <a:pPr lvl="2"/>
            <a:r>
              <a:rPr lang="en-US" dirty="0" smtClean="0"/>
              <a:t>Coating Thermal Noise = 71% of AdV coatings</a:t>
            </a:r>
            <a:endParaRPr lang="en-US" dirty="0"/>
          </a:p>
          <a:p>
            <a:pPr lvl="2"/>
            <a:r>
              <a:rPr lang="en-US" dirty="0">
                <a:solidFill>
                  <a:srgbClr val="FF0000"/>
                </a:solidFill>
              </a:rPr>
              <a:t>But cracks after annealing</a:t>
            </a:r>
            <a:r>
              <a:rPr lang="en-US" dirty="0"/>
              <a:t> (850°C for 100h</a:t>
            </a:r>
            <a:r>
              <a:rPr lang="en-US" dirty="0" smtClean="0"/>
              <a:t>)</a:t>
            </a:r>
            <a:endParaRPr lang="en-US" dirty="0"/>
          </a:p>
          <a:p>
            <a:pPr lvl="1"/>
            <a:r>
              <a:rPr lang="en-US" dirty="0" smtClean="0"/>
              <a:t>TiGeO2 </a:t>
            </a:r>
            <a:r>
              <a:rPr lang="en-US" dirty="0" smtClean="0"/>
              <a:t>coatings:</a:t>
            </a:r>
            <a:endParaRPr lang="en-US" dirty="0"/>
          </a:p>
          <a:p>
            <a:pPr lvl="2"/>
            <a:r>
              <a:rPr lang="en-US" dirty="0"/>
              <a:t>New recipe tested in </a:t>
            </a:r>
            <a:r>
              <a:rPr lang="en-US" dirty="0" smtClean="0"/>
              <a:t>November: </a:t>
            </a:r>
            <a:r>
              <a:rPr lang="en-US" dirty="0"/>
              <a:t>2 tests</a:t>
            </a:r>
          </a:p>
          <a:p>
            <a:pPr lvl="2"/>
            <a:r>
              <a:rPr lang="en-US" dirty="0">
                <a:solidFill>
                  <a:srgbClr val="FF0000"/>
                </a:solidFill>
              </a:rPr>
              <a:t>No bubbles after annealing</a:t>
            </a:r>
            <a:r>
              <a:rPr lang="en-US" dirty="0"/>
              <a:t> (just a few small bubbles close to the edge)</a:t>
            </a:r>
          </a:p>
          <a:p>
            <a:pPr lvl="2"/>
            <a:r>
              <a:rPr lang="en-US" dirty="0"/>
              <a:t>Optical losses after annealing (600°C):</a:t>
            </a:r>
          </a:p>
          <a:p>
            <a:pPr lvl="3"/>
            <a:r>
              <a:rPr lang="en-US" dirty="0" smtClean="0"/>
              <a:t>Absorption = </a:t>
            </a:r>
            <a:r>
              <a:rPr lang="en-US" dirty="0"/>
              <a:t>1 ppm</a:t>
            </a:r>
          </a:p>
          <a:p>
            <a:pPr lvl="3"/>
            <a:r>
              <a:rPr lang="en-US" dirty="0" smtClean="0"/>
              <a:t>Scattering =10 </a:t>
            </a:r>
            <a:r>
              <a:rPr lang="en-US" dirty="0"/>
              <a:t>ppm</a:t>
            </a:r>
          </a:p>
          <a:p>
            <a:pPr lvl="2"/>
            <a:r>
              <a:rPr lang="en-US" dirty="0" smtClean="0"/>
              <a:t>Coating Thermal Noise </a:t>
            </a:r>
            <a:r>
              <a:rPr lang="en-US" dirty="0"/>
              <a:t>measured at </a:t>
            </a:r>
            <a:r>
              <a:rPr lang="en-US" dirty="0" smtClean="0"/>
              <a:t>80% </a:t>
            </a:r>
            <a:r>
              <a:rPr lang="en-US" dirty="0"/>
              <a:t>on « old recipe », not yet measured on new </a:t>
            </a:r>
            <a:r>
              <a:rPr lang="en-US" dirty="0" smtClean="0"/>
              <a:t>recipe </a:t>
            </a:r>
          </a:p>
          <a:p>
            <a:pPr lvl="3"/>
            <a:r>
              <a:rPr lang="en-US" dirty="0" smtClean="0"/>
              <a:t>N.B. «</a:t>
            </a:r>
            <a:r>
              <a:rPr lang="en-US" dirty="0"/>
              <a:t> </a:t>
            </a:r>
            <a:r>
              <a:rPr lang="en-US" dirty="0" err="1"/>
              <a:t>Quaterwaves</a:t>
            </a:r>
            <a:r>
              <a:rPr lang="en-US" dirty="0"/>
              <a:t> » design, not optimized </a:t>
            </a:r>
          </a:p>
          <a:p>
            <a:pPr lvl="2"/>
            <a:r>
              <a:rPr lang="en-US" dirty="0"/>
              <a:t>Large silica substrate (Ø 140m, t=45 mm) coated with new recipe: </a:t>
            </a:r>
          </a:p>
          <a:p>
            <a:pPr lvl="3"/>
            <a:r>
              <a:rPr lang="en-US" dirty="0" smtClean="0"/>
              <a:t>Scattering =14 </a:t>
            </a:r>
            <a:r>
              <a:rPr lang="en-US" dirty="0"/>
              <a:t>ppm, no bubbles after annealing at 600h for 10 h. Long annealing in </a:t>
            </a:r>
            <a:r>
              <a:rPr lang="en-US" dirty="0" smtClean="0"/>
              <a:t>progress</a:t>
            </a:r>
          </a:p>
          <a:p>
            <a:pPr lvl="2"/>
            <a:endParaRPr lang="en-US" dirty="0"/>
          </a:p>
          <a:p>
            <a:r>
              <a:rPr lang="en-US" dirty="0" smtClean="0"/>
              <a:t>Bottom line: there are interesting progresses</a:t>
            </a:r>
          </a:p>
          <a:p>
            <a:pPr lvl="1"/>
            <a:r>
              <a:rPr lang="en-US" dirty="0" smtClean="0"/>
              <a:t>N.B. This can affect also the LIGO schedule</a:t>
            </a:r>
          </a:p>
        </p:txBody>
      </p:sp>
    </p:spTree>
    <p:extLst>
      <p:ext uri="{BB962C8B-B14F-4D97-AF65-F5344CB8AC3E}">
        <p14:creationId xmlns:p14="http://schemas.microsoft.com/office/powerpoint/2010/main" val="2181998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35</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Status of budget</a:t>
            </a:r>
            <a:endParaRPr lang="en-US" sz="4400" dirty="0"/>
          </a:p>
        </p:txBody>
      </p:sp>
      <p:sp>
        <p:nvSpPr>
          <p:cNvPr id="572420" name="Rectangle 4"/>
          <p:cNvSpPr>
            <a:spLocks noGrp="1" noChangeArrowheads="1"/>
          </p:cNvSpPr>
          <p:nvPr>
            <p:ph type="body" idx="1"/>
          </p:nvPr>
        </p:nvSpPr>
        <p:spPr>
          <a:xfrm>
            <a:off x="0" y="1063335"/>
            <a:ext cx="6390640" cy="5188378"/>
          </a:xfrm>
        </p:spPr>
        <p:txBody>
          <a:bodyPr>
            <a:normAutofit/>
          </a:bodyPr>
          <a:lstStyle/>
          <a:p>
            <a:r>
              <a:rPr lang="en-US" dirty="0" smtClean="0"/>
              <a:t>About </a:t>
            </a:r>
            <a:r>
              <a:rPr lang="en-US" dirty="0" smtClean="0"/>
              <a:t>57% </a:t>
            </a:r>
            <a:r>
              <a:rPr lang="en-US" dirty="0" smtClean="0"/>
              <a:t>of the budget committed</a:t>
            </a:r>
            <a:endParaRPr lang="en-US" dirty="0"/>
          </a:p>
          <a:p>
            <a:r>
              <a:rPr lang="en-US" dirty="0" smtClean="0"/>
              <a:t>Possibility to start some preliminary investment for stable cavities as soon as we have a solid </a:t>
            </a:r>
            <a:r>
              <a:rPr lang="en-US" dirty="0" smtClean="0"/>
              <a:t>plan</a:t>
            </a:r>
          </a:p>
          <a:p>
            <a:pPr lvl="1"/>
            <a:r>
              <a:rPr lang="en-US" dirty="0" smtClean="0"/>
              <a:t>How much could be available in 2024?</a:t>
            </a:r>
          </a:p>
          <a:p>
            <a:pPr lvl="1"/>
            <a:r>
              <a:rPr lang="en-US" dirty="0" smtClean="0"/>
              <a:t>Hypothesis</a:t>
            </a:r>
          </a:p>
          <a:p>
            <a:pPr lvl="2"/>
            <a:r>
              <a:rPr lang="en-US" dirty="0" smtClean="0"/>
              <a:t>Use the entire project contingency</a:t>
            </a:r>
          </a:p>
          <a:p>
            <a:pPr lvl="2"/>
            <a:r>
              <a:rPr lang="en-US" dirty="0" smtClean="0"/>
              <a:t>Rely on already declared in-kind</a:t>
            </a:r>
          </a:p>
          <a:p>
            <a:pPr lvl="2"/>
            <a:r>
              <a:rPr lang="en-US" dirty="0" smtClean="0"/>
              <a:t>Delay large mirrors</a:t>
            </a:r>
          </a:p>
          <a:p>
            <a:pPr lvl="1"/>
            <a:r>
              <a:rPr lang="en-US" dirty="0" smtClean="0"/>
              <a:t>About 3ME available in 2024</a:t>
            </a:r>
            <a:endParaRPr lang="en-US" dirty="0" smtClean="0"/>
          </a:p>
        </p:txBody>
      </p:sp>
      <p:pic>
        <p:nvPicPr>
          <p:cNvPr id="4" name="Image 3"/>
          <p:cNvPicPr>
            <a:picLocks noChangeAspect="1"/>
          </p:cNvPicPr>
          <p:nvPr/>
        </p:nvPicPr>
        <p:blipFill>
          <a:blip r:embed="rId3"/>
          <a:stretch>
            <a:fillRect/>
          </a:stretch>
        </p:blipFill>
        <p:spPr>
          <a:xfrm>
            <a:off x="7039687" y="1359965"/>
            <a:ext cx="3278678" cy="4595117"/>
          </a:xfrm>
          <a:prstGeom prst="rect">
            <a:avLst/>
          </a:prstGeom>
        </p:spPr>
      </p:pic>
    </p:spTree>
    <p:extLst>
      <p:ext uri="{BB962C8B-B14F-4D97-AF65-F5344CB8AC3E}">
        <p14:creationId xmlns:p14="http://schemas.microsoft.com/office/powerpoint/2010/main" val="883554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36</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Conclusions about AdV+ Phase II</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Preparation for large beams/end mirrors is progressing</a:t>
            </a:r>
          </a:p>
          <a:p>
            <a:endParaRPr lang="en-US" dirty="0" smtClean="0"/>
          </a:p>
          <a:p>
            <a:r>
              <a:rPr lang="en-US" dirty="0"/>
              <a:t>C</a:t>
            </a:r>
            <a:r>
              <a:rPr lang="en-US" dirty="0" smtClean="0"/>
              <a:t>oatings are improving at LMA</a:t>
            </a:r>
          </a:p>
          <a:p>
            <a:pPr lvl="1"/>
            <a:r>
              <a:rPr lang="en-US" dirty="0" smtClean="0"/>
              <a:t>Better coatings not available yet but larger mirrors will be available</a:t>
            </a:r>
          </a:p>
          <a:p>
            <a:endParaRPr lang="en-US" dirty="0" smtClean="0"/>
          </a:p>
          <a:p>
            <a:r>
              <a:rPr lang="en-US" dirty="0" smtClean="0"/>
              <a:t>Need to redefine the plan for Phase II once the plan for stable cavities will be available</a:t>
            </a:r>
          </a:p>
        </p:txBody>
      </p:sp>
    </p:spTree>
    <p:extLst>
      <p:ext uri="{BB962C8B-B14F-4D97-AF65-F5344CB8AC3E}">
        <p14:creationId xmlns:p14="http://schemas.microsoft.com/office/powerpoint/2010/main" val="2097834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37</a:t>
            </a:fld>
            <a:endParaRPr lang="en-US" dirty="0"/>
          </a:p>
        </p:txBody>
      </p:sp>
      <p:sp>
        <p:nvSpPr>
          <p:cNvPr id="572418" name="Rectangle 2"/>
          <p:cNvSpPr>
            <a:spLocks noGrp="1" noChangeArrowheads="1"/>
          </p:cNvSpPr>
          <p:nvPr>
            <p:ph type="title"/>
          </p:nvPr>
        </p:nvSpPr>
        <p:spPr>
          <a:xfrm>
            <a:off x="1311451" y="3352724"/>
            <a:ext cx="9569097" cy="609600"/>
          </a:xfrm>
        </p:spPr>
        <p:txBody>
          <a:bodyPr/>
          <a:lstStyle/>
          <a:p>
            <a:r>
              <a:rPr lang="en-US" sz="4400" dirty="0" smtClean="0"/>
              <a:t>Spare slides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endParaRPr lang="en-US" dirty="0" smtClean="0"/>
          </a:p>
        </p:txBody>
      </p:sp>
    </p:spTree>
    <p:extLst>
      <p:ext uri="{BB962C8B-B14F-4D97-AF65-F5344CB8AC3E}">
        <p14:creationId xmlns:p14="http://schemas.microsoft.com/office/powerpoint/2010/main" val="4252678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38</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One interesting plot</a:t>
            </a:r>
            <a:endParaRPr lang="en-US" sz="4400" dirty="0"/>
          </a:p>
        </p:txBody>
      </p:sp>
      <p:sp>
        <p:nvSpPr>
          <p:cNvPr id="572420" name="Rectangle 4"/>
          <p:cNvSpPr>
            <a:spLocks noGrp="1" noChangeArrowheads="1"/>
          </p:cNvSpPr>
          <p:nvPr>
            <p:ph type="body" idx="1"/>
          </p:nvPr>
        </p:nvSpPr>
        <p:spPr>
          <a:xfrm>
            <a:off x="0" y="1063335"/>
            <a:ext cx="6317673" cy="5188378"/>
          </a:xfrm>
        </p:spPr>
        <p:txBody>
          <a:bodyPr>
            <a:normAutofit/>
          </a:bodyPr>
          <a:lstStyle/>
          <a:p>
            <a:r>
              <a:rPr lang="en-US" dirty="0" smtClean="0"/>
              <a:t>Effect of thermal lens in the input mirrors</a:t>
            </a:r>
          </a:p>
          <a:p>
            <a:pPr lvl="1"/>
            <a:r>
              <a:rPr lang="en-US" dirty="0" smtClean="0"/>
              <a:t>Losses vs thermal lens for different </a:t>
            </a:r>
            <a:r>
              <a:rPr lang="en-US" dirty="0" err="1" smtClean="0"/>
              <a:t>Gouy</a:t>
            </a:r>
            <a:r>
              <a:rPr lang="en-US" dirty="0" smtClean="0"/>
              <a:t> phases</a:t>
            </a:r>
          </a:p>
          <a:p>
            <a:pPr lvl="2"/>
            <a:r>
              <a:rPr lang="en-US" dirty="0" smtClean="0"/>
              <a:t>0 degrees i.e. marginally stable</a:t>
            </a:r>
          </a:p>
          <a:p>
            <a:pPr lvl="2"/>
            <a:r>
              <a:rPr lang="en-US" dirty="0" smtClean="0"/>
              <a:t>19 degrees (long or short)</a:t>
            </a:r>
          </a:p>
          <a:p>
            <a:pPr lvl="2"/>
            <a:r>
              <a:rPr lang="en-US" dirty="0" smtClean="0"/>
              <a:t>25 degrees (long or short)</a:t>
            </a:r>
          </a:p>
          <a:p>
            <a:pPr lvl="2"/>
            <a:endParaRPr lang="en-US" dirty="0"/>
          </a:p>
          <a:p>
            <a:r>
              <a:rPr lang="en-US" dirty="0" smtClean="0"/>
              <a:t>Bottom lines</a:t>
            </a:r>
          </a:p>
          <a:p>
            <a:pPr lvl="1"/>
            <a:r>
              <a:rPr lang="en-US" dirty="0" smtClean="0"/>
              <a:t>Stable cavities orders of magnitude  better than marginally stables</a:t>
            </a:r>
          </a:p>
          <a:p>
            <a:pPr lvl="1"/>
            <a:r>
              <a:rPr lang="en-US" dirty="0" smtClean="0"/>
              <a:t>Only </a:t>
            </a:r>
            <a:r>
              <a:rPr lang="en-US" dirty="0" err="1" smtClean="0"/>
              <a:t>Gouy</a:t>
            </a:r>
            <a:r>
              <a:rPr lang="en-US" dirty="0" smtClean="0"/>
              <a:t> phase matters</a:t>
            </a:r>
          </a:p>
          <a:p>
            <a:pPr lvl="2"/>
            <a:r>
              <a:rPr lang="en-US" dirty="0" smtClean="0"/>
              <a:t>No difference between short and long with stronger lenses</a:t>
            </a:r>
          </a:p>
          <a:p>
            <a:pPr lvl="2"/>
            <a:r>
              <a:rPr lang="en-US" dirty="0" smtClean="0"/>
              <a:t>Short better with weak lenses</a:t>
            </a:r>
          </a:p>
          <a:p>
            <a:pPr lvl="3"/>
            <a:r>
              <a:rPr lang="en-US" dirty="0" smtClean="0"/>
              <a:t>Due to less astigmatism</a:t>
            </a:r>
          </a:p>
        </p:txBody>
      </p:sp>
      <p:pic>
        <p:nvPicPr>
          <p:cNvPr id="2" name="Image 1"/>
          <p:cNvPicPr>
            <a:picLocks noChangeAspect="1"/>
          </p:cNvPicPr>
          <p:nvPr/>
        </p:nvPicPr>
        <p:blipFill rotWithShape="1">
          <a:blip r:embed="rId3"/>
          <a:srcRect l="1457" t="15731" r="41649" b="7544"/>
          <a:stretch/>
        </p:blipFill>
        <p:spPr>
          <a:xfrm>
            <a:off x="6169892" y="1708364"/>
            <a:ext cx="5467927" cy="4147733"/>
          </a:xfrm>
          <a:prstGeom prst="rect">
            <a:avLst/>
          </a:prstGeom>
        </p:spPr>
      </p:pic>
      <p:sp>
        <p:nvSpPr>
          <p:cNvPr id="7" name="ZoneTexte 6"/>
          <p:cNvSpPr txBox="1"/>
          <p:nvPr/>
        </p:nvSpPr>
        <p:spPr>
          <a:xfrm>
            <a:off x="11586163" y="1710748"/>
            <a:ext cx="518091" cy="2492990"/>
          </a:xfrm>
          <a:prstGeom prst="rect">
            <a:avLst/>
          </a:prstGeom>
          <a:noFill/>
        </p:spPr>
        <p:txBody>
          <a:bodyPr wrap="none" rtlCol="0">
            <a:spAutoFit/>
          </a:bodyPr>
          <a:lstStyle/>
          <a:p>
            <a:r>
              <a:rPr lang="en-US" sz="1200" dirty="0" smtClean="0"/>
              <a:t>100%</a:t>
            </a:r>
          </a:p>
          <a:p>
            <a:endParaRPr lang="en-US" sz="1200" dirty="0" smtClean="0"/>
          </a:p>
          <a:p>
            <a:endParaRPr lang="en-US" sz="1200" dirty="0" smtClean="0"/>
          </a:p>
          <a:p>
            <a:endParaRPr lang="en-US" sz="1200" dirty="0" smtClean="0"/>
          </a:p>
          <a:p>
            <a:r>
              <a:rPr lang="en-US" sz="1200" dirty="0" smtClean="0"/>
              <a:t>10%</a:t>
            </a:r>
          </a:p>
          <a:p>
            <a:endParaRPr lang="en-US" sz="1200" dirty="0" smtClean="0"/>
          </a:p>
          <a:p>
            <a:endParaRPr lang="en-US" sz="1200" dirty="0" smtClean="0"/>
          </a:p>
          <a:p>
            <a:endParaRPr lang="en-US" sz="1200" dirty="0" smtClean="0"/>
          </a:p>
          <a:p>
            <a:r>
              <a:rPr lang="en-US" sz="1200" dirty="0" smtClean="0"/>
              <a:t>1%</a:t>
            </a:r>
          </a:p>
          <a:p>
            <a:endParaRPr lang="en-US" sz="1200" dirty="0" smtClean="0"/>
          </a:p>
          <a:p>
            <a:endParaRPr lang="en-US" sz="1200" dirty="0" smtClean="0"/>
          </a:p>
          <a:p>
            <a:endParaRPr lang="en-US" sz="1200" dirty="0" smtClean="0"/>
          </a:p>
          <a:p>
            <a:r>
              <a:rPr lang="en-US" sz="1200" dirty="0" smtClean="0"/>
              <a:t>0.1%</a:t>
            </a:r>
            <a:endParaRPr lang="en-US" sz="1200" dirty="0"/>
          </a:p>
        </p:txBody>
      </p:sp>
      <p:sp>
        <p:nvSpPr>
          <p:cNvPr id="9" name="ZoneTexte 8"/>
          <p:cNvSpPr txBox="1"/>
          <p:nvPr/>
        </p:nvSpPr>
        <p:spPr>
          <a:xfrm>
            <a:off x="6055311" y="5825975"/>
            <a:ext cx="5844870" cy="276999"/>
          </a:xfrm>
          <a:prstGeom prst="rect">
            <a:avLst/>
          </a:prstGeom>
          <a:noFill/>
        </p:spPr>
        <p:txBody>
          <a:bodyPr wrap="none" rtlCol="0">
            <a:spAutoFit/>
          </a:bodyPr>
          <a:lstStyle/>
          <a:p>
            <a:r>
              <a:rPr lang="en-US" sz="1200" dirty="0" smtClean="0"/>
              <a:t>1000 km                                                      100 km                                    20 km</a:t>
            </a:r>
          </a:p>
        </p:txBody>
      </p:sp>
    </p:spTree>
    <p:extLst>
      <p:ext uri="{BB962C8B-B14F-4D97-AF65-F5344CB8AC3E}">
        <p14:creationId xmlns:p14="http://schemas.microsoft.com/office/powerpoint/2010/main" val="3661066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39</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err="1" smtClean="0"/>
              <a:t>Gouy</a:t>
            </a:r>
            <a:r>
              <a:rPr lang="en-US" sz="4400" dirty="0" smtClean="0"/>
              <a:t> phase / stability</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Both short and long cavities can have enough </a:t>
            </a:r>
            <a:r>
              <a:rPr lang="en-US" dirty="0" err="1" smtClean="0"/>
              <a:t>Gouy</a:t>
            </a:r>
            <a:r>
              <a:rPr lang="en-US" dirty="0" smtClean="0"/>
              <a:t> phase (~20 degrees)</a:t>
            </a:r>
          </a:p>
          <a:p>
            <a:pPr lvl="1"/>
            <a:r>
              <a:rPr lang="en-US" dirty="0"/>
              <a:t>S</a:t>
            </a:r>
            <a:r>
              <a:rPr lang="en-US" dirty="0" smtClean="0"/>
              <a:t>hort can more easily have even larger values</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5561" t="86796"/>
          <a:stretch/>
        </p:blipFill>
        <p:spPr>
          <a:xfrm>
            <a:off x="2783840" y="4083392"/>
            <a:ext cx="7670026" cy="1158008"/>
          </a:xfrm>
          <a:prstGeom prst="rect">
            <a:avLst/>
          </a:prstGeom>
        </p:spPr>
      </p:pic>
      <p:cxnSp>
        <p:nvCxnSpPr>
          <p:cNvPr id="8" name="Connecteur droit avec flèche 7"/>
          <p:cNvCxnSpPr/>
          <p:nvPr/>
        </p:nvCxnSpPr>
        <p:spPr bwMode="auto">
          <a:xfrm>
            <a:off x="5822124" y="3412179"/>
            <a:ext cx="0" cy="637309"/>
          </a:xfrm>
          <a:prstGeom prst="straightConnector1">
            <a:avLst/>
          </a:prstGeom>
          <a:solidFill>
            <a:schemeClr val="accent1"/>
          </a:solidFill>
          <a:ln w="57150" cap="flat" cmpd="sng" algn="ctr">
            <a:solidFill>
              <a:schemeClr val="tx1"/>
            </a:solidFill>
            <a:prstDash val="solid"/>
            <a:round/>
            <a:headEnd type="none" w="sm" len="sm"/>
            <a:tailEnd type="triangle"/>
          </a:ln>
          <a:effectLst/>
        </p:spPr>
      </p:cxnSp>
      <p:sp>
        <p:nvSpPr>
          <p:cNvPr id="10" name="ZoneTexte 9"/>
          <p:cNvSpPr txBox="1"/>
          <p:nvPr/>
        </p:nvSpPr>
        <p:spPr>
          <a:xfrm>
            <a:off x="5324448" y="2569182"/>
            <a:ext cx="989373" cy="830997"/>
          </a:xfrm>
          <a:prstGeom prst="rect">
            <a:avLst/>
          </a:prstGeom>
          <a:noFill/>
        </p:spPr>
        <p:txBody>
          <a:bodyPr wrap="none" rtlCol="0">
            <a:spAutoFit/>
          </a:bodyPr>
          <a:lstStyle/>
          <a:p>
            <a:r>
              <a:rPr lang="en-US" dirty="0" smtClean="0"/>
              <a:t>Initial</a:t>
            </a:r>
          </a:p>
          <a:p>
            <a:r>
              <a:rPr lang="en-US" dirty="0" smtClean="0"/>
              <a:t>Virgo</a:t>
            </a:r>
            <a:endParaRPr lang="en-US" dirty="0"/>
          </a:p>
        </p:txBody>
      </p:sp>
      <p:cxnSp>
        <p:nvCxnSpPr>
          <p:cNvPr id="13" name="Connecteur droit avec flèche 12"/>
          <p:cNvCxnSpPr/>
          <p:nvPr/>
        </p:nvCxnSpPr>
        <p:spPr bwMode="auto">
          <a:xfrm>
            <a:off x="8214431" y="3381428"/>
            <a:ext cx="0" cy="637309"/>
          </a:xfrm>
          <a:prstGeom prst="straightConnector1">
            <a:avLst/>
          </a:prstGeom>
          <a:solidFill>
            <a:schemeClr val="accent1"/>
          </a:solidFill>
          <a:ln w="57150" cap="flat" cmpd="sng" algn="ctr">
            <a:solidFill>
              <a:schemeClr val="tx1"/>
            </a:solidFill>
            <a:prstDash val="solid"/>
            <a:round/>
            <a:headEnd type="none" w="sm" len="sm"/>
            <a:tailEnd type="triangle"/>
          </a:ln>
          <a:effectLst/>
        </p:spPr>
      </p:cxnSp>
      <p:sp>
        <p:nvSpPr>
          <p:cNvPr id="14" name="ZoneTexte 13"/>
          <p:cNvSpPr txBox="1"/>
          <p:nvPr/>
        </p:nvSpPr>
        <p:spPr>
          <a:xfrm>
            <a:off x="7655039" y="2538431"/>
            <a:ext cx="1112805" cy="830997"/>
          </a:xfrm>
          <a:prstGeom prst="rect">
            <a:avLst/>
          </a:prstGeom>
          <a:noFill/>
        </p:spPr>
        <p:txBody>
          <a:bodyPr wrap="none" rtlCol="0">
            <a:spAutoFit/>
          </a:bodyPr>
          <a:lstStyle/>
          <a:p>
            <a:r>
              <a:rPr lang="en-US" dirty="0" smtClean="0"/>
              <a:t>LIGO</a:t>
            </a:r>
          </a:p>
          <a:p>
            <a:r>
              <a:rPr lang="en-US" dirty="0" smtClean="0"/>
              <a:t>KAGRA</a:t>
            </a:r>
            <a:endParaRPr lang="en-US" dirty="0"/>
          </a:p>
        </p:txBody>
      </p:sp>
      <p:sp>
        <p:nvSpPr>
          <p:cNvPr id="15" name="ZoneTexte 14"/>
          <p:cNvSpPr txBox="1"/>
          <p:nvPr/>
        </p:nvSpPr>
        <p:spPr>
          <a:xfrm>
            <a:off x="4566629" y="5238049"/>
            <a:ext cx="3284874" cy="461665"/>
          </a:xfrm>
          <a:prstGeom prst="rect">
            <a:avLst/>
          </a:prstGeom>
          <a:noFill/>
          <a:ln>
            <a:noFill/>
          </a:ln>
        </p:spPr>
        <p:txBody>
          <a:bodyPr wrap="none" rtlCol="0">
            <a:spAutoFit/>
          </a:bodyPr>
          <a:lstStyle/>
          <a:p>
            <a:r>
              <a:rPr lang="en-US" b="1" dirty="0" err="1" smtClean="0">
                <a:solidFill>
                  <a:schemeClr val="tx2"/>
                </a:solidFill>
              </a:rPr>
              <a:t>Gouy</a:t>
            </a:r>
            <a:r>
              <a:rPr lang="en-US" b="1" dirty="0" smtClean="0">
                <a:solidFill>
                  <a:schemeClr val="tx2"/>
                </a:solidFill>
              </a:rPr>
              <a:t> phase (degrees)</a:t>
            </a:r>
            <a:endParaRPr lang="en-US" b="1" dirty="0">
              <a:solidFill>
                <a:schemeClr val="tx2"/>
              </a:solidFill>
            </a:endParaRPr>
          </a:p>
        </p:txBody>
      </p:sp>
      <p:sp>
        <p:nvSpPr>
          <p:cNvPr id="16" name="Rectangle 15"/>
          <p:cNvSpPr/>
          <p:nvPr/>
        </p:nvSpPr>
        <p:spPr bwMode="auto">
          <a:xfrm>
            <a:off x="9265920" y="2578521"/>
            <a:ext cx="315258" cy="1629814"/>
          </a:xfrm>
          <a:prstGeom prst="rect">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cxnSp>
        <p:nvCxnSpPr>
          <p:cNvPr id="19" name="Connecteur droit avec flèche 18"/>
          <p:cNvCxnSpPr/>
          <p:nvPr/>
        </p:nvCxnSpPr>
        <p:spPr bwMode="auto">
          <a:xfrm>
            <a:off x="4584750" y="3418038"/>
            <a:ext cx="0" cy="637309"/>
          </a:xfrm>
          <a:prstGeom prst="straightConnector1">
            <a:avLst/>
          </a:prstGeom>
          <a:solidFill>
            <a:schemeClr val="accent1"/>
          </a:solidFill>
          <a:ln w="57150" cap="flat" cmpd="sng" algn="ctr">
            <a:solidFill>
              <a:schemeClr val="tx1"/>
            </a:solidFill>
            <a:prstDash val="solid"/>
            <a:round/>
            <a:headEnd type="none" w="sm" len="sm"/>
            <a:tailEnd type="triangle"/>
          </a:ln>
          <a:effectLst/>
        </p:spPr>
      </p:cxnSp>
      <p:sp>
        <p:nvSpPr>
          <p:cNvPr id="20" name="ZoneTexte 19"/>
          <p:cNvSpPr txBox="1"/>
          <p:nvPr/>
        </p:nvSpPr>
        <p:spPr>
          <a:xfrm>
            <a:off x="4220288" y="2830224"/>
            <a:ext cx="718466" cy="461665"/>
          </a:xfrm>
          <a:prstGeom prst="rect">
            <a:avLst/>
          </a:prstGeom>
          <a:noFill/>
        </p:spPr>
        <p:txBody>
          <a:bodyPr wrap="none" rtlCol="0">
            <a:spAutoFit/>
          </a:bodyPr>
          <a:lstStyle/>
          <a:p>
            <a:r>
              <a:rPr lang="en-US" dirty="0" smtClean="0"/>
              <a:t>AdV</a:t>
            </a:r>
          </a:p>
        </p:txBody>
      </p:sp>
    </p:spTree>
    <p:extLst>
      <p:ext uri="{BB962C8B-B14F-4D97-AF65-F5344CB8AC3E}">
        <p14:creationId xmlns:p14="http://schemas.microsoft.com/office/powerpoint/2010/main" val="967746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355" t="19202"/>
          <a:stretch/>
        </p:blipFill>
        <p:spPr>
          <a:xfrm>
            <a:off x="1512221" y="1552078"/>
            <a:ext cx="10303859" cy="4699635"/>
          </a:xfrm>
          <a:prstGeom prst="rect">
            <a:avLst/>
          </a:prstGeom>
        </p:spPr>
      </p:pic>
      <p:sp>
        <p:nvSpPr>
          <p:cNvPr id="5" name="Espace réservé de la date 3"/>
          <p:cNvSpPr>
            <a:spLocks noGrp="1"/>
          </p:cNvSpPr>
          <p:nvPr>
            <p:ph type="dt" sz="half" idx="10"/>
          </p:nvPr>
        </p:nvSpPr>
        <p:spPr/>
        <p:txBody>
          <a:bodyPr/>
          <a:lstStyle/>
          <a:p>
            <a:r>
              <a:rPr lang="en-US" altLang="ja-JP" smtClean="0"/>
              <a:t>December 7th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4</a:t>
            </a:fld>
            <a:endParaRPr lang="fr-FR"/>
          </a:p>
        </p:txBody>
      </p:sp>
      <p:sp>
        <p:nvSpPr>
          <p:cNvPr id="572418" name="Rectangle 2"/>
          <p:cNvSpPr>
            <a:spLocks noGrp="1" noChangeArrowheads="1"/>
          </p:cNvSpPr>
          <p:nvPr>
            <p:ph type="title"/>
          </p:nvPr>
        </p:nvSpPr>
        <p:spPr>
          <a:xfrm>
            <a:off x="1452880" y="226253"/>
            <a:ext cx="10739119" cy="609600"/>
          </a:xfrm>
        </p:spPr>
        <p:txBody>
          <a:bodyPr/>
          <a:lstStyle/>
          <a:p>
            <a:r>
              <a:rPr lang="en-US" sz="4400" dirty="0" smtClean="0"/>
              <a:t>Stable recycling cavities</a:t>
            </a:r>
            <a:endParaRPr lang="en-US" sz="4400" dirty="0"/>
          </a:p>
        </p:txBody>
      </p:sp>
      <p:sp>
        <p:nvSpPr>
          <p:cNvPr id="572420" name="Rectangle 4"/>
          <p:cNvSpPr>
            <a:spLocks noGrp="1" noChangeArrowheads="1"/>
          </p:cNvSpPr>
          <p:nvPr>
            <p:ph type="body" idx="1"/>
          </p:nvPr>
        </p:nvSpPr>
        <p:spPr>
          <a:xfrm>
            <a:off x="0" y="1063335"/>
            <a:ext cx="12192000" cy="4463705"/>
          </a:xfrm>
        </p:spPr>
        <p:txBody>
          <a:bodyPr>
            <a:normAutofit/>
          </a:bodyPr>
          <a:lstStyle/>
          <a:p>
            <a:r>
              <a:rPr lang="en-US" dirty="0" smtClean="0"/>
              <a:t>The LIGO scheme (also adopted by KAGRA): folded cavity with three curved mirrors</a:t>
            </a:r>
          </a:p>
          <a:p>
            <a:pPr lvl="1"/>
            <a:endParaRPr lang="en-US" dirty="0" smtClean="0"/>
          </a:p>
          <a:p>
            <a:pPr lvl="1"/>
            <a:endParaRPr lang="en-US" dirty="0" smtClean="0"/>
          </a:p>
        </p:txBody>
      </p:sp>
      <p:cxnSp>
        <p:nvCxnSpPr>
          <p:cNvPr id="4" name="Connecteur droit avec flèche 3"/>
          <p:cNvCxnSpPr/>
          <p:nvPr/>
        </p:nvCxnSpPr>
        <p:spPr bwMode="auto">
          <a:xfrm>
            <a:off x="6471920" y="3738879"/>
            <a:ext cx="10160" cy="1270000"/>
          </a:xfrm>
          <a:prstGeom prst="straightConnector1">
            <a:avLst/>
          </a:prstGeom>
          <a:solidFill>
            <a:schemeClr val="accent1"/>
          </a:solidFill>
          <a:ln w="28575" cap="flat" cmpd="sng" algn="ctr">
            <a:solidFill>
              <a:schemeClr val="tx1"/>
            </a:solidFill>
            <a:prstDash val="solid"/>
            <a:round/>
            <a:headEnd type="arrow" w="med" len="med"/>
            <a:tailEnd type="arrow" w="med" len="med"/>
          </a:ln>
          <a:effectLst/>
        </p:spPr>
      </p:cxnSp>
      <p:sp>
        <p:nvSpPr>
          <p:cNvPr id="9" name="ZoneTexte 8"/>
          <p:cNvSpPr txBox="1"/>
          <p:nvPr/>
        </p:nvSpPr>
        <p:spPr>
          <a:xfrm>
            <a:off x="6515760" y="4143047"/>
            <a:ext cx="3381054" cy="461665"/>
          </a:xfrm>
          <a:prstGeom prst="rect">
            <a:avLst/>
          </a:prstGeom>
          <a:noFill/>
        </p:spPr>
        <p:txBody>
          <a:bodyPr wrap="none" rtlCol="0">
            <a:spAutoFit/>
          </a:bodyPr>
          <a:lstStyle/>
          <a:p>
            <a:pPr algn="l"/>
            <a:r>
              <a:rPr lang="en-US" dirty="0" smtClean="0"/>
              <a:t>~15 m (11 m in KAGRA)</a:t>
            </a:r>
            <a:endParaRPr lang="en-US" dirty="0"/>
          </a:p>
        </p:txBody>
      </p:sp>
    </p:spTree>
    <p:extLst>
      <p:ext uri="{BB962C8B-B14F-4D97-AF65-F5344CB8AC3E}">
        <p14:creationId xmlns:p14="http://schemas.microsoft.com/office/powerpoint/2010/main" val="212316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5</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The two options</a:t>
            </a:r>
            <a:endParaRPr lang="en-US" sz="4400" dirty="0"/>
          </a:p>
        </p:txBody>
      </p:sp>
      <p:sp>
        <p:nvSpPr>
          <p:cNvPr id="572420" name="Rectangle 4"/>
          <p:cNvSpPr>
            <a:spLocks noGrp="1" noChangeArrowheads="1"/>
          </p:cNvSpPr>
          <p:nvPr>
            <p:ph type="body" idx="1"/>
          </p:nvPr>
        </p:nvSpPr>
        <p:spPr>
          <a:xfrm>
            <a:off x="0" y="1063335"/>
            <a:ext cx="8882483" cy="5188378"/>
          </a:xfrm>
        </p:spPr>
        <p:txBody>
          <a:bodyPr>
            <a:normAutofit/>
          </a:bodyPr>
          <a:lstStyle/>
          <a:p>
            <a:r>
              <a:rPr lang="en-US" dirty="0" smtClean="0"/>
              <a:t>Long solution (~80 m)</a:t>
            </a:r>
          </a:p>
          <a:p>
            <a:pPr lvl="1"/>
            <a:r>
              <a:rPr lang="en-US" dirty="0" smtClean="0"/>
              <a:t>Requires additional buildings and vacuum systems</a:t>
            </a:r>
          </a:p>
          <a:p>
            <a:r>
              <a:rPr lang="en-US" dirty="0" smtClean="0"/>
              <a:t>Short solution (~10 m)</a:t>
            </a:r>
          </a:p>
          <a:p>
            <a:pPr lvl="1"/>
            <a:r>
              <a:rPr lang="en-US" dirty="0" smtClean="0"/>
              <a:t>Within the present infrastructure; requires modifications to the vacuum system</a:t>
            </a:r>
          </a:p>
        </p:txBody>
      </p:sp>
      <p:pic>
        <p:nvPicPr>
          <p:cNvPr id="7" name="Image 6">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9002764" y="1371164"/>
            <a:ext cx="2964959" cy="4572720"/>
          </a:xfrm>
          <a:prstGeom prst="rect">
            <a:avLst/>
          </a:prstGeom>
          <a:noFill/>
          <a:ln w="12600">
            <a:solidFill>
              <a:srgbClr val="3465A4"/>
            </a:solidFill>
            <a:prstDash val="solid"/>
          </a:ln>
        </p:spPr>
      </p:pic>
      <p:pic>
        <p:nvPicPr>
          <p:cNvPr id="8" name="Image 7">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121193" y="3022003"/>
            <a:ext cx="5283360" cy="2858040"/>
          </a:xfrm>
          <a:prstGeom prst="rect">
            <a:avLst/>
          </a:prstGeom>
          <a:noFill/>
          <a:ln w="12600">
            <a:solidFill>
              <a:srgbClr val="3465A4"/>
            </a:solidFill>
            <a:prstDash val="solid"/>
          </a:ln>
        </p:spPr>
      </p:pic>
      <p:sp>
        <p:nvSpPr>
          <p:cNvPr id="2" name="ZoneTexte 1"/>
          <p:cNvSpPr txBox="1"/>
          <p:nvPr/>
        </p:nvSpPr>
        <p:spPr>
          <a:xfrm>
            <a:off x="9064072" y="1534160"/>
            <a:ext cx="1887055" cy="923330"/>
          </a:xfrm>
          <a:prstGeom prst="rect">
            <a:avLst/>
          </a:prstGeom>
          <a:noFill/>
        </p:spPr>
        <p:txBody>
          <a:bodyPr wrap="none" rtlCol="0">
            <a:spAutoFit/>
          </a:bodyPr>
          <a:lstStyle/>
          <a:p>
            <a:r>
              <a:rPr lang="en-US" sz="1800" dirty="0" smtClean="0"/>
              <a:t>“Short”</a:t>
            </a:r>
          </a:p>
          <a:p>
            <a:r>
              <a:rPr lang="en-US" sz="1800" dirty="0" smtClean="0"/>
              <a:t>LIGO-like</a:t>
            </a:r>
          </a:p>
          <a:p>
            <a:r>
              <a:rPr lang="en-US" sz="1800" dirty="0" smtClean="0"/>
              <a:t>3 curved mirrors</a:t>
            </a:r>
            <a:endParaRPr lang="en-US" sz="1800" dirty="0"/>
          </a:p>
        </p:txBody>
      </p:sp>
      <p:sp>
        <p:nvSpPr>
          <p:cNvPr id="9" name="ZoneTexte 8"/>
          <p:cNvSpPr txBox="1"/>
          <p:nvPr/>
        </p:nvSpPr>
        <p:spPr>
          <a:xfrm>
            <a:off x="2278345" y="3295532"/>
            <a:ext cx="1887056" cy="923330"/>
          </a:xfrm>
          <a:prstGeom prst="rect">
            <a:avLst/>
          </a:prstGeom>
          <a:noFill/>
        </p:spPr>
        <p:txBody>
          <a:bodyPr wrap="none" rtlCol="0">
            <a:spAutoFit/>
          </a:bodyPr>
          <a:lstStyle/>
          <a:p>
            <a:r>
              <a:rPr lang="en-US" sz="1800" dirty="0" smtClean="0"/>
              <a:t>“Long”</a:t>
            </a:r>
          </a:p>
          <a:p>
            <a:r>
              <a:rPr lang="en-US" sz="1800" dirty="0" smtClean="0"/>
              <a:t>1 flat mirror &amp;</a:t>
            </a:r>
          </a:p>
          <a:p>
            <a:r>
              <a:rPr lang="en-US" sz="1800" dirty="0"/>
              <a:t>2</a:t>
            </a:r>
            <a:r>
              <a:rPr lang="en-US" sz="1800" dirty="0" smtClean="0"/>
              <a:t> curved mirrors</a:t>
            </a:r>
            <a:endParaRPr lang="en-US" sz="1800" dirty="0"/>
          </a:p>
        </p:txBody>
      </p:sp>
    </p:spTree>
    <p:extLst>
      <p:ext uri="{BB962C8B-B14F-4D97-AF65-F5344CB8AC3E}">
        <p14:creationId xmlns:p14="http://schemas.microsoft.com/office/powerpoint/2010/main" val="2139562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6</a:t>
            </a:fld>
            <a:endParaRPr lang="en-US" dirty="0"/>
          </a:p>
        </p:txBody>
      </p:sp>
      <p:sp>
        <p:nvSpPr>
          <p:cNvPr id="572418" name="Rectangle 2"/>
          <p:cNvSpPr>
            <a:spLocks noGrp="1" noChangeArrowheads="1"/>
          </p:cNvSpPr>
          <p:nvPr>
            <p:ph type="title"/>
          </p:nvPr>
        </p:nvSpPr>
        <p:spPr>
          <a:xfrm>
            <a:off x="1564641" y="226253"/>
            <a:ext cx="10282802" cy="609600"/>
          </a:xfrm>
        </p:spPr>
        <p:txBody>
          <a:bodyPr/>
          <a:lstStyle/>
          <a:p>
            <a:r>
              <a:rPr lang="en-US" sz="4400" dirty="0" smtClean="0"/>
              <a:t>Optics: requirements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Stable cavities</a:t>
            </a:r>
          </a:p>
          <a:p>
            <a:pPr lvl="1"/>
            <a:r>
              <a:rPr lang="en-US" u="sng" dirty="0" smtClean="0"/>
              <a:t>Break the cavity degeneracy by reducing the beam size within the recycling cavities</a:t>
            </a:r>
          </a:p>
          <a:p>
            <a:pPr lvl="2"/>
            <a:r>
              <a:rPr lang="en-US" u="sng" dirty="0" err="1" smtClean="0"/>
              <a:t>Gouy</a:t>
            </a:r>
            <a:r>
              <a:rPr lang="en-US" u="sng" dirty="0" smtClean="0"/>
              <a:t> phase &gt;&gt; 0</a:t>
            </a:r>
          </a:p>
          <a:p>
            <a:pPr lvl="2"/>
            <a:endParaRPr lang="en-US" dirty="0" smtClean="0"/>
          </a:p>
          <a:p>
            <a:pPr lvl="2"/>
            <a:endParaRPr lang="en-US" dirty="0"/>
          </a:p>
          <a:p>
            <a:pPr lvl="1"/>
            <a:r>
              <a:rPr lang="en-US" dirty="0" smtClean="0"/>
              <a:t>Other important items to be </a:t>
            </a:r>
            <a:r>
              <a:rPr lang="en-US" dirty="0" smtClean="0"/>
              <a:t>considered that we have been looking into:</a:t>
            </a:r>
            <a:endParaRPr lang="en-US" dirty="0" smtClean="0"/>
          </a:p>
          <a:p>
            <a:pPr lvl="2"/>
            <a:r>
              <a:rPr lang="en-US" dirty="0" smtClean="0"/>
              <a:t>The </a:t>
            </a:r>
            <a:r>
              <a:rPr lang="en-US" dirty="0"/>
              <a:t>effect of astigmatism </a:t>
            </a:r>
          </a:p>
          <a:p>
            <a:pPr lvl="2"/>
            <a:r>
              <a:rPr lang="en-US" dirty="0" smtClean="0"/>
              <a:t>The </a:t>
            </a:r>
            <a:r>
              <a:rPr lang="en-US" dirty="0"/>
              <a:t>feasibility of the required mirrors radius of curvature</a:t>
            </a:r>
          </a:p>
          <a:p>
            <a:pPr lvl="2"/>
            <a:r>
              <a:rPr lang="en-US" dirty="0" smtClean="0"/>
              <a:t>The </a:t>
            </a:r>
            <a:r>
              <a:rPr lang="en-US" dirty="0"/>
              <a:t>needed remote control over the mirrors radius of curvature</a:t>
            </a:r>
          </a:p>
          <a:p>
            <a:pPr lvl="2"/>
            <a:r>
              <a:rPr lang="en-US" dirty="0" smtClean="0"/>
              <a:t>The </a:t>
            </a:r>
            <a:r>
              <a:rPr lang="en-US" dirty="0"/>
              <a:t>losses in the signal recycling cavity</a:t>
            </a:r>
          </a:p>
          <a:p>
            <a:pPr lvl="2"/>
            <a:r>
              <a:rPr lang="en-US" dirty="0" smtClean="0"/>
              <a:t>The </a:t>
            </a:r>
            <a:r>
              <a:rPr lang="en-US" dirty="0"/>
              <a:t>ability to safely extract the auxiliary beams avoiding scattered light effects</a:t>
            </a:r>
          </a:p>
          <a:p>
            <a:pPr lvl="2"/>
            <a:r>
              <a:rPr lang="en-US" dirty="0" smtClean="0"/>
              <a:t>The </a:t>
            </a:r>
            <a:r>
              <a:rPr lang="en-US" dirty="0"/>
              <a:t>sensitivity to thermal lenses in the input mirrors</a:t>
            </a:r>
          </a:p>
          <a:p>
            <a:pPr lvl="2"/>
            <a:r>
              <a:rPr lang="en-US" dirty="0" smtClean="0"/>
              <a:t>The </a:t>
            </a:r>
            <a:r>
              <a:rPr lang="en-US" dirty="0"/>
              <a:t>beam intensity on the mirrors</a:t>
            </a:r>
          </a:p>
          <a:p>
            <a:pPr lvl="2"/>
            <a:r>
              <a:rPr lang="en-US" dirty="0" smtClean="0"/>
              <a:t>The </a:t>
            </a:r>
            <a:r>
              <a:rPr lang="en-US" dirty="0"/>
              <a:t>effect of radiation pressure on the alignment control</a:t>
            </a:r>
          </a:p>
          <a:p>
            <a:pPr lvl="2"/>
            <a:r>
              <a:rPr lang="en-US" dirty="0" smtClean="0"/>
              <a:t>The </a:t>
            </a:r>
            <a:r>
              <a:rPr lang="en-US" dirty="0"/>
              <a:t>modulation frequencies needed for the interferometer sensing and control</a:t>
            </a:r>
          </a:p>
          <a:p>
            <a:pPr lvl="2"/>
            <a:r>
              <a:rPr lang="en-US" dirty="0" smtClean="0"/>
              <a:t>The </a:t>
            </a:r>
            <a:r>
              <a:rPr lang="en-US" dirty="0"/>
              <a:t>interferometer length and alignment sensing and control scheme</a:t>
            </a:r>
          </a:p>
          <a:p>
            <a:pPr lvl="1"/>
            <a:endParaRPr lang="en-US" dirty="0" smtClean="0"/>
          </a:p>
          <a:p>
            <a:pPr lvl="2"/>
            <a:endParaRPr lang="en-US" dirty="0" smtClean="0"/>
          </a:p>
        </p:txBody>
      </p:sp>
      <p:sp>
        <p:nvSpPr>
          <p:cNvPr id="2" name="ZoneTexte 1"/>
          <p:cNvSpPr txBox="1"/>
          <p:nvPr/>
        </p:nvSpPr>
        <p:spPr>
          <a:xfrm rot="2264361">
            <a:off x="8906694" y="4331854"/>
            <a:ext cx="3469219" cy="584775"/>
          </a:xfrm>
          <a:prstGeom prst="rect">
            <a:avLst/>
          </a:prstGeom>
          <a:noFill/>
        </p:spPr>
        <p:txBody>
          <a:bodyPr wrap="none" rtlCol="0">
            <a:spAutoFit/>
          </a:bodyPr>
          <a:lstStyle/>
          <a:p>
            <a:r>
              <a:rPr lang="en-US" sz="1600" dirty="0" smtClean="0"/>
              <a:t>Many discussions and exchange </a:t>
            </a:r>
          </a:p>
          <a:p>
            <a:r>
              <a:rPr lang="en-US" sz="1600" dirty="0" smtClean="0"/>
              <a:t>of information with LIGO members</a:t>
            </a:r>
            <a:endParaRPr lang="en-US" sz="1600" dirty="0"/>
          </a:p>
        </p:txBody>
      </p:sp>
    </p:spTree>
    <p:extLst>
      <p:ext uri="{BB962C8B-B14F-4D97-AF65-F5344CB8AC3E}">
        <p14:creationId xmlns:p14="http://schemas.microsoft.com/office/powerpoint/2010/main" val="3543050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7</a:t>
            </a:fld>
            <a:endParaRPr lang="en-US" dirty="0"/>
          </a:p>
        </p:txBody>
      </p:sp>
      <p:sp>
        <p:nvSpPr>
          <p:cNvPr id="572418" name="Rectangle 2"/>
          <p:cNvSpPr>
            <a:spLocks noGrp="1" noChangeArrowheads="1"/>
          </p:cNvSpPr>
          <p:nvPr>
            <p:ph type="title"/>
          </p:nvPr>
        </p:nvSpPr>
        <p:spPr>
          <a:xfrm>
            <a:off x="1564641" y="226253"/>
            <a:ext cx="10282802" cy="609600"/>
          </a:xfrm>
        </p:spPr>
        <p:txBody>
          <a:bodyPr/>
          <a:lstStyle/>
          <a:p>
            <a:r>
              <a:rPr lang="en-US" sz="4400" dirty="0" smtClean="0"/>
              <a:t>Suspensions: requirements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Displacement noise requirements</a:t>
            </a:r>
          </a:p>
          <a:p>
            <a:pPr lvl="1"/>
            <a:r>
              <a:rPr lang="en-US" dirty="0" smtClean="0"/>
              <a:t>Requirements for Signal Recycling Cavity mirrors:</a:t>
            </a:r>
          </a:p>
          <a:p>
            <a:pPr lvl="2"/>
            <a:r>
              <a:rPr lang="en-US" dirty="0" smtClean="0"/>
              <a:t>10</a:t>
            </a:r>
            <a:r>
              <a:rPr lang="en-US" baseline="30000" dirty="0" smtClean="0"/>
              <a:t>-17</a:t>
            </a:r>
            <a:r>
              <a:rPr lang="en-US" dirty="0" smtClean="0"/>
              <a:t> m/√Hz @ 10 Hz (and </a:t>
            </a:r>
            <a:r>
              <a:rPr lang="en-US" dirty="0"/>
              <a:t>3 10</a:t>
            </a:r>
            <a:r>
              <a:rPr lang="en-US" baseline="30000" dirty="0"/>
              <a:t>-17</a:t>
            </a:r>
            <a:r>
              <a:rPr lang="en-US" dirty="0"/>
              <a:t> m</a:t>
            </a:r>
            <a:r>
              <a:rPr lang="en-US" dirty="0" smtClean="0"/>
              <a:t>/√Hz </a:t>
            </a:r>
            <a:r>
              <a:rPr lang="en-US" dirty="0"/>
              <a:t>@ </a:t>
            </a:r>
            <a:r>
              <a:rPr lang="en-US" dirty="0" smtClean="0"/>
              <a:t>100 Hz) </a:t>
            </a:r>
          </a:p>
          <a:p>
            <a:pPr lvl="3"/>
            <a:r>
              <a:rPr lang="en-US" dirty="0" smtClean="0"/>
              <a:t>Same requirement as for </a:t>
            </a:r>
            <a:r>
              <a:rPr lang="en-US" dirty="0" err="1" smtClean="0"/>
              <a:t>AdL</a:t>
            </a:r>
            <a:r>
              <a:rPr lang="en-US" dirty="0" smtClean="0"/>
              <a:t> and A+</a:t>
            </a:r>
          </a:p>
          <a:p>
            <a:pPr lvl="2"/>
            <a:r>
              <a:rPr lang="en-US" dirty="0" smtClean="0"/>
              <a:t>Requirements for Virgo-</a:t>
            </a:r>
            <a:r>
              <a:rPr lang="en-US" dirty="0" err="1" smtClean="0"/>
              <a:t>nEXT</a:t>
            </a:r>
            <a:r>
              <a:rPr lang="en-US" dirty="0" smtClean="0"/>
              <a:t> relaxed by the use of balanced homodyne</a:t>
            </a:r>
          </a:p>
          <a:p>
            <a:pPr lvl="1"/>
            <a:r>
              <a:rPr lang="en-US" dirty="0" smtClean="0"/>
              <a:t>Requirements for Power Recycling Cavity mirrors less stringent because of smaller coupling to h(t)</a:t>
            </a:r>
          </a:p>
          <a:p>
            <a:pPr lvl="1"/>
            <a:r>
              <a:rPr lang="en-US" u="sng" dirty="0" smtClean="0"/>
              <a:t>These requirements are orders of magnitude less stringent than the requirements for the main test masses</a:t>
            </a:r>
          </a:p>
          <a:p>
            <a:pPr lvl="2"/>
            <a:endParaRPr lang="en-US" dirty="0" smtClean="0"/>
          </a:p>
          <a:p>
            <a:pPr lvl="2"/>
            <a:endParaRPr lang="en-US" dirty="0" smtClean="0"/>
          </a:p>
          <a:p>
            <a:r>
              <a:rPr lang="en-US" dirty="0" smtClean="0"/>
              <a:t>Three vertical stages of seismic attenuation are sufficient</a:t>
            </a:r>
          </a:p>
          <a:p>
            <a:pPr lvl="1"/>
            <a:r>
              <a:rPr lang="en-US" dirty="0"/>
              <a:t>T</a:t>
            </a:r>
            <a:r>
              <a:rPr lang="en-US" dirty="0" smtClean="0"/>
              <a:t>hey provide some additional margin</a:t>
            </a:r>
          </a:p>
          <a:p>
            <a:pPr lvl="1"/>
            <a:r>
              <a:rPr lang="en-US" dirty="0" smtClean="0"/>
              <a:t>See V. </a:t>
            </a:r>
            <a:r>
              <a:rPr lang="en-US" dirty="0" err="1" smtClean="0"/>
              <a:t>Boschi</a:t>
            </a:r>
            <a:r>
              <a:rPr lang="en-US" dirty="0" smtClean="0"/>
              <a:t> et al. </a:t>
            </a:r>
            <a:r>
              <a:rPr lang="fr-FR" dirty="0">
                <a:hlinkClick r:id="rId3"/>
              </a:rPr>
              <a:t>VIR-0661A-23</a:t>
            </a:r>
            <a:r>
              <a:rPr lang="en-US" dirty="0" smtClean="0"/>
              <a:t> and H.J. </a:t>
            </a:r>
            <a:r>
              <a:rPr lang="en-US" dirty="0" err="1" smtClean="0"/>
              <a:t>Bulten</a:t>
            </a:r>
            <a:r>
              <a:rPr lang="en-US" dirty="0" smtClean="0"/>
              <a:t> et al. </a:t>
            </a:r>
            <a:r>
              <a:rPr lang="fr-FR" dirty="0">
                <a:hlinkClick r:id="rId4"/>
              </a:rPr>
              <a:t>VIR-0622A-23</a:t>
            </a:r>
            <a:endParaRPr lang="en-US" dirty="0"/>
          </a:p>
          <a:p>
            <a:pPr lvl="1"/>
            <a:endParaRPr lang="en-US" dirty="0" smtClean="0"/>
          </a:p>
        </p:txBody>
      </p:sp>
    </p:spTree>
    <p:extLst>
      <p:ext uri="{BB962C8B-B14F-4D97-AF65-F5344CB8AC3E}">
        <p14:creationId xmlns:p14="http://schemas.microsoft.com/office/powerpoint/2010/main" val="1620118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8</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Layout: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160 m long V-shaped recycling cavities: two curved mirror and one flat folding mirror</a:t>
            </a:r>
          </a:p>
          <a:p>
            <a:r>
              <a:rPr lang="en-US" dirty="0" smtClean="0"/>
              <a:t>Two buildings at 80 m from the central building, two tunnels and 320 m vacuum tubes</a:t>
            </a:r>
          </a:p>
        </p:txBody>
      </p:sp>
      <p:pic>
        <p:nvPicPr>
          <p:cNvPr id="3" name="Image 2"/>
          <p:cNvPicPr>
            <a:picLocks noChangeAspect="1"/>
          </p:cNvPicPr>
          <p:nvPr/>
        </p:nvPicPr>
        <p:blipFill rotWithShape="1">
          <a:blip r:embed="rId3"/>
          <a:srcRect l="5962" r="2866"/>
          <a:stretch/>
        </p:blipFill>
        <p:spPr>
          <a:xfrm rot="16200000">
            <a:off x="3387375" y="2103365"/>
            <a:ext cx="4627765" cy="4752224"/>
          </a:xfrm>
          <a:prstGeom prst="rect">
            <a:avLst/>
          </a:prstGeom>
        </p:spPr>
      </p:pic>
      <p:sp>
        <p:nvSpPr>
          <p:cNvPr id="10" name="ZoneTexte 9"/>
          <p:cNvSpPr txBox="1"/>
          <p:nvPr/>
        </p:nvSpPr>
        <p:spPr>
          <a:xfrm>
            <a:off x="8122532" y="1786400"/>
            <a:ext cx="957313" cy="461665"/>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pic>
        <p:nvPicPr>
          <p:cNvPr id="7" name="Image 6"/>
          <p:cNvPicPr>
            <a:picLocks noChangeAspect="1"/>
          </p:cNvPicPr>
          <p:nvPr/>
        </p:nvPicPr>
        <p:blipFill rotWithShape="1">
          <a:blip r:embed="rId4"/>
          <a:srcRect l="8350" t="9556" r="58966" b="30093"/>
          <a:stretch/>
        </p:blipFill>
        <p:spPr>
          <a:xfrm>
            <a:off x="8389333" y="2167207"/>
            <a:ext cx="3516890" cy="3652808"/>
          </a:xfrm>
          <a:prstGeom prst="rect">
            <a:avLst/>
          </a:prstGeom>
        </p:spPr>
      </p:pic>
      <p:sp>
        <p:nvSpPr>
          <p:cNvPr id="9" name="ZoneTexte 8"/>
          <p:cNvSpPr txBox="1"/>
          <p:nvPr/>
        </p:nvSpPr>
        <p:spPr>
          <a:xfrm>
            <a:off x="8331583" y="5702371"/>
            <a:ext cx="3927678" cy="523220"/>
          </a:xfrm>
          <a:prstGeom prst="rect">
            <a:avLst/>
          </a:prstGeom>
          <a:noFill/>
        </p:spPr>
        <p:txBody>
          <a:bodyPr wrap="none" rtlCol="0">
            <a:spAutoFit/>
          </a:bodyPr>
          <a:lstStyle/>
          <a:p>
            <a:pPr algn="l"/>
            <a:r>
              <a:rPr lang="en-US" sz="1400" dirty="0" smtClean="0"/>
              <a:t>Additional buildings to host PR2/SR2 </a:t>
            </a:r>
          </a:p>
          <a:p>
            <a:pPr algn="l"/>
            <a:r>
              <a:rPr lang="en-US" sz="1400" dirty="0" smtClean="0"/>
              <a:t>and tunnels with tubes to bring the light there</a:t>
            </a:r>
            <a:endParaRPr lang="en-US" sz="1400" dirty="0"/>
          </a:p>
        </p:txBody>
      </p:sp>
      <p:pic>
        <p:nvPicPr>
          <p:cNvPr id="11" name="Image 10">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173643" y="2873208"/>
            <a:ext cx="4209404" cy="2171312"/>
          </a:xfrm>
          <a:prstGeom prst="rect">
            <a:avLst/>
          </a:prstGeom>
          <a:noFill/>
          <a:ln>
            <a:noFill/>
          </a:ln>
        </p:spPr>
      </p:pic>
      <p:sp>
        <p:nvSpPr>
          <p:cNvPr id="12" name="ZoneTexte 11"/>
          <p:cNvSpPr txBox="1"/>
          <p:nvPr/>
        </p:nvSpPr>
        <p:spPr>
          <a:xfrm>
            <a:off x="1534979" y="3602528"/>
            <a:ext cx="1172427"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cap="none" noProof="1" smtClean="0">
                <a:ln>
                  <a:noFill/>
                </a:ln>
                <a:latin typeface="Alfphabet" pitchFamily="18"/>
                <a:ea typeface="Noto Sans CJK SC" pitchFamily="2"/>
                <a:cs typeface="Lohit Devanagari" pitchFamily="2"/>
              </a:rPr>
              <a:t>~ 80 m</a:t>
            </a:r>
            <a:endParaRPr lang="fr-FR" sz="1800" b="0" i="0" u="none" strike="noStrike" kern="1200" cap="none" noProof="1">
              <a:ln>
                <a:noFill/>
              </a:ln>
              <a:latin typeface="Alfphabet" pitchFamily="18"/>
              <a:ea typeface="Noto Sans CJK SC" pitchFamily="2"/>
              <a:cs typeface="Lohit Devanagari" pitchFamily="2"/>
            </a:endParaRPr>
          </a:p>
        </p:txBody>
      </p:sp>
    </p:spTree>
    <p:extLst>
      <p:ext uri="{BB962C8B-B14F-4D97-AF65-F5344CB8AC3E}">
        <p14:creationId xmlns:p14="http://schemas.microsoft.com/office/powerpoint/2010/main" val="1631702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9</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Layout: short cavities</a:t>
            </a:r>
            <a:endParaRPr lang="en-US" sz="4400" dirty="0"/>
          </a:p>
        </p:txBody>
      </p:sp>
      <p:sp>
        <p:nvSpPr>
          <p:cNvPr id="572420" name="Rectangle 4"/>
          <p:cNvSpPr>
            <a:spLocks noGrp="1" noChangeArrowheads="1"/>
          </p:cNvSpPr>
          <p:nvPr>
            <p:ph type="body" idx="1"/>
          </p:nvPr>
        </p:nvSpPr>
        <p:spPr>
          <a:xfrm>
            <a:off x="0" y="1063335"/>
            <a:ext cx="12192000" cy="1121065"/>
          </a:xfrm>
        </p:spPr>
        <p:txBody>
          <a:bodyPr>
            <a:normAutofit fontScale="92500" lnSpcReduction="20000"/>
          </a:bodyPr>
          <a:lstStyle/>
          <a:p>
            <a:r>
              <a:rPr lang="en-US" dirty="0" smtClean="0"/>
              <a:t>Removal of 2 large vacuum chambers; addition of 8 smaller vacuum chambers</a:t>
            </a:r>
          </a:p>
          <a:p>
            <a:r>
              <a:rPr lang="en-US" dirty="0" smtClean="0"/>
              <a:t>Three curved mirrors suspended at the input port (and three at the output port)</a:t>
            </a:r>
          </a:p>
          <a:p>
            <a:r>
              <a:rPr lang="en-US" dirty="0" smtClean="0"/>
              <a:t>Two benches instead of one at the input port (and two at the output port)</a:t>
            </a:r>
          </a:p>
          <a:p>
            <a:endParaRPr lang="en-US" dirty="0" smtClean="0"/>
          </a:p>
        </p:txBody>
      </p:sp>
      <p:pic>
        <p:nvPicPr>
          <p:cNvPr id="2" name="Image 1"/>
          <p:cNvPicPr>
            <a:picLocks noChangeAspect="1"/>
          </p:cNvPicPr>
          <p:nvPr/>
        </p:nvPicPr>
        <p:blipFill>
          <a:blip r:embed="rId3"/>
          <a:stretch>
            <a:fillRect/>
          </a:stretch>
        </p:blipFill>
        <p:spPr>
          <a:xfrm>
            <a:off x="2121193" y="2082800"/>
            <a:ext cx="7730953" cy="4991874"/>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488" y="4713788"/>
            <a:ext cx="3332112" cy="1298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694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rgoNews">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VirgoNew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VirgoNew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rgoNew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rgoNew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rgoNew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rgoNew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rgoNew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rgoNew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Office\Modèles\Modèles de présentation\ANGLES.POT</Template>
  <TotalTime>327590</TotalTime>
  <Words>2331</Words>
  <Application>Microsoft Office PowerPoint</Application>
  <PresentationFormat>Grand écran</PresentationFormat>
  <Paragraphs>435</Paragraphs>
  <Slides>39</Slides>
  <Notes>39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39</vt:i4>
      </vt:variant>
    </vt:vector>
  </HeadingPairs>
  <TitlesOfParts>
    <vt:vector size="49" baseType="lpstr">
      <vt:lpstr>Alfphabet</vt:lpstr>
      <vt:lpstr>Courier New</vt:lpstr>
      <vt:lpstr>Helvetica</vt:lpstr>
      <vt:lpstr>Lohit Devanagari</vt:lpstr>
      <vt:lpstr>Monotype Sorts</vt:lpstr>
      <vt:lpstr>Noto Sans CJK SC</vt:lpstr>
      <vt:lpstr>Symbol</vt:lpstr>
      <vt:lpstr>Times New Roman</vt:lpstr>
      <vt:lpstr>Trebuchet MS</vt:lpstr>
      <vt:lpstr>VirgoNews</vt:lpstr>
      <vt:lpstr>Stable recycling cavities for AdV+  and status of AdV+ Phase II</vt:lpstr>
      <vt:lpstr>Sensitivity goals</vt:lpstr>
      <vt:lpstr>Reminder</vt:lpstr>
      <vt:lpstr>Stable recycling cavities</vt:lpstr>
      <vt:lpstr>The two options</vt:lpstr>
      <vt:lpstr>Optics: requirements</vt:lpstr>
      <vt:lpstr>Suspensions: requirements</vt:lpstr>
      <vt:lpstr>Layout: long cavities</vt:lpstr>
      <vt:lpstr>Layout: short cavities</vt:lpstr>
      <vt:lpstr>Mirrors: long cavities</vt:lpstr>
      <vt:lpstr>Mirrors: short cavities</vt:lpstr>
      <vt:lpstr>Suspension and payloads: long cavities</vt:lpstr>
      <vt:lpstr>Suspension and payloads: short cavities</vt:lpstr>
      <vt:lpstr>Injection: long cavities</vt:lpstr>
      <vt:lpstr>Injection: short cavities</vt:lpstr>
      <vt:lpstr>Detection: long cavities</vt:lpstr>
      <vt:lpstr>Detection: short cavities</vt:lpstr>
      <vt:lpstr>Long cavity solution: impact on QNR</vt:lpstr>
      <vt:lpstr>Vacuum: long cavities</vt:lpstr>
      <vt:lpstr>Vacuum: short cavities</vt:lpstr>
      <vt:lpstr>Infrastructure: long cavities</vt:lpstr>
      <vt:lpstr>Building modifications for long cavities</vt:lpstr>
      <vt:lpstr>Infrastructure: short cavities</vt:lpstr>
      <vt:lpstr>Budget: long cavities</vt:lpstr>
      <vt:lpstr>Budget: short cavities</vt:lpstr>
      <vt:lpstr>Schedule: long cavities</vt:lpstr>
      <vt:lpstr>Schedule: long cavities</vt:lpstr>
      <vt:lpstr>Schedule: short cavities</vt:lpstr>
      <vt:lpstr>Schedule: short cavities</vt:lpstr>
      <vt:lpstr>Short summary on stable cavities</vt:lpstr>
      <vt:lpstr>In the meantime …</vt:lpstr>
      <vt:lpstr>Advanced Virgo+ Phase II</vt:lpstr>
      <vt:lpstr>AdV+ Phase II progress</vt:lpstr>
      <vt:lpstr>Coating research continuing at LMA</vt:lpstr>
      <vt:lpstr>Status of budget</vt:lpstr>
      <vt:lpstr>Conclusions about AdV+ Phase II</vt:lpstr>
      <vt:lpstr>Spare slides</vt:lpstr>
      <vt:lpstr>One interesting plot</vt:lpstr>
      <vt:lpstr>Gouy phase / stability</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Raffaele Flaminio</dc:creator>
  <cp:lastModifiedBy>AdV+</cp:lastModifiedBy>
  <cp:revision>3906</cp:revision>
  <cp:lastPrinted>2014-03-18T21:54:40Z</cp:lastPrinted>
  <dcterms:created xsi:type="dcterms:W3CDTF">1999-10-14T15:47:11Z</dcterms:created>
  <dcterms:modified xsi:type="dcterms:W3CDTF">2023-12-18T15:18:32Z</dcterms:modified>
</cp:coreProperties>
</file>