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7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1" r:id="rId3"/>
    <p:sldId id="258" r:id="rId4"/>
    <p:sldId id="267" r:id="rId5"/>
    <p:sldId id="271" r:id="rId6"/>
    <p:sldId id="269" r:id="rId7"/>
    <p:sldId id="263" r:id="rId8"/>
    <p:sldId id="270" r:id="rId9"/>
    <p:sldId id="262" r:id="rId10"/>
    <p:sldId id="265" r:id="rId11"/>
    <p:sldId id="272" r:id="rId12"/>
    <p:sldId id="278" r:id="rId13"/>
    <p:sldId id="273" r:id="rId14"/>
    <p:sldId id="277" r:id="rId15"/>
    <p:sldId id="266" r:id="rId16"/>
    <p:sldId id="274" r:id="rId17"/>
    <p:sldId id="275" r:id="rId18"/>
    <p:sldId id="276" r:id="rId19"/>
    <p:sldId id="264" r:id="rId20"/>
    <p:sldId id="280" r:id="rId21"/>
    <p:sldId id="279" r:id="rId2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D8CA27-BB84-4DBB-B07D-3525B44F630D}">
  <a:tblStyle styleId="{AED8CA27-BB84-4DBB-B07D-3525B44F63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76" d="100"/>
          <a:sy n="176" d="100"/>
        </p:scale>
        <p:origin x="124" y="6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8" d="100"/>
          <a:sy n="128" d="100"/>
        </p:scale>
        <p:origin x="338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78E563-B227-3DF1-648C-AB0857EAA4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B8D08-1405-4446-80D0-B514B6C94D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70E03-681C-45D0-9F65-032511654EEC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67C25-20DD-4908-21C0-C8DA16E4C3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4FDAF-5299-DEDF-2DD2-2F8854D301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67CF0-5CA2-41C6-B43A-876454796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a6daaf8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a6daaf8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a6daaf86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a6daaf86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a6daaf86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a6daaf86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93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a6daaf86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ca6daaf86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ca6daaf86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ca6daaf86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a6daaf86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ca6daaf86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a6daaf863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ca6daaf863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4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34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67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0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3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793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85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8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27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157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77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86965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98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t-gw.eu/ISB/WebHom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ego-gw.it/event/711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hyperlink" Target="https://indico.ego-gw.it/event/714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gssi.it/e/xgc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ISB Status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Jan Harms, Stefan Hild for the ISB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-1" y="4712400"/>
            <a:ext cx="3917825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u="sng">
                <a:solidFill>
                  <a:schemeClr val="hlink"/>
                </a:solidFill>
                <a:hlinkClick r:id="rId3"/>
              </a:rPr>
              <a:t>https://wiki.et-gw.eu/ISB/WebHome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Optical Layout</a:t>
            </a:r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120" name="Google Shape;120;p22"/>
          <p:cNvSpPr txBox="1"/>
          <p:nvPr/>
        </p:nvSpPr>
        <p:spPr>
          <a:xfrm>
            <a:off x="0" y="4681800"/>
            <a:ext cx="471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278295" y="668768"/>
            <a:ext cx="791154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Two</a:t>
            </a:r>
            <a:r>
              <a:rPr lang="en-GB" sz="1800" dirty="0"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workshops were organized to develop an updated optical layout </a:t>
            </a:r>
            <a:br>
              <a:rPr lang="en-GB" sz="1800" dirty="0"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</a:br>
            <a:r>
              <a:rPr lang="en-GB" dirty="0"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(</a:t>
            </a:r>
            <a:r>
              <a:rPr lang="en-GB" sz="18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https://indico.ego-gw.it/event/711/</a:t>
            </a:r>
            <a:r>
              <a:rPr lang="en-GB" sz="1800" u="sng" dirty="0"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,</a:t>
            </a:r>
            <a:r>
              <a:rPr lang="en-GB" sz="1800" dirty="0"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 </a:t>
            </a:r>
            <a:r>
              <a:rPr lang="en-GB" sz="1800" u="sng" dirty="0"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https://indico.ego-gw.it/event/714/</a:t>
            </a:r>
            <a:r>
              <a:rPr lang="en-GB" sz="1800" dirty="0"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rPr>
              <a:t>). </a:t>
            </a:r>
            <a:endParaRPr sz="1800" dirty="0">
              <a:highlight>
                <a:srgbClr val="FFFFFF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Roboto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17140F-F9EC-BE2E-3606-7569D711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B2C883-C19D-32F8-94C7-AFA56219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C5A79-4FA9-3F92-F1A8-918570E68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27" y="1621560"/>
            <a:ext cx="5693778" cy="3154168"/>
          </a:xfrm>
          <a:prstGeom prst="rect">
            <a:avLst/>
          </a:prstGeom>
        </p:spPr>
      </p:pic>
      <p:sp>
        <p:nvSpPr>
          <p:cNvPr id="6" name="Google Shape;121;p22">
            <a:extLst>
              <a:ext uri="{FF2B5EF4-FFF2-40B4-BE49-F238E27FC236}">
                <a16:creationId xmlns:a16="http://schemas.microsoft.com/office/drawing/2014/main" id="{2DDA0402-6BB9-6AAE-2110-04729F4FADD1}"/>
              </a:ext>
            </a:extLst>
          </p:cNvPr>
          <p:cNvSpPr txBox="1"/>
          <p:nvPr/>
        </p:nvSpPr>
        <p:spPr>
          <a:xfrm>
            <a:off x="5966866" y="2646256"/>
            <a:ext cx="289198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Layout document will be submitted by May 31 and be reviewed.</a:t>
            </a:r>
            <a:endParaRPr sz="1800" dirty="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48990-1BA5-2DC1-3CD0-C38B3EC41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0BC22B-DE98-EA78-1C0B-A71EAA84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3994A-0A0F-DA7F-966E-CF96D6338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9FB7A-A3D0-246A-9C99-452851373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24" y="118316"/>
            <a:ext cx="8312076" cy="47513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539DEF-8E85-CCF5-D80B-8D3FA78A7F80}"/>
              </a:ext>
            </a:extLst>
          </p:cNvPr>
          <p:cNvSpPr txBox="1"/>
          <p:nvPr/>
        </p:nvSpPr>
        <p:spPr>
          <a:xfrm>
            <a:off x="5957086" y="4500324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Slide: A Green / J Degallaix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702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6CDE1A-60DB-A8B6-A433-F380D78F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F1E4DB-43A6-5D8E-2349-E68B1F91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50940-AFB2-0E8B-92BF-27381238E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1ECEC-4098-3A3A-5186-846EF828B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454370"/>
            <a:ext cx="8334413" cy="4415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458E0B-C973-5CF6-E8A6-858DCC7CB380}"/>
              </a:ext>
            </a:extLst>
          </p:cNvPr>
          <p:cNvSpPr txBox="1"/>
          <p:nvPr/>
        </p:nvSpPr>
        <p:spPr>
          <a:xfrm>
            <a:off x="297203" y="4543695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Slide: A Green / J Degallaix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8B0796-BD82-70E8-835D-E3CEB53DE890}"/>
              </a:ext>
            </a:extLst>
          </p:cNvPr>
          <p:cNvSpPr txBox="1"/>
          <p:nvPr/>
        </p:nvSpPr>
        <p:spPr>
          <a:xfrm>
            <a:off x="177096" y="0"/>
            <a:ext cx="343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Example of an open issue: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0914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44569-EEC1-B7C3-00F2-2322128A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C1BA24-7C7F-4B41-821B-B3E783FC2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66D8E-2C15-1DD9-DADE-CA9E418F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B1221-237D-92FE-D83C-1E420CC79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4" y="79639"/>
            <a:ext cx="9006631" cy="4376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D65C1B-07CD-F352-E01B-054965DB78E5}"/>
              </a:ext>
            </a:extLst>
          </p:cNvPr>
          <p:cNvSpPr txBox="1"/>
          <p:nvPr/>
        </p:nvSpPr>
        <p:spPr>
          <a:xfrm>
            <a:off x="90399" y="4042139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Slide: A Green / J Degallaix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3AD246-8381-44E1-2033-C32BBE2FD850}"/>
              </a:ext>
            </a:extLst>
          </p:cNvPr>
          <p:cNvSpPr txBox="1"/>
          <p:nvPr/>
        </p:nvSpPr>
        <p:spPr>
          <a:xfrm>
            <a:off x="730089" y="4435260"/>
            <a:ext cx="7781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https://gitlab.et-gw.eu/et/isb/interferometer/et-optical-layout-10km-triangle/</a:t>
            </a:r>
          </a:p>
        </p:txBody>
      </p:sp>
    </p:spTree>
    <p:extLst>
      <p:ext uri="{BB962C8B-B14F-4D97-AF65-F5344CB8AC3E}">
        <p14:creationId xmlns:p14="http://schemas.microsoft.com/office/powerpoint/2010/main" val="223388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55D2D-C6FB-4423-6729-2EE0B5747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C1919E-C025-AAFE-ADE2-923D5971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93F44-0F87-6A5A-E3D4-99CC9B956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A4BB9-D774-B307-B5AE-8636AA2D8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3" y="187877"/>
            <a:ext cx="8146474" cy="4564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DF191-F3B5-1C65-0B82-E94F87B84C8D}"/>
              </a:ext>
            </a:extLst>
          </p:cNvPr>
          <p:cNvSpPr txBox="1"/>
          <p:nvPr/>
        </p:nvSpPr>
        <p:spPr>
          <a:xfrm>
            <a:off x="4622642" y="243584"/>
            <a:ext cx="267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Slide: A Green / J Degallaix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64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Beam-pipe Requirements</a:t>
            </a: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000" y="3188102"/>
            <a:ext cx="3827798" cy="162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2150" y="3015175"/>
            <a:ext cx="2830299" cy="196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698525" y="986675"/>
            <a:ext cx="461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859086" y="631203"/>
            <a:ext cx="66816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 dirty="0">
                <a:solidFill>
                  <a:schemeClr val="dk2"/>
                </a:solidFill>
              </a:rPr>
              <a:t>Complex system to </a:t>
            </a:r>
            <a:r>
              <a:rPr lang="en-GB" sz="1800" dirty="0" err="1">
                <a:solidFill>
                  <a:schemeClr val="dk2"/>
                </a:solidFill>
              </a:rPr>
              <a:t>analyze</a:t>
            </a:r>
            <a:r>
              <a:rPr lang="en-GB" sz="1800" dirty="0">
                <a:solidFill>
                  <a:schemeClr val="dk2"/>
                </a:solidFill>
              </a:rPr>
              <a:t>. A few ISB aspects:</a:t>
            </a:r>
            <a:endParaRPr sz="1800" dirty="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 dirty="0">
                <a:solidFill>
                  <a:schemeClr val="dk2"/>
                </a:solidFill>
              </a:rPr>
              <a:t>Baffles (placement, material, vibrations, …)</a:t>
            </a:r>
            <a:endParaRPr sz="1800" dirty="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 dirty="0">
                <a:solidFill>
                  <a:schemeClr val="dk2"/>
                </a:solidFill>
              </a:rPr>
              <a:t>Dust (how clean do we need to keep the beam pipes?)</a:t>
            </a:r>
            <a:endParaRPr sz="1800" dirty="0">
              <a:solidFill>
                <a:schemeClr val="dk2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</a:pPr>
            <a:r>
              <a:rPr lang="en-GB" sz="1800" dirty="0">
                <a:solidFill>
                  <a:schemeClr val="dk2"/>
                </a:solidFill>
              </a:rPr>
              <a:t>Residual-gas pressure</a:t>
            </a:r>
            <a:endParaRPr sz="1800" dirty="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 dirty="0">
                <a:solidFill>
                  <a:schemeClr val="dk2"/>
                </a:solidFill>
              </a:rPr>
              <a:t>An initial requirements document was reviewed in March, and an updated version addressing the comments from reviewers was produced in April. 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135" name="Google Shape;135;p23"/>
          <p:cNvSpPr txBox="1"/>
          <p:nvPr/>
        </p:nvSpPr>
        <p:spPr>
          <a:xfrm>
            <a:off x="698525" y="2890575"/>
            <a:ext cx="3774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chemeClr val="dk2"/>
                </a:solidFill>
              </a:rPr>
              <a:t>Beam pipes close to test masses</a:t>
            </a:r>
            <a:endParaRPr sz="1500" dirty="0">
              <a:solidFill>
                <a:schemeClr val="dk2"/>
              </a:solidFill>
            </a:endParaRPr>
          </a:p>
        </p:txBody>
      </p:sp>
      <p:sp>
        <p:nvSpPr>
          <p:cNvPr id="136" name="Google Shape;136;p23"/>
          <p:cNvSpPr txBox="1"/>
          <p:nvPr/>
        </p:nvSpPr>
        <p:spPr>
          <a:xfrm>
            <a:off x="5549350" y="2723525"/>
            <a:ext cx="3015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2"/>
                </a:solidFill>
              </a:rPr>
              <a:t>Modeling scattering from dust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3E21C-5A63-4DE7-AA7B-78654AE6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4F88A-145D-6AF6-4E11-1E98C838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DEF7F-F917-7C3E-A7C5-05296A3EC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E7125-8490-3CEF-4BB8-1CF1E6B12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7D0A3-90BA-44C2-5612-EE133B38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34ADA-A562-5585-685F-B4AFB89B4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25" y="166762"/>
            <a:ext cx="8724749" cy="4702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9B17BD-22EA-F7BD-B7A0-C094D149CB8B}"/>
              </a:ext>
            </a:extLst>
          </p:cNvPr>
          <p:cNvSpPr txBox="1"/>
          <p:nvPr/>
        </p:nvSpPr>
        <p:spPr>
          <a:xfrm>
            <a:off x="437321" y="273844"/>
            <a:ext cx="148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Slide: M Barel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802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A0E8F-004C-22D9-0AF8-ED2831D7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48BBE-967B-2059-77DF-5E5070B3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14E95-CC5F-4E68-8273-985703C4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F234F1-6D7B-4735-56A0-412D7184E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28" y="469768"/>
            <a:ext cx="8106716" cy="42654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D0CC41-92E9-990A-99A6-E078C7DE7D61}"/>
              </a:ext>
            </a:extLst>
          </p:cNvPr>
          <p:cNvSpPr txBox="1"/>
          <p:nvPr/>
        </p:nvSpPr>
        <p:spPr>
          <a:xfrm>
            <a:off x="7086600" y="787065"/>
            <a:ext cx="148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Slide: M Barel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2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07B46-AC97-C7E1-17F3-64FFE49EB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8A697A-8FA5-0463-CBC7-58347AB0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4B97C-5D60-D2DB-DECD-28B49BF8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71B0D-A4F4-8114-7A67-9BB7124CB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7" y="571049"/>
            <a:ext cx="8565068" cy="4105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7B8560-6004-4034-57D2-814C02660DD3}"/>
              </a:ext>
            </a:extLst>
          </p:cNvPr>
          <p:cNvSpPr txBox="1"/>
          <p:nvPr/>
        </p:nvSpPr>
        <p:spPr>
          <a:xfrm>
            <a:off x="288657" y="624425"/>
            <a:ext cx="148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Slide: M Barel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81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NeXt Generation Collaborative Design (XGCD)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(</a:t>
            </a:r>
            <a:r>
              <a:rPr lang="en-GB" sz="1300">
                <a:solidFill>
                  <a:srgbClr val="0099CC"/>
                </a:solidFill>
                <a:highlight>
                  <a:srgbClr val="FFFFFF"/>
                </a:highlight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https://indico.gssi.it/e/xgcd</a:t>
            </a:r>
            <a:r>
              <a:rPr lang="en-GB" sz="1300"/>
              <a:t>)</a:t>
            </a:r>
            <a:endParaRPr sz="1300"/>
          </a:p>
        </p:txBody>
      </p:sp>
      <p:sp>
        <p:nvSpPr>
          <p:cNvPr id="114" name="Google Shape;114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sp>
        <p:nvSpPr>
          <p:cNvPr id="112" name="Google Shape;112;p21"/>
          <p:cNvSpPr txBox="1"/>
          <p:nvPr/>
        </p:nvSpPr>
        <p:spPr>
          <a:xfrm>
            <a:off x="1177371" y="1030828"/>
            <a:ext cx="65346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8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goal of this series of online meetings is to provide a forum for regular discussions between the teams that work on common design aspects of next-generation gravitational-wave detectors Einstein Telescope and Cosmic Explorer.  </a:t>
            </a:r>
            <a:endParaRPr sz="1100" dirty="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4285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GB" sz="1100" dirty="0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plan is to have a meeting each 2-3 months and start with topics that are more urgent, i.e., that have a strong impact on the detector infrastructure including optical layout, stray-light noise, Newtonian noise, ...</a:t>
            </a:r>
            <a:endParaRPr sz="1100" dirty="0">
              <a:solidFill>
                <a:srgbClr val="4343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758001" y="3013282"/>
            <a:ext cx="74829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  <a:highlight>
                  <a:schemeClr val="lt1"/>
                </a:highlight>
              </a:rPr>
              <a:t>January 22, 2024, Optical Design</a:t>
            </a:r>
            <a:endParaRPr sz="1800" dirty="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  <a:highlight>
                  <a:schemeClr val="lt1"/>
                </a:highlight>
              </a:rPr>
              <a:t>March 25, 2024, Stray-light control (Part 1)</a:t>
            </a:r>
            <a:endParaRPr sz="1800" dirty="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2"/>
                </a:solidFill>
                <a:highlight>
                  <a:schemeClr val="lt1"/>
                </a:highlight>
              </a:rPr>
              <a:t>April 22, 2024, Stray-light control (Part 2)</a:t>
            </a:r>
            <a:endParaRPr sz="1800" dirty="0">
              <a:solidFill>
                <a:schemeClr val="dk2"/>
              </a:solidFill>
              <a:highlight>
                <a:schemeClr val="lt1"/>
              </a:highligh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AA383-58F5-7720-EE09-BADCF90A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976B-5AB8-A84B-8754-7B579D774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7467F-E72D-A922-804A-3FBDC958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D8AC9-E5CE-6CA6-3721-1EA38993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052A6-8C65-6A3A-00B6-9DE83B2F0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18710-7502-1AAE-2D2A-FD096A9362C3}"/>
              </a:ext>
            </a:extLst>
          </p:cNvPr>
          <p:cNvSpPr txBox="1"/>
          <p:nvPr/>
        </p:nvSpPr>
        <p:spPr>
          <a:xfrm>
            <a:off x="1001142" y="820430"/>
            <a:ext cx="67622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60 ISB abstracts were submitted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16 accepted for contributed presentations mostly on ongoing design studies and hardware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“Hot-topic sessions”: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Optical / detector layout (A Green, J Degallaix)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ET-HF suspension requirements (S Hild)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ISB &lt;&gt; Infrastructure interfaces (J Harms)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ET-LF Tower Integration Concept (S Grohmann)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Electronics standards (</a:t>
            </a:r>
            <a:r>
              <a:rPr lang="en-US" sz="2400"/>
              <a:t>B Swinkels)</a:t>
            </a:r>
            <a:endParaRPr lang="en-US" sz="2400" dirty="0"/>
          </a:p>
        </p:txBody>
      </p:sp>
      <p:sp>
        <p:nvSpPr>
          <p:cNvPr id="6" name="Google Shape;68;p15">
            <a:extLst>
              <a:ext uri="{FF2B5EF4-FFF2-40B4-BE49-F238E27FC236}">
                <a16:creationId xmlns:a16="http://schemas.microsoft.com/office/drawing/2014/main" id="{ABD19A2F-B7E7-30B9-8237-77C1F47791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dirty="0"/>
              <a:t>ISB Summary of ET Symposium</a:t>
            </a:r>
          </a:p>
        </p:txBody>
      </p:sp>
    </p:spTree>
    <p:extLst>
      <p:ext uri="{BB962C8B-B14F-4D97-AF65-F5344CB8AC3E}">
        <p14:creationId xmlns:p14="http://schemas.microsoft.com/office/powerpoint/2010/main" val="157434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562C6-464C-2027-A914-9B77D85F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F29B0D-B907-2BA2-FFA8-9D2422926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ADFE3-87E9-E51A-CC5D-D8541CF80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723FA-C2FC-014D-F74E-0F6365184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7" y="135904"/>
            <a:ext cx="5041098" cy="1859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5746E-2A98-AD66-E77F-031DECED7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902" y="2050984"/>
            <a:ext cx="4629265" cy="2854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3552FF-F9A0-01A8-3C81-6FF27748E2A7}"/>
              </a:ext>
            </a:extLst>
          </p:cNvPr>
          <p:cNvSpPr txBox="1"/>
          <p:nvPr/>
        </p:nvSpPr>
        <p:spPr>
          <a:xfrm>
            <a:off x="412022" y="2508275"/>
            <a:ext cx="3704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Slides and written meeting notes are available publicly on the indico page.</a:t>
            </a:r>
          </a:p>
          <a:p>
            <a:endParaRPr lang="it-IT" dirty="0"/>
          </a:p>
          <a:p>
            <a:r>
              <a:rPr lang="it-IT" dirty="0"/>
              <a:t>Meeting recordings available only to ET/CE collaboration members through separate web sites.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1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8A523-7474-A7E5-F049-8C0C84D30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382B5E-20D1-DB51-467F-3952BC6A0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94134-C333-3A26-294F-42EE369E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8D298-ABD3-F358-8E59-3C05279DBAB2}"/>
              </a:ext>
            </a:extLst>
          </p:cNvPr>
          <p:cNvSpPr txBox="1"/>
          <p:nvPr/>
        </p:nvSpPr>
        <p:spPr>
          <a:xfrm>
            <a:off x="531292" y="1152937"/>
            <a:ext cx="79802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A few large and high-priority tasks were given to the ISB in the past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Communication and organization mechanisms were put under stress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People including early-career scientists were asked to step up and take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This process is immensely important for the ISB to develop and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Everyone has done their work excellently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Suspension division: </a:t>
            </a:r>
            <a:br>
              <a:rPr lang="it-IT" sz="2000" dirty="0"/>
            </a:br>
            <a:r>
              <a:rPr lang="it-IT" sz="2000" dirty="0"/>
              <a:t>Weekly meetings on Fridays, 14:30.</a:t>
            </a:r>
          </a:p>
        </p:txBody>
      </p:sp>
    </p:spTree>
    <p:extLst>
      <p:ext uri="{BB962C8B-B14F-4D97-AF65-F5344CB8AC3E}">
        <p14:creationId xmlns:p14="http://schemas.microsoft.com/office/powerpoint/2010/main" val="152264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Current ISB Chairs</a:t>
            </a:r>
            <a:endParaRPr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0BBB39-EEC2-1BB8-2520-BAABB950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5A0D77-6015-A19B-7A96-2D6BB811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pic>
        <p:nvPicPr>
          <p:cNvPr id="9" name="Picture 8" descr="A white and blue grid with black text&#10;&#10;Description automatically generated">
            <a:extLst>
              <a:ext uri="{FF2B5EF4-FFF2-40B4-BE49-F238E27FC236}">
                <a16:creationId xmlns:a16="http://schemas.microsoft.com/office/drawing/2014/main" id="{904B6D00-B4BC-FFFB-28C5-465ED550F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88" y="548859"/>
            <a:ext cx="7287423" cy="42422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09ADC3-5F40-F421-3233-9B929299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06FB8-C66E-65A0-1944-A519F21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D6267-C645-3408-C8C2-80321D15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C20DF-D2C6-5532-C729-71A828B8AA49}"/>
              </a:ext>
            </a:extLst>
          </p:cNvPr>
          <p:cNvSpPr txBox="1"/>
          <p:nvPr/>
        </p:nvSpPr>
        <p:spPr>
          <a:xfrm>
            <a:off x="628650" y="907905"/>
            <a:ext cx="7841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May 9, 2024: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454 subscribers to et-isb-all mailing 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328 members of the ISB on ETMD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Out of the 328 ISB members (117 FRTE), 145 (45 FRTE) have declared activities under specific divisions and work packages</a:t>
            </a:r>
          </a:p>
        </p:txBody>
      </p:sp>
    </p:spTree>
    <p:extLst>
      <p:ext uri="{BB962C8B-B14F-4D97-AF65-F5344CB8AC3E}">
        <p14:creationId xmlns:p14="http://schemas.microsoft.com/office/powerpoint/2010/main" val="505322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09ADC3-5F40-F421-3233-9B929299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D06FB8-C66E-65A0-1944-A519F2165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D6267-C645-3408-C8C2-80321D15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EC20DF-D2C6-5532-C729-71A828B8AA49}"/>
              </a:ext>
            </a:extLst>
          </p:cNvPr>
          <p:cNvSpPr txBox="1"/>
          <p:nvPr/>
        </p:nvSpPr>
        <p:spPr>
          <a:xfrm>
            <a:off x="151571" y="174216"/>
            <a:ext cx="8059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An ISB activities census was carried out to obtain more reliable information about the commitments of people to the ISB</a:t>
            </a:r>
            <a:endParaRPr lang="en-US" sz="2400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BCD5ABA-14CB-0768-1027-230876C57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2" y="1333651"/>
            <a:ext cx="8976216" cy="302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9BC3-8519-3D16-342C-B22C06B6D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886700" cy="994172"/>
          </a:xfrm>
        </p:spPr>
        <p:txBody>
          <a:bodyPr/>
          <a:lstStyle/>
          <a:p>
            <a:r>
              <a:rPr lang="it-IT" dirty="0"/>
              <a:t>Main Recent/Ongoing ISB Activities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EA153-D670-896E-5838-B90ED7FC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9F221-E284-42CF-072D-B9631541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695DD-5205-89B0-2229-9D96C022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3A76D-873F-EDB0-8DB0-B711E8DD3AB9}"/>
              </a:ext>
            </a:extLst>
          </p:cNvPr>
          <p:cNvSpPr txBox="1"/>
          <p:nvPr/>
        </p:nvSpPr>
        <p:spPr>
          <a:xfrm>
            <a:off x="1207153" y="1564961"/>
            <a:ext cx="6765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Product Breakdown Structure: Parameterization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Optical layout / detector layout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Beam-pipe requirements</a:t>
            </a:r>
          </a:p>
          <a:p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And always in parallel: </a:t>
            </a:r>
            <a:br>
              <a:rPr lang="it-IT" sz="2400" dirty="0"/>
            </a:br>
            <a:r>
              <a:rPr lang="it-IT" sz="2400" dirty="0"/>
              <a:t>Design studies and hardware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750311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dirty="0"/>
              <a:t>Instrument PBS and its Parameterization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sp>
        <p:nvSpPr>
          <p:cNvPr id="105" name="Google Shape;105;p20"/>
          <p:cNvSpPr txBox="1"/>
          <p:nvPr/>
        </p:nvSpPr>
        <p:spPr>
          <a:xfrm>
            <a:off x="463800" y="1019500"/>
            <a:ext cx="82164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The ET-LF/HF PBS currently contains 1824 items.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A complete PBS parameterization will be a major milestone of the collaboration towards the ET Technical Design.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638</a:t>
            </a:r>
            <a:r>
              <a:rPr lang="en-GB" sz="1800" dirty="0"/>
              <a:t> parameter files were submitted, but we don’t have a detailed analysis yet of what parts of the PBS are covered. There are known “problem zones” of the PBS, which we must deal with urgently in the coming weeks-months.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Completed PBS review meetings :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 dirty="0"/>
              <a:t>April 11, 12: Active Noise Mitigation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GB" sz="1800" dirty="0"/>
              <a:t>April 29, 30: Interferometer (Part 1)</a:t>
            </a:r>
            <a:endParaRPr sz="18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21F728-F690-DE64-4E12-99663398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CE436-B313-09DB-9805-761755E3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 dirty="0"/>
              <a:t>Instrument PBS</a:t>
            </a:r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21F728-F690-DE64-4E12-99663398A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CE436-B313-09DB-9805-761755E3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A69E1-70EA-FE91-02B7-CB9F8C190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47" y="682640"/>
            <a:ext cx="5899264" cy="392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2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PBS Parameterization</a:t>
            </a: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8839204" cy="403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2026A-DD6D-8C8F-578F-02CD8F54E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09/05/2024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5FE95-A24C-5286-C3F0-5EBAD1B0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 Symposium - ISB Status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1730</TotalTime>
  <Words>827</Words>
  <Application>Microsoft Office PowerPoint</Application>
  <PresentationFormat>On-screen Show (16:9)</PresentationFormat>
  <Paragraphs>133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Calibri Light</vt:lpstr>
      <vt:lpstr>Roboto</vt:lpstr>
      <vt:lpstr>Arial</vt:lpstr>
      <vt:lpstr>Calibri</vt:lpstr>
      <vt:lpstr>Office 2013 - 2022 Theme</vt:lpstr>
      <vt:lpstr>ISB Status</vt:lpstr>
      <vt:lpstr>PowerPoint Presentation</vt:lpstr>
      <vt:lpstr>Current ISB Chairs</vt:lpstr>
      <vt:lpstr>PowerPoint Presentation</vt:lpstr>
      <vt:lpstr>PowerPoint Presentation</vt:lpstr>
      <vt:lpstr>Main Recent/Ongoing ISB Activities</vt:lpstr>
      <vt:lpstr>Instrument PBS and its Parameterization </vt:lpstr>
      <vt:lpstr>Instrument PBS</vt:lpstr>
      <vt:lpstr>PBS Parameterization</vt:lpstr>
      <vt:lpstr>Optical Layout</vt:lpstr>
      <vt:lpstr>PowerPoint Presentation</vt:lpstr>
      <vt:lpstr>PowerPoint Presentation</vt:lpstr>
      <vt:lpstr>PowerPoint Presentation</vt:lpstr>
      <vt:lpstr>PowerPoint Presentation</vt:lpstr>
      <vt:lpstr>Beam-pipe Requirements</vt:lpstr>
      <vt:lpstr>PowerPoint Presentation</vt:lpstr>
      <vt:lpstr>PowerPoint Presentation</vt:lpstr>
      <vt:lpstr>PowerPoint Presentation</vt:lpstr>
      <vt:lpstr>NeXt Generation Collaborative Design (XGCD) (https://indico.gssi.it/e/xgcd)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ISB Status</dc:title>
  <cp:lastModifiedBy>Jan Harms</cp:lastModifiedBy>
  <cp:revision>22</cp:revision>
  <dcterms:modified xsi:type="dcterms:W3CDTF">2024-05-09T10:29:35Z</dcterms:modified>
</cp:coreProperties>
</file>