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sldIdLst>
    <p:sldId id="256" r:id="rId5"/>
    <p:sldId id="310" r:id="rId6"/>
    <p:sldId id="319" r:id="rId7"/>
    <p:sldId id="314" r:id="rId8"/>
    <p:sldId id="322" r:id="rId9"/>
    <p:sldId id="291" r:id="rId10"/>
    <p:sldId id="299" r:id="rId11"/>
    <p:sldId id="307" r:id="rId12"/>
    <p:sldId id="300" r:id="rId13"/>
    <p:sldId id="267" r:id="rId14"/>
    <p:sldId id="282" r:id="rId15"/>
    <p:sldId id="263" r:id="rId16"/>
    <p:sldId id="264" r:id="rId17"/>
    <p:sldId id="312" r:id="rId18"/>
    <p:sldId id="313" r:id="rId19"/>
    <p:sldId id="326" r:id="rId20"/>
    <p:sldId id="325" r:id="rId21"/>
    <p:sldId id="327" r:id="rId22"/>
    <p:sldId id="318" r:id="rId23"/>
    <p:sldId id="317" r:id="rId24"/>
  </p:sldIdLst>
  <p:sldSz cx="12192000" cy="6858000"/>
  <p:notesSz cx="6797675" cy="9929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83137" autoAdjust="0"/>
  </p:normalViewPr>
  <p:slideViewPr>
    <p:cSldViewPr snapToGrid="0">
      <p:cViewPr varScale="1">
        <p:scale>
          <a:sx n="76" d="100"/>
          <a:sy n="76" d="100"/>
        </p:scale>
        <p:origin x="114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10/05/2024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Remove</a:t>
            </a:r>
            <a:r>
              <a:rPr lang="it-IT" dirty="0"/>
              <a:t> last 2 </a:t>
            </a:r>
            <a:r>
              <a:rPr lang="it-IT" dirty="0" err="1"/>
              <a:t>columns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722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80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59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Gabarit</a:t>
            </a:r>
            <a:r>
              <a:rPr lang="it-IT" dirty="0"/>
              <a:t>:  </a:t>
            </a:r>
            <a:r>
              <a:rPr lang="it-IT" dirty="0" err="1"/>
              <a:t>cutout</a:t>
            </a:r>
            <a:r>
              <a:rPr lang="it-IT" dirty="0"/>
              <a:t>, </a:t>
            </a:r>
            <a:r>
              <a:rPr lang="it-IT" dirty="0" err="1"/>
              <a:t>contour</a:t>
            </a:r>
            <a:r>
              <a:rPr lang="it-IT" dirty="0"/>
              <a:t>,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93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11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E81EC1-6410-4FEF-9D14-F5BAB07B7D6C}" type="datetime1">
              <a:rPr lang="it-IT" smtClean="0"/>
              <a:t>10/05/2024</a:t>
            </a:fld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959FD27-2CF8-9CAF-75A0-81DB5655D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10" y="2451676"/>
            <a:ext cx="5513672" cy="2756836"/>
          </a:xfrm>
          <a:prstGeom prst="rect">
            <a:avLst/>
          </a:prstGeom>
        </p:spPr>
      </p:pic>
      <p:pic>
        <p:nvPicPr>
          <p:cNvPr id="2050" name="Picture 2" descr="logo_infn">
            <a:extLst>
              <a:ext uri="{FF2B5EF4-FFF2-40B4-BE49-F238E27FC236}">
                <a16:creationId xmlns:a16="http://schemas.microsoft.com/office/drawing/2014/main" id="{F34A656C-0812-1B36-057F-F58A3CBE76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67" y="169842"/>
            <a:ext cx="1050290" cy="7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136DF54-06C1-06EF-1AFA-01651C990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F6F550A-43FD-64F6-97AF-B723DEC91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462AE2D-B71F-27F6-5817-C7C098892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34155F-245C-210C-EDA0-5869F89DD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479"/>
            <a:ext cx="10515600" cy="3680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34155F-245C-210C-EDA0-5869F89DD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4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FC0A07D-C992-F165-1781-EB7712F29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2C8C149-94C8-FADC-2958-5B9B0F65A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997EF60-AC93-7B22-5EF5-FEAE73661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172A136-8E16-B0EA-48A2-AE7D5EAE7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9211F1-75AA-C06E-744B-58C432312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BB2628E-5581-8739-C63D-6E32D5BF8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3D7C6028-1BBD-4AE7-96A7-29582ADB3F22}" type="datetime1">
              <a:rPr lang="it-IT" smtClean="0"/>
              <a:t>10/05/2024</a:t>
            </a:fld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Picture 2" descr="logo_infn">
            <a:extLst>
              <a:ext uri="{FF2B5EF4-FFF2-40B4-BE49-F238E27FC236}">
                <a16:creationId xmlns:a16="http://schemas.microsoft.com/office/drawing/2014/main" id="{D936E5EC-1293-9975-8F45-C7E891BBE2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67" y="169842"/>
            <a:ext cx="1050290" cy="7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instein-telescope.i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#_Toc1091580204"/><Relationship Id="rId13" Type="http://schemas.openxmlformats.org/officeDocument/2006/relationships/hyperlink" Target="#_Toc1981695691"/><Relationship Id="rId18" Type="http://schemas.openxmlformats.org/officeDocument/2006/relationships/hyperlink" Target="#_Toc374559387"/><Relationship Id="rId26" Type="http://schemas.openxmlformats.org/officeDocument/2006/relationships/hyperlink" Target="#_Toc1131089042"/><Relationship Id="rId3" Type="http://schemas.openxmlformats.org/officeDocument/2006/relationships/hyperlink" Target="#_Toc50411111"/><Relationship Id="rId21" Type="http://schemas.openxmlformats.org/officeDocument/2006/relationships/hyperlink" Target="#_Toc1004151336"/><Relationship Id="rId7" Type="http://schemas.openxmlformats.org/officeDocument/2006/relationships/hyperlink" Target="#_Toc2065707512"/><Relationship Id="rId12" Type="http://schemas.openxmlformats.org/officeDocument/2006/relationships/hyperlink" Target="#_Toc1570869465"/><Relationship Id="rId17" Type="http://schemas.openxmlformats.org/officeDocument/2006/relationships/hyperlink" Target="#_Toc1367919094"/><Relationship Id="rId25" Type="http://schemas.openxmlformats.org/officeDocument/2006/relationships/hyperlink" Target="#_Toc1366373322"/><Relationship Id="rId2" Type="http://schemas.openxmlformats.org/officeDocument/2006/relationships/image" Target="../media/image11.png"/><Relationship Id="rId16" Type="http://schemas.openxmlformats.org/officeDocument/2006/relationships/hyperlink" Target="#_Toc136812383"/><Relationship Id="rId20" Type="http://schemas.openxmlformats.org/officeDocument/2006/relationships/hyperlink" Target="#_Toc1550150056"/><Relationship Id="rId29" Type="http://schemas.openxmlformats.org/officeDocument/2006/relationships/hyperlink" Target="#_Toc348206955"/><Relationship Id="rId1" Type="http://schemas.openxmlformats.org/officeDocument/2006/relationships/slideLayout" Target="../slideLayouts/slideLayout5.xml"/><Relationship Id="rId6" Type="http://schemas.openxmlformats.org/officeDocument/2006/relationships/hyperlink" Target="#_Toc1256594733"/><Relationship Id="rId11" Type="http://schemas.openxmlformats.org/officeDocument/2006/relationships/hyperlink" Target="#_Toc453621445"/><Relationship Id="rId24" Type="http://schemas.openxmlformats.org/officeDocument/2006/relationships/hyperlink" Target="#_Toc739854169"/><Relationship Id="rId5" Type="http://schemas.openxmlformats.org/officeDocument/2006/relationships/hyperlink" Target="#_Toc2021785888"/><Relationship Id="rId15" Type="http://schemas.openxmlformats.org/officeDocument/2006/relationships/hyperlink" Target="#_Toc551188205"/><Relationship Id="rId23" Type="http://schemas.openxmlformats.org/officeDocument/2006/relationships/hyperlink" Target="#_Toc1453831315"/><Relationship Id="rId28" Type="http://schemas.openxmlformats.org/officeDocument/2006/relationships/hyperlink" Target="#_Toc2082645745"/><Relationship Id="rId10" Type="http://schemas.openxmlformats.org/officeDocument/2006/relationships/hyperlink" Target="#_Toc1339259072"/><Relationship Id="rId19" Type="http://schemas.openxmlformats.org/officeDocument/2006/relationships/hyperlink" Target="#_Toc705053351"/><Relationship Id="rId4" Type="http://schemas.openxmlformats.org/officeDocument/2006/relationships/hyperlink" Target="#_Toc1511337417"/><Relationship Id="rId9" Type="http://schemas.openxmlformats.org/officeDocument/2006/relationships/hyperlink" Target="#_Toc950158112"/><Relationship Id="rId14" Type="http://schemas.openxmlformats.org/officeDocument/2006/relationships/hyperlink" Target="#_Toc941133651"/><Relationship Id="rId22" Type="http://schemas.openxmlformats.org/officeDocument/2006/relationships/hyperlink" Target="#_Toc1282055720"/><Relationship Id="rId27" Type="http://schemas.openxmlformats.org/officeDocument/2006/relationships/hyperlink" Target="#_Toc1078991659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11139" y="5654279"/>
            <a:ext cx="3795444" cy="482600"/>
          </a:xfrm>
        </p:spPr>
        <p:txBody>
          <a:bodyPr/>
          <a:lstStyle/>
          <a:p>
            <a:r>
              <a:rPr lang="it-IT">
                <a:hlinkClick r:id="rId2"/>
              </a:rPr>
              <a:t>http://www.einstein-telescope.it</a:t>
            </a:r>
            <a:r>
              <a:rPr lang="it-IT"/>
              <a:t> </a:t>
            </a: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E604582E-2284-7B59-3AB1-780814E33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95" y="2469080"/>
            <a:ext cx="4310976" cy="2414431"/>
          </a:xfrm>
        </p:spPr>
        <p:txBody>
          <a:bodyPr>
            <a:normAutofit fontScale="90000"/>
          </a:bodyPr>
          <a:lstStyle/>
          <a:p>
            <a:r>
              <a:rPr lang="it-IT" dirty="0"/>
              <a:t>Sardinia – Updates from </a:t>
            </a:r>
            <a:r>
              <a:rPr lang="it-IT" dirty="0">
                <a:solidFill>
                  <a:srgbClr val="0070C0"/>
                </a:solidFill>
              </a:rPr>
              <a:t>TETI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</a:t>
            </a:r>
            <a:r>
              <a:rPr lang="it-IT" dirty="0">
                <a:solidFill>
                  <a:srgbClr val="0070C0"/>
                </a:solidFill>
              </a:rPr>
              <a:t>T</a:t>
            </a:r>
            <a:r>
              <a:rPr lang="it-IT" dirty="0"/>
              <a:t>eam for </a:t>
            </a:r>
            <a:r>
              <a:rPr lang="it-IT" dirty="0">
                <a:solidFill>
                  <a:srgbClr val="0070C0"/>
                </a:solidFill>
              </a:rPr>
              <a:t>E</a:t>
            </a:r>
            <a:r>
              <a:rPr lang="it-IT" dirty="0"/>
              <a:t>instein </a:t>
            </a:r>
            <a:r>
              <a:rPr lang="it-IT" dirty="0">
                <a:solidFill>
                  <a:srgbClr val="0070C0"/>
                </a:solidFill>
              </a:rPr>
              <a:t>T</a:t>
            </a:r>
            <a:r>
              <a:rPr lang="it-IT" dirty="0"/>
              <a:t>elescope in </a:t>
            </a:r>
            <a:r>
              <a:rPr lang="it-IT" dirty="0">
                <a:solidFill>
                  <a:srgbClr val="0070C0"/>
                </a:solidFill>
              </a:rPr>
              <a:t>I</a:t>
            </a:r>
            <a:r>
              <a:rPr lang="it-IT" dirty="0"/>
              <a:t>taly)</a:t>
            </a:r>
          </a:p>
        </p:txBody>
      </p:sp>
      <p:sp>
        <p:nvSpPr>
          <p:cNvPr id="23" name="Sottotitolo 22">
            <a:extLst>
              <a:ext uri="{FF2B5EF4-FFF2-40B4-BE49-F238E27FC236}">
                <a16:creationId xmlns:a16="http://schemas.microsoft.com/office/drawing/2014/main" id="{B78A8BAD-8172-68F2-FA1B-5301CBCD5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824" y="5520467"/>
            <a:ext cx="3795445" cy="521104"/>
          </a:xfrm>
        </p:spPr>
        <p:txBody>
          <a:bodyPr>
            <a:normAutofit/>
          </a:bodyPr>
          <a:lstStyle/>
          <a:p>
            <a:r>
              <a:rPr lang="it-IT" dirty="0" err="1"/>
              <a:t>May</a:t>
            </a:r>
            <a:r>
              <a:rPr lang="it-IT" dirty="0"/>
              <a:t> 10, 2024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5931016-0BAC-146B-A153-6D729CA9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2766" y="1754369"/>
            <a:ext cx="5402341" cy="444529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0A171-DE94-7B1D-BCA6-A901A8C21C70}"/>
              </a:ext>
            </a:extLst>
          </p:cNvPr>
          <p:cNvSpPr txBox="1"/>
          <p:nvPr/>
        </p:nvSpPr>
        <p:spPr>
          <a:xfrm>
            <a:off x="216480" y="1201131"/>
            <a:ext cx="117590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solidFill>
                  <a:srgbClr val="B27F47"/>
                </a:solidFill>
                <a:latin typeface="Titillium Bd" pitchFamily="2" charset="77"/>
              </a:rPr>
              <a:t>The </a:t>
            </a:r>
            <a:r>
              <a:rPr lang="it-IT" sz="2800" b="1" dirty="0" err="1">
                <a:solidFill>
                  <a:srgbClr val="B27F47"/>
                </a:solidFill>
                <a:latin typeface="Titillium Bd" pitchFamily="2" charset="77"/>
              </a:rPr>
              <a:t>preliminary</a:t>
            </a:r>
            <a:r>
              <a:rPr lang="it-IT" sz="2800" b="1" dirty="0">
                <a:solidFill>
                  <a:srgbClr val="B27F47"/>
                </a:solidFill>
                <a:latin typeface="Titillium Bd" pitchFamily="2" charset="77"/>
              </a:rPr>
              <a:t> design</a:t>
            </a:r>
            <a:endParaRPr lang="it-IT" sz="2400" b="1" dirty="0">
              <a:solidFill>
                <a:srgbClr val="B27F47"/>
              </a:solidFill>
              <a:latin typeface="Titillium Bd" pitchFamily="2" charset="77"/>
            </a:endParaRPr>
          </a:p>
          <a:p>
            <a:pPr algn="just"/>
            <a:endParaRPr lang="it-IT" dirty="0">
              <a:effectLst/>
              <a:latin typeface="Titillium" pitchFamily="2" charset="77"/>
            </a:endParaRPr>
          </a:p>
          <a:p>
            <a:pPr algn="just"/>
            <a:endParaRPr lang="it-IT" b="1" dirty="0">
              <a:effectLst/>
              <a:latin typeface="Titillium" pitchFamily="2" charset="77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F3F282-7DC6-0B8D-1728-F17EE4334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8268" y="-1663242"/>
            <a:ext cx="5937843" cy="3326484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085A975-BA15-3282-947A-7D1EEC87D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087" y="1976525"/>
            <a:ext cx="5181600" cy="4200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effectLst/>
                <a:latin typeface="Titillium" pitchFamily="2" charset="77"/>
              </a:rPr>
              <a:t>Goal of the contract</a:t>
            </a:r>
            <a:r>
              <a:rPr lang="en-US" sz="2800" dirty="0">
                <a:effectLst/>
                <a:latin typeface="Titillium" pitchFamily="2" charset="77"/>
              </a:rPr>
              <a:t>: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technical/economic feasibility study </a:t>
            </a:r>
            <a:r>
              <a:rPr lang="en-US" sz="2800" dirty="0">
                <a:effectLst/>
                <a:latin typeface="Titillium" pitchFamily="2" charset="77"/>
              </a:rPr>
              <a:t>of each of the two configurations T10km and L15km, at a minimum 120 m depth. </a:t>
            </a:r>
          </a:p>
          <a:p>
            <a:pPr marL="0" indent="0">
              <a:buNone/>
            </a:pPr>
            <a:r>
              <a:rPr lang="en-US" sz="2800" u="sng" dirty="0">
                <a:effectLst/>
                <a:latin typeface="Titillium" pitchFamily="2" charset="77"/>
              </a:rPr>
              <a:t>For each configuration</a:t>
            </a:r>
            <a:r>
              <a:rPr lang="en-US" sz="2800" dirty="0">
                <a:effectLst/>
                <a:latin typeface="Titillium" pitchFamily="2" charset="77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effectLst/>
                <a:latin typeface="Titillium" pitchFamily="2" charset="77"/>
              </a:rPr>
              <a:t>final report describing main design and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engineering solutions</a:t>
            </a:r>
            <a:r>
              <a:rPr lang="en-US" sz="2800" dirty="0">
                <a:effectLst/>
                <a:latin typeface="Titillium" pitchFamily="2" charset="77"/>
              </a:rPr>
              <a:t>,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 costs</a:t>
            </a:r>
            <a:r>
              <a:rPr lang="en-US" sz="2800" dirty="0">
                <a:effectLst/>
                <a:latin typeface="Titillium" pitchFamily="2" charset="77"/>
              </a:rPr>
              <a:t>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environmental impact</a:t>
            </a:r>
            <a:r>
              <a:rPr lang="en-US" sz="2800" dirty="0">
                <a:effectLst/>
                <a:latin typeface="Titillium" pitchFamily="2" charset="77"/>
              </a:rPr>
              <a:t>.</a:t>
            </a:r>
            <a:endParaRPr lang="it-IT" sz="2800" dirty="0">
              <a:effectLst/>
              <a:latin typeface="Titillium" pitchFamily="2" charset="77"/>
            </a:endParaRPr>
          </a:p>
          <a:p>
            <a:endParaRPr lang="it-IT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31DCCC-FBF6-622C-9509-FB0C4B6BC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9684" y="1754369"/>
            <a:ext cx="6097229" cy="40841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TAKING INTO ACCOUNT:</a:t>
            </a:r>
          </a:p>
          <a:p>
            <a:pPr algn="just">
              <a:spcBef>
                <a:spcPts val="0"/>
              </a:spcBef>
            </a:pPr>
            <a:r>
              <a:rPr lang="it-IT" sz="2000" dirty="0"/>
              <a:t>Respect of the territory, </a:t>
            </a:r>
            <a:r>
              <a:rPr lang="it-IT" sz="2000" dirty="0">
                <a:solidFill>
                  <a:srgbClr val="0070C0"/>
                </a:solidFill>
              </a:rPr>
              <a:t>environment</a:t>
            </a:r>
            <a:r>
              <a:rPr lang="it-IT" sz="2000" dirty="0"/>
              <a:t>, DNSH principle</a:t>
            </a:r>
          </a:p>
          <a:p>
            <a:pPr algn="just">
              <a:spcBef>
                <a:spcPts val="0"/>
              </a:spcBef>
            </a:pPr>
            <a:r>
              <a:rPr lang="it-IT" sz="2000" dirty="0">
                <a:solidFill>
                  <a:srgbClr val="0070C0"/>
                </a:solidFill>
              </a:rPr>
              <a:t>Safety</a:t>
            </a:r>
            <a:r>
              <a:rPr lang="it-IT" sz="2000" dirty="0"/>
              <a:t> of workers, during construction and operation</a:t>
            </a:r>
          </a:p>
          <a:p>
            <a:pPr algn="just">
              <a:spcBef>
                <a:spcPts val="0"/>
              </a:spcBef>
            </a:pPr>
            <a:r>
              <a:rPr lang="it-IT" sz="2000" dirty="0">
                <a:solidFill>
                  <a:srgbClr val="0070C0"/>
                </a:solidFill>
              </a:rPr>
              <a:t>Scientific lab </a:t>
            </a:r>
            <a:r>
              <a:rPr lang="it-IT" sz="2000" dirty="0"/>
              <a:t>efficiency                                              </a:t>
            </a:r>
          </a:p>
          <a:p>
            <a:pPr algn="just">
              <a:spcBef>
                <a:spcPts val="0"/>
              </a:spcBef>
            </a:pPr>
            <a:r>
              <a:rPr lang="it-IT" sz="2000" dirty="0">
                <a:solidFill>
                  <a:srgbClr val="0070C0"/>
                </a:solidFill>
              </a:rPr>
              <a:t>50 years </a:t>
            </a:r>
            <a:r>
              <a:rPr lang="it-IT" sz="2000" dirty="0"/>
              <a:t>lifecycle</a:t>
            </a:r>
          </a:p>
          <a:p>
            <a:pPr algn="just">
              <a:spcBef>
                <a:spcPts val="0"/>
              </a:spcBef>
            </a:pPr>
            <a:r>
              <a:rPr lang="it-IT" sz="2000" dirty="0">
                <a:solidFill>
                  <a:srgbClr val="C00000"/>
                </a:solidFill>
              </a:rPr>
              <a:t>Minimum noise </a:t>
            </a:r>
            <a:r>
              <a:rPr lang="it-IT" sz="2000" dirty="0"/>
              <a:t>in caverns</a:t>
            </a:r>
          </a:p>
          <a:p>
            <a:pPr algn="just">
              <a:spcBef>
                <a:spcPts val="0"/>
              </a:spcBef>
            </a:pPr>
            <a:endParaRPr lang="it-IT" sz="20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it-IT" dirty="0"/>
              <a:t>STUDYING</a:t>
            </a:r>
            <a:r>
              <a:rPr lang="it-IT" sz="2000" dirty="0"/>
              <a:t>:</a:t>
            </a:r>
          </a:p>
          <a:p>
            <a:pPr algn="just"/>
            <a:r>
              <a:rPr lang="it-IT" sz="2000" dirty="0"/>
              <a:t>Underground siting of infrastructures, underground survey</a:t>
            </a:r>
          </a:p>
          <a:p>
            <a:pPr algn="just"/>
            <a:r>
              <a:rPr lang="it-IT" sz="2000" dirty="0"/>
              <a:t>Underground infrastructures </a:t>
            </a:r>
          </a:p>
          <a:p>
            <a:pPr algn="just"/>
            <a:r>
              <a:rPr lang="it-IT" sz="2000" dirty="0"/>
              <a:t>Surface infrastructures</a:t>
            </a:r>
          </a:p>
          <a:p>
            <a:pPr algn="just">
              <a:spcBef>
                <a:spcPts val="0"/>
              </a:spcBef>
            </a:pPr>
            <a:endParaRPr lang="it-IT" sz="2000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0149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F639EAE-A9FA-B752-96B1-F8274EA0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Temporary Association of Companies – led by </a:t>
            </a:r>
            <a:r>
              <a:rPr lang="it-IT" dirty="0" err="1"/>
              <a:t>Rocksoil</a:t>
            </a:r>
            <a:r>
              <a:rPr lang="it-IT" dirty="0"/>
              <a:t> </a:t>
            </a:r>
            <a:r>
              <a:rPr lang="it-IT" dirty="0" err="1"/>
              <a:t>SpA</a:t>
            </a:r>
            <a:endParaRPr lang="it-I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E9BA7-0579-76C8-49D3-9179B1DA3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89" y="2124479"/>
            <a:ext cx="6999514" cy="395477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it-IT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Rocksoil S.p.A. </a:t>
            </a:r>
            <a:r>
              <a:rPr lang="it-IT" sz="2800" dirty="0">
                <a:latin typeface="Titillium" pitchFamily="2" charset="77"/>
              </a:rPr>
              <a:t>main contractor- Milano [</a:t>
            </a:r>
            <a:r>
              <a:rPr lang="it-IT" sz="2800" dirty="0">
                <a:solidFill>
                  <a:srgbClr val="0070C0"/>
                </a:solidFill>
                <a:latin typeface="Titillium" pitchFamily="2" charset="77"/>
              </a:rPr>
              <a:t>geotechnical, hydrological</a:t>
            </a:r>
            <a:r>
              <a:rPr lang="it-IT" sz="2800" dirty="0">
                <a:latin typeface="Titillium" pitchFamily="2" charset="77"/>
              </a:rPr>
              <a:t>];</a:t>
            </a:r>
          </a:p>
          <a:p>
            <a:pPr marL="0" indent="0" algn="just">
              <a:buNone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Leonardo</a:t>
            </a:r>
            <a:r>
              <a:rPr lang="it-IT" sz="2800" dirty="0">
                <a:latin typeface="Titillium" pitchFamily="2" charset="77"/>
              </a:rPr>
              <a:t>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Consorzio Europeo per l’ingegneria e l’architettura</a:t>
            </a:r>
            <a:r>
              <a:rPr lang="it-IT" sz="2800" dirty="0">
                <a:latin typeface="Titillium" pitchFamily="2" charset="77"/>
              </a:rPr>
              <a:t> - Cagliari [</a:t>
            </a:r>
            <a:r>
              <a:rPr lang="it-IT" sz="2800" dirty="0" err="1">
                <a:solidFill>
                  <a:srgbClr val="0070C0"/>
                </a:solidFill>
                <a:latin typeface="Titillium" pitchFamily="2" charset="77"/>
              </a:rPr>
              <a:t>safety</a:t>
            </a:r>
            <a:r>
              <a:rPr lang="it-IT" sz="2800" dirty="0">
                <a:solidFill>
                  <a:srgbClr val="0070C0"/>
                </a:solidFill>
                <a:latin typeface="Titillium" pitchFamily="2" charset="77"/>
              </a:rPr>
              <a:t>, </a:t>
            </a:r>
            <a:r>
              <a:rPr lang="it-IT" sz="2800" dirty="0" err="1">
                <a:solidFill>
                  <a:srgbClr val="0070C0"/>
                </a:solidFill>
                <a:latin typeface="Titillium" pitchFamily="2" charset="77"/>
              </a:rPr>
              <a:t>external</a:t>
            </a:r>
            <a:r>
              <a:rPr lang="it-IT" sz="2800" dirty="0">
                <a:solidFill>
                  <a:srgbClr val="0070C0"/>
                </a:solidFill>
                <a:latin typeface="Titillium" pitchFamily="2" charset="77"/>
              </a:rPr>
              <a:t> building </a:t>
            </a:r>
            <a:r>
              <a:rPr lang="it-IT" sz="2800" dirty="0" err="1">
                <a:solidFill>
                  <a:srgbClr val="0070C0"/>
                </a:solidFill>
                <a:latin typeface="Titillium" pitchFamily="2" charset="77"/>
              </a:rPr>
              <a:t>architecture</a:t>
            </a:r>
            <a:r>
              <a:rPr lang="it-IT" sz="2800" dirty="0">
                <a:latin typeface="Titillium" pitchFamily="2" charset="77"/>
              </a:rPr>
              <a:t>]</a:t>
            </a:r>
          </a:p>
          <a:p>
            <a:pPr marL="0" indent="0" algn="just">
              <a:buNone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Ferro Ingegneria S.r.l. </a:t>
            </a:r>
            <a:r>
              <a:rPr lang="it-IT" sz="2800" dirty="0">
                <a:latin typeface="Titillium" pitchFamily="2" charset="77"/>
              </a:rPr>
              <a:t>- Torino [</a:t>
            </a:r>
            <a:r>
              <a:rPr lang="it-IT" sz="2800" dirty="0">
                <a:solidFill>
                  <a:srgbClr val="0070C0"/>
                </a:solidFill>
                <a:latin typeface="Titillium" pitchFamily="2" charset="77"/>
              </a:rPr>
              <a:t>technical plants</a:t>
            </a:r>
            <a:r>
              <a:rPr lang="it-IT" sz="2800" dirty="0">
                <a:latin typeface="Titillium" pitchFamily="2" charset="77"/>
              </a:rPr>
              <a:t>];</a:t>
            </a:r>
          </a:p>
          <a:p>
            <a:pPr marL="0" indent="0" algn="just">
              <a:buNone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Criteria S.r.l. </a:t>
            </a:r>
            <a:r>
              <a:rPr lang="it-IT" sz="2800" dirty="0">
                <a:latin typeface="Titillium" pitchFamily="2" charset="77"/>
              </a:rPr>
              <a:t>- Cagliari [</a:t>
            </a:r>
            <a:r>
              <a:rPr lang="it-IT" sz="2800" dirty="0">
                <a:solidFill>
                  <a:srgbClr val="0070C0"/>
                </a:solidFill>
                <a:latin typeface="Titillium" pitchFamily="2" charset="77"/>
              </a:rPr>
              <a:t>environment</a:t>
            </a:r>
            <a:r>
              <a:rPr lang="it-IT" sz="2800" dirty="0">
                <a:latin typeface="Titillium" pitchFamily="2" charset="77"/>
              </a:rPr>
              <a:t>];</a:t>
            </a:r>
          </a:p>
          <a:p>
            <a:pPr marL="0" indent="0" algn="just">
              <a:buNone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INAR S.r.l. </a:t>
            </a:r>
            <a:r>
              <a:rPr lang="it-IT" sz="2800" dirty="0">
                <a:latin typeface="Titillium" pitchFamily="2" charset="77"/>
              </a:rPr>
              <a:t>- Milano [</a:t>
            </a:r>
            <a:r>
              <a:rPr lang="it-IT" sz="2800" dirty="0">
                <a:solidFill>
                  <a:srgbClr val="0070C0"/>
                </a:solidFill>
                <a:latin typeface="Titillium" pitchFamily="2" charset="77"/>
              </a:rPr>
              <a:t>civil</a:t>
            </a:r>
            <a:r>
              <a:rPr lang="it-IT" sz="2800" dirty="0">
                <a:latin typeface="Titillium" pitchFamily="2" charset="77"/>
              </a:rPr>
              <a:t>];</a:t>
            </a:r>
          </a:p>
          <a:p>
            <a:pPr marL="0" indent="0" algn="just">
              <a:buNone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GDP-Geomin S.r.l. </a:t>
            </a:r>
            <a:r>
              <a:rPr lang="it-IT" sz="2800" dirty="0">
                <a:latin typeface="Titillium" pitchFamily="2" charset="77"/>
              </a:rPr>
              <a:t>- Torino [</a:t>
            </a:r>
            <a:r>
              <a:rPr lang="it-IT" sz="2800" dirty="0">
                <a:solidFill>
                  <a:srgbClr val="0070C0"/>
                </a:solidFill>
                <a:latin typeface="Titillium" pitchFamily="2" charset="77"/>
              </a:rPr>
              <a:t>geological</a:t>
            </a:r>
            <a:r>
              <a:rPr lang="it-IT" sz="2800" dirty="0">
                <a:latin typeface="Titillium" pitchFamily="2" charset="77"/>
              </a:rPr>
              <a:t>];</a:t>
            </a:r>
          </a:p>
          <a:p>
            <a:pPr marL="0" indent="0" algn="just">
              <a:buNone/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 pitchFamily="2" charset="77"/>
              </a:rPr>
              <a:t>Geotec S.p.A. </a:t>
            </a:r>
            <a:r>
              <a:rPr lang="it-IT" sz="2800" dirty="0">
                <a:latin typeface="Titillium" pitchFamily="2" charset="77"/>
              </a:rPr>
              <a:t>- Campobasso [</a:t>
            </a:r>
            <a:r>
              <a:rPr lang="it-IT" sz="2800" dirty="0" err="1">
                <a:solidFill>
                  <a:srgbClr val="0070C0"/>
                </a:solidFill>
                <a:latin typeface="Titillium" pitchFamily="2" charset="77"/>
              </a:rPr>
              <a:t>geotechnical</a:t>
            </a:r>
            <a:r>
              <a:rPr lang="it-IT" sz="2800" dirty="0">
                <a:solidFill>
                  <a:srgbClr val="0070C0"/>
                </a:solidFill>
                <a:latin typeface="Titillium" pitchFamily="2" charset="77"/>
              </a:rPr>
              <a:t> and surveys</a:t>
            </a:r>
            <a:r>
              <a:rPr lang="it-IT" sz="2800" dirty="0">
                <a:latin typeface="Titillium" pitchFamily="2" charset="77"/>
              </a:rPr>
              <a:t>]</a:t>
            </a:r>
          </a:p>
          <a:p>
            <a:pPr marL="0" indent="0" algn="just">
              <a:buNone/>
            </a:pPr>
            <a:endParaRPr lang="it-IT" sz="2800" dirty="0">
              <a:latin typeface="Titillium" pitchFamily="2" charset="77"/>
            </a:endParaRP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Contract awarded on Dec 18, 2023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Start of activities: </a:t>
            </a:r>
            <a:r>
              <a:rPr lang="it-IT" u="sng" dirty="0">
                <a:solidFill>
                  <a:srgbClr val="0070C0"/>
                </a:solidFill>
              </a:rPr>
              <a:t>Feb 19, 2024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Conclusion within: </a:t>
            </a:r>
            <a:r>
              <a:rPr lang="it-IT" u="sng" dirty="0">
                <a:solidFill>
                  <a:srgbClr val="0070C0"/>
                </a:solidFill>
              </a:rPr>
              <a:t>June 30, 2025 </a:t>
            </a:r>
            <a:r>
              <a:rPr lang="it-IT" dirty="0">
                <a:solidFill>
                  <a:srgbClr val="0070C0"/>
                </a:solidFill>
              </a:rPr>
              <a:t>(strictly limited </a:t>
            </a:r>
            <a:r>
              <a:rPr lang="en-US" dirty="0">
                <a:solidFill>
                  <a:srgbClr val="0070C0"/>
                </a:solidFill>
              </a:rPr>
              <a:t>by the European rules of the Recovery and Resilience Funds - RRF</a:t>
            </a:r>
            <a:r>
              <a:rPr lang="it-IT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905CF-C41E-FC18-F003-99C2BD44DC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9375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11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15BB0-5234-9838-C027-71AC3D27183D}"/>
              </a:ext>
            </a:extLst>
          </p:cNvPr>
          <p:cNvSpPr txBox="1"/>
          <p:nvPr/>
        </p:nvSpPr>
        <p:spPr>
          <a:xfrm>
            <a:off x="1528968" y="6331663"/>
            <a:ext cx="899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bg1"/>
                </a:solidFill>
                <a:effectLst/>
              </a:rPr>
              <a:t>Sustainable design - Contract</a:t>
            </a:r>
            <a:endParaRPr lang="en-US" sz="1800" b="1" cap="none" spc="0" dirty="0">
              <a:ln/>
              <a:solidFill>
                <a:schemeClr val="bg1"/>
              </a:solidFill>
              <a:effectLst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B82AFEF-8249-947E-6242-11B3088F8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90" y="2534616"/>
            <a:ext cx="4075565" cy="29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6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71E3FA2B-8194-21C3-6AD7-5894A5C1E2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289644"/>
              </p:ext>
            </p:extLst>
          </p:nvPr>
        </p:nvGraphicFramePr>
        <p:xfrm>
          <a:off x="973690" y="1167467"/>
          <a:ext cx="7313234" cy="5171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165709" imgH="6482268" progId="Acrobat.Document.DC">
                  <p:embed/>
                </p:oleObj>
              </mc:Choice>
              <mc:Fallback>
                <p:oleObj name="Acrobat Document" r:id="rId2" imgW="9165709" imgH="6482268" progId="Acrobat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71E3FA2B-8194-21C3-6AD7-5894A5C1E2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73690" y="1167467"/>
                        <a:ext cx="7313234" cy="5171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6A6FEF7-989F-5840-B991-96D3EB50A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35593" y="3124847"/>
            <a:ext cx="3562832" cy="1905356"/>
          </a:xfrm>
        </p:spPr>
        <p:txBody>
          <a:bodyPr>
            <a:normAutofit/>
          </a:bodyPr>
          <a:lstStyle/>
          <a:p>
            <a:r>
              <a:rPr lang="it-IT" sz="2000" dirty="0"/>
              <a:t>Start: </a:t>
            </a:r>
            <a:r>
              <a:rPr lang="it-IT" sz="2000" dirty="0" err="1"/>
              <a:t>February</a:t>
            </a:r>
            <a:r>
              <a:rPr lang="it-IT" sz="2000" dirty="0"/>
              <a:t> 19, 2024</a:t>
            </a:r>
          </a:p>
          <a:p>
            <a:r>
              <a:rPr lang="it-IT" sz="2000" dirty="0"/>
              <a:t>End:  </a:t>
            </a:r>
            <a:r>
              <a:rPr lang="it-IT" sz="2000" b="1" dirty="0"/>
              <a:t>June 30, 2025</a:t>
            </a:r>
          </a:p>
          <a:p>
            <a:r>
              <a:rPr lang="it-IT" sz="2000" dirty="0"/>
              <a:t>(</a:t>
            </a:r>
            <a:r>
              <a:rPr lang="en-US" sz="2000" dirty="0">
                <a:solidFill>
                  <a:srgbClr val="0070C0"/>
                </a:solidFill>
              </a:rPr>
              <a:t>constrained</a:t>
            </a:r>
            <a:r>
              <a:rPr lang="en-US" sz="2000" dirty="0"/>
              <a:t> by the European rules of the Recovery and Resilience Funds - RRF)</a:t>
            </a:r>
            <a:endParaRPr lang="it-IT" sz="200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E21CF92-DD49-1E06-855A-D0C485C7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93379" y="3363134"/>
            <a:ext cx="2554024" cy="780114"/>
          </a:xfrm>
        </p:spPr>
        <p:txBody>
          <a:bodyPr/>
          <a:lstStyle/>
          <a:p>
            <a:r>
              <a:rPr lang="it-IT" dirty="0"/>
              <a:t>Time schedule</a:t>
            </a:r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567F8A05-2356-096A-FAE6-ABD7509CB340}"/>
              </a:ext>
            </a:extLst>
          </p:cNvPr>
          <p:cNvSpPr/>
          <p:nvPr/>
        </p:nvSpPr>
        <p:spPr>
          <a:xfrm rot="16200000">
            <a:off x="6293617" y="4937076"/>
            <a:ext cx="562708" cy="2458497"/>
          </a:xfrm>
          <a:prstGeom prst="leftBrace">
            <a:avLst>
              <a:gd name="adj1" fmla="val 65476"/>
              <a:gd name="adj2" fmla="val 49706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5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numero, Parallelo">
            <a:extLst>
              <a:ext uri="{FF2B5EF4-FFF2-40B4-BE49-F238E27FC236}">
                <a16:creationId xmlns:a16="http://schemas.microsoft.com/office/drawing/2014/main" id="{00D34F8A-69F5-8847-A09E-11AE766F7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" b="20710"/>
          <a:stretch/>
        </p:blipFill>
        <p:spPr>
          <a:xfrm>
            <a:off x="1112548" y="1346478"/>
            <a:ext cx="8600328" cy="4698119"/>
          </a:xfrm>
          <a:prstGeom prst="rect">
            <a:avLst/>
          </a:prstGeom>
        </p:spPr>
      </p:pic>
      <p:sp>
        <p:nvSpPr>
          <p:cNvPr id="4" name="Titolo 2">
            <a:extLst>
              <a:ext uri="{FF2B5EF4-FFF2-40B4-BE49-F238E27FC236}">
                <a16:creationId xmlns:a16="http://schemas.microsoft.com/office/drawing/2014/main" id="{21B35789-382A-88F7-3BF4-870764B9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01376" y="3204996"/>
            <a:ext cx="4190165" cy="780114"/>
          </a:xfrm>
        </p:spPr>
        <p:txBody>
          <a:bodyPr>
            <a:normAutofit fontScale="90000"/>
          </a:bodyPr>
          <a:lstStyle/>
          <a:p>
            <a:r>
              <a:rPr lang="it-IT" dirty="0"/>
              <a:t>Time schedule: </a:t>
            </a:r>
            <a:r>
              <a:rPr lang="it-IT" dirty="0" err="1"/>
              <a:t>critical</a:t>
            </a:r>
            <a:r>
              <a:rPr lang="it-IT" dirty="0"/>
              <a:t> </a:t>
            </a:r>
            <a:r>
              <a:rPr lang="it-IT" dirty="0" err="1"/>
              <a:t>path</a:t>
            </a:r>
            <a:endParaRPr lang="it-IT" dirty="0"/>
          </a:p>
        </p:txBody>
      </p:sp>
      <p:sp>
        <p:nvSpPr>
          <p:cNvPr id="5" name="Parentesi graffa aperta 4">
            <a:extLst>
              <a:ext uri="{FF2B5EF4-FFF2-40B4-BE49-F238E27FC236}">
                <a16:creationId xmlns:a16="http://schemas.microsoft.com/office/drawing/2014/main" id="{30AED20B-7E23-A10F-57E3-FFDF00CF1B9E}"/>
              </a:ext>
            </a:extLst>
          </p:cNvPr>
          <p:cNvSpPr/>
          <p:nvPr/>
        </p:nvSpPr>
        <p:spPr>
          <a:xfrm rot="16200000">
            <a:off x="7832691" y="5109791"/>
            <a:ext cx="562708" cy="2381459"/>
          </a:xfrm>
          <a:prstGeom prst="leftBrace">
            <a:avLst>
              <a:gd name="adj1" fmla="val 65476"/>
              <a:gd name="adj2" fmla="val 49706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7A873D60-474B-2F08-87E3-52274B298951}"/>
              </a:ext>
            </a:extLst>
          </p:cNvPr>
          <p:cNvCxnSpPr>
            <a:cxnSpLocks/>
          </p:cNvCxnSpPr>
          <p:nvPr/>
        </p:nvCxnSpPr>
        <p:spPr>
          <a:xfrm>
            <a:off x="7415682" y="1499970"/>
            <a:ext cx="0" cy="451919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0CD254D-67A1-3517-040A-D7363C8D4CE4}"/>
              </a:ext>
            </a:extLst>
          </p:cNvPr>
          <p:cNvSpPr txBox="1"/>
          <p:nvPr/>
        </p:nvSpPr>
        <p:spPr>
          <a:xfrm>
            <a:off x="7698533" y="3783878"/>
            <a:ext cx="4139979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Design of the underground </a:t>
            </a:r>
            <a:r>
              <a:rPr lang="it-IT" dirty="0" err="1">
                <a:solidFill>
                  <a:srgbClr val="FF0000"/>
                </a:solidFill>
              </a:rPr>
              <a:t>infrastructures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BE60C1-4E3B-5F41-8E33-9AB34BAB36EC}"/>
              </a:ext>
            </a:extLst>
          </p:cNvPr>
          <p:cNvSpPr txBox="1"/>
          <p:nvPr/>
        </p:nvSpPr>
        <p:spPr>
          <a:xfrm>
            <a:off x="9439721" y="4793781"/>
            <a:ext cx="2465547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70C0"/>
                </a:solidFill>
              </a:rPr>
              <a:t>Execution</a:t>
            </a:r>
            <a:r>
              <a:rPr lang="it-IT" dirty="0">
                <a:solidFill>
                  <a:srgbClr val="0070C0"/>
                </a:solidFill>
              </a:rPr>
              <a:t> of the surveys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16276B-23D6-F86D-3CF4-B28B19B07A20}"/>
              </a:ext>
            </a:extLst>
          </p:cNvPr>
          <p:cNvSpPr txBox="1"/>
          <p:nvPr/>
        </p:nvSpPr>
        <p:spPr>
          <a:xfrm>
            <a:off x="3053444" y="4704785"/>
            <a:ext cx="3338735" cy="36933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Civil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infrastructures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the </a:t>
            </a:r>
            <a:r>
              <a:rPr lang="it-IT" dirty="0" err="1">
                <a:solidFill>
                  <a:srgbClr val="FF0000"/>
                </a:solidFill>
              </a:rPr>
              <a:t>surface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065D2F-9DE0-CCF6-B8A0-E74528D4E7D1}"/>
              </a:ext>
            </a:extLst>
          </p:cNvPr>
          <p:cNvSpPr txBox="1"/>
          <p:nvPr/>
        </p:nvSpPr>
        <p:spPr>
          <a:xfrm>
            <a:off x="3104298" y="5959089"/>
            <a:ext cx="2962093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Underground technical </a:t>
            </a:r>
            <a:r>
              <a:rPr lang="it-IT" dirty="0" err="1">
                <a:solidFill>
                  <a:srgbClr val="FF0000"/>
                </a:solidFill>
              </a:rPr>
              <a:t>plants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8F66D0D-05D4-C50D-56C6-ACEF32409AA3}"/>
              </a:ext>
            </a:extLst>
          </p:cNvPr>
          <p:cNvCxnSpPr>
            <a:cxnSpLocks/>
          </p:cNvCxnSpPr>
          <p:nvPr/>
        </p:nvCxnSpPr>
        <p:spPr>
          <a:xfrm>
            <a:off x="6923315" y="1499970"/>
            <a:ext cx="0" cy="4519196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24E68CFD-F3B6-EF34-1DC6-4733C2ABFEF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998366" y="3036492"/>
            <a:ext cx="668164" cy="835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0CE234A-4791-D370-DD25-EEBA38364F58}"/>
              </a:ext>
            </a:extLst>
          </p:cNvPr>
          <p:cNvCxnSpPr>
            <a:cxnSpLocks/>
          </p:cNvCxnSpPr>
          <p:nvPr/>
        </p:nvCxnSpPr>
        <p:spPr>
          <a:xfrm flipV="1">
            <a:off x="6029588" y="5595980"/>
            <a:ext cx="842908" cy="5477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0B5C905-3FE9-5384-3B62-A4B65449E0A1}"/>
              </a:ext>
            </a:extLst>
          </p:cNvPr>
          <p:cNvCxnSpPr>
            <a:cxnSpLocks/>
          </p:cNvCxnSpPr>
          <p:nvPr/>
        </p:nvCxnSpPr>
        <p:spPr>
          <a:xfrm>
            <a:off x="6349041" y="4941922"/>
            <a:ext cx="649325" cy="335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4B0927C-E95C-14C9-D656-37B1779F9DEB}"/>
              </a:ext>
            </a:extLst>
          </p:cNvPr>
          <p:cNvCxnSpPr>
            <a:cxnSpLocks/>
          </p:cNvCxnSpPr>
          <p:nvPr/>
        </p:nvCxnSpPr>
        <p:spPr>
          <a:xfrm flipH="1">
            <a:off x="7104547" y="3928905"/>
            <a:ext cx="668164" cy="5989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32FD549-1199-C581-3E37-588DD563D024}"/>
              </a:ext>
            </a:extLst>
          </p:cNvPr>
          <p:cNvSpPr txBox="1"/>
          <p:nvPr/>
        </p:nvSpPr>
        <p:spPr>
          <a:xfrm>
            <a:off x="4457768" y="1130638"/>
            <a:ext cx="2426049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Start date: </a:t>
            </a:r>
            <a:r>
              <a:rPr lang="it-IT" dirty="0" err="1">
                <a:solidFill>
                  <a:srgbClr val="00B050"/>
                </a:solidFill>
              </a:rPr>
              <a:t>Feb</a:t>
            </a:r>
            <a:r>
              <a:rPr lang="it-IT" dirty="0">
                <a:solidFill>
                  <a:srgbClr val="00B050"/>
                </a:solidFill>
              </a:rPr>
              <a:t> 19, 2024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21CA349-E39F-47EA-7916-CA2B9F1F92FE}"/>
              </a:ext>
            </a:extLst>
          </p:cNvPr>
          <p:cNvSpPr txBox="1"/>
          <p:nvPr/>
        </p:nvSpPr>
        <p:spPr>
          <a:xfrm>
            <a:off x="7342473" y="1094536"/>
            <a:ext cx="730521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Today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21469087-7249-1E4A-F8BD-3ADCDAE057B8}"/>
              </a:ext>
            </a:extLst>
          </p:cNvPr>
          <p:cNvCxnSpPr>
            <a:cxnSpLocks/>
          </p:cNvCxnSpPr>
          <p:nvPr/>
        </p:nvCxnSpPr>
        <p:spPr>
          <a:xfrm flipH="1" flipV="1">
            <a:off x="7616325" y="4793781"/>
            <a:ext cx="1770305" cy="1676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F44B5E-94C5-4C05-8272-70F511526E36}"/>
              </a:ext>
            </a:extLst>
          </p:cNvPr>
          <p:cNvSpPr txBox="1"/>
          <p:nvPr/>
        </p:nvSpPr>
        <p:spPr>
          <a:xfrm>
            <a:off x="9712876" y="1062654"/>
            <a:ext cx="2427459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End date: June 30, 2025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A257C137-CCEB-AF25-8CA5-19A73E2ABC77}"/>
              </a:ext>
            </a:extLst>
          </p:cNvPr>
          <p:cNvCxnSpPr>
            <a:cxnSpLocks/>
          </p:cNvCxnSpPr>
          <p:nvPr/>
        </p:nvCxnSpPr>
        <p:spPr>
          <a:xfrm>
            <a:off x="9567705" y="1442034"/>
            <a:ext cx="0" cy="4519196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85D4C8-F137-E211-7858-579267513223}"/>
              </a:ext>
            </a:extLst>
          </p:cNvPr>
          <p:cNvSpPr txBox="1"/>
          <p:nvPr/>
        </p:nvSpPr>
        <p:spPr>
          <a:xfrm>
            <a:off x="7666530" y="2713326"/>
            <a:ext cx="4525470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Preliminary positioning of the </a:t>
            </a:r>
            <a:r>
              <a:rPr lang="it-IT" dirty="0" err="1">
                <a:solidFill>
                  <a:srgbClr val="00B050"/>
                </a:solidFill>
              </a:rPr>
              <a:t>vertexes</a:t>
            </a:r>
            <a:r>
              <a:rPr lang="it-IT" dirty="0">
                <a:solidFill>
                  <a:srgbClr val="00B050"/>
                </a:solidFill>
              </a:rPr>
              <a:t>, survey</a:t>
            </a:r>
          </a:p>
          <a:p>
            <a:r>
              <a:rPr lang="it-IT" dirty="0">
                <a:solidFill>
                  <a:srgbClr val="00B050"/>
                </a:solidFill>
              </a:rPr>
              <a:t>plan, </a:t>
            </a:r>
            <a:r>
              <a:rPr lang="it-IT" dirty="0" err="1">
                <a:solidFill>
                  <a:srgbClr val="00B050"/>
                </a:solidFill>
              </a:rPr>
              <a:t>their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license</a:t>
            </a:r>
            <a:endParaRPr lang="it-IT" dirty="0">
              <a:solidFill>
                <a:srgbClr val="00B050"/>
              </a:solidFill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5BE2863-0528-4780-2FCB-600BB96DF342}"/>
              </a:ext>
            </a:extLst>
          </p:cNvPr>
          <p:cNvCxnSpPr>
            <a:cxnSpLocks/>
          </p:cNvCxnSpPr>
          <p:nvPr/>
        </p:nvCxnSpPr>
        <p:spPr>
          <a:xfrm flipH="1">
            <a:off x="9659785" y="1431986"/>
            <a:ext cx="668164" cy="8350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64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B22810-FC18-1D07-9D45-CA655C5D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First round of </a:t>
            </a:r>
            <a:r>
              <a:rPr lang="it-IT" dirty="0" err="1"/>
              <a:t>questions</a:t>
            </a:r>
            <a:r>
              <a:rPr lang="it-IT" dirty="0"/>
              <a:t> </a:t>
            </a:r>
            <a:r>
              <a:rPr lang="it-IT" dirty="0" err="1"/>
              <a:t>submitted</a:t>
            </a:r>
            <a:r>
              <a:rPr lang="it-IT" dirty="0"/>
              <a:t> by TETI to ETO-ED (on April 24)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45CF9B-5B9E-CD6F-FC57-7069180EE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232" y="2243444"/>
            <a:ext cx="5622891" cy="392624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/>
              <a:t>Tunnel </a:t>
            </a:r>
            <a:r>
              <a:rPr lang="it-IT" dirty="0" err="1"/>
              <a:t>diameter</a:t>
            </a:r>
            <a:r>
              <a:rPr lang="it-IT" dirty="0"/>
              <a:t> (</a:t>
            </a:r>
            <a:r>
              <a:rPr lang="it-IT" dirty="0" err="1"/>
              <a:t>fixed</a:t>
            </a:r>
            <a:r>
              <a:rPr lang="it-IT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Tunnel </a:t>
            </a:r>
            <a:r>
              <a:rPr lang="it-IT" dirty="0" err="1"/>
              <a:t>dewatering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Positioning of the L-</a:t>
            </a:r>
            <a:r>
              <a:rPr lang="it-IT" dirty="0" err="1"/>
              <a:t>shaped</a:t>
            </a:r>
            <a:r>
              <a:rPr lang="it-IT" dirty="0"/>
              <a:t> detector </a:t>
            </a:r>
            <a:r>
              <a:rPr lang="it-IT" dirty="0" err="1"/>
              <a:t>configuration</a:t>
            </a:r>
            <a:r>
              <a:rPr lang="it-IT" dirty="0"/>
              <a:t> (</a:t>
            </a:r>
            <a:r>
              <a:rPr lang="it-IT" dirty="0" err="1"/>
              <a:t>assumptions</a:t>
            </a:r>
            <a:r>
              <a:rPr lang="it-IT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transverse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in the tunnel (from vacuum pipe </a:t>
            </a:r>
            <a:r>
              <a:rPr lang="it-IT" dirty="0" err="1"/>
              <a:t>infrastructure</a:t>
            </a:r>
            <a:r>
              <a:rPr lang="it-IT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Materials</a:t>
            </a:r>
            <a:r>
              <a:rPr lang="it-IT" dirty="0"/>
              <a:t>, </a:t>
            </a:r>
            <a:r>
              <a:rPr lang="it-IT" dirty="0" err="1"/>
              <a:t>located</a:t>
            </a:r>
            <a:r>
              <a:rPr lang="it-IT" dirty="0"/>
              <a:t> underground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Electrical</a:t>
            </a:r>
            <a:r>
              <a:rPr lang="it-IT" dirty="0"/>
              <a:t> power </a:t>
            </a:r>
            <a:r>
              <a:rPr lang="it-IT" dirty="0" err="1"/>
              <a:t>table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Location of </a:t>
            </a:r>
            <a:r>
              <a:rPr lang="it-IT" dirty="0" err="1"/>
              <a:t>cryogenic</a:t>
            </a:r>
            <a:r>
              <a:rPr lang="it-IT" dirty="0"/>
              <a:t> </a:t>
            </a:r>
            <a:r>
              <a:rPr lang="it-IT" dirty="0" err="1"/>
              <a:t>refrigerator</a:t>
            </a:r>
            <a:r>
              <a:rPr lang="it-IT" dirty="0"/>
              <a:t> </a:t>
            </a:r>
            <a:r>
              <a:rPr lang="it-IT" dirty="0" err="1"/>
              <a:t>compressors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5E0741B-516A-60F7-6E33-C02179345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284" y="1858945"/>
            <a:ext cx="5325626" cy="431074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70C0"/>
                </a:solidFill>
              </a:rPr>
              <a:t>Sharing of </a:t>
            </a:r>
            <a:r>
              <a:rPr lang="it-IT" dirty="0" err="1">
                <a:solidFill>
                  <a:srgbClr val="0070C0"/>
                </a:solidFill>
              </a:rPr>
              <a:t>questions</a:t>
            </a:r>
            <a:r>
              <a:rPr lang="it-IT" dirty="0">
                <a:solidFill>
                  <a:srgbClr val="0070C0"/>
                </a:solidFill>
              </a:rPr>
              <a:t>/</a:t>
            </a:r>
            <a:r>
              <a:rPr lang="it-IT" dirty="0" err="1">
                <a:solidFill>
                  <a:srgbClr val="0070C0"/>
                </a:solidFill>
              </a:rPr>
              <a:t>answers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/>
              <a:t>among</a:t>
            </a:r>
            <a:r>
              <a:rPr lang="it-IT" dirty="0"/>
              <a:t> TETI, EMR and ETO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needed</a:t>
            </a:r>
            <a:endParaRPr lang="it-IT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dirty="0" err="1"/>
              <a:t>These</a:t>
            </a:r>
            <a:r>
              <a:rPr lang="it-IT" dirty="0"/>
              <a:t> points </a:t>
            </a:r>
            <a:r>
              <a:rPr lang="it-IT" dirty="0">
                <a:solidFill>
                  <a:srgbClr val="0070C0"/>
                </a:solidFill>
              </a:rPr>
              <a:t>impact on the design </a:t>
            </a:r>
            <a:r>
              <a:rPr lang="it-IT" dirty="0"/>
              <a:t>of </a:t>
            </a:r>
            <a:r>
              <a:rPr lang="it-IT" dirty="0" err="1"/>
              <a:t>undeground</a:t>
            </a:r>
            <a:r>
              <a:rPr lang="it-IT" dirty="0"/>
              <a:t> </a:t>
            </a:r>
            <a:r>
              <a:rPr lang="it-IT" dirty="0" err="1"/>
              <a:t>infrastructures</a:t>
            </a:r>
            <a:r>
              <a:rPr lang="it-IT" dirty="0"/>
              <a:t> and technical </a:t>
            </a:r>
            <a:r>
              <a:rPr lang="it-IT" dirty="0" err="1"/>
              <a:t>plants</a:t>
            </a:r>
            <a:endParaRPr lang="it-IT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dirty="0" err="1">
                <a:solidFill>
                  <a:srgbClr val="0070C0"/>
                </a:solidFill>
              </a:rPr>
              <a:t>Consistent</a:t>
            </a:r>
            <a:r>
              <a:rPr lang="it-IT" dirty="0"/>
              <a:t> input </a:t>
            </a:r>
            <a:r>
              <a:rPr lang="it-IT" dirty="0" err="1"/>
              <a:t>ffrom</a:t>
            </a:r>
            <a:r>
              <a:rPr lang="it-IT" dirty="0"/>
              <a:t> ETO-ED to the 2 teams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mandatory</a:t>
            </a:r>
            <a:r>
              <a:rPr lang="it-IT" dirty="0"/>
              <a:t> (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)</a:t>
            </a:r>
          </a:p>
          <a:p>
            <a:pPr marL="0" indent="0">
              <a:buNone/>
            </a:pPr>
            <a:r>
              <a:rPr lang="it-IT" dirty="0"/>
              <a:t>- - - - - - - - - - - - - - - - - - - - - - - - - - - - - - - - - - - -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 err="1">
                <a:solidFill>
                  <a:srgbClr val="0070C0"/>
                </a:solidFill>
              </a:rPr>
              <a:t>Possible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answers</a:t>
            </a:r>
            <a:r>
              <a:rPr lang="it-IT" dirty="0">
                <a:solidFill>
                  <a:srgbClr val="0070C0"/>
                </a:solidFill>
              </a:rPr>
              <a:t> are </a:t>
            </a:r>
            <a:r>
              <a:rPr lang="it-IT" dirty="0" err="1">
                <a:solidFill>
                  <a:srgbClr val="0070C0"/>
                </a:solidFill>
              </a:rPr>
              <a:t>proposed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/>
              <a:t>(to </a:t>
            </a:r>
            <a:r>
              <a:rPr lang="it-IT" dirty="0" err="1"/>
              <a:t>ease</a:t>
            </a:r>
            <a:r>
              <a:rPr lang="it-IT" dirty="0"/>
              <a:t> ETO, ETC, …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 err="1">
                <a:solidFill>
                  <a:srgbClr val="0000FF"/>
                </a:solidFill>
              </a:rPr>
              <a:t>References</a:t>
            </a:r>
            <a:r>
              <a:rPr lang="it-IT" dirty="0"/>
              <a:t> for </a:t>
            </a:r>
            <a:r>
              <a:rPr lang="it-IT" dirty="0" err="1"/>
              <a:t>answers</a:t>
            </a:r>
            <a:r>
              <a:rPr lang="it-IT" dirty="0"/>
              <a:t>: </a:t>
            </a:r>
            <a:r>
              <a:rPr lang="it-IT" dirty="0" err="1"/>
              <a:t>added</a:t>
            </a:r>
            <a:endParaRPr lang="it-IT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dirty="0" err="1">
                <a:solidFill>
                  <a:srgbClr val="0070C0"/>
                </a:solidFill>
              </a:rPr>
              <a:t>Answers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needed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asap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/>
              <a:t>(a </a:t>
            </a:r>
            <a:r>
              <a:rPr lang="it-IT" dirty="0" err="1"/>
              <a:t>couple</a:t>
            </a:r>
            <a:r>
              <a:rPr lang="it-IT" dirty="0"/>
              <a:t> of weeks, </a:t>
            </a:r>
            <a:r>
              <a:rPr lang="it-IT" dirty="0" err="1"/>
              <a:t>as</a:t>
            </a:r>
            <a:r>
              <a:rPr lang="it-IT" dirty="0"/>
              <a:t> for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question</a:t>
            </a:r>
            <a:r>
              <a:rPr lang="it-IT" dirty="0"/>
              <a:t> </a:t>
            </a:r>
            <a:r>
              <a:rPr lang="it-IT" dirty="0" err="1"/>
              <a:t>bunches</a:t>
            </a:r>
            <a:r>
              <a:rPr lang="it-IT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dirty="0"/>
              <a:t>In </a:t>
            </a:r>
            <a:r>
              <a:rPr lang="it-IT" dirty="0" err="1"/>
              <a:t>absence</a:t>
            </a:r>
            <a:r>
              <a:rPr lang="it-IT" dirty="0"/>
              <a:t> of prompt </a:t>
            </a:r>
            <a:r>
              <a:rPr lang="it-IT" dirty="0" err="1"/>
              <a:t>answer</a:t>
            </a:r>
            <a:r>
              <a:rPr lang="it-IT" dirty="0"/>
              <a:t>:  TETI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proceed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to the </a:t>
            </a:r>
            <a:r>
              <a:rPr lang="it-IT" dirty="0" err="1"/>
              <a:t>proposed</a:t>
            </a:r>
            <a:r>
              <a:rPr lang="it-IT" dirty="0"/>
              <a:t> </a:t>
            </a:r>
            <a:r>
              <a:rPr lang="it-IT" dirty="0" err="1"/>
              <a:t>answers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519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1F3830-7CAC-0F24-B8C9-5565D793E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TETI </a:t>
            </a:r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in the technical </a:t>
            </a:r>
            <a:r>
              <a:rPr lang="it-IT" dirty="0" err="1"/>
              <a:t>exchange</a:t>
            </a:r>
            <a:r>
              <a:rPr lang="it-IT" dirty="0"/>
              <a:t> with RTI-</a:t>
            </a:r>
            <a:r>
              <a:rPr lang="it-IT" dirty="0" err="1"/>
              <a:t>Rocksoil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EA62A1-DEE9-15D6-BDAB-5E9A9D0E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15</a:t>
            </a:fld>
            <a:endParaRPr lang="it-IT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A4A86672-A769-E80A-9465-BB91FAE468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331" y="1896479"/>
            <a:ext cx="10239603" cy="3628271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1499F1-2069-4606-4EFA-DBFC95A5E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3777" y="4020789"/>
            <a:ext cx="6116934" cy="1956655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:  </a:t>
            </a:r>
            <a:r>
              <a:rPr lang="it-IT" dirty="0">
                <a:solidFill>
                  <a:srgbClr val="0070C0"/>
                </a:solidFill>
              </a:rPr>
              <a:t>10</a:t>
            </a:r>
            <a:r>
              <a:rPr lang="it-IT" dirty="0"/>
              <a:t> working days</a:t>
            </a:r>
          </a:p>
          <a:p>
            <a:r>
              <a:rPr lang="it-IT" dirty="0"/>
              <a:t>Technical </a:t>
            </a:r>
            <a:r>
              <a:rPr lang="it-IT" dirty="0" err="1"/>
              <a:t>questions</a:t>
            </a:r>
            <a:r>
              <a:rPr lang="it-IT" dirty="0"/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requiring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input</a:t>
            </a:r>
            <a:r>
              <a:rPr lang="it-IT" dirty="0"/>
              <a:t>: a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presented</a:t>
            </a:r>
            <a:r>
              <a:rPr lang="it-IT" dirty="0"/>
              <a:t> by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ETO-ED</a:t>
            </a:r>
          </a:p>
          <a:p>
            <a:r>
              <a:rPr lang="it-IT" dirty="0"/>
              <a:t>A </a:t>
            </a:r>
            <a:r>
              <a:rPr lang="it-IT" dirty="0" err="1"/>
              <a:t>similar</a:t>
            </a:r>
            <a:r>
              <a:rPr lang="it-IT" dirty="0"/>
              <a:t> time schedule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required</a:t>
            </a:r>
            <a:r>
              <a:rPr lang="it-IT" dirty="0"/>
              <a:t> (</a:t>
            </a:r>
            <a:r>
              <a:rPr lang="it-IT" dirty="0" err="1"/>
              <a:t>around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+ 10 </a:t>
            </a:r>
            <a:r>
              <a:rPr lang="it-IT" dirty="0"/>
              <a:t>days)</a:t>
            </a:r>
          </a:p>
        </p:txBody>
      </p:sp>
    </p:spTree>
    <p:extLst>
      <p:ext uri="{BB962C8B-B14F-4D97-AF65-F5344CB8AC3E}">
        <p14:creationId xmlns:p14="http://schemas.microsoft.com/office/powerpoint/2010/main" val="381588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530D07-6746-F746-6D63-67CA5EB9E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Layout: </a:t>
            </a:r>
            <a:r>
              <a:rPr lang="it-IT" dirty="0" err="1"/>
              <a:t>present</a:t>
            </a:r>
            <a:r>
              <a:rPr lang="it-IT" dirty="0"/>
              <a:t> and future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CF0436-D946-EAEE-4AB4-FE48887D4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New optical layout for the triangle, 1</a:t>
            </a:r>
            <a:r>
              <a:rPr lang="en-US" baseline="30000" dirty="0"/>
              <a:t>st</a:t>
            </a:r>
            <a:r>
              <a:rPr lang="en-US" dirty="0"/>
              <a:t> agreed-upon version planned to be released by May 31. A global layout will follow…</a:t>
            </a:r>
          </a:p>
          <a:p>
            <a:pPr marL="271463" indent="0">
              <a:buNone/>
            </a:pPr>
            <a:r>
              <a:rPr lang="en-US" i="1" dirty="0"/>
              <a:t>-	from what we have seen, tunnel overall length: +21 km (=+70%) ? </a:t>
            </a:r>
          </a:p>
          <a:p>
            <a:r>
              <a:rPr lang="en-US" dirty="0"/>
              <a:t>On the Italian front, based on the </a:t>
            </a:r>
            <a:r>
              <a:rPr lang="en-US" u="sng" dirty="0"/>
              <a:t>present</a:t>
            </a:r>
            <a:r>
              <a:rPr lang="en-US" dirty="0"/>
              <a:t> layout, the geological investigation plan will be confirmed in June and investigations will then immediately start </a:t>
            </a:r>
          </a:p>
          <a:p>
            <a:r>
              <a:rPr lang="it-IT" dirty="0" err="1"/>
              <a:t>If</a:t>
            </a:r>
            <a:r>
              <a:rPr lang="it-IT" dirty="0"/>
              <a:t> new «global» layouts for </a:t>
            </a:r>
            <a:r>
              <a:rPr lang="it-IT" dirty="0" err="1"/>
              <a:t>triangle</a:t>
            </a:r>
            <a:r>
              <a:rPr lang="it-IT" dirty="0"/>
              <a:t> and L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released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consider</a:t>
            </a:r>
            <a:r>
              <a:rPr lang="it-IT" dirty="0"/>
              <a:t> </a:t>
            </a:r>
            <a:r>
              <a:rPr lang="it-IT" dirty="0" err="1">
                <a:solidFill>
                  <a:srgbClr val="C00000"/>
                </a:solidFill>
              </a:rPr>
              <a:t>whether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take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account (money/time/rules</a:t>
            </a:r>
            <a:r>
              <a:rPr lang="it-IT"/>
              <a:t>/company…)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1929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12E55E-3C30-4D4C-E62A-E47CF48A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Turbulent</a:t>
            </a:r>
            <a:r>
              <a:rPr lang="it-IT" dirty="0"/>
              <a:t> or laminar?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6053302-52A1-3044-7996-41712F13D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741" y="1932924"/>
            <a:ext cx="7471537" cy="4202739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44E9D66-463F-F7F4-5778-3DD4A24FE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75720" y="3139600"/>
            <a:ext cx="718417" cy="13480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19E6064-9702-76FF-C639-E6DF3B855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9000" y="3454412"/>
            <a:ext cx="565765" cy="379586"/>
          </a:xfrm>
          <a:prstGeom prst="rect">
            <a:avLst/>
          </a:prstGeom>
        </p:spPr>
      </p:pic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AC9121D-551B-0D6F-6BFA-262A82770BF7}"/>
              </a:ext>
            </a:extLst>
          </p:cNvPr>
          <p:cNvSpPr txBox="1">
            <a:spLocks/>
          </p:cNvSpPr>
          <p:nvPr/>
        </p:nvSpPr>
        <p:spPr>
          <a:xfrm>
            <a:off x="7967257" y="2028701"/>
            <a:ext cx="3949002" cy="4011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are in full swing with the preliminary design of the Italian site for triangle and L.</a:t>
            </a:r>
          </a:p>
          <a:p>
            <a:r>
              <a:rPr lang="en-US" dirty="0"/>
              <a:t>We (and our Dutch colleagues) are an opportunity to streamline the ET turbulent flow</a:t>
            </a:r>
          </a:p>
          <a:p>
            <a:r>
              <a:rPr lang="en-US" dirty="0"/>
              <a:t>The opportunity is time-constrained: pick it up!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CDDDF3AB-5131-0243-AB19-F156DA2F3835}"/>
              </a:ext>
            </a:extLst>
          </p:cNvPr>
          <p:cNvCxnSpPr/>
          <p:nvPr/>
        </p:nvCxnSpPr>
        <p:spPr>
          <a:xfrm>
            <a:off x="1125412" y="1932924"/>
            <a:ext cx="0" cy="4202739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B4B8202-0E0E-F74F-9817-DA66DA7BD13F}"/>
              </a:ext>
            </a:extLst>
          </p:cNvPr>
          <p:cNvCxnSpPr/>
          <p:nvPr/>
        </p:nvCxnSpPr>
        <p:spPr>
          <a:xfrm>
            <a:off x="2508949" y="1932924"/>
            <a:ext cx="0" cy="4202739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ccia bidirezionale orizzontale 19">
            <a:extLst>
              <a:ext uri="{FF2B5EF4-FFF2-40B4-BE49-F238E27FC236}">
                <a16:creationId xmlns:a16="http://schemas.microsoft.com/office/drawing/2014/main" id="{C6549768-B275-5DB3-5DA9-5CDEA3F0C5AE}"/>
              </a:ext>
            </a:extLst>
          </p:cNvPr>
          <p:cNvSpPr/>
          <p:nvPr/>
        </p:nvSpPr>
        <p:spPr>
          <a:xfrm>
            <a:off x="1125412" y="2034661"/>
            <a:ext cx="1348028" cy="379586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D0E151F8-0005-6078-7491-E815DAE8E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50358" y="3850299"/>
            <a:ext cx="718417" cy="134804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83F5BA8-98C1-5F81-0627-85CC6805F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049" y="4539430"/>
            <a:ext cx="565766" cy="3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8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9367D19-D753-6C27-A926-AA4A234B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35" y="3038943"/>
            <a:ext cx="10515600" cy="780114"/>
          </a:xfrm>
        </p:spPr>
        <p:txBody>
          <a:bodyPr/>
          <a:lstStyle/>
          <a:p>
            <a:pPr algn="ctr"/>
            <a:r>
              <a:rPr lang="it-IT" dirty="0" err="1"/>
              <a:t>Spare</a:t>
            </a:r>
            <a:r>
              <a:rPr lang="it-IT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3328954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E9077C-6E72-F1FF-2CFF-5579B7A57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WP4: </a:t>
            </a:r>
            <a:r>
              <a:rPr lang="it-IT" dirty="0" err="1"/>
              <a:t>SUNLab</a:t>
            </a:r>
            <a:r>
              <a:rPr lang="it-IT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CF921F-4FCB-A8DA-0296-4F48BD5A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479"/>
            <a:ext cx="5969000" cy="387438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GOAL: Realization of the </a:t>
            </a:r>
            <a:r>
              <a:rPr lang="en-US" sz="2800" dirty="0" err="1">
                <a:effectLst/>
              </a:rPr>
              <a:t>Sos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Enattos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UNderground</a:t>
            </a:r>
            <a:r>
              <a:rPr lang="en-US" sz="2800" dirty="0">
                <a:effectLst/>
              </a:rPr>
              <a:t> Laboratory (upgrade of the </a:t>
            </a:r>
            <a:r>
              <a:rPr lang="en-US" sz="2800" dirty="0" err="1">
                <a:effectLst/>
              </a:rPr>
              <a:t>SarGrav</a:t>
            </a:r>
            <a:r>
              <a:rPr lang="en-US" sz="2800" dirty="0">
                <a:effectLst/>
              </a:rPr>
              <a:t> Lab) to host </a:t>
            </a:r>
            <a:r>
              <a:rPr lang="en-US" sz="2800" dirty="0">
                <a:solidFill>
                  <a:srgbClr val="0070C0"/>
                </a:solidFill>
                <a:effectLst/>
              </a:rPr>
              <a:t>low seismic noise experiments</a:t>
            </a:r>
            <a:r>
              <a:rPr lang="en-US" sz="2800" dirty="0">
                <a:effectLst/>
              </a:rPr>
              <a:t>, low frequency </a:t>
            </a:r>
            <a:r>
              <a:rPr lang="en-US" sz="2800" dirty="0">
                <a:solidFill>
                  <a:srgbClr val="0070C0"/>
                </a:solidFill>
                <a:effectLst/>
              </a:rPr>
              <a:t>sensor development</a:t>
            </a:r>
            <a:r>
              <a:rPr lang="en-US" sz="2800" dirty="0">
                <a:effectLst/>
              </a:rPr>
              <a:t>, test of ET low frequency technology solutions, </a:t>
            </a:r>
            <a:r>
              <a:rPr lang="en-US" sz="2800" dirty="0">
                <a:solidFill>
                  <a:srgbClr val="0070C0"/>
                </a:solidFill>
                <a:effectLst/>
              </a:rPr>
              <a:t>low noise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  <a:effectLst/>
              </a:rPr>
              <a:t>Earth Observatory</a:t>
            </a:r>
            <a:r>
              <a:rPr lang="en-US" sz="2800" dirty="0">
                <a:effectLst/>
              </a:rPr>
              <a:t> 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Funds: 20 M€ (10M€-Sardinia Region (RAS), 10M€-scientific institutions)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Involved institutions: INFN, INGV, INAF, </a:t>
            </a:r>
            <a:r>
              <a:rPr lang="en-US" dirty="0" err="1"/>
              <a:t>UniSS</a:t>
            </a:r>
            <a:r>
              <a:rPr lang="en-US" dirty="0"/>
              <a:t>, </a:t>
            </a:r>
            <a:r>
              <a:rPr lang="en-US" dirty="0" err="1"/>
              <a:t>UniCA</a:t>
            </a:r>
            <a:r>
              <a:rPr lang="en-US" dirty="0"/>
              <a:t>, RAS.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0CEBB3-B810-DDEE-B03B-79315C3684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9375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19</a:t>
            </a:fld>
            <a:endParaRPr lang="it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A8A0C-3E00-0F19-70EA-3CC93A814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60"/>
          <a:stretch/>
        </p:blipFill>
        <p:spPr>
          <a:xfrm>
            <a:off x="7134769" y="2410645"/>
            <a:ext cx="4877710" cy="27432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FEF7E79-05A7-97AD-4D52-534D7875D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Funds: 20 M€ </a:t>
            </a:r>
            <a:r>
              <a:rPr kumimoji="0" lang="it-IT" altLang="it-IT" sz="11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(10M€ RAS, 10M€ scientific institutions)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Involved institutions: INFN, INGV, INAF, UniSS, UniCA, </a:t>
            </a:r>
            <a:r>
              <a:rPr kumimoji="0" lang="it-IT" altLang="it-IT" sz="11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RAS</a:t>
            </a:r>
            <a:r>
              <a:rPr kumimoji="0" lang="it-IT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it-IT" altLang="it-IT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2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460694-85E5-9B04-2E35-25CA98F00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92" y="2442702"/>
            <a:ext cx="6818644" cy="2645227"/>
          </a:xfrm>
        </p:spPr>
        <p:txBody>
          <a:bodyPr>
            <a:normAutofit/>
          </a:bodyPr>
          <a:lstStyle/>
          <a:p>
            <a:r>
              <a:rPr lang="en-US" dirty="0"/>
              <a:t>TETI mandate and structure</a:t>
            </a:r>
          </a:p>
          <a:p>
            <a:r>
              <a:rPr lang="en-US" dirty="0"/>
              <a:t>WP2,3 – Preliminary engineering design</a:t>
            </a:r>
          </a:p>
          <a:p>
            <a:r>
              <a:rPr lang="en-US" dirty="0"/>
              <a:t>Time schedule</a:t>
            </a:r>
          </a:p>
          <a:p>
            <a:r>
              <a:rPr lang="en-US" dirty="0"/>
              <a:t>TETI and ETO</a:t>
            </a:r>
            <a:endParaRPr lang="it-IT" dirty="0"/>
          </a:p>
        </p:txBody>
      </p:sp>
      <p:pic>
        <p:nvPicPr>
          <p:cNvPr id="3" name="Immagine 2" descr="Immagine che contiene schermata, montagna, aria aperta, Aerofotogrammetria&#10;&#10;Descrizione generata automaticamente">
            <a:extLst>
              <a:ext uri="{FF2B5EF4-FFF2-40B4-BE49-F238E27FC236}">
                <a16:creationId xmlns:a16="http://schemas.microsoft.com/office/drawing/2014/main" id="{F9AB0C35-74C4-9BE6-F383-6579876E4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60" y="1970409"/>
            <a:ext cx="4215779" cy="3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06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37F417-D8C6-FA12-FA36-B26139EEE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5394"/>
            <a:ext cx="10515600" cy="544535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socioeconomic</a:t>
            </a:r>
            <a:r>
              <a:rPr lang="it-IT" dirty="0"/>
              <a:t> study </a:t>
            </a:r>
            <a:r>
              <a:rPr lang="it-IT" dirty="0" err="1"/>
              <a:t>within</a:t>
            </a:r>
            <a:r>
              <a:rPr lang="it-IT" dirty="0"/>
              <a:t> WP6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F5A4EB-6285-C339-0BDE-2FBA6025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721674"/>
            <a:ext cx="10768584" cy="474571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b="1" dirty="0"/>
              <a:t>Mandate</a:t>
            </a:r>
            <a:endParaRPr lang="it-IT" dirty="0"/>
          </a:p>
          <a:p>
            <a:pPr marL="0" indent="0">
              <a:lnSpc>
                <a:spcPct val="120000"/>
              </a:lnSpc>
              <a:buNone/>
            </a:pPr>
            <a:r>
              <a:rPr lang="it-IT" sz="2500" dirty="0" err="1"/>
              <a:t>Provide</a:t>
            </a:r>
            <a:r>
              <a:rPr lang="it-IT" sz="2500" dirty="0"/>
              <a:t> a full study on the </a:t>
            </a:r>
            <a:r>
              <a:rPr lang="it-IT" sz="2500" dirty="0" err="1"/>
              <a:t>socio-economic</a:t>
            </a:r>
            <a:r>
              <a:rPr lang="it-IT" sz="2500" dirty="0"/>
              <a:t> impact of ET </a:t>
            </a:r>
            <a:r>
              <a:rPr lang="it-IT" sz="2500" dirty="0" err="1"/>
              <a:t>including</a:t>
            </a:r>
            <a:r>
              <a:rPr lang="it-IT" sz="2500" dirty="0"/>
              <a:t>: </a:t>
            </a:r>
            <a:r>
              <a:rPr lang="it-IT" sz="2500" dirty="0" err="1">
                <a:solidFill>
                  <a:srgbClr val="0070C0"/>
                </a:solidFill>
              </a:rPr>
              <a:t>employment</a:t>
            </a:r>
            <a:r>
              <a:rPr lang="it-IT" sz="2500" dirty="0"/>
              <a:t>, </a:t>
            </a:r>
            <a:r>
              <a:rPr lang="it-IT" sz="2500" dirty="0" err="1">
                <a:solidFill>
                  <a:srgbClr val="0070C0"/>
                </a:solidFill>
              </a:rPr>
              <a:t>technological</a:t>
            </a:r>
            <a:r>
              <a:rPr lang="it-IT" sz="2500" dirty="0">
                <a:solidFill>
                  <a:srgbClr val="0070C0"/>
                </a:solidFill>
              </a:rPr>
              <a:t> spillover</a:t>
            </a:r>
            <a:r>
              <a:rPr lang="it-IT" sz="2500" dirty="0"/>
              <a:t>, </a:t>
            </a:r>
            <a:r>
              <a:rPr lang="it-IT" sz="2500" dirty="0" err="1"/>
              <a:t>map</a:t>
            </a:r>
            <a:r>
              <a:rPr lang="it-IT" sz="2500" dirty="0"/>
              <a:t> of the </a:t>
            </a:r>
            <a:r>
              <a:rPr lang="it-IT" sz="2500" dirty="0" err="1"/>
              <a:t>concerned</a:t>
            </a:r>
            <a:r>
              <a:rPr lang="it-IT" sz="2500" dirty="0"/>
              <a:t> </a:t>
            </a:r>
            <a:r>
              <a:rPr lang="it-IT" sz="2500" dirty="0">
                <a:solidFill>
                  <a:srgbClr val="0070C0"/>
                </a:solidFill>
              </a:rPr>
              <a:t>market </a:t>
            </a:r>
            <a:r>
              <a:rPr lang="it-IT" sz="2500" dirty="0" err="1">
                <a:solidFill>
                  <a:srgbClr val="0070C0"/>
                </a:solidFill>
              </a:rPr>
              <a:t>sectors</a:t>
            </a:r>
            <a:r>
              <a:rPr lang="it-IT" sz="2500" dirty="0"/>
              <a:t>, and </a:t>
            </a:r>
            <a:r>
              <a:rPr lang="it-IT" sz="2500" dirty="0" err="1"/>
              <a:t>economic</a:t>
            </a:r>
            <a:r>
              <a:rPr lang="it-IT" sz="2500" dirty="0"/>
              <a:t> impact </a:t>
            </a:r>
            <a:r>
              <a:rPr lang="it-IT" sz="2500" dirty="0" err="1"/>
              <a:t>both</a:t>
            </a:r>
            <a:r>
              <a:rPr lang="it-IT" sz="2500" dirty="0"/>
              <a:t> </a:t>
            </a:r>
            <a:r>
              <a:rPr lang="it-IT" sz="2500" dirty="0" err="1"/>
              <a:t>during</a:t>
            </a:r>
            <a:r>
              <a:rPr lang="it-IT" sz="2500" dirty="0"/>
              <a:t> the </a:t>
            </a:r>
            <a:r>
              <a:rPr lang="it-IT" sz="2500" dirty="0" err="1"/>
              <a:t>construction</a:t>
            </a:r>
            <a:r>
              <a:rPr lang="it-IT" sz="2500" dirty="0"/>
              <a:t> and </a:t>
            </a:r>
            <a:r>
              <a:rPr lang="it-IT" sz="2500" dirty="0" err="1"/>
              <a:t>operation</a:t>
            </a:r>
            <a:r>
              <a:rPr lang="it-IT" sz="2500" dirty="0"/>
              <a:t> </a:t>
            </a:r>
            <a:r>
              <a:rPr lang="it-IT" sz="2500" dirty="0" err="1"/>
              <a:t>phases</a:t>
            </a:r>
            <a:r>
              <a:rPr lang="it-IT" sz="2500" dirty="0"/>
              <a:t>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2500" dirty="0"/>
              <a:t>The study </a:t>
            </a:r>
            <a:r>
              <a:rPr lang="it-IT" sz="2500" dirty="0" err="1"/>
              <a:t>aims</a:t>
            </a:r>
            <a:r>
              <a:rPr lang="it-IT" sz="2500" dirty="0"/>
              <a:t> </a:t>
            </a:r>
            <a:r>
              <a:rPr lang="it-IT" sz="2500" dirty="0" err="1"/>
              <a:t>at</a:t>
            </a:r>
            <a:r>
              <a:rPr lang="it-IT" sz="2500" dirty="0"/>
              <a:t> </a:t>
            </a:r>
            <a:r>
              <a:rPr lang="it-IT" sz="2500" dirty="0" err="1"/>
              <a:t>identifiying</a:t>
            </a:r>
            <a:r>
              <a:rPr lang="it-IT" sz="2500" dirty="0"/>
              <a:t> </a:t>
            </a:r>
            <a:r>
              <a:rPr lang="it-IT" sz="2500" dirty="0" err="1"/>
              <a:t>all</a:t>
            </a:r>
            <a:r>
              <a:rPr lang="it-IT" sz="2500" dirty="0"/>
              <a:t> impacts </a:t>
            </a:r>
            <a:r>
              <a:rPr lang="it-IT" sz="2500" dirty="0" err="1"/>
              <a:t>at</a:t>
            </a:r>
            <a:r>
              <a:rPr lang="it-IT" sz="2500" dirty="0"/>
              <a:t> large: e.g. </a:t>
            </a:r>
            <a:r>
              <a:rPr lang="it-IT" sz="2500" dirty="0" err="1"/>
              <a:t>scientific</a:t>
            </a:r>
            <a:r>
              <a:rPr lang="it-IT" sz="2500" dirty="0"/>
              <a:t> </a:t>
            </a:r>
            <a:r>
              <a:rPr lang="it-IT" sz="2500" dirty="0" err="1"/>
              <a:t>publications</a:t>
            </a:r>
            <a:r>
              <a:rPr lang="it-IT" sz="2500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2500" dirty="0" err="1"/>
              <a:t>Committed</a:t>
            </a:r>
            <a:r>
              <a:rPr lang="it-IT" sz="2500" dirty="0"/>
              <a:t> by the </a:t>
            </a:r>
            <a:r>
              <a:rPr lang="it-IT" sz="2500" dirty="0" err="1"/>
              <a:t>Italian</a:t>
            </a:r>
            <a:r>
              <a:rPr lang="it-IT" sz="2500" dirty="0"/>
              <a:t> government under INFN </a:t>
            </a:r>
            <a:r>
              <a:rPr lang="it-IT" sz="2500" dirty="0" err="1"/>
              <a:t>supervision</a:t>
            </a:r>
            <a:endParaRPr lang="it-IT" sz="2500" dirty="0"/>
          </a:p>
          <a:p>
            <a:pPr marL="0" indent="0">
              <a:lnSpc>
                <a:spcPct val="120000"/>
              </a:lnSpc>
              <a:buNone/>
            </a:pPr>
            <a:r>
              <a:rPr lang="it-IT" b="1" dirty="0" err="1"/>
              <a:t>Timeschedule</a:t>
            </a:r>
            <a:endParaRPr lang="it-IT" dirty="0"/>
          </a:p>
          <a:p>
            <a:pPr lvl="1">
              <a:lnSpc>
                <a:spcPct val="120000"/>
              </a:lnSpc>
            </a:pPr>
            <a:r>
              <a:rPr lang="it-IT" dirty="0" err="1"/>
              <a:t>Consolidated</a:t>
            </a:r>
            <a:r>
              <a:rPr lang="it-IT" dirty="0"/>
              <a:t> draft: 	</a:t>
            </a:r>
            <a:r>
              <a:rPr lang="it-IT" dirty="0" err="1"/>
              <a:t>May</a:t>
            </a:r>
            <a:r>
              <a:rPr lang="it-IT" dirty="0"/>
              <a:t> 2024</a:t>
            </a:r>
          </a:p>
          <a:p>
            <a:pPr lvl="1">
              <a:lnSpc>
                <a:spcPct val="120000"/>
              </a:lnSpc>
            </a:pPr>
            <a:r>
              <a:rPr lang="it-IT" dirty="0" err="1">
                <a:solidFill>
                  <a:srgbClr val="0070C0"/>
                </a:solidFill>
              </a:rPr>
              <a:t>Final</a:t>
            </a:r>
            <a:r>
              <a:rPr lang="it-IT" dirty="0">
                <a:solidFill>
                  <a:srgbClr val="0070C0"/>
                </a:solidFill>
              </a:rPr>
              <a:t> report: 		</a:t>
            </a:r>
            <a:r>
              <a:rPr lang="it-IT" dirty="0" err="1">
                <a:solidFill>
                  <a:srgbClr val="0070C0"/>
                </a:solidFill>
              </a:rPr>
              <a:t>October</a:t>
            </a:r>
            <a:r>
              <a:rPr lang="it-IT" dirty="0">
                <a:solidFill>
                  <a:srgbClr val="0070C0"/>
                </a:solidFill>
              </a:rPr>
              <a:t> 2024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b="1" dirty="0" err="1"/>
              <a:t>Experts</a:t>
            </a:r>
            <a:endParaRPr lang="it-IT" dirty="0"/>
          </a:p>
          <a:p>
            <a:pPr lvl="1">
              <a:lnSpc>
                <a:spcPct val="120000"/>
              </a:lnSpc>
            </a:pPr>
            <a:r>
              <a:rPr lang="it-IT" dirty="0"/>
              <a:t>Luigi Guiso, </a:t>
            </a:r>
            <a:r>
              <a:rPr lang="it-IT" dirty="0" err="1"/>
              <a:t>Household</a:t>
            </a:r>
            <a:r>
              <a:rPr lang="it-IT" dirty="0"/>
              <a:t> Finance, Einaudi Institute for </a:t>
            </a:r>
            <a:r>
              <a:rPr lang="it-IT" dirty="0" err="1"/>
              <a:t>Economics</a:t>
            </a:r>
            <a:r>
              <a:rPr lang="it-IT" dirty="0"/>
              <a:t> and Finance (EIEF)</a:t>
            </a:r>
          </a:p>
          <a:p>
            <a:pPr lvl="1">
              <a:lnSpc>
                <a:spcPct val="120000"/>
              </a:lnSpc>
            </a:pPr>
            <a:r>
              <a:rPr lang="it-IT" dirty="0"/>
              <a:t>Luca Deidda, </a:t>
            </a:r>
            <a:r>
              <a:rPr lang="it-IT" dirty="0" err="1"/>
              <a:t>Macroeconomics</a:t>
            </a:r>
            <a:r>
              <a:rPr lang="it-IT" dirty="0"/>
              <a:t>: Finance and </a:t>
            </a:r>
            <a:r>
              <a:rPr lang="it-IT" dirty="0" err="1"/>
              <a:t>Growth</a:t>
            </a:r>
            <a:r>
              <a:rPr lang="it-IT" dirty="0"/>
              <a:t> (Uni. of Sassari)</a:t>
            </a:r>
          </a:p>
          <a:p>
            <a:pPr lvl="1">
              <a:lnSpc>
                <a:spcPct val="120000"/>
              </a:lnSpc>
            </a:pPr>
            <a:r>
              <a:rPr lang="it-IT" dirty="0"/>
              <a:t>Giovanni Carosio,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Sociology</a:t>
            </a:r>
            <a:r>
              <a:rPr lang="it-IT" dirty="0"/>
              <a:t> (Uni. Of Trieste)</a:t>
            </a:r>
          </a:p>
          <a:p>
            <a:pPr lvl="1">
              <a:lnSpc>
                <a:spcPct val="120000"/>
              </a:lnSpc>
            </a:pPr>
            <a:r>
              <a:rPr lang="it-IT" dirty="0"/>
              <a:t>Francesco de Carolis, micro </a:t>
            </a:r>
            <a:r>
              <a:rPr lang="it-IT" dirty="0" err="1"/>
              <a:t>economics</a:t>
            </a:r>
            <a:r>
              <a:rPr lang="it-IT" dirty="0"/>
              <a:t> (Uni. L. Bocconi)</a:t>
            </a:r>
          </a:p>
          <a:p>
            <a:pPr lvl="1">
              <a:lnSpc>
                <a:spcPct val="120000"/>
              </a:lnSpc>
            </a:pPr>
            <a:r>
              <a:rPr lang="it-IT" dirty="0"/>
              <a:t>Alessandra </a:t>
            </a:r>
            <a:r>
              <a:rPr lang="it-IT" dirty="0" err="1"/>
              <a:t>Fagian</a:t>
            </a:r>
            <a:r>
              <a:rPr lang="it-IT" dirty="0"/>
              <a:t>, Applied </a:t>
            </a:r>
            <a:r>
              <a:rPr lang="it-IT" dirty="0" err="1"/>
              <a:t>Economics</a:t>
            </a:r>
            <a:r>
              <a:rPr lang="it-IT"/>
              <a:t> (GSSI)</a:t>
            </a:r>
            <a:endParaRPr lang="it-IT" dirty="0"/>
          </a:p>
          <a:p>
            <a:pPr>
              <a:lnSpc>
                <a:spcPct val="120000"/>
              </a:lnSpc>
            </a:pPr>
            <a:endParaRPr lang="it-IT" dirty="0"/>
          </a:p>
          <a:p>
            <a:pPr marL="0" indent="0">
              <a:lnSpc>
                <a:spcPct val="120000"/>
              </a:lnSpc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5870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A19E6490-42BE-4EDB-8F51-C3CAF2D62CF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08431" y="1546648"/>
            <a:ext cx="6001612" cy="452541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wyn-new-web"/>
              </a:rPr>
              <a:t>Low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alwyn-new-web"/>
              </a:rPr>
              <a:t> seismic </a:t>
            </a:r>
            <a:r>
              <a:rPr lang="en-US" sz="24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wyn-new-web"/>
              </a:rPr>
              <a:t>noise</a:t>
            </a:r>
            <a:endParaRPr lang="en-US" sz="2400" dirty="0">
              <a:solidFill>
                <a:srgbClr val="0070C0"/>
              </a:solidFill>
              <a:latin typeface="alwyn-new-web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wyn-new-web"/>
              </a:rPr>
              <a:t>Limited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alwyn-new-web"/>
              </a:rPr>
              <a:t> presence of </a:t>
            </a:r>
            <a:r>
              <a:rPr lang="en-US" sz="24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wyn-new-web"/>
              </a:rPr>
              <a:t>groundwater</a:t>
            </a:r>
            <a:endParaRPr lang="en-US" sz="2400" dirty="0">
              <a:solidFill>
                <a:srgbClr val="0070C0"/>
              </a:solidFill>
              <a:latin typeface="alwyn-new-web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wyn-new-web"/>
              </a:rPr>
              <a:t>Rock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alwyn-new-web"/>
              </a:rPr>
              <a:t> masses that are ideal for safely building the underground spaces for the ET laboratory</a:t>
            </a:r>
            <a:endParaRPr lang="en-US" sz="2400" dirty="0">
              <a:solidFill>
                <a:srgbClr val="0070C0"/>
              </a:solidFill>
              <a:latin typeface="alwyn-new-web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0" i="0" dirty="0">
                <a:solidFill>
                  <a:srgbClr val="0070C0"/>
                </a:solidFill>
                <a:effectLst/>
                <a:latin typeface="alwyn-new-web"/>
              </a:rPr>
              <a:t>Large rural areas </a:t>
            </a:r>
            <a:r>
              <a:rPr lang="en-US" sz="2400" dirty="0">
                <a:solidFill>
                  <a:srgbClr val="0070C0"/>
                </a:solidFill>
                <a:latin typeface="alwyn-new-web"/>
              </a:rPr>
              <a:t>(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alwyn-new-web"/>
              </a:rPr>
              <a:t>very low population density and, </a:t>
            </a:r>
            <a:r>
              <a:rPr lang="en-US" sz="24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wyn-new-web"/>
              </a:rPr>
              <a:t>limited anthropogenic and industrial activity</a:t>
            </a:r>
            <a:r>
              <a:rPr lang="en-US" sz="2400" dirty="0">
                <a:solidFill>
                  <a:srgbClr val="0070C0"/>
                </a:solidFill>
                <a:latin typeface="alwyn-new-web"/>
              </a:rPr>
              <a:t>)</a:t>
            </a:r>
          </a:p>
          <a:p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alwyn-new-web"/>
              </a:rPr>
              <a:t>All this makes the area around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lwyn-new-web"/>
              </a:rPr>
              <a:t>Sos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lwyn-new-web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lwyn-new-web"/>
              </a:rPr>
              <a:t>Enattos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lwyn-new-web"/>
              </a:rPr>
              <a:t>, between the municipalities of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lwyn-new-web"/>
              </a:rPr>
              <a:t>Bitti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lwyn-new-web"/>
              </a:rPr>
              <a:t>, Lula and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lwyn-new-web"/>
              </a:rPr>
              <a:t>Onanì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lwyn-new-web"/>
              </a:rPr>
              <a:t>, the ‘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alwyn-new-web"/>
              </a:rPr>
              <a:t>silent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lwyn-new-web"/>
              </a:rPr>
              <a:t>’ environment that the ET needs to operate</a:t>
            </a:r>
            <a:endParaRPr lang="it-IT" sz="2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89BB86-8D04-4C93-161E-31B0579C5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57" y="1970457"/>
            <a:ext cx="5512605" cy="291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86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2EFA8E-9920-1A60-6EEA-E6FD046C6B1E}"/>
              </a:ext>
            </a:extLst>
          </p:cNvPr>
          <p:cNvSpPr txBox="1"/>
          <p:nvPr/>
        </p:nvSpPr>
        <p:spPr>
          <a:xfrm rot="16200000">
            <a:off x="-154520" y="2362906"/>
            <a:ext cx="132638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Management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86668F-CE1E-16BD-C84C-715D9B0FE33D}"/>
              </a:ext>
            </a:extLst>
          </p:cNvPr>
          <p:cNvSpPr txBox="1"/>
          <p:nvPr/>
        </p:nvSpPr>
        <p:spPr>
          <a:xfrm rot="16200000">
            <a:off x="-174921" y="3719737"/>
            <a:ext cx="138728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Executive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869384-F4E8-213C-A8BE-692D4A232AE6}"/>
              </a:ext>
            </a:extLst>
          </p:cNvPr>
          <p:cNvSpPr txBox="1"/>
          <p:nvPr/>
        </p:nvSpPr>
        <p:spPr>
          <a:xfrm rot="16200000">
            <a:off x="-342470" y="5255685"/>
            <a:ext cx="1702283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Knowledge base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6CF54C5-39BA-6A92-180D-CB253E28E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28" y="1078130"/>
            <a:ext cx="11106778" cy="519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0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D42211F7-B138-EBA8-A3DA-2997BE383812}"/>
              </a:ext>
            </a:extLst>
          </p:cNvPr>
          <p:cNvSpPr/>
          <p:nvPr/>
        </p:nvSpPr>
        <p:spPr>
          <a:xfrm>
            <a:off x="0" y="0"/>
            <a:ext cx="12192000" cy="6983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3FB36D-C58F-B462-DB81-E16552EE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424DED-38DD-B828-DBCA-F9F329250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95" y="62737"/>
            <a:ext cx="10839068" cy="67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15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E9077C-6E72-F1FF-2CFF-5579B7A57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TETI Mandate (Team per ET in Italia; Team for ET in Italy)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CF921F-4FCB-A8DA-0296-4F48BD5A4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Operational structure with the scope of </a:t>
            </a:r>
            <a:r>
              <a:rPr lang="en-US" dirty="0">
                <a:solidFill>
                  <a:srgbClr val="0070C0"/>
                </a:solidFill>
              </a:rPr>
              <a:t>supporting Italy's candidacy </a:t>
            </a:r>
            <a:r>
              <a:rPr lang="en-US" dirty="0"/>
              <a:t>to host the Einstein Telescope detector in Sardinia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</a:rPr>
              <a:t>Ensuring the success of all the activities </a:t>
            </a:r>
            <a:r>
              <a:rPr lang="en-US" dirty="0"/>
              <a:t>necessary to support the Italian application, including the one provided for in the contract stipulated by the INFN with private entrepreneurs, giving a </a:t>
            </a:r>
            <a:r>
              <a:rPr lang="en-US" dirty="0">
                <a:solidFill>
                  <a:srgbClr val="0070C0"/>
                </a:solidFill>
              </a:rPr>
              <a:t>technical, managerial and financial reference </a:t>
            </a:r>
            <a:r>
              <a:rPr lang="en-US" dirty="0"/>
              <a:t>to the project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TETI </a:t>
            </a:r>
            <a:r>
              <a:rPr lang="en-US" dirty="0">
                <a:solidFill>
                  <a:srgbClr val="0070C0"/>
                </a:solidFill>
              </a:rPr>
              <a:t>reports to </a:t>
            </a:r>
            <a:r>
              <a:rPr lang="en-US" dirty="0"/>
              <a:t>a supervisory structure the Institutes and Universities involved in ET-Italia (provisionally represented by INFN)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TETI will </a:t>
            </a:r>
            <a:r>
              <a:rPr lang="en-US" dirty="0">
                <a:solidFill>
                  <a:srgbClr val="0070C0"/>
                </a:solidFill>
              </a:rPr>
              <a:t>maintain</a:t>
            </a:r>
            <a:r>
              <a:rPr lang="en-US" dirty="0"/>
              <a:t> close and fruitful </a:t>
            </a:r>
            <a:r>
              <a:rPr lang="en-US" dirty="0">
                <a:solidFill>
                  <a:srgbClr val="0070C0"/>
                </a:solidFill>
              </a:rPr>
              <a:t>contact with </a:t>
            </a:r>
            <a:r>
              <a:rPr lang="en-US" dirty="0"/>
              <a:t>the coordinators of ETO (Einstein Telescope Organization) and ETC (Einstein Telescope Collaboration).</a:t>
            </a:r>
            <a:endParaRPr lang="it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0CEBB3-B810-DDEE-B03B-79315C3684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9375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296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7DEE-EBF3-E751-B287-94C2769F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59" y="1311252"/>
            <a:ext cx="1161288" cy="780114"/>
          </a:xfrm>
        </p:spPr>
        <p:txBody>
          <a:bodyPr/>
          <a:lstStyle/>
          <a:p>
            <a:r>
              <a:rPr lang="it-IT" dirty="0"/>
              <a:t>PMP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5546B6-FD7B-D1B3-CE23-304D44EDA3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9617" y="1226943"/>
            <a:ext cx="3633216" cy="5077086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6D84-BE0C-9865-968A-3FFBEBD6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</a:t>
            </a:fld>
            <a:endParaRPr lang="it-IT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51A98B4-EA7A-DC4E-AB85-468A3546133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6019800" y="1925314"/>
            <a:ext cx="5181600" cy="368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r"/>
                <a:tab pos="5749925" algn="r"/>
                <a:tab pos="5753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r"/>
                <a:tab pos="5749925" algn="r"/>
                <a:tab pos="5753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r"/>
                <a:tab pos="5749925" algn="r"/>
                <a:tab pos="5753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r"/>
                <a:tab pos="5749925" algn="r"/>
                <a:tab pos="5753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r"/>
                <a:tab pos="5749925" algn="r"/>
                <a:tab pos="5753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r"/>
                <a:tab pos="5749925" algn="r"/>
                <a:tab pos="5753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r"/>
                <a:tab pos="5749925" algn="r"/>
                <a:tab pos="5753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r"/>
                <a:tab pos="5749925" algn="r"/>
                <a:tab pos="5753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r"/>
                <a:tab pos="5749925" algn="r"/>
                <a:tab pos="5753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3"/>
              </a:rPr>
              <a:t>List of acronyms	2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4"/>
              </a:rPr>
              <a:t>1	Introduction	3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5"/>
              </a:rPr>
              <a:t>2	Purpose	4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6"/>
              </a:rPr>
              <a:t>3	Scope	4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7"/>
              </a:rPr>
              <a:t>4	Mandate	4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8"/>
              </a:rPr>
              <a:t>5	Stakeholders analysis	5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9"/>
              </a:rPr>
              <a:t>6	Organization Breakdown	5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10"/>
              </a:rPr>
              <a:t>6.1	Tier 1 - Project Management (PM)	5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11"/>
              </a:rPr>
              <a:t>6.2	Tier 2 – Executive board (EB)	6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12"/>
              </a:rPr>
              <a:t>6.3	Tier 3 – Knowledge Base (KB)	7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13"/>
              </a:rPr>
              <a:t>7	Work Breakdown	7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14"/>
              </a:rPr>
              <a:t>7.1	Work Package Description	7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15"/>
              </a:rPr>
              <a:t>8	TETI tools	8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16"/>
              </a:rPr>
              <a:t>8.1	Meetings	8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17"/>
              </a:rPr>
              <a:t>8.1.1	Weekly technical meetings	8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18"/>
              </a:rPr>
              <a:t>8.1.2	Weekly RUP meetings	9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19"/>
              </a:rPr>
              <a:t>8.1.3	Weekly TETI executive meetings	9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20"/>
              </a:rPr>
              <a:t>8.1.4	Technical meetings	9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21"/>
              </a:rPr>
              <a:t>8.1.5	Bi-weekly meetings with the ETO	9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22"/>
              </a:rPr>
              <a:t>8.1.6	Meetings with the stakeholders	9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23"/>
              </a:rPr>
              <a:t>9	Communications and reports	10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24"/>
              </a:rPr>
              <a:t>10	Conclusions	10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25"/>
              </a:rPr>
              <a:t>Annex A – Stakeholders table	10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26"/>
              </a:rPr>
              <a:t>Annex B – Organizational Breakdown	12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27"/>
              </a:rPr>
              <a:t>Annex C – Work Breakdown Structure	13</a:t>
            </a:r>
            <a:endParaRPr kumimoji="0" lang="it-IT" altLang="it-IT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28"/>
              </a:rPr>
              <a:t>Annex D – Critical RACI Matrices	15</a:t>
            </a:r>
            <a:endParaRPr kumimoji="0" lang="en-GB" altLang="it-IT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venir Book" charset="0"/>
              <a:ea typeface="MS Mincho" panose="02020609040205080304" pitchFamily="49" charset="-128"/>
              <a:cs typeface="Times New Roman" panose="02020603050405020304" pitchFamily="18" charset="0"/>
              <a:hlinkClick r:id="rId2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" algn="r"/>
                <a:tab pos="5749925" algn="r"/>
                <a:tab pos="5753100" algn="r"/>
              </a:tabLst>
            </a:pPr>
            <a:r>
              <a:rPr kumimoji="0" lang="en-GB" altLang="it-IT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Book" charset="0"/>
                <a:ea typeface="MS Mincho" panose="02020609040205080304" pitchFamily="49" charset="-128"/>
                <a:cs typeface="Times New Roman" panose="02020603050405020304" pitchFamily="18" charset="0"/>
                <a:hlinkClick r:id="rId29"/>
              </a:rPr>
              <a:t>Annex E – Work Package and Task Table description	15</a:t>
            </a:r>
            <a:r>
              <a:rPr kumimoji="0" lang="it-IT" altLang="it-IT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67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6BC17-C6C3-88DF-2F4E-6742F4402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48" y="1213011"/>
            <a:ext cx="10515600" cy="544535"/>
          </a:xfrm>
        </p:spPr>
        <p:txBody>
          <a:bodyPr/>
          <a:lstStyle/>
          <a:p>
            <a:r>
              <a:rPr lang="it-IT" dirty="0"/>
              <a:t>The activity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structured</a:t>
            </a:r>
            <a:r>
              <a:rPr lang="it-IT" dirty="0"/>
              <a:t> in work-packages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06C6586-5096-870C-B7E4-873DD8C8C9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220081"/>
              </p:ext>
            </p:extLst>
          </p:nvPr>
        </p:nvGraphicFramePr>
        <p:xfrm>
          <a:off x="619648" y="1713719"/>
          <a:ext cx="10952704" cy="448721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5468671">
                  <a:extLst>
                    <a:ext uri="{9D8B030D-6E8A-4147-A177-3AD203B41FA5}">
                      <a16:colId xmlns:a16="http://schemas.microsoft.com/office/drawing/2014/main" val="3143518835"/>
                    </a:ext>
                  </a:extLst>
                </a:gridCol>
                <a:gridCol w="5484033">
                  <a:extLst>
                    <a:ext uri="{9D8B030D-6E8A-4147-A177-3AD203B41FA5}">
                      <a16:colId xmlns:a16="http://schemas.microsoft.com/office/drawing/2014/main" val="3634028248"/>
                    </a:ext>
                  </a:extLst>
                </a:gridCol>
              </a:tblGrid>
              <a:tr h="25739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>
                          <a:effectLst/>
                        </a:rPr>
                        <a:t>Work Package</a:t>
                      </a:r>
                      <a:endParaRPr lang="it-IT" sz="18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400">
                          <a:effectLst/>
                        </a:rPr>
                        <a:t>Description</a:t>
                      </a:r>
                      <a:endParaRPr lang="it-IT" sz="140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/>
                </a:tc>
                <a:extLst>
                  <a:ext uri="{0D108BD9-81ED-4DB2-BD59-A6C34878D82A}">
                    <a16:rowId xmlns:a16="http://schemas.microsoft.com/office/drawing/2014/main" val="2423345300"/>
                  </a:ext>
                </a:extLst>
              </a:tr>
              <a:tr h="7252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effectLst/>
                        </a:rPr>
                        <a:t>WP1 - TETI Management</a:t>
                      </a:r>
                      <a:endParaRPr lang="it-IT" sz="1800" dirty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Plan, organize and manage </a:t>
                      </a:r>
                      <a:r>
                        <a:rPr lang="en-US" sz="1800" dirty="0">
                          <a:effectLst/>
                        </a:rPr>
                        <a:t>TETI activities.</a:t>
                      </a:r>
                      <a:endParaRPr lang="it-IT" sz="1800" dirty="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effectLst/>
                        </a:rPr>
                        <a:t>Manage stakeholders’ requirements.</a:t>
                      </a:r>
                      <a:endParaRPr lang="it-IT" sz="1800" dirty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extLst>
                  <a:ext uri="{0D108BD9-81ED-4DB2-BD59-A6C34878D82A}">
                    <a16:rowId xmlns:a16="http://schemas.microsoft.com/office/drawing/2014/main" val="559302980"/>
                  </a:ext>
                </a:extLst>
              </a:tr>
              <a:tr h="51479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WP2 - Contract management</a:t>
                      </a:r>
                      <a:endParaRPr lang="it-IT" sz="1800" dirty="0">
                        <a:solidFill>
                          <a:schemeClr val="bg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effectLst/>
                        </a:rPr>
                        <a:t>Manage 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INFN contract with RTI-RS </a:t>
                      </a:r>
                      <a:r>
                        <a:rPr lang="en-US" sz="1800" dirty="0">
                          <a:effectLst/>
                        </a:rPr>
                        <a:t>for the feasibility studies in Sardinia</a:t>
                      </a:r>
                      <a:endParaRPr lang="it-IT" sz="1800" dirty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extLst>
                  <a:ext uri="{0D108BD9-81ED-4DB2-BD59-A6C34878D82A}">
                    <a16:rowId xmlns:a16="http://schemas.microsoft.com/office/drawing/2014/main" val="133377032"/>
                  </a:ext>
                </a:extLst>
              </a:tr>
              <a:tr h="51479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WP3 - Contract follow up</a:t>
                      </a:r>
                      <a:endParaRPr lang="it-IT" sz="1800" dirty="0">
                        <a:solidFill>
                          <a:schemeClr val="bg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Review technical </a:t>
                      </a:r>
                      <a:r>
                        <a:rPr lang="en-US" sz="1800" dirty="0">
                          <a:effectLst/>
                        </a:rPr>
                        <a:t>choices proposed by RTI-RS Validate contract deliverables.</a:t>
                      </a:r>
                      <a:endParaRPr lang="it-IT" sz="1800" dirty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extLst>
                  <a:ext uri="{0D108BD9-81ED-4DB2-BD59-A6C34878D82A}">
                    <a16:rowId xmlns:a16="http://schemas.microsoft.com/office/drawing/2014/main" val="3915988265"/>
                  </a:ext>
                </a:extLst>
              </a:tr>
              <a:tr h="51479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WP4 -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</a:rPr>
                        <a:t>SUNLab</a:t>
                      </a:r>
                      <a:endParaRPr lang="it-IT" sz="1800" dirty="0">
                        <a:solidFill>
                          <a:schemeClr val="bg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effectLst/>
                        </a:rPr>
                        <a:t>Plan and build the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effectLst/>
                        </a:rPr>
                        <a:t>Sos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effectLst/>
                        </a:rPr>
                        <a:t>Enattos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effectLst/>
                        </a:rPr>
                        <a:t>UNderground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 Laboratory</a:t>
                      </a:r>
                      <a:r>
                        <a:rPr lang="en-US" sz="1800" dirty="0">
                          <a:effectLst/>
                        </a:rPr>
                        <a:t>, for INFN, INGV, INAF, </a:t>
                      </a:r>
                      <a:r>
                        <a:rPr lang="en-US" sz="1800" dirty="0" err="1">
                          <a:effectLst/>
                        </a:rPr>
                        <a:t>UniCa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UniSS</a:t>
                      </a:r>
                      <a:endParaRPr lang="it-IT" sz="1800" dirty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extLst>
                  <a:ext uri="{0D108BD9-81ED-4DB2-BD59-A6C34878D82A}">
                    <a16:rowId xmlns:a16="http://schemas.microsoft.com/office/drawing/2014/main" val="2848860375"/>
                  </a:ext>
                </a:extLst>
              </a:tr>
              <a:tr h="64797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WP5 - DNSH &amp; Sustainability</a:t>
                      </a:r>
                      <a:endParaRPr lang="it-IT" sz="1800" dirty="0">
                        <a:solidFill>
                          <a:schemeClr val="bg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effectLst/>
                        </a:rPr>
                        <a:t>Ensure 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environmental sustainability </a:t>
                      </a:r>
                      <a:r>
                        <a:rPr lang="en-US" sz="1800" dirty="0">
                          <a:effectLst/>
                        </a:rPr>
                        <a:t>and apply the DNSH principle throughout the project activities</a:t>
                      </a:r>
                      <a:endParaRPr lang="it-IT" sz="1800" dirty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extLst>
                  <a:ext uri="{0D108BD9-81ED-4DB2-BD59-A6C34878D82A}">
                    <a16:rowId xmlns:a16="http://schemas.microsoft.com/office/drawing/2014/main" val="1594435882"/>
                  </a:ext>
                </a:extLst>
              </a:tr>
              <a:tr h="51479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WP6 - Sardinia Infrastructures</a:t>
                      </a:r>
                      <a:endParaRPr lang="it-IT" sz="1800" dirty="0">
                        <a:solidFill>
                          <a:schemeClr val="bg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Local area infrastructures </a:t>
                      </a:r>
                      <a:r>
                        <a:rPr lang="en-US" sz="1800" dirty="0">
                          <a:effectLst/>
                        </a:rPr>
                        <a:t>adequate to host ET during construction and exploitation phases</a:t>
                      </a:r>
                      <a:endParaRPr lang="it-IT" sz="1800" dirty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extLst>
                  <a:ext uri="{0D108BD9-81ED-4DB2-BD59-A6C34878D82A}">
                    <a16:rowId xmlns:a16="http://schemas.microsoft.com/office/drawing/2014/main" val="1598545160"/>
                  </a:ext>
                </a:extLst>
              </a:tr>
              <a:tr h="645072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WP7 - Bid Book</a:t>
                      </a:r>
                      <a:endParaRPr lang="it-IT" sz="1800" dirty="0">
                        <a:solidFill>
                          <a:schemeClr val="bg1"/>
                        </a:solidFill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tabLst>
                          <a:tab pos="3575685" algn="l"/>
                        </a:tabLst>
                      </a:pPr>
                      <a:r>
                        <a:rPr lang="en-US" sz="1800" dirty="0">
                          <a:effectLst/>
                        </a:rPr>
                        <a:t>Compile the candidature proposal (Bid Book)</a:t>
                      </a:r>
                      <a:endParaRPr lang="it-IT" sz="1800" dirty="0">
                        <a:effectLst/>
                        <a:latin typeface="Avenir Book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700" marR="53700" marT="0" marB="0" anchor="ctr"/>
                </a:tc>
                <a:extLst>
                  <a:ext uri="{0D108BD9-81ED-4DB2-BD59-A6C34878D82A}">
                    <a16:rowId xmlns:a16="http://schemas.microsoft.com/office/drawing/2014/main" val="2520171486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3B853-D476-4BF9-3C1C-75CC2A3D963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9375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925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07A8CE-4914-4C85-3336-29AE7B6B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47" y="1575783"/>
            <a:ext cx="5842278" cy="510164"/>
          </a:xfrm>
        </p:spPr>
        <p:txBody>
          <a:bodyPr>
            <a:normAutofit/>
          </a:bodyPr>
          <a:lstStyle/>
          <a:p>
            <a:r>
              <a:rPr lang="it-IT" dirty="0" err="1"/>
              <a:t>Contract</a:t>
            </a:r>
            <a:r>
              <a:rPr lang="it-IT" dirty="0"/>
              <a:t> </a:t>
            </a:r>
            <a:r>
              <a:rPr lang="it-IT" dirty="0" err="1"/>
              <a:t>execution</a:t>
            </a:r>
            <a:r>
              <a:rPr lang="it-IT" dirty="0"/>
              <a:t> and follow-up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29B492C-B7E7-E21A-FA94-7E2BF70A3A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4747" y="3196429"/>
            <a:ext cx="4666062" cy="238411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5C2258-EC3F-7467-20FF-2D79A3249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</a:t>
            </a:fld>
            <a:endParaRPr lang="it-IT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E00ECE31-A104-8224-AC06-9337CF0B0E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762973" y="1332771"/>
            <a:ext cx="4371869" cy="4247777"/>
          </a:xfr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E4EA631-320D-3EB4-CB3D-8EEDC887CC92}"/>
              </a:ext>
            </a:extLst>
          </p:cNvPr>
          <p:cNvSpPr txBox="1"/>
          <p:nvPr/>
        </p:nvSpPr>
        <p:spPr>
          <a:xfrm>
            <a:off x="7731266" y="5580548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/>
              <a:t>Technical</a:t>
            </a:r>
            <a:r>
              <a:rPr lang="it-IT" dirty="0"/>
              <a:t> </a:t>
            </a:r>
            <a:r>
              <a:rPr lang="it-IT" dirty="0" err="1"/>
              <a:t>aspects</a:t>
            </a:r>
            <a:r>
              <a:rPr lang="it-IT" dirty="0"/>
              <a:t> (WP3)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F21FFF-3BA4-4B6C-0BEC-500539DF40BF}"/>
              </a:ext>
            </a:extLst>
          </p:cNvPr>
          <p:cNvSpPr txBox="1"/>
          <p:nvPr/>
        </p:nvSpPr>
        <p:spPr>
          <a:xfrm>
            <a:off x="2096911" y="5580548"/>
            <a:ext cx="258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 err="1"/>
              <a:t>Contract</a:t>
            </a:r>
            <a:r>
              <a:rPr lang="it-IT" dirty="0"/>
              <a:t> </a:t>
            </a:r>
            <a:r>
              <a:rPr lang="it-IT" dirty="0" err="1"/>
              <a:t>execution</a:t>
            </a:r>
            <a:r>
              <a:rPr lang="it-IT" dirty="0"/>
              <a:t> (WP2)</a:t>
            </a:r>
          </a:p>
        </p:txBody>
      </p:sp>
    </p:spTree>
    <p:extLst>
      <p:ext uri="{BB962C8B-B14F-4D97-AF65-F5344CB8AC3E}">
        <p14:creationId xmlns:p14="http://schemas.microsoft.com/office/powerpoint/2010/main" val="120834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T-ppt-template" id="{C90D389A-6C9C-4178-B90B-F1F31E08B085}" vid="{8CCBC13B-30D8-491F-B23F-504DEFEE45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749be5-ae6c-4242-ae46-a35dd7b711d3" xsi:nil="true"/>
    <lcf76f155ced4ddcb4097134ff3c332f xmlns="6e14122e-0654-45df-9338-0c2ffcdfb7c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65C9890E7D024D8AD7D4A039C30FEA" ma:contentTypeVersion="12" ma:contentTypeDescription="Create a new document." ma:contentTypeScope="" ma:versionID="4bd599d5c66e84e44bce60577329de93">
  <xsd:schema xmlns:xsd="http://www.w3.org/2001/XMLSchema" xmlns:xs="http://www.w3.org/2001/XMLSchema" xmlns:p="http://schemas.microsoft.com/office/2006/metadata/properties" xmlns:ns2="6e14122e-0654-45df-9338-0c2ffcdfb7c1" xmlns:ns3="c5749be5-ae6c-4242-ae46-a35dd7b711d3" targetNamespace="http://schemas.microsoft.com/office/2006/metadata/properties" ma:root="true" ma:fieldsID="733522355034464408e805607cf4d82d" ns2:_="" ns3:_="">
    <xsd:import namespace="6e14122e-0654-45df-9338-0c2ffcdfb7c1"/>
    <xsd:import namespace="c5749be5-ae6c-4242-ae46-a35dd7b711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4122e-0654-45df-9338-0c2ffcdfb7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49be5-ae6c-4242-ae46-a35dd7b711d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f03e491-aebd-431a-8989-2e44004ec486}" ma:internalName="TaxCatchAll" ma:showField="CatchAllData" ma:web="c5749be5-ae6c-4242-ae46-a35dd7b71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5B2FCD-FB1E-482F-9585-6456845A20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C15AEA-238A-4ED6-9265-07E144B9B9BC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4fad732b-d9ef-405a-9aa4-e9cf7fc7f1aa"/>
    <ds:schemaRef ds:uri="c5749be5-ae6c-4242-ae46-a35dd7b711d3"/>
    <ds:schemaRef ds:uri="6e14122e-0654-45df-9338-0c2ffcdfb7c1"/>
  </ds:schemaRefs>
</ds:datastoreItem>
</file>

<file path=customXml/itemProps3.xml><?xml version="1.0" encoding="utf-8"?>
<ds:datastoreItem xmlns:ds="http://schemas.openxmlformats.org/officeDocument/2006/customXml" ds:itemID="{C7DA0A72-0A7F-4233-9A4B-7B322600C4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14122e-0654-45df-9338-0c2ffcdfb7c1"/>
    <ds:schemaRef ds:uri="c5749be5-ae6c-4242-ae46-a35dd7b711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ET-ppt-template</Template>
  <TotalTime>9757</TotalTime>
  <Words>1529</Words>
  <Application>Microsoft Office PowerPoint</Application>
  <PresentationFormat>Widescreen</PresentationFormat>
  <Paragraphs>176</Paragraphs>
  <Slides>20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alwyn-new-web</vt:lpstr>
      <vt:lpstr>Arial</vt:lpstr>
      <vt:lpstr>Avenir Book</vt:lpstr>
      <vt:lpstr>Calibri</vt:lpstr>
      <vt:lpstr>Titillium</vt:lpstr>
      <vt:lpstr>Titillium Bd</vt:lpstr>
      <vt:lpstr>Wingdings</vt:lpstr>
      <vt:lpstr>Tema di Office</vt:lpstr>
      <vt:lpstr>Acrobat Document</vt:lpstr>
      <vt:lpstr>Sardinia – Updates from TETI  (Team for Einstein Telescope in Italy)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TETI Mandate (Team per ET in Italia; Team for ET in Italy)</vt:lpstr>
      <vt:lpstr>PMP</vt:lpstr>
      <vt:lpstr>The activity is structured in work-packages</vt:lpstr>
      <vt:lpstr>Contract execution and follow-up</vt:lpstr>
      <vt:lpstr>Presentazione standard di PowerPoint</vt:lpstr>
      <vt:lpstr>Temporary Association of Companies – led by Rocksoil SpA</vt:lpstr>
      <vt:lpstr>Time schedule</vt:lpstr>
      <vt:lpstr>Time schedule: critical path</vt:lpstr>
      <vt:lpstr>First round of questions submitted by TETI to ETO-ED (on April 24)</vt:lpstr>
      <vt:lpstr>TETI internal process in the technical exchange with RTI-Rocksoil</vt:lpstr>
      <vt:lpstr>Layout: present and future</vt:lpstr>
      <vt:lpstr>Turbulent or laminar?</vt:lpstr>
      <vt:lpstr>Spare slides</vt:lpstr>
      <vt:lpstr>WP4: SUNLab </vt:lpstr>
      <vt:lpstr>The socioeconomic study within WP6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Bisoffi</dc:creator>
  <cp:lastModifiedBy>Giovanni Bisoffi</cp:lastModifiedBy>
  <cp:revision>16</cp:revision>
  <cp:lastPrinted>2024-02-14T10:35:42Z</cp:lastPrinted>
  <dcterms:created xsi:type="dcterms:W3CDTF">2024-03-01T15:02:31Z</dcterms:created>
  <dcterms:modified xsi:type="dcterms:W3CDTF">2024-05-10T08:04:37Z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0x0101009665C9890E7D024D8AD7D4A039C30FEA</vt:lpwstr>
  </property>
  <property fmtid="{D5CDD505-2E9C-101B-9397-08002B2CF9AE}" pid="3" name="MediaServiceImageTags">
    <vt:lpwstr/>
  </property>
</Properties>
</file>