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88" r:id="rId3"/>
    <p:sldId id="289" r:id="rId4"/>
    <p:sldId id="269" r:id="rId5"/>
    <p:sldId id="290" r:id="rId6"/>
    <p:sldId id="291" r:id="rId7"/>
    <p:sldId id="284" r:id="rId8"/>
    <p:sldId id="292" r:id="rId9"/>
    <p:sldId id="294" r:id="rId10"/>
    <p:sldId id="295" r:id="rId11"/>
    <p:sldId id="296" r:id="rId12"/>
    <p:sldId id="285" r:id="rId13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>
          <p15:clr>
            <a:srgbClr val="A4A3A4"/>
          </p15:clr>
        </p15:guide>
        <p15:guide id="2" orient="horz" pos="2649">
          <p15:clr>
            <a:srgbClr val="A4A3A4"/>
          </p15:clr>
        </p15:guide>
        <p15:guide id="3" pos="285">
          <p15:clr>
            <a:srgbClr val="A4A3A4"/>
          </p15:clr>
        </p15:guide>
        <p15:guide id="4" pos="54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A00"/>
    <a:srgbClr val="F07F3C"/>
    <a:srgbClr val="8C8B82"/>
    <a:srgbClr val="C6C0B4"/>
    <a:srgbClr val="E8E2DE"/>
    <a:srgbClr val="5FA4B0"/>
    <a:srgbClr val="0070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BEFDA8-9962-4048-9A97-811A0103FB6C}" v="268" dt="2024-05-05T09:16:26.0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25"/>
    <p:restoredTop sz="94705"/>
  </p:normalViewPr>
  <p:slideViewPr>
    <p:cSldViewPr snapToGrid="0">
      <p:cViewPr varScale="1">
        <p:scale>
          <a:sx n="144" d="100"/>
          <a:sy n="144" d="100"/>
        </p:scale>
        <p:origin x="344" y="192"/>
      </p:cViewPr>
      <p:guideLst>
        <p:guide orient="horz" pos="259"/>
        <p:guide orient="horz" pos="2649"/>
        <p:guide pos="285"/>
        <p:guide pos="54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3F5FB-08FB-B347-AB98-4ADD350AA490}" type="datetimeFigureOut">
              <a:rPr lang="fr-FR" smtClean="0"/>
              <a:t>06/05/2024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B8460-0177-FC47-BD0D-1CFCF98011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2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314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88B70-B6F9-1F5D-2D66-816BD0B41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68E12B9-F4DA-480D-205C-30AFE44DD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E3EFA5CD-6F0F-7F90-DCC1-6D766DB61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PAGE DE</a:t>
            </a:r>
            <a:r>
              <a:rPr lang="fr-FR" baseline="0" dirty="0"/>
              <a:t> CONTENU 1 / Possibilité d'insérer du texte, des images, de la vidéo, des graphiques </a:t>
            </a:r>
            <a:r>
              <a:rPr lang="mr-IN" baseline="0" dirty="0"/>
              <a:t>…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556579-A175-F004-FFD4-ADEE6714E2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664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Summary</a:t>
            </a:r>
            <a:r>
              <a:rPr lang="fr-FR" dirty="0"/>
              <a:t> of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have… </a:t>
            </a:r>
            <a:r>
              <a:rPr lang="fr-FR" dirty="0" err="1"/>
              <a:t>Mainly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in E-TEST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29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88B70-B6F9-1F5D-2D66-816BD0B41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68E12B9-F4DA-480D-205C-30AFE44DD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E3EFA5CD-6F0F-7F90-DCC1-6D766DB61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PAGE DE</a:t>
            </a:r>
            <a:r>
              <a:rPr lang="fr-FR" baseline="0" dirty="0"/>
              <a:t> CONTENU 1 / Possibilité d'insérer du texte, des images, de la vidéo, des graphiques </a:t>
            </a:r>
            <a:r>
              <a:rPr lang="mr-IN" baseline="0" dirty="0"/>
              <a:t>…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556579-A175-F004-FFD4-ADEE6714E2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059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Summary</a:t>
            </a:r>
            <a:r>
              <a:rPr lang="fr-FR" dirty="0"/>
              <a:t> of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have… </a:t>
            </a:r>
            <a:r>
              <a:rPr lang="fr-FR" dirty="0" err="1"/>
              <a:t>Mainly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in E-TEST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930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Summary</a:t>
            </a:r>
            <a:r>
              <a:rPr lang="fr-FR" dirty="0"/>
              <a:t> of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have… </a:t>
            </a:r>
            <a:r>
              <a:rPr lang="fr-FR" dirty="0" err="1"/>
              <a:t>Mainly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in E-TEST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274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Summary</a:t>
            </a:r>
            <a:r>
              <a:rPr lang="fr-FR" dirty="0"/>
              <a:t> of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have… </a:t>
            </a:r>
            <a:r>
              <a:rPr lang="fr-FR" dirty="0" err="1"/>
              <a:t>Mainly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in E-TEST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413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Summary</a:t>
            </a:r>
            <a:r>
              <a:rPr lang="fr-FR" dirty="0"/>
              <a:t> of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have… </a:t>
            </a:r>
            <a:r>
              <a:rPr lang="fr-FR" dirty="0" err="1"/>
              <a:t>Mainly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in E-TEST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01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Summary</a:t>
            </a:r>
            <a:r>
              <a:rPr lang="fr-FR" dirty="0"/>
              <a:t> of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have… </a:t>
            </a:r>
            <a:r>
              <a:rPr lang="fr-FR" dirty="0" err="1"/>
              <a:t>Mainly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in E-TEST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79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88B70-B6F9-1F5D-2D66-816BD0B41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68E12B9-F4DA-480D-205C-30AFE44DD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E3EFA5CD-6F0F-7F90-DCC1-6D766DB61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PAGE DE</a:t>
            </a:r>
            <a:r>
              <a:rPr lang="fr-FR" baseline="0" dirty="0"/>
              <a:t> CONTENU 1 / Possibilité d'insérer du texte, des images, de la vidéo, des graphiques </a:t>
            </a:r>
            <a:r>
              <a:rPr lang="mr-IN" baseline="0" dirty="0"/>
              <a:t>…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556579-A175-F004-FFD4-ADEE6714E2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771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88B70-B6F9-1F5D-2D66-816BD0B41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68E12B9-F4DA-480D-205C-30AFE44DD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E3EFA5CD-6F0F-7F90-DCC1-6D766DB61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PAGE DE</a:t>
            </a:r>
            <a:r>
              <a:rPr lang="fr-FR" baseline="0" dirty="0"/>
              <a:t> CONTENU 1 / Possibilité d'insérer du texte, des images, de la vidéo, des graphiques </a:t>
            </a:r>
            <a:r>
              <a:rPr lang="mr-IN" baseline="0" dirty="0"/>
              <a:t>…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556579-A175-F004-FFD4-ADEE6714E2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655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88B70-B6F9-1F5D-2D66-816BD0B41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68E12B9-F4DA-480D-205C-30AFE44DD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E3EFA5CD-6F0F-7F90-DCC1-6D766DB61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PAGE DE</a:t>
            </a:r>
            <a:r>
              <a:rPr lang="fr-FR" baseline="0" dirty="0"/>
              <a:t> CONTENU 1 / Possibilité d'insérer du texte, des images, de la vidéo, des graphiques </a:t>
            </a:r>
            <a:r>
              <a:rPr lang="mr-IN" baseline="0" dirty="0"/>
              <a:t>…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556579-A175-F004-FFD4-ADEE6714E2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91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31398"/>
            <a:ext cx="7100515" cy="5274898"/>
          </a:xfrm>
          <a:prstGeom prst="rect">
            <a:avLst/>
          </a:prstGeom>
        </p:spPr>
      </p:pic>
      <p:sp>
        <p:nvSpPr>
          <p:cNvPr id="12" name="Triangle isocèle 4"/>
          <p:cNvSpPr/>
          <p:nvPr userDrawn="1"/>
        </p:nvSpPr>
        <p:spPr>
          <a:xfrm rot="5400000" flipH="1" flipV="1">
            <a:off x="2532759" y="-1467742"/>
            <a:ext cx="4850348" cy="8372135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0"/>
          <p:cNvSpPr>
            <a:spLocks noGrp="1"/>
          </p:cNvSpPr>
          <p:nvPr userDrawn="1">
            <p:ph type="title"/>
          </p:nvPr>
        </p:nvSpPr>
        <p:spPr>
          <a:xfrm>
            <a:off x="3656775" y="3607361"/>
            <a:ext cx="5152370" cy="521302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22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56775" y="4176675"/>
            <a:ext cx="5152370" cy="585698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/>
              <a:t>Cliquez et modifier le texte</a:t>
            </a:r>
          </a:p>
        </p:txBody>
      </p:sp>
      <p:sp>
        <p:nvSpPr>
          <p:cNvPr id="9" name="Triangle isocèle 4"/>
          <p:cNvSpPr/>
          <p:nvPr userDrawn="1"/>
        </p:nvSpPr>
        <p:spPr>
          <a:xfrm rot="16200000" flipH="1">
            <a:off x="5498714" y="-973104"/>
            <a:ext cx="2680399" cy="462660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76" y="240925"/>
            <a:ext cx="2305067" cy="740816"/>
          </a:xfrm>
          <a:prstGeom prst="rect">
            <a:avLst/>
          </a:prstGeom>
        </p:spPr>
      </p:pic>
      <p:sp>
        <p:nvSpPr>
          <p:cNvPr id="10" name="Triangle isocèle 4"/>
          <p:cNvSpPr/>
          <p:nvPr userDrawn="1"/>
        </p:nvSpPr>
        <p:spPr>
          <a:xfrm rot="16200000" flipV="1">
            <a:off x="973105" y="1489996"/>
            <a:ext cx="2680399" cy="462660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17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iangle isocèle 4"/>
          <p:cNvSpPr/>
          <p:nvPr userDrawn="1"/>
        </p:nvSpPr>
        <p:spPr>
          <a:xfrm rot="16200000" flipV="1">
            <a:off x="1471792" y="-441273"/>
            <a:ext cx="4112981" cy="7099373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GB"/>
              <a:t>Hydrogeology &amp; Environmental Geology Research Activities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 userDrawn="1">
            <p:ph type="title"/>
          </p:nvPr>
        </p:nvSpPr>
        <p:spPr>
          <a:xfrm>
            <a:off x="457200" y="3285075"/>
            <a:ext cx="5622328" cy="567349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7200" y="3931026"/>
            <a:ext cx="5622328" cy="486486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/>
              <a:t>Cliquez et modifier le 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410" y="75812"/>
            <a:ext cx="1527070" cy="490779"/>
          </a:xfrm>
          <a:prstGeom prst="rect">
            <a:avLst/>
          </a:prstGeom>
        </p:spPr>
      </p:pic>
      <p:sp>
        <p:nvSpPr>
          <p:cNvPr id="17" name="Triangle isocèle 4"/>
          <p:cNvSpPr/>
          <p:nvPr userDrawn="1"/>
        </p:nvSpPr>
        <p:spPr>
          <a:xfrm rot="5400000">
            <a:off x="979216" y="-1022025"/>
            <a:ext cx="2756190" cy="4757431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isocèle 4"/>
          <p:cNvSpPr/>
          <p:nvPr userDrawn="1"/>
        </p:nvSpPr>
        <p:spPr>
          <a:xfrm rot="16200000" flipV="1">
            <a:off x="1471792" y="-441272"/>
            <a:ext cx="4112981" cy="7099373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9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617688" y="4879297"/>
            <a:ext cx="4438338" cy="161809"/>
          </a:xfrm>
        </p:spPr>
        <p:txBody>
          <a:bodyPr/>
          <a:lstStyle>
            <a:lvl1pPr>
              <a:defRPr sz="1050"/>
            </a:lvl1pPr>
          </a:lstStyle>
          <a:p>
            <a:r>
              <a:rPr lang="en-GB"/>
              <a:t>Hydrogeology &amp; Environmental Geology Research Activities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879297"/>
            <a:ext cx="2133600" cy="161810"/>
          </a:xfrm>
        </p:spPr>
        <p:txBody>
          <a:bodyPr/>
          <a:lstStyle>
            <a:lvl1pPr>
              <a:defRPr sz="1050"/>
            </a:lvl1pPr>
          </a:lstStyle>
          <a:p>
            <a:fld id="{439CFB3C-5329-804D-A21F-9A0246BF7AB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602594"/>
            <a:ext cx="8229600" cy="3979560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v"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Premier niveau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8" name="Image 7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199" y="156458"/>
            <a:ext cx="7639171" cy="391419"/>
          </a:xfrm>
        </p:spPr>
        <p:txBody>
          <a:bodyPr>
            <a:noAutofit/>
          </a:bodyPr>
          <a:lstStyle>
            <a:lvl1pPr algn="l">
              <a:defRPr sz="3200" b="0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5873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Hydrogeology &amp; Environmental Geology Research Activities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‹#›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1" y="1278175"/>
            <a:ext cx="3935666" cy="33708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v"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Premier niveau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4725976" y="1278175"/>
            <a:ext cx="3963426" cy="33708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v"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Premier niveau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0" name="Image 9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98952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0501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Hydrogeology &amp; Environmental Geology Research Activities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392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8C8B8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Hydrogeology &amp; Environmental Geology Research Activities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riangle isocèle 4"/>
          <p:cNvSpPr/>
          <p:nvPr userDrawn="1"/>
        </p:nvSpPr>
        <p:spPr>
          <a:xfrm rot="5400000" flipH="1" flipV="1">
            <a:off x="5066478" y="1065978"/>
            <a:ext cx="3007184" cy="519066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>
            <a:spLocks noGrp="1"/>
          </p:cNvSpPr>
          <p:nvPr userDrawn="1"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F07F3C"/>
                </a:solidFill>
              </a:defRPr>
            </a:lvl1pPr>
          </a:lstStyle>
          <a:p>
            <a:r>
              <a:rPr lang="fr-FR"/>
              <a:t>Merci de votre attention/</a:t>
            </a:r>
            <a:br>
              <a:rPr lang="fr-FR"/>
            </a:br>
            <a:r>
              <a:rPr lang="fr-FR"/>
              <a:t>Questions-suggestions/...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67" y="240925"/>
            <a:ext cx="2305067" cy="740816"/>
          </a:xfrm>
          <a:prstGeom prst="rect">
            <a:avLst/>
          </a:prstGeom>
        </p:spPr>
      </p:pic>
      <p:sp>
        <p:nvSpPr>
          <p:cNvPr id="11" name="Triangle isocèle 4"/>
          <p:cNvSpPr/>
          <p:nvPr userDrawn="1"/>
        </p:nvSpPr>
        <p:spPr>
          <a:xfrm rot="16200000" flipV="1">
            <a:off x="1077581" y="996462"/>
            <a:ext cx="3069456" cy="5298156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riangle isocèle 4"/>
          <p:cNvSpPr/>
          <p:nvPr userDrawn="1"/>
        </p:nvSpPr>
        <p:spPr>
          <a:xfrm rot="5400000" flipH="1" flipV="1">
            <a:off x="5066478" y="1065978"/>
            <a:ext cx="3007184" cy="519066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isocèle 4"/>
          <p:cNvSpPr/>
          <p:nvPr userDrawn="1"/>
        </p:nvSpPr>
        <p:spPr>
          <a:xfrm rot="5400000" flipH="1" flipV="1">
            <a:off x="5066478" y="1065978"/>
            <a:ext cx="3007184" cy="519066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riangle isocèle 4"/>
          <p:cNvSpPr/>
          <p:nvPr userDrawn="1"/>
        </p:nvSpPr>
        <p:spPr>
          <a:xfrm rot="16200000" flipV="1">
            <a:off x="1077581" y="996462"/>
            <a:ext cx="3069456" cy="5298156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riangle isocèle 4"/>
          <p:cNvSpPr/>
          <p:nvPr userDrawn="1"/>
        </p:nvSpPr>
        <p:spPr>
          <a:xfrm rot="5400000" flipH="1" flipV="1">
            <a:off x="5066478" y="1065978"/>
            <a:ext cx="3007184" cy="519066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F07F3C"/>
                </a:solidFill>
              </a:defRPr>
            </a:lvl1pPr>
          </a:lstStyle>
          <a:p>
            <a:r>
              <a:rPr lang="fr-FR"/>
              <a:t>Merci de votre attention/</a:t>
            </a:r>
            <a:br>
              <a:rPr lang="fr-FR"/>
            </a:br>
            <a:r>
              <a:rPr lang="fr-FR"/>
              <a:t>Questions-suggestions/...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6328198" y="3952223"/>
            <a:ext cx="2465236" cy="875838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400"/>
            </a:lvl3pPr>
            <a:lvl4pPr marL="1371600" indent="0" algn="r">
              <a:buNone/>
              <a:defRPr sz="1400"/>
            </a:lvl4pPr>
            <a:lvl5pPr marL="1828800" indent="0" algn="r">
              <a:buNone/>
              <a:defRPr sz="1400"/>
            </a:lvl5pPr>
          </a:lstStyle>
          <a:p>
            <a:pPr lvl="0"/>
            <a:r>
              <a:rPr lang="fr-FR" sz="1400">
                <a:solidFill>
                  <a:srgbClr val="F07F3C"/>
                </a:solidFill>
              </a:rPr>
              <a:t>Contact</a:t>
            </a:r>
            <a:endParaRPr lang="fr-FR"/>
          </a:p>
          <a:p>
            <a:pPr lvl="0"/>
            <a:r>
              <a:rPr lang="fr-FR"/>
              <a:t>À compléter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67" y="240925"/>
            <a:ext cx="2305067" cy="74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941" y="1969454"/>
            <a:ext cx="3748117" cy="120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1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 userDrawn="1">
            <p:ph type="title"/>
          </p:nvPr>
        </p:nvSpPr>
        <p:spPr>
          <a:xfrm>
            <a:off x="848915" y="1987058"/>
            <a:ext cx="7493796" cy="567349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012181" y="2633009"/>
            <a:ext cx="5119638" cy="552855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/>
              <a:t>Cliquez et modifier le texte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67" y="240925"/>
            <a:ext cx="2305067" cy="740816"/>
          </a:xfrm>
          <a:prstGeom prst="rect">
            <a:avLst/>
          </a:prstGeom>
        </p:spPr>
      </p:pic>
      <p:sp>
        <p:nvSpPr>
          <p:cNvPr id="10" name="Triangle isocèle 4"/>
          <p:cNvSpPr/>
          <p:nvPr userDrawn="1"/>
        </p:nvSpPr>
        <p:spPr>
          <a:xfrm rot="16200000" flipV="1">
            <a:off x="1098986" y="975057"/>
            <a:ext cx="3069456" cy="5298156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riangle isocèle 4"/>
          <p:cNvSpPr/>
          <p:nvPr userDrawn="1"/>
        </p:nvSpPr>
        <p:spPr>
          <a:xfrm rot="5400000" flipH="1" flipV="1">
            <a:off x="5060436" y="1054815"/>
            <a:ext cx="3007184" cy="519066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8AA00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46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F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0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EN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iangle isocèle 15"/>
          <p:cNvSpPr/>
          <p:nvPr userDrawn="1"/>
        </p:nvSpPr>
        <p:spPr>
          <a:xfrm rot="16200000">
            <a:off x="5961949" y="610317"/>
            <a:ext cx="3417759" cy="2946344"/>
          </a:xfrm>
          <a:prstGeom prst="triangle">
            <a:avLst/>
          </a:prstGeom>
          <a:solidFill>
            <a:srgbClr val="E6E6E6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Hydrogeology &amp; Environmental Geology Research Activities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186817" y="3476665"/>
            <a:ext cx="5622328" cy="567349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3186817" y="4122616"/>
            <a:ext cx="5622328" cy="486486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/>
              <a:t>Cliquez et modifier le texte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410" y="75812"/>
            <a:ext cx="1527070" cy="490779"/>
          </a:xfrm>
          <a:prstGeom prst="rect">
            <a:avLst/>
          </a:prstGeom>
        </p:spPr>
      </p:pic>
      <p:sp>
        <p:nvSpPr>
          <p:cNvPr id="3" name="Triangle isocèle 2"/>
          <p:cNvSpPr/>
          <p:nvPr userDrawn="1"/>
        </p:nvSpPr>
        <p:spPr>
          <a:xfrm rot="16200000" flipH="1" flipV="1">
            <a:off x="961583" y="-1002687"/>
            <a:ext cx="5160914" cy="7142535"/>
          </a:xfrm>
          <a:custGeom>
            <a:avLst/>
            <a:gdLst>
              <a:gd name="connsiteX0" fmla="*/ 0 w 12232284"/>
              <a:gd name="connsiteY0" fmla="*/ 10545076 h 10545076"/>
              <a:gd name="connsiteX1" fmla="*/ 6116142 w 12232284"/>
              <a:gd name="connsiteY1" fmla="*/ 0 h 10545076"/>
              <a:gd name="connsiteX2" fmla="*/ 12232284 w 12232284"/>
              <a:gd name="connsiteY2" fmla="*/ 10545076 h 10545076"/>
              <a:gd name="connsiteX3" fmla="*/ 0 w 12232284"/>
              <a:gd name="connsiteY3" fmla="*/ 10545076 h 10545076"/>
              <a:gd name="connsiteX0" fmla="*/ 0 w 12232284"/>
              <a:gd name="connsiteY0" fmla="*/ 10545076 h 10545076"/>
              <a:gd name="connsiteX1" fmla="*/ 4196806 w 12232284"/>
              <a:gd name="connsiteY1" fmla="*/ 3310517 h 10545076"/>
              <a:gd name="connsiteX2" fmla="*/ 6116142 w 12232284"/>
              <a:gd name="connsiteY2" fmla="*/ 0 h 10545076"/>
              <a:gd name="connsiteX3" fmla="*/ 12232284 w 12232284"/>
              <a:gd name="connsiteY3" fmla="*/ 10545076 h 10545076"/>
              <a:gd name="connsiteX4" fmla="*/ 0 w 12232284"/>
              <a:gd name="connsiteY4" fmla="*/ 10545076 h 10545076"/>
              <a:gd name="connsiteX0" fmla="*/ 0 w 8272872"/>
              <a:gd name="connsiteY0" fmla="*/ 8079782 h 10545076"/>
              <a:gd name="connsiteX1" fmla="*/ 237394 w 8272872"/>
              <a:gd name="connsiteY1" fmla="*/ 3310517 h 10545076"/>
              <a:gd name="connsiteX2" fmla="*/ 2156730 w 8272872"/>
              <a:gd name="connsiteY2" fmla="*/ 0 h 10545076"/>
              <a:gd name="connsiteX3" fmla="*/ 8272872 w 8272872"/>
              <a:gd name="connsiteY3" fmla="*/ 10545076 h 10545076"/>
              <a:gd name="connsiteX4" fmla="*/ 0 w 8272872"/>
              <a:gd name="connsiteY4" fmla="*/ 8079782 h 10545076"/>
              <a:gd name="connsiteX0" fmla="*/ 0 w 8272872"/>
              <a:gd name="connsiteY0" fmla="*/ 8079782 h 10545076"/>
              <a:gd name="connsiteX1" fmla="*/ 237394 w 8272872"/>
              <a:gd name="connsiteY1" fmla="*/ 3310517 h 10545076"/>
              <a:gd name="connsiteX2" fmla="*/ 2156730 w 8272872"/>
              <a:gd name="connsiteY2" fmla="*/ 0 h 10545076"/>
              <a:gd name="connsiteX3" fmla="*/ 5533705 w 8272872"/>
              <a:gd name="connsiteY3" fmla="*/ 5813426 h 10545076"/>
              <a:gd name="connsiteX4" fmla="*/ 8272872 w 8272872"/>
              <a:gd name="connsiteY4" fmla="*/ 10545076 h 10545076"/>
              <a:gd name="connsiteX5" fmla="*/ 0 w 8272872"/>
              <a:gd name="connsiteY5" fmla="*/ 8079782 h 10545076"/>
              <a:gd name="connsiteX0" fmla="*/ 0 w 5533705"/>
              <a:gd name="connsiteY0" fmla="*/ 8079782 h 8079782"/>
              <a:gd name="connsiteX1" fmla="*/ 237394 w 5533705"/>
              <a:gd name="connsiteY1" fmla="*/ 3310517 h 8079782"/>
              <a:gd name="connsiteX2" fmla="*/ 2156730 w 5533705"/>
              <a:gd name="connsiteY2" fmla="*/ 0 h 8079782"/>
              <a:gd name="connsiteX3" fmla="*/ 5533705 w 5533705"/>
              <a:gd name="connsiteY3" fmla="*/ 5813426 h 8079782"/>
              <a:gd name="connsiteX4" fmla="*/ 4164048 w 5533705"/>
              <a:gd name="connsiteY4" fmla="*/ 7228135 h 8079782"/>
              <a:gd name="connsiteX5" fmla="*/ 0 w 5533705"/>
              <a:gd name="connsiteY5" fmla="*/ 8079782 h 8079782"/>
              <a:gd name="connsiteX0" fmla="*/ 0 w 5533705"/>
              <a:gd name="connsiteY0" fmla="*/ 8079782 h 8079782"/>
              <a:gd name="connsiteX1" fmla="*/ 237394 w 5533705"/>
              <a:gd name="connsiteY1" fmla="*/ 3310517 h 8079782"/>
              <a:gd name="connsiteX2" fmla="*/ 2156730 w 5533705"/>
              <a:gd name="connsiteY2" fmla="*/ 0 h 8079782"/>
              <a:gd name="connsiteX3" fmla="*/ 5533705 w 5533705"/>
              <a:gd name="connsiteY3" fmla="*/ 5813426 h 8079782"/>
              <a:gd name="connsiteX4" fmla="*/ 5030639 w 5533705"/>
              <a:gd name="connsiteY4" fmla="*/ 6750018 h 8079782"/>
              <a:gd name="connsiteX5" fmla="*/ 0 w 5533705"/>
              <a:gd name="connsiteY5" fmla="*/ 8079782 h 8079782"/>
              <a:gd name="connsiteX0" fmla="*/ 644136 w 5296311"/>
              <a:gd name="connsiteY0" fmla="*/ 6929312 h 6929312"/>
              <a:gd name="connsiteX1" fmla="*/ 0 w 5296311"/>
              <a:gd name="connsiteY1" fmla="*/ 3310517 h 6929312"/>
              <a:gd name="connsiteX2" fmla="*/ 1919336 w 5296311"/>
              <a:gd name="connsiteY2" fmla="*/ 0 h 6929312"/>
              <a:gd name="connsiteX3" fmla="*/ 5296311 w 5296311"/>
              <a:gd name="connsiteY3" fmla="*/ 5813426 h 6929312"/>
              <a:gd name="connsiteX4" fmla="*/ 4793245 w 5296311"/>
              <a:gd name="connsiteY4" fmla="*/ 6750018 h 6929312"/>
              <a:gd name="connsiteX5" fmla="*/ 644136 w 5296311"/>
              <a:gd name="connsiteY5" fmla="*/ 6929312 h 6929312"/>
              <a:gd name="connsiteX0" fmla="*/ 23069 w 5296311"/>
              <a:gd name="connsiteY0" fmla="*/ 7142532 h 7142532"/>
              <a:gd name="connsiteX1" fmla="*/ 0 w 5296311"/>
              <a:gd name="connsiteY1" fmla="*/ 3310517 h 7142532"/>
              <a:gd name="connsiteX2" fmla="*/ 1919336 w 5296311"/>
              <a:gd name="connsiteY2" fmla="*/ 0 h 7142532"/>
              <a:gd name="connsiteX3" fmla="*/ 5296311 w 5296311"/>
              <a:gd name="connsiteY3" fmla="*/ 5813426 h 7142532"/>
              <a:gd name="connsiteX4" fmla="*/ 4793245 w 5296311"/>
              <a:gd name="connsiteY4" fmla="*/ 6750018 h 7142532"/>
              <a:gd name="connsiteX5" fmla="*/ 23069 w 5296311"/>
              <a:gd name="connsiteY5" fmla="*/ 7142532 h 7142532"/>
              <a:gd name="connsiteX0" fmla="*/ 0 w 5301051"/>
              <a:gd name="connsiteY0" fmla="*/ 7142535 h 7142535"/>
              <a:gd name="connsiteX1" fmla="*/ 4740 w 5301051"/>
              <a:gd name="connsiteY1" fmla="*/ 3310517 h 7142535"/>
              <a:gd name="connsiteX2" fmla="*/ 1924076 w 5301051"/>
              <a:gd name="connsiteY2" fmla="*/ 0 h 7142535"/>
              <a:gd name="connsiteX3" fmla="*/ 5301051 w 5301051"/>
              <a:gd name="connsiteY3" fmla="*/ 5813426 h 7142535"/>
              <a:gd name="connsiteX4" fmla="*/ 4797985 w 5301051"/>
              <a:gd name="connsiteY4" fmla="*/ 6750018 h 7142535"/>
              <a:gd name="connsiteX5" fmla="*/ 0 w 5301051"/>
              <a:gd name="connsiteY5" fmla="*/ 7142535 h 7142535"/>
              <a:gd name="connsiteX0" fmla="*/ 0 w 5301051"/>
              <a:gd name="connsiteY0" fmla="*/ 7142535 h 7142535"/>
              <a:gd name="connsiteX1" fmla="*/ 4740 w 5301051"/>
              <a:gd name="connsiteY1" fmla="*/ 3310517 h 7142535"/>
              <a:gd name="connsiteX2" fmla="*/ 1924076 w 5301051"/>
              <a:gd name="connsiteY2" fmla="*/ 0 h 7142535"/>
              <a:gd name="connsiteX3" fmla="*/ 5301051 w 5301051"/>
              <a:gd name="connsiteY3" fmla="*/ 5813426 h 7142535"/>
              <a:gd name="connsiteX4" fmla="*/ 5178041 w 5301051"/>
              <a:gd name="connsiteY4" fmla="*/ 7139371 h 7142535"/>
              <a:gd name="connsiteX5" fmla="*/ 0 w 5301051"/>
              <a:gd name="connsiteY5" fmla="*/ 7142535 h 7142535"/>
              <a:gd name="connsiteX0" fmla="*/ 0 w 5301051"/>
              <a:gd name="connsiteY0" fmla="*/ 7142535 h 7142535"/>
              <a:gd name="connsiteX1" fmla="*/ 4740 w 5301051"/>
              <a:gd name="connsiteY1" fmla="*/ 3310517 h 7142535"/>
              <a:gd name="connsiteX2" fmla="*/ 1924076 w 5301051"/>
              <a:gd name="connsiteY2" fmla="*/ 0 h 7142535"/>
              <a:gd name="connsiteX3" fmla="*/ 5160914 w 5301051"/>
              <a:gd name="connsiteY3" fmla="*/ 5587359 h 7142535"/>
              <a:gd name="connsiteX4" fmla="*/ 5301051 w 5301051"/>
              <a:gd name="connsiteY4" fmla="*/ 5813426 h 7142535"/>
              <a:gd name="connsiteX5" fmla="*/ 5178041 w 5301051"/>
              <a:gd name="connsiteY5" fmla="*/ 7139371 h 7142535"/>
              <a:gd name="connsiteX6" fmla="*/ 0 w 5301051"/>
              <a:gd name="connsiteY6" fmla="*/ 7142535 h 7142535"/>
              <a:gd name="connsiteX0" fmla="*/ 0 w 5178041"/>
              <a:gd name="connsiteY0" fmla="*/ 7142535 h 7142535"/>
              <a:gd name="connsiteX1" fmla="*/ 4740 w 5178041"/>
              <a:gd name="connsiteY1" fmla="*/ 3310517 h 7142535"/>
              <a:gd name="connsiteX2" fmla="*/ 1924076 w 5178041"/>
              <a:gd name="connsiteY2" fmla="*/ 0 h 7142535"/>
              <a:gd name="connsiteX3" fmla="*/ 5160914 w 5178041"/>
              <a:gd name="connsiteY3" fmla="*/ 5587359 h 7142535"/>
              <a:gd name="connsiteX4" fmla="*/ 5178041 w 5178041"/>
              <a:gd name="connsiteY4" fmla="*/ 7139371 h 7142535"/>
              <a:gd name="connsiteX5" fmla="*/ 0 w 5178041"/>
              <a:gd name="connsiteY5" fmla="*/ 7142535 h 7142535"/>
              <a:gd name="connsiteX0" fmla="*/ 0 w 5160914"/>
              <a:gd name="connsiteY0" fmla="*/ 7142535 h 7142535"/>
              <a:gd name="connsiteX1" fmla="*/ 4740 w 5160914"/>
              <a:gd name="connsiteY1" fmla="*/ 3310517 h 7142535"/>
              <a:gd name="connsiteX2" fmla="*/ 1924076 w 5160914"/>
              <a:gd name="connsiteY2" fmla="*/ 0 h 7142535"/>
              <a:gd name="connsiteX3" fmla="*/ 5160914 w 5160914"/>
              <a:gd name="connsiteY3" fmla="*/ 5587359 h 7142535"/>
              <a:gd name="connsiteX4" fmla="*/ 4902376 w 5160914"/>
              <a:gd name="connsiteY4" fmla="*/ 6991698 h 7142535"/>
              <a:gd name="connsiteX5" fmla="*/ 0 w 5160914"/>
              <a:gd name="connsiteY5" fmla="*/ 7142535 h 7142535"/>
              <a:gd name="connsiteX0" fmla="*/ 0 w 5160914"/>
              <a:gd name="connsiteY0" fmla="*/ 7142535 h 7142535"/>
              <a:gd name="connsiteX1" fmla="*/ 4740 w 5160914"/>
              <a:gd name="connsiteY1" fmla="*/ 3310517 h 7142535"/>
              <a:gd name="connsiteX2" fmla="*/ 1924076 w 5160914"/>
              <a:gd name="connsiteY2" fmla="*/ 0 h 7142535"/>
              <a:gd name="connsiteX3" fmla="*/ 5160914 w 5160914"/>
              <a:gd name="connsiteY3" fmla="*/ 5587359 h 7142535"/>
              <a:gd name="connsiteX4" fmla="*/ 5153428 w 5160914"/>
              <a:gd name="connsiteY4" fmla="*/ 7114759 h 7142535"/>
              <a:gd name="connsiteX5" fmla="*/ 0 w 5160914"/>
              <a:gd name="connsiteY5" fmla="*/ 7142535 h 714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60914" h="7142535">
                <a:moveTo>
                  <a:pt x="0" y="7142535"/>
                </a:moveTo>
                <a:lnTo>
                  <a:pt x="4740" y="3310517"/>
                </a:lnTo>
                <a:lnTo>
                  <a:pt x="1924076" y="0"/>
                </a:lnTo>
                <a:lnTo>
                  <a:pt x="5160914" y="5587359"/>
                </a:lnTo>
                <a:cubicBezTo>
                  <a:pt x="5158419" y="6096492"/>
                  <a:pt x="5155923" y="6605626"/>
                  <a:pt x="5153428" y="7114759"/>
                </a:cubicBezTo>
                <a:lnTo>
                  <a:pt x="0" y="7142535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riangle isocèle 14"/>
          <p:cNvSpPr/>
          <p:nvPr userDrawn="1"/>
        </p:nvSpPr>
        <p:spPr>
          <a:xfrm rot="16200000">
            <a:off x="5961948" y="610317"/>
            <a:ext cx="3417759" cy="2946344"/>
          </a:xfrm>
          <a:prstGeom prst="triangle">
            <a:avLst/>
          </a:prstGeom>
          <a:solidFill>
            <a:srgbClr val="E6E6E6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6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Hydrogeology &amp; Environmental Geology Research Activities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CFB3C-5329-804D-A21F-9A0246BF7A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8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49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53" r:id="rId9"/>
    <p:sldLayoutId id="2147483654" r:id="rId10"/>
    <p:sldLayoutId id="2147483655" r:id="rId11"/>
    <p:sldLayoutId id="2147483662" r:id="rId12"/>
    <p:sldLayoutId id="2147483660" r:id="rId13"/>
    <p:sldLayoutId id="2147483657" r:id="rId14"/>
    <p:sldLayoutId id="2147483661" r:id="rId15"/>
    <p:sldLayoutId id="2147483664" r:id="rId16"/>
    <p:sldLayoutId id="214748366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07F3C"/>
        </a:buClr>
        <a:buSzPct val="55000"/>
        <a:buFont typeface="Lucida Grande"/>
        <a:buChar char="▶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07F3C"/>
        </a:buClr>
        <a:buFont typeface="Arial"/>
        <a:buChar char="‑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07F3C"/>
        </a:buClr>
        <a:buFont typeface="Lucida Grande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07F3C"/>
        </a:buClr>
        <a:buFont typeface="Arial"/>
        <a:buChar char="‑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07F3C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tiff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tif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3994224" y="2184251"/>
            <a:ext cx="5152370" cy="5856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BE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Einstein </a:t>
            </a:r>
            <a:r>
              <a:rPr lang="fr-BE" sz="32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Telescope</a:t>
            </a:r>
            <a:endParaRPr lang="fr-BE" sz="32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i="0" dirty="0">
                <a:effectLst/>
                <a:highlight>
                  <a:srgbClr val="FFFFFF"/>
                </a:highlight>
                <a:latin typeface="Liberation Sans"/>
              </a:rPr>
              <a:t>Hydrogeology: </a:t>
            </a:r>
            <a:r>
              <a:rPr lang="en-US" dirty="0">
                <a:highlight>
                  <a:srgbClr val="FFFFFF"/>
                </a:highlight>
                <a:latin typeface="Liberation Sans"/>
              </a:rPr>
              <a:t>planning</a:t>
            </a:r>
            <a:r>
              <a:rPr lang="en-US" b="0" i="0" dirty="0">
                <a:effectLst/>
                <a:highlight>
                  <a:srgbClr val="FFFFFF"/>
                </a:highlight>
                <a:latin typeface="Liberation Sans"/>
              </a:rPr>
              <a:t> and progress from EMR regional </a:t>
            </a:r>
            <a:r>
              <a:rPr lang="en-US" dirty="0">
                <a:highlight>
                  <a:srgbClr val="FFFFFF"/>
                </a:highlight>
                <a:latin typeface="Liberation Sans"/>
              </a:rPr>
              <a:t>model to</a:t>
            </a:r>
            <a:r>
              <a:rPr lang="en-US" b="0" i="0" dirty="0">
                <a:effectLst/>
                <a:highlight>
                  <a:srgbClr val="FFFFFF"/>
                </a:highlight>
                <a:latin typeface="Liberation Sans"/>
              </a:rPr>
              <a:t> </a:t>
            </a:r>
            <a:r>
              <a:rPr lang="en-US" dirty="0">
                <a:highlight>
                  <a:srgbClr val="FFFFFF"/>
                </a:highlight>
                <a:latin typeface="Liberation Sans"/>
              </a:rPr>
              <a:t>local measurements</a:t>
            </a:r>
            <a:endParaRPr lang="en-US" b="0" i="0" dirty="0">
              <a:effectLst/>
              <a:highlight>
                <a:srgbClr val="FFFFFF"/>
              </a:highlight>
              <a:latin typeface="Liberation Sans"/>
            </a:endParaRPr>
          </a:p>
          <a:p>
            <a:pPr marL="0" indent="0">
              <a:buNone/>
            </a:pPr>
            <a:r>
              <a:rPr lang="fr-FR" sz="2400" dirty="0"/>
              <a:t>SPB Meeting – Maastricht 06</a:t>
            </a:r>
            <a:r>
              <a:rPr lang="en-BE" sz="2400" dirty="0"/>
              <a:t>/0</a:t>
            </a:r>
            <a:r>
              <a:rPr lang="fr-FR" sz="2400" dirty="0"/>
              <a:t>5</a:t>
            </a:r>
            <a:r>
              <a:rPr lang="en-BE" sz="2400" dirty="0"/>
              <a:t>/202</a:t>
            </a:r>
            <a:r>
              <a:rPr lang="fr-FR" sz="2400" dirty="0"/>
              <a:t>4</a:t>
            </a:r>
          </a:p>
          <a:p>
            <a:r>
              <a:rPr lang="en-US" sz="2400" dirty="0"/>
              <a:t>Orban Philippe, Guillemoto Quentin,  Dassargues Alain, Nguyen Frédéric</a:t>
            </a:r>
          </a:p>
          <a:p>
            <a:pPr marL="0" indent="0">
              <a:buNone/>
            </a:pPr>
            <a:endParaRPr lang="en-BE" sz="2400" dirty="0"/>
          </a:p>
          <a:p>
            <a:endParaRPr lang="fr-FR" sz="3200" dirty="0"/>
          </a:p>
        </p:txBody>
      </p:sp>
      <p:pic>
        <p:nvPicPr>
          <p:cNvPr id="4" name="Picture 5" descr="logo_hge_condens_S">
            <a:extLst>
              <a:ext uri="{FF2B5EF4-FFF2-40B4-BE49-F238E27FC236}">
                <a16:creationId xmlns:a16="http://schemas.microsoft.com/office/drawing/2014/main" id="{91BAEAC2-030E-9F08-AB63-2CC2B9212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147" y="1014837"/>
            <a:ext cx="996545" cy="52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F069D713-8239-38DB-B78C-9F22F1412A07}"/>
              </a:ext>
            </a:extLst>
          </p:cNvPr>
          <p:cNvSpPr txBox="1">
            <a:spLocks/>
          </p:cNvSpPr>
          <p:nvPr/>
        </p:nvSpPr>
        <p:spPr>
          <a:xfrm>
            <a:off x="4844716" y="3487738"/>
            <a:ext cx="441616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462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9A28-C4DE-05F0-0EEA-23AB395DE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B59B064-0B8A-DF6A-297A-3A225A296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Acquisition of </a:t>
            </a:r>
            <a:r>
              <a:rPr lang="fr-FR" dirty="0" err="1"/>
              <a:t>hydraulic</a:t>
            </a:r>
            <a:r>
              <a:rPr lang="fr-FR" dirty="0"/>
              <a:t> </a:t>
            </a:r>
            <a:r>
              <a:rPr lang="fr-FR" dirty="0" err="1"/>
              <a:t>conductivity</a:t>
            </a:r>
            <a:r>
              <a:rPr lang="fr-FR" dirty="0"/>
              <a:t> values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00317B-45B8-6EAB-4C2A-E58D5310E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2C972FB-F369-81FE-BF38-029A54AAD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lnSpc>
                <a:spcPct val="87000"/>
              </a:lnSpc>
              <a:buSzPct val="55000"/>
              <a:buFont typeface="Wingdings" panose="05000000000000000000" pitchFamily="2" charset="2"/>
              <a:buChar char="v"/>
            </a:pPr>
            <a:r>
              <a:rPr lang="en-GB" sz="2200" dirty="0"/>
              <a:t>Testing of the hydraulic behaviour of faults</a:t>
            </a:r>
            <a:endParaRPr lang="fr-BE" sz="2200" dirty="0"/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8D0B51DA-CF45-0330-D279-420C2B884649}"/>
              </a:ext>
            </a:extLst>
          </p:cNvPr>
          <p:cNvSpPr txBox="1">
            <a:spLocks/>
          </p:cNvSpPr>
          <p:nvPr/>
        </p:nvSpPr>
        <p:spPr>
          <a:xfrm>
            <a:off x="127215" y="1203837"/>
            <a:ext cx="4224618" cy="3142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SzPct val="55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Lucida Grande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2000" dirty="0" err="1"/>
              <a:t>Detection</a:t>
            </a:r>
            <a:r>
              <a:rPr lang="fr-FR" sz="2000" dirty="0"/>
              <a:t> of </a:t>
            </a:r>
            <a:r>
              <a:rPr lang="fr-FR" sz="2000" dirty="0" err="1"/>
              <a:t>faults</a:t>
            </a:r>
            <a:endParaRPr lang="fr-FR" sz="2000" dirty="0"/>
          </a:p>
          <a:p>
            <a:pPr lvl="1"/>
            <a:r>
              <a:rPr lang="fr-FR" sz="2000" dirty="0" err="1"/>
              <a:t>Drilling</a:t>
            </a:r>
            <a:r>
              <a:rPr lang="fr-FR" sz="2000" dirty="0"/>
              <a:t> of </a:t>
            </a:r>
            <a:r>
              <a:rPr lang="fr-FR" sz="2000" dirty="0" err="1"/>
              <a:t>boreholes</a:t>
            </a:r>
            <a:r>
              <a:rPr lang="fr-FR" sz="2000" dirty="0"/>
              <a:t> on </a:t>
            </a:r>
            <a:r>
              <a:rPr lang="fr-FR" sz="2000" dirty="0" err="1"/>
              <a:t>each</a:t>
            </a:r>
            <a:r>
              <a:rPr lang="fr-FR" sz="2000" dirty="0"/>
              <a:t> </a:t>
            </a:r>
            <a:r>
              <a:rPr lang="fr-FR" sz="2000" dirty="0" err="1"/>
              <a:t>side</a:t>
            </a:r>
            <a:r>
              <a:rPr lang="fr-FR" sz="2000" dirty="0"/>
              <a:t> of the </a:t>
            </a:r>
            <a:r>
              <a:rPr lang="fr-FR" sz="2000" dirty="0" err="1"/>
              <a:t>fault</a:t>
            </a:r>
            <a:endParaRPr lang="fr-FR" sz="2000" dirty="0"/>
          </a:p>
          <a:p>
            <a:pPr lvl="1"/>
            <a:r>
              <a:rPr lang="fr-FR" sz="2000" dirty="0" err="1"/>
              <a:t>Characterization</a:t>
            </a:r>
            <a:r>
              <a:rPr lang="fr-FR" sz="2000" dirty="0"/>
              <a:t> of the </a:t>
            </a:r>
            <a:r>
              <a:rPr lang="fr-FR" sz="2000" dirty="0" err="1"/>
              <a:t>faults</a:t>
            </a:r>
            <a:r>
              <a:rPr lang="fr-FR" sz="2000" dirty="0"/>
              <a:t> </a:t>
            </a:r>
            <a:r>
              <a:rPr lang="fr-FR" sz="2000" dirty="0" err="1"/>
              <a:t>using</a:t>
            </a:r>
            <a:r>
              <a:rPr lang="fr-FR" sz="2000" dirty="0"/>
              <a:t> </a:t>
            </a:r>
            <a:r>
              <a:rPr lang="fr-FR" sz="2000" dirty="0" err="1"/>
              <a:t>pumping</a:t>
            </a:r>
            <a:r>
              <a:rPr lang="fr-FR" sz="2000" dirty="0"/>
              <a:t> tests, tracer tests, </a:t>
            </a:r>
            <a:r>
              <a:rPr lang="fr-FR" sz="2000" dirty="0" err="1"/>
              <a:t>geophysics</a:t>
            </a:r>
            <a:r>
              <a:rPr lang="fr-FR" sz="2000" dirty="0"/>
              <a:t>…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C00DA1B4-4DE3-B0E3-7375-3DDDEF61673B}"/>
              </a:ext>
            </a:extLst>
          </p:cNvPr>
          <p:cNvPicPr/>
          <p:nvPr/>
        </p:nvPicPr>
        <p:blipFill rotWithShape="1">
          <a:blip r:embed="rId3"/>
          <a:srcRect l="73881"/>
          <a:stretch/>
        </p:blipFill>
        <p:spPr>
          <a:xfrm>
            <a:off x="4276784" y="845020"/>
            <a:ext cx="2345441" cy="3636627"/>
          </a:xfrm>
          <a:prstGeom prst="rect">
            <a:avLst/>
          </a:prstGeom>
          <a:ln>
            <a:noFill/>
          </a:ln>
        </p:spPr>
      </p:pic>
      <p:pic>
        <p:nvPicPr>
          <p:cNvPr id="10" name="Grafik 136">
            <a:extLst>
              <a:ext uri="{FF2B5EF4-FFF2-40B4-BE49-F238E27FC236}">
                <a16:creationId xmlns:a16="http://schemas.microsoft.com/office/drawing/2014/main" id="{21E9AD9C-B020-D34C-805C-64B6DE08B4A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582839" y="2221540"/>
            <a:ext cx="2861074" cy="250918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43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301AE1-2122-78C0-18A8-957067A59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2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11293692-69EE-D66B-F3A7-D3AAF0DA9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2" y="4734023"/>
            <a:ext cx="1178719" cy="359609"/>
          </a:xfrm>
          <a:prstGeom prst="rect">
            <a:avLst/>
          </a:prstGeom>
        </p:spPr>
      </p:pic>
      <p:pic>
        <p:nvPicPr>
          <p:cNvPr id="4" name="Tijdelijke aanduiding voor inhoud 31" descr="Afbeelding met Graphics, Lettertype, grafische vormgeving, ontwerp&#10;&#10;Automatisch gegenereerde beschrijving">
            <a:extLst>
              <a:ext uri="{FF2B5EF4-FFF2-40B4-BE49-F238E27FC236}">
                <a16:creationId xmlns:a16="http://schemas.microsoft.com/office/drawing/2014/main" id="{D8F0AC8B-3120-2F9A-942B-D08C5FE01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974" y="4642488"/>
            <a:ext cx="1401562" cy="622989"/>
          </a:xfrm>
          <a:prstGeom prst="rect">
            <a:avLst/>
          </a:prstGeom>
        </p:spPr>
      </p:pic>
      <p:sp>
        <p:nvSpPr>
          <p:cNvPr id="11" name="Titre 2">
            <a:extLst>
              <a:ext uri="{FF2B5EF4-FFF2-40B4-BE49-F238E27FC236}">
                <a16:creationId xmlns:a16="http://schemas.microsoft.com/office/drawing/2014/main" id="{196595D3-3582-6CEA-3A2B-5733AC12A06E}"/>
              </a:ext>
            </a:extLst>
          </p:cNvPr>
          <p:cNvSpPr txBox="1">
            <a:spLocks/>
          </p:cNvSpPr>
          <p:nvPr/>
        </p:nvSpPr>
        <p:spPr>
          <a:xfrm>
            <a:off x="371474" y="316346"/>
            <a:ext cx="7950995" cy="39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>
                <a:solidFill>
                  <a:srgbClr val="F07F3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900" dirty="0" err="1"/>
              <a:t>Improvement</a:t>
            </a:r>
            <a:r>
              <a:rPr lang="fr-FR" sz="2900" dirty="0"/>
              <a:t> of the </a:t>
            </a:r>
            <a:r>
              <a:rPr lang="fr-FR" sz="2900" dirty="0" err="1"/>
              <a:t>regional</a:t>
            </a:r>
            <a:r>
              <a:rPr lang="fr-FR" sz="2900" dirty="0"/>
              <a:t> model</a:t>
            </a:r>
          </a:p>
        </p:txBody>
      </p:sp>
      <p:pic>
        <p:nvPicPr>
          <p:cNvPr id="3" name="Image 2" descr="Une image contenant carte, capture d’écran, texte&#10;&#10;Description générée automatiquement">
            <a:extLst>
              <a:ext uri="{FF2B5EF4-FFF2-40B4-BE49-F238E27FC236}">
                <a16:creationId xmlns:a16="http://schemas.microsoft.com/office/drawing/2014/main" id="{B04046BB-E49E-3356-CFB4-266EC6E081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0816" y="1011942"/>
            <a:ext cx="3441536" cy="27231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05C2AC-4BE3-7543-2ED6-3A213769E9C5}"/>
              </a:ext>
            </a:extLst>
          </p:cNvPr>
          <p:cNvSpPr txBox="1"/>
          <p:nvPr/>
        </p:nvSpPr>
        <p:spPr>
          <a:xfrm>
            <a:off x="533216" y="962357"/>
            <a:ext cx="4379747" cy="206210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defPPr>
              <a:defRPr lang="de-DE"/>
            </a:defPPr>
            <a:lvl1pPr indent="0" algn="just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F5F5F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Use of this new data to improve the regional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sensitivity of model results to hydraulic conductivity values (inflows, regional impacts)</a:t>
            </a:r>
          </a:p>
        </p:txBody>
      </p:sp>
    </p:spTree>
    <p:extLst>
      <p:ext uri="{BB962C8B-B14F-4D97-AF65-F5344CB8AC3E}">
        <p14:creationId xmlns:p14="http://schemas.microsoft.com/office/powerpoint/2010/main" val="3288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9A28-C4DE-05F0-0EEA-23AB395DE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B59B064-0B8A-DF6A-297A-3A225A296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Development of local models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00317B-45B8-6EAB-4C2A-E58D5310E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2183" y="4901331"/>
            <a:ext cx="2133600" cy="161810"/>
          </a:xfrm>
        </p:spPr>
        <p:txBody>
          <a:bodyPr/>
          <a:lstStyle/>
          <a:p>
            <a:fld id="{439CFB3C-5329-804D-A21F-9A0246BF7AB4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B982F7B8-97E5-F310-8718-887C09657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2594"/>
            <a:ext cx="3757613" cy="39795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1" indent="0">
              <a:lnSpc>
                <a:spcPct val="87000"/>
              </a:lnSpc>
              <a:buSzPct val="55000"/>
              <a:buNone/>
            </a:pPr>
            <a:r>
              <a:rPr lang="en-GB" sz="2200" dirty="0"/>
              <a:t>Taking into account :</a:t>
            </a:r>
          </a:p>
          <a:p>
            <a:pPr marL="342900" lvl="1" indent="-342900">
              <a:lnSpc>
                <a:spcPct val="87000"/>
              </a:lnSpc>
              <a:buSzPct val="55000"/>
              <a:buFont typeface="Wingdings" panose="05000000000000000000" pitchFamily="2" charset="2"/>
              <a:buChar char="v"/>
            </a:pPr>
            <a:r>
              <a:rPr lang="en-GB" sz="2200" dirty="0"/>
              <a:t>local geological features</a:t>
            </a:r>
          </a:p>
          <a:p>
            <a:pPr marL="342900" lvl="1" indent="-342900">
              <a:lnSpc>
                <a:spcPct val="87000"/>
              </a:lnSpc>
              <a:buSzPct val="55000"/>
              <a:buFont typeface="Wingdings" panose="05000000000000000000" pitchFamily="2" charset="2"/>
              <a:buChar char="v"/>
            </a:pPr>
            <a:r>
              <a:rPr lang="en-GB" sz="2200" dirty="0"/>
              <a:t>local values of hydraulic properties</a:t>
            </a:r>
          </a:p>
          <a:p>
            <a:pPr marL="342900" lvl="1" indent="-342900">
              <a:lnSpc>
                <a:spcPct val="87000"/>
              </a:lnSpc>
              <a:buSzPct val="55000"/>
              <a:buFont typeface="Wingdings" panose="05000000000000000000" pitchFamily="2" charset="2"/>
              <a:buChar char="v"/>
            </a:pPr>
            <a:r>
              <a:rPr lang="en-GB" sz="2200" dirty="0"/>
              <a:t>the detailed design of the infrastructures</a:t>
            </a:r>
          </a:p>
          <a:p>
            <a:pPr marL="342900" lvl="1" indent="-342900">
              <a:lnSpc>
                <a:spcPct val="87000"/>
              </a:lnSpc>
              <a:buSzPct val="55000"/>
              <a:buFont typeface="Wingdings" panose="05000000000000000000" pitchFamily="2" charset="2"/>
              <a:buChar char="v"/>
            </a:pPr>
            <a:r>
              <a:rPr lang="en-GB" sz="2200" dirty="0"/>
              <a:t>….</a:t>
            </a:r>
          </a:p>
          <a:p>
            <a:pPr marL="342900" lvl="1" indent="-342900">
              <a:lnSpc>
                <a:spcPct val="87000"/>
              </a:lnSpc>
              <a:buSzPct val="55000"/>
              <a:buFont typeface="Wingdings" panose="05000000000000000000" pitchFamily="2" charset="2"/>
              <a:buChar char="v"/>
            </a:pPr>
            <a:r>
              <a:rPr lang="en-GB" sz="2200" dirty="0"/>
              <a:t>and results of the regional model, for example, for prescribing the boundary conditions and values</a:t>
            </a:r>
            <a:endParaRPr lang="en-GB" sz="2200" dirty="0">
              <a:cs typeface="Calibri"/>
            </a:endParaRPr>
          </a:p>
        </p:txBody>
      </p:sp>
      <p:pic>
        <p:nvPicPr>
          <p:cNvPr id="2" name="Tijdelijke aanduiding voor inhoud 4">
            <a:extLst>
              <a:ext uri="{FF2B5EF4-FFF2-40B4-BE49-F238E27FC236}">
                <a16:creationId xmlns:a16="http://schemas.microsoft.com/office/drawing/2014/main" id="{B4AE5061-608C-A2CC-DB08-A38C396FF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177" y="882821"/>
            <a:ext cx="4619650" cy="341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71474" y="316346"/>
            <a:ext cx="7950995" cy="391419"/>
          </a:xfrm>
        </p:spPr>
        <p:txBody>
          <a:bodyPr>
            <a:normAutofit fontScale="90000"/>
          </a:bodyPr>
          <a:lstStyle/>
          <a:p>
            <a:r>
              <a:rPr lang="fr-FR" dirty="0"/>
              <a:t>First </a:t>
            </a:r>
            <a:r>
              <a:rPr lang="fr-FR" dirty="0" err="1"/>
              <a:t>hydrogeological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 for ET in the  EMR</a:t>
            </a:r>
            <a:br>
              <a:rPr lang="fr-FR" dirty="0"/>
            </a:br>
            <a:r>
              <a:rPr lang="fr-FR" dirty="0"/>
              <a:t>… </a:t>
            </a:r>
            <a:r>
              <a:rPr lang="fr-FR" dirty="0" err="1"/>
              <a:t>reminder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301AE1-2122-78C0-18A8-957067A59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ABEC7FD0-9ED3-520A-74E0-E8242CFA5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536" y="940443"/>
            <a:ext cx="3897617" cy="36168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buNone/>
            </a:pPr>
            <a:r>
              <a:rPr lang="fr-FR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Exact location of the ET </a:t>
            </a:r>
            <a:r>
              <a:rPr lang="fr-FR" sz="2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remains</a:t>
            </a:r>
            <a:r>
              <a:rPr lang="fr-FR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FR" sz="2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unknown</a:t>
            </a:r>
            <a:r>
              <a:rPr lang="fr-FR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 =&gt; </a:t>
            </a:r>
            <a:r>
              <a:rPr lang="fr-FR" sz="2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d</a:t>
            </a:r>
            <a:r>
              <a:rPr lang="fr-FR" sz="2200" dirty="0" err="1">
                <a:latin typeface="Calibri" panose="020F0502020204030204" pitchFamily="34" charset="0"/>
                <a:ea typeface="Aptos" panose="020B0004020202020204" pitchFamily="34" charset="0"/>
              </a:rPr>
              <a:t>evelopment</a:t>
            </a:r>
            <a:r>
              <a:rPr lang="fr-FR" sz="2200" dirty="0">
                <a:latin typeface="Calibri" panose="020F0502020204030204" pitchFamily="34" charset="0"/>
                <a:ea typeface="Aptos" panose="020B0004020202020204" pitchFamily="34" charset="0"/>
              </a:rPr>
              <a:t> of a </a:t>
            </a:r>
            <a:r>
              <a:rPr lang="fr-FR" sz="2200" dirty="0" err="1">
                <a:latin typeface="Calibri" panose="020F0502020204030204" pitchFamily="34" charset="0"/>
                <a:ea typeface="Aptos" panose="020B0004020202020204" pitchFamily="34" charset="0"/>
              </a:rPr>
              <a:t>regional</a:t>
            </a:r>
            <a:r>
              <a:rPr lang="fr-FR" sz="2200" dirty="0"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fr-FR" sz="2200" dirty="0" err="1">
                <a:latin typeface="Calibri" panose="020F0502020204030204" pitchFamily="34" charset="0"/>
                <a:ea typeface="Aptos" panose="020B0004020202020204" pitchFamily="34" charset="0"/>
              </a:rPr>
              <a:t>approach</a:t>
            </a:r>
            <a:r>
              <a:rPr lang="fr-FR" sz="2200" dirty="0"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fr-FR" sz="2200" dirty="0" err="1">
                <a:latin typeface="Calibri" panose="020F0502020204030204" pitchFamily="34" charset="0"/>
                <a:ea typeface="Aptos" panose="020B0004020202020204" pitchFamily="34" charset="0"/>
              </a:rPr>
              <a:t>based</a:t>
            </a:r>
            <a:r>
              <a:rPr lang="fr-FR" sz="2200" dirty="0">
                <a:latin typeface="Calibri" panose="020F0502020204030204" pitchFamily="34" charset="0"/>
                <a:ea typeface="Aptos" panose="020B0004020202020204" pitchFamily="34" charset="0"/>
              </a:rPr>
              <a:t> on :</a:t>
            </a:r>
          </a:p>
          <a:p>
            <a:pPr lvl="0"/>
            <a:r>
              <a:rPr lang="fr-FR" sz="2200" dirty="0">
                <a:latin typeface="Calibri" panose="020F0502020204030204" pitchFamily="34" charset="0"/>
                <a:ea typeface="Aptos" panose="020B0004020202020204" pitchFamily="34" charset="0"/>
              </a:rPr>
              <a:t>an </a:t>
            </a:r>
            <a:r>
              <a:rPr lang="fr-FR" sz="2200" dirty="0" err="1">
                <a:latin typeface="Calibri" panose="020F0502020204030204" pitchFamily="34" charset="0"/>
                <a:ea typeface="Aptos" panose="020B0004020202020204" pitchFamily="34" charset="0"/>
              </a:rPr>
              <a:t>inventory</a:t>
            </a:r>
            <a:r>
              <a:rPr lang="fr-FR" sz="2200" dirty="0">
                <a:latin typeface="Calibri" panose="020F0502020204030204" pitchFamily="34" charset="0"/>
                <a:ea typeface="Aptos" panose="020B0004020202020204" pitchFamily="34" charset="0"/>
              </a:rPr>
              <a:t> of </a:t>
            </a:r>
            <a:r>
              <a:rPr lang="fr-FR" sz="2200" dirty="0" err="1">
                <a:latin typeface="Calibri" panose="020F0502020204030204" pitchFamily="34" charset="0"/>
                <a:ea typeface="Aptos" panose="020B0004020202020204" pitchFamily="34" charset="0"/>
              </a:rPr>
              <a:t>existing</a:t>
            </a:r>
            <a:r>
              <a:rPr lang="fr-FR" sz="2200" dirty="0">
                <a:latin typeface="Calibri" panose="020F0502020204030204" pitchFamily="34" charset="0"/>
                <a:ea typeface="Aptos" panose="020B0004020202020204" pitchFamily="34" charset="0"/>
              </a:rPr>
              <a:t> data</a:t>
            </a:r>
          </a:p>
          <a:p>
            <a:pPr lvl="0"/>
            <a:r>
              <a:rPr lang="fr-FR" sz="2200" dirty="0">
                <a:latin typeface="Calibri" panose="020F0502020204030204" pitchFamily="34" charset="0"/>
                <a:ea typeface="Aptos" panose="020B0004020202020204" pitchFamily="34" charset="0"/>
              </a:rPr>
              <a:t>the </a:t>
            </a:r>
            <a:r>
              <a:rPr lang="fr-FR" sz="2200" dirty="0" err="1">
                <a:latin typeface="Calibri" panose="020F0502020204030204" pitchFamily="34" charset="0"/>
                <a:ea typeface="Aptos" panose="020B0004020202020204" pitchFamily="34" charset="0"/>
              </a:rPr>
              <a:t>development</a:t>
            </a:r>
            <a:r>
              <a:rPr lang="fr-FR" sz="2200" dirty="0">
                <a:latin typeface="Calibri" panose="020F0502020204030204" pitchFamily="34" charset="0"/>
                <a:ea typeface="Aptos" panose="020B0004020202020204" pitchFamily="34" charset="0"/>
              </a:rPr>
              <a:t> of a 3D </a:t>
            </a:r>
            <a:r>
              <a:rPr lang="fr-FR" sz="2200" dirty="0" err="1">
                <a:latin typeface="Calibri" panose="020F0502020204030204" pitchFamily="34" charset="0"/>
                <a:ea typeface="Aptos" panose="020B0004020202020204" pitchFamily="34" charset="0"/>
              </a:rPr>
              <a:t>numerical</a:t>
            </a:r>
            <a:r>
              <a:rPr lang="fr-FR" sz="2200" dirty="0"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fr-FR" sz="2200" dirty="0" err="1">
                <a:latin typeface="Calibri" panose="020F0502020204030204" pitchFamily="34" charset="0"/>
                <a:ea typeface="Aptos" panose="020B0004020202020204" pitchFamily="34" charset="0"/>
              </a:rPr>
              <a:t>groundwater</a:t>
            </a:r>
            <a:r>
              <a:rPr lang="fr-FR" sz="2200" dirty="0">
                <a:latin typeface="Calibri" panose="020F0502020204030204" pitchFamily="34" charset="0"/>
                <a:ea typeface="Aptos" panose="020B0004020202020204" pitchFamily="34" charset="0"/>
              </a:rPr>
              <a:t> flow model</a:t>
            </a:r>
          </a:p>
          <a:p>
            <a:pPr marL="342900" lvl="1" indent="-342900">
              <a:buSzPct val="55000"/>
              <a:buFont typeface="Wingdings" panose="05000000000000000000" pitchFamily="2" charset="2"/>
              <a:buChar char="v"/>
            </a:pPr>
            <a:endParaRPr lang="en-GB" dirty="0"/>
          </a:p>
        </p:txBody>
      </p:sp>
      <p:pic>
        <p:nvPicPr>
          <p:cNvPr id="2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11293692-69EE-D66B-F3A7-D3AAF0DA9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" y="4557256"/>
            <a:ext cx="1492624" cy="455377"/>
          </a:xfrm>
          <a:prstGeom prst="rect">
            <a:avLst/>
          </a:prstGeom>
        </p:spPr>
      </p:pic>
      <p:pic>
        <p:nvPicPr>
          <p:cNvPr id="4" name="Tijdelijke aanduiding voor inhoud 31" descr="Afbeelding met Graphics, Lettertype, grafische vormgeving, ontwerp&#10;&#10;Automatisch gegenereerde beschrijving">
            <a:extLst>
              <a:ext uri="{FF2B5EF4-FFF2-40B4-BE49-F238E27FC236}">
                <a16:creationId xmlns:a16="http://schemas.microsoft.com/office/drawing/2014/main" id="{D8F0AC8B-3120-2F9A-942B-D08C5FE01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430" y="4393101"/>
            <a:ext cx="1688202" cy="750399"/>
          </a:xfrm>
          <a:prstGeom prst="rect">
            <a:avLst/>
          </a:prstGeom>
        </p:spPr>
      </p:pic>
      <p:pic>
        <p:nvPicPr>
          <p:cNvPr id="7" name="Image 6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77972EB1-CF36-DFD9-73C3-9E2019E0EF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47" y="1047096"/>
            <a:ext cx="4838347" cy="3048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95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71474" y="316346"/>
            <a:ext cx="7950995" cy="391419"/>
          </a:xfrm>
        </p:spPr>
        <p:txBody>
          <a:bodyPr>
            <a:normAutofit fontScale="90000"/>
          </a:bodyPr>
          <a:lstStyle/>
          <a:p>
            <a:r>
              <a:rPr lang="fr-FR" dirty="0"/>
              <a:t>First </a:t>
            </a:r>
            <a:r>
              <a:rPr lang="fr-FR" dirty="0" err="1"/>
              <a:t>hydrogeological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 for ET in the  EMR</a:t>
            </a:r>
            <a:br>
              <a:rPr lang="fr-FR" dirty="0"/>
            </a:br>
            <a:r>
              <a:rPr lang="fr-FR" dirty="0"/>
              <a:t>… </a:t>
            </a:r>
            <a:r>
              <a:rPr lang="fr-FR" dirty="0" err="1"/>
              <a:t>reminder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301AE1-2122-78C0-18A8-957067A59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2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11293692-69EE-D66B-F3A7-D3AAF0DA9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" y="4557256"/>
            <a:ext cx="1492624" cy="455377"/>
          </a:xfrm>
          <a:prstGeom prst="rect">
            <a:avLst/>
          </a:prstGeom>
        </p:spPr>
      </p:pic>
      <p:pic>
        <p:nvPicPr>
          <p:cNvPr id="4" name="Tijdelijke aanduiding voor inhoud 31" descr="Afbeelding met Graphics, Lettertype, grafische vormgeving, ontwerp&#10;&#10;Automatisch gegenereerde beschrijving">
            <a:extLst>
              <a:ext uri="{FF2B5EF4-FFF2-40B4-BE49-F238E27FC236}">
                <a16:creationId xmlns:a16="http://schemas.microsoft.com/office/drawing/2014/main" id="{D8F0AC8B-3120-2F9A-942B-D08C5FE01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430" y="4393101"/>
            <a:ext cx="1688202" cy="75039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9933AA6-86FB-C73C-70F5-2B323D74DB63}"/>
              </a:ext>
            </a:extLst>
          </p:cNvPr>
          <p:cNvSpPr txBox="1"/>
          <p:nvPr/>
        </p:nvSpPr>
        <p:spPr>
          <a:xfrm>
            <a:off x="7584915" y="759181"/>
            <a:ext cx="14907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i="1" dirty="0"/>
              <a:t>River network, </a:t>
            </a:r>
            <a:r>
              <a:rPr lang="fr-BE" sz="1600" i="1" dirty="0" err="1"/>
              <a:t>groundwater</a:t>
            </a:r>
            <a:r>
              <a:rPr lang="fr-BE" sz="1600" i="1" dirty="0"/>
              <a:t> </a:t>
            </a:r>
            <a:r>
              <a:rPr lang="fr-BE" sz="1600" i="1" dirty="0" err="1"/>
              <a:t>level</a:t>
            </a:r>
            <a:r>
              <a:rPr lang="fr-BE" sz="1600" i="1" dirty="0"/>
              <a:t> </a:t>
            </a:r>
            <a:r>
              <a:rPr lang="fr-BE" sz="1600" i="1" dirty="0" err="1"/>
              <a:t>measurements</a:t>
            </a:r>
            <a:r>
              <a:rPr lang="fr-BE" sz="1600" i="1" dirty="0"/>
              <a:t> and </a:t>
            </a:r>
            <a:r>
              <a:rPr lang="fr-BE" sz="1600" i="1" dirty="0" err="1"/>
              <a:t>mesh</a:t>
            </a:r>
            <a:r>
              <a:rPr lang="fr-BE" sz="1600" i="1" dirty="0"/>
              <a:t> of the </a:t>
            </a:r>
            <a:r>
              <a:rPr lang="fr-BE" sz="1600" i="1" dirty="0" err="1"/>
              <a:t>finite</a:t>
            </a:r>
            <a:r>
              <a:rPr lang="fr-BE" sz="1600" i="1" dirty="0"/>
              <a:t> </a:t>
            </a:r>
            <a:r>
              <a:rPr lang="fr-BE" sz="1600" i="1" dirty="0" err="1"/>
              <a:t>elements</a:t>
            </a:r>
            <a:r>
              <a:rPr lang="fr-BE" sz="1600" i="1" dirty="0"/>
              <a:t> model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48F06A7-D132-2849-A339-5EB2B442F6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7" t="29929" r="17790" b="15283"/>
          <a:stretch/>
        </p:blipFill>
        <p:spPr>
          <a:xfrm>
            <a:off x="4435266" y="3763076"/>
            <a:ext cx="3141820" cy="8755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B9B9A21-E4EC-6670-0109-CFA26440A43B}"/>
              </a:ext>
            </a:extLst>
          </p:cNvPr>
          <p:cNvSpPr txBox="1"/>
          <p:nvPr/>
        </p:nvSpPr>
        <p:spPr>
          <a:xfrm>
            <a:off x="7577086" y="3573840"/>
            <a:ext cx="1598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i="1" dirty="0" err="1"/>
              <a:t>Hydrogeological</a:t>
            </a:r>
            <a:r>
              <a:rPr lang="fr-BE" sz="1600" i="1" dirty="0"/>
              <a:t> model </a:t>
            </a:r>
            <a:r>
              <a:rPr lang="fr-BE" sz="1600" i="1" dirty="0" err="1"/>
              <a:t>according</a:t>
            </a:r>
            <a:r>
              <a:rPr lang="fr-BE" sz="1600" i="1" dirty="0"/>
              <a:t> to </a:t>
            </a:r>
            <a:r>
              <a:rPr lang="fr-BE" sz="1600" i="1" dirty="0" err="1"/>
              <a:t>regional</a:t>
            </a:r>
            <a:r>
              <a:rPr lang="fr-BE" sz="1600" i="1" dirty="0"/>
              <a:t> </a:t>
            </a:r>
            <a:r>
              <a:rPr lang="fr-BE" sz="1600" i="1" dirty="0" err="1"/>
              <a:t>geological</a:t>
            </a:r>
            <a:r>
              <a:rPr lang="fr-BE" sz="1600" i="1" dirty="0"/>
              <a:t> model</a:t>
            </a:r>
          </a:p>
        </p:txBody>
      </p:sp>
      <p:pic>
        <p:nvPicPr>
          <p:cNvPr id="13" name="Image 1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D0781A69-85B4-628B-B5DA-359C9719AF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32" y="973801"/>
            <a:ext cx="3865270" cy="2436263"/>
          </a:xfrm>
          <a:prstGeom prst="rect">
            <a:avLst/>
          </a:prstGeom>
        </p:spPr>
      </p:pic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22342533-0B95-DEE1-A324-19E4A67F210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64317" y="1175637"/>
            <a:ext cx="3386679" cy="3296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>
              <a:spcBef>
                <a:spcPct val="0"/>
              </a:spcBef>
              <a:buNone/>
            </a:pPr>
            <a:r>
              <a:rPr lang="en-GB" dirty="0" err="1">
                <a:solidFill>
                  <a:srgbClr val="321F4F"/>
                </a:solidFill>
                <a:latin typeface="+mj-lt"/>
                <a:ea typeface="+mj-ea"/>
                <a:cs typeface="+mj-cs"/>
              </a:rPr>
              <a:t>Feflow</a:t>
            </a:r>
            <a:r>
              <a:rPr lang="en-GB" dirty="0">
                <a:solidFill>
                  <a:srgbClr val="321F4F"/>
                </a:solidFill>
                <a:latin typeface="+mj-lt"/>
                <a:ea typeface="+mj-ea"/>
                <a:cs typeface="+mj-cs"/>
              </a:rPr>
              <a:t>® hydrogeological flow model construction:</a:t>
            </a:r>
          </a:p>
          <a:p>
            <a:pPr lvl="1" indent="-457200">
              <a:spcBef>
                <a:spcPct val="0"/>
              </a:spcBef>
            </a:pPr>
            <a:r>
              <a:rPr lang="en-GB" dirty="0">
                <a:solidFill>
                  <a:srgbClr val="321F4F"/>
                </a:solidFill>
                <a:latin typeface="+mj-lt"/>
                <a:ea typeface="+mj-ea"/>
                <a:cs typeface="+mj-cs"/>
              </a:rPr>
              <a:t>finite element mesh</a:t>
            </a:r>
          </a:p>
          <a:p>
            <a:pPr lvl="1" indent="-457200">
              <a:spcBef>
                <a:spcPct val="0"/>
              </a:spcBef>
            </a:pPr>
            <a:r>
              <a:rPr lang="en-GB" dirty="0">
                <a:solidFill>
                  <a:srgbClr val="321F4F"/>
                </a:solidFill>
                <a:latin typeface="+mj-lt"/>
                <a:ea typeface="+mj-ea"/>
                <a:cs typeface="+mj-cs"/>
              </a:rPr>
              <a:t>steady flow model</a:t>
            </a:r>
          </a:p>
          <a:p>
            <a:pPr lvl="1" indent="-457200">
              <a:spcBef>
                <a:spcPct val="0"/>
              </a:spcBef>
            </a:pPr>
            <a:r>
              <a:rPr lang="en-GB" dirty="0">
                <a:solidFill>
                  <a:srgbClr val="321F4F"/>
                </a:solidFill>
                <a:latin typeface="+mj-lt"/>
                <a:ea typeface="+mj-ea"/>
                <a:cs typeface="+mj-cs"/>
              </a:rPr>
              <a:t>based on 2018 data</a:t>
            </a:r>
          </a:p>
          <a:p>
            <a:pPr indent="-457200">
              <a:spcBef>
                <a:spcPct val="0"/>
              </a:spcBef>
            </a:pPr>
            <a:endParaRPr lang="en-GB" dirty="0">
              <a:solidFill>
                <a:srgbClr val="321F4F"/>
              </a:solidFill>
              <a:latin typeface="+mj-lt"/>
              <a:ea typeface="+mj-ea"/>
              <a:cs typeface="+mj-cs"/>
            </a:endParaRPr>
          </a:p>
          <a:p>
            <a:pPr marL="0" indent="0">
              <a:spcBef>
                <a:spcPct val="0"/>
              </a:spcBef>
              <a:buNone/>
            </a:pPr>
            <a:endParaRPr lang="en-GB" dirty="0">
              <a:solidFill>
                <a:srgbClr val="321F4F"/>
              </a:solidFill>
              <a:latin typeface="+mj-lt"/>
              <a:ea typeface="+mj-ea"/>
              <a:cs typeface="+mj-cs"/>
            </a:endParaRPr>
          </a:p>
          <a:p>
            <a:pPr marL="0">
              <a:spcBef>
                <a:spcPct val="0"/>
              </a:spcBef>
              <a:buNone/>
            </a:pPr>
            <a:r>
              <a:rPr lang="en-GB" dirty="0">
                <a:solidFill>
                  <a:srgbClr val="321F4F"/>
                </a:solidFill>
                <a:latin typeface="+mj-lt"/>
                <a:ea typeface="+mj-ea"/>
                <a:cs typeface="+mj-cs"/>
              </a:rPr>
              <a:t>Regional database used in the model:</a:t>
            </a:r>
          </a:p>
          <a:p>
            <a:pPr lvl="1" indent="-457200">
              <a:spcBef>
                <a:spcPct val="0"/>
              </a:spcBef>
            </a:pPr>
            <a:r>
              <a:rPr lang="en-GB" dirty="0">
                <a:solidFill>
                  <a:srgbClr val="321F4F"/>
                </a:solidFill>
                <a:latin typeface="+mj-lt"/>
                <a:ea typeface="+mj-ea"/>
                <a:cs typeface="+mj-cs"/>
              </a:rPr>
              <a:t>groundwater water level observations, groundwater abstractions (Wallonia, Germany, The Netherlands)</a:t>
            </a:r>
          </a:p>
          <a:p>
            <a:pPr lvl="1" indent="-457200">
              <a:spcBef>
                <a:spcPct val="0"/>
              </a:spcBef>
            </a:pPr>
            <a:r>
              <a:rPr lang="en-GB" dirty="0">
                <a:solidFill>
                  <a:srgbClr val="321F4F"/>
                </a:solidFill>
                <a:latin typeface="+mj-lt"/>
                <a:ea typeface="+mj-ea"/>
                <a:cs typeface="+mj-cs"/>
              </a:rPr>
              <a:t>hydraulic conductivities</a:t>
            </a:r>
          </a:p>
          <a:p>
            <a:pPr lvl="1" indent="-457200">
              <a:spcBef>
                <a:spcPct val="0"/>
              </a:spcBef>
            </a:pPr>
            <a:r>
              <a:rPr lang="en-GB" dirty="0">
                <a:solidFill>
                  <a:srgbClr val="321F4F"/>
                </a:solidFill>
                <a:latin typeface="+mj-lt"/>
                <a:ea typeface="+mj-ea"/>
                <a:cs typeface="+mj-cs"/>
              </a:rPr>
              <a:t>topography</a:t>
            </a:r>
          </a:p>
          <a:p>
            <a:pPr lvl="1" indent="-457200">
              <a:spcBef>
                <a:spcPct val="0"/>
              </a:spcBef>
            </a:pPr>
            <a:r>
              <a:rPr lang="en-GB" dirty="0">
                <a:solidFill>
                  <a:srgbClr val="321F4F"/>
                </a:solidFill>
                <a:latin typeface="+mj-lt"/>
                <a:ea typeface="+mj-ea"/>
                <a:cs typeface="+mj-cs"/>
              </a:rPr>
              <a:t>geology</a:t>
            </a:r>
          </a:p>
          <a:p>
            <a:pPr marL="0">
              <a:spcBef>
                <a:spcPct val="0"/>
              </a:spcBef>
              <a:buNone/>
            </a:pPr>
            <a:endParaRPr lang="en-GB" dirty="0">
              <a:solidFill>
                <a:srgbClr val="321F4F"/>
              </a:solidFill>
              <a:latin typeface="+mj-lt"/>
              <a:ea typeface="+mj-ea"/>
              <a:cs typeface="+mj-cs"/>
            </a:endParaRPr>
          </a:p>
          <a:p>
            <a:pPr marL="0">
              <a:spcBef>
                <a:spcPct val="0"/>
              </a:spcBef>
              <a:buNone/>
            </a:pPr>
            <a:endParaRPr lang="fr-BE" dirty="0">
              <a:solidFill>
                <a:srgbClr val="321F4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4CA2706-BB9D-9A3A-EB01-9E092CF074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307" b="82752"/>
          <a:stretch/>
        </p:blipFill>
        <p:spPr>
          <a:xfrm>
            <a:off x="3577843" y="3757163"/>
            <a:ext cx="857423" cy="88150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AAB3A30-25B4-B5B9-1D5F-EA61F1983014}"/>
              </a:ext>
            </a:extLst>
          </p:cNvPr>
          <p:cNvSpPr txBox="1"/>
          <p:nvPr/>
        </p:nvSpPr>
        <p:spPr>
          <a:xfrm>
            <a:off x="7577086" y="2744247"/>
            <a:ext cx="137116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defRPr sz="1600" i="1"/>
            </a:lvl1pPr>
          </a:lstStyle>
          <a:p>
            <a:r>
              <a:rPr lang="en-US" dirty="0"/>
              <a:t>Element sizes about 500 meters length</a:t>
            </a:r>
          </a:p>
        </p:txBody>
      </p:sp>
    </p:spTree>
    <p:extLst>
      <p:ext uri="{BB962C8B-B14F-4D97-AF65-F5344CB8AC3E}">
        <p14:creationId xmlns:p14="http://schemas.microsoft.com/office/powerpoint/2010/main" val="16258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301AE1-2122-78C0-18A8-957067A59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8" name="Image 7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D7BC1B11-7E96-25D3-A3D3-43BB60DD5B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4" y="1157291"/>
            <a:ext cx="4711023" cy="2969337"/>
          </a:xfrm>
          <a:prstGeom prst="rect">
            <a:avLst/>
          </a:prstGeom>
        </p:spPr>
      </p:pic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ABEC7FD0-9ED3-520A-74E0-E8242CFA5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536" y="1162055"/>
            <a:ext cx="3809300" cy="240982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fr-FR" sz="2200" dirty="0" err="1">
                <a:latin typeface="Calibri" panose="020F0502020204030204" pitchFamily="34" charset="0"/>
                <a:ea typeface="Aptos" panose="020B0004020202020204" pitchFamily="34" charset="0"/>
              </a:rPr>
              <a:t>Calibrated</a:t>
            </a:r>
            <a:r>
              <a:rPr lang="fr-FR" sz="2200" dirty="0">
                <a:latin typeface="Calibri" panose="020F0502020204030204" pitchFamily="34" charset="0"/>
                <a:ea typeface="Aptos" panose="020B0004020202020204" pitchFamily="34" charset="0"/>
              </a:rPr>
              <a:t> in </a:t>
            </a:r>
            <a:r>
              <a:rPr lang="fr-FR" sz="2200" dirty="0" err="1">
                <a:latin typeface="Calibri" panose="020F0502020204030204" pitchFamily="34" charset="0"/>
                <a:ea typeface="Aptos" panose="020B0004020202020204" pitchFamily="34" charset="0"/>
              </a:rPr>
              <a:t>steady</a:t>
            </a:r>
            <a:r>
              <a:rPr lang="fr-FR" sz="2200" dirty="0">
                <a:latin typeface="Calibri" panose="020F0502020204030204" pitchFamily="34" charset="0"/>
                <a:ea typeface="Aptos" panose="020B0004020202020204" pitchFamily="34" charset="0"/>
              </a:rPr>
              <a:t> state </a:t>
            </a:r>
            <a:r>
              <a:rPr lang="fr-FR" sz="2200" dirty="0" err="1">
                <a:latin typeface="Calibri" panose="020F0502020204030204" pitchFamily="34" charset="0"/>
                <a:ea typeface="Aptos" panose="020B0004020202020204" pitchFamily="34" charset="0"/>
              </a:rPr>
              <a:t>based</a:t>
            </a:r>
            <a:r>
              <a:rPr lang="fr-FR" sz="2200" dirty="0">
                <a:latin typeface="Calibri" panose="020F0502020204030204" pitchFamily="34" charset="0"/>
                <a:ea typeface="Aptos" panose="020B0004020202020204" pitchFamily="34" charset="0"/>
              </a:rPr>
              <a:t> on </a:t>
            </a:r>
            <a:r>
              <a:rPr lang="fr-FR" sz="2200" dirty="0" err="1">
                <a:latin typeface="Calibri" panose="020F0502020204030204" pitchFamily="34" charset="0"/>
                <a:ea typeface="Aptos" panose="020B0004020202020204" pitchFamily="34" charset="0"/>
              </a:rPr>
              <a:t>groundwater</a:t>
            </a:r>
            <a:r>
              <a:rPr lang="fr-FR" sz="2200" dirty="0"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fr-FR" sz="2200" dirty="0" err="1">
                <a:latin typeface="Calibri" panose="020F0502020204030204" pitchFamily="34" charset="0"/>
                <a:ea typeface="Aptos" panose="020B0004020202020204" pitchFamily="34" charset="0"/>
              </a:rPr>
              <a:t>levels</a:t>
            </a:r>
            <a:r>
              <a:rPr lang="fr-FR" sz="2200" dirty="0">
                <a:latin typeface="Calibri" panose="020F0502020204030204" pitchFamily="34" charset="0"/>
                <a:ea typeface="Aptos" panose="020B0004020202020204" pitchFamily="34" charset="0"/>
              </a:rPr>
              <a:t> and base flow in </a:t>
            </a:r>
            <a:r>
              <a:rPr lang="fr-FR" sz="2200" dirty="0" err="1">
                <a:latin typeface="Calibri" panose="020F0502020204030204" pitchFamily="34" charset="0"/>
                <a:ea typeface="Aptos" panose="020B0004020202020204" pitchFamily="34" charset="0"/>
              </a:rPr>
              <a:t>rivers</a:t>
            </a:r>
            <a:endParaRPr lang="fr-FR" sz="22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fr-FR" sz="22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Fi</a:t>
            </a:r>
            <a:r>
              <a:rPr lang="fr-FR" sz="2200" dirty="0">
                <a:latin typeface="Calibri" panose="020F0502020204030204" pitchFamily="34" charset="0"/>
                <a:ea typeface="Aptos" panose="020B0004020202020204" pitchFamily="34" charset="0"/>
              </a:rPr>
              <a:t>rst simulations of the impact of ET infrastructures on the </a:t>
            </a:r>
            <a:r>
              <a:rPr lang="fr-FR" sz="2200" dirty="0" err="1">
                <a:latin typeface="Calibri" panose="020F0502020204030204" pitchFamily="34" charset="0"/>
                <a:ea typeface="Aptos" panose="020B0004020202020204" pitchFamily="34" charset="0"/>
              </a:rPr>
              <a:t>groundwater</a:t>
            </a:r>
            <a:endParaRPr lang="fr-FR" sz="22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>
              <a:buFont typeface="Symbol" panose="05050102010706020507" pitchFamily="18" charset="2"/>
              <a:buChar char=""/>
            </a:pPr>
            <a:r>
              <a:rPr lang="fr-FR" sz="2200" dirty="0">
                <a:latin typeface="Calibri" panose="020F0502020204030204" pitchFamily="34" charset="0"/>
                <a:ea typeface="Aptos" panose="020B0004020202020204" pitchFamily="34" charset="0"/>
              </a:rPr>
              <a:t>First </a:t>
            </a:r>
            <a:r>
              <a:rPr lang="en-GB" sz="2400" dirty="0"/>
              <a:t>estimations of groundwater inflows in tunnels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fr-FR" sz="22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1" indent="-342900">
              <a:buSzPct val="55000"/>
              <a:buFont typeface="Wingdings" panose="05000000000000000000" pitchFamily="2" charset="2"/>
              <a:buChar char="v"/>
            </a:pPr>
            <a:endParaRPr lang="en-GB" dirty="0"/>
          </a:p>
        </p:txBody>
      </p:sp>
      <p:pic>
        <p:nvPicPr>
          <p:cNvPr id="2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11293692-69EE-D66B-F3A7-D3AAF0DA9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64" y="4504825"/>
            <a:ext cx="1492624" cy="455377"/>
          </a:xfrm>
          <a:prstGeom prst="rect">
            <a:avLst/>
          </a:prstGeom>
        </p:spPr>
      </p:pic>
      <p:pic>
        <p:nvPicPr>
          <p:cNvPr id="4" name="Tijdelijke aanduiding voor inhoud 31" descr="Afbeelding met Graphics, Lettertype, grafische vormgeving, ontwerp&#10;&#10;Automatisch gegenereerde beschrijving">
            <a:extLst>
              <a:ext uri="{FF2B5EF4-FFF2-40B4-BE49-F238E27FC236}">
                <a16:creationId xmlns:a16="http://schemas.microsoft.com/office/drawing/2014/main" id="{D8F0AC8B-3120-2F9A-942B-D08C5FE01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3213" y="4393101"/>
            <a:ext cx="1688202" cy="750399"/>
          </a:xfrm>
          <a:prstGeom prst="rect">
            <a:avLst/>
          </a:prstGeom>
        </p:spPr>
      </p:pic>
      <p:sp>
        <p:nvSpPr>
          <p:cNvPr id="11" name="Titre 2">
            <a:extLst>
              <a:ext uri="{FF2B5EF4-FFF2-40B4-BE49-F238E27FC236}">
                <a16:creationId xmlns:a16="http://schemas.microsoft.com/office/drawing/2014/main" id="{196595D3-3582-6CEA-3A2B-5733AC12A06E}"/>
              </a:ext>
            </a:extLst>
          </p:cNvPr>
          <p:cNvSpPr txBox="1">
            <a:spLocks/>
          </p:cNvSpPr>
          <p:nvPr/>
        </p:nvSpPr>
        <p:spPr>
          <a:xfrm>
            <a:off x="371474" y="316346"/>
            <a:ext cx="7950995" cy="39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>
                <a:solidFill>
                  <a:srgbClr val="F07F3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900" dirty="0"/>
              <a:t>First </a:t>
            </a:r>
            <a:r>
              <a:rPr lang="fr-FR" sz="2900" dirty="0" err="1"/>
              <a:t>hydrogeological</a:t>
            </a:r>
            <a:r>
              <a:rPr lang="fr-FR" sz="2900" dirty="0"/>
              <a:t> </a:t>
            </a:r>
            <a:r>
              <a:rPr lang="fr-FR" sz="2900" dirty="0" err="1"/>
              <a:t>approach</a:t>
            </a:r>
            <a:r>
              <a:rPr lang="fr-FR" sz="2900" dirty="0"/>
              <a:t> for ET in the  EMR</a:t>
            </a:r>
            <a:br>
              <a:rPr lang="fr-FR" sz="2900" dirty="0"/>
            </a:br>
            <a:r>
              <a:rPr lang="fr-FR" sz="2900" dirty="0"/>
              <a:t>… </a:t>
            </a:r>
            <a:r>
              <a:rPr lang="fr-FR" sz="2900" dirty="0" err="1"/>
              <a:t>reminder</a:t>
            </a:r>
          </a:p>
        </p:txBody>
      </p:sp>
    </p:spTree>
    <p:extLst>
      <p:ext uri="{BB962C8B-B14F-4D97-AF65-F5344CB8AC3E}">
        <p14:creationId xmlns:p14="http://schemas.microsoft.com/office/powerpoint/2010/main" val="44378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301AE1-2122-78C0-18A8-957067A59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2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11293692-69EE-D66B-F3A7-D3AAF0DA9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2" y="4734023"/>
            <a:ext cx="1178719" cy="359609"/>
          </a:xfrm>
          <a:prstGeom prst="rect">
            <a:avLst/>
          </a:prstGeom>
        </p:spPr>
      </p:pic>
      <p:pic>
        <p:nvPicPr>
          <p:cNvPr id="4" name="Tijdelijke aanduiding voor inhoud 31" descr="Afbeelding met Graphics, Lettertype, grafische vormgeving, ontwerp&#10;&#10;Automatisch gegenereerde beschrijving">
            <a:extLst>
              <a:ext uri="{FF2B5EF4-FFF2-40B4-BE49-F238E27FC236}">
                <a16:creationId xmlns:a16="http://schemas.microsoft.com/office/drawing/2014/main" id="{D8F0AC8B-3120-2F9A-942B-D08C5FE01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974" y="4642488"/>
            <a:ext cx="1401562" cy="622989"/>
          </a:xfrm>
          <a:prstGeom prst="rect">
            <a:avLst/>
          </a:prstGeom>
        </p:spPr>
      </p:pic>
      <p:sp>
        <p:nvSpPr>
          <p:cNvPr id="11" name="Titre 2">
            <a:extLst>
              <a:ext uri="{FF2B5EF4-FFF2-40B4-BE49-F238E27FC236}">
                <a16:creationId xmlns:a16="http://schemas.microsoft.com/office/drawing/2014/main" id="{196595D3-3582-6CEA-3A2B-5733AC12A06E}"/>
              </a:ext>
            </a:extLst>
          </p:cNvPr>
          <p:cNvSpPr txBox="1">
            <a:spLocks/>
          </p:cNvSpPr>
          <p:nvPr/>
        </p:nvSpPr>
        <p:spPr>
          <a:xfrm>
            <a:off x="371474" y="316346"/>
            <a:ext cx="7950995" cy="39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>
                <a:solidFill>
                  <a:srgbClr val="F07F3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900" dirty="0"/>
              <a:t>First hydrogeological approach for ET in the  EMR</a:t>
            </a:r>
            <a:br>
              <a:rPr lang="en-GB" sz="2900" dirty="0"/>
            </a:br>
            <a:r>
              <a:rPr lang="en-GB" sz="2900" dirty="0"/>
              <a:t>… reminder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8D8DAAA-C5FA-150D-751D-C49D777ABF8B}"/>
              </a:ext>
            </a:extLst>
          </p:cNvPr>
          <p:cNvSpPr txBox="1"/>
          <p:nvPr/>
        </p:nvSpPr>
        <p:spPr>
          <a:xfrm>
            <a:off x="543482" y="4457822"/>
            <a:ext cx="3659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i="1"/>
            </a:lvl1pPr>
          </a:lstStyle>
          <a:p>
            <a:pPr algn="ctr"/>
            <a:r>
              <a:rPr lang="fr-BE" dirty="0"/>
              <a:t>for a </a:t>
            </a:r>
            <a:r>
              <a:rPr lang="fr-BE" b="1" dirty="0"/>
              <a:t>380 m</a:t>
            </a:r>
            <a:r>
              <a:rPr lang="fr-BE" b="1" baseline="30000" dirty="0"/>
              <a:t>3</a:t>
            </a:r>
            <a:r>
              <a:rPr lang="fr-BE" b="1" dirty="0"/>
              <a:t>/d </a:t>
            </a:r>
            <a:r>
              <a:rPr lang="fr-BE" dirty="0"/>
              <a:t>tunnel water </a:t>
            </a:r>
            <a:r>
              <a:rPr lang="fr-BE" dirty="0" err="1"/>
              <a:t>inflow</a:t>
            </a:r>
            <a:endParaRPr lang="fr-BE" dirty="0"/>
          </a:p>
        </p:txBody>
      </p:sp>
      <p:pic>
        <p:nvPicPr>
          <p:cNvPr id="12" name="Image 11" descr="Une image contenant texte, diagramme, carte&#10;&#10;Description générée automatiquement">
            <a:extLst>
              <a:ext uri="{FF2B5EF4-FFF2-40B4-BE49-F238E27FC236}">
                <a16:creationId xmlns:a16="http://schemas.microsoft.com/office/drawing/2014/main" id="{9146FD25-369A-BC3B-DCBA-6343EBA95C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1456927"/>
            <a:ext cx="3853427" cy="3084034"/>
          </a:xfrm>
          <a:prstGeom prst="rect">
            <a:avLst/>
          </a:prstGeom>
        </p:spPr>
      </p:pic>
      <p:pic>
        <p:nvPicPr>
          <p:cNvPr id="13" name="Image 12" descr="Une image contenant texte, diagramme, carte&#10;&#10;Description générée automatiquement">
            <a:extLst>
              <a:ext uri="{FF2B5EF4-FFF2-40B4-BE49-F238E27FC236}">
                <a16:creationId xmlns:a16="http://schemas.microsoft.com/office/drawing/2014/main" id="{5874B377-3F44-04A4-542A-F3FB702D3E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807" y="1456927"/>
            <a:ext cx="3853428" cy="308403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D763E60-F65D-0B70-9134-454AB1FD5BFC}"/>
              </a:ext>
            </a:extLst>
          </p:cNvPr>
          <p:cNvSpPr txBox="1"/>
          <p:nvPr/>
        </p:nvSpPr>
        <p:spPr>
          <a:xfrm>
            <a:off x="4941371" y="4465211"/>
            <a:ext cx="3581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i="1"/>
            </a:lvl1pPr>
          </a:lstStyle>
          <a:p>
            <a:pPr algn="ctr"/>
            <a:r>
              <a:rPr lang="fr-BE" dirty="0"/>
              <a:t>for a </a:t>
            </a:r>
            <a:r>
              <a:rPr lang="fr-BE" b="1" dirty="0"/>
              <a:t>4850 m</a:t>
            </a:r>
            <a:r>
              <a:rPr lang="fr-BE" b="1" baseline="30000" dirty="0"/>
              <a:t>3</a:t>
            </a:r>
            <a:r>
              <a:rPr lang="fr-BE" b="1" dirty="0"/>
              <a:t>/d </a:t>
            </a:r>
            <a:r>
              <a:rPr lang="fr-BE" dirty="0"/>
              <a:t>tunnel water </a:t>
            </a:r>
            <a:r>
              <a:rPr lang="fr-BE" dirty="0" err="1"/>
              <a:t>inflow</a:t>
            </a:r>
            <a:endParaRPr lang="fr-BE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BDC033E-E133-04C0-10F8-EC223F5E784F}"/>
              </a:ext>
            </a:extLst>
          </p:cNvPr>
          <p:cNvSpPr txBox="1"/>
          <p:nvPr/>
        </p:nvSpPr>
        <p:spPr>
          <a:xfrm>
            <a:off x="327159" y="911400"/>
            <a:ext cx="864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 the case of </a:t>
            </a:r>
            <a:r>
              <a:rPr lang="en-US" b="1" dirty="0" err="1"/>
              <a:t>K</a:t>
            </a:r>
            <a:r>
              <a:rPr lang="en-US" b="1" baseline="-25000" dirty="0" err="1"/>
              <a:t>aq</a:t>
            </a:r>
            <a:r>
              <a:rPr lang="en-US" b="1" dirty="0"/>
              <a:t>=10</a:t>
            </a:r>
            <a:r>
              <a:rPr lang="en-US" b="1" baseline="30000" dirty="0"/>
              <a:t>-8</a:t>
            </a:r>
            <a:r>
              <a:rPr lang="en-US" b="1" dirty="0"/>
              <a:t> m/s </a:t>
            </a:r>
            <a:r>
              <a:rPr lang="en-US" dirty="0"/>
              <a:t>conductivity, calculations with analytical solution:  </a:t>
            </a:r>
            <a:r>
              <a:rPr lang="en-US" b="1" dirty="0"/>
              <a:t>380 m</a:t>
            </a:r>
            <a:r>
              <a:rPr lang="en-US" b="1" baseline="30000" dirty="0"/>
              <a:t>3</a:t>
            </a:r>
            <a:r>
              <a:rPr lang="en-US" b="1" dirty="0"/>
              <a:t>/d -&gt; 4850 m</a:t>
            </a:r>
            <a:r>
              <a:rPr lang="en-US" b="1" baseline="30000" dirty="0"/>
              <a:t>3</a:t>
            </a:r>
            <a:r>
              <a:rPr lang="en-US" b="1" dirty="0"/>
              <a:t>/d</a:t>
            </a:r>
            <a:r>
              <a:rPr lang="en-US" dirty="0"/>
              <a:t> (depending on H)</a:t>
            </a:r>
          </a:p>
        </p:txBody>
      </p:sp>
    </p:spTree>
    <p:extLst>
      <p:ext uri="{BB962C8B-B14F-4D97-AF65-F5344CB8AC3E}">
        <p14:creationId xmlns:p14="http://schemas.microsoft.com/office/powerpoint/2010/main" val="69607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301AE1-2122-78C0-18A8-957067A59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2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11293692-69EE-D66B-F3A7-D3AAF0DA9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2" y="4734023"/>
            <a:ext cx="1178719" cy="359609"/>
          </a:xfrm>
          <a:prstGeom prst="rect">
            <a:avLst/>
          </a:prstGeom>
        </p:spPr>
      </p:pic>
      <p:pic>
        <p:nvPicPr>
          <p:cNvPr id="4" name="Tijdelijke aanduiding voor inhoud 31" descr="Afbeelding met Graphics, Lettertype, grafische vormgeving, ontwerp&#10;&#10;Automatisch gegenereerde beschrijving">
            <a:extLst>
              <a:ext uri="{FF2B5EF4-FFF2-40B4-BE49-F238E27FC236}">
                <a16:creationId xmlns:a16="http://schemas.microsoft.com/office/drawing/2014/main" id="{D8F0AC8B-3120-2F9A-942B-D08C5FE01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974" y="4642488"/>
            <a:ext cx="1401562" cy="622989"/>
          </a:xfrm>
          <a:prstGeom prst="rect">
            <a:avLst/>
          </a:prstGeom>
        </p:spPr>
      </p:pic>
      <p:sp>
        <p:nvSpPr>
          <p:cNvPr id="11" name="Titre 2">
            <a:extLst>
              <a:ext uri="{FF2B5EF4-FFF2-40B4-BE49-F238E27FC236}">
                <a16:creationId xmlns:a16="http://schemas.microsoft.com/office/drawing/2014/main" id="{196595D3-3582-6CEA-3A2B-5733AC12A06E}"/>
              </a:ext>
            </a:extLst>
          </p:cNvPr>
          <p:cNvSpPr txBox="1">
            <a:spLocks/>
          </p:cNvSpPr>
          <p:nvPr/>
        </p:nvSpPr>
        <p:spPr>
          <a:xfrm>
            <a:off x="371474" y="316346"/>
            <a:ext cx="7950995" cy="391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>
                <a:solidFill>
                  <a:srgbClr val="F07F3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900" dirty="0"/>
              <a:t>First </a:t>
            </a:r>
            <a:r>
              <a:rPr lang="fr-FR" sz="2900" dirty="0" err="1"/>
              <a:t>hydrogeological</a:t>
            </a:r>
            <a:r>
              <a:rPr lang="fr-FR" sz="2900" dirty="0"/>
              <a:t> </a:t>
            </a:r>
            <a:r>
              <a:rPr lang="fr-FR" sz="2900" dirty="0" err="1"/>
              <a:t>approach</a:t>
            </a:r>
            <a:r>
              <a:rPr lang="fr-FR" sz="2900" dirty="0"/>
              <a:t> for ET in the  EMR</a:t>
            </a:r>
            <a:br>
              <a:rPr lang="fr-FR" sz="2900" dirty="0"/>
            </a:br>
            <a:r>
              <a:rPr lang="fr-FR" sz="2900"/>
              <a:t>… reminder</a:t>
            </a:r>
            <a:endParaRPr lang="fr-FR" sz="2900" dirty="0"/>
          </a:p>
        </p:txBody>
      </p:sp>
      <p:pic>
        <p:nvPicPr>
          <p:cNvPr id="3" name="Image 2" descr="Une image contenant carte, capture d’écran, texte&#10;&#10;Description générée automatiquement">
            <a:extLst>
              <a:ext uri="{FF2B5EF4-FFF2-40B4-BE49-F238E27FC236}">
                <a16:creationId xmlns:a16="http://schemas.microsoft.com/office/drawing/2014/main" id="{B04046BB-E49E-3356-CFB4-266EC6E081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0816" y="1011942"/>
            <a:ext cx="3441536" cy="27231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05C2AC-4BE3-7543-2ED6-3A213769E9C5}"/>
              </a:ext>
            </a:extLst>
          </p:cNvPr>
          <p:cNvSpPr txBox="1"/>
          <p:nvPr/>
        </p:nvSpPr>
        <p:spPr>
          <a:xfrm>
            <a:off x="533216" y="962357"/>
            <a:ext cx="4379747" cy="2893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defPPr>
              <a:defRPr lang="de-DE"/>
            </a:defPPr>
            <a:lvl1pPr indent="0" algn="just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F5F5F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Regional numerical model adapted to predict regional impacts of ET infrastructures on regional groundwater resource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Hydraulic conductivities are key parameters and have to be determined locally near the future ET infrastructures</a:t>
            </a:r>
            <a:endParaRPr lang="en-US" sz="2000" dirty="0">
              <a:solidFill>
                <a:srgbClr val="321F4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5476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9A28-C4DE-05F0-0EEA-23AB395DE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B59B064-0B8A-DF6A-297A-3A225A296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Acquisition of </a:t>
            </a:r>
            <a:r>
              <a:rPr lang="fr-FR" dirty="0" err="1"/>
              <a:t>hydraulic</a:t>
            </a:r>
            <a:r>
              <a:rPr lang="fr-FR" dirty="0"/>
              <a:t> </a:t>
            </a:r>
            <a:r>
              <a:rPr lang="fr-FR" dirty="0" err="1"/>
              <a:t>conductivity</a:t>
            </a:r>
            <a:r>
              <a:rPr lang="fr-FR" dirty="0"/>
              <a:t> values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00317B-45B8-6EAB-4C2A-E58D5310E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2C972FB-F369-81FE-BF38-029A54AAD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lnSpc>
                <a:spcPct val="87000"/>
              </a:lnSpc>
              <a:buSzPct val="55000"/>
              <a:buFont typeface="Wingdings" panose="05000000000000000000" pitchFamily="2" charset="2"/>
              <a:buChar char="v"/>
            </a:pPr>
            <a:r>
              <a:rPr lang="en-GB" sz="2200" dirty="0"/>
              <a:t>Inventories of existing data</a:t>
            </a:r>
            <a:endParaRPr lang="fr-BE" sz="2200" dirty="0"/>
          </a:p>
        </p:txBody>
      </p:sp>
      <p:pic>
        <p:nvPicPr>
          <p:cNvPr id="8" name="Image 7" descr="Une image contenant texte, capture d’écran, carte, diagramme&#10;&#10;Description générée automatiquement">
            <a:extLst>
              <a:ext uri="{FF2B5EF4-FFF2-40B4-BE49-F238E27FC236}">
                <a16:creationId xmlns:a16="http://schemas.microsoft.com/office/drawing/2014/main" id="{AFE7AC3A-4D07-E6B7-22BD-81581C51A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05" y="1069066"/>
            <a:ext cx="4308258" cy="3046615"/>
          </a:xfrm>
          <a:prstGeom prst="rect">
            <a:avLst/>
          </a:prstGeom>
        </p:spPr>
      </p:pic>
      <p:pic>
        <p:nvPicPr>
          <p:cNvPr id="10" name="Image 9" descr="Une image contenant texte, carte, capture d’écran, diagramme&#10;&#10;Description générée automatiquement">
            <a:extLst>
              <a:ext uri="{FF2B5EF4-FFF2-40B4-BE49-F238E27FC236}">
                <a16:creationId xmlns:a16="http://schemas.microsoft.com/office/drawing/2014/main" id="{4F22A0D2-9F3D-B74B-518D-245F2597C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517" y="1772138"/>
            <a:ext cx="4508283" cy="318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0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9A28-C4DE-05F0-0EEA-23AB395DE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B59B064-0B8A-DF6A-297A-3A225A296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Acquisition of </a:t>
            </a:r>
            <a:r>
              <a:rPr lang="fr-FR" dirty="0" err="1"/>
              <a:t>hydraulic</a:t>
            </a:r>
            <a:r>
              <a:rPr lang="fr-FR" dirty="0"/>
              <a:t> </a:t>
            </a:r>
            <a:r>
              <a:rPr lang="fr-FR" dirty="0" err="1"/>
              <a:t>conductivity</a:t>
            </a:r>
            <a:r>
              <a:rPr lang="fr-FR" dirty="0"/>
              <a:t> values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00317B-45B8-6EAB-4C2A-E58D5310E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2C972FB-F369-81FE-BF38-029A54AAD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lnSpc>
                <a:spcPct val="87000"/>
              </a:lnSpc>
              <a:buSzPct val="55000"/>
              <a:buFont typeface="Wingdings" panose="05000000000000000000" pitchFamily="2" charset="2"/>
              <a:buChar char="v"/>
            </a:pPr>
            <a:r>
              <a:rPr lang="en-GB" sz="2200" dirty="0"/>
              <a:t>Hydraulic packer tests</a:t>
            </a:r>
            <a:endParaRPr lang="fr-BE" sz="22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A16255-8D84-536F-B58B-CDB7A2354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362" y="626206"/>
            <a:ext cx="1672182" cy="4360836"/>
          </a:xfrm>
          <a:prstGeom prst="rect">
            <a:avLst/>
          </a:prstGeom>
        </p:spPr>
      </p:pic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E7F8D9BA-0602-2820-671A-DCBB592A265E}"/>
              </a:ext>
            </a:extLst>
          </p:cNvPr>
          <p:cNvSpPr txBox="1">
            <a:spLocks/>
          </p:cNvSpPr>
          <p:nvPr/>
        </p:nvSpPr>
        <p:spPr>
          <a:xfrm>
            <a:off x="740805" y="1356464"/>
            <a:ext cx="4584357" cy="25878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SzPct val="55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Lucida Grande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anose="05050102010706020507" pitchFamily="18" charset="2"/>
              <a:buChar char=""/>
            </a:pPr>
            <a:r>
              <a:rPr lang="fr-FR" sz="2200" dirty="0" err="1">
                <a:latin typeface="Calibri" panose="020F0502020204030204" pitchFamily="34" charset="0"/>
                <a:ea typeface="Aptos" panose="020B0004020202020204" pitchFamily="34" charset="0"/>
              </a:rPr>
              <a:t>Carried</a:t>
            </a:r>
            <a:r>
              <a:rPr lang="fr-FR" sz="2200" dirty="0">
                <a:latin typeface="Calibri" panose="020F0502020204030204" pitchFamily="34" charset="0"/>
                <a:ea typeface="Aptos" panose="020B0004020202020204" pitchFamily="34" charset="0"/>
              </a:rPr>
              <a:t> out </a:t>
            </a:r>
            <a:r>
              <a:rPr lang="fr-FR" sz="2200" dirty="0" err="1">
                <a:latin typeface="Calibri" panose="020F0502020204030204" pitchFamily="34" charset="0"/>
                <a:ea typeface="Aptos" panose="020B0004020202020204" pitchFamily="34" charset="0"/>
              </a:rPr>
              <a:t>along</a:t>
            </a:r>
            <a:r>
              <a:rPr lang="fr-FR" sz="2200" dirty="0">
                <a:latin typeface="Calibri" panose="020F0502020204030204" pitchFamily="34" charset="0"/>
                <a:ea typeface="Aptos" panose="020B0004020202020204" pitchFamily="34" charset="0"/>
              </a:rPr>
              <a:t> the new </a:t>
            </a:r>
            <a:r>
              <a:rPr lang="fr-FR" sz="2200" dirty="0" err="1">
                <a:latin typeface="Calibri" panose="020F0502020204030204" pitchFamily="34" charset="0"/>
                <a:ea typeface="Aptos" panose="020B0004020202020204" pitchFamily="34" charset="0"/>
              </a:rPr>
              <a:t>boreholes</a:t>
            </a:r>
            <a:endParaRPr lang="fr-FR" sz="22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>
              <a:buFont typeface="Symbol" panose="05050102010706020507" pitchFamily="18" charset="2"/>
              <a:buChar char=""/>
            </a:pPr>
            <a:r>
              <a:rPr lang="fr-FR" sz="2200" dirty="0" err="1">
                <a:latin typeface="Calibri"/>
                <a:ea typeface="Aptos" panose="020B0004020202020204" pitchFamily="34" charset="0"/>
                <a:cs typeface="Calibri"/>
              </a:rPr>
              <a:t>Testing</a:t>
            </a:r>
            <a:r>
              <a:rPr lang="fr-FR" sz="2200" dirty="0">
                <a:latin typeface="Calibri"/>
                <a:ea typeface="Aptos" panose="020B0004020202020204" pitchFamily="34" charset="0"/>
                <a:cs typeface="Calibri"/>
              </a:rPr>
              <a:t> of </a:t>
            </a:r>
            <a:r>
              <a:rPr lang="fr-FR" sz="2200" dirty="0" err="1">
                <a:latin typeface="Calibri"/>
                <a:ea typeface="Aptos" panose="020B0004020202020204" pitchFamily="34" charset="0"/>
                <a:cs typeface="Calibri"/>
              </a:rPr>
              <a:t>different</a:t>
            </a:r>
            <a:r>
              <a:rPr lang="fr-FR" sz="2200" dirty="0">
                <a:latin typeface="Calibri"/>
                <a:ea typeface="Aptos" panose="020B0004020202020204" pitchFamily="34" charset="0"/>
                <a:cs typeface="Calibri"/>
              </a:rPr>
              <a:t> parts of the </a:t>
            </a:r>
            <a:r>
              <a:rPr lang="fr-FR" sz="2200" dirty="0" err="1">
                <a:latin typeface="Calibri"/>
                <a:ea typeface="Aptos" panose="020B0004020202020204" pitchFamily="34" charset="0"/>
                <a:cs typeface="Calibri"/>
              </a:rPr>
              <a:t>borehole</a:t>
            </a:r>
            <a:r>
              <a:rPr lang="fr-FR" sz="2200" dirty="0">
                <a:latin typeface="Calibri"/>
                <a:ea typeface="Aptos" panose="020B0004020202020204" pitchFamily="34" charset="0"/>
                <a:cs typeface="Calibri"/>
              </a:rPr>
              <a:t> (</a:t>
            </a:r>
            <a:r>
              <a:rPr lang="fr-FR" sz="2200" dirty="0" err="1">
                <a:latin typeface="Calibri"/>
                <a:ea typeface="Aptos" panose="020B0004020202020204" pitchFamily="34" charset="0"/>
                <a:cs typeface="Calibri"/>
              </a:rPr>
              <a:t>faulted</a:t>
            </a:r>
            <a:r>
              <a:rPr lang="fr-FR" sz="2200" dirty="0">
                <a:latin typeface="Calibri"/>
                <a:ea typeface="Aptos" panose="020B0004020202020204" pitchFamily="34" charset="0"/>
                <a:cs typeface="Calibri"/>
              </a:rPr>
              <a:t> zones, </a:t>
            </a:r>
            <a:r>
              <a:rPr lang="fr-FR" sz="2200" dirty="0" err="1">
                <a:latin typeface="Calibri"/>
                <a:ea typeface="Aptos" panose="020B0004020202020204" pitchFamily="34" charset="0"/>
                <a:cs typeface="Calibri"/>
              </a:rPr>
              <a:t>fractured</a:t>
            </a:r>
            <a:r>
              <a:rPr lang="fr-FR" sz="2200" dirty="0">
                <a:latin typeface="Calibri"/>
                <a:ea typeface="Aptos" panose="020B0004020202020204" pitchFamily="34" charset="0"/>
                <a:cs typeface="Calibri"/>
              </a:rPr>
              <a:t> zones, intact zones, …)</a:t>
            </a:r>
          </a:p>
          <a:p>
            <a:pPr>
              <a:buFont typeface="Symbol" panose="05050102010706020507" pitchFamily="18" charset="2"/>
              <a:buChar char=""/>
            </a:pPr>
            <a:r>
              <a:rPr lang="fr-FR" sz="2200" dirty="0">
                <a:latin typeface="Calibri"/>
                <a:ea typeface="Aptos" panose="020B0004020202020204" pitchFamily="34" charset="0"/>
                <a:cs typeface="Calibri"/>
              </a:rPr>
              <a:t>Local estimations of the </a:t>
            </a:r>
            <a:r>
              <a:rPr lang="fr-FR" sz="2200" dirty="0" err="1">
                <a:latin typeface="Calibri"/>
                <a:ea typeface="Aptos" panose="020B0004020202020204" pitchFamily="34" charset="0"/>
                <a:cs typeface="Calibri"/>
              </a:rPr>
              <a:t>hydraulic</a:t>
            </a:r>
            <a:r>
              <a:rPr lang="fr-FR" sz="2200" dirty="0">
                <a:latin typeface="Calibri"/>
                <a:ea typeface="Aptos" panose="020B0004020202020204" pitchFamily="34" charset="0"/>
                <a:cs typeface="Calibri"/>
              </a:rPr>
              <a:t> </a:t>
            </a:r>
            <a:r>
              <a:rPr lang="fr-FR" sz="2200" dirty="0" err="1">
                <a:latin typeface="Calibri"/>
                <a:ea typeface="Aptos" panose="020B0004020202020204" pitchFamily="34" charset="0"/>
                <a:cs typeface="Calibri"/>
              </a:rPr>
              <a:t>conductivity</a:t>
            </a:r>
            <a:r>
              <a:rPr lang="fr-FR" sz="2200" dirty="0">
                <a:latin typeface="Calibri"/>
                <a:ea typeface="Aptos" panose="020B0004020202020204" pitchFamily="34" charset="0"/>
                <a:cs typeface="Calibri"/>
              </a:rPr>
              <a:t> values</a:t>
            </a:r>
            <a:endParaRPr lang="fr-FR" sz="22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>
              <a:buFont typeface="Symbol" panose="05050102010706020507" pitchFamily="18" charset="2"/>
              <a:buChar char=""/>
            </a:pPr>
            <a:r>
              <a:rPr lang="fr-FR" sz="2200" dirty="0">
                <a:latin typeface="Calibri"/>
                <a:ea typeface="Aptos" panose="020B0004020202020204" pitchFamily="34" charset="0"/>
                <a:cs typeface="Calibri"/>
              </a:rPr>
              <a:t>Example:  Aubel  K : </a:t>
            </a:r>
            <a:r>
              <a:rPr lang="fr-FR" sz="2600" dirty="0">
                <a:latin typeface="Calibri"/>
                <a:ea typeface="Aptos" panose="020B0004020202020204" pitchFamily="34" charset="0"/>
                <a:cs typeface="Calibri"/>
              </a:rPr>
              <a:t>[</a:t>
            </a:r>
            <a:r>
              <a:rPr lang="fr-FR" sz="2200" dirty="0">
                <a:latin typeface="Calibri"/>
                <a:ea typeface="Aptos" panose="020B0004020202020204" pitchFamily="34" charset="0"/>
                <a:cs typeface="Calibri"/>
              </a:rPr>
              <a:t>1×10</a:t>
            </a:r>
            <a:r>
              <a:rPr lang="fr-FR" sz="2200" baseline="30000" dirty="0">
                <a:latin typeface="Calibri"/>
                <a:ea typeface="Aptos" panose="020B0004020202020204" pitchFamily="34" charset="0"/>
                <a:cs typeface="Calibri"/>
              </a:rPr>
              <a:t>-5</a:t>
            </a:r>
            <a:r>
              <a:rPr lang="fr-FR" sz="2200" dirty="0">
                <a:latin typeface="Calibri"/>
                <a:ea typeface="Aptos" panose="020B0004020202020204" pitchFamily="34" charset="0"/>
                <a:cs typeface="Calibri"/>
              </a:rPr>
              <a:t> – 1 × 10</a:t>
            </a:r>
            <a:r>
              <a:rPr lang="fr-FR" sz="2200" baseline="30000" dirty="0">
                <a:latin typeface="Calibri"/>
                <a:ea typeface="Aptos" panose="020B0004020202020204" pitchFamily="34" charset="0"/>
                <a:cs typeface="Calibri"/>
              </a:rPr>
              <a:t>-8</a:t>
            </a:r>
            <a:r>
              <a:rPr lang="fr-FR" sz="2200" dirty="0">
                <a:latin typeface="Calibri"/>
                <a:ea typeface="Aptos" panose="020B0004020202020204" pitchFamily="34" charset="0"/>
                <a:cs typeface="Calibri"/>
              </a:rPr>
              <a:t>]               m/s</a:t>
            </a:r>
          </a:p>
          <a:p>
            <a:pPr>
              <a:buFont typeface="Symbol" panose="05050102010706020507" pitchFamily="18" charset="2"/>
              <a:buChar char=""/>
            </a:pPr>
            <a:endParaRPr lang="fr-FR" sz="22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1" indent="-342900">
              <a:buSzPct val="55000"/>
              <a:buFont typeface="Wingdings" panose="05000000000000000000" pitchFamily="2" charset="2"/>
              <a:buChar char="v"/>
            </a:pPr>
            <a:endParaRPr lang="en-GB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FAFB814-7106-46CB-EB9B-971D34B00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958" y="4335720"/>
            <a:ext cx="1803042" cy="49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9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9A28-C4DE-05F0-0EEA-23AB395DE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F1EEE323-233A-0E4F-DAC0-F61C62F9A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456" y="845020"/>
            <a:ext cx="4388988" cy="3833506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DB59B064-0B8A-DF6A-297A-3A225A296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Acquisition of </a:t>
            </a:r>
            <a:r>
              <a:rPr lang="fr-FR" dirty="0" err="1"/>
              <a:t>hydraulic</a:t>
            </a:r>
            <a:r>
              <a:rPr lang="fr-FR" dirty="0"/>
              <a:t> </a:t>
            </a:r>
            <a:r>
              <a:rPr lang="fr-FR" dirty="0" err="1"/>
              <a:t>conductivity</a:t>
            </a:r>
            <a:r>
              <a:rPr lang="fr-FR" dirty="0"/>
              <a:t> values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00317B-45B8-6EAB-4C2A-E58D5310E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2C972FB-F369-81FE-BF38-029A54AAD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lnSpc>
                <a:spcPct val="87000"/>
              </a:lnSpc>
              <a:buSzPct val="55000"/>
              <a:buFont typeface="Wingdings" panose="05000000000000000000" pitchFamily="2" charset="2"/>
              <a:buChar char="v"/>
            </a:pPr>
            <a:r>
              <a:rPr lang="en-GB" sz="2200" dirty="0"/>
              <a:t>Pumping tests</a:t>
            </a:r>
            <a:endParaRPr lang="fr-BE" sz="2200" dirty="0"/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8D0B51DA-CF45-0330-D279-420C2B884649}"/>
              </a:ext>
            </a:extLst>
          </p:cNvPr>
          <p:cNvSpPr txBox="1">
            <a:spLocks/>
          </p:cNvSpPr>
          <p:nvPr/>
        </p:nvSpPr>
        <p:spPr>
          <a:xfrm>
            <a:off x="127215" y="1203837"/>
            <a:ext cx="4224618" cy="31428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SzPct val="55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Lucida Grande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2000" dirty="0" err="1"/>
              <a:t>Allow</a:t>
            </a:r>
            <a:r>
              <a:rPr lang="fr-FR" sz="2000" dirty="0"/>
              <a:t> the investigation of </a:t>
            </a:r>
            <a:r>
              <a:rPr lang="fr-FR" sz="2000" dirty="0" err="1"/>
              <a:t>larger</a:t>
            </a:r>
            <a:r>
              <a:rPr lang="fr-FR" sz="2000" dirty="0"/>
              <a:t> volume of underground (by </a:t>
            </a:r>
            <a:r>
              <a:rPr lang="fr-FR" sz="2000" dirty="0" err="1"/>
              <a:t>comparison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packer tests)</a:t>
            </a:r>
          </a:p>
          <a:p>
            <a:pPr lvl="1"/>
            <a:r>
              <a:rPr lang="fr-FR" sz="2000" dirty="0" err="1"/>
              <a:t>Allow</a:t>
            </a:r>
            <a:r>
              <a:rPr lang="fr-FR" sz="2000" dirty="0"/>
              <a:t> to </a:t>
            </a:r>
            <a:r>
              <a:rPr lang="fr-FR" sz="2000" dirty="0" err="1"/>
              <a:t>characterize</a:t>
            </a:r>
            <a:r>
              <a:rPr lang="fr-FR" sz="2000" dirty="0"/>
              <a:t> interactions </a:t>
            </a:r>
            <a:r>
              <a:rPr lang="fr-FR" sz="2000" dirty="0" err="1"/>
              <a:t>between</a:t>
            </a:r>
            <a:r>
              <a:rPr lang="fr-FR" sz="2000" dirty="0"/>
              <a:t> </a:t>
            </a:r>
            <a:r>
              <a:rPr lang="fr-FR" sz="2000" dirty="0" err="1"/>
              <a:t>aquifers</a:t>
            </a:r>
            <a:r>
              <a:rPr lang="fr-FR" sz="2000" dirty="0"/>
              <a:t>…</a:t>
            </a:r>
          </a:p>
          <a:p>
            <a:pPr lvl="1"/>
            <a:r>
              <a:rPr lang="fr-FR" sz="2000" dirty="0" err="1"/>
              <a:t>Interpretations</a:t>
            </a:r>
            <a:r>
              <a:rPr lang="fr-FR" sz="2000" dirty="0"/>
              <a:t> </a:t>
            </a:r>
            <a:r>
              <a:rPr lang="fr-FR" sz="2000" dirty="0" err="1"/>
              <a:t>give</a:t>
            </a:r>
            <a:r>
              <a:rPr lang="fr-FR" sz="2000" dirty="0"/>
              <a:t> values of K, Storage coefficients</a:t>
            </a:r>
          </a:p>
        </p:txBody>
      </p:sp>
      <p:pic>
        <p:nvPicPr>
          <p:cNvPr id="8" name="Image 7" descr="Une image contenant texte, capture d’écran, diagramme, pente&#10;&#10;Description générée automatiquement">
            <a:extLst>
              <a:ext uri="{FF2B5EF4-FFF2-40B4-BE49-F238E27FC236}">
                <a16:creationId xmlns:a16="http://schemas.microsoft.com/office/drawing/2014/main" id="{3543985F-DCF0-87F8-4C54-3E590ECA7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624" y="845020"/>
            <a:ext cx="4333820" cy="378532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9238D01-9CF4-7FE1-593B-106A65145A94}"/>
              </a:ext>
            </a:extLst>
          </p:cNvPr>
          <p:cNvSpPr txBox="1"/>
          <p:nvPr/>
        </p:nvSpPr>
        <p:spPr>
          <a:xfrm>
            <a:off x="7229960" y="4431539"/>
            <a:ext cx="1456840" cy="55018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FR" sz="1200" dirty="0" err="1"/>
              <a:t>Allwell</a:t>
            </a:r>
            <a:r>
              <a:rPr lang="fr-FR" sz="1200" dirty="0"/>
              <a:t> </a:t>
            </a:r>
            <a:r>
              <a:rPr lang="fr-FR" sz="1200" dirty="0" err="1"/>
              <a:t>Drilling</a:t>
            </a:r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356081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lnSpcReduction="10000"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690</Words>
  <Application>Microsoft Macintosh PowerPoint</Application>
  <PresentationFormat>On-screen Show (16:9)</PresentationFormat>
  <Paragraphs>99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Century Gothic</vt:lpstr>
      <vt:lpstr>Liberation Sans</vt:lpstr>
      <vt:lpstr>Lucida Grande</vt:lpstr>
      <vt:lpstr>Symbol</vt:lpstr>
      <vt:lpstr>Wingdings</vt:lpstr>
      <vt:lpstr>Thème Office</vt:lpstr>
      <vt:lpstr>PowerPoint Presentation</vt:lpstr>
      <vt:lpstr>First hydrogeological approach for ET in the  EMR … reminder</vt:lpstr>
      <vt:lpstr>First hydrogeological approach for ET in the  EMR … reminder</vt:lpstr>
      <vt:lpstr>PowerPoint Presentation</vt:lpstr>
      <vt:lpstr>PowerPoint Presentation</vt:lpstr>
      <vt:lpstr>PowerPoint Presentation</vt:lpstr>
      <vt:lpstr>Acquisition of hydraulic conductivity values</vt:lpstr>
      <vt:lpstr>Acquisition of hydraulic conductivity values</vt:lpstr>
      <vt:lpstr>Acquisition of hydraulic conductivity values</vt:lpstr>
      <vt:lpstr>Acquisition of hydraulic conductivity values</vt:lpstr>
      <vt:lpstr>PowerPoint Presentation</vt:lpstr>
      <vt:lpstr>Development of local models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Minon</dc:creator>
  <cp:lastModifiedBy>wim.walk</cp:lastModifiedBy>
  <cp:revision>106</cp:revision>
  <dcterms:created xsi:type="dcterms:W3CDTF">2018-03-13T16:35:22Z</dcterms:created>
  <dcterms:modified xsi:type="dcterms:W3CDTF">2024-05-06T10:56:05Z</dcterms:modified>
</cp:coreProperties>
</file>