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5" r:id="rId3"/>
    <p:sldMasterId id="2147483705" r:id="rId4"/>
  </p:sldMasterIdLst>
  <p:notesMasterIdLst>
    <p:notesMasterId r:id="rId25"/>
  </p:notesMasterIdLst>
  <p:sldIdLst>
    <p:sldId id="257" r:id="rId5"/>
    <p:sldId id="297" r:id="rId6"/>
    <p:sldId id="1618" r:id="rId7"/>
    <p:sldId id="455" r:id="rId8"/>
    <p:sldId id="1622" r:id="rId9"/>
    <p:sldId id="463" r:id="rId10"/>
    <p:sldId id="456" r:id="rId11"/>
    <p:sldId id="457" r:id="rId12"/>
    <p:sldId id="1624" r:id="rId13"/>
    <p:sldId id="1623" r:id="rId14"/>
    <p:sldId id="1620" r:id="rId15"/>
    <p:sldId id="1626" r:id="rId16"/>
    <p:sldId id="1629" r:id="rId17"/>
    <p:sldId id="1633" r:id="rId18"/>
    <p:sldId id="1631" r:id="rId19"/>
    <p:sldId id="1632" r:id="rId20"/>
    <p:sldId id="1628" r:id="rId21"/>
    <p:sldId id="1627" r:id="rId22"/>
    <p:sldId id="1634" r:id="rId23"/>
    <p:sldId id="1621" r:id="rId2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773" autoAdjust="0"/>
  </p:normalViewPr>
  <p:slideViewPr>
    <p:cSldViewPr snapToGrid="0">
      <p:cViewPr varScale="1">
        <p:scale>
          <a:sx n="59" d="100"/>
          <a:sy n="59" d="100"/>
        </p:scale>
        <p:origin x="58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7C773-EC50-4504-83CC-3D950E6F8E2F}" type="datetimeFigureOut">
              <a:rPr lang="de-DE" smtClean="0"/>
              <a:t>07.05.2024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31ABD2-1459-4C19-B6D9-244EB978A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1188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AE7F82-57CA-4927-A585-74C9E6934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0F7E775-1F7E-4B1C-AE1C-280B95C4DF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C6598B-6DCB-4211-9EE2-9516026CB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3A33F7-1AF5-4FDD-9FAB-AB69ADD7E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43F143B-1E0D-4707-A31C-048CE4BCA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CFAC6-7D68-451F-B4FD-F7674CC7EF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0912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8E6AB3-143C-4595-990F-C8F531D96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FDCE22B-8BF3-4E04-A829-189F0DCF47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77A77B3-A1F7-4AA9-9546-3167F39E9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CEE1D4-370A-499E-ABAD-D3997FED2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4FB3759-B734-4FB6-8900-BE4D2F5FA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CFAC6-7D68-451F-B4FD-F7674CC7EF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2625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A62A4D6-DF59-4DAB-80B5-B224D15B44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E5A4680-8F87-48EC-8A40-7452FD12F1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7D89872-ACCD-43AD-8176-96BABFB0B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CCF6171-8EA3-475E-BFAA-40C0A942E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ED202B-08A7-4C26-BDEE-13C027835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CFAC6-7D68-451F-B4FD-F7674CC7EF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7790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416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3248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3668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7296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6906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28417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477922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fld id="{C1983E7E-2983-4F37-99C2-D64CDD2853A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70344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3638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B219BD-CEE6-4B49-A60B-5030282F8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20684D3-9A05-4DA4-A4AE-429EE610E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74FEA8C-03AF-45CB-9537-A7FBCF2C5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A8FA9E-B52A-4AD8-A69B-98DC24490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6876C2F-765B-41CA-A65E-27BA07DE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CFAC6-7D68-451F-B4FD-F7674CC7EF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61690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153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85001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8006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38543"/>
            <a:ext cx="10515600" cy="5004928"/>
          </a:xfrm>
        </p:spPr>
        <p:txBody>
          <a:bodyPr>
            <a:normAutofit/>
          </a:bodyPr>
          <a:lstStyle>
            <a:lvl1pPr>
              <a:defRPr sz="2000">
                <a:latin typeface="Calibri Light" panose="020F0302020204030204" pitchFamily="34" charset="0"/>
              </a:defRPr>
            </a:lvl1pPr>
            <a:lvl2pPr>
              <a:defRPr sz="1800">
                <a:latin typeface="Calibri Light" panose="020F0302020204030204" pitchFamily="34" charset="0"/>
              </a:defRPr>
            </a:lvl2pPr>
            <a:lvl3pPr>
              <a:defRPr sz="1600">
                <a:latin typeface="Calibri Light" panose="020F0302020204030204" pitchFamily="34" charset="0"/>
              </a:defRPr>
            </a:lvl3pPr>
            <a:lvl4pPr>
              <a:defRPr sz="1400">
                <a:latin typeface="Calibri Light" panose="020F0302020204030204" pitchFamily="34" charset="0"/>
              </a:defRPr>
            </a:lvl4pPr>
            <a:lvl5pPr>
              <a:defRPr sz="1400"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03275"/>
          </a:xfrm>
        </p:spPr>
        <p:txBody>
          <a:bodyPr>
            <a:normAutofit/>
          </a:bodyPr>
          <a:lstStyle>
            <a:lvl1pPr>
              <a:defRPr sz="3000"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3581400" y="6356349"/>
            <a:ext cx="4114800" cy="365125"/>
          </a:xfrm>
        </p:spPr>
        <p:txBody>
          <a:bodyPr/>
          <a:lstStyle>
            <a:lvl1pPr>
              <a:defRPr>
                <a:solidFill>
                  <a:srgbClr val="EDAF1A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0292080" y="63341"/>
            <a:ext cx="1899920" cy="365125"/>
          </a:xfrm>
        </p:spPr>
        <p:txBody>
          <a:bodyPr/>
          <a:lstStyle>
            <a:lvl1pPr>
              <a:defRPr>
                <a:solidFill>
                  <a:srgbClr val="DD5011"/>
                </a:solidFill>
              </a:defRPr>
            </a:lvl1pPr>
          </a:lstStyle>
          <a:p>
            <a:fld id="{849DFF45-C437-41AF-8750-93EF89DECA6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ProBar3"/>
          <p:cNvSpPr/>
          <p:nvPr userDrawn="1"/>
        </p:nvSpPr>
        <p:spPr>
          <a:xfrm>
            <a:off x="11580000" y="-1"/>
            <a:ext cx="612000" cy="151200"/>
          </a:xfrm>
          <a:prstGeom prst="rect">
            <a:avLst/>
          </a:prstGeom>
          <a:solidFill>
            <a:srgbClr val="E37D5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391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38543"/>
            <a:ext cx="3696751" cy="5004928"/>
          </a:xfrm>
        </p:spPr>
        <p:txBody>
          <a:bodyPr>
            <a:normAutofit/>
          </a:bodyPr>
          <a:lstStyle>
            <a:lvl1pPr>
              <a:defRPr sz="2000">
                <a:latin typeface="Calibri Light" panose="020F030202020403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03275"/>
          </a:xfrm>
        </p:spPr>
        <p:txBody>
          <a:bodyPr>
            <a:normAutofit/>
          </a:bodyPr>
          <a:lstStyle>
            <a:lvl1pPr>
              <a:defRPr sz="3000"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3581400" y="6356349"/>
            <a:ext cx="4114800" cy="365125"/>
          </a:xfrm>
        </p:spPr>
        <p:txBody>
          <a:bodyPr/>
          <a:lstStyle>
            <a:lvl1pPr>
              <a:defRPr>
                <a:solidFill>
                  <a:srgbClr val="EDAF1A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5" name="Content Placeholder 2"/>
          <p:cNvSpPr>
            <a:spLocks noGrp="1"/>
          </p:cNvSpPr>
          <p:nvPr>
            <p:ph idx="14"/>
          </p:nvPr>
        </p:nvSpPr>
        <p:spPr>
          <a:xfrm>
            <a:off x="4534951" y="1038542"/>
            <a:ext cx="7056000" cy="5004928"/>
          </a:xfrm>
        </p:spPr>
        <p:txBody>
          <a:bodyPr>
            <a:normAutofit/>
          </a:bodyPr>
          <a:lstStyle>
            <a:lvl1pPr>
              <a:defRPr sz="2000">
                <a:latin typeface="Calibri Light" panose="020F0302020204030204" pitchFamily="34" charset="0"/>
              </a:defRPr>
            </a:lvl1pPr>
            <a:lvl2pPr>
              <a:defRPr sz="1800">
                <a:latin typeface="Calibri Light" panose="020F0302020204030204" pitchFamily="34" charset="0"/>
              </a:defRPr>
            </a:lvl2pPr>
            <a:lvl3pPr>
              <a:defRPr sz="1600">
                <a:latin typeface="Calibri Light" panose="020F0302020204030204" pitchFamily="34" charset="0"/>
              </a:defRPr>
            </a:lvl3pPr>
            <a:lvl4pPr>
              <a:defRPr sz="1400">
                <a:latin typeface="Calibri Light" panose="020F0302020204030204" pitchFamily="34" charset="0"/>
              </a:defRPr>
            </a:lvl4pPr>
            <a:lvl5pPr>
              <a:defRPr sz="1400"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0292080" y="63341"/>
            <a:ext cx="1899920" cy="365125"/>
          </a:xfrm>
        </p:spPr>
        <p:txBody>
          <a:bodyPr/>
          <a:lstStyle>
            <a:lvl1pPr>
              <a:defRPr>
                <a:solidFill>
                  <a:srgbClr val="DD5011"/>
                </a:solidFill>
              </a:defRPr>
            </a:lvl1pPr>
          </a:lstStyle>
          <a:p>
            <a:fld id="{849DFF45-C437-41AF-8750-93EF89DECA6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ProBar3"/>
          <p:cNvSpPr/>
          <p:nvPr userDrawn="1"/>
        </p:nvSpPr>
        <p:spPr>
          <a:xfrm>
            <a:off x="11580000" y="-1"/>
            <a:ext cx="612000" cy="151200"/>
          </a:xfrm>
          <a:prstGeom prst="rect">
            <a:avLst/>
          </a:prstGeom>
          <a:solidFill>
            <a:srgbClr val="E37D5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127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WTH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1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9215398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34906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84170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20775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3000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DD88B6-69E6-4846-8586-2FA9A027D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27D2295-9043-4A11-8E76-3BAA06755E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3EBB428-0DB1-4832-906D-E764660EC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0B3C5BA-1D94-4A72-843D-F2B68CE17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6E9E3F-1F88-4592-837D-4B56C439D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CFAC6-7D68-451F-B4FD-F7674CC7EF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83843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98419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32889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477922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fld id="{C1983E7E-2983-4F37-99C2-D64CDD2853A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03298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44337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41767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20509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04945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38543"/>
            <a:ext cx="10515600" cy="5004928"/>
          </a:xfrm>
        </p:spPr>
        <p:txBody>
          <a:bodyPr>
            <a:normAutofit/>
          </a:bodyPr>
          <a:lstStyle>
            <a:lvl1pPr>
              <a:defRPr sz="2000">
                <a:latin typeface="Calibri Light" panose="020F0302020204030204" pitchFamily="34" charset="0"/>
              </a:defRPr>
            </a:lvl1pPr>
            <a:lvl2pPr>
              <a:defRPr sz="1800">
                <a:latin typeface="Calibri Light" panose="020F0302020204030204" pitchFamily="34" charset="0"/>
              </a:defRPr>
            </a:lvl2pPr>
            <a:lvl3pPr>
              <a:defRPr sz="1600">
                <a:latin typeface="Calibri Light" panose="020F0302020204030204" pitchFamily="34" charset="0"/>
              </a:defRPr>
            </a:lvl3pPr>
            <a:lvl4pPr>
              <a:defRPr sz="1400">
                <a:latin typeface="Calibri Light" panose="020F0302020204030204" pitchFamily="34" charset="0"/>
              </a:defRPr>
            </a:lvl4pPr>
            <a:lvl5pPr>
              <a:defRPr sz="1400"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03275"/>
          </a:xfrm>
        </p:spPr>
        <p:txBody>
          <a:bodyPr>
            <a:normAutofit/>
          </a:bodyPr>
          <a:lstStyle>
            <a:lvl1pPr>
              <a:defRPr sz="3000"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3581400" y="6356349"/>
            <a:ext cx="4114800" cy="365125"/>
          </a:xfrm>
        </p:spPr>
        <p:txBody>
          <a:bodyPr/>
          <a:lstStyle>
            <a:lvl1pPr>
              <a:defRPr>
                <a:solidFill>
                  <a:srgbClr val="EDAF1A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0292080" y="63341"/>
            <a:ext cx="1899920" cy="365125"/>
          </a:xfrm>
        </p:spPr>
        <p:txBody>
          <a:bodyPr/>
          <a:lstStyle>
            <a:lvl1pPr>
              <a:defRPr>
                <a:solidFill>
                  <a:srgbClr val="DD5011"/>
                </a:solidFill>
              </a:defRPr>
            </a:lvl1pPr>
          </a:lstStyle>
          <a:p>
            <a:fld id="{849DFF45-C437-41AF-8750-93EF89DECA6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ProBar3"/>
          <p:cNvSpPr/>
          <p:nvPr userDrawn="1"/>
        </p:nvSpPr>
        <p:spPr>
          <a:xfrm>
            <a:off x="11580000" y="-1"/>
            <a:ext cx="612000" cy="151200"/>
          </a:xfrm>
          <a:prstGeom prst="rect">
            <a:avLst/>
          </a:prstGeom>
          <a:solidFill>
            <a:srgbClr val="E37D5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296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38543"/>
            <a:ext cx="3696751" cy="5004928"/>
          </a:xfrm>
        </p:spPr>
        <p:txBody>
          <a:bodyPr>
            <a:normAutofit/>
          </a:bodyPr>
          <a:lstStyle>
            <a:lvl1pPr>
              <a:defRPr sz="2000">
                <a:latin typeface="Calibri Light" panose="020F030202020403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03275"/>
          </a:xfrm>
        </p:spPr>
        <p:txBody>
          <a:bodyPr>
            <a:normAutofit/>
          </a:bodyPr>
          <a:lstStyle>
            <a:lvl1pPr>
              <a:defRPr sz="3000"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3581400" y="6356349"/>
            <a:ext cx="4114800" cy="365125"/>
          </a:xfrm>
        </p:spPr>
        <p:txBody>
          <a:bodyPr/>
          <a:lstStyle>
            <a:lvl1pPr>
              <a:defRPr>
                <a:solidFill>
                  <a:srgbClr val="EDAF1A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5" name="Content Placeholder 2"/>
          <p:cNvSpPr>
            <a:spLocks noGrp="1"/>
          </p:cNvSpPr>
          <p:nvPr>
            <p:ph idx="14"/>
          </p:nvPr>
        </p:nvSpPr>
        <p:spPr>
          <a:xfrm>
            <a:off x="4534951" y="1038542"/>
            <a:ext cx="7056000" cy="5004928"/>
          </a:xfrm>
        </p:spPr>
        <p:txBody>
          <a:bodyPr>
            <a:normAutofit/>
          </a:bodyPr>
          <a:lstStyle>
            <a:lvl1pPr>
              <a:defRPr sz="2000">
                <a:latin typeface="Calibri Light" panose="020F0302020204030204" pitchFamily="34" charset="0"/>
              </a:defRPr>
            </a:lvl1pPr>
            <a:lvl2pPr>
              <a:defRPr sz="1800">
                <a:latin typeface="Calibri Light" panose="020F0302020204030204" pitchFamily="34" charset="0"/>
              </a:defRPr>
            </a:lvl2pPr>
            <a:lvl3pPr>
              <a:defRPr sz="1600">
                <a:latin typeface="Calibri Light" panose="020F0302020204030204" pitchFamily="34" charset="0"/>
              </a:defRPr>
            </a:lvl3pPr>
            <a:lvl4pPr>
              <a:defRPr sz="1400">
                <a:latin typeface="Calibri Light" panose="020F0302020204030204" pitchFamily="34" charset="0"/>
              </a:defRPr>
            </a:lvl4pPr>
            <a:lvl5pPr>
              <a:defRPr sz="1400"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0292080" y="63341"/>
            <a:ext cx="1899920" cy="365125"/>
          </a:xfrm>
        </p:spPr>
        <p:txBody>
          <a:bodyPr/>
          <a:lstStyle>
            <a:lvl1pPr>
              <a:defRPr>
                <a:solidFill>
                  <a:srgbClr val="DD5011"/>
                </a:solidFill>
              </a:defRPr>
            </a:lvl1pPr>
          </a:lstStyle>
          <a:p>
            <a:fld id="{849DFF45-C437-41AF-8750-93EF89DECA6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ProBar3"/>
          <p:cNvSpPr/>
          <p:nvPr userDrawn="1"/>
        </p:nvSpPr>
        <p:spPr>
          <a:xfrm>
            <a:off x="11580000" y="-1"/>
            <a:ext cx="612000" cy="151200"/>
          </a:xfrm>
          <a:prstGeom prst="rect">
            <a:avLst/>
          </a:prstGeom>
          <a:solidFill>
            <a:srgbClr val="E37D5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9418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WTH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1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790962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8E4607-7F51-4799-8EBF-5DA5DEBFE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7CD1DC-5036-4715-8967-FD5EA7D56A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8D94F9C-6015-4096-9432-8BE92E642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5967136-0D87-497C-BB22-521239069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A85296C-0643-47CD-B4FA-39BD504D4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C0C8628-85BB-4C60-A002-A328F4C2F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CFAC6-7D68-451F-B4FD-F7674CC7EF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76298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02738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3132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6454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04999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48752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93883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477922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fld id="{C1983E7E-2983-4F37-99C2-D64CDD2853A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54225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51397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96726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1167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7E863E-D248-4E3E-9527-6D9C764FE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ED60ACF-C6B9-491F-810E-40ACE9287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E25F1CF-C3B2-49CF-98AC-E83176D5A1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48E65F1-AE71-4F3F-801D-85E6BEB45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B138E89-F8F6-457A-B7DD-947EB374B6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E2DC647-4CB4-4C3F-91C7-02E2543AC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CFD7C0D-30E1-4B48-B4D2-6B5A54940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6487A1C-6CCA-4C0D-A700-70F4E0803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CFAC6-7D68-451F-B4FD-F7674CC7EF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012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493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38543"/>
            <a:ext cx="10515600" cy="5004928"/>
          </a:xfrm>
        </p:spPr>
        <p:txBody>
          <a:bodyPr>
            <a:normAutofit/>
          </a:bodyPr>
          <a:lstStyle>
            <a:lvl1pPr>
              <a:defRPr sz="2000">
                <a:latin typeface="Calibri Light" panose="020F0302020204030204" pitchFamily="34" charset="0"/>
              </a:defRPr>
            </a:lvl1pPr>
            <a:lvl2pPr>
              <a:defRPr sz="1800">
                <a:latin typeface="Calibri Light" panose="020F0302020204030204" pitchFamily="34" charset="0"/>
              </a:defRPr>
            </a:lvl2pPr>
            <a:lvl3pPr>
              <a:defRPr sz="1600">
                <a:latin typeface="Calibri Light" panose="020F0302020204030204" pitchFamily="34" charset="0"/>
              </a:defRPr>
            </a:lvl3pPr>
            <a:lvl4pPr>
              <a:defRPr sz="1400">
                <a:latin typeface="Calibri Light" panose="020F0302020204030204" pitchFamily="34" charset="0"/>
              </a:defRPr>
            </a:lvl4pPr>
            <a:lvl5pPr>
              <a:defRPr sz="1400"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03275"/>
          </a:xfrm>
        </p:spPr>
        <p:txBody>
          <a:bodyPr>
            <a:normAutofit/>
          </a:bodyPr>
          <a:lstStyle>
            <a:lvl1pPr>
              <a:defRPr sz="3000"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3581400" y="6356349"/>
            <a:ext cx="4114800" cy="365125"/>
          </a:xfrm>
        </p:spPr>
        <p:txBody>
          <a:bodyPr/>
          <a:lstStyle>
            <a:lvl1pPr>
              <a:defRPr>
                <a:solidFill>
                  <a:srgbClr val="EDAF1A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0292080" y="63341"/>
            <a:ext cx="1899920" cy="365125"/>
          </a:xfrm>
        </p:spPr>
        <p:txBody>
          <a:bodyPr/>
          <a:lstStyle>
            <a:lvl1pPr>
              <a:defRPr>
                <a:solidFill>
                  <a:srgbClr val="DD5011"/>
                </a:solidFill>
              </a:defRPr>
            </a:lvl1pPr>
          </a:lstStyle>
          <a:p>
            <a:fld id="{849DFF45-C437-41AF-8750-93EF89DECA6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ProBar3"/>
          <p:cNvSpPr/>
          <p:nvPr userDrawn="1"/>
        </p:nvSpPr>
        <p:spPr>
          <a:xfrm>
            <a:off x="11580000" y="-1"/>
            <a:ext cx="612000" cy="151200"/>
          </a:xfrm>
          <a:prstGeom prst="rect">
            <a:avLst/>
          </a:prstGeom>
          <a:solidFill>
            <a:srgbClr val="E37D5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570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38543"/>
            <a:ext cx="3696751" cy="5004928"/>
          </a:xfrm>
        </p:spPr>
        <p:txBody>
          <a:bodyPr>
            <a:normAutofit/>
          </a:bodyPr>
          <a:lstStyle>
            <a:lvl1pPr>
              <a:defRPr sz="2000">
                <a:latin typeface="Calibri Light" panose="020F030202020403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03275"/>
          </a:xfrm>
        </p:spPr>
        <p:txBody>
          <a:bodyPr>
            <a:normAutofit/>
          </a:bodyPr>
          <a:lstStyle>
            <a:lvl1pPr>
              <a:defRPr sz="3000"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3581400" y="6356349"/>
            <a:ext cx="4114800" cy="365125"/>
          </a:xfrm>
        </p:spPr>
        <p:txBody>
          <a:bodyPr/>
          <a:lstStyle>
            <a:lvl1pPr>
              <a:defRPr>
                <a:solidFill>
                  <a:srgbClr val="EDAF1A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5" name="Content Placeholder 2"/>
          <p:cNvSpPr>
            <a:spLocks noGrp="1"/>
          </p:cNvSpPr>
          <p:nvPr>
            <p:ph idx="14"/>
          </p:nvPr>
        </p:nvSpPr>
        <p:spPr>
          <a:xfrm>
            <a:off x="4534951" y="1038542"/>
            <a:ext cx="7056000" cy="5004928"/>
          </a:xfrm>
        </p:spPr>
        <p:txBody>
          <a:bodyPr>
            <a:normAutofit/>
          </a:bodyPr>
          <a:lstStyle>
            <a:lvl1pPr>
              <a:defRPr sz="2000">
                <a:latin typeface="Calibri Light" panose="020F0302020204030204" pitchFamily="34" charset="0"/>
              </a:defRPr>
            </a:lvl1pPr>
            <a:lvl2pPr>
              <a:defRPr sz="1800">
                <a:latin typeface="Calibri Light" panose="020F0302020204030204" pitchFamily="34" charset="0"/>
              </a:defRPr>
            </a:lvl2pPr>
            <a:lvl3pPr>
              <a:defRPr sz="1600">
                <a:latin typeface="Calibri Light" panose="020F0302020204030204" pitchFamily="34" charset="0"/>
              </a:defRPr>
            </a:lvl3pPr>
            <a:lvl4pPr>
              <a:defRPr sz="1400">
                <a:latin typeface="Calibri Light" panose="020F0302020204030204" pitchFamily="34" charset="0"/>
              </a:defRPr>
            </a:lvl4pPr>
            <a:lvl5pPr>
              <a:defRPr sz="1400"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0292080" y="63341"/>
            <a:ext cx="1899920" cy="365125"/>
          </a:xfrm>
        </p:spPr>
        <p:txBody>
          <a:bodyPr/>
          <a:lstStyle>
            <a:lvl1pPr>
              <a:defRPr>
                <a:solidFill>
                  <a:srgbClr val="DD5011"/>
                </a:solidFill>
              </a:defRPr>
            </a:lvl1pPr>
          </a:lstStyle>
          <a:p>
            <a:fld id="{849DFF45-C437-41AF-8750-93EF89DECA6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ProBar3"/>
          <p:cNvSpPr/>
          <p:nvPr userDrawn="1"/>
        </p:nvSpPr>
        <p:spPr>
          <a:xfrm>
            <a:off x="11580000" y="-1"/>
            <a:ext cx="612000" cy="151200"/>
          </a:xfrm>
          <a:prstGeom prst="rect">
            <a:avLst/>
          </a:prstGeom>
          <a:solidFill>
            <a:srgbClr val="E37D5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472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WTH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1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991682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60EE12-59CC-4D11-A09D-33B691797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8A3995C-E33F-4C05-A209-02ECE54B2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78D441-5110-41B2-AAE4-BAAB2C6BE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D6C201-5468-4A8F-BF6F-4613D4DE8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CFAC6-7D68-451F-B4FD-F7674CC7EF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6779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60E238B-3F36-400A-9B27-9B83EBFDE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B7EFFE7-3439-4841-919E-B388DC17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22752F2-7473-4340-908B-CD6F6ED1A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CFAC6-7D68-451F-B4FD-F7674CC7EF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9366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E9F0E7-8F91-4883-B4C6-62F8CD0F4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4DF34B-93D1-42EE-BEEF-E4C31F325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854ACB4-2A93-400E-A240-CB0CC3D9B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68CAC58-D542-4A4A-841D-CDAA0A210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19F4277-526F-41A7-8822-248AE9348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581F5DE-D913-44EE-9F1F-C63AFC1B8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CFAC6-7D68-451F-B4FD-F7674CC7EF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629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A60A34-ACBA-4EE9-97B9-AA569278D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E60FDF4-5691-4E11-8B67-8204FB39CD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B9DA1A5-389A-456B-80CC-A6225A5C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65E69F1-D787-4C5D-B99F-75E9A7B70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EC5C844-D7CC-4965-8A30-C6F51570C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7E79CDF-4C37-4398-8C36-D1618A0FC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CFAC6-7D68-451F-B4FD-F7674CC7EF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7951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EACFE03-07DA-43B6-A89C-A8C9108DA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047FF92-0445-49C7-B0FD-046DE88DD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DCC981B-CD91-4343-9D41-1AC353B768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08.05.2024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BBC6C4A-3BEA-49BC-933E-F90D16576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5F44B90-D223-4A50-BC47-EF855C8E3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CFAC6-7D68-451F-B4FD-F7674CC7EF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013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2000">
              <a:srgbClr val="1D345D"/>
            </a:gs>
            <a:gs pos="100000">
              <a:srgbClr val="0E192C"/>
            </a:gs>
          </a:gsLst>
          <a:lin ang="4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08.05.2024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3953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2000">
              <a:srgbClr val="1D345D"/>
            </a:gs>
            <a:gs pos="100000">
              <a:srgbClr val="0E192C"/>
            </a:gs>
          </a:gsLst>
          <a:lin ang="4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08.05.2024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0823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2000">
              <a:srgbClr val="1D345D"/>
            </a:gs>
            <a:gs pos="100000">
              <a:srgbClr val="0E192C"/>
            </a:gs>
          </a:gsLst>
          <a:lin ang="4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08.05.2024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83E7E-2983-4F37-99C2-D64CDD285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533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8.gif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812B32D-15E1-4FD7-B372-9DBAB6089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479" y="0"/>
            <a:ext cx="9749042" cy="685800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8683604" y="6390432"/>
            <a:ext cx="35083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RWTH Aachen University</a:t>
            </a:r>
          </a:p>
        </p:txBody>
      </p:sp>
      <p:sp>
        <p:nvSpPr>
          <p:cNvPr id="6" name="Rechteck 5"/>
          <p:cNvSpPr/>
          <p:nvPr/>
        </p:nvSpPr>
        <p:spPr>
          <a:xfrm>
            <a:off x="1128" y="6482765"/>
            <a:ext cx="308494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Achim Stahl, May, 8th, 2024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025D4F5-1DE6-4A00-B17D-7F57E8C64489}"/>
              </a:ext>
            </a:extLst>
          </p:cNvPr>
          <p:cNvSpPr txBox="1"/>
          <p:nvPr/>
        </p:nvSpPr>
        <p:spPr>
          <a:xfrm>
            <a:off x="1200774" y="0"/>
            <a:ext cx="10679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Marco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Kraan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1640F90-BC91-4281-BBB4-689D4D6D3E18}"/>
              </a:ext>
            </a:extLst>
          </p:cNvPr>
          <p:cNvGrpSpPr/>
          <p:nvPr/>
        </p:nvGrpSpPr>
        <p:grpSpPr>
          <a:xfrm>
            <a:off x="2632374" y="1194721"/>
            <a:ext cx="3482134" cy="2715008"/>
            <a:chOff x="2632374" y="1194721"/>
            <a:chExt cx="3482134" cy="2715008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D822563C-4C54-4FEB-97E6-ACC0B5FDC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374" y="1776768"/>
              <a:ext cx="1313093" cy="1839066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55DE0F23-1143-42D2-A900-14ADE2036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0520" y="1534161"/>
              <a:ext cx="1570947" cy="2200206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262C19E4-C76C-45ED-83B1-428FF3CF2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5993" y="1194721"/>
              <a:ext cx="1938515" cy="2715008"/>
            </a:xfrm>
            <a:prstGeom prst="rect">
              <a:avLst/>
            </a:prstGeom>
          </p:spPr>
        </p:pic>
      </p:grpSp>
      <p:sp>
        <p:nvSpPr>
          <p:cNvPr id="11" name="Rechteck 10">
            <a:extLst>
              <a:ext uri="{FF2B5EF4-FFF2-40B4-BE49-F238E27FC236}">
                <a16:creationId xmlns:a16="http://schemas.microsoft.com/office/drawing/2014/main" id="{C4AB7DD9-10A3-490A-AB1B-D726AFA993A3}"/>
              </a:ext>
            </a:extLst>
          </p:cNvPr>
          <p:cNvSpPr/>
          <p:nvPr/>
        </p:nvSpPr>
        <p:spPr>
          <a:xfrm>
            <a:off x="7472948" y="0"/>
            <a:ext cx="44307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1" i="0" u="none" strike="noStrike" kern="120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Wind </a:t>
            </a:r>
            <a:r>
              <a:rPr lang="de-DE" sz="54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</a:rPr>
              <a:t>T</a:t>
            </a:r>
            <a:r>
              <a:rPr kumimoji="0" lang="de-DE" sz="5400" b="1" i="0" u="none" strike="noStrike" kern="1200" cap="none" spc="50" normalizeH="0" baseline="0" noProof="0" dirty="0" err="1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urbines</a:t>
            </a:r>
            <a:endParaRPr kumimoji="0" lang="de-DE" sz="5400" b="1" i="0" u="none" strike="noStrike" kern="120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90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E5A0E62-12E5-4CD9-9A0E-A082214D6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08.05.2024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5A6B670-D1DB-43ED-A609-E3CD3DA40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E7E-2983-4F37-99C2-D64CDD2853A0}" type="slidenum">
              <a:rPr kumimoji="0" lang="de-DE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8C9496C-BF04-4925-A7BC-966B4FBAF0A3}"/>
              </a:ext>
            </a:extLst>
          </p:cNvPr>
          <p:cNvSpPr/>
          <p:nvPr/>
        </p:nvSpPr>
        <p:spPr>
          <a:xfrm>
            <a:off x="114694" y="68031"/>
            <a:ext cx="56916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54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</a:rPr>
              <a:t>Aachen Windparks</a:t>
            </a:r>
            <a:endParaRPr kumimoji="0" lang="de-DE" sz="5400" b="1" i="0" u="none" strike="noStrike" kern="120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0518D2E-C079-4240-ADB4-6DF9FD3C6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91361"/>
            <a:ext cx="9533446" cy="565453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B9A7A51-CE35-4A0D-BA4C-89227D50A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898" y="212109"/>
            <a:ext cx="5333668" cy="533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5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4B33503-D88D-4BB1-A684-74A87CF9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D2DC5B2-28D2-4384-AA9F-8744FA1F2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A1BF674-8B08-4D31-BF62-786673AFE40E}"/>
              </a:ext>
            </a:extLst>
          </p:cNvPr>
          <p:cNvSpPr/>
          <p:nvPr/>
        </p:nvSpPr>
        <p:spPr>
          <a:xfrm>
            <a:off x="114694" y="68031"/>
            <a:ext cx="74817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54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</a:rPr>
              <a:t>Technical C</a:t>
            </a:r>
            <a:r>
              <a:rPr kumimoji="0" lang="de-DE" sz="5400" b="1" i="0" u="none" strike="noStrike" kern="1200" cap="none" spc="50" normalizeH="0" baseline="0" noProof="0" dirty="0" err="1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ompatibility</a:t>
            </a:r>
            <a:r>
              <a:rPr kumimoji="0" lang="de-DE" sz="5400" b="1" i="0" u="none" strike="noStrike" kern="120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E1A9D60-3052-42B1-8105-C9F3768D6BC8}"/>
              </a:ext>
            </a:extLst>
          </p:cNvPr>
          <p:cNvSpPr txBox="1"/>
          <p:nvPr/>
        </p:nvSpPr>
        <p:spPr>
          <a:xfrm>
            <a:off x="1270000" y="1676400"/>
            <a:ext cx="9604745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de-DE" sz="4800" dirty="0" err="1">
                <a:solidFill>
                  <a:schemeClr val="bg1"/>
                </a:solidFill>
              </a:rPr>
              <a:t>reduce</a:t>
            </a:r>
            <a:r>
              <a:rPr lang="de-DE" sz="4800" dirty="0">
                <a:solidFill>
                  <a:schemeClr val="bg1"/>
                </a:solidFill>
              </a:rPr>
              <a:t> </a:t>
            </a:r>
            <a:r>
              <a:rPr lang="de-DE" sz="4800" dirty="0" err="1">
                <a:solidFill>
                  <a:schemeClr val="bg1"/>
                </a:solidFill>
              </a:rPr>
              <a:t>excitation</a:t>
            </a:r>
            <a:endParaRPr lang="de-DE" sz="4800" dirty="0">
              <a:solidFill>
                <a:schemeClr val="bg1"/>
              </a:solidFill>
            </a:endParaRPr>
          </a:p>
          <a:p>
            <a:pPr marL="685800" indent="-6858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de-DE" sz="4800" dirty="0">
                <a:solidFill>
                  <a:schemeClr val="bg1"/>
                </a:solidFill>
              </a:rPr>
              <a:t> </a:t>
            </a:r>
            <a:r>
              <a:rPr lang="de-DE" sz="4800" dirty="0" err="1">
                <a:solidFill>
                  <a:schemeClr val="bg1"/>
                </a:solidFill>
              </a:rPr>
              <a:t>dampen</a:t>
            </a:r>
            <a:r>
              <a:rPr lang="de-DE" sz="4800" dirty="0">
                <a:solidFill>
                  <a:schemeClr val="bg1"/>
                </a:solidFill>
              </a:rPr>
              <a:t> </a:t>
            </a:r>
            <a:r>
              <a:rPr lang="de-DE" sz="4800" dirty="0" err="1">
                <a:solidFill>
                  <a:schemeClr val="bg1"/>
                </a:solidFill>
              </a:rPr>
              <a:t>oscillation</a:t>
            </a:r>
            <a:endParaRPr lang="de-DE" sz="4800" dirty="0">
              <a:solidFill>
                <a:schemeClr val="bg1"/>
              </a:solidFill>
            </a:endParaRPr>
          </a:p>
          <a:p>
            <a:pPr marL="685800" indent="-6858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de-DE" sz="4800" dirty="0">
                <a:solidFill>
                  <a:schemeClr val="bg1"/>
                </a:solidFill>
              </a:rPr>
              <a:t> </a:t>
            </a:r>
            <a:r>
              <a:rPr lang="de-DE" sz="4800" dirty="0" err="1">
                <a:solidFill>
                  <a:schemeClr val="bg1"/>
                </a:solidFill>
              </a:rPr>
              <a:t>decrease</a:t>
            </a:r>
            <a:r>
              <a:rPr lang="de-DE" sz="4800" dirty="0">
                <a:solidFill>
                  <a:schemeClr val="bg1"/>
                </a:solidFill>
              </a:rPr>
              <a:t> </a:t>
            </a:r>
            <a:r>
              <a:rPr lang="de-DE" sz="4800" dirty="0" err="1">
                <a:solidFill>
                  <a:schemeClr val="bg1"/>
                </a:solidFill>
              </a:rPr>
              <a:t>coupling</a:t>
            </a:r>
            <a:r>
              <a:rPr lang="de-DE" sz="4800" dirty="0">
                <a:solidFill>
                  <a:schemeClr val="bg1"/>
                </a:solidFill>
              </a:rPr>
              <a:t> </a:t>
            </a:r>
            <a:r>
              <a:rPr lang="de-DE" sz="4800" dirty="0" err="1">
                <a:solidFill>
                  <a:schemeClr val="bg1"/>
                </a:solidFill>
              </a:rPr>
              <a:t>to</a:t>
            </a:r>
            <a:r>
              <a:rPr lang="de-DE" sz="4800" dirty="0">
                <a:solidFill>
                  <a:schemeClr val="bg1"/>
                </a:solidFill>
              </a:rPr>
              <a:t> </a:t>
            </a:r>
            <a:r>
              <a:rPr lang="de-DE" sz="4800" dirty="0" err="1">
                <a:solidFill>
                  <a:schemeClr val="bg1"/>
                </a:solidFill>
              </a:rPr>
              <a:t>underground</a:t>
            </a:r>
            <a:endParaRPr lang="de-D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47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4B33503-D88D-4BB1-A684-74A87CF9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D2DC5B2-28D2-4384-AA9F-8744FA1F2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A1BF674-8B08-4D31-BF62-786673AFE40E}"/>
              </a:ext>
            </a:extLst>
          </p:cNvPr>
          <p:cNvSpPr/>
          <p:nvPr/>
        </p:nvSpPr>
        <p:spPr>
          <a:xfrm>
            <a:off x="114694" y="68031"/>
            <a:ext cx="69912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54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</a:rPr>
              <a:t>Technical C</a:t>
            </a:r>
            <a:r>
              <a:rPr kumimoji="0" lang="de-DE" sz="5400" b="1" i="0" u="none" strike="noStrike" kern="1200" cap="none" spc="50" normalizeH="0" baseline="0" noProof="0" dirty="0" err="1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ompatibility</a:t>
            </a:r>
            <a:endParaRPr kumimoji="0" lang="de-DE" sz="5400" b="1" i="0" u="none" strike="noStrike" kern="120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E1A9D60-3052-42B1-8105-C9F3768D6BC8}"/>
              </a:ext>
            </a:extLst>
          </p:cNvPr>
          <p:cNvSpPr txBox="1"/>
          <p:nvPr/>
        </p:nvSpPr>
        <p:spPr>
          <a:xfrm>
            <a:off x="1923144" y="2460170"/>
            <a:ext cx="650492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/>
                </a:solidFill>
              </a:rPr>
              <a:t>Larger / </a:t>
            </a:r>
            <a:r>
              <a:rPr lang="de-DE" sz="3200" dirty="0" err="1">
                <a:solidFill>
                  <a:schemeClr val="bg1"/>
                </a:solidFill>
              </a:rPr>
              <a:t>more</a:t>
            </a:r>
            <a:r>
              <a:rPr lang="de-DE" sz="3200" dirty="0">
                <a:solidFill>
                  <a:schemeClr val="bg1"/>
                </a:solidFill>
              </a:rPr>
              <a:t> massive </a:t>
            </a:r>
            <a:r>
              <a:rPr lang="de-DE" sz="3200" dirty="0" err="1">
                <a:solidFill>
                  <a:schemeClr val="bg1"/>
                </a:solidFill>
              </a:rPr>
              <a:t>foundation</a:t>
            </a:r>
            <a:endParaRPr lang="de-DE" sz="3200" dirty="0">
              <a:solidFill>
                <a:schemeClr val="bg1"/>
              </a:solidFill>
            </a:endParaRPr>
          </a:p>
          <a:p>
            <a:pPr marL="685800" indent="-685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 err="1">
                <a:solidFill>
                  <a:schemeClr val="bg1"/>
                </a:solidFill>
              </a:rPr>
              <a:t>Tuned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mass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dampers</a:t>
            </a:r>
            <a:r>
              <a:rPr lang="de-DE" sz="3200" dirty="0">
                <a:solidFill>
                  <a:schemeClr val="bg1"/>
                </a:solidFill>
              </a:rPr>
              <a:t> (</a:t>
            </a:r>
            <a:r>
              <a:rPr lang="de-DE" sz="3200" dirty="0" err="1">
                <a:solidFill>
                  <a:schemeClr val="bg1"/>
                </a:solidFill>
              </a:rPr>
              <a:t>pendulum</a:t>
            </a:r>
            <a:r>
              <a:rPr lang="de-DE" sz="3200" dirty="0">
                <a:solidFill>
                  <a:schemeClr val="bg1"/>
                </a:solidFill>
              </a:rPr>
              <a:t>)</a:t>
            </a:r>
          </a:p>
          <a:p>
            <a:pPr marL="685800" indent="-685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/>
                </a:solidFill>
              </a:rPr>
              <a:t>Pitch </a:t>
            </a:r>
            <a:r>
              <a:rPr lang="de-DE" sz="3200" dirty="0" err="1">
                <a:solidFill>
                  <a:schemeClr val="bg1"/>
                </a:solidFill>
              </a:rPr>
              <a:t>control</a:t>
            </a:r>
            <a:endParaRPr lang="de-DE" sz="3200" dirty="0">
              <a:solidFill>
                <a:schemeClr val="bg1"/>
              </a:solidFill>
            </a:endParaRPr>
          </a:p>
          <a:p>
            <a:pPr marL="685800" indent="-685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 err="1">
                <a:solidFill>
                  <a:schemeClr val="bg1"/>
                </a:solidFill>
              </a:rPr>
              <a:t>Girder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masts</a:t>
            </a:r>
            <a:endParaRPr lang="de-DE" sz="3200" dirty="0">
              <a:solidFill>
                <a:schemeClr val="bg1"/>
              </a:solidFill>
            </a:endParaRPr>
          </a:p>
          <a:p>
            <a:pPr marL="685800" indent="-685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 err="1">
                <a:solidFill>
                  <a:schemeClr val="bg1"/>
                </a:solidFill>
              </a:rPr>
              <a:t>Active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damping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A157023-DB61-42B9-A79F-BE54270A7E66}"/>
              </a:ext>
            </a:extLst>
          </p:cNvPr>
          <p:cNvSpPr txBox="1"/>
          <p:nvPr/>
        </p:nvSpPr>
        <p:spPr>
          <a:xfrm>
            <a:off x="326803" y="1187156"/>
            <a:ext cx="62107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</a:rPr>
              <a:t>Workshop: Feb. 15th, Aachen: </a:t>
            </a:r>
            <a:r>
              <a:rPr lang="de-DE" sz="3200" b="1" dirty="0" err="1">
                <a:solidFill>
                  <a:schemeClr val="bg1"/>
                </a:solidFill>
              </a:rPr>
              <a:t>Identified</a:t>
            </a:r>
            <a:r>
              <a:rPr lang="de-DE" sz="3200" b="1" dirty="0">
                <a:solidFill>
                  <a:schemeClr val="bg1"/>
                </a:solidFill>
              </a:rPr>
              <a:t> 5 promising </a:t>
            </a:r>
            <a:r>
              <a:rPr lang="de-DE" sz="3200" b="1" dirty="0" err="1">
                <a:solidFill>
                  <a:schemeClr val="bg1"/>
                </a:solidFill>
              </a:rPr>
              <a:t>approaches</a:t>
            </a:r>
            <a:r>
              <a:rPr lang="de-DE" sz="32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851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BB6DE75-9624-4B26-9BBA-950172DB9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EC14C9B-F9A6-4090-9AC5-AC20376B1CA0}"/>
              </a:ext>
            </a:extLst>
          </p:cNvPr>
          <p:cNvSpPr/>
          <p:nvPr/>
        </p:nvSpPr>
        <p:spPr>
          <a:xfrm>
            <a:off x="116555" y="9066"/>
            <a:ext cx="35344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1" i="0" u="none" strike="noStrike" kern="1200" cap="none" spc="50" normalizeH="0" baseline="0" noProof="0" dirty="0" err="1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Foundation</a:t>
            </a:r>
            <a:endParaRPr kumimoji="0" lang="de-DE" sz="5400" b="1" i="0" u="none" strike="noStrike" kern="120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6346B2C-23F2-4612-AF28-89F3B18D0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94" y="1366499"/>
            <a:ext cx="6134100" cy="4089400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CAEB5E-2EBE-415D-A511-A6EA4A90A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82D4B91-E4B0-4F52-8A38-D897496B3D93}"/>
              </a:ext>
            </a:extLst>
          </p:cNvPr>
          <p:cNvSpPr txBox="1"/>
          <p:nvPr/>
        </p:nvSpPr>
        <p:spPr>
          <a:xfrm>
            <a:off x="6879266" y="1366499"/>
            <a:ext cx="4482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 err="1">
                <a:solidFill>
                  <a:schemeClr val="bg1"/>
                </a:solidFill>
              </a:rPr>
              <a:t>Shallow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foundations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preferred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over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deep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foundations</a:t>
            </a:r>
            <a:r>
              <a:rPr lang="de-DE" sz="2400" dirty="0">
                <a:solidFill>
                  <a:schemeClr val="bg1"/>
                </a:solidFill>
              </a:rPr>
              <a:t>: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3D9D23F-2A30-48B7-83FD-273940039A60}"/>
              </a:ext>
            </a:extLst>
          </p:cNvPr>
          <p:cNvSpPr txBox="1"/>
          <p:nvPr/>
        </p:nvSpPr>
        <p:spPr>
          <a:xfrm>
            <a:off x="10356184" y="1854829"/>
            <a:ext cx="1388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92D050"/>
                </a:solidFill>
              </a:rPr>
              <a:t>Aachen </a:t>
            </a:r>
            <a:r>
              <a:rPr lang="de-DE" sz="2400" dirty="0">
                <a:solidFill>
                  <a:srgbClr val="92D050"/>
                </a:solidFill>
                <a:latin typeface="OpenSymbol" panose="05010000000000000000" pitchFamily="2" charset="0"/>
                <a:ea typeface="OpenSymbol" panose="05010000000000000000" pitchFamily="2" charset="0"/>
              </a:rPr>
              <a:t>✔</a:t>
            </a:r>
            <a:endParaRPr lang="de-DE" sz="2400" dirty="0">
              <a:solidFill>
                <a:srgbClr val="92D050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983A923-9D27-42A3-A631-61F432E588B1}"/>
              </a:ext>
            </a:extLst>
          </p:cNvPr>
          <p:cNvSpPr txBox="1"/>
          <p:nvPr/>
        </p:nvSpPr>
        <p:spPr>
          <a:xfrm>
            <a:off x="6858000" y="2272324"/>
            <a:ext cx="4082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chemeClr val="bg1"/>
                </a:solidFill>
              </a:rPr>
              <a:t>Double the </a:t>
            </a:r>
            <a:r>
              <a:rPr lang="de-DE" sz="2400" dirty="0" err="1">
                <a:solidFill>
                  <a:schemeClr val="bg1"/>
                </a:solidFill>
              </a:rPr>
              <a:t>mass</a:t>
            </a:r>
            <a:r>
              <a:rPr lang="de-DE" sz="2400" dirty="0">
                <a:solidFill>
                  <a:schemeClr val="bg1"/>
                </a:solidFill>
              </a:rPr>
              <a:t>: 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77918D3-B782-47DE-947D-76B498AF48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093"/>
          <a:stretch/>
        </p:blipFill>
        <p:spPr>
          <a:xfrm>
            <a:off x="1531568" y="1969372"/>
            <a:ext cx="4239078" cy="464683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EEB32E63-8BFB-44C8-9018-9B962C559489}"/>
              </a:ext>
            </a:extLst>
          </p:cNvPr>
          <p:cNvSpPr txBox="1"/>
          <p:nvPr/>
        </p:nvSpPr>
        <p:spPr>
          <a:xfrm>
            <a:off x="7247668" y="2689819"/>
            <a:ext cx="4284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92D050"/>
                </a:solidFill>
              </a:rPr>
              <a:t>30 – 50% </a:t>
            </a:r>
            <a:r>
              <a:rPr lang="de-DE" sz="2400" dirty="0" err="1">
                <a:solidFill>
                  <a:srgbClr val="92D050"/>
                </a:solidFill>
              </a:rPr>
              <a:t>Reduction</a:t>
            </a:r>
            <a:r>
              <a:rPr lang="de-DE" sz="2400" dirty="0">
                <a:solidFill>
                  <a:srgbClr val="92D050"/>
                </a:solidFill>
              </a:rPr>
              <a:t>; </a:t>
            </a:r>
            <a:r>
              <a:rPr lang="de-DE" sz="2400" dirty="0" err="1">
                <a:solidFill>
                  <a:srgbClr val="92D050"/>
                </a:solidFill>
              </a:rPr>
              <a:t>cost</a:t>
            </a:r>
            <a:r>
              <a:rPr lang="de-DE" sz="2400" dirty="0">
                <a:solidFill>
                  <a:srgbClr val="92D050"/>
                </a:solidFill>
              </a:rPr>
              <a:t> &lt; 10%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AF7A9E8-B843-4701-8865-2559B0401B7C}"/>
              </a:ext>
            </a:extLst>
          </p:cNvPr>
          <p:cNvSpPr txBox="1"/>
          <p:nvPr/>
        </p:nvSpPr>
        <p:spPr>
          <a:xfrm>
            <a:off x="6879265" y="3233947"/>
            <a:ext cx="4482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chemeClr val="bg1"/>
                </a:solidFill>
              </a:rPr>
              <a:t>Wider </a:t>
            </a:r>
            <a:r>
              <a:rPr lang="de-DE" sz="2400" dirty="0" err="1">
                <a:solidFill>
                  <a:schemeClr val="bg1"/>
                </a:solidFill>
              </a:rPr>
              <a:t>Fundations</a:t>
            </a:r>
            <a:r>
              <a:rPr lang="de-DE" sz="2400" dirty="0">
                <a:solidFill>
                  <a:schemeClr val="bg1"/>
                </a:solidFill>
              </a:rPr>
              <a:t>: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D92FEA4-EDE0-4628-9626-90D5C190D2BE}"/>
              </a:ext>
            </a:extLst>
          </p:cNvPr>
          <p:cNvSpPr txBox="1"/>
          <p:nvPr/>
        </p:nvSpPr>
        <p:spPr>
          <a:xfrm>
            <a:off x="7247667" y="3651442"/>
            <a:ext cx="2714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solidFill>
                  <a:srgbClr val="92D050"/>
                </a:solidFill>
              </a:rPr>
              <a:t>Reduction</a:t>
            </a:r>
            <a:r>
              <a:rPr lang="de-DE" sz="2400" dirty="0">
                <a:solidFill>
                  <a:srgbClr val="92D050"/>
                </a:solidFill>
              </a:rPr>
              <a:t> ?; </a:t>
            </a:r>
            <a:r>
              <a:rPr lang="de-DE" sz="2400" dirty="0" err="1">
                <a:solidFill>
                  <a:srgbClr val="92D050"/>
                </a:solidFill>
              </a:rPr>
              <a:t>no</a:t>
            </a:r>
            <a:r>
              <a:rPr lang="de-DE" sz="2400" dirty="0">
                <a:solidFill>
                  <a:srgbClr val="92D050"/>
                </a:solidFill>
              </a:rPr>
              <a:t> </a:t>
            </a:r>
            <a:r>
              <a:rPr lang="de-DE" sz="2400" dirty="0" err="1">
                <a:solidFill>
                  <a:srgbClr val="92D050"/>
                </a:solidFill>
              </a:rPr>
              <a:t>cost</a:t>
            </a:r>
            <a:endParaRPr lang="de-DE" sz="2400" dirty="0">
              <a:solidFill>
                <a:srgbClr val="92D050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7D0BCD2-D7F0-4E26-A772-08B13AF793FC}"/>
              </a:ext>
            </a:extLst>
          </p:cNvPr>
          <p:cNvSpPr txBox="1"/>
          <p:nvPr/>
        </p:nvSpPr>
        <p:spPr>
          <a:xfrm>
            <a:off x="7105128" y="4731488"/>
            <a:ext cx="4854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Initial </a:t>
            </a:r>
            <a:r>
              <a:rPr lang="de-DE" dirty="0" err="1">
                <a:solidFill>
                  <a:schemeClr val="bg1"/>
                </a:solidFill>
              </a:rPr>
              <a:t>investigation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by</a:t>
            </a:r>
            <a:r>
              <a:rPr lang="de-DE" dirty="0">
                <a:solidFill>
                  <a:schemeClr val="bg1"/>
                </a:solidFill>
              </a:rPr>
              <a:t> Prof. Ralf Schelenz (RWTH)</a:t>
            </a:r>
          </a:p>
          <a:p>
            <a:r>
              <a:rPr lang="de-DE" dirty="0">
                <a:solidFill>
                  <a:schemeClr val="bg1"/>
                </a:solidFill>
              </a:rPr>
              <a:t>Center for Wind Power Drives</a:t>
            </a:r>
          </a:p>
          <a:p>
            <a:endParaRPr lang="de-DE" dirty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Waiting for </a:t>
            </a:r>
            <a:r>
              <a:rPr lang="de-DE" dirty="0" err="1">
                <a:solidFill>
                  <a:schemeClr val="bg1"/>
                </a:solidFill>
              </a:rPr>
              <a:t>approval</a:t>
            </a:r>
            <a:r>
              <a:rPr lang="de-DE" dirty="0">
                <a:solidFill>
                  <a:schemeClr val="bg1"/>
                </a:solidFill>
              </a:rPr>
              <a:t> of </a:t>
            </a:r>
            <a:r>
              <a:rPr lang="de-DE" dirty="0" err="1">
                <a:solidFill>
                  <a:schemeClr val="bg1"/>
                </a:solidFill>
              </a:rPr>
              <a:t>funds</a:t>
            </a:r>
            <a:r>
              <a:rPr lang="de-DE" dirty="0">
                <a:solidFill>
                  <a:schemeClr val="bg1"/>
                </a:solidFill>
              </a:rPr>
              <a:t> for a </a:t>
            </a:r>
            <a:r>
              <a:rPr lang="de-DE" dirty="0" err="1">
                <a:solidFill>
                  <a:schemeClr val="bg1"/>
                </a:solidFill>
              </a:rPr>
              <a:t>more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detailed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study</a:t>
            </a:r>
            <a:r>
              <a:rPr lang="de-DE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700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  <p:bldP spid="14" grpId="0"/>
      <p:bldP spid="15" grpId="0"/>
      <p:bldP spid="1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1970384-3ED4-4DBD-B4C1-9B2003E13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6060D2F-02E3-4E6C-B6CB-370F72A3D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1A101AA-2CCF-4D50-94B3-0FB8A5E80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16" y="1641728"/>
            <a:ext cx="7671306" cy="3574543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BC62B44A-8549-4262-B7BA-589F3E95968C}"/>
              </a:ext>
            </a:extLst>
          </p:cNvPr>
          <p:cNvSpPr/>
          <p:nvPr/>
        </p:nvSpPr>
        <p:spPr>
          <a:xfrm>
            <a:off x="75419" y="68031"/>
            <a:ext cx="64581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1" i="0" u="none" strike="noStrike" kern="1200" cap="none" spc="50" normalizeH="0" baseline="0" noProof="0" dirty="0" err="1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Tuned</a:t>
            </a:r>
            <a:r>
              <a:rPr kumimoji="0" lang="de-DE" sz="5400" b="1" i="0" u="none" strike="noStrike" kern="120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5400" b="1" i="0" u="none" strike="noStrike" kern="1200" cap="none" spc="50" normalizeH="0" baseline="0" noProof="0" dirty="0" err="1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Mass</a:t>
            </a:r>
            <a:r>
              <a:rPr kumimoji="0" lang="de-DE" sz="5400" b="1" i="0" u="none" strike="noStrike" kern="120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5400" b="1" i="0" u="none" strike="noStrike" kern="1200" cap="none" spc="50" normalizeH="0" baseline="0" noProof="0" dirty="0" err="1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Dampers</a:t>
            </a:r>
            <a:endParaRPr kumimoji="0" lang="de-DE" sz="5400" b="1" i="0" u="none" strike="noStrike" kern="120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A60BCA0-8532-4063-A054-FB4AFAD95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52" y="5396086"/>
            <a:ext cx="1898248" cy="71886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CAD33EE-3DD3-439F-9AE3-9975A2DA8EE8}"/>
              </a:ext>
            </a:extLst>
          </p:cNvPr>
          <p:cNvSpPr txBox="1"/>
          <p:nvPr/>
        </p:nvSpPr>
        <p:spPr>
          <a:xfrm>
            <a:off x="8389257" y="1686885"/>
            <a:ext cx="3557256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Very </a:t>
            </a:r>
            <a:r>
              <a:rPr lang="de-DE" sz="2400" dirty="0" err="1">
                <a:solidFill>
                  <a:schemeClr val="bg1"/>
                </a:solidFill>
              </a:rPr>
              <a:t>efficient</a:t>
            </a:r>
            <a:endParaRPr lang="de-DE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>
                <a:solidFill>
                  <a:schemeClr val="bg1"/>
                </a:solidFill>
              </a:rPr>
              <a:t>better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than</a:t>
            </a:r>
            <a:r>
              <a:rPr lang="de-DE" sz="2400" dirty="0">
                <a:solidFill>
                  <a:schemeClr val="bg1"/>
                </a:solidFill>
              </a:rPr>
              <a:t> x 1/10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>
                <a:solidFill>
                  <a:schemeClr val="bg1"/>
                </a:solidFill>
              </a:rPr>
              <a:t>single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frequency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only</a:t>
            </a:r>
            <a:endParaRPr lang="de-DE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r>
              <a:rPr lang="de-DE" sz="2400" dirty="0" err="1">
                <a:solidFill>
                  <a:schemeClr val="bg1"/>
                </a:solidFill>
              </a:rPr>
              <a:t>Cost</a:t>
            </a:r>
            <a:r>
              <a:rPr lang="de-DE" sz="2400" dirty="0">
                <a:solidFill>
                  <a:schemeClr val="bg1"/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design ~ 50 k€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>
                <a:solidFill>
                  <a:schemeClr val="bg1"/>
                </a:solidFill>
              </a:rPr>
              <a:t>hardware</a:t>
            </a:r>
            <a:r>
              <a:rPr lang="de-DE" sz="2400" dirty="0">
                <a:solidFill>
                  <a:schemeClr val="bg1"/>
                </a:solidFill>
              </a:rPr>
              <a:t> + </a:t>
            </a:r>
            <a:r>
              <a:rPr lang="de-DE" sz="2400" dirty="0" err="1">
                <a:solidFill>
                  <a:schemeClr val="bg1"/>
                </a:solidFill>
              </a:rPr>
              <a:t>installation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br>
              <a:rPr lang="de-DE" sz="2400" dirty="0">
                <a:solidFill>
                  <a:schemeClr val="bg1"/>
                </a:solidFill>
              </a:rPr>
            </a:br>
            <a:r>
              <a:rPr lang="de-DE" sz="2400" dirty="0">
                <a:solidFill>
                  <a:schemeClr val="bg1"/>
                </a:solidFill>
              </a:rPr>
              <a:t>~ 20 k€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Waiting for approval of funds for </a:t>
            </a:r>
          </a:p>
          <a:p>
            <a:r>
              <a:rPr lang="en-US" dirty="0">
                <a:solidFill>
                  <a:schemeClr val="bg1"/>
                </a:solidFill>
              </a:rPr>
              <a:t>the design of one damper.</a:t>
            </a:r>
          </a:p>
          <a:p>
            <a:endParaRPr lang="de-DE" sz="2400" dirty="0">
              <a:solidFill>
                <a:schemeClr val="bg1"/>
              </a:solidFill>
            </a:endParaRP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4454059A-6DE4-4CD7-8C7D-5D3D86DA835C}"/>
              </a:ext>
            </a:extLst>
          </p:cNvPr>
          <p:cNvGrpSpPr/>
          <p:nvPr/>
        </p:nvGrpSpPr>
        <p:grpSpPr>
          <a:xfrm>
            <a:off x="3304476" y="1161143"/>
            <a:ext cx="4155867" cy="5442857"/>
            <a:chOff x="3304476" y="1161143"/>
            <a:chExt cx="4155867" cy="5442857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928C2E3-A47E-4B63-AAF3-E614E3D69631}"/>
                </a:ext>
              </a:extLst>
            </p:cNvPr>
            <p:cNvSpPr/>
            <p:nvPr/>
          </p:nvSpPr>
          <p:spPr>
            <a:xfrm>
              <a:off x="3304476" y="1161143"/>
              <a:ext cx="4155867" cy="54428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7D22671B-238C-4A78-86F1-D365D14C9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66780" y="1445969"/>
              <a:ext cx="3430705" cy="4821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178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BB6DE75-9624-4B26-9BBA-950172DB9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FAA6978-5503-4B9B-BB1C-219641714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957" y="313118"/>
            <a:ext cx="4896612" cy="6858000"/>
          </a:xfrm>
          <a:prstGeom prst="rect">
            <a:avLst/>
          </a:prstGeom>
        </p:spPr>
      </p:pic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69657030-156B-4EDF-A46C-4BC0E1AB7FFD}"/>
              </a:ext>
            </a:extLst>
          </p:cNvPr>
          <p:cNvSpPr/>
          <p:nvPr/>
        </p:nvSpPr>
        <p:spPr>
          <a:xfrm>
            <a:off x="1537014" y="3987651"/>
            <a:ext cx="1016000" cy="60960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EC14C9B-F9A6-4090-9AC5-AC20376B1CA0}"/>
              </a:ext>
            </a:extLst>
          </p:cNvPr>
          <p:cNvSpPr/>
          <p:nvPr/>
        </p:nvSpPr>
        <p:spPr>
          <a:xfrm>
            <a:off x="310050" y="68031"/>
            <a:ext cx="3982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1" i="0" u="none" strike="noStrike" kern="120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Pitch Control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5067BB80-8E49-4755-A46D-BA1DC0BA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FB7D700-C299-4694-88AE-4B3B081C55DD}"/>
              </a:ext>
            </a:extLst>
          </p:cNvPr>
          <p:cNvSpPr txBox="1"/>
          <p:nvPr/>
        </p:nvSpPr>
        <p:spPr>
          <a:xfrm>
            <a:off x="4977810" y="1696400"/>
            <a:ext cx="67896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>
                <a:solidFill>
                  <a:schemeClr val="bg1"/>
                </a:solidFill>
              </a:rPr>
              <a:t>Increase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pressure</a:t>
            </a:r>
            <a:r>
              <a:rPr lang="de-DE" sz="2400" dirty="0">
                <a:solidFill>
                  <a:schemeClr val="bg1"/>
                </a:solidFill>
              </a:rPr>
              <a:t> on the </a:t>
            </a:r>
            <a:r>
              <a:rPr lang="de-DE" sz="2400" dirty="0" err="1">
                <a:solidFill>
                  <a:schemeClr val="bg1"/>
                </a:solidFill>
              </a:rPr>
              <a:t>rotor</a:t>
            </a:r>
            <a:r>
              <a:rPr lang="de-DE" sz="2400" dirty="0">
                <a:solidFill>
                  <a:schemeClr val="bg1"/>
                </a:solidFill>
              </a:rPr>
              <a:t> upon </a:t>
            </a:r>
            <a:r>
              <a:rPr lang="de-DE" sz="2400" dirty="0" err="1">
                <a:solidFill>
                  <a:schemeClr val="bg1"/>
                </a:solidFill>
              </a:rPr>
              <a:t>passage</a:t>
            </a:r>
            <a:r>
              <a:rPr lang="de-DE" sz="2400" dirty="0">
                <a:solidFill>
                  <a:schemeClr val="bg1"/>
                </a:solidFill>
              </a:rPr>
              <a:t> in front of the </a:t>
            </a:r>
            <a:r>
              <a:rPr lang="de-DE" sz="2400" dirty="0" err="1">
                <a:solidFill>
                  <a:schemeClr val="bg1"/>
                </a:solidFill>
              </a:rPr>
              <a:t>tower</a:t>
            </a:r>
            <a:endParaRPr lang="de-DE" sz="2400" dirty="0">
              <a:solidFill>
                <a:schemeClr val="bg1"/>
              </a:solidFill>
            </a:endParaRPr>
          </a:p>
          <a:p>
            <a:r>
              <a:rPr lang="de-DE" sz="2400" dirty="0">
                <a:solidFill>
                  <a:schemeClr val="bg1"/>
                </a:solidFill>
              </a:rPr>
              <a:t>But: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chemeClr val="bg1"/>
                </a:solidFill>
              </a:rPr>
              <a:t>Different </a:t>
            </a:r>
            <a:r>
              <a:rPr lang="de-DE" sz="2400" dirty="0" err="1">
                <a:solidFill>
                  <a:schemeClr val="bg1"/>
                </a:solidFill>
              </a:rPr>
              <a:t>impact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point</a:t>
            </a:r>
            <a:r>
              <a:rPr lang="de-DE" sz="2400" dirty="0">
                <a:solidFill>
                  <a:schemeClr val="bg1"/>
                </a:solidFill>
              </a:rPr>
              <a:t> of </a:t>
            </a:r>
            <a:r>
              <a:rPr lang="de-DE" sz="2400" dirty="0" err="1">
                <a:solidFill>
                  <a:schemeClr val="bg1"/>
                </a:solidFill>
              </a:rPr>
              <a:t>force</a:t>
            </a:r>
            <a:endParaRPr lang="de-DE" sz="24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chemeClr val="bg1"/>
                </a:solidFill>
              </a:rPr>
              <a:t>Pitch </a:t>
            </a:r>
            <a:r>
              <a:rPr lang="de-DE" sz="2400" dirty="0" err="1">
                <a:solidFill>
                  <a:schemeClr val="bg1"/>
                </a:solidFill>
              </a:rPr>
              <a:t>control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is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used</a:t>
            </a:r>
            <a:r>
              <a:rPr lang="de-DE" sz="2400" dirty="0">
                <a:solidFill>
                  <a:schemeClr val="bg1"/>
                </a:solidFill>
              </a:rPr>
              <a:t> for </a:t>
            </a:r>
            <a:r>
              <a:rPr lang="de-DE" sz="2400" dirty="0" err="1">
                <a:solidFill>
                  <a:schemeClr val="bg1"/>
                </a:solidFill>
              </a:rPr>
              <a:t>other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purposes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br>
              <a:rPr lang="de-DE" sz="2400" dirty="0">
                <a:solidFill>
                  <a:schemeClr val="bg1"/>
                </a:solidFill>
              </a:rPr>
            </a:br>
            <a:r>
              <a:rPr lang="de-DE" sz="2400" dirty="0">
                <a:solidFill>
                  <a:schemeClr val="bg1"/>
                </a:solidFill>
              </a:rPr>
              <a:t>(</a:t>
            </a:r>
            <a:r>
              <a:rPr lang="de-DE" sz="2400" dirty="0" err="1">
                <a:solidFill>
                  <a:schemeClr val="bg1"/>
                </a:solidFill>
              </a:rPr>
              <a:t>optimization</a:t>
            </a:r>
            <a:r>
              <a:rPr lang="de-DE" sz="2400" dirty="0">
                <a:solidFill>
                  <a:schemeClr val="bg1"/>
                </a:solidFill>
              </a:rPr>
              <a:t> of </a:t>
            </a:r>
            <a:r>
              <a:rPr lang="de-DE" sz="2400" dirty="0" err="1">
                <a:solidFill>
                  <a:schemeClr val="bg1"/>
                </a:solidFill>
              </a:rPr>
              <a:t>efficiency</a:t>
            </a:r>
            <a:r>
              <a:rPr lang="de-DE" sz="2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278BD39-AFC8-4DBA-B38D-C4886A9ECD75}"/>
              </a:ext>
            </a:extLst>
          </p:cNvPr>
          <p:cNvSpPr txBox="1"/>
          <p:nvPr/>
        </p:nvSpPr>
        <p:spPr>
          <a:xfrm>
            <a:off x="8828817" y="4135586"/>
            <a:ext cx="1662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solidFill>
                  <a:srgbClr val="92D050"/>
                </a:solidFill>
              </a:rPr>
              <a:t>Reduction</a:t>
            </a:r>
            <a:r>
              <a:rPr lang="de-DE" sz="2400" dirty="0">
                <a:solidFill>
                  <a:srgbClr val="92D050"/>
                </a:solidFill>
              </a:rPr>
              <a:t> ?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2240F1E-CB65-480F-BC3A-B51698488428}"/>
              </a:ext>
            </a:extLst>
          </p:cNvPr>
          <p:cNvSpPr txBox="1"/>
          <p:nvPr/>
        </p:nvSpPr>
        <p:spPr>
          <a:xfrm>
            <a:off x="2095391" y="4710558"/>
            <a:ext cx="48937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Air </a:t>
            </a:r>
            <a:r>
              <a:rPr lang="de-DE" sz="2400" dirty="0" err="1">
                <a:solidFill>
                  <a:schemeClr val="bg1"/>
                </a:solidFill>
              </a:rPr>
              <a:t>pressure</a:t>
            </a:r>
            <a:r>
              <a:rPr lang="de-DE" sz="2400" dirty="0">
                <a:solidFill>
                  <a:schemeClr val="bg1"/>
                </a:solidFill>
              </a:rPr>
              <a:t> on the </a:t>
            </a:r>
            <a:r>
              <a:rPr lang="de-DE" sz="2400" dirty="0" err="1">
                <a:solidFill>
                  <a:schemeClr val="bg1"/>
                </a:solidFill>
              </a:rPr>
              <a:t>tower</a:t>
            </a:r>
            <a:endParaRPr lang="de-DE" sz="2400" dirty="0">
              <a:solidFill>
                <a:schemeClr val="bg1"/>
              </a:solidFill>
            </a:endParaRPr>
          </a:p>
          <a:p>
            <a:r>
              <a:rPr lang="de-DE" sz="2400" dirty="0">
                <a:solidFill>
                  <a:schemeClr val="bg1"/>
                </a:solidFill>
              </a:rPr>
              <a:t>Rotor blades </a:t>
            </a:r>
            <a:r>
              <a:rPr lang="de-DE" sz="2400" dirty="0" err="1">
                <a:solidFill>
                  <a:schemeClr val="bg1"/>
                </a:solidFill>
              </a:rPr>
              <a:t>shield</a:t>
            </a:r>
            <a:r>
              <a:rPr lang="de-DE" sz="2400" dirty="0">
                <a:solidFill>
                  <a:schemeClr val="bg1"/>
                </a:solidFill>
              </a:rPr>
              <a:t> the </a:t>
            </a:r>
            <a:r>
              <a:rPr lang="de-DE" sz="2400" dirty="0" err="1">
                <a:solidFill>
                  <a:schemeClr val="bg1"/>
                </a:solidFill>
              </a:rPr>
              <a:t>tower</a:t>
            </a:r>
            <a:r>
              <a:rPr lang="de-DE" sz="2400" dirty="0">
                <a:solidFill>
                  <a:schemeClr val="bg1"/>
                </a:solidFill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400" dirty="0" err="1">
                <a:solidFill>
                  <a:schemeClr val="bg1"/>
                </a:solidFill>
              </a:rPr>
              <a:t>Reduced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air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pressure</a:t>
            </a:r>
            <a:endParaRPr lang="de-DE" sz="24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400" dirty="0" err="1">
                <a:solidFill>
                  <a:schemeClr val="bg1"/>
                </a:solidFill>
              </a:rPr>
              <a:t>Excitation</a:t>
            </a:r>
            <a:r>
              <a:rPr lang="de-DE" sz="2400" dirty="0">
                <a:solidFill>
                  <a:schemeClr val="bg1"/>
                </a:solidFill>
              </a:rPr>
              <a:t> of </a:t>
            </a:r>
            <a:r>
              <a:rPr lang="de-DE" sz="2400" dirty="0" err="1">
                <a:solidFill>
                  <a:schemeClr val="bg1"/>
                </a:solidFill>
              </a:rPr>
              <a:t>tower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modes</a:t>
            </a:r>
            <a:endParaRPr lang="de-D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93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BB6DE75-9624-4B26-9BBA-950172DB9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EC14C9B-F9A6-4090-9AC5-AC20376B1CA0}"/>
              </a:ext>
            </a:extLst>
          </p:cNvPr>
          <p:cNvSpPr/>
          <p:nvPr/>
        </p:nvSpPr>
        <p:spPr>
          <a:xfrm>
            <a:off x="116555" y="9066"/>
            <a:ext cx="48029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5400" b="1" spc="50" dirty="0" err="1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</a:rPr>
              <a:t>Active</a:t>
            </a:r>
            <a:r>
              <a:rPr lang="de-DE" sz="54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</a:rPr>
              <a:t> </a:t>
            </a:r>
            <a:r>
              <a:rPr lang="de-DE" sz="5400" b="1" spc="50" dirty="0" err="1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</a:rPr>
              <a:t>Damping</a:t>
            </a:r>
            <a:endParaRPr kumimoji="0" lang="de-DE" sz="5400" b="1" i="0" u="none" strike="noStrike" kern="120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E8F2CB9-8FE5-4CC3-9D57-F1F83464C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57" y="1899673"/>
            <a:ext cx="3063139" cy="4074598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1DE52E61-4E4E-4854-B4FE-D787B80CD8CF}"/>
              </a:ext>
            </a:extLst>
          </p:cNvPr>
          <p:cNvCxnSpPr>
            <a:cxnSpLocks/>
          </p:cNvCxnSpPr>
          <p:nvPr/>
        </p:nvCxnSpPr>
        <p:spPr>
          <a:xfrm>
            <a:off x="1008612" y="5251301"/>
            <a:ext cx="472961" cy="0"/>
          </a:xfrm>
          <a:prstGeom prst="line">
            <a:avLst/>
          </a:prstGeom>
          <a:ln w="203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A85CF2C6-203C-4B17-959C-DDDD8B7DB599}"/>
              </a:ext>
            </a:extLst>
          </p:cNvPr>
          <p:cNvSpPr txBox="1"/>
          <p:nvPr/>
        </p:nvSpPr>
        <p:spPr>
          <a:xfrm>
            <a:off x="3627476" y="1812207"/>
            <a:ext cx="6048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Active</a:t>
            </a:r>
            <a:r>
              <a:rPr lang="de-DE" sz="24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de-DE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counter</a:t>
            </a:r>
            <a:r>
              <a:rPr lang="de-DE" sz="24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de-DE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motion</a:t>
            </a:r>
            <a:r>
              <a:rPr lang="de-DE" sz="2400" dirty="0">
                <a:solidFill>
                  <a:schemeClr val="bg1"/>
                </a:solidFill>
                <a:sym typeface="Wingdings" panose="05000000000000000000" pitchFamily="2" charset="2"/>
              </a:rPr>
              <a:t> of </a:t>
            </a:r>
            <a:r>
              <a:rPr lang="de-DE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masses</a:t>
            </a:r>
            <a:endParaRPr lang="de-DE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de-DE" sz="2400" dirty="0">
                <a:solidFill>
                  <a:schemeClr val="bg1"/>
                </a:solidFill>
                <a:sym typeface="Wingdings" panose="05000000000000000000" pitchFamily="2" charset="2"/>
              </a:rPr>
              <a:t>i.e. </a:t>
            </a:r>
            <a:r>
              <a:rPr lang="de-DE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pumping</a:t>
            </a:r>
            <a:r>
              <a:rPr lang="de-DE" sz="24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de-DE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water</a:t>
            </a:r>
            <a:r>
              <a:rPr lang="de-DE" sz="2400" dirty="0">
                <a:solidFill>
                  <a:schemeClr val="bg1"/>
                </a:solidFill>
                <a:sym typeface="Wingdings" panose="05000000000000000000" pitchFamily="2" charset="2"/>
              </a:rPr>
              <a:t> between </a:t>
            </a:r>
            <a:r>
              <a:rPr lang="de-DE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tanks</a:t>
            </a:r>
            <a:endParaRPr lang="de-DE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chemeClr val="bg1"/>
                </a:solidFill>
                <a:sym typeface="Wingdings" panose="05000000000000000000" pitchFamily="2" charset="2"/>
              </a:rPr>
              <a:t>Optimal </a:t>
            </a:r>
            <a:r>
              <a:rPr lang="de-DE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location</a:t>
            </a:r>
            <a:r>
              <a:rPr lang="de-DE" sz="2400" dirty="0">
                <a:solidFill>
                  <a:schemeClr val="bg1"/>
                </a:solidFill>
                <a:sym typeface="Wingdings" panose="05000000000000000000" pitchFamily="2" charset="2"/>
              </a:rPr>
              <a:t>: </a:t>
            </a:r>
            <a:r>
              <a:rPr lang="de-DE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gondola</a:t>
            </a:r>
            <a:r>
              <a:rPr lang="de-DE" sz="2400" dirty="0">
                <a:solidFill>
                  <a:schemeClr val="bg1"/>
                </a:solidFill>
                <a:sym typeface="Wingdings" panose="05000000000000000000" pitchFamily="2" charset="2"/>
              </a:rPr>
              <a:t>, but </a:t>
            </a:r>
            <a:r>
              <a:rPr lang="de-DE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space</a:t>
            </a:r>
            <a:r>
              <a:rPr lang="de-DE" sz="2400" dirty="0">
                <a:solidFill>
                  <a:schemeClr val="bg1"/>
                </a:solidFill>
                <a:sym typeface="Wingdings" panose="05000000000000000000" pitchFamily="2" charset="2"/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Alternatively</a:t>
            </a:r>
            <a:r>
              <a:rPr lang="de-DE" sz="2400" dirty="0">
                <a:solidFill>
                  <a:schemeClr val="bg1"/>
                </a:solidFill>
                <a:sym typeface="Wingdings" panose="05000000000000000000" pitchFamily="2" charset="2"/>
              </a:rPr>
              <a:t> on the </a:t>
            </a:r>
            <a:r>
              <a:rPr lang="de-DE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foundation</a:t>
            </a:r>
            <a:endParaRPr lang="de-DE" sz="24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F56E0FDB-8D21-4F2C-B1F7-34EEF257651E}"/>
              </a:ext>
            </a:extLst>
          </p:cNvPr>
          <p:cNvCxnSpPr>
            <a:cxnSpLocks/>
          </p:cNvCxnSpPr>
          <p:nvPr/>
        </p:nvCxnSpPr>
        <p:spPr>
          <a:xfrm>
            <a:off x="2252835" y="5253574"/>
            <a:ext cx="472961" cy="0"/>
          </a:xfrm>
          <a:prstGeom prst="line">
            <a:avLst/>
          </a:prstGeom>
          <a:ln w="203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D0E4C97E-AD82-4926-B9A0-1D87E71A2C9C}"/>
              </a:ext>
            </a:extLst>
          </p:cNvPr>
          <p:cNvCxnSpPr>
            <a:cxnSpLocks/>
          </p:cNvCxnSpPr>
          <p:nvPr/>
        </p:nvCxnSpPr>
        <p:spPr>
          <a:xfrm>
            <a:off x="1245092" y="5251301"/>
            <a:ext cx="1137233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2608DC-776B-4DEE-8454-0898FEE47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FE5ACD9-34B5-468C-B2A0-6CBC3468D769}"/>
              </a:ext>
            </a:extLst>
          </p:cNvPr>
          <p:cNvSpPr txBox="1"/>
          <p:nvPr/>
        </p:nvSpPr>
        <p:spPr>
          <a:xfrm>
            <a:off x="3627476" y="3706139"/>
            <a:ext cx="6207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solidFill>
                  <a:srgbClr val="92D050"/>
                </a:solidFill>
              </a:rPr>
              <a:t>Probably</a:t>
            </a:r>
            <a:r>
              <a:rPr lang="de-DE" sz="2400" dirty="0">
                <a:solidFill>
                  <a:srgbClr val="92D050"/>
                </a:solidFill>
              </a:rPr>
              <a:t> a </a:t>
            </a:r>
            <a:r>
              <a:rPr lang="de-DE" sz="2400" dirty="0" err="1">
                <a:solidFill>
                  <a:srgbClr val="92D050"/>
                </a:solidFill>
              </a:rPr>
              <a:t>good</a:t>
            </a:r>
            <a:r>
              <a:rPr lang="de-DE" sz="2400" dirty="0">
                <a:solidFill>
                  <a:srgbClr val="92D050"/>
                </a:solidFill>
              </a:rPr>
              <a:t> </a:t>
            </a:r>
            <a:r>
              <a:rPr lang="de-DE" sz="2400" dirty="0" err="1">
                <a:solidFill>
                  <a:srgbClr val="92D050"/>
                </a:solidFill>
              </a:rPr>
              <a:t>measure</a:t>
            </a:r>
            <a:r>
              <a:rPr lang="de-DE" sz="2400" dirty="0">
                <a:solidFill>
                  <a:srgbClr val="92D050"/>
                </a:solidFill>
              </a:rPr>
              <a:t>; but substantial </a:t>
            </a:r>
            <a:r>
              <a:rPr lang="de-DE" sz="2400" dirty="0" err="1">
                <a:solidFill>
                  <a:srgbClr val="92D050"/>
                </a:solidFill>
              </a:rPr>
              <a:t>effort</a:t>
            </a:r>
            <a:r>
              <a:rPr lang="de-DE" sz="2400" dirty="0">
                <a:solidFill>
                  <a:srgbClr val="92D050"/>
                </a:solidFill>
              </a:rPr>
              <a:t>.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8CDB41D-7DAC-43CE-8C32-6A5DD8ECABB9}"/>
              </a:ext>
            </a:extLst>
          </p:cNvPr>
          <p:cNvSpPr txBox="1"/>
          <p:nvPr/>
        </p:nvSpPr>
        <p:spPr>
          <a:xfrm>
            <a:off x="3627476" y="4492076"/>
            <a:ext cx="4319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Submitted</a:t>
            </a:r>
            <a:r>
              <a:rPr lang="de-DE" dirty="0">
                <a:solidFill>
                  <a:schemeClr val="bg1"/>
                </a:solidFill>
              </a:rPr>
              <a:t> a </a:t>
            </a:r>
            <a:r>
              <a:rPr lang="de-DE" dirty="0" err="1">
                <a:solidFill>
                  <a:schemeClr val="bg1"/>
                </a:solidFill>
              </a:rPr>
              <a:t>proposal</a:t>
            </a:r>
            <a:r>
              <a:rPr lang="de-DE" dirty="0">
                <a:solidFill>
                  <a:schemeClr val="bg1"/>
                </a:solidFill>
              </a:rPr>
              <a:t> for the design of such a </a:t>
            </a:r>
            <a:r>
              <a:rPr lang="de-DE" dirty="0" err="1">
                <a:solidFill>
                  <a:schemeClr val="bg1"/>
                </a:solidFill>
              </a:rPr>
              <a:t>system</a:t>
            </a:r>
            <a:r>
              <a:rPr lang="de-DE" dirty="0">
                <a:solidFill>
                  <a:schemeClr val="bg1"/>
                </a:solidFill>
              </a:rPr>
              <a:t> (RWTH internal </a:t>
            </a:r>
            <a:r>
              <a:rPr lang="de-DE" dirty="0" err="1">
                <a:solidFill>
                  <a:schemeClr val="bg1"/>
                </a:solidFill>
              </a:rPr>
              <a:t>competition</a:t>
            </a:r>
            <a:r>
              <a:rPr lang="de-DE" dirty="0">
                <a:solidFill>
                  <a:schemeClr val="bg1"/>
                </a:solidFill>
              </a:rPr>
              <a:t>)</a:t>
            </a:r>
          </a:p>
          <a:p>
            <a:r>
              <a:rPr lang="de-DE" dirty="0">
                <a:solidFill>
                  <a:schemeClr val="bg1"/>
                </a:solidFill>
              </a:rPr>
              <a:t>Partner: Prof. Heike Vallery </a:t>
            </a:r>
          </a:p>
          <a:p>
            <a:r>
              <a:rPr lang="de-DE" dirty="0">
                <a:solidFill>
                  <a:schemeClr val="bg1"/>
                </a:solidFill>
              </a:rPr>
              <a:t>Chair of </a:t>
            </a:r>
            <a:r>
              <a:rPr lang="de-DE" dirty="0" err="1">
                <a:solidFill>
                  <a:schemeClr val="bg1"/>
                </a:solidFill>
              </a:rPr>
              <a:t>of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Automatic</a:t>
            </a:r>
            <a:r>
              <a:rPr lang="de-DE" dirty="0">
                <a:solidFill>
                  <a:schemeClr val="bg1"/>
                </a:solidFill>
              </a:rPr>
              <a:t> Control </a:t>
            </a:r>
          </a:p>
        </p:txBody>
      </p:sp>
    </p:spTree>
    <p:extLst>
      <p:ext uri="{BB962C8B-B14F-4D97-AF65-F5344CB8AC3E}">
        <p14:creationId xmlns:p14="http://schemas.microsoft.com/office/powerpoint/2010/main" val="417356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BB6DE75-9624-4B26-9BBA-950172DB9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58B5F7E-A411-4D61-B0EE-6534D2213149}"/>
              </a:ext>
            </a:extLst>
          </p:cNvPr>
          <p:cNvSpPr txBox="1"/>
          <p:nvPr/>
        </p:nvSpPr>
        <p:spPr>
          <a:xfrm>
            <a:off x="6596744" y="1575439"/>
            <a:ext cx="5537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>
                <a:solidFill>
                  <a:schemeClr val="bg1"/>
                </a:solidFill>
              </a:rPr>
              <a:t>Largely</a:t>
            </a:r>
            <a:r>
              <a:rPr lang="de-DE" sz="2400" dirty="0">
                <a:solidFill>
                  <a:schemeClr val="bg1"/>
                </a:solidFill>
              </a:rPr>
              <a:t> permeable </a:t>
            </a:r>
            <a:r>
              <a:rPr lang="de-DE" sz="2400" dirty="0" err="1">
                <a:solidFill>
                  <a:schemeClr val="bg1"/>
                </a:solidFill>
              </a:rPr>
              <a:t>to</a:t>
            </a:r>
            <a:r>
              <a:rPr lang="de-DE" sz="2400" dirty="0">
                <a:solidFill>
                  <a:schemeClr val="bg1"/>
                </a:solidFill>
              </a:rPr>
              <a:t> wind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à"/>
            </a:pPr>
            <a:r>
              <a:rPr lang="de-DE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Less</a:t>
            </a:r>
            <a:r>
              <a:rPr lang="de-DE" sz="24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de-DE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excistation</a:t>
            </a:r>
            <a:endParaRPr lang="de-DE" sz="24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EC14C9B-F9A6-4090-9AC5-AC20376B1CA0}"/>
              </a:ext>
            </a:extLst>
          </p:cNvPr>
          <p:cNvSpPr/>
          <p:nvPr/>
        </p:nvSpPr>
        <p:spPr>
          <a:xfrm>
            <a:off x="165047" y="0"/>
            <a:ext cx="39659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5400" b="1" spc="50" dirty="0" err="1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</a:rPr>
              <a:t>Girder</a:t>
            </a:r>
            <a:r>
              <a:rPr lang="de-DE" sz="54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</a:rPr>
              <a:t> Masts</a:t>
            </a:r>
            <a:endParaRPr kumimoji="0" lang="de-DE" sz="5400" b="1" i="0" u="none" strike="noStrike" kern="120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632206F-E819-4F37-8E41-1B4FFDA4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06DB189-C046-4613-95B6-2BB8F0B2679A}"/>
              </a:ext>
            </a:extLst>
          </p:cNvPr>
          <p:cNvSpPr txBox="1"/>
          <p:nvPr/>
        </p:nvSpPr>
        <p:spPr>
          <a:xfrm>
            <a:off x="4131005" y="5968913"/>
            <a:ext cx="1516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© ArcelorMittal</a:t>
            </a:r>
          </a:p>
          <a:p>
            <a:r>
              <a:rPr lang="de-DE" sz="1200" dirty="0" err="1">
                <a:solidFill>
                  <a:schemeClr val="bg1"/>
                </a:solidFill>
              </a:rPr>
              <a:t>Laasow</a:t>
            </a:r>
            <a:r>
              <a:rPr lang="de-DE" sz="1200" dirty="0">
                <a:solidFill>
                  <a:schemeClr val="bg1"/>
                </a:solidFill>
              </a:rPr>
              <a:t>, Brandenburg</a:t>
            </a:r>
          </a:p>
          <a:p>
            <a:r>
              <a:rPr lang="de-DE" sz="1200" dirty="0">
                <a:solidFill>
                  <a:schemeClr val="bg1"/>
                </a:solidFill>
              </a:rPr>
              <a:t>180 m Nabenhöhe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D153AAD-C5BF-4C8D-8589-25402B4E99E1}"/>
              </a:ext>
            </a:extLst>
          </p:cNvPr>
          <p:cNvSpPr txBox="1"/>
          <p:nvPr/>
        </p:nvSpPr>
        <p:spPr>
          <a:xfrm>
            <a:off x="6596744" y="2583515"/>
            <a:ext cx="36684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de-DE" sz="2400" dirty="0">
                <a:solidFill>
                  <a:prstClr val="white"/>
                </a:solidFill>
                <a:sym typeface="Wingdings" panose="05000000000000000000" pitchFamily="2" charset="2"/>
              </a:rPr>
              <a:t>Maximale </a:t>
            </a:r>
            <a:r>
              <a:rPr lang="de-DE" sz="2400" dirty="0" err="1">
                <a:solidFill>
                  <a:prstClr val="white"/>
                </a:solidFill>
                <a:sym typeface="Wingdings" panose="05000000000000000000" pitchFamily="2" charset="2"/>
              </a:rPr>
              <a:t>height</a:t>
            </a:r>
            <a:r>
              <a:rPr lang="de-DE" sz="2400" dirty="0">
                <a:solidFill>
                  <a:prstClr val="white"/>
                </a:solidFill>
                <a:sym typeface="Wingdings" panose="05000000000000000000" pitchFamily="2" charset="2"/>
              </a:rPr>
              <a:t>?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3EEFCB3-9A4C-477A-B9F7-B2B9929ED418}"/>
              </a:ext>
            </a:extLst>
          </p:cNvPr>
          <p:cNvSpPr txBox="1"/>
          <p:nvPr/>
        </p:nvSpPr>
        <p:spPr>
          <a:xfrm>
            <a:off x="6596744" y="3170651"/>
            <a:ext cx="626472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ArcelorMittal </a:t>
            </a:r>
            <a:r>
              <a:rPr lang="de-DE" sz="2400" dirty="0" err="1">
                <a:solidFill>
                  <a:prstClr val="white"/>
                </a:solidFill>
                <a:latin typeface="Calibri" panose="020F0502020204030204"/>
                <a:sym typeface="Wingdings" panose="05000000000000000000" pitchFamily="2" charset="2"/>
              </a:rPr>
              <a:t>offers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towers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up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to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180 m: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de-DE" sz="2400" dirty="0" err="1">
                <a:solidFill>
                  <a:prstClr val="white"/>
                </a:solidFill>
                <a:latin typeface="Calibri" panose="020F0502020204030204"/>
                <a:sym typeface="Wingdings" panose="05000000000000000000" pitchFamily="2" charset="2"/>
              </a:rPr>
              <a:t>Cheaper</a:t>
            </a:r>
            <a:endParaRPr lang="de-DE" sz="2400" dirty="0">
              <a:solidFill>
                <a:prstClr val="white"/>
              </a:solidFill>
              <a:latin typeface="Calibri" panose="020F0502020204030204"/>
              <a:sym typeface="Wingdings" panose="05000000000000000000" pitchFamily="2" charset="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Lighter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de-DE" sz="2400" dirty="0" err="1">
                <a:solidFill>
                  <a:prstClr val="white"/>
                </a:solidFill>
                <a:latin typeface="Calibri" panose="020F0502020204030204"/>
                <a:sym typeface="Wingdings" panose="05000000000000000000" pitchFamily="2" charset="2"/>
              </a:rPr>
              <a:t>Optically</a:t>
            </a:r>
            <a:r>
              <a:rPr lang="de-DE" sz="2400" dirty="0">
                <a:solidFill>
                  <a:prstClr val="white"/>
                </a:solidFill>
                <a:latin typeface="Calibri" panose="020F0502020204030204"/>
                <a:sym typeface="Wingdings" panose="05000000000000000000" pitchFamily="2" charset="2"/>
              </a:rPr>
              <a:t> transparent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Less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foundation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(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by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60%)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de-DE" sz="2400" dirty="0">
                <a:solidFill>
                  <a:prstClr val="white"/>
                </a:solidFill>
                <a:latin typeface="Calibri" panose="020F0502020204030204"/>
                <a:sym typeface="Wingdings" panose="05000000000000000000" pitchFamily="2" charset="2"/>
              </a:rPr>
              <a:t>Easy </a:t>
            </a:r>
            <a:r>
              <a:rPr lang="de-DE" sz="2400" dirty="0" err="1">
                <a:solidFill>
                  <a:prstClr val="white"/>
                </a:solidFill>
                <a:latin typeface="Calibri" panose="020F0502020204030204"/>
                <a:sym typeface="Wingdings" panose="05000000000000000000" pitchFamily="2" charset="2"/>
              </a:rPr>
              <a:t>to</a:t>
            </a:r>
            <a:r>
              <a:rPr lang="de-DE" sz="2400" dirty="0">
                <a:solidFill>
                  <a:prstClr val="white"/>
                </a:solidFill>
                <a:latin typeface="Calibri" panose="020F0502020204030204"/>
                <a:sym typeface="Wingdings" panose="05000000000000000000" pitchFamily="2" charset="2"/>
              </a:rPr>
              <a:t> </a:t>
            </a:r>
            <a:r>
              <a:rPr lang="de-DE" sz="2400" dirty="0" err="1">
                <a:solidFill>
                  <a:prstClr val="white"/>
                </a:solidFill>
                <a:latin typeface="Calibri" panose="020F0502020204030204"/>
                <a:sym typeface="Wingdings" panose="05000000000000000000" pitchFamily="2" charset="2"/>
              </a:rPr>
              <a:t>transport</a:t>
            </a:r>
            <a:r>
              <a:rPr lang="de-DE" sz="2400" dirty="0">
                <a:solidFill>
                  <a:prstClr val="white"/>
                </a:solidFill>
                <a:latin typeface="Calibri" panose="020F0502020204030204"/>
                <a:sym typeface="Wingdings" panose="05000000000000000000" pitchFamily="2" charset="2"/>
              </a:rPr>
              <a:t> and </a:t>
            </a:r>
            <a:r>
              <a:rPr lang="de-DE" sz="2400" dirty="0" err="1">
                <a:solidFill>
                  <a:prstClr val="white"/>
                </a:solidFill>
                <a:latin typeface="Calibri" panose="020F0502020204030204"/>
                <a:sym typeface="Wingdings" panose="05000000000000000000" pitchFamily="2" charset="2"/>
              </a:rPr>
              <a:t>erect</a:t>
            </a:r>
            <a:endParaRPr lang="de-DE" sz="2400" dirty="0">
              <a:solidFill>
                <a:prstClr val="white"/>
              </a:solidFill>
              <a:latin typeface="Calibri" panose="020F0502020204030204"/>
              <a:sym typeface="Wingdings" panose="05000000000000000000" pitchFamily="2" charset="2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(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from</a:t>
            </a:r>
            <a:r>
              <a:rPr kumimoji="0" lang="de-DE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their</a:t>
            </a:r>
            <a:r>
              <a:rPr kumimoji="0" lang="de-DE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own </a:t>
            </a:r>
            <a:r>
              <a:rPr kumimoji="0" lang="de-DE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advertisement</a:t>
            </a:r>
            <a:r>
              <a:rPr kumimoji="0" lang="de-DE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)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3E2A90F-DCF6-4741-90BD-29015F06C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179" y="958970"/>
            <a:ext cx="2475826" cy="562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8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4B33503-D88D-4BB1-A684-74A87CF9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D2DC5B2-28D2-4384-AA9F-8744FA1F2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A1BF674-8B08-4D31-BF62-786673AFE40E}"/>
              </a:ext>
            </a:extLst>
          </p:cNvPr>
          <p:cNvSpPr/>
          <p:nvPr/>
        </p:nvSpPr>
        <p:spPr>
          <a:xfrm>
            <a:off x="114694" y="68031"/>
            <a:ext cx="48388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54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</a:rPr>
              <a:t>Wooden </a:t>
            </a:r>
            <a:r>
              <a:rPr lang="de-DE" sz="5400" b="1" spc="50" dirty="0" err="1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</a:rPr>
              <a:t>towers</a:t>
            </a:r>
            <a:endParaRPr kumimoji="0" lang="de-DE" sz="5400" b="1" i="0" u="none" strike="noStrike" kern="120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5AD6529-5045-4304-9B16-940562138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91" y="964642"/>
            <a:ext cx="8213644" cy="547747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1A46AFB-F1B3-4912-8081-3026535CF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31" y="964642"/>
            <a:ext cx="8213644" cy="5477474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CA86422-B53B-4B07-A732-FB9C7DA882EB}"/>
              </a:ext>
            </a:extLst>
          </p:cNvPr>
          <p:cNvSpPr txBox="1"/>
          <p:nvPr/>
        </p:nvSpPr>
        <p:spPr>
          <a:xfrm>
            <a:off x="8810935" y="1140031"/>
            <a:ext cx="2996974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 err="1">
                <a:solidFill>
                  <a:schemeClr val="bg1"/>
                </a:solidFill>
              </a:rPr>
              <a:t>Girder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mast</a:t>
            </a:r>
            <a:br>
              <a:rPr lang="de-DE" sz="2400" dirty="0">
                <a:solidFill>
                  <a:schemeClr val="bg1"/>
                </a:solidFill>
              </a:rPr>
            </a:br>
            <a:r>
              <a:rPr lang="de-DE" sz="2400" dirty="0">
                <a:solidFill>
                  <a:schemeClr val="bg1"/>
                </a:solidFill>
              </a:rPr>
              <a:t>transparent </a:t>
            </a:r>
            <a:r>
              <a:rPr lang="de-DE" sz="2400" dirty="0" err="1">
                <a:solidFill>
                  <a:schemeClr val="bg1"/>
                </a:solidFill>
              </a:rPr>
              <a:t>to</a:t>
            </a:r>
            <a:r>
              <a:rPr lang="de-DE" sz="2400" dirty="0">
                <a:solidFill>
                  <a:schemeClr val="bg1"/>
                </a:solidFill>
              </a:rPr>
              <a:t> wind</a:t>
            </a:r>
            <a:br>
              <a:rPr lang="de-DE" sz="2400" dirty="0">
                <a:solidFill>
                  <a:schemeClr val="bg1"/>
                </a:solidFill>
              </a:rPr>
            </a:br>
            <a:r>
              <a:rPr lang="de-DE" sz="240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de-DE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low</a:t>
            </a:r>
            <a:r>
              <a:rPr lang="de-DE" sz="24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de-DE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excitation</a:t>
            </a:r>
            <a:endParaRPr lang="de-DE" sz="2400" dirty="0">
              <a:solidFill>
                <a:schemeClr val="bg1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Wooden </a:t>
            </a:r>
            <a:r>
              <a:rPr lang="de-DE" sz="2400" dirty="0" err="1">
                <a:solidFill>
                  <a:schemeClr val="bg1"/>
                </a:solidFill>
              </a:rPr>
              <a:t>structurs</a:t>
            </a:r>
            <a:br>
              <a:rPr lang="de-DE" sz="2400" dirty="0">
                <a:solidFill>
                  <a:schemeClr val="bg1"/>
                </a:solidFill>
              </a:rPr>
            </a:br>
            <a:r>
              <a:rPr lang="de-DE" sz="2400" dirty="0">
                <a:solidFill>
                  <a:schemeClr val="bg1"/>
                </a:solidFill>
              </a:rPr>
              <a:t>high </a:t>
            </a:r>
            <a:r>
              <a:rPr lang="de-DE" sz="2400" dirty="0" err="1">
                <a:solidFill>
                  <a:schemeClr val="bg1"/>
                </a:solidFill>
              </a:rPr>
              <a:t>damping</a:t>
            </a:r>
            <a:br>
              <a:rPr lang="de-DE" sz="2400" dirty="0">
                <a:solidFill>
                  <a:schemeClr val="bg1"/>
                </a:solidFill>
              </a:rPr>
            </a:br>
            <a:r>
              <a:rPr lang="de-DE" sz="240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de-DE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low</a:t>
            </a:r>
            <a:r>
              <a:rPr lang="de-DE" sz="24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de-DE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amplitudes</a:t>
            </a:r>
            <a:br>
              <a:rPr lang="de-DE" sz="2400" dirty="0">
                <a:solidFill>
                  <a:schemeClr val="bg1"/>
                </a:solidFill>
              </a:rPr>
            </a:br>
            <a:r>
              <a:rPr lang="de-DE" sz="2400" dirty="0" err="1">
                <a:solidFill>
                  <a:schemeClr val="bg1"/>
                </a:solidFill>
              </a:rPr>
              <a:t>low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elasticity</a:t>
            </a:r>
            <a:br>
              <a:rPr lang="de-DE" sz="2400" dirty="0">
                <a:solidFill>
                  <a:schemeClr val="bg1"/>
                </a:solidFill>
              </a:rPr>
            </a:br>
            <a:r>
              <a:rPr lang="de-DE" sz="240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de-DE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low</a:t>
            </a:r>
            <a:r>
              <a:rPr lang="de-DE" sz="24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de-DE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frequencies</a:t>
            </a:r>
            <a:endParaRPr lang="de-DE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  <a:sym typeface="Wingdings" panose="05000000000000000000" pitchFamily="2" charset="2"/>
              </a:rPr>
              <a:t>Large </a:t>
            </a:r>
            <a:r>
              <a:rPr lang="de-DE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base</a:t>
            </a:r>
            <a:r>
              <a:rPr lang="de-DE" sz="2400" dirty="0">
                <a:solidFill>
                  <a:schemeClr val="bg1"/>
                </a:solidFill>
                <a:sym typeface="Wingdings" panose="05000000000000000000" pitchFamily="2" charset="2"/>
              </a:rPr>
              <a:t>,</a:t>
            </a:r>
            <a:br>
              <a:rPr lang="de-DE" sz="2400" dirty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de-DE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point</a:t>
            </a:r>
            <a:r>
              <a:rPr lang="de-DE" sz="24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de-DE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foundations</a:t>
            </a:r>
            <a:br>
              <a:rPr lang="de-DE" sz="2400" dirty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de-DE" sz="240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de-DE" sz="2400" dirty="0">
                <a:solidFill>
                  <a:srgbClr val="FF0000"/>
                </a:solidFill>
                <a:sym typeface="Wingdings" panose="05000000000000000000" pitchFamily="2" charset="2"/>
              </a:rPr>
              <a:t>high </a:t>
            </a:r>
            <a:r>
              <a:rPr lang="de-DE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coupling</a:t>
            </a:r>
            <a:br>
              <a:rPr lang="de-DE" sz="2400" dirty="0">
                <a:solidFill>
                  <a:srgbClr val="FF0000"/>
                </a:solidFill>
                <a:sym typeface="Wingdings" panose="05000000000000000000" pitchFamily="2" charset="2"/>
              </a:rPr>
            </a:br>
            <a:r>
              <a:rPr lang="de-DE" sz="2400" dirty="0">
                <a:solidFill>
                  <a:srgbClr val="FF0000"/>
                </a:solidFill>
                <a:sym typeface="Wingdings" panose="05000000000000000000" pitchFamily="2" charset="2"/>
              </a:rPr>
              <a:t>      </a:t>
            </a:r>
            <a:r>
              <a:rPr lang="de-DE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to</a:t>
            </a:r>
            <a:r>
              <a:rPr lang="de-DE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de-DE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underground</a:t>
            </a:r>
            <a:r>
              <a:rPr lang="de-DE" sz="2400" dirty="0">
                <a:solidFill>
                  <a:srgbClr val="FF0000"/>
                </a:solidFill>
                <a:sym typeface="Wingdings" panose="05000000000000000000" pitchFamily="2" charset="2"/>
              </a:rPr>
              <a:t>?</a:t>
            </a:r>
            <a:endParaRPr lang="de-DE" sz="2400" dirty="0">
              <a:solidFill>
                <a:srgbClr val="FF0000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B03CE28-7EF1-44F5-80F8-98F7DABA16CE}"/>
              </a:ext>
            </a:extLst>
          </p:cNvPr>
          <p:cNvSpPr txBox="1"/>
          <p:nvPr/>
        </p:nvSpPr>
        <p:spPr>
          <a:xfrm>
            <a:off x="6283706" y="6442116"/>
            <a:ext cx="24165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© Hasslacher Green Tower</a:t>
            </a:r>
          </a:p>
        </p:txBody>
      </p:sp>
    </p:spTree>
    <p:extLst>
      <p:ext uri="{BB962C8B-B14F-4D97-AF65-F5344CB8AC3E}">
        <p14:creationId xmlns:p14="http://schemas.microsoft.com/office/powerpoint/2010/main" val="312463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4B33503-D88D-4BB1-A684-74A87CF9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D2DC5B2-28D2-4384-AA9F-8744FA1F2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A1BF674-8B08-4D31-BF62-786673AFE40E}"/>
              </a:ext>
            </a:extLst>
          </p:cNvPr>
          <p:cNvSpPr/>
          <p:nvPr/>
        </p:nvSpPr>
        <p:spPr>
          <a:xfrm>
            <a:off x="114694" y="68031"/>
            <a:ext cx="48388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54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</a:rPr>
              <a:t>Wooden </a:t>
            </a:r>
            <a:r>
              <a:rPr lang="de-DE" sz="5400" b="1" spc="50" dirty="0" err="1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</a:rPr>
              <a:t>towers</a:t>
            </a:r>
            <a:endParaRPr kumimoji="0" lang="de-DE" sz="5400" b="1" i="0" u="none" strike="noStrike" kern="120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2CC5020-FE29-4A73-9AC0-6E6DF2D2B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825598"/>
            <a:ext cx="5334462" cy="283488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79B45D3-4531-4FE5-B3E4-A2B9E7FE5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931988"/>
            <a:ext cx="5334462" cy="2726650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A45B7F01-823D-4833-B9E7-546FD622A913}"/>
              </a:ext>
            </a:extLst>
          </p:cNvPr>
          <p:cNvSpPr/>
          <p:nvPr/>
        </p:nvSpPr>
        <p:spPr>
          <a:xfrm>
            <a:off x="5376333" y="3166533"/>
            <a:ext cx="1329729" cy="492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64BA04B5-E9B0-41C5-BA8D-113ACAA45ECA}"/>
              </a:ext>
            </a:extLst>
          </p:cNvPr>
          <p:cNvSpPr/>
          <p:nvPr/>
        </p:nvSpPr>
        <p:spPr>
          <a:xfrm>
            <a:off x="6193597" y="2989401"/>
            <a:ext cx="512465" cy="492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4481F586-EDBA-4027-9C09-C80CB495D224}"/>
              </a:ext>
            </a:extLst>
          </p:cNvPr>
          <p:cNvSpPr/>
          <p:nvPr/>
        </p:nvSpPr>
        <p:spPr>
          <a:xfrm>
            <a:off x="1371600" y="3825598"/>
            <a:ext cx="96520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29F5E70-F3CA-4CE6-8798-DC12DA47012D}"/>
              </a:ext>
            </a:extLst>
          </p:cNvPr>
          <p:cNvSpPr txBox="1"/>
          <p:nvPr/>
        </p:nvSpPr>
        <p:spPr>
          <a:xfrm>
            <a:off x="7481100" y="931988"/>
            <a:ext cx="418403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>
                <a:solidFill>
                  <a:schemeClr val="bg1"/>
                </a:solidFill>
              </a:rPr>
              <a:t>Vibrations</a:t>
            </a:r>
            <a:r>
              <a:rPr lang="de-DE" sz="2400" dirty="0">
                <a:solidFill>
                  <a:schemeClr val="bg1"/>
                </a:solidFill>
              </a:rPr>
              <a:t> and </a:t>
            </a:r>
            <a:r>
              <a:rPr lang="de-DE" sz="2400" dirty="0" err="1">
                <a:solidFill>
                  <a:schemeClr val="bg1"/>
                </a:solidFill>
              </a:rPr>
              <a:t>damping</a:t>
            </a:r>
            <a:endParaRPr lang="de-DE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Hasslacher </a:t>
            </a:r>
            <a:r>
              <a:rPr lang="de-DE" sz="2400" dirty="0" err="1">
                <a:solidFill>
                  <a:schemeClr val="bg1"/>
                </a:solidFill>
              </a:rPr>
              <a:t>is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working</a:t>
            </a:r>
            <a:r>
              <a:rPr lang="de-DE" sz="2400" dirty="0">
                <a:solidFill>
                  <a:schemeClr val="bg1"/>
                </a:solidFill>
              </a:rPr>
              <a:t> on </a:t>
            </a:r>
            <a:r>
              <a:rPr lang="de-DE" sz="2400" dirty="0" err="1">
                <a:solidFill>
                  <a:schemeClr val="bg1"/>
                </a:solidFill>
              </a:rPr>
              <a:t>it</a:t>
            </a:r>
            <a:endParaRPr lang="de-DE" sz="2400" dirty="0">
              <a:solidFill>
                <a:schemeClr val="bg1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dirty="0" err="1">
                <a:solidFill>
                  <a:schemeClr val="bg1"/>
                </a:solidFill>
              </a:rPr>
              <a:t>Measurements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planned</a:t>
            </a:r>
            <a:r>
              <a:rPr lang="de-DE" sz="2400" dirty="0">
                <a:solidFill>
                  <a:schemeClr val="bg1"/>
                </a:solidFill>
              </a:rPr>
              <a:t> in Hannover</a:t>
            </a:r>
          </a:p>
          <a:p>
            <a:r>
              <a:rPr lang="de-DE" sz="2400" dirty="0" err="1">
                <a:solidFill>
                  <a:schemeClr val="bg1"/>
                </a:solidFill>
              </a:rPr>
              <a:t>Foundation</a:t>
            </a:r>
            <a:endParaRPr lang="de-DE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>
                <a:solidFill>
                  <a:schemeClr val="bg1"/>
                </a:solidFill>
              </a:rPr>
              <a:t>prestudy</a:t>
            </a:r>
            <a:r>
              <a:rPr lang="de-DE" sz="2400" dirty="0">
                <a:solidFill>
                  <a:schemeClr val="bg1"/>
                </a:solidFill>
              </a:rPr>
              <a:t> (</a:t>
            </a:r>
            <a:r>
              <a:rPr lang="de-DE" sz="2400" dirty="0" err="1">
                <a:solidFill>
                  <a:schemeClr val="bg1"/>
                </a:solidFill>
              </a:rPr>
              <a:t>being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awarded</a:t>
            </a:r>
            <a:r>
              <a:rPr lang="de-DE" sz="2400" dirty="0">
                <a:solidFill>
                  <a:schemeClr val="bg1"/>
                </a:solidFill>
              </a:rPr>
              <a:t>)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dirty="0" err="1">
                <a:solidFill>
                  <a:schemeClr val="bg1"/>
                </a:solidFill>
              </a:rPr>
              <a:t>full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study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awaiting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approval</a:t>
            </a:r>
            <a:r>
              <a:rPr lang="de-DE" sz="2400" dirty="0">
                <a:solidFill>
                  <a:schemeClr val="bg1"/>
                </a:solidFill>
              </a:rPr>
              <a:t> of </a:t>
            </a:r>
            <a:r>
              <a:rPr lang="de-DE" sz="2400" dirty="0" err="1">
                <a:solidFill>
                  <a:schemeClr val="bg1"/>
                </a:solidFill>
              </a:rPr>
              <a:t>funds</a:t>
            </a:r>
            <a:r>
              <a:rPr lang="de-DE" sz="2400" dirty="0">
                <a:solidFill>
                  <a:schemeClr val="bg1"/>
                </a:solidFill>
              </a:rPr>
              <a:t>.</a:t>
            </a:r>
          </a:p>
          <a:p>
            <a:r>
              <a:rPr lang="de-DE" sz="2400" dirty="0">
                <a:solidFill>
                  <a:schemeClr val="bg1"/>
                </a:solidFill>
              </a:rPr>
              <a:t>Prototype: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Discussions </a:t>
            </a:r>
            <a:r>
              <a:rPr lang="de-DE" sz="2400" dirty="0" err="1">
                <a:solidFill>
                  <a:schemeClr val="bg1"/>
                </a:solidFill>
              </a:rPr>
              <a:t>with</a:t>
            </a:r>
            <a:r>
              <a:rPr lang="de-DE" sz="2400" dirty="0">
                <a:solidFill>
                  <a:schemeClr val="bg1"/>
                </a:solidFill>
              </a:rPr>
              <a:t> the </a:t>
            </a:r>
            <a:r>
              <a:rPr lang="de-DE" sz="2400" dirty="0" err="1">
                <a:solidFill>
                  <a:schemeClr val="bg1"/>
                </a:solidFill>
              </a:rPr>
              <a:t>city</a:t>
            </a:r>
            <a:r>
              <a:rPr lang="de-DE" sz="2400" dirty="0">
                <a:solidFill>
                  <a:schemeClr val="bg1"/>
                </a:solidFill>
              </a:rPr>
              <a:t> of Aachen.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811CAE3-F615-4125-9AFA-E88565C8B4C7}"/>
              </a:ext>
            </a:extLst>
          </p:cNvPr>
          <p:cNvSpPr txBox="1"/>
          <p:nvPr/>
        </p:nvSpPr>
        <p:spPr>
          <a:xfrm>
            <a:off x="6706062" y="6420688"/>
            <a:ext cx="3666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Measurement </a:t>
            </a:r>
            <a:r>
              <a:rPr lang="de-DE" sz="1600" dirty="0" err="1">
                <a:solidFill>
                  <a:schemeClr val="bg1"/>
                </a:solidFill>
              </a:rPr>
              <a:t>by</a:t>
            </a:r>
            <a:r>
              <a:rPr lang="de-DE" sz="1600" dirty="0">
                <a:solidFill>
                  <a:schemeClr val="bg1"/>
                </a:solidFill>
              </a:rPr>
              <a:t> Hasslacher Green Tower</a:t>
            </a:r>
          </a:p>
        </p:txBody>
      </p:sp>
    </p:spTree>
    <p:extLst>
      <p:ext uri="{BB962C8B-B14F-4D97-AF65-F5344CB8AC3E}">
        <p14:creationId xmlns:p14="http://schemas.microsoft.com/office/powerpoint/2010/main" val="60514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4" name="Rechteck 3"/>
          <p:cNvSpPr/>
          <p:nvPr/>
        </p:nvSpPr>
        <p:spPr>
          <a:xfrm>
            <a:off x="108000" y="0"/>
            <a:ext cx="2435603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defTabSz="342900"/>
            <a:r>
              <a:rPr lang="de-DE" sz="4500" b="1" dirty="0">
                <a:ln/>
                <a:solidFill>
                  <a:schemeClr val="bg1">
                    <a:lumMod val="95000"/>
                  </a:schemeClr>
                </a:solidFill>
                <a:latin typeface="Calibri" panose="020F0502020204030204"/>
              </a:rPr>
              <a:t>The </a:t>
            </a:r>
            <a:r>
              <a:rPr lang="de-DE" sz="4500" b="1" dirty="0" err="1">
                <a:ln/>
                <a:solidFill>
                  <a:schemeClr val="bg1">
                    <a:lumMod val="95000"/>
                  </a:schemeClr>
                </a:solidFill>
                <a:latin typeface="Calibri" panose="020F0502020204030204"/>
              </a:rPr>
              <a:t>noise</a:t>
            </a:r>
            <a:endParaRPr lang="de-DE" sz="4500" b="1" dirty="0">
              <a:ln/>
              <a:solidFill>
                <a:schemeClr val="bg1">
                  <a:lumMod val="95000"/>
                </a:schemeClr>
              </a:solidFill>
              <a:latin typeface="Calibri" panose="020F0502020204030204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53" y="1501478"/>
            <a:ext cx="5303520" cy="486918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81" y="1501478"/>
            <a:ext cx="5334000" cy="4861560"/>
          </a:xfrm>
          <a:prstGeom prst="rect">
            <a:avLst/>
          </a:prstGeom>
        </p:spPr>
      </p:pic>
      <p:pic>
        <p:nvPicPr>
          <p:cNvPr id="7" name="Immagine 3" descr="ET-new-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127" y="159477"/>
            <a:ext cx="1259640" cy="406875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CF4CC64-084A-4473-984C-9FBA38D23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48CD5B3-78F8-4853-A694-4D48EFFC2604}"/>
              </a:ext>
            </a:extLst>
          </p:cNvPr>
          <p:cNvSpPr txBox="1"/>
          <p:nvPr/>
        </p:nvSpPr>
        <p:spPr>
          <a:xfrm>
            <a:off x="454753" y="1009929"/>
            <a:ext cx="2676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Low-</a:t>
            </a:r>
            <a:r>
              <a:rPr lang="de-DE" dirty="0" err="1">
                <a:solidFill>
                  <a:schemeClr val="bg1"/>
                </a:solidFill>
              </a:rPr>
              <a:t>frequency</a:t>
            </a:r>
            <a:r>
              <a:rPr lang="de-DE" dirty="0">
                <a:solidFill>
                  <a:schemeClr val="bg1"/>
                </a:solidFill>
              </a:rPr>
              <a:t> (</a:t>
            </a:r>
            <a:r>
              <a:rPr lang="de-DE" dirty="0" err="1">
                <a:solidFill>
                  <a:schemeClr val="bg1"/>
                </a:solidFill>
              </a:rPr>
              <a:t>cryogenic</a:t>
            </a:r>
            <a:r>
              <a:rPr lang="de-DE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9A0FC0D-C444-4BFA-B29E-DAD4992A5C0A}"/>
              </a:ext>
            </a:extLst>
          </p:cNvPr>
          <p:cNvSpPr txBox="1"/>
          <p:nvPr/>
        </p:nvSpPr>
        <p:spPr>
          <a:xfrm>
            <a:off x="6421580" y="985922"/>
            <a:ext cx="3173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High-</a:t>
            </a:r>
            <a:r>
              <a:rPr lang="de-DE" dirty="0" err="1">
                <a:solidFill>
                  <a:schemeClr val="bg1"/>
                </a:solidFill>
              </a:rPr>
              <a:t>frequency</a:t>
            </a:r>
            <a:r>
              <a:rPr lang="de-DE" dirty="0">
                <a:solidFill>
                  <a:schemeClr val="bg1"/>
                </a:solidFill>
              </a:rPr>
              <a:t> (</a:t>
            </a:r>
            <a:r>
              <a:rPr lang="de-DE" dirty="0" err="1">
                <a:solidFill>
                  <a:schemeClr val="bg1"/>
                </a:solidFill>
              </a:rPr>
              <a:t>conventional</a:t>
            </a:r>
            <a:r>
              <a:rPr lang="de-DE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86379672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812B32D-15E1-4FD7-B372-9DBAB6089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479" y="0"/>
            <a:ext cx="9749042" cy="685800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6114508" y="0"/>
            <a:ext cx="57663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54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</a:rPr>
              <a:t>ET &amp; w</a:t>
            </a:r>
            <a:r>
              <a:rPr kumimoji="0" lang="de-DE" sz="5400" b="1" i="0" u="none" strike="noStrike" kern="1200" cap="none" spc="50" normalizeH="0" baseline="0" noProof="0" dirty="0" err="1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ind</a:t>
            </a:r>
            <a:r>
              <a:rPr kumimoji="0" lang="de-DE" sz="5400" b="1" i="0" u="none" strike="noStrike" kern="120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5400" b="1" i="0" u="none" strike="noStrike" kern="1200" cap="none" spc="50" normalizeH="0" baseline="0" noProof="0" dirty="0" err="1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turbines</a:t>
            </a:r>
            <a:endParaRPr kumimoji="0" lang="de-DE" sz="5400" b="1" i="0" u="none" strike="noStrike" kern="120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8683604" y="6390432"/>
            <a:ext cx="35083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RWTH Aachen University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025D4F5-1DE6-4A00-B17D-7F57E8C64489}"/>
              </a:ext>
            </a:extLst>
          </p:cNvPr>
          <p:cNvSpPr txBox="1"/>
          <p:nvPr/>
        </p:nvSpPr>
        <p:spPr>
          <a:xfrm>
            <a:off x="1200774" y="0"/>
            <a:ext cx="10679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Marco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Kraan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1640F90-BC91-4281-BBB4-689D4D6D3E18}"/>
              </a:ext>
            </a:extLst>
          </p:cNvPr>
          <p:cNvGrpSpPr/>
          <p:nvPr/>
        </p:nvGrpSpPr>
        <p:grpSpPr>
          <a:xfrm>
            <a:off x="2632374" y="1194721"/>
            <a:ext cx="3482134" cy="2715008"/>
            <a:chOff x="2632374" y="1194721"/>
            <a:chExt cx="3482134" cy="2715008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D822563C-4C54-4FEB-97E6-ACC0B5FDC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374" y="1776768"/>
              <a:ext cx="1313093" cy="1839066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55DE0F23-1143-42D2-A900-14ADE2036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0520" y="1534161"/>
              <a:ext cx="1570947" cy="2200206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262C19E4-C76C-45ED-83B1-428FF3CF2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5993" y="1194721"/>
              <a:ext cx="1938515" cy="2715008"/>
            </a:xfrm>
            <a:prstGeom prst="rect">
              <a:avLst/>
            </a:prstGeom>
          </p:spPr>
        </p:pic>
      </p:grpSp>
      <p:sp>
        <p:nvSpPr>
          <p:cNvPr id="14" name="Rechteck 13">
            <a:extLst>
              <a:ext uri="{FF2B5EF4-FFF2-40B4-BE49-F238E27FC236}">
                <a16:creationId xmlns:a16="http://schemas.microsoft.com/office/drawing/2014/main" id="{1A294B81-785C-42A5-8CC9-6956B20B2BE8}"/>
              </a:ext>
            </a:extLst>
          </p:cNvPr>
          <p:cNvSpPr/>
          <p:nvPr/>
        </p:nvSpPr>
        <p:spPr>
          <a:xfrm>
            <a:off x="112184" y="6482765"/>
            <a:ext cx="297389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Achim Stahl, May 8th, 2024</a:t>
            </a:r>
          </a:p>
        </p:txBody>
      </p:sp>
    </p:spTree>
    <p:extLst>
      <p:ext uri="{BB962C8B-B14F-4D97-AF65-F5344CB8AC3E}">
        <p14:creationId xmlns:p14="http://schemas.microsoft.com/office/powerpoint/2010/main" val="102829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BB6DE75-9624-4B26-9BBA-950172DB9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FAA6978-5503-4B9B-BB1C-219641714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66" y="319163"/>
            <a:ext cx="4896612" cy="6858000"/>
          </a:xfrm>
          <a:prstGeom prst="rect">
            <a:avLst/>
          </a:prstGeom>
        </p:spPr>
      </p:pic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5067BB80-8E49-4755-A46D-BA1DC0BA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A2A474B-40E5-44AC-86B9-D319DF29B9E4}"/>
              </a:ext>
            </a:extLst>
          </p:cNvPr>
          <p:cNvSpPr/>
          <p:nvPr/>
        </p:nvSpPr>
        <p:spPr>
          <a:xfrm>
            <a:off x="114694" y="68031"/>
            <a:ext cx="69323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5400" b="1" spc="50" dirty="0" err="1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</a:rPr>
              <a:t>Excitation</a:t>
            </a:r>
            <a:r>
              <a:rPr lang="de-DE" sz="54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</a:rPr>
              <a:t> of </a:t>
            </a:r>
            <a:r>
              <a:rPr lang="de-DE" sz="5400" b="1" spc="50" dirty="0" err="1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</a:rPr>
              <a:t>vibrations</a:t>
            </a:r>
            <a:endParaRPr kumimoji="0" lang="de-DE" sz="5400" b="1" i="0" u="none" strike="noStrike" kern="120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09DA4F7-B8DB-4AEF-AF6A-42ADA43F8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2612" y="3014393"/>
            <a:ext cx="4734581" cy="339233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4BDE6B9-E901-434D-9622-0360C3F83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5094" y="1062561"/>
            <a:ext cx="6299157" cy="326489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62D8301-0D6E-4F38-8CAF-15AC7193909E}"/>
              </a:ext>
            </a:extLst>
          </p:cNvPr>
          <p:cNvSpPr/>
          <p:nvPr/>
        </p:nvSpPr>
        <p:spPr>
          <a:xfrm>
            <a:off x="544775" y="5420730"/>
            <a:ext cx="1653649" cy="7529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200" dirty="0" err="1">
                <a:solidFill>
                  <a:schemeClr val="tx1"/>
                </a:solidFill>
              </a:rPr>
              <a:t>Frequency</a:t>
            </a:r>
            <a:r>
              <a:rPr lang="de-DE" sz="1200" dirty="0">
                <a:solidFill>
                  <a:schemeClr val="tx1"/>
                </a:solidFill>
              </a:rPr>
              <a:t> of </a:t>
            </a:r>
            <a:r>
              <a:rPr lang="de-DE" sz="1200" dirty="0" err="1">
                <a:solidFill>
                  <a:schemeClr val="tx1"/>
                </a:solidFill>
              </a:rPr>
              <a:t>rotor</a:t>
            </a:r>
            <a:r>
              <a:rPr lang="de-DE" sz="1200" dirty="0">
                <a:solidFill>
                  <a:schemeClr val="tx1"/>
                </a:solidFill>
              </a:rPr>
              <a:t>:</a:t>
            </a:r>
          </a:p>
          <a:p>
            <a:r>
              <a:rPr lang="de-DE" sz="1200" dirty="0">
                <a:solidFill>
                  <a:schemeClr val="tx1"/>
                </a:solidFill>
              </a:rPr>
              <a:t>5 … 16.5 </a:t>
            </a:r>
            <a:r>
              <a:rPr lang="de-DE" sz="1200" dirty="0" err="1">
                <a:solidFill>
                  <a:schemeClr val="tx1"/>
                </a:solidFill>
              </a:rPr>
              <a:t>turns</a:t>
            </a:r>
            <a:r>
              <a:rPr lang="de-DE" sz="1200" dirty="0">
                <a:solidFill>
                  <a:schemeClr val="tx1"/>
                </a:solidFill>
              </a:rPr>
              <a:t> per min.</a:t>
            </a:r>
          </a:p>
          <a:p>
            <a:r>
              <a:rPr lang="de-DE" sz="1200" dirty="0">
                <a:solidFill>
                  <a:schemeClr val="tx1"/>
                </a:solidFill>
              </a:rPr>
              <a:t>(0.08 … 0.28 Hz)</a:t>
            </a:r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B48A5CFA-D128-4891-896F-FDB4C5EFA582}"/>
              </a:ext>
            </a:extLst>
          </p:cNvPr>
          <p:cNvSpPr/>
          <p:nvPr/>
        </p:nvSpPr>
        <p:spPr>
          <a:xfrm>
            <a:off x="2472265" y="3674533"/>
            <a:ext cx="1016000" cy="60960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0D03505-7D98-4C51-8BF8-64FF5FD59E61}"/>
              </a:ext>
            </a:extLst>
          </p:cNvPr>
          <p:cNvSpPr txBox="1"/>
          <p:nvPr/>
        </p:nvSpPr>
        <p:spPr>
          <a:xfrm>
            <a:off x="3271520" y="4568164"/>
            <a:ext cx="396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Rotor </a:t>
            </a:r>
            <a:r>
              <a:rPr lang="de-DE" sz="2400" dirty="0" err="1">
                <a:solidFill>
                  <a:schemeClr val="bg1"/>
                </a:solidFill>
              </a:rPr>
              <a:t>passes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tower</a:t>
            </a:r>
            <a:r>
              <a:rPr lang="de-DE" sz="2400" dirty="0">
                <a:solidFill>
                  <a:schemeClr val="bg1"/>
                </a:solidFill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400" dirty="0" err="1">
                <a:solidFill>
                  <a:schemeClr val="bg1"/>
                </a:solidFill>
              </a:rPr>
              <a:t>Reduced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pressure</a:t>
            </a:r>
            <a:r>
              <a:rPr lang="de-DE" sz="2400" dirty="0">
                <a:solidFill>
                  <a:schemeClr val="bg1"/>
                </a:solidFill>
              </a:rPr>
              <a:t> on the </a:t>
            </a:r>
            <a:r>
              <a:rPr lang="de-DE" sz="2400" dirty="0" err="1">
                <a:solidFill>
                  <a:schemeClr val="bg1"/>
                </a:solidFill>
              </a:rPr>
              <a:t>tower</a:t>
            </a:r>
            <a:endParaRPr lang="de-DE" sz="24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400" dirty="0" err="1">
                <a:solidFill>
                  <a:schemeClr val="bg1"/>
                </a:solidFill>
              </a:rPr>
              <a:t>Excitation</a:t>
            </a:r>
            <a:r>
              <a:rPr lang="de-DE" sz="2400" dirty="0">
                <a:solidFill>
                  <a:schemeClr val="bg1"/>
                </a:solidFill>
              </a:rPr>
              <a:t> of </a:t>
            </a:r>
            <a:r>
              <a:rPr lang="de-DE" sz="2400" dirty="0" err="1">
                <a:solidFill>
                  <a:schemeClr val="bg1"/>
                </a:solidFill>
              </a:rPr>
              <a:t>oscillation</a:t>
            </a:r>
            <a:endParaRPr lang="de-DE" sz="2400" dirty="0">
              <a:solidFill>
                <a:schemeClr val="bg1"/>
              </a:solidFill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B6D91F0B-5DA0-4587-ACB3-B1FC80DF0A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5" y="1040023"/>
            <a:ext cx="2995621" cy="184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1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B24E1D1-5EFF-464A-8772-5A4B0B87F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13F78DA-0CE6-491C-9906-E5768A46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B6AC646-C19A-4D39-AB32-4798E2EB8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689" y="464563"/>
            <a:ext cx="8786621" cy="592887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8343C07-85AF-4E05-A4CC-37C02ECBF3D5}"/>
              </a:ext>
            </a:extLst>
          </p:cNvPr>
          <p:cNvSpPr txBox="1"/>
          <p:nvPr/>
        </p:nvSpPr>
        <p:spPr>
          <a:xfrm>
            <a:off x="1655064" y="6393437"/>
            <a:ext cx="6553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noise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from</a:t>
            </a:r>
            <a:r>
              <a:rPr lang="de-DE" dirty="0">
                <a:solidFill>
                  <a:schemeClr val="bg1"/>
                </a:solidFill>
              </a:rPr>
              <a:t> Aachen </a:t>
            </a:r>
            <a:r>
              <a:rPr lang="de-DE" dirty="0" err="1">
                <a:solidFill>
                  <a:schemeClr val="bg1"/>
                </a:solidFill>
              </a:rPr>
              <a:t>windpark</a:t>
            </a:r>
            <a:r>
              <a:rPr lang="de-DE" dirty="0">
                <a:solidFill>
                  <a:schemeClr val="bg1"/>
                </a:solidFill>
              </a:rPr>
              <a:t>; </a:t>
            </a:r>
            <a:r>
              <a:rPr lang="de-DE" dirty="0" err="1">
                <a:solidFill>
                  <a:schemeClr val="bg1"/>
                </a:solidFill>
              </a:rPr>
              <a:t>measurement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by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Sahar</a:t>
            </a:r>
            <a:r>
              <a:rPr lang="de-DE" dirty="0">
                <a:solidFill>
                  <a:schemeClr val="bg1"/>
                </a:solidFill>
              </a:rPr>
              <a:t> Shani-Kadmiel</a:t>
            </a:r>
          </a:p>
        </p:txBody>
      </p:sp>
    </p:spTree>
    <p:extLst>
      <p:ext uri="{BB962C8B-B14F-4D97-AF65-F5344CB8AC3E}">
        <p14:creationId xmlns:p14="http://schemas.microsoft.com/office/powerpoint/2010/main" val="263808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4" name="Rechteck 3"/>
          <p:cNvSpPr/>
          <p:nvPr/>
        </p:nvSpPr>
        <p:spPr>
          <a:xfrm>
            <a:off x="108000" y="0"/>
            <a:ext cx="2435603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defTabSz="342900"/>
            <a:r>
              <a:rPr lang="de-DE" sz="4500" b="1" dirty="0">
                <a:ln/>
                <a:solidFill>
                  <a:schemeClr val="bg1">
                    <a:lumMod val="95000"/>
                  </a:schemeClr>
                </a:solidFill>
                <a:latin typeface="Calibri" panose="020F0502020204030204"/>
              </a:rPr>
              <a:t>The </a:t>
            </a:r>
            <a:r>
              <a:rPr lang="de-DE" sz="4500" b="1" dirty="0" err="1">
                <a:ln/>
                <a:solidFill>
                  <a:schemeClr val="bg1">
                    <a:lumMod val="95000"/>
                  </a:schemeClr>
                </a:solidFill>
                <a:latin typeface="Calibri" panose="020F0502020204030204"/>
              </a:rPr>
              <a:t>noise</a:t>
            </a:r>
            <a:endParaRPr lang="de-DE" sz="4500" b="1" dirty="0">
              <a:ln/>
              <a:solidFill>
                <a:schemeClr val="bg1">
                  <a:lumMod val="95000"/>
                </a:schemeClr>
              </a:solidFill>
              <a:latin typeface="Calibri" panose="020F0502020204030204"/>
            </a:endParaRPr>
          </a:p>
        </p:txBody>
      </p:sp>
      <p:pic>
        <p:nvPicPr>
          <p:cNvPr id="7" name="Immagine 3" descr="ET-new-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127" y="159477"/>
            <a:ext cx="1259640" cy="406875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CF4CC64-084A-4473-984C-9FBA38D23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B37BBBA-F969-429A-AB3A-7003F53F2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629" y="1091231"/>
            <a:ext cx="7461266" cy="525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6162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E5A0E62-12E5-4CD9-9A0E-A082214D6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08.05.2024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5A6B670-D1DB-43ED-A609-E3CD3DA40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E7E-2983-4F37-99C2-D64CDD2853A0}" type="slidenum">
              <a:rPr kumimoji="0" lang="de-DE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8C9496C-BF04-4925-A7BC-966B4FBAF0A3}"/>
              </a:ext>
            </a:extLst>
          </p:cNvPr>
          <p:cNvSpPr/>
          <p:nvPr/>
        </p:nvSpPr>
        <p:spPr>
          <a:xfrm>
            <a:off x="114694" y="68031"/>
            <a:ext cx="5357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5400" b="1" spc="50" dirty="0" err="1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</a:rPr>
              <a:t>Exclusion</a:t>
            </a:r>
            <a:r>
              <a:rPr lang="de-DE" sz="54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</a:rPr>
              <a:t> </a:t>
            </a:r>
            <a:r>
              <a:rPr lang="de-DE" sz="5400" b="1" spc="50" dirty="0" err="1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</a:rPr>
              <a:t>Regions</a:t>
            </a:r>
            <a:endParaRPr kumimoji="0" lang="de-DE" sz="5400" b="1" i="0" u="none" strike="noStrike" kern="120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7574109-3B14-4AA1-894E-1C7D26EC9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059" y="981891"/>
            <a:ext cx="8008272" cy="567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6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4B33503-D88D-4BB1-A684-74A87CF9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D2DC5B2-28D2-4384-AA9F-8744FA1F2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A1BF674-8B08-4D31-BF62-786673AFE40E}"/>
              </a:ext>
            </a:extLst>
          </p:cNvPr>
          <p:cNvSpPr/>
          <p:nvPr/>
        </p:nvSpPr>
        <p:spPr>
          <a:xfrm>
            <a:off x="114694" y="68031"/>
            <a:ext cx="46281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54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</a:rPr>
              <a:t>C</a:t>
            </a:r>
            <a:r>
              <a:rPr kumimoji="0" lang="de-DE" sz="5400" b="1" i="0" u="none" strike="noStrike" kern="1200" cap="none" spc="50" normalizeH="0" baseline="0" noProof="0" dirty="0" err="1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ompatibility</a:t>
            </a:r>
            <a:r>
              <a:rPr kumimoji="0" lang="de-DE" sz="5400" b="1" i="0" u="none" strike="noStrike" kern="120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E1A9D60-3052-42B1-8105-C9F3768D6BC8}"/>
              </a:ext>
            </a:extLst>
          </p:cNvPr>
          <p:cNvSpPr txBox="1"/>
          <p:nvPr/>
        </p:nvSpPr>
        <p:spPr>
          <a:xfrm>
            <a:off x="2476500" y="1638300"/>
            <a:ext cx="6596871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400"/>
              </a:spcAft>
              <a:buFont typeface="Wingdings" panose="05000000000000000000" pitchFamily="2" charset="2"/>
              <a:buChar char="Ø"/>
            </a:pPr>
            <a:r>
              <a:rPr lang="de-DE" sz="4800" dirty="0">
                <a:solidFill>
                  <a:schemeClr val="bg1"/>
                </a:solidFill>
              </a:rPr>
              <a:t> temporal </a:t>
            </a:r>
            <a:r>
              <a:rPr lang="de-DE" sz="4800" dirty="0" err="1">
                <a:solidFill>
                  <a:schemeClr val="bg1"/>
                </a:solidFill>
              </a:rPr>
              <a:t>compatibility</a:t>
            </a:r>
            <a:endParaRPr lang="de-DE" sz="4800" dirty="0">
              <a:solidFill>
                <a:schemeClr val="bg1"/>
              </a:solidFill>
            </a:endParaRPr>
          </a:p>
          <a:p>
            <a:pPr marL="285750" indent="-285750">
              <a:spcAft>
                <a:spcPts val="2400"/>
              </a:spcAft>
              <a:buFont typeface="Wingdings" panose="05000000000000000000" pitchFamily="2" charset="2"/>
              <a:buChar char="Ø"/>
            </a:pPr>
            <a:r>
              <a:rPr lang="de-DE" sz="4800" dirty="0">
                <a:solidFill>
                  <a:schemeClr val="bg1"/>
                </a:solidFill>
              </a:rPr>
              <a:t> </a:t>
            </a:r>
            <a:r>
              <a:rPr lang="de-DE" sz="4800" dirty="0" err="1">
                <a:solidFill>
                  <a:schemeClr val="bg1"/>
                </a:solidFill>
              </a:rPr>
              <a:t>spacial</a:t>
            </a:r>
            <a:r>
              <a:rPr lang="de-DE" sz="4800" dirty="0">
                <a:solidFill>
                  <a:schemeClr val="bg1"/>
                </a:solidFill>
              </a:rPr>
              <a:t> </a:t>
            </a:r>
            <a:r>
              <a:rPr lang="de-DE" sz="4800" dirty="0" err="1">
                <a:solidFill>
                  <a:schemeClr val="bg1"/>
                </a:solidFill>
              </a:rPr>
              <a:t>compatibility</a:t>
            </a:r>
            <a:endParaRPr lang="de-DE" sz="4800" dirty="0">
              <a:solidFill>
                <a:schemeClr val="bg1"/>
              </a:solidFill>
            </a:endParaRPr>
          </a:p>
          <a:p>
            <a:pPr marL="285750" indent="-285750">
              <a:spcAft>
                <a:spcPts val="2400"/>
              </a:spcAft>
              <a:buFont typeface="Wingdings" panose="05000000000000000000" pitchFamily="2" charset="2"/>
              <a:buChar char="Ø"/>
            </a:pPr>
            <a:r>
              <a:rPr lang="de-DE" sz="4800" dirty="0">
                <a:solidFill>
                  <a:schemeClr val="bg1"/>
                </a:solidFill>
              </a:rPr>
              <a:t> </a:t>
            </a:r>
            <a:r>
              <a:rPr lang="de-DE" sz="4800" dirty="0" err="1">
                <a:solidFill>
                  <a:schemeClr val="bg1"/>
                </a:solidFill>
              </a:rPr>
              <a:t>technical</a:t>
            </a:r>
            <a:r>
              <a:rPr lang="de-DE" sz="4800" dirty="0">
                <a:solidFill>
                  <a:schemeClr val="bg1"/>
                </a:solidFill>
              </a:rPr>
              <a:t> </a:t>
            </a:r>
            <a:r>
              <a:rPr lang="de-DE" sz="4800" dirty="0" err="1">
                <a:solidFill>
                  <a:schemeClr val="bg1"/>
                </a:solidFill>
              </a:rPr>
              <a:t>compatibility</a:t>
            </a:r>
            <a:endParaRPr lang="de-D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54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89BB325-C81E-41E5-A1C2-FD0353303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97" y="1232062"/>
            <a:ext cx="3901173" cy="2820349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CA2FB671-8E55-4BD7-A053-BBA89D5D53EC}"/>
              </a:ext>
            </a:extLst>
          </p:cNvPr>
          <p:cNvSpPr/>
          <p:nvPr/>
        </p:nvSpPr>
        <p:spPr>
          <a:xfrm>
            <a:off x="103331" y="82621"/>
            <a:ext cx="34509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1" i="0" u="none" strike="noStrike" kern="1200" cap="none" spc="0" normalizeH="0" baseline="0" noProof="0" dirty="0">
                <a:ln/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Legal Study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808FFE6-89E6-46AA-A1E2-D89493869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996" y="1262744"/>
            <a:ext cx="7895004" cy="500677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34A8CE4-D98A-424B-9E27-0DDF8F34E58D}"/>
              </a:ext>
            </a:extLst>
          </p:cNvPr>
          <p:cNvSpPr txBox="1"/>
          <p:nvPr/>
        </p:nvSpPr>
        <p:spPr>
          <a:xfrm>
            <a:off x="4351425" y="6269518"/>
            <a:ext cx="24452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 3: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Realistic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Timeline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29449D74-1839-4095-BDF8-54134AE6BEDE}"/>
              </a:ext>
            </a:extLst>
          </p:cNvPr>
          <p:cNvCxnSpPr/>
          <p:nvPr/>
        </p:nvCxnSpPr>
        <p:spPr>
          <a:xfrm>
            <a:off x="6694714" y="685800"/>
            <a:ext cx="0" cy="68580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56D8714B-9130-4212-A6E6-E28881802091}"/>
              </a:ext>
            </a:extLst>
          </p:cNvPr>
          <p:cNvSpPr txBox="1"/>
          <p:nvPr/>
        </p:nvSpPr>
        <p:spPr>
          <a:xfrm>
            <a:off x="6476825" y="174954"/>
            <a:ext cx="435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de-DE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F9171701-EC10-477C-9C55-3C740BDE16BC}"/>
              </a:ext>
            </a:extLst>
          </p:cNvPr>
          <p:cNvCxnSpPr/>
          <p:nvPr/>
        </p:nvCxnSpPr>
        <p:spPr>
          <a:xfrm>
            <a:off x="7761510" y="696682"/>
            <a:ext cx="0" cy="68580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349C2E36-4019-4CD6-8E86-56BC3B91B2C8}"/>
              </a:ext>
            </a:extLst>
          </p:cNvPr>
          <p:cNvSpPr txBox="1"/>
          <p:nvPr/>
        </p:nvSpPr>
        <p:spPr>
          <a:xfrm>
            <a:off x="7053946" y="72121"/>
            <a:ext cx="1503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+ 1,75 Jahre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Genehmigung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6E727428-4B73-46FE-B6EC-F8A883BDE955}"/>
              </a:ext>
            </a:extLst>
          </p:cNvPr>
          <p:cNvCxnSpPr/>
          <p:nvPr/>
        </p:nvCxnSpPr>
        <p:spPr>
          <a:xfrm>
            <a:off x="11038109" y="696678"/>
            <a:ext cx="0" cy="68580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0A5D4F23-C8CD-401C-B11C-9509633E3433}"/>
              </a:ext>
            </a:extLst>
          </p:cNvPr>
          <p:cNvSpPr txBox="1"/>
          <p:nvPr/>
        </p:nvSpPr>
        <p:spPr>
          <a:xfrm>
            <a:off x="10439405" y="72117"/>
            <a:ext cx="1196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+ 7,5 Jahre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Baubeginn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0A38779-A939-4516-B6FF-969CC0B9FB6E}"/>
              </a:ext>
            </a:extLst>
          </p:cNvPr>
          <p:cNvSpPr txBox="1"/>
          <p:nvPr/>
        </p:nvSpPr>
        <p:spPr>
          <a:xfrm>
            <a:off x="311597" y="4735286"/>
            <a:ext cx="40398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 our opinion, it is imperative to create an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organisation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around the project very fast, further proceed with the investigations on all legal and permitting aspects and start the feasibility study/master plan before to submit the bid books to have a mature project.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88F5A61-A4B8-4A6F-9E17-D0BE2C8388F6}"/>
              </a:ext>
            </a:extLst>
          </p:cNvPr>
          <p:cNvGrpSpPr/>
          <p:nvPr/>
        </p:nvGrpSpPr>
        <p:grpSpPr>
          <a:xfrm>
            <a:off x="6392547" y="643253"/>
            <a:ext cx="4686938" cy="638564"/>
            <a:chOff x="6392547" y="643253"/>
            <a:chExt cx="4686938" cy="638564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56CA6E15-B175-44B5-8924-DEEF70011BF7}"/>
                </a:ext>
              </a:extLst>
            </p:cNvPr>
            <p:cNvSpPr txBox="1"/>
            <p:nvPr/>
          </p:nvSpPr>
          <p:spPr>
            <a:xfrm rot="16200000">
              <a:off x="6261100" y="774700"/>
              <a:ext cx="6014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2023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79F4C852-A21F-4621-A3F9-B90302BE5588}"/>
                </a:ext>
              </a:extLst>
            </p:cNvPr>
            <p:cNvSpPr txBox="1"/>
            <p:nvPr/>
          </p:nvSpPr>
          <p:spPr>
            <a:xfrm rot="16200000">
              <a:off x="7340600" y="774700"/>
              <a:ext cx="6014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2025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57946AAE-787A-4AB4-9500-ADFA93306956}"/>
                </a:ext>
              </a:extLst>
            </p:cNvPr>
            <p:cNvSpPr txBox="1"/>
            <p:nvPr/>
          </p:nvSpPr>
          <p:spPr>
            <a:xfrm rot="16200000">
              <a:off x="10609484" y="811817"/>
              <a:ext cx="6014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2030</a:t>
              </a:r>
            </a:p>
          </p:txBody>
        </p:sp>
      </p:grp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205ED4C3-AA13-4889-9C2A-569CDCA11CDA}"/>
              </a:ext>
            </a:extLst>
          </p:cNvPr>
          <p:cNvSpPr/>
          <p:nvPr/>
        </p:nvSpPr>
        <p:spPr>
          <a:xfrm>
            <a:off x="5743575" y="3572304"/>
            <a:ext cx="5892183" cy="232596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de-DE" sz="2400" dirty="0">
                <a:solidFill>
                  <a:schemeClr val="tx1"/>
                </a:solidFill>
              </a:rPr>
              <a:t>+ 5,5 </a:t>
            </a:r>
            <a:r>
              <a:rPr lang="de-DE" sz="2400" dirty="0" err="1">
                <a:solidFill>
                  <a:schemeClr val="tx1"/>
                </a:solidFill>
              </a:rPr>
              <a:t>years</a:t>
            </a:r>
            <a:r>
              <a:rPr lang="de-DE" sz="2400" dirty="0">
                <a:solidFill>
                  <a:schemeClr val="tx1"/>
                </a:solidFill>
              </a:rPr>
              <a:t> of </a:t>
            </a:r>
            <a:r>
              <a:rPr lang="de-DE" sz="2400" dirty="0" err="1">
                <a:solidFill>
                  <a:schemeClr val="tx1"/>
                </a:solidFill>
              </a:rPr>
              <a:t>tunneling</a:t>
            </a:r>
            <a:endParaRPr lang="de-DE" sz="2400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de-DE" sz="2400" dirty="0">
                <a:solidFill>
                  <a:schemeClr val="tx1"/>
                </a:solidFill>
              </a:rPr>
              <a:t>+ 2 </a:t>
            </a:r>
            <a:r>
              <a:rPr lang="de-DE" sz="2400" dirty="0" err="1">
                <a:solidFill>
                  <a:schemeClr val="tx1"/>
                </a:solidFill>
              </a:rPr>
              <a:t>years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installation</a:t>
            </a:r>
            <a:r>
              <a:rPr lang="de-DE" sz="2400" dirty="0">
                <a:solidFill>
                  <a:schemeClr val="tx1"/>
                </a:solidFill>
              </a:rPr>
              <a:t> of </a:t>
            </a:r>
            <a:r>
              <a:rPr lang="de-DE" sz="2400" dirty="0" err="1">
                <a:solidFill>
                  <a:schemeClr val="tx1"/>
                </a:solidFill>
              </a:rPr>
              <a:t>first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interferometers</a:t>
            </a:r>
            <a:endParaRPr lang="de-DE" sz="2400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</a:pPr>
            <a:r>
              <a:rPr lang="de-DE" sz="2400" dirty="0">
                <a:solidFill>
                  <a:schemeClr val="tx1"/>
                </a:solidFill>
              </a:rPr>
              <a:t>+ a </a:t>
            </a:r>
            <a:r>
              <a:rPr lang="de-DE" sz="2400" dirty="0" err="1">
                <a:solidFill>
                  <a:schemeClr val="tx1"/>
                </a:solidFill>
              </a:rPr>
              <a:t>few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years</a:t>
            </a:r>
            <a:r>
              <a:rPr lang="de-DE" sz="2400" dirty="0">
                <a:solidFill>
                  <a:schemeClr val="tx1"/>
                </a:solidFill>
              </a:rPr>
              <a:t> of </a:t>
            </a:r>
            <a:r>
              <a:rPr lang="de-DE" sz="2400" dirty="0" err="1">
                <a:solidFill>
                  <a:schemeClr val="tx1"/>
                </a:solidFill>
              </a:rPr>
              <a:t>commisioning</a:t>
            </a:r>
            <a:endParaRPr lang="de-DE" sz="2400" dirty="0">
              <a:solidFill>
                <a:schemeClr val="tx1"/>
              </a:solidFill>
            </a:endParaRPr>
          </a:p>
          <a:p>
            <a:pPr algn="ctr"/>
            <a:r>
              <a:rPr lang="de-DE" sz="24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de-DE" sz="2400" err="1">
                <a:solidFill>
                  <a:schemeClr val="tx1"/>
                </a:solidFill>
                <a:sym typeface="Wingdings" panose="05000000000000000000" pitchFamily="2" charset="2"/>
              </a:rPr>
              <a:t>until</a:t>
            </a:r>
            <a:r>
              <a:rPr lang="de-DE" sz="2400">
                <a:solidFill>
                  <a:schemeClr val="tx1"/>
                </a:solidFill>
                <a:sym typeface="Wingdings" panose="05000000000000000000" pitchFamily="2" charset="2"/>
              </a:rPr>
              <a:t> 2040 </a:t>
            </a:r>
            <a:r>
              <a:rPr lang="de-DE" sz="2400" dirty="0">
                <a:solidFill>
                  <a:schemeClr val="tx1"/>
                </a:solidFill>
                <a:sym typeface="Wingdings" panose="05000000000000000000" pitchFamily="2" charset="2"/>
              </a:rPr>
              <a:t>wind </a:t>
            </a:r>
            <a:r>
              <a:rPr lang="de-DE" sz="2400" dirty="0" err="1">
                <a:solidFill>
                  <a:schemeClr val="tx1"/>
                </a:solidFill>
                <a:sym typeface="Wingdings" panose="05000000000000000000" pitchFamily="2" charset="2"/>
              </a:rPr>
              <a:t>turbines</a:t>
            </a:r>
            <a:r>
              <a:rPr lang="de-DE" sz="2400" dirty="0">
                <a:solidFill>
                  <a:schemeClr val="tx1"/>
                </a:solidFill>
                <a:sym typeface="Wingdings" panose="05000000000000000000" pitchFamily="2" charset="2"/>
              </a:rPr>
              <a:t> will not </a:t>
            </a:r>
            <a:r>
              <a:rPr lang="de-DE" sz="2400" dirty="0" err="1">
                <a:solidFill>
                  <a:schemeClr val="tx1"/>
                </a:solidFill>
                <a:sym typeface="Wingdings" panose="05000000000000000000" pitchFamily="2" charset="2"/>
              </a:rPr>
              <a:t>interfer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18" name="Datumsplatzhalter 17">
            <a:extLst>
              <a:ext uri="{FF2B5EF4-FFF2-40B4-BE49-F238E27FC236}">
                <a16:creationId xmlns:a16="http://schemas.microsoft.com/office/drawing/2014/main" id="{23A5131F-A5AF-4442-A926-CE64E226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F3B53D8E-EAE1-4B52-880D-7BEC6BF02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A36D-2073-4F07-A424-97A6EF8D73CA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843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4B33503-D88D-4BB1-A684-74A87CF9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08.05.2024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D2DC5B2-28D2-4384-AA9F-8744FA1F2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3E7E-2983-4F37-99C2-D64CDD2853A0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A1BF674-8B08-4D31-BF62-786673AFE40E}"/>
              </a:ext>
            </a:extLst>
          </p:cNvPr>
          <p:cNvSpPr/>
          <p:nvPr/>
        </p:nvSpPr>
        <p:spPr>
          <a:xfrm>
            <a:off x="114694" y="68031"/>
            <a:ext cx="46281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54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</a:rPr>
              <a:t>C</a:t>
            </a:r>
            <a:r>
              <a:rPr kumimoji="0" lang="de-DE" sz="5400" b="1" i="0" u="none" strike="noStrike" kern="1200" cap="none" spc="50" normalizeH="0" baseline="0" noProof="0" dirty="0" err="1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ompatibility</a:t>
            </a:r>
            <a:r>
              <a:rPr kumimoji="0" lang="de-DE" sz="5400" b="1" i="0" u="none" strike="noStrike" kern="120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E1A9D60-3052-42B1-8105-C9F3768D6BC8}"/>
              </a:ext>
            </a:extLst>
          </p:cNvPr>
          <p:cNvSpPr txBox="1"/>
          <p:nvPr/>
        </p:nvSpPr>
        <p:spPr>
          <a:xfrm>
            <a:off x="2476500" y="1638300"/>
            <a:ext cx="6596871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400"/>
              </a:spcAft>
              <a:buFont typeface="Wingdings" panose="05000000000000000000" pitchFamily="2" charset="2"/>
              <a:buChar char="Ø"/>
            </a:pPr>
            <a:r>
              <a:rPr lang="de-DE" sz="4800" dirty="0">
                <a:solidFill>
                  <a:schemeClr val="bg1"/>
                </a:solidFill>
              </a:rPr>
              <a:t> temporal </a:t>
            </a:r>
            <a:r>
              <a:rPr lang="de-DE" sz="4800" dirty="0" err="1">
                <a:solidFill>
                  <a:schemeClr val="bg1"/>
                </a:solidFill>
              </a:rPr>
              <a:t>compatibility</a:t>
            </a:r>
            <a:endParaRPr lang="de-DE" sz="4800" dirty="0">
              <a:solidFill>
                <a:schemeClr val="bg1"/>
              </a:solidFill>
            </a:endParaRPr>
          </a:p>
          <a:p>
            <a:pPr marL="285750" indent="-285750">
              <a:spcAft>
                <a:spcPts val="2400"/>
              </a:spcAft>
              <a:buFont typeface="Wingdings" panose="05000000000000000000" pitchFamily="2" charset="2"/>
              <a:buChar char="Ø"/>
            </a:pPr>
            <a:r>
              <a:rPr lang="de-DE" sz="4800" dirty="0">
                <a:solidFill>
                  <a:schemeClr val="bg1"/>
                </a:solidFill>
              </a:rPr>
              <a:t> </a:t>
            </a:r>
            <a:r>
              <a:rPr lang="de-DE" sz="4800" b="1" dirty="0" err="1">
                <a:solidFill>
                  <a:schemeClr val="bg1"/>
                </a:solidFill>
              </a:rPr>
              <a:t>spacial</a:t>
            </a:r>
            <a:r>
              <a:rPr lang="de-DE" sz="4800" b="1" dirty="0">
                <a:solidFill>
                  <a:schemeClr val="bg1"/>
                </a:solidFill>
              </a:rPr>
              <a:t> </a:t>
            </a:r>
            <a:r>
              <a:rPr lang="de-DE" sz="4800" b="1" dirty="0" err="1">
                <a:solidFill>
                  <a:schemeClr val="bg1"/>
                </a:solidFill>
              </a:rPr>
              <a:t>compatibility</a:t>
            </a:r>
            <a:endParaRPr lang="de-DE" sz="4800" b="1" dirty="0">
              <a:solidFill>
                <a:schemeClr val="bg1"/>
              </a:solidFill>
            </a:endParaRPr>
          </a:p>
          <a:p>
            <a:pPr marL="285750" indent="-285750">
              <a:spcAft>
                <a:spcPts val="2400"/>
              </a:spcAft>
              <a:buFont typeface="Wingdings" panose="05000000000000000000" pitchFamily="2" charset="2"/>
              <a:buChar char="Ø"/>
            </a:pPr>
            <a:r>
              <a:rPr lang="de-DE" sz="4800" dirty="0">
                <a:solidFill>
                  <a:schemeClr val="bg1"/>
                </a:solidFill>
              </a:rPr>
              <a:t> </a:t>
            </a:r>
            <a:r>
              <a:rPr lang="de-DE" sz="4800" dirty="0" err="1">
                <a:solidFill>
                  <a:schemeClr val="bg1"/>
                </a:solidFill>
              </a:rPr>
              <a:t>technical</a:t>
            </a:r>
            <a:r>
              <a:rPr lang="de-DE" sz="4800" dirty="0">
                <a:solidFill>
                  <a:schemeClr val="bg1"/>
                </a:solidFill>
              </a:rPr>
              <a:t> </a:t>
            </a:r>
            <a:r>
              <a:rPr lang="de-DE" sz="4800" dirty="0" err="1">
                <a:solidFill>
                  <a:schemeClr val="bg1"/>
                </a:solidFill>
              </a:rPr>
              <a:t>compatibility</a:t>
            </a:r>
            <a:endParaRPr lang="de-D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03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633</Words>
  <Application>Microsoft Office PowerPoint</Application>
  <PresentationFormat>Breitbild</PresentationFormat>
  <Paragraphs>162</Paragraphs>
  <Slides>20</Slides>
  <Notes>0</Notes>
  <HiddenSlides>4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OpenSymbol</vt:lpstr>
      <vt:lpstr>Symbol</vt:lpstr>
      <vt:lpstr>Wingdings</vt:lpstr>
      <vt:lpstr>Office</vt:lpstr>
      <vt:lpstr>1_Office</vt:lpstr>
      <vt:lpstr>2_Office</vt:lpstr>
      <vt:lpstr>4_Office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Achim Stahl</dc:creator>
  <cp:lastModifiedBy>Achim Stahl</cp:lastModifiedBy>
  <cp:revision>24</cp:revision>
  <dcterms:created xsi:type="dcterms:W3CDTF">2024-02-13T19:38:42Z</dcterms:created>
  <dcterms:modified xsi:type="dcterms:W3CDTF">2024-05-08T14:15:26Z</dcterms:modified>
</cp:coreProperties>
</file>