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notesMasterIdLst>
    <p:notesMasterId r:id="rId11"/>
  </p:notesMasterIdLst>
  <p:sldIdLst>
    <p:sldId id="256" r:id="rId2"/>
    <p:sldId id="258" r:id="rId3"/>
    <p:sldId id="1349" r:id="rId4"/>
    <p:sldId id="1399" r:id="rId5"/>
    <p:sldId id="1401" r:id="rId6"/>
    <p:sldId id="257" r:id="rId7"/>
    <p:sldId id="1402" r:id="rId8"/>
    <p:sldId id="1404" r:id="rId9"/>
    <p:sldId id="14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/>
    <p:restoredTop sz="94694"/>
  </p:normalViewPr>
  <p:slideViewPr>
    <p:cSldViewPr snapToGrid="0">
      <p:cViewPr varScale="1">
        <p:scale>
          <a:sx n="117" d="100"/>
          <a:sy n="117" d="100"/>
        </p:scale>
        <p:origin x="7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8B263-EADC-884E-9966-56A4E394AD7E}" type="datetimeFigureOut">
              <a:rPr lang="en-US" smtClean="0"/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AB06C-0A2C-4A4E-B9B5-EBD0854D7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1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A8264-20CB-8C4A-A02D-88DBFC755E9F}" type="datetime1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70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6C3AF-9ABB-0544-A4DF-40BAC9003DB7}" type="datetime1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01AFC-0118-F04D-9F45-8FFA175989E1}" type="datetime1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2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BBA19-9960-6741-BA8C-2DA8063FAABF}" type="datetime1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96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A7AE7-ACD2-AC4C-92CA-5573D0C2CCA7}" type="datetime1">
              <a:rPr lang="en-US" smtClean="0"/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4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EB5D0-4845-8747-BCCA-C9F10DE51FE9}" type="datetime1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D9885-D75C-8F49-91D3-A892D9832663}" type="datetime1">
              <a:rPr lang="en-US" smtClean="0"/>
              <a:t>5/8/24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5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3D233-E3FA-7E44-9ADA-D97240165077}" type="datetime1">
              <a:rPr lang="en-US" smtClean="0"/>
              <a:t>5/8/24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8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A04F-D7A7-544F-923A-C847AE376D64}" type="datetime1">
              <a:rPr lang="en-US" smtClean="0"/>
              <a:t>5/8/24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6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357F-FB81-624F-906C-E51C27EF3BA7}" type="datetime1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8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EAFA2-E707-B14C-B070-42F97DB069D0}" type="datetime1">
              <a:rPr lang="en-US" smtClean="0"/>
              <a:t>5/8/24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D'Urso, Measurements and standards - 3rd SPB Workshop – Amsterdam 6-7 Dec 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EF463-4D97-AD4C-AA39-269CFAE8AADA}" type="datetime1">
              <a:rPr lang="en-US" smtClean="0"/>
              <a:t>5/8/24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D. D'Urso, Measurements and standards - 3rd SPB Workshop – Amsterdam 6-7 Dec 2023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46F3F-274D-499B-ABBE-824EB4ABDC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t-gw.eu/tds/?content=3&amp;r=18379" TargetMode="External"/><Relationship Id="rId2" Type="http://schemas.openxmlformats.org/officeDocument/2006/relationships/hyperlink" Target="https://apps.et-gw.eu/tds/?content=3&amp;r=1839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Triangular abstract background">
            <a:extLst>
              <a:ext uri="{FF2B5EF4-FFF2-40B4-BE49-F238E27FC236}">
                <a16:creationId xmlns:a16="http://schemas.microsoft.com/office/drawing/2014/main" id="{83DD60B9-E25A-EF7B-0988-5AE9AB4B56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76EE48-EAC2-DCB5-C1F7-C4341D398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Site Comparison</a:t>
            </a:r>
            <a:br>
              <a:rPr lang="en-US" sz="4800" dirty="0"/>
            </a:br>
            <a:r>
              <a:rPr lang="en-US" sz="4800" dirty="0"/>
              <a:t>Framework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F02EAF-39B0-77D2-2931-974F6C59B0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E75D4-90F4-5ACB-0964-4847F6DC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64CE-3973-6C8F-EF1B-83EB26D2A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27927-4D82-288F-C12F-6F93CE9DF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Relevant measurements, as described in the SPB documents</a:t>
            </a:r>
          </a:p>
          <a:p>
            <a:r>
              <a:rPr lang="en-US" dirty="0"/>
              <a:t> Definition of science cases relevant for site dependent detector performance (=&gt; OSB)</a:t>
            </a:r>
          </a:p>
          <a:p>
            <a:r>
              <a:rPr lang="en-US" dirty="0"/>
              <a:t> Definition of tools to estimate impact of relevant measurements on detector performances (=&gt; ISB)</a:t>
            </a:r>
          </a:p>
          <a:p>
            <a:r>
              <a:rPr lang="en-US" dirty="0"/>
              <a:t> Evaluation </a:t>
            </a:r>
          </a:p>
          <a:p>
            <a:r>
              <a:rPr lang="en-US" dirty="0"/>
              <a:t> Possible mitigation strategy (=&gt;ISB)</a:t>
            </a:r>
          </a:p>
          <a:p>
            <a:r>
              <a:rPr lang="en-US" dirty="0"/>
              <a:t> Differential Risk Estimation </a:t>
            </a:r>
          </a:p>
          <a:p>
            <a:r>
              <a:rPr lang="en-US" dirty="0"/>
              <a:t>Possible scores </a:t>
            </a:r>
          </a:p>
          <a:p>
            <a:r>
              <a:rPr lang="en-US" dirty="0"/>
              <a:t>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45AE8-BD55-DE54-6121-49F29F34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54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9642-FC6A-479D-9C3A-1486F5E3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 Documents already produced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9286F5-38E6-1D5D-F0E6-981AA73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E90F2-4396-621B-E623-E935C827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>
              <a:effectLst/>
              <a:latin typeface="Calibri" panose="020F0502020204030204" pitchFamily="34" charset="0"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M1.1: physical variables</a:t>
            </a:r>
            <a:r>
              <a:rPr lang="en-US" dirty="0">
                <a:effectLst/>
                <a:latin typeface="Calibri" panose="020F0502020204030204" pitchFamily="34" charset="0"/>
              </a:rPr>
              <a:t>: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</a:rPr>
              <a:t>ET-0012A-23, discussed and finalized at the II SPB Workshop (Jan 2023) 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apps.et-gw.eu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tds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/?content=3&amp;r=18113 </a:t>
            </a:r>
            <a:endParaRPr lang="en-US" sz="3200" dirty="0">
              <a:effectLst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M1.2: measurements recommendations and standards</a:t>
            </a:r>
            <a:r>
              <a:rPr lang="en-US" dirty="0">
                <a:effectLst/>
                <a:latin typeface="Calibri" panose="020F0502020204030204" pitchFamily="34" charset="0"/>
              </a:rPr>
              <a:t>: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</a:rPr>
              <a:t>ET-0013A-23, discussed and finalized at the II SPB Workshop (Jan 2023) 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apps.et-gw.eu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tds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/?content=3&amp;r=18114 </a:t>
            </a:r>
            <a:endParaRPr lang="en-US" sz="3200" dirty="0">
              <a:effectLst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M1.3: data format standards and analysis tools </a:t>
            </a:r>
            <a:br>
              <a:rPr lang="en-US" b="1" dirty="0">
                <a:effectLst/>
                <a:latin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</a:rPr>
              <a:t>ET-0270A-23, </a:t>
            </a:r>
            <a:r>
              <a:rPr lang="en-US" b="1" dirty="0">
                <a:effectLst/>
                <a:latin typeface="Calibri" panose="020F0502020204030204" pitchFamily="34" charset="0"/>
                <a:hlinkClick r:id="rId2"/>
              </a:rPr>
              <a:t>https://apps.et-gw.eu/tds/?content=3&amp;r=18398</a:t>
            </a:r>
            <a:r>
              <a:rPr lang="en-US" b="1" dirty="0">
                <a:effectLst/>
                <a:latin typeface="Calibri" panose="020F0502020204030204" pitchFamily="34" charset="0"/>
              </a:rPr>
              <a:t>	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ET-PP  M04.01: “</a:t>
            </a:r>
            <a:r>
              <a:rPr lang="en-US" i="1" dirty="0">
                <a:effectLst/>
                <a:latin typeface="Calibri" panose="020F0502020204030204" pitchFamily="34" charset="0"/>
              </a:rPr>
              <a:t>Site-specific Characteristics impacting ET sensitivity and duty cycle” (manly based on previous documents) ET-0252A-23, </a:t>
            </a:r>
            <a:r>
              <a:rPr lang="en-US" i="1" dirty="0">
                <a:effectLst/>
                <a:latin typeface="Calibri" panose="020F0502020204030204" pitchFamily="34" charset="0"/>
                <a:hlinkClick r:id="rId3"/>
              </a:rPr>
              <a:t>https://apps.et-gw.eu/tds/?content=3&amp;r=18379</a:t>
            </a:r>
            <a:r>
              <a:rPr lang="en-US" i="1" dirty="0">
                <a:effectLst/>
                <a:latin typeface="Calibri" panose="020F0502020204030204" pitchFamily="34" charset="0"/>
              </a:rPr>
              <a:t>	  </a:t>
            </a:r>
            <a:r>
              <a:rPr lang="en-US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(to be revised)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50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6F71-7AD0-CD75-CE10-399EFB4F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Candidature </a:t>
            </a:r>
            <a:r>
              <a:rPr lang="en-US" dirty="0" err="1"/>
              <a:t>Bidbook</a:t>
            </a:r>
            <a:r>
              <a:rPr lang="en-US" dirty="0"/>
              <a:t>: measured seismic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9C69-1690-7CC1-3FE2-8E04224C2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Long term measurement (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least two years, 3 broadband component)</a:t>
            </a:r>
            <a:endParaRPr lang="en-US" dirty="0"/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10th, 50th and 90th percentile of the acceleration proper spectral density (PSD) has to be assessed in the 10</a:t>
            </a:r>
            <a:r>
              <a:rPr lang="en-US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-2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- 20 Hz band. The PSD should be calculated following the McNamara &amp;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Buland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method with a 1800 s window and 50% (900 s) overlap.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Underground borehole installation should be always paired with a surface-level installation. 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Correlations between the seasonal variations of the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microseismic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peak and the storm surge or wave heights in the surrounding oceans.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Effects of regional and local seismicity.  Catalogue of events, including the peak ground acceleration (PGA) or peak ground velocity (PGV).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effects of the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teleseismic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phase arrivals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	=&gt; ET Duty-cycle estimation for specific scientific target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1733-25EB-3980-6E00-36459369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91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56F71-7AD0-CD75-CE10-399EFB4FE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Candidature </a:t>
            </a:r>
            <a:r>
              <a:rPr lang="en-US" dirty="0" err="1"/>
              <a:t>Bidbook</a:t>
            </a:r>
            <a:r>
              <a:rPr lang="en-US" dirty="0"/>
              <a:t>: measured noise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09C69-1690-7CC1-3FE2-8E04224C2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 Short-term measurement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estimation of the surface wave dispersion curve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characterization of seismic sources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study of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local sources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gravimetry &amp; geodynamics studies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local and instantaneous gravity variations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gravity anomalies in the area of interest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strain, strain-rates and tilt variations measured on the Earth surface and eventually below the surface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b="1" dirty="0">
                <a:effectLst/>
                <a:latin typeface="Calibri" panose="020F0502020204030204" pitchFamily="34" charset="0"/>
              </a:rPr>
              <a:t>magnetic noise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at least 2 magnetic field probes with very high sensitivity in the ELF band (intrinsic noise levels as low as 10-4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nT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/Hz1/2 at 1 Hz)</a:t>
            </a:r>
          </a:p>
          <a:p>
            <a:pPr lvl="1"/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E1733-25EB-3980-6E00-36459369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3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9FAF-74CB-24D2-6A87-C3D74F488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BFA2-2A4C-00C2-4803-88D37C4DE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Detector Configuration (1-20 Hz)</a:t>
            </a:r>
          </a:p>
          <a:p>
            <a:pPr lvl="1"/>
            <a:r>
              <a:rPr lang="en-US" dirty="0"/>
              <a:t> Triangle</a:t>
            </a:r>
          </a:p>
          <a:p>
            <a:pPr lvl="1"/>
            <a:r>
              <a:rPr lang="en-US"/>
              <a:t> single-L</a:t>
            </a:r>
            <a:endParaRPr lang="en-US" dirty="0"/>
          </a:p>
          <a:p>
            <a:r>
              <a:rPr lang="en-US" dirty="0"/>
              <a:t>LF ET Sensitivity</a:t>
            </a:r>
          </a:p>
          <a:p>
            <a:r>
              <a:rPr lang="en-US" dirty="0"/>
              <a:t>Horizon</a:t>
            </a:r>
          </a:p>
          <a:p>
            <a:r>
              <a:rPr lang="en-US" dirty="0"/>
              <a:t>Parameter estimation of coalescing binaries </a:t>
            </a:r>
          </a:p>
          <a:p>
            <a:r>
              <a:rPr lang="en-US" dirty="0"/>
              <a:t>Pre-merger alerts</a:t>
            </a:r>
          </a:p>
          <a:p>
            <a:r>
              <a:rPr lang="en-US" dirty="0"/>
              <a:t>Stochastic background</a:t>
            </a:r>
          </a:p>
          <a:p>
            <a:r>
              <a:rPr lang="en-US" dirty="0"/>
              <a:t>….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EBB6B-3B8F-1947-C898-99856776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03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2DD8E-D9D1-FF15-CC47-F5A4AFDB3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 performances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1954A-9764-EEE2-8B09-82255F7EE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A statistical study of the resilience of the detector to the disturbances by taking into account the ET design sensitivity for specific scientific targets.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ET sensitivity </a:t>
            </a:r>
          </a:p>
          <a:p>
            <a:pPr lvl="2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site noise breakdown contributions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duty cycle over the time period under consideration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79A99A-5666-C15E-882C-5EE376262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1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2E988-4494-A254-9C3E-16225AAFD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0725"/>
          </a:xfrm>
        </p:spPr>
        <p:txBody>
          <a:bodyPr/>
          <a:lstStyle/>
          <a:p>
            <a:pPr algn="ctr"/>
            <a:r>
              <a:rPr lang="en-US" dirty="0"/>
              <a:t>Evaluation</a:t>
            </a:r>
          </a:p>
        </p:txBody>
      </p:sp>
      <p:pic>
        <p:nvPicPr>
          <p:cNvPr id="6" name="Content Placeholder 5" descr="A diagram of a data flow&#10;&#10;Description automatically generated with medium confidence">
            <a:extLst>
              <a:ext uri="{FF2B5EF4-FFF2-40B4-BE49-F238E27FC236}">
                <a16:creationId xmlns:a16="http://schemas.microsoft.com/office/drawing/2014/main" id="{8A188A3A-E8B6-492D-EF15-0EEBF4DBC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563125"/>
            <a:ext cx="6157378" cy="3474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3649B-A008-38DF-76FF-50AE39D4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diagram of a software testing&#10;&#10;Description automatically generated with medium confidence">
            <a:extLst>
              <a:ext uri="{FF2B5EF4-FFF2-40B4-BE49-F238E27FC236}">
                <a16:creationId xmlns:a16="http://schemas.microsoft.com/office/drawing/2014/main" id="{798FFF9C-3F61-C965-CD29-B239EF29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377" y="563125"/>
            <a:ext cx="6159515" cy="347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76172-EC84-5F6C-EEA4-FD85879E3DC5}"/>
              </a:ext>
            </a:extLst>
          </p:cNvPr>
          <p:cNvSpPr txBox="1"/>
          <p:nvPr/>
        </p:nvSpPr>
        <p:spPr>
          <a:xfrm>
            <a:off x="9012796" y="45600"/>
            <a:ext cx="240706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Credits to L.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Naticchioni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A white text with black text&#10;&#10;Description automatically generated">
            <a:extLst>
              <a:ext uri="{FF2B5EF4-FFF2-40B4-BE49-F238E27FC236}">
                <a16:creationId xmlns:a16="http://schemas.microsoft.com/office/drawing/2014/main" id="{A280E5C8-FA35-B515-C111-B85A58AED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3429000"/>
            <a:ext cx="6096001" cy="343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6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509DC3BE-BABD-B11F-B828-020563E43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" y="-12701"/>
            <a:ext cx="1218774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916635-4491-2447-81BB-9552253AC34A}"/>
              </a:ext>
            </a:extLst>
          </p:cNvPr>
          <p:cNvSpPr txBox="1"/>
          <p:nvPr/>
        </p:nvSpPr>
        <p:spPr>
          <a:xfrm>
            <a:off x="1681832" y="6009051"/>
            <a:ext cx="92528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Example from the </a:t>
            </a:r>
            <a:r>
              <a:rPr lang="en-US" sz="3600" b="1" dirty="0" err="1"/>
              <a:t>D.Rozza&amp;M</a:t>
            </a:r>
            <a:r>
              <a:rPr lang="en-US" sz="3600" b="1" dirty="0"/>
              <a:t>. Di Giovanni talk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6F0BA-648F-639C-B4F7-32B500F3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27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11388</TotalTime>
  <Words>566</Words>
  <Application>Microsoft Macintosh PowerPoint</Application>
  <PresentationFormat>Widescreen</PresentationFormat>
  <Paragraphs>67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Courier New</vt:lpstr>
      <vt:lpstr>Wingdings</vt:lpstr>
      <vt:lpstr>Office 2013 - 2022 Theme</vt:lpstr>
      <vt:lpstr>Site Comparison Framework Discussion</vt:lpstr>
      <vt:lpstr>Methodology</vt:lpstr>
      <vt:lpstr>SPB Documents already produced</vt:lpstr>
      <vt:lpstr>Candidature Bidbook: measured seismic noise</vt:lpstr>
      <vt:lpstr>Candidature Bidbook: measured noise</vt:lpstr>
      <vt:lpstr>SCIENCE CASES</vt:lpstr>
      <vt:lpstr>ET performances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Comparison Framework</dc:title>
  <dc:creator>D'URSO Domenico</dc:creator>
  <cp:lastModifiedBy>D'URSO Domenico</cp:lastModifiedBy>
  <cp:revision>7</cp:revision>
  <dcterms:created xsi:type="dcterms:W3CDTF">2024-04-29T14:23:14Z</dcterms:created>
  <dcterms:modified xsi:type="dcterms:W3CDTF">2024-05-08T21:57:23Z</dcterms:modified>
</cp:coreProperties>
</file>