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4" r:id="rId1"/>
  </p:sldMasterIdLst>
  <p:notesMasterIdLst>
    <p:notesMasterId r:id="rId10"/>
  </p:notesMasterIdLst>
  <p:sldIdLst>
    <p:sldId id="256" r:id="rId2"/>
    <p:sldId id="349" r:id="rId3"/>
    <p:sldId id="260" r:id="rId4"/>
    <p:sldId id="352" r:id="rId5"/>
    <p:sldId id="351" r:id="rId6"/>
    <p:sldId id="353" r:id="rId7"/>
    <p:sldId id="355" r:id="rId8"/>
    <p:sldId id="35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94"/>
  </p:normalViewPr>
  <p:slideViewPr>
    <p:cSldViewPr snapToGrid="0">
      <p:cViewPr varScale="1">
        <p:scale>
          <a:sx n="117" d="100"/>
          <a:sy n="117" d="100"/>
        </p:scale>
        <p:origin x="50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415FB-1C81-8541-BACB-AD9C288BD82E}" type="datetimeFigureOut">
              <a:rPr lang="en-US" smtClean="0"/>
              <a:t>5/8/24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A6F94-BCD7-7A46-B9AA-A3E30F5DC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6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5" name="Google Shape;19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2" name="Google Shape;2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2" name="Google Shape;2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486412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5/8/24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24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5/8/24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109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5/8/24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9899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5/8/24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296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5/8/24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19967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5/8/24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178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5/8/24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567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5/8/24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816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5/8/24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615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5/8/24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833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5/8/24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36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5/8/24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19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5/8/24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5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5/8/24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64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5/8/24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146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5/8/24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5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5/8/24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89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3567136-4D66-0088-D521-7C44153CF1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561" r="-1" b="-1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2AF90B1-3B78-FD0C-9B4F-A7EA5F3253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8867" y="1678666"/>
            <a:ext cx="4088190" cy="2369093"/>
          </a:xfrm>
        </p:spPr>
        <p:txBody>
          <a:bodyPr>
            <a:normAutofit/>
          </a:bodyPr>
          <a:lstStyle/>
          <a:p>
            <a:r>
              <a:rPr lang="en-US" sz="4800"/>
              <a:t>New SPB Mandate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CA34D7-0DD0-B481-2343-64DDF3BF24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7335" y="4050831"/>
            <a:ext cx="4079721" cy="1096901"/>
          </a:xfrm>
        </p:spPr>
        <p:txBody>
          <a:bodyPr>
            <a:normAutofit/>
          </a:bodyPr>
          <a:lstStyle/>
          <a:p>
            <a:endParaRPr lang="en-US" sz="160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1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36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4"/>
          <p:cNvSpPr txBox="1">
            <a:spLocks noGrp="1"/>
          </p:cNvSpPr>
          <p:nvPr>
            <p:ph type="title"/>
          </p:nvPr>
        </p:nvSpPr>
        <p:spPr>
          <a:xfrm>
            <a:off x="670985" y="61914"/>
            <a:ext cx="9144000" cy="942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SCB/SPB: General Mission </a:t>
            </a:r>
            <a:endParaRPr/>
          </a:p>
        </p:txBody>
      </p:sp>
      <p:sp>
        <p:nvSpPr>
          <p:cNvPr id="198" name="Google Shape;198;p4"/>
          <p:cNvSpPr txBox="1">
            <a:spLocks noGrp="1"/>
          </p:cNvSpPr>
          <p:nvPr>
            <p:ph type="body" idx="1"/>
          </p:nvPr>
        </p:nvSpPr>
        <p:spPr>
          <a:xfrm>
            <a:off x="670984" y="1355726"/>
            <a:ext cx="8614530" cy="4799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 sz="2800" dirty="0"/>
              <a:t>The SCB/SPB must lead the effort on the Einstein Telescope site related activities</a:t>
            </a:r>
            <a:endParaRPr sz="2800" dirty="0"/>
          </a:p>
          <a:p>
            <a:pPr marL="514350" lvl="0" indent="-5143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Noto Sans Symbols"/>
              <a:buChar char="➢"/>
            </a:pPr>
            <a:r>
              <a:rPr lang="en-US" sz="2800" dirty="0"/>
              <a:t>It must coordinate the activities to acquire the required characteristics for each site proposing to host the Einstein Telescope;</a:t>
            </a:r>
            <a:endParaRPr sz="2800" dirty="0"/>
          </a:p>
          <a:p>
            <a:pPr marL="514350" lvl="0" indent="-5143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Noto Sans Symbols"/>
              <a:buChar char="➢"/>
            </a:pPr>
            <a:r>
              <a:rPr lang="en-US" sz="2800" dirty="0"/>
              <a:t>Collect, organize and/or produce all the characterizations and documentation needed for a fair comparison of the sites;</a:t>
            </a:r>
            <a:endParaRPr sz="2800" dirty="0"/>
          </a:p>
          <a:p>
            <a:pPr marL="514350" lvl="0" indent="-5143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Noto Sans Symbols"/>
              <a:buChar char="➢"/>
            </a:pPr>
            <a:r>
              <a:rPr lang="en-US" sz="2800" dirty="0"/>
              <a:t>Propose a common framework and common basis for the evaluation of the candidate sites.</a:t>
            </a:r>
            <a:endParaRPr sz="2800" dirty="0"/>
          </a:p>
          <a:p>
            <a:pPr marL="660400" lvl="0" indent="-254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200"/>
              <a:buFont typeface="Noto Sans Symbols"/>
              <a:buNone/>
            </a:pPr>
            <a:endParaRPr sz="2800" dirty="0"/>
          </a:p>
        </p:txBody>
      </p:sp>
      <p:sp>
        <p:nvSpPr>
          <p:cNvPr id="199" name="Google Shape;199;p4"/>
          <p:cNvSpPr txBox="1">
            <a:spLocks noGrp="1"/>
          </p:cNvSpPr>
          <p:nvPr>
            <p:ph type="sldNum" idx="12"/>
          </p:nvPr>
        </p:nvSpPr>
        <p:spPr>
          <a:xfrm>
            <a:off x="9817101" y="6303963"/>
            <a:ext cx="2351700" cy="4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87444A-95A1-AE3F-7CD9-7977711AC2D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B75A1F4-463C-D647-85A9-1F03E932A770}" type="datetime1">
              <a:rPr lang="en-US" smtClean="0"/>
              <a:t>5/8/24</a:t>
            </a:fld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5"/>
          <p:cNvSpPr txBox="1">
            <a:spLocks noGrp="1"/>
          </p:cNvSpPr>
          <p:nvPr>
            <p:ph type="title"/>
          </p:nvPr>
        </p:nvSpPr>
        <p:spPr>
          <a:xfrm>
            <a:off x="670985" y="61914"/>
            <a:ext cx="9144000" cy="942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SCB/SPB: Structure</a:t>
            </a:r>
            <a:endParaRPr dirty="0"/>
          </a:p>
        </p:txBody>
      </p:sp>
      <p:sp>
        <p:nvSpPr>
          <p:cNvPr id="205" name="Google Shape;205;p5"/>
          <p:cNvSpPr txBox="1">
            <a:spLocks noGrp="1"/>
          </p:cNvSpPr>
          <p:nvPr>
            <p:ph type="sldNum" idx="12"/>
          </p:nvPr>
        </p:nvSpPr>
        <p:spPr>
          <a:xfrm>
            <a:off x="9817101" y="6303963"/>
            <a:ext cx="235161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206" name="Google Shape;206;p5"/>
          <p:cNvSpPr/>
          <p:nvPr/>
        </p:nvSpPr>
        <p:spPr>
          <a:xfrm>
            <a:off x="363967" y="1162756"/>
            <a:ext cx="11695506" cy="643466"/>
          </a:xfrm>
          <a:prstGeom prst="roundRect">
            <a:avLst>
              <a:gd name="adj" fmla="val 16667"/>
            </a:avLst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r>
              <a:rPr lang="en-US" sz="32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Site Characterization/Preparation Board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7" name="Google Shape;207;p5"/>
          <p:cNvGrpSpPr/>
          <p:nvPr/>
        </p:nvGrpSpPr>
        <p:grpSpPr>
          <a:xfrm>
            <a:off x="363968" y="1781011"/>
            <a:ext cx="5139799" cy="4070659"/>
            <a:chOff x="103186" y="1787562"/>
            <a:chExt cx="5139799" cy="4070659"/>
          </a:xfrm>
          <a:solidFill>
            <a:srgbClr val="4472C4"/>
          </a:solidFill>
        </p:grpSpPr>
        <p:grpSp>
          <p:nvGrpSpPr>
            <p:cNvPr id="208" name="Google Shape;208;p5"/>
            <p:cNvGrpSpPr/>
            <p:nvPr/>
          </p:nvGrpSpPr>
          <p:grpSpPr>
            <a:xfrm>
              <a:off x="103186" y="2073634"/>
              <a:ext cx="5139799" cy="3784587"/>
              <a:chOff x="79993" y="2067900"/>
              <a:chExt cx="5139799" cy="3784587"/>
            </a:xfrm>
            <a:grpFill/>
          </p:grpSpPr>
          <p:sp>
            <p:nvSpPr>
              <p:cNvPr id="209" name="Google Shape;209;p5"/>
              <p:cNvSpPr/>
              <p:nvPr/>
            </p:nvSpPr>
            <p:spPr>
              <a:xfrm>
                <a:off x="3982616" y="2067900"/>
                <a:ext cx="1237176" cy="913343"/>
              </a:xfrm>
              <a:prstGeom prst="roundRect">
                <a:avLst>
                  <a:gd name="adj" fmla="val 16667"/>
                </a:avLst>
              </a:prstGeom>
              <a:grpFill/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Times New Roman"/>
                  <a:buNone/>
                </a:pPr>
                <a:r>
                  <a:rPr lang="en-US"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WD3 Bidbooks</a:t>
                </a: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210" name="Google Shape;210;p5"/>
              <p:cNvGrpSpPr/>
              <p:nvPr/>
            </p:nvGrpSpPr>
            <p:grpSpPr>
              <a:xfrm>
                <a:off x="79993" y="2092294"/>
                <a:ext cx="1932019" cy="3760193"/>
                <a:chOff x="79993" y="2092294"/>
                <a:chExt cx="1932019" cy="3760193"/>
              </a:xfrm>
              <a:grpFill/>
            </p:grpSpPr>
            <p:sp>
              <p:nvSpPr>
                <p:cNvPr id="211" name="Google Shape;211;p5"/>
                <p:cNvSpPr/>
                <p:nvPr/>
              </p:nvSpPr>
              <p:spPr>
                <a:xfrm>
                  <a:off x="79993" y="2092294"/>
                  <a:ext cx="1928726" cy="101051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Times New Roman"/>
                    <a:buNone/>
                  </a:pPr>
                  <a:r>
                    <a:rPr lang="en-US" sz="1800" b="0" i="0" u="none" strike="noStrike" cap="none" dirty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WD1 Physical variables and characterization</a:t>
                  </a:r>
                  <a:endParaRPr sz="14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2" name="Google Shape;212;p5"/>
                <p:cNvSpPr/>
                <p:nvPr/>
              </p:nvSpPr>
              <p:spPr>
                <a:xfrm>
                  <a:off x="402345" y="3167966"/>
                  <a:ext cx="1609667" cy="484013"/>
                </a:xfrm>
                <a:prstGeom prst="roundRect">
                  <a:avLst>
                    <a:gd name="adj" fmla="val 16667"/>
                  </a:avLst>
                </a:prstGeom>
                <a:grp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Times New Roman"/>
                    <a:buNone/>
                  </a:pPr>
                  <a:r>
                    <a:rPr lang="en-US" sz="1400" b="0" i="0" u="none" strike="noStrike" cap="none" dirty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WP1.1 </a:t>
                  </a:r>
                </a:p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Times New Roman"/>
                    <a:buNone/>
                  </a:pPr>
                  <a:r>
                    <a:rPr lang="en-US" sz="1400" b="0" i="0" u="none" strike="noStrike" cap="none" dirty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Seismic noise</a:t>
                  </a:r>
                  <a:endParaRPr sz="14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3" name="Google Shape;213;p5"/>
                <p:cNvSpPr/>
                <p:nvPr/>
              </p:nvSpPr>
              <p:spPr>
                <a:xfrm>
                  <a:off x="387830" y="4677939"/>
                  <a:ext cx="1609667" cy="567123"/>
                </a:xfrm>
                <a:prstGeom prst="roundRect">
                  <a:avLst>
                    <a:gd name="adj" fmla="val 16667"/>
                  </a:avLst>
                </a:prstGeom>
                <a:grp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Times New Roman"/>
                    <a:buNone/>
                  </a:pPr>
                  <a:r>
                    <a:rPr lang="en-US" sz="1400" b="0" i="0" u="none" strike="noStrike" cap="none" dirty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WP1.3 Magnetic </a:t>
                  </a:r>
                  <a:r>
                    <a:rPr lang="en-US" sz="1400" dirty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noise</a:t>
                  </a:r>
                  <a:endParaRPr sz="14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4" name="Google Shape;214;p5"/>
                <p:cNvSpPr/>
                <p:nvPr/>
              </p:nvSpPr>
              <p:spPr>
                <a:xfrm>
                  <a:off x="402344" y="5323649"/>
                  <a:ext cx="1609667" cy="528838"/>
                </a:xfrm>
                <a:prstGeom prst="roundRect">
                  <a:avLst>
                    <a:gd name="adj" fmla="val 16667"/>
                  </a:avLst>
                </a:prstGeom>
                <a:grp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Times New Roman"/>
                    <a:buNone/>
                  </a:pPr>
                  <a:r>
                    <a:rPr lang="en-US" sz="1400" b="0" i="0" u="none" strike="noStrike" cap="none" dirty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WP1.4 </a:t>
                  </a:r>
                </a:p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Times New Roman"/>
                    <a:buNone/>
                  </a:pPr>
                  <a:r>
                    <a:rPr lang="en-US" sz="1400" b="0" i="0" u="none" strike="noStrike" cap="none" dirty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Other Env. </a:t>
                  </a:r>
                  <a:endParaRPr sz="14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cxnSp>
              <p:nvCxnSpPr>
                <p:cNvPr id="215" name="Google Shape;215;p5"/>
                <p:cNvCxnSpPr>
                  <a:cxnSpLocks/>
                </p:cNvCxnSpPr>
                <p:nvPr/>
              </p:nvCxnSpPr>
              <p:spPr>
                <a:xfrm>
                  <a:off x="221533" y="3102808"/>
                  <a:ext cx="1494" cy="2443037"/>
                </a:xfrm>
                <a:prstGeom prst="straightConnector1">
                  <a:avLst/>
                </a:prstGeom>
                <a:grpFill/>
                <a:ln w="38100" cap="flat" cmpd="sng">
                  <a:solidFill>
                    <a:srgbClr val="2D2DCA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16" name="Google Shape;216;p5"/>
                <p:cNvCxnSpPr/>
                <p:nvPr/>
              </p:nvCxnSpPr>
              <p:spPr>
                <a:xfrm flipH="1">
                  <a:off x="215313" y="5552751"/>
                  <a:ext cx="175858" cy="1"/>
                </a:xfrm>
                <a:prstGeom prst="straightConnector1">
                  <a:avLst/>
                </a:prstGeom>
                <a:grpFill/>
                <a:ln w="38100" cap="flat" cmpd="sng">
                  <a:solidFill>
                    <a:srgbClr val="2D2DCA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18" name="Google Shape;218;p5"/>
                <p:cNvCxnSpPr/>
                <p:nvPr/>
              </p:nvCxnSpPr>
              <p:spPr>
                <a:xfrm flipH="1">
                  <a:off x="230867" y="3396062"/>
                  <a:ext cx="175858" cy="1"/>
                </a:xfrm>
                <a:prstGeom prst="straightConnector1">
                  <a:avLst/>
                </a:prstGeom>
                <a:grpFill/>
                <a:ln w="38100" cap="flat" cmpd="sng">
                  <a:solidFill>
                    <a:srgbClr val="2D2DCA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219" name="Google Shape;219;p5"/>
              <p:cNvGrpSpPr/>
              <p:nvPr/>
            </p:nvGrpSpPr>
            <p:grpSpPr>
              <a:xfrm>
                <a:off x="2153096" y="2092294"/>
                <a:ext cx="1906735" cy="3453551"/>
                <a:chOff x="2153096" y="2092294"/>
                <a:chExt cx="1906735" cy="3453551"/>
              </a:xfrm>
              <a:grpFill/>
            </p:grpSpPr>
            <p:sp>
              <p:nvSpPr>
                <p:cNvPr id="220" name="Google Shape;220;p5"/>
                <p:cNvSpPr/>
                <p:nvPr/>
              </p:nvSpPr>
              <p:spPr>
                <a:xfrm>
                  <a:off x="2161568" y="2092294"/>
                  <a:ext cx="1598674" cy="888949"/>
                </a:xfrm>
                <a:prstGeom prst="roundRect">
                  <a:avLst>
                    <a:gd name="adj" fmla="val 16667"/>
                  </a:avLst>
                </a:prstGeom>
                <a:grp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Times New Roman"/>
                    <a:buNone/>
                  </a:pPr>
                  <a:r>
                    <a:rPr lang="en-US" sz="1800" b="0" i="0" u="none" strike="noStrike" cap="none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WD2 Geology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1" name="Google Shape;221;p5"/>
                <p:cNvSpPr/>
                <p:nvPr/>
              </p:nvSpPr>
              <p:spPr>
                <a:xfrm>
                  <a:off x="2299239" y="3053634"/>
                  <a:ext cx="1760592" cy="537035"/>
                </a:xfrm>
                <a:prstGeom prst="roundRect">
                  <a:avLst>
                    <a:gd name="adj" fmla="val 16667"/>
                  </a:avLst>
                </a:prstGeom>
                <a:grp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Times New Roman"/>
                    <a:buNone/>
                  </a:pPr>
                  <a:r>
                    <a:rPr lang="en-US" sz="1400" b="0" i="0" u="none" strike="noStrike" cap="none" dirty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WP2.1 </a:t>
                  </a:r>
                </a:p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Times New Roman"/>
                    <a:buNone/>
                  </a:pPr>
                  <a:r>
                    <a:rPr lang="en-US" sz="1400" b="0" i="0" u="none" strike="noStrike" cap="none" dirty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Structural Geology</a:t>
                  </a:r>
                  <a:endParaRPr sz="14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2" name="Google Shape;222;p5"/>
                <p:cNvSpPr/>
                <p:nvPr/>
              </p:nvSpPr>
              <p:spPr>
                <a:xfrm>
                  <a:off x="2266712" y="5008810"/>
                  <a:ext cx="1751155" cy="537035"/>
                </a:xfrm>
                <a:prstGeom prst="roundRect">
                  <a:avLst>
                    <a:gd name="adj" fmla="val 16667"/>
                  </a:avLst>
                </a:prstGeom>
                <a:grp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Times New Roman"/>
                    <a:buNone/>
                  </a:pPr>
                  <a:r>
                    <a:rPr lang="en-US" sz="1400" b="0" i="0" u="none" strike="noStrike" cap="none" dirty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WP2.4 Geotechnics</a:t>
                  </a:r>
                  <a:endParaRPr sz="14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cxnSp>
              <p:nvCxnSpPr>
                <p:cNvPr id="224" name="Google Shape;224;p5"/>
                <p:cNvCxnSpPr>
                  <a:cxnSpLocks/>
                </p:cNvCxnSpPr>
                <p:nvPr/>
              </p:nvCxnSpPr>
              <p:spPr>
                <a:xfrm flipH="1">
                  <a:off x="2153096" y="2907758"/>
                  <a:ext cx="17806" cy="2414507"/>
                </a:xfrm>
                <a:prstGeom prst="straightConnector1">
                  <a:avLst/>
                </a:prstGeom>
                <a:grpFill/>
                <a:ln w="38100" cap="flat" cmpd="sng">
                  <a:solidFill>
                    <a:srgbClr val="2D2DCA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25" name="Google Shape;225;p5"/>
                <p:cNvCxnSpPr/>
                <p:nvPr/>
              </p:nvCxnSpPr>
              <p:spPr>
                <a:xfrm rot="10800000">
                  <a:off x="2189381" y="3965181"/>
                  <a:ext cx="105184" cy="0"/>
                </a:xfrm>
                <a:prstGeom prst="straightConnector1">
                  <a:avLst/>
                </a:prstGeom>
                <a:grpFill/>
                <a:ln w="38100" cap="flat" cmpd="sng">
                  <a:solidFill>
                    <a:srgbClr val="2D2DCA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</p:grpSp>
        </p:grpSp>
        <p:cxnSp>
          <p:nvCxnSpPr>
            <p:cNvPr id="226" name="Google Shape;226;p5"/>
            <p:cNvCxnSpPr/>
            <p:nvPr/>
          </p:nvCxnSpPr>
          <p:spPr>
            <a:xfrm>
              <a:off x="1156996" y="1806222"/>
              <a:ext cx="0" cy="286072"/>
            </a:xfrm>
            <a:prstGeom prst="straightConnector1">
              <a:avLst/>
            </a:prstGeom>
            <a:grp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27" name="Google Shape;227;p5"/>
            <p:cNvCxnSpPr/>
            <p:nvPr/>
          </p:nvCxnSpPr>
          <p:spPr>
            <a:xfrm>
              <a:off x="3051111" y="1806222"/>
              <a:ext cx="0" cy="286072"/>
            </a:xfrm>
            <a:prstGeom prst="straightConnector1">
              <a:avLst/>
            </a:prstGeom>
            <a:grp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28" name="Google Shape;228;p5"/>
            <p:cNvCxnSpPr/>
            <p:nvPr/>
          </p:nvCxnSpPr>
          <p:spPr>
            <a:xfrm>
              <a:off x="4572001" y="1787562"/>
              <a:ext cx="0" cy="286072"/>
            </a:xfrm>
            <a:prstGeom prst="straightConnector1">
              <a:avLst/>
            </a:prstGeom>
            <a:grp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229" name="Google Shape;229;p5"/>
          <p:cNvGrpSpPr/>
          <p:nvPr/>
        </p:nvGrpSpPr>
        <p:grpSpPr>
          <a:xfrm>
            <a:off x="8124522" y="1844454"/>
            <a:ext cx="3977419" cy="1362184"/>
            <a:chOff x="6532281" y="1793997"/>
            <a:chExt cx="3876627" cy="1362184"/>
          </a:xfrm>
          <a:solidFill>
            <a:srgbClr val="4472C4"/>
          </a:solidFill>
        </p:grpSpPr>
        <p:sp>
          <p:nvSpPr>
            <p:cNvPr id="230" name="Google Shape;230;p5"/>
            <p:cNvSpPr/>
            <p:nvPr/>
          </p:nvSpPr>
          <p:spPr>
            <a:xfrm>
              <a:off x="6532281" y="1999197"/>
              <a:ext cx="1776591" cy="1047044"/>
            </a:xfrm>
            <a:prstGeom prst="roundRect">
              <a:avLst>
                <a:gd name="adj" fmla="val 16667"/>
              </a:avLst>
            </a:prstGeom>
            <a:grp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Times New Roman"/>
                <a:buNone/>
              </a:pPr>
              <a:r>
                <a:rPr lang="en-US"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WD5 Legal and site preservation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5"/>
            <p:cNvSpPr/>
            <p:nvPr/>
          </p:nvSpPr>
          <p:spPr>
            <a:xfrm>
              <a:off x="8497078" y="1999197"/>
              <a:ext cx="1911830" cy="1156984"/>
            </a:xfrm>
            <a:prstGeom prst="roundRect">
              <a:avLst>
                <a:gd name="adj" fmla="val 16667"/>
              </a:avLst>
            </a:prstGeom>
            <a:grp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Times New Roman"/>
                <a:buNone/>
              </a:pPr>
              <a:r>
                <a:rPr lang="en-US"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WD6 Socio-Economic and environmental impact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32" name="Google Shape;232;p5"/>
            <p:cNvCxnSpPr>
              <a:endCxn id="230" idx="0"/>
            </p:cNvCxnSpPr>
            <p:nvPr/>
          </p:nvCxnSpPr>
          <p:spPr>
            <a:xfrm>
              <a:off x="7420577" y="1793997"/>
              <a:ext cx="0" cy="205200"/>
            </a:xfrm>
            <a:prstGeom prst="straightConnector1">
              <a:avLst/>
            </a:prstGeom>
            <a:grp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33" name="Google Shape;233;p5"/>
            <p:cNvCxnSpPr/>
            <p:nvPr/>
          </p:nvCxnSpPr>
          <p:spPr>
            <a:xfrm>
              <a:off x="9532405" y="1796501"/>
              <a:ext cx="1" cy="205172"/>
            </a:xfrm>
            <a:prstGeom prst="straightConnector1">
              <a:avLst/>
            </a:prstGeom>
            <a:grp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234" name="Google Shape;234;p5"/>
          <p:cNvGrpSpPr/>
          <p:nvPr/>
        </p:nvGrpSpPr>
        <p:grpSpPr>
          <a:xfrm>
            <a:off x="5654100" y="1834443"/>
            <a:ext cx="2401485" cy="1463807"/>
            <a:chOff x="10018103" y="1790008"/>
            <a:chExt cx="2250900" cy="1463807"/>
          </a:xfrm>
          <a:solidFill>
            <a:srgbClr val="4472C4"/>
          </a:solidFill>
        </p:grpSpPr>
        <p:sp>
          <p:nvSpPr>
            <p:cNvPr id="235" name="Google Shape;235;p5"/>
            <p:cNvSpPr/>
            <p:nvPr/>
          </p:nvSpPr>
          <p:spPr>
            <a:xfrm>
              <a:off x="10018103" y="1983615"/>
              <a:ext cx="2250900" cy="1270200"/>
            </a:xfrm>
            <a:prstGeom prst="roundRect">
              <a:avLst>
                <a:gd name="adj" fmla="val 16667"/>
              </a:avLst>
            </a:prstGeom>
            <a:grp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Times New Roman"/>
                <a:buNone/>
              </a:pPr>
              <a:r>
                <a:rPr lang="en-US"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WD4 Cost timing and </a:t>
              </a:r>
              <a:r>
                <a:rPr lang="en-US" sz="1800" b="1" i="0" u="none" strike="noStrike" cap="none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risk assessment</a:t>
              </a:r>
              <a:endParaRPr sz="1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Times New Roman"/>
                <a:buNone/>
              </a:pPr>
              <a:r>
                <a:rPr lang="en-US"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(with ISB/Infra-Osb)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36" name="Google Shape;236;p5"/>
            <p:cNvCxnSpPr/>
            <p:nvPr/>
          </p:nvCxnSpPr>
          <p:spPr>
            <a:xfrm>
              <a:off x="11310289" y="1790008"/>
              <a:ext cx="1" cy="205172"/>
            </a:xfrm>
            <a:prstGeom prst="straightConnector1">
              <a:avLst/>
            </a:prstGeom>
            <a:grp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FC2DF0B1-C24B-62AD-EA88-EB997B4B400A}"/>
              </a:ext>
            </a:extLst>
          </p:cNvPr>
          <p:cNvSpPr/>
          <p:nvPr/>
        </p:nvSpPr>
        <p:spPr>
          <a:xfrm>
            <a:off x="154379" y="2028050"/>
            <a:ext cx="5499721" cy="4004615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0833E5-6A40-323D-6E1B-A73DBA056EE6}"/>
              </a:ext>
            </a:extLst>
          </p:cNvPr>
          <p:cNvSpPr txBox="1"/>
          <p:nvPr/>
        </p:nvSpPr>
        <p:spPr>
          <a:xfrm>
            <a:off x="4417621" y="5616464"/>
            <a:ext cx="851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ET Coll.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88B50F0-7435-D106-2472-FEF0CDBC552E}"/>
              </a:ext>
            </a:extLst>
          </p:cNvPr>
          <p:cNvSpPr/>
          <p:nvPr/>
        </p:nvSpPr>
        <p:spPr>
          <a:xfrm>
            <a:off x="5638425" y="1919627"/>
            <a:ext cx="6454419" cy="218258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9E6992-E9B4-ED30-A449-CEE4C77A26C1}"/>
              </a:ext>
            </a:extLst>
          </p:cNvPr>
          <p:cNvSpPr txBox="1"/>
          <p:nvPr/>
        </p:nvSpPr>
        <p:spPr>
          <a:xfrm>
            <a:off x="9610018" y="3620876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PD</a:t>
            </a:r>
          </a:p>
        </p:txBody>
      </p:sp>
      <p:sp>
        <p:nvSpPr>
          <p:cNvPr id="9" name="Google Shape;212;p5">
            <a:extLst>
              <a:ext uri="{FF2B5EF4-FFF2-40B4-BE49-F238E27FC236}">
                <a16:creationId xmlns:a16="http://schemas.microsoft.com/office/drawing/2014/main" id="{91ADBB19-94AA-AB2A-C698-7C5833A7FEBD}"/>
              </a:ext>
            </a:extLst>
          </p:cNvPr>
          <p:cNvSpPr/>
          <p:nvPr/>
        </p:nvSpPr>
        <p:spPr>
          <a:xfrm>
            <a:off x="648087" y="3723872"/>
            <a:ext cx="1642841" cy="835372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r>
              <a:rPr lang="en-US"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WP1.2 Gravimetric &amp; Geodynamics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" name="Google Shape;217;p5">
            <a:extLst>
              <a:ext uri="{FF2B5EF4-FFF2-40B4-BE49-F238E27FC236}">
                <a16:creationId xmlns:a16="http://schemas.microsoft.com/office/drawing/2014/main" id="{F2799BE1-D0F3-055C-9418-6F12D2A7B6CF}"/>
              </a:ext>
            </a:extLst>
          </p:cNvPr>
          <p:cNvCxnSpPr/>
          <p:nvPr/>
        </p:nvCxnSpPr>
        <p:spPr>
          <a:xfrm flipH="1">
            <a:off x="483465" y="4152533"/>
            <a:ext cx="175858" cy="1"/>
          </a:xfrm>
          <a:prstGeom prst="straightConnector1">
            <a:avLst/>
          </a:prstGeom>
          <a:solidFill>
            <a:srgbClr val="00B050"/>
          </a:solidFill>
          <a:ln w="38100" cap="flat" cmpd="sng">
            <a:solidFill>
              <a:srgbClr val="2D2DC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217;p5">
            <a:extLst>
              <a:ext uri="{FF2B5EF4-FFF2-40B4-BE49-F238E27FC236}">
                <a16:creationId xmlns:a16="http://schemas.microsoft.com/office/drawing/2014/main" id="{90EF0E7F-6E3A-BBEA-225B-BCDCBC858B01}"/>
              </a:ext>
            </a:extLst>
          </p:cNvPr>
          <p:cNvCxnSpPr/>
          <p:nvPr/>
        </p:nvCxnSpPr>
        <p:spPr>
          <a:xfrm flipH="1">
            <a:off x="505238" y="5045160"/>
            <a:ext cx="175858" cy="1"/>
          </a:xfrm>
          <a:prstGeom prst="straightConnector1">
            <a:avLst/>
          </a:prstGeom>
          <a:solidFill>
            <a:srgbClr val="00B050"/>
          </a:solidFill>
          <a:ln w="38100" cap="flat" cmpd="sng">
            <a:solidFill>
              <a:srgbClr val="2D2DC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3" name="Google Shape;221;p5">
            <a:extLst>
              <a:ext uri="{FF2B5EF4-FFF2-40B4-BE49-F238E27FC236}">
                <a16:creationId xmlns:a16="http://schemas.microsoft.com/office/drawing/2014/main" id="{ECB8F1BD-9DBC-6669-133F-DC822C9CED29}"/>
              </a:ext>
            </a:extLst>
          </p:cNvPr>
          <p:cNvSpPr/>
          <p:nvPr/>
        </p:nvSpPr>
        <p:spPr>
          <a:xfrm>
            <a:off x="2592445" y="3698680"/>
            <a:ext cx="1760592" cy="537035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r>
              <a:rPr lang="en-US"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WP2.2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r>
              <a:rPr lang="en-US" dirty="0">
                <a:solidFill>
                  <a:schemeClr val="lt1"/>
                </a:solidFill>
              </a:rPr>
              <a:t>Hydro-</a:t>
            </a:r>
            <a:r>
              <a:rPr lang="en-US"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Geology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21;p5">
            <a:extLst>
              <a:ext uri="{FF2B5EF4-FFF2-40B4-BE49-F238E27FC236}">
                <a16:creationId xmlns:a16="http://schemas.microsoft.com/office/drawing/2014/main" id="{B6F0B481-A349-D34B-44B5-F9D3728C4675}"/>
              </a:ext>
            </a:extLst>
          </p:cNvPr>
          <p:cNvSpPr/>
          <p:nvPr/>
        </p:nvSpPr>
        <p:spPr>
          <a:xfrm>
            <a:off x="2550687" y="4365739"/>
            <a:ext cx="1802349" cy="537035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r>
              <a:rPr lang="en-US"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WP2.3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r>
              <a:rPr lang="en-US"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Geophysics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" name="Google Shape;225;p5">
            <a:extLst>
              <a:ext uri="{FF2B5EF4-FFF2-40B4-BE49-F238E27FC236}">
                <a16:creationId xmlns:a16="http://schemas.microsoft.com/office/drawing/2014/main" id="{0789A0BF-5BC6-FCED-F473-34EBFDE1EA7D}"/>
              </a:ext>
            </a:extLst>
          </p:cNvPr>
          <p:cNvCxnSpPr/>
          <p:nvPr/>
        </p:nvCxnSpPr>
        <p:spPr>
          <a:xfrm rot="10800000">
            <a:off x="2480616" y="3303964"/>
            <a:ext cx="105184" cy="0"/>
          </a:xfrm>
          <a:prstGeom prst="straightConnector1">
            <a:avLst/>
          </a:prstGeom>
          <a:solidFill>
            <a:srgbClr val="00B050"/>
          </a:solidFill>
          <a:ln w="38100" cap="flat" cmpd="sng">
            <a:solidFill>
              <a:srgbClr val="2D2DC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6" name="Google Shape;225;p5">
            <a:extLst>
              <a:ext uri="{FF2B5EF4-FFF2-40B4-BE49-F238E27FC236}">
                <a16:creationId xmlns:a16="http://schemas.microsoft.com/office/drawing/2014/main" id="{683F35D1-2C5D-0021-9B42-4B920E0053D8}"/>
              </a:ext>
            </a:extLst>
          </p:cNvPr>
          <p:cNvCxnSpPr/>
          <p:nvPr/>
        </p:nvCxnSpPr>
        <p:spPr>
          <a:xfrm rot="10800000">
            <a:off x="2458847" y="4661048"/>
            <a:ext cx="105184" cy="0"/>
          </a:xfrm>
          <a:prstGeom prst="straightConnector1">
            <a:avLst/>
          </a:prstGeom>
          <a:solidFill>
            <a:srgbClr val="00B050"/>
          </a:solidFill>
          <a:ln w="38100" cap="flat" cmpd="sng">
            <a:solidFill>
              <a:srgbClr val="2D2DC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9" name="Google Shape;225;p5">
            <a:extLst>
              <a:ext uri="{FF2B5EF4-FFF2-40B4-BE49-F238E27FC236}">
                <a16:creationId xmlns:a16="http://schemas.microsoft.com/office/drawing/2014/main" id="{8FCEDEEE-DDE7-0654-1EDA-D310AA3AFD83}"/>
              </a:ext>
            </a:extLst>
          </p:cNvPr>
          <p:cNvCxnSpPr/>
          <p:nvPr/>
        </p:nvCxnSpPr>
        <p:spPr>
          <a:xfrm rot="10800000">
            <a:off x="2437072" y="5321448"/>
            <a:ext cx="105184" cy="0"/>
          </a:xfrm>
          <a:prstGeom prst="straightConnector1">
            <a:avLst/>
          </a:prstGeom>
          <a:solidFill>
            <a:srgbClr val="00B050"/>
          </a:solidFill>
          <a:ln w="38100" cap="flat" cmpd="sng">
            <a:solidFill>
              <a:srgbClr val="2D2DC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1" name="Date Placeholder 30">
            <a:extLst>
              <a:ext uri="{FF2B5EF4-FFF2-40B4-BE49-F238E27FC236}">
                <a16:creationId xmlns:a16="http://schemas.microsoft.com/office/drawing/2014/main" id="{A87BE937-2B2A-EC43-98B3-AAAAC6FB373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Barcellona July 19th, 2022</a:t>
            </a:r>
          </a:p>
        </p:txBody>
      </p:sp>
      <p:sp>
        <p:nvSpPr>
          <p:cNvPr id="32" name="Footer Placeholder 31">
            <a:extLst>
              <a:ext uri="{FF2B5EF4-FFF2-40B4-BE49-F238E27FC236}">
                <a16:creationId xmlns:a16="http://schemas.microsoft.com/office/drawing/2014/main" id="{2D24F85C-2F23-738B-2DEF-1F31ED1B67D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ET-PP INFRA-DEV Kick-off Meeting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5"/>
          <p:cNvSpPr txBox="1">
            <a:spLocks noGrp="1"/>
          </p:cNvSpPr>
          <p:nvPr>
            <p:ph type="title"/>
          </p:nvPr>
        </p:nvSpPr>
        <p:spPr>
          <a:xfrm>
            <a:off x="670985" y="61914"/>
            <a:ext cx="9144000" cy="942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SCB/SPB: Structure</a:t>
            </a:r>
            <a:endParaRPr dirty="0"/>
          </a:p>
        </p:txBody>
      </p:sp>
      <p:sp>
        <p:nvSpPr>
          <p:cNvPr id="205" name="Google Shape;205;p5"/>
          <p:cNvSpPr txBox="1">
            <a:spLocks noGrp="1"/>
          </p:cNvSpPr>
          <p:nvPr>
            <p:ph type="sldNum" idx="12"/>
          </p:nvPr>
        </p:nvSpPr>
        <p:spPr>
          <a:xfrm>
            <a:off x="9817101" y="6303963"/>
            <a:ext cx="235161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206" name="Google Shape;206;p5"/>
          <p:cNvSpPr/>
          <p:nvPr/>
        </p:nvSpPr>
        <p:spPr>
          <a:xfrm>
            <a:off x="363967" y="1162756"/>
            <a:ext cx="11695506" cy="643466"/>
          </a:xfrm>
          <a:prstGeom prst="roundRect">
            <a:avLst>
              <a:gd name="adj" fmla="val 16667"/>
            </a:avLst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r>
              <a:rPr lang="en-US" sz="32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Site Characterization/Preparation Board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7" name="Google Shape;207;p5"/>
          <p:cNvGrpSpPr/>
          <p:nvPr/>
        </p:nvGrpSpPr>
        <p:grpSpPr>
          <a:xfrm>
            <a:off x="363968" y="1781011"/>
            <a:ext cx="5139799" cy="4070659"/>
            <a:chOff x="103186" y="1787562"/>
            <a:chExt cx="5139799" cy="4070659"/>
          </a:xfrm>
          <a:solidFill>
            <a:srgbClr val="4472C4"/>
          </a:solidFill>
        </p:grpSpPr>
        <p:grpSp>
          <p:nvGrpSpPr>
            <p:cNvPr id="208" name="Google Shape;208;p5"/>
            <p:cNvGrpSpPr/>
            <p:nvPr/>
          </p:nvGrpSpPr>
          <p:grpSpPr>
            <a:xfrm>
              <a:off x="103186" y="2073634"/>
              <a:ext cx="5139799" cy="3784587"/>
              <a:chOff x="79993" y="2067900"/>
              <a:chExt cx="5139799" cy="3784587"/>
            </a:xfrm>
            <a:grpFill/>
          </p:grpSpPr>
          <p:sp>
            <p:nvSpPr>
              <p:cNvPr id="209" name="Google Shape;209;p5"/>
              <p:cNvSpPr/>
              <p:nvPr/>
            </p:nvSpPr>
            <p:spPr>
              <a:xfrm>
                <a:off x="3982616" y="2067900"/>
                <a:ext cx="1237176" cy="913343"/>
              </a:xfrm>
              <a:prstGeom prst="roundRect">
                <a:avLst>
                  <a:gd name="adj" fmla="val 16667"/>
                </a:avLst>
              </a:prstGeom>
              <a:grpFill/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Times New Roman"/>
                  <a:buNone/>
                </a:pPr>
                <a:r>
                  <a:rPr lang="en-US"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WD3 Bidbooks</a:t>
                </a: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210" name="Google Shape;210;p5"/>
              <p:cNvGrpSpPr/>
              <p:nvPr/>
            </p:nvGrpSpPr>
            <p:grpSpPr>
              <a:xfrm>
                <a:off x="79993" y="2092294"/>
                <a:ext cx="1932019" cy="3760193"/>
                <a:chOff x="79993" y="2092294"/>
                <a:chExt cx="1932019" cy="3760193"/>
              </a:xfrm>
              <a:grpFill/>
            </p:grpSpPr>
            <p:sp>
              <p:nvSpPr>
                <p:cNvPr id="211" name="Google Shape;211;p5"/>
                <p:cNvSpPr/>
                <p:nvPr/>
              </p:nvSpPr>
              <p:spPr>
                <a:xfrm>
                  <a:off x="79993" y="2092294"/>
                  <a:ext cx="1928726" cy="101051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Times New Roman"/>
                    <a:buNone/>
                  </a:pPr>
                  <a:r>
                    <a:rPr lang="en-US" sz="1800" b="0" i="0" u="none" strike="noStrike" cap="none" dirty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WD1 Physical variables and characterization</a:t>
                  </a:r>
                  <a:endParaRPr sz="14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2" name="Google Shape;212;p5"/>
                <p:cNvSpPr/>
                <p:nvPr/>
              </p:nvSpPr>
              <p:spPr>
                <a:xfrm>
                  <a:off x="402345" y="3167966"/>
                  <a:ext cx="1609667" cy="484013"/>
                </a:xfrm>
                <a:prstGeom prst="roundRect">
                  <a:avLst>
                    <a:gd name="adj" fmla="val 16667"/>
                  </a:avLst>
                </a:prstGeom>
                <a:grp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Times New Roman"/>
                    <a:buNone/>
                  </a:pPr>
                  <a:r>
                    <a:rPr lang="en-US" sz="1400" b="0" i="0" u="none" strike="noStrike" cap="none" dirty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WP1.1 </a:t>
                  </a:r>
                </a:p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Times New Roman"/>
                    <a:buNone/>
                  </a:pPr>
                  <a:r>
                    <a:rPr lang="en-US" sz="1400" b="0" i="0" u="none" strike="noStrike" cap="none" dirty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Seismic noise</a:t>
                  </a:r>
                  <a:endParaRPr sz="14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3" name="Google Shape;213;p5"/>
                <p:cNvSpPr/>
                <p:nvPr/>
              </p:nvSpPr>
              <p:spPr>
                <a:xfrm>
                  <a:off x="387830" y="4677939"/>
                  <a:ext cx="1609667" cy="567123"/>
                </a:xfrm>
                <a:prstGeom prst="roundRect">
                  <a:avLst>
                    <a:gd name="adj" fmla="val 16667"/>
                  </a:avLst>
                </a:prstGeom>
                <a:grp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Times New Roman"/>
                    <a:buNone/>
                  </a:pPr>
                  <a:r>
                    <a:rPr lang="en-US" sz="1400" b="0" i="0" u="none" strike="noStrike" cap="none" dirty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WP1.3 Magnetic </a:t>
                  </a:r>
                  <a:r>
                    <a:rPr lang="en-US" sz="1400" dirty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noise</a:t>
                  </a:r>
                  <a:endParaRPr sz="14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4" name="Google Shape;214;p5"/>
                <p:cNvSpPr/>
                <p:nvPr/>
              </p:nvSpPr>
              <p:spPr>
                <a:xfrm>
                  <a:off x="402344" y="5323649"/>
                  <a:ext cx="1609667" cy="528838"/>
                </a:xfrm>
                <a:prstGeom prst="roundRect">
                  <a:avLst>
                    <a:gd name="adj" fmla="val 16667"/>
                  </a:avLst>
                </a:prstGeom>
                <a:grp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Times New Roman"/>
                    <a:buNone/>
                  </a:pPr>
                  <a:r>
                    <a:rPr lang="en-US" sz="1400" b="0" i="0" u="none" strike="noStrike" cap="none" dirty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WP1.4 </a:t>
                  </a:r>
                </a:p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Times New Roman"/>
                    <a:buNone/>
                  </a:pPr>
                  <a:r>
                    <a:rPr lang="en-US" sz="1400" b="0" i="0" u="none" strike="noStrike" cap="none" dirty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Other Env. </a:t>
                  </a:r>
                  <a:endParaRPr sz="14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cxnSp>
              <p:nvCxnSpPr>
                <p:cNvPr id="215" name="Google Shape;215;p5"/>
                <p:cNvCxnSpPr>
                  <a:cxnSpLocks/>
                </p:cNvCxnSpPr>
                <p:nvPr/>
              </p:nvCxnSpPr>
              <p:spPr>
                <a:xfrm>
                  <a:off x="221533" y="3102808"/>
                  <a:ext cx="1494" cy="2443037"/>
                </a:xfrm>
                <a:prstGeom prst="straightConnector1">
                  <a:avLst/>
                </a:prstGeom>
                <a:grpFill/>
                <a:ln w="38100" cap="flat" cmpd="sng">
                  <a:solidFill>
                    <a:srgbClr val="2D2DCA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16" name="Google Shape;216;p5"/>
                <p:cNvCxnSpPr/>
                <p:nvPr/>
              </p:nvCxnSpPr>
              <p:spPr>
                <a:xfrm flipH="1">
                  <a:off x="215313" y="5552751"/>
                  <a:ext cx="175858" cy="1"/>
                </a:xfrm>
                <a:prstGeom prst="straightConnector1">
                  <a:avLst/>
                </a:prstGeom>
                <a:grpFill/>
                <a:ln w="38100" cap="flat" cmpd="sng">
                  <a:solidFill>
                    <a:srgbClr val="2D2DCA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18" name="Google Shape;218;p5"/>
                <p:cNvCxnSpPr/>
                <p:nvPr/>
              </p:nvCxnSpPr>
              <p:spPr>
                <a:xfrm flipH="1">
                  <a:off x="230867" y="3396062"/>
                  <a:ext cx="175858" cy="1"/>
                </a:xfrm>
                <a:prstGeom prst="straightConnector1">
                  <a:avLst/>
                </a:prstGeom>
                <a:grpFill/>
                <a:ln w="38100" cap="flat" cmpd="sng">
                  <a:solidFill>
                    <a:srgbClr val="2D2DCA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219" name="Google Shape;219;p5"/>
              <p:cNvGrpSpPr/>
              <p:nvPr/>
            </p:nvGrpSpPr>
            <p:grpSpPr>
              <a:xfrm>
                <a:off x="2153096" y="2092294"/>
                <a:ext cx="1906735" cy="3453551"/>
                <a:chOff x="2153096" y="2092294"/>
                <a:chExt cx="1906735" cy="3453551"/>
              </a:xfrm>
              <a:grpFill/>
            </p:grpSpPr>
            <p:sp>
              <p:nvSpPr>
                <p:cNvPr id="220" name="Google Shape;220;p5"/>
                <p:cNvSpPr/>
                <p:nvPr/>
              </p:nvSpPr>
              <p:spPr>
                <a:xfrm>
                  <a:off x="2161568" y="2092294"/>
                  <a:ext cx="1598674" cy="888949"/>
                </a:xfrm>
                <a:prstGeom prst="roundRect">
                  <a:avLst>
                    <a:gd name="adj" fmla="val 16667"/>
                  </a:avLst>
                </a:prstGeom>
                <a:grp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Times New Roman"/>
                    <a:buNone/>
                  </a:pPr>
                  <a:r>
                    <a:rPr lang="en-US" sz="1800" b="0" i="0" u="none" strike="noStrike" cap="none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WD2 Geology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1" name="Google Shape;221;p5"/>
                <p:cNvSpPr/>
                <p:nvPr/>
              </p:nvSpPr>
              <p:spPr>
                <a:xfrm>
                  <a:off x="2299239" y="3053634"/>
                  <a:ext cx="1760592" cy="537035"/>
                </a:xfrm>
                <a:prstGeom prst="roundRect">
                  <a:avLst>
                    <a:gd name="adj" fmla="val 16667"/>
                  </a:avLst>
                </a:prstGeom>
                <a:grp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Times New Roman"/>
                    <a:buNone/>
                  </a:pPr>
                  <a:r>
                    <a:rPr lang="en-US" sz="1400" b="0" i="0" u="none" strike="noStrike" cap="none" dirty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WP2.1 </a:t>
                  </a:r>
                </a:p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Times New Roman"/>
                    <a:buNone/>
                  </a:pPr>
                  <a:r>
                    <a:rPr lang="en-US" sz="1400" b="0" i="0" u="none" strike="noStrike" cap="none" dirty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Structural Geology</a:t>
                  </a:r>
                  <a:endParaRPr sz="14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2" name="Google Shape;222;p5"/>
                <p:cNvSpPr/>
                <p:nvPr/>
              </p:nvSpPr>
              <p:spPr>
                <a:xfrm>
                  <a:off x="2266712" y="5008810"/>
                  <a:ext cx="1751155" cy="537035"/>
                </a:xfrm>
                <a:prstGeom prst="roundRect">
                  <a:avLst>
                    <a:gd name="adj" fmla="val 16667"/>
                  </a:avLst>
                </a:prstGeom>
                <a:grp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Times New Roman"/>
                    <a:buNone/>
                  </a:pPr>
                  <a:r>
                    <a:rPr lang="en-US" sz="1400" b="0" i="0" u="none" strike="noStrike" cap="none" dirty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WP2.4 Geotechnics</a:t>
                  </a:r>
                  <a:endParaRPr sz="14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cxnSp>
              <p:nvCxnSpPr>
                <p:cNvPr id="224" name="Google Shape;224;p5"/>
                <p:cNvCxnSpPr>
                  <a:cxnSpLocks/>
                </p:cNvCxnSpPr>
                <p:nvPr/>
              </p:nvCxnSpPr>
              <p:spPr>
                <a:xfrm flipH="1">
                  <a:off x="2153096" y="2907758"/>
                  <a:ext cx="17806" cy="2414507"/>
                </a:xfrm>
                <a:prstGeom prst="straightConnector1">
                  <a:avLst/>
                </a:prstGeom>
                <a:grpFill/>
                <a:ln w="38100" cap="flat" cmpd="sng">
                  <a:solidFill>
                    <a:srgbClr val="2D2DCA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25" name="Google Shape;225;p5"/>
                <p:cNvCxnSpPr/>
                <p:nvPr/>
              </p:nvCxnSpPr>
              <p:spPr>
                <a:xfrm rot="10800000">
                  <a:off x="2189381" y="3965181"/>
                  <a:ext cx="105184" cy="0"/>
                </a:xfrm>
                <a:prstGeom prst="straightConnector1">
                  <a:avLst/>
                </a:prstGeom>
                <a:grpFill/>
                <a:ln w="38100" cap="flat" cmpd="sng">
                  <a:solidFill>
                    <a:srgbClr val="2D2DCA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</p:grpSp>
        </p:grpSp>
        <p:cxnSp>
          <p:nvCxnSpPr>
            <p:cNvPr id="226" name="Google Shape;226;p5"/>
            <p:cNvCxnSpPr/>
            <p:nvPr/>
          </p:nvCxnSpPr>
          <p:spPr>
            <a:xfrm>
              <a:off x="1156996" y="1806222"/>
              <a:ext cx="0" cy="286072"/>
            </a:xfrm>
            <a:prstGeom prst="straightConnector1">
              <a:avLst/>
            </a:prstGeom>
            <a:grp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27" name="Google Shape;227;p5"/>
            <p:cNvCxnSpPr/>
            <p:nvPr/>
          </p:nvCxnSpPr>
          <p:spPr>
            <a:xfrm>
              <a:off x="3051111" y="1806222"/>
              <a:ext cx="0" cy="286072"/>
            </a:xfrm>
            <a:prstGeom prst="straightConnector1">
              <a:avLst/>
            </a:prstGeom>
            <a:grp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28" name="Google Shape;228;p5"/>
            <p:cNvCxnSpPr/>
            <p:nvPr/>
          </p:nvCxnSpPr>
          <p:spPr>
            <a:xfrm>
              <a:off x="4572001" y="1787562"/>
              <a:ext cx="0" cy="286072"/>
            </a:xfrm>
            <a:prstGeom prst="straightConnector1">
              <a:avLst/>
            </a:prstGeom>
            <a:grp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229" name="Google Shape;229;p5"/>
          <p:cNvGrpSpPr/>
          <p:nvPr/>
        </p:nvGrpSpPr>
        <p:grpSpPr>
          <a:xfrm>
            <a:off x="8124522" y="1844454"/>
            <a:ext cx="3977419" cy="1362184"/>
            <a:chOff x="6532281" y="1793997"/>
            <a:chExt cx="3876627" cy="1362184"/>
          </a:xfrm>
          <a:solidFill>
            <a:srgbClr val="4472C4"/>
          </a:solidFill>
        </p:grpSpPr>
        <p:sp>
          <p:nvSpPr>
            <p:cNvPr id="230" name="Google Shape;230;p5"/>
            <p:cNvSpPr/>
            <p:nvPr/>
          </p:nvSpPr>
          <p:spPr>
            <a:xfrm>
              <a:off x="6532281" y="1999197"/>
              <a:ext cx="1776591" cy="1047044"/>
            </a:xfrm>
            <a:prstGeom prst="roundRect">
              <a:avLst>
                <a:gd name="adj" fmla="val 16667"/>
              </a:avLst>
            </a:prstGeom>
            <a:grp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Times New Roman"/>
                <a:buNone/>
              </a:pPr>
              <a:r>
                <a:rPr lang="en-US"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WD5 Legal and site preservation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5"/>
            <p:cNvSpPr/>
            <p:nvPr/>
          </p:nvSpPr>
          <p:spPr>
            <a:xfrm>
              <a:off x="8497078" y="1999197"/>
              <a:ext cx="1911830" cy="1156984"/>
            </a:xfrm>
            <a:prstGeom prst="roundRect">
              <a:avLst>
                <a:gd name="adj" fmla="val 16667"/>
              </a:avLst>
            </a:prstGeom>
            <a:grp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Times New Roman"/>
                <a:buNone/>
              </a:pPr>
              <a:r>
                <a:rPr lang="en-US"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WD6 Socio-Economic and environmental impact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32" name="Google Shape;232;p5"/>
            <p:cNvCxnSpPr>
              <a:endCxn id="230" idx="0"/>
            </p:cNvCxnSpPr>
            <p:nvPr/>
          </p:nvCxnSpPr>
          <p:spPr>
            <a:xfrm>
              <a:off x="7420577" y="1793997"/>
              <a:ext cx="0" cy="205200"/>
            </a:xfrm>
            <a:prstGeom prst="straightConnector1">
              <a:avLst/>
            </a:prstGeom>
            <a:grp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33" name="Google Shape;233;p5"/>
            <p:cNvCxnSpPr/>
            <p:nvPr/>
          </p:nvCxnSpPr>
          <p:spPr>
            <a:xfrm>
              <a:off x="9532405" y="1796501"/>
              <a:ext cx="1" cy="205172"/>
            </a:xfrm>
            <a:prstGeom prst="straightConnector1">
              <a:avLst/>
            </a:prstGeom>
            <a:grp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234" name="Google Shape;234;p5"/>
          <p:cNvGrpSpPr/>
          <p:nvPr/>
        </p:nvGrpSpPr>
        <p:grpSpPr>
          <a:xfrm>
            <a:off x="5654100" y="1834443"/>
            <a:ext cx="2401485" cy="1463807"/>
            <a:chOff x="10018103" y="1790008"/>
            <a:chExt cx="2250900" cy="1463807"/>
          </a:xfrm>
          <a:solidFill>
            <a:srgbClr val="4472C4"/>
          </a:solidFill>
        </p:grpSpPr>
        <p:sp>
          <p:nvSpPr>
            <p:cNvPr id="235" name="Google Shape;235;p5"/>
            <p:cNvSpPr/>
            <p:nvPr/>
          </p:nvSpPr>
          <p:spPr>
            <a:xfrm>
              <a:off x="10018103" y="1983615"/>
              <a:ext cx="2250900" cy="1270200"/>
            </a:xfrm>
            <a:prstGeom prst="roundRect">
              <a:avLst>
                <a:gd name="adj" fmla="val 16667"/>
              </a:avLst>
            </a:prstGeom>
            <a:grp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Times New Roman"/>
                <a:buNone/>
              </a:pPr>
              <a:r>
                <a:rPr lang="en-US"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WD4 Cost timing and </a:t>
              </a:r>
              <a:r>
                <a:rPr lang="en-US" sz="1800" b="1" i="0" u="none" strike="noStrike" cap="none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risk assessment</a:t>
              </a:r>
              <a:endParaRPr sz="1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Times New Roman"/>
                <a:buNone/>
              </a:pPr>
              <a:r>
                <a:rPr lang="en-US"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(with ISB/Infra-Osb)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36" name="Google Shape;236;p5"/>
            <p:cNvCxnSpPr/>
            <p:nvPr/>
          </p:nvCxnSpPr>
          <p:spPr>
            <a:xfrm>
              <a:off x="11310289" y="1790008"/>
              <a:ext cx="1" cy="205172"/>
            </a:xfrm>
            <a:prstGeom prst="straightConnector1">
              <a:avLst/>
            </a:prstGeom>
            <a:grp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FC2DF0B1-C24B-62AD-EA88-EB997B4B400A}"/>
              </a:ext>
            </a:extLst>
          </p:cNvPr>
          <p:cNvSpPr/>
          <p:nvPr/>
        </p:nvSpPr>
        <p:spPr>
          <a:xfrm>
            <a:off x="154379" y="2028050"/>
            <a:ext cx="5499721" cy="4004615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0833E5-6A40-323D-6E1B-A73DBA056EE6}"/>
              </a:ext>
            </a:extLst>
          </p:cNvPr>
          <p:cNvSpPr txBox="1"/>
          <p:nvPr/>
        </p:nvSpPr>
        <p:spPr>
          <a:xfrm>
            <a:off x="4417621" y="5616464"/>
            <a:ext cx="851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ET Coll.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88B50F0-7435-D106-2472-FEF0CDBC552E}"/>
              </a:ext>
            </a:extLst>
          </p:cNvPr>
          <p:cNvSpPr/>
          <p:nvPr/>
        </p:nvSpPr>
        <p:spPr>
          <a:xfrm>
            <a:off x="5638425" y="1919627"/>
            <a:ext cx="6454419" cy="218258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9E6992-E9B4-ED30-A449-CEE4C77A26C1}"/>
              </a:ext>
            </a:extLst>
          </p:cNvPr>
          <p:cNvSpPr txBox="1"/>
          <p:nvPr/>
        </p:nvSpPr>
        <p:spPr>
          <a:xfrm>
            <a:off x="9610018" y="3620876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PD</a:t>
            </a:r>
          </a:p>
        </p:txBody>
      </p:sp>
      <p:sp>
        <p:nvSpPr>
          <p:cNvPr id="9" name="Google Shape;212;p5">
            <a:extLst>
              <a:ext uri="{FF2B5EF4-FFF2-40B4-BE49-F238E27FC236}">
                <a16:creationId xmlns:a16="http://schemas.microsoft.com/office/drawing/2014/main" id="{91ADBB19-94AA-AB2A-C698-7C5833A7FEBD}"/>
              </a:ext>
            </a:extLst>
          </p:cNvPr>
          <p:cNvSpPr/>
          <p:nvPr/>
        </p:nvSpPr>
        <p:spPr>
          <a:xfrm>
            <a:off x="648087" y="3723872"/>
            <a:ext cx="1642841" cy="835372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r>
              <a:rPr lang="en-US"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WP1.2 Gravimetric &amp; Geodynamics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" name="Google Shape;217;p5">
            <a:extLst>
              <a:ext uri="{FF2B5EF4-FFF2-40B4-BE49-F238E27FC236}">
                <a16:creationId xmlns:a16="http://schemas.microsoft.com/office/drawing/2014/main" id="{F2799BE1-D0F3-055C-9418-6F12D2A7B6CF}"/>
              </a:ext>
            </a:extLst>
          </p:cNvPr>
          <p:cNvCxnSpPr/>
          <p:nvPr/>
        </p:nvCxnSpPr>
        <p:spPr>
          <a:xfrm flipH="1">
            <a:off x="483465" y="4152533"/>
            <a:ext cx="175858" cy="1"/>
          </a:xfrm>
          <a:prstGeom prst="straightConnector1">
            <a:avLst/>
          </a:prstGeom>
          <a:solidFill>
            <a:srgbClr val="00B050"/>
          </a:solidFill>
          <a:ln w="38100" cap="flat" cmpd="sng">
            <a:solidFill>
              <a:srgbClr val="2D2DC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217;p5">
            <a:extLst>
              <a:ext uri="{FF2B5EF4-FFF2-40B4-BE49-F238E27FC236}">
                <a16:creationId xmlns:a16="http://schemas.microsoft.com/office/drawing/2014/main" id="{90EF0E7F-6E3A-BBEA-225B-BCDCBC858B01}"/>
              </a:ext>
            </a:extLst>
          </p:cNvPr>
          <p:cNvCxnSpPr/>
          <p:nvPr/>
        </p:nvCxnSpPr>
        <p:spPr>
          <a:xfrm flipH="1">
            <a:off x="505238" y="5045160"/>
            <a:ext cx="175858" cy="1"/>
          </a:xfrm>
          <a:prstGeom prst="straightConnector1">
            <a:avLst/>
          </a:prstGeom>
          <a:solidFill>
            <a:srgbClr val="00B050"/>
          </a:solidFill>
          <a:ln w="38100" cap="flat" cmpd="sng">
            <a:solidFill>
              <a:srgbClr val="2D2DC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3" name="Google Shape;221;p5">
            <a:extLst>
              <a:ext uri="{FF2B5EF4-FFF2-40B4-BE49-F238E27FC236}">
                <a16:creationId xmlns:a16="http://schemas.microsoft.com/office/drawing/2014/main" id="{ECB8F1BD-9DBC-6669-133F-DC822C9CED29}"/>
              </a:ext>
            </a:extLst>
          </p:cNvPr>
          <p:cNvSpPr/>
          <p:nvPr/>
        </p:nvSpPr>
        <p:spPr>
          <a:xfrm>
            <a:off x="2592445" y="3698680"/>
            <a:ext cx="1760592" cy="537035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r>
              <a:rPr lang="en-US"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WP2.2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r>
              <a:rPr lang="en-US" dirty="0">
                <a:solidFill>
                  <a:schemeClr val="lt1"/>
                </a:solidFill>
              </a:rPr>
              <a:t>Hydro-</a:t>
            </a:r>
            <a:r>
              <a:rPr lang="en-US"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Geology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21;p5">
            <a:extLst>
              <a:ext uri="{FF2B5EF4-FFF2-40B4-BE49-F238E27FC236}">
                <a16:creationId xmlns:a16="http://schemas.microsoft.com/office/drawing/2014/main" id="{B6F0B481-A349-D34B-44B5-F9D3728C4675}"/>
              </a:ext>
            </a:extLst>
          </p:cNvPr>
          <p:cNvSpPr/>
          <p:nvPr/>
        </p:nvSpPr>
        <p:spPr>
          <a:xfrm>
            <a:off x="2550687" y="4365739"/>
            <a:ext cx="1802349" cy="537035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r>
              <a:rPr lang="en-US"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WP2.3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r>
              <a:rPr lang="en-US"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Geophysics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" name="Google Shape;225;p5">
            <a:extLst>
              <a:ext uri="{FF2B5EF4-FFF2-40B4-BE49-F238E27FC236}">
                <a16:creationId xmlns:a16="http://schemas.microsoft.com/office/drawing/2014/main" id="{0789A0BF-5BC6-FCED-F473-34EBFDE1EA7D}"/>
              </a:ext>
            </a:extLst>
          </p:cNvPr>
          <p:cNvCxnSpPr/>
          <p:nvPr/>
        </p:nvCxnSpPr>
        <p:spPr>
          <a:xfrm rot="10800000">
            <a:off x="2480616" y="3303964"/>
            <a:ext cx="105184" cy="0"/>
          </a:xfrm>
          <a:prstGeom prst="straightConnector1">
            <a:avLst/>
          </a:prstGeom>
          <a:solidFill>
            <a:srgbClr val="00B050"/>
          </a:solidFill>
          <a:ln w="38100" cap="flat" cmpd="sng">
            <a:solidFill>
              <a:srgbClr val="2D2DC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6" name="Google Shape;225;p5">
            <a:extLst>
              <a:ext uri="{FF2B5EF4-FFF2-40B4-BE49-F238E27FC236}">
                <a16:creationId xmlns:a16="http://schemas.microsoft.com/office/drawing/2014/main" id="{683F35D1-2C5D-0021-9B42-4B920E0053D8}"/>
              </a:ext>
            </a:extLst>
          </p:cNvPr>
          <p:cNvCxnSpPr/>
          <p:nvPr/>
        </p:nvCxnSpPr>
        <p:spPr>
          <a:xfrm rot="10800000">
            <a:off x="2458847" y="4661048"/>
            <a:ext cx="105184" cy="0"/>
          </a:xfrm>
          <a:prstGeom prst="straightConnector1">
            <a:avLst/>
          </a:prstGeom>
          <a:solidFill>
            <a:srgbClr val="00B050"/>
          </a:solidFill>
          <a:ln w="38100" cap="flat" cmpd="sng">
            <a:solidFill>
              <a:srgbClr val="2D2DC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9" name="Google Shape;225;p5">
            <a:extLst>
              <a:ext uri="{FF2B5EF4-FFF2-40B4-BE49-F238E27FC236}">
                <a16:creationId xmlns:a16="http://schemas.microsoft.com/office/drawing/2014/main" id="{8FCEDEEE-DDE7-0654-1EDA-D310AA3AFD83}"/>
              </a:ext>
            </a:extLst>
          </p:cNvPr>
          <p:cNvCxnSpPr/>
          <p:nvPr/>
        </p:nvCxnSpPr>
        <p:spPr>
          <a:xfrm rot="10800000">
            <a:off x="2437072" y="5321448"/>
            <a:ext cx="105184" cy="0"/>
          </a:xfrm>
          <a:prstGeom prst="straightConnector1">
            <a:avLst/>
          </a:prstGeom>
          <a:solidFill>
            <a:srgbClr val="00B050"/>
          </a:solidFill>
          <a:ln w="38100" cap="flat" cmpd="sng">
            <a:solidFill>
              <a:srgbClr val="2D2DC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1" name="Date Placeholder 30">
            <a:extLst>
              <a:ext uri="{FF2B5EF4-FFF2-40B4-BE49-F238E27FC236}">
                <a16:creationId xmlns:a16="http://schemas.microsoft.com/office/drawing/2014/main" id="{A87BE937-2B2A-EC43-98B3-AAAAC6FB373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Barcellona July 19th, 2022</a:t>
            </a:r>
          </a:p>
        </p:txBody>
      </p:sp>
      <p:sp>
        <p:nvSpPr>
          <p:cNvPr id="32" name="Footer Placeholder 31">
            <a:extLst>
              <a:ext uri="{FF2B5EF4-FFF2-40B4-BE49-F238E27FC236}">
                <a16:creationId xmlns:a16="http://schemas.microsoft.com/office/drawing/2014/main" id="{2D24F85C-2F23-738B-2DEF-1F31ED1B67D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ET-PP INFRA-DEV Kick-off Meeting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0BADCCD-0DEB-EEE1-D5BC-11A7F30D1F86}"/>
              </a:ext>
            </a:extLst>
          </p:cNvPr>
          <p:cNvCxnSpPr>
            <a:cxnSpLocks/>
          </p:cNvCxnSpPr>
          <p:nvPr/>
        </p:nvCxnSpPr>
        <p:spPr>
          <a:xfrm flipH="1">
            <a:off x="5423681" y="1834443"/>
            <a:ext cx="6745037" cy="236437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076AB95-1B9C-5EA3-6793-AC9793C20F0E}"/>
              </a:ext>
            </a:extLst>
          </p:cNvPr>
          <p:cNvCxnSpPr>
            <a:cxnSpLocks/>
          </p:cNvCxnSpPr>
          <p:nvPr/>
        </p:nvCxnSpPr>
        <p:spPr>
          <a:xfrm flipH="1" flipV="1">
            <a:off x="5529991" y="1913041"/>
            <a:ext cx="6571950" cy="226434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5430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F467325-6B2D-E8DD-B150-B971A8B44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F436100-39FF-9570-B4F1-BCC8E4DBD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a typeface="Arial" panose="020B0604020202020204" pitchFamily="34" charset="0"/>
              </a:rPr>
              <a:t>P</a:t>
            </a:r>
            <a:r>
              <a:rPr lang="en-US" sz="2800" dirty="0">
                <a:effectLst/>
                <a:ea typeface="Arial" panose="020B0604020202020204" pitchFamily="34" charset="0"/>
              </a:rPr>
              <a:t>rovide a more realistic work plan and schedule and a clear distribution of responsibilities for site characterization activities.</a:t>
            </a:r>
          </a:p>
          <a:p>
            <a:r>
              <a:rPr lang="en-US" sz="2800" dirty="0">
                <a:ea typeface="Arial" panose="020B0604020202020204" pitchFamily="34" charset="0"/>
              </a:rPr>
              <a:t>Define a </a:t>
            </a:r>
            <a:r>
              <a:rPr lang="en-US" sz="2800" dirty="0">
                <a:effectLst/>
                <a:ea typeface="Arial" panose="020B0604020202020204" pitchFamily="34" charset="0"/>
              </a:rPr>
              <a:t>full list of detailed deliverables (of Phase 1) related to the site characterization. </a:t>
            </a:r>
          </a:p>
          <a:p>
            <a:pPr marL="0" indent="0">
              <a:buNone/>
            </a:pPr>
            <a:r>
              <a:rPr lang="en-US" sz="2800" dirty="0">
                <a:effectLst/>
                <a:ea typeface="Arial" panose="020B0604020202020204" pitchFamily="34" charset="0"/>
              </a:rPr>
              <a:t>  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52532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7C021-DB73-227B-1178-E8A72E964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 Common 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CAFE4-5F35-2709-88B6-E9D627073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Method for environmental noise measurements (types of measurements, method of evaluation, data management plan, focus on data provision to project and tools) (see SPB documents)</a:t>
            </a:r>
          </a:p>
          <a:p>
            <a:r>
              <a:rPr lang="en-US" dirty="0"/>
              <a:t>Methodology (plan) for and validation of the 3D model (SPB + ETO)</a:t>
            </a:r>
          </a:p>
          <a:p>
            <a:r>
              <a:rPr lang="en-US" dirty="0"/>
              <a:t>Physical parameters, impact function for the detector performance </a:t>
            </a:r>
          </a:p>
          <a:p>
            <a:r>
              <a:rPr lang="en-US" dirty="0"/>
              <a:t>Plan for evaluation of environmental noise impact on detector performance </a:t>
            </a:r>
          </a:p>
          <a:p>
            <a:r>
              <a:rPr lang="en-US" dirty="0"/>
              <a:t>Plan for validation procedure of local team’s application of noise evaluation of the impact on the detector </a:t>
            </a:r>
          </a:p>
        </p:txBody>
      </p:sp>
    </p:spTree>
    <p:extLst>
      <p:ext uri="{BB962C8B-B14F-4D97-AF65-F5344CB8AC3E}">
        <p14:creationId xmlns:p14="http://schemas.microsoft.com/office/powerpoint/2010/main" val="3090474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79375-153D-3720-489A-ED95B14F4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Deliverables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F74EE-9E65-41A6-719D-17B6AA415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Site report</a:t>
            </a:r>
          </a:p>
          <a:p>
            <a:r>
              <a:rPr lang="en-US" dirty="0"/>
              <a:t>Site impact on science performance </a:t>
            </a:r>
          </a:p>
          <a:p>
            <a:pPr lvl="1"/>
            <a:r>
              <a:rPr lang="en-US" dirty="0"/>
              <a:t>Measurement of environmental noise, physical parameters (by local teams following common standards and recommendations, supervised by SPB)</a:t>
            </a:r>
            <a:endParaRPr lang="el-GR" dirty="0"/>
          </a:p>
          <a:p>
            <a:pPr lvl="1"/>
            <a:r>
              <a:rPr lang="en-US" dirty="0"/>
              <a:t>3D geology </a:t>
            </a:r>
            <a:r>
              <a:rPr lang="en-US" dirty="0" err="1"/>
              <a:t>etc</a:t>
            </a:r>
            <a:r>
              <a:rPr lang="en-US" dirty="0"/>
              <a:t> model with detailed localization of ET infrastructure </a:t>
            </a:r>
            <a:r>
              <a:rPr lang="it-IT" dirty="0"/>
              <a:t>(</a:t>
            </a:r>
            <a:r>
              <a:rPr lang="en-US" dirty="0"/>
              <a:t>SPB + ETO)</a:t>
            </a:r>
          </a:p>
          <a:p>
            <a:pPr lvl="1"/>
            <a:r>
              <a:rPr lang="en-US" dirty="0"/>
              <a:t>Quantify impact + mitigation of env. noise and related risk evaluation (by local teams, supervised by SPB, using ETC standard tools )</a:t>
            </a:r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325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A38D-2180-EEF0-10D9-8AE150A7D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068F8-7CD1-555F-570B-604B81C42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8193"/>
            <a:ext cx="8596668" cy="5267458"/>
          </a:xfrm>
        </p:spPr>
        <p:txBody>
          <a:bodyPr>
            <a:normAutofit fontScale="62500" lnSpcReduction="20000"/>
          </a:bodyPr>
          <a:lstStyle/>
          <a:p>
            <a:endParaRPr lang="en-US" sz="1800" u="none" strike="noStrike" dirty="0">
              <a:effectLst/>
              <a:ea typeface="Arial" panose="020B0604020202020204" pitchFamily="34" charset="0"/>
            </a:endParaRPr>
          </a:p>
          <a:p>
            <a:r>
              <a:rPr lang="en-US" sz="3800" u="none" strike="noStrike" dirty="0">
                <a:effectLst/>
                <a:ea typeface="Arial" panose="020B0604020202020204" pitchFamily="34" charset="0"/>
              </a:rPr>
              <a:t>Coordinating the common quantification of noise, impact and mitigation of env. noise (SPB responsible for interfaces between local teams and ISB/OSB/ETO) example: seismic noise in both sites and how they show up in the detector noise projection for the chosen infrastructure design solution.</a:t>
            </a:r>
          </a:p>
          <a:p>
            <a:r>
              <a:rPr lang="en-US" sz="3800" dirty="0">
                <a:effectLst/>
                <a:ea typeface="Arial" panose="020B0604020202020204" pitchFamily="34" charset="0"/>
              </a:rPr>
              <a:t>Preparation of documents to </a:t>
            </a:r>
          </a:p>
          <a:p>
            <a:pPr lvl="1"/>
            <a:r>
              <a:rPr lang="en-US" sz="3200" dirty="0">
                <a:effectLst/>
                <a:ea typeface="Arial" panose="020B0604020202020204" pitchFamily="34" charset="0"/>
              </a:rPr>
              <a:t>describe the methodology</a:t>
            </a:r>
            <a:r>
              <a:rPr lang="en-US" sz="3200" dirty="0">
                <a:effectLst/>
              </a:rPr>
              <a:t> </a:t>
            </a:r>
          </a:p>
          <a:p>
            <a:pPr lvl="1"/>
            <a:r>
              <a:rPr lang="en-US" sz="3200" dirty="0">
                <a:effectLst/>
                <a:ea typeface="Arial" panose="020B0604020202020204" pitchFamily="34" charset="0"/>
              </a:rPr>
              <a:t>Define Templates </a:t>
            </a:r>
            <a:endParaRPr lang="en-US" sz="3200" dirty="0">
              <a:ea typeface="Arial" panose="020B0604020202020204" pitchFamily="34" charset="0"/>
            </a:endParaRPr>
          </a:p>
          <a:p>
            <a:pPr lvl="1"/>
            <a:r>
              <a:rPr lang="en-US" sz="3200" dirty="0">
                <a:effectLst/>
                <a:ea typeface="Arial" panose="020B0604020202020204" pitchFamily="34" charset="0"/>
              </a:rPr>
              <a:t>Define requirements for site studies </a:t>
            </a:r>
          </a:p>
          <a:p>
            <a:pPr lvl="1"/>
            <a:r>
              <a:rPr lang="en-US" sz="3200" dirty="0">
                <a:effectLst/>
                <a:ea typeface="Arial" panose="020B0604020202020204" pitchFamily="34" charset="0"/>
              </a:rPr>
              <a:t>Define validation procedures/ review procedures</a:t>
            </a:r>
          </a:p>
          <a:p>
            <a:pPr lvl="1"/>
            <a:r>
              <a:rPr lang="en-US" sz="3200" dirty="0">
                <a:effectLst/>
                <a:ea typeface="Arial" panose="020B0604020202020204" pitchFamily="34" charset="0"/>
              </a:rPr>
              <a:t>Risk standards and validation (specific for </a:t>
            </a:r>
            <a:r>
              <a:rPr lang="en-US" sz="3200" dirty="0"/>
              <a:t>Site impact on science performance)</a:t>
            </a:r>
            <a:endParaRPr lang="en-US" sz="3200" u="none" strike="noStrike" dirty="0">
              <a:effectLst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2819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</TotalTime>
  <Words>522</Words>
  <Application>Microsoft Macintosh PowerPoint</Application>
  <PresentationFormat>Widescreen</PresentationFormat>
  <Paragraphs>88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Aptos</vt:lpstr>
      <vt:lpstr>Arial</vt:lpstr>
      <vt:lpstr>Noto Sans Symbols</vt:lpstr>
      <vt:lpstr>Times New Roman</vt:lpstr>
      <vt:lpstr>Trebuchet MS</vt:lpstr>
      <vt:lpstr>Wingdings 3</vt:lpstr>
      <vt:lpstr>Facet</vt:lpstr>
      <vt:lpstr>New SPB Mandate</vt:lpstr>
      <vt:lpstr>SCB/SPB: General Mission </vt:lpstr>
      <vt:lpstr>SCB/SPB: Structure</vt:lpstr>
      <vt:lpstr>SCB/SPB: Structure</vt:lpstr>
      <vt:lpstr>GOAL</vt:lpstr>
      <vt:lpstr>Define Common Methodology</vt:lpstr>
      <vt:lpstr>Deliverables </vt:lpstr>
      <vt:lpstr>Tasks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SPB Role</dc:title>
  <dc:creator>DOMENICO D'URSO</dc:creator>
  <cp:lastModifiedBy>D'URSO Domenico</cp:lastModifiedBy>
  <cp:revision>7</cp:revision>
  <dcterms:created xsi:type="dcterms:W3CDTF">2024-05-02T11:58:52Z</dcterms:created>
  <dcterms:modified xsi:type="dcterms:W3CDTF">2024-05-08T22:00:26Z</dcterms:modified>
</cp:coreProperties>
</file>