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59" r:id="rId5"/>
    <p:sldId id="268" r:id="rId6"/>
    <p:sldId id="261" r:id="rId7"/>
    <p:sldId id="269" r:id="rId8"/>
    <p:sldId id="270" r:id="rId9"/>
    <p:sldId id="262" r:id="rId10"/>
    <p:sldId id="267" r:id="rId11"/>
  </p:sldIdLst>
  <p:sldSz cx="12192000" cy="6858000"/>
  <p:notesSz cx="9982200" cy="6797675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795925-0337-A509-C21A-98565700729A}">
  <a:tblStyle styleId="{F7795925-0337-A509-C21A-98565700729A}" styleName="Table_1">
    <a:wholeTbl>
      <a:tcTxStyle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rgbClr val="E8EBF5"/>
          </a:solidFill>
        </a:fill>
      </a:tcStyle>
    </a:wholeTbl>
    <a:band1H>
      <a:tcStyle>
        <a:tcBdr/>
        <a:fill>
          <a:solidFill>
            <a:srgbClr val="CDD4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DD4EA"/>
          </a:solidFill>
        </a:fill>
      </a:tcStyle>
    </a:band1V>
    <a:band2V>
      <a:tcStyle>
        <a:tcBdr/>
        <a:fill>
          <a:solidFill>
            <a:srgbClr val="CDD4EA"/>
          </a:solidFill>
        </a:fill>
      </a:tcStyle>
    </a:band2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 i="off"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–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5"/>
  </p:normalViewPr>
  <p:slideViewPr>
    <p:cSldViewPr>
      <p:cViewPr varScale="1">
        <p:scale>
          <a:sx n="102" d="100"/>
          <a:sy n="102" d="100"/>
        </p:scale>
        <p:origin x="4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433161" cy="45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 bwMode="auto">
          <a:xfrm>
            <a:off x="3180527" y="0"/>
            <a:ext cx="2433161" cy="45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t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88900" y="1133475"/>
            <a:ext cx="5437188" cy="3059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561499" y="4361842"/>
            <a:ext cx="4491990" cy="3568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 bwMode="auto">
          <a:xfrm>
            <a:off x="0" y="8608816"/>
            <a:ext cx="2433161" cy="4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 bwMode="auto">
          <a:xfrm>
            <a:off x="3180527" y="8608816"/>
            <a:ext cx="2433161" cy="4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b" anchorCtr="0">
            <a:noAutofit/>
          </a:bodyPr>
          <a:lstStyle/>
          <a:p>
            <a:pPr algn="r">
              <a:buSzPts val="1200"/>
              <a:defRPr/>
            </a:pPr>
            <a:fld id="{00000000-1234-1234-1234-123412341234}" type="slidenum">
              <a:rPr lang="en-US" sz="110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pPr algn="r">
                <a:buSzPts val="1200"/>
                <a:defRPr/>
              </a:pPr>
              <a:t>‹#›</a:t>
            </a:fld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  <a:defRPr/>
            </a:pPr>
            <a:fld id="{00000000-1234-1234-1234-123412341234}" type="slidenum">
              <a:rPr lang="en-US" sz="110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pPr algn="r">
                <a:buSzPts val="1200"/>
                <a:defRPr/>
              </a:pPr>
              <a:t>1</a:t>
            </a:fld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591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8900" y="1133475"/>
            <a:ext cx="5437188" cy="3059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 bwMode="auto">
          <a:xfrm>
            <a:off x="561499" y="4361841"/>
            <a:ext cx="4491990" cy="3568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t" anchorCtr="0">
            <a:noAutofit/>
          </a:bodyPr>
          <a:lstStyle/>
          <a:p>
            <a:pPr marL="0" indent="0">
              <a:defRPr/>
            </a:pPr>
            <a:endParaRPr dirty="0"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sldNum" idx="12"/>
          </p:nvPr>
        </p:nvSpPr>
        <p:spPr bwMode="auto">
          <a:xfrm>
            <a:off x="3180527" y="8608815"/>
            <a:ext cx="2433161" cy="454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b" anchorCtr="0">
            <a:noAutofit/>
          </a:bodyPr>
          <a:lstStyle/>
          <a:p>
            <a:pPr algn="r">
              <a:buSzPts val="1400"/>
              <a:defRPr/>
            </a:pPr>
            <a:fld id="{00000000-1234-1234-1234-123412341234}" type="slidenum">
              <a:rPr lang="en-US"/>
              <a:pPr algn="r">
                <a:buSzPts val="1400"/>
                <a:defRPr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  <a:defRPr/>
            </a:pPr>
            <a:fld id="{00000000-1234-1234-1234-123412341234}" type="slidenum">
              <a:rPr lang="en-US" sz="110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pPr algn="r">
                <a:buSzPts val="1200"/>
                <a:defRPr/>
              </a:pPr>
              <a:t>3</a:t>
            </a:fld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10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  <a:defRPr/>
            </a:pPr>
            <a:fld id="{00000000-1234-1234-1234-123412341234}" type="slidenum">
              <a:rPr lang="en-US" sz="110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pPr algn="r">
                <a:buSzPts val="1200"/>
                <a:defRPr/>
              </a:pPr>
              <a:t>4</a:t>
            </a:fld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536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  <a:defRPr/>
            </a:pPr>
            <a:fld id="{00000000-1234-1234-1234-123412341234}" type="slidenum">
              <a:rPr lang="en-US" sz="110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pPr algn="r">
                <a:buSzPts val="1200"/>
                <a:defRPr/>
              </a:pPr>
              <a:t>7</a:t>
            </a:fld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34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  <a:defRPr/>
            </a:pPr>
            <a:fld id="{00000000-1234-1234-1234-123412341234}" type="slidenum">
              <a:rPr lang="en-US" sz="110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pPr algn="r">
                <a:buSzPts val="1200"/>
                <a:defRPr/>
              </a:pPr>
              <a:t>8</a:t>
            </a:fld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0948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1133475"/>
            <a:ext cx="5437188" cy="3059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p12:notes"/>
          <p:cNvSpPr txBox="1">
            <a:spLocks noGrp="1"/>
          </p:cNvSpPr>
          <p:nvPr>
            <p:ph type="body" idx="1"/>
          </p:nvPr>
        </p:nvSpPr>
        <p:spPr>
          <a:xfrm>
            <a:off x="561499" y="4361842"/>
            <a:ext cx="4491990" cy="3568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t" anchorCtr="0">
            <a:noAutofit/>
          </a:bodyPr>
          <a:lstStyle/>
          <a:p>
            <a:pPr marL="0" indent="0" rtl="0"/>
            <a:endParaRPr/>
          </a:p>
        </p:txBody>
      </p:sp>
      <p:sp>
        <p:nvSpPr>
          <p:cNvPr id="254" name="Google Shape;254;p12:notes"/>
          <p:cNvSpPr txBox="1">
            <a:spLocks noGrp="1"/>
          </p:cNvSpPr>
          <p:nvPr>
            <p:ph type="sldNum" idx="12"/>
          </p:nvPr>
        </p:nvSpPr>
        <p:spPr>
          <a:xfrm>
            <a:off x="3180527" y="8608816"/>
            <a:ext cx="2433161" cy="4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527" tIns="40253" rIns="80527" bIns="40253" anchor="b" anchorCtr="0">
            <a:noAutofit/>
          </a:bodyPr>
          <a:lstStyle/>
          <a:p>
            <a:pPr algn="r" rtl="0"/>
            <a:fld id="{00000000-1234-1234-1234-123412341234}" type="slidenum">
              <a:rPr lang="en-US"/>
              <a:pPr algn="r" rtl="0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Slide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Vertical Text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Vertical Title and Text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Content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Section Header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wo Content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Comparison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Only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Blank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Content with Caption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Picture with Caption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indico.ego-gw.it/event/695/contributions/5909/attachments/3182/5668/ET-Sustainability-Workshop-Repor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ijclab.in2p3.fr/event/9686/" TargetMode="External"/><Relationship Id="rId5" Type="http://schemas.openxmlformats.org/officeDocument/2006/relationships/hyperlink" Target="https://indico.ego-gw.it/event/590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2drop.bsc.es/index.php/s/EGgJ4TbSCNzQXHy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 bwMode="auto">
          <a:xfrm>
            <a:off x="0" y="-7375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 bwMode="auto">
          <a:xfrm>
            <a:off x="1306092" y="5517232"/>
            <a:ext cx="9576815" cy="74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rmAutofit fontScale="70000" lnSpcReduction="2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es-ES" sz="31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WP8 </a:t>
            </a:r>
            <a:r>
              <a:rPr lang="es-ES" sz="31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co-chairs</a:t>
            </a:r>
            <a:r>
              <a:rPr lang="es-ES" sz="31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Nadia Tonello, </a:t>
            </a:r>
            <a:r>
              <a:rPr lang="es-ES" sz="31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Achim</a:t>
            </a:r>
            <a:r>
              <a:rPr lang="es-ES" sz="31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Stahl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endParaRPr lang="es-ES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es-E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</a:t>
            </a:r>
            <a:r>
              <a:rPr lang="es-ES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Symposium</a:t>
            </a:r>
            <a:r>
              <a:rPr lang="es-E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2024</a:t>
            </a:r>
            <a:endParaRPr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90" name="Google Shape;90;p1"/>
          <p:cNvSpPr/>
          <p:nvPr/>
        </p:nvSpPr>
        <p:spPr bwMode="auto">
          <a:xfrm rot="10800000">
            <a:off x="-1" y="-2"/>
            <a:ext cx="9379192" cy="4251280"/>
          </a:xfrm>
          <a:custGeom>
            <a:avLst/>
            <a:gdLst/>
            <a:ahLst/>
            <a:cxnLst/>
            <a:rect l="l" t="t" r="r" b="b"/>
            <a:pathLst>
              <a:path w="9379192" h="3752527" extrusionOk="0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chemeClr val="lt2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91" name="Google Shape;91;p1" descr="Graphical user interface&#10;&#10;Description automatically generated with low confidence"/>
          <p:cNvPicPr/>
          <p:nvPr/>
        </p:nvPicPr>
        <p:blipFill>
          <a:blip r:embed="rId3">
            <a:alphaModFix/>
          </a:blip>
          <a:srcRect l="52243" r="2019"/>
          <a:stretch/>
        </p:blipFill>
        <p:spPr bwMode="auto">
          <a:xfrm>
            <a:off x="1055440" y="731590"/>
            <a:ext cx="9321612" cy="31591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 bwMode="auto">
          <a:xfrm>
            <a:off x="1522499" y="4043615"/>
            <a:ext cx="91440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9880"/>
              <a:buFont typeface="Calibri"/>
              <a:buNone/>
              <a:defRPr/>
            </a:pPr>
            <a:r>
              <a:rPr lang="en-US" sz="4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ET-PP WP8</a:t>
            </a:r>
            <a:br>
              <a:rPr lang="en-US" sz="36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US" sz="37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Computing and data model</a:t>
            </a:r>
            <a:endParaRPr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259" name="Google Shape;259;p12" descr="Graphical user interface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 l="52244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12"/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ET-PP</a:t>
            </a:r>
            <a:endParaRPr/>
          </a:p>
        </p:txBody>
      </p:sp>
      <p:sp>
        <p:nvSpPr>
          <p:cNvPr id="261" name="Google Shape;261;p12"/>
          <p:cNvSpPr txBox="1">
            <a:spLocks noGrp="1"/>
          </p:cNvSpPr>
          <p:nvPr>
            <p:ph type="title"/>
          </p:nvPr>
        </p:nvSpPr>
        <p:spPr>
          <a:xfrm>
            <a:off x="6096000" y="2498103"/>
            <a:ext cx="5126620" cy="300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Calibri"/>
              <a:buNone/>
            </a:pPr>
            <a:br>
              <a:rPr lang="en-US" sz="6700" dirty="0"/>
            </a:br>
            <a:r>
              <a:rPr lang="en-US" sz="6700" dirty="0"/>
              <a:t>Thank you!</a:t>
            </a:r>
            <a:br>
              <a:rPr lang="en-US" dirty="0"/>
            </a:br>
            <a:br>
              <a:rPr lang="en-US" dirty="0"/>
            </a:br>
            <a:endParaRPr i="1" u="sng" dirty="0">
              <a:solidFill>
                <a:schemeClr val="accent1"/>
              </a:solidFill>
            </a:endParaRPr>
          </a:p>
        </p:txBody>
      </p:sp>
      <p:pic>
        <p:nvPicPr>
          <p:cNvPr id="4" name="Google Shape;119;g22d8df96911_0_25">
            <a:extLst>
              <a:ext uri="{FF2B5EF4-FFF2-40B4-BE49-F238E27FC236}">
                <a16:creationId xmlns:a16="http://schemas.microsoft.com/office/drawing/2014/main" id="{0735C7FD-4F12-CF33-A858-1DCD6CC3E878}"/>
              </a:ext>
            </a:extLst>
          </p:cNvPr>
          <p:cNvPicPr preferRelativeResize="0"/>
          <p:nvPr/>
        </p:nvPicPr>
        <p:blipFill rotWithShape="1">
          <a:blip r:embed="rId4">
            <a:alphaModFix amt="50000"/>
          </a:blip>
          <a:srcRect l="18023" t="27266" r="16698" b="25064"/>
          <a:stretch/>
        </p:blipFill>
        <p:spPr>
          <a:xfrm>
            <a:off x="298138" y="6203200"/>
            <a:ext cx="1877101" cy="5182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14;p2">
            <a:extLst>
              <a:ext uri="{FF2B5EF4-FFF2-40B4-BE49-F238E27FC236}">
                <a16:creationId xmlns:a16="http://schemas.microsoft.com/office/drawing/2014/main" id="{5C69C1B1-AD7A-9ECD-A883-3A45AEE89CB1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15" name="Google Shape;115;p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00000000-1234-1234-1234-123412341234}" type="slidenum">
              <a:rPr lang="en-US">
                <a:latin typeface="Calibri"/>
                <a:cs typeface="Calibri"/>
              </a:rPr>
              <a:t>2</a:t>
            </a:fld>
            <a:endParaRPr dirty="0">
              <a:latin typeface="Calibri"/>
              <a:cs typeface="Calibri"/>
            </a:endParaRPr>
          </a:p>
        </p:txBody>
      </p:sp>
      <p:pic>
        <p:nvPicPr>
          <p:cNvPr id="116" name="Google Shape;116;p2" descr="Graphical user interface&#10;&#10;Description automatically generated with low confidence"/>
          <p:cNvPicPr/>
          <p:nvPr/>
        </p:nvPicPr>
        <p:blipFill>
          <a:blip r:embed="rId3">
            <a:alphaModFix/>
          </a:blip>
          <a:srcRect l="52242" r="2021"/>
          <a:stretch/>
        </p:blipFill>
        <p:spPr bwMode="auto">
          <a:xfrm>
            <a:off x="298203" y="459318"/>
            <a:ext cx="1876963" cy="63950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"/>
          <p:cNvSpPr txBox="1"/>
          <p:nvPr/>
        </p:nvSpPr>
        <p:spPr bwMode="auto">
          <a:xfrm>
            <a:off x="298202" y="1098826"/>
            <a:ext cx="1877135" cy="335275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8" name="Google Shape;118;p2"/>
          <p:cNvSpPr txBox="1">
            <a:spLocks noGrp="1"/>
          </p:cNvSpPr>
          <p:nvPr>
            <p:ph type="title"/>
          </p:nvPr>
        </p:nvSpPr>
        <p:spPr bwMode="auto">
          <a:xfrm>
            <a:off x="2175175" y="519975"/>
            <a:ext cx="9774000" cy="9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3600">
                <a:latin typeface="Calibri"/>
                <a:cs typeface="Calibri"/>
              </a:rPr>
              <a:t>ET-PP WP8 Computing and Data models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119" name="Google Shape;119;p2"/>
          <p:cNvPicPr/>
          <p:nvPr/>
        </p:nvPicPr>
        <p:blipFill>
          <a:blip r:embed="rId4">
            <a:alphaModFix amt="50000"/>
          </a:blip>
          <a:srcRect l="18023" t="27266" r="16698" b="25063"/>
          <a:stretch/>
        </p:blipFill>
        <p:spPr bwMode="auto">
          <a:xfrm>
            <a:off x="298138" y="6203200"/>
            <a:ext cx="1877101" cy="51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74453E4-AF8A-999D-848B-6E4A08F46ADA}"/>
              </a:ext>
            </a:extLst>
          </p:cNvPr>
          <p:cNvGrpSpPr/>
          <p:nvPr/>
        </p:nvGrpSpPr>
        <p:grpSpPr>
          <a:xfrm>
            <a:off x="752210" y="4219666"/>
            <a:ext cx="10923507" cy="1729768"/>
            <a:chOff x="752210" y="4219666"/>
            <a:chExt cx="10923507" cy="1729768"/>
          </a:xfrm>
        </p:grpSpPr>
        <p:sp>
          <p:nvSpPr>
            <p:cNvPr id="121" name="Google Shape;121;p2"/>
            <p:cNvSpPr txBox="1"/>
            <p:nvPr/>
          </p:nvSpPr>
          <p:spPr bwMode="auto">
            <a:xfrm rot="-5400000">
              <a:off x="127683" y="4989631"/>
              <a:ext cx="1584330" cy="335275"/>
            </a:xfrm>
            <a:prstGeom prst="rect">
              <a:avLst/>
            </a:prstGeom>
            <a:solidFill>
              <a:srgbClr val="AECA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  <a:defRPr/>
              </a:pPr>
              <a:r>
                <a:rPr lang="en-US" sz="16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</a:rPr>
                <a:t>WP8 Documents</a:t>
              </a:r>
              <a:endParaRPr sz="1600" b="0" i="0" u="none" strike="noStrike" cap="none" dirty="0">
                <a:solidFill>
                  <a:schemeClr val="lt1"/>
                </a:solidFill>
                <a:latin typeface="Calibri"/>
                <a:cs typeface="Calibri"/>
              </a:endParaRPr>
            </a:p>
          </p:txBody>
        </p:sp>
        <p:graphicFrame>
          <p:nvGraphicFramePr>
            <p:cNvPr id="123" name="Google Shape;123;p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1212919"/>
                </p:ext>
              </p:extLst>
            </p:nvPr>
          </p:nvGraphicFramePr>
          <p:xfrm>
            <a:off x="1309975" y="4219666"/>
            <a:ext cx="10365742" cy="1648260"/>
          </p:xfrm>
          <a:graphic>
            <a:graphicData uri="http://schemas.openxmlformats.org/drawingml/2006/table">
              <a:tbl>
                <a:tblPr>
                  <a:tableStyleId>{F7795925-0337-A509-C21A-98565700729A}</a:tableStyleId>
                </a:tblPr>
                <a:tblGrid>
                  <a:gridCol w="652254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51003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080121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98957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133763">
                    <a:extLst>
                      <a:ext uri="{9D8B030D-6E8A-4147-A177-3AD203B41FA5}">
                        <a16:colId xmlns:a16="http://schemas.microsoft.com/office/drawing/2014/main" val="1087317542"/>
                      </a:ext>
                    </a:extLst>
                  </a:gridCol>
                </a:tblGrid>
                <a:tr h="412065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600" b="1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2400" b="1" u="none" strike="noStrike" cap="none" dirty="0">
                            <a:latin typeface="Calibri"/>
                            <a:ea typeface="Calibri"/>
                            <a:cs typeface="Calibri"/>
                          </a:rPr>
                          <a:t>Deliverables</a:t>
                        </a:r>
                        <a:endParaRPr sz="2400" b="1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u="none" strike="noStrike" cap="none">
                            <a:latin typeface="Calibri"/>
                            <a:ea typeface="Calibri"/>
                            <a:cs typeface="Calibri"/>
                          </a:rPr>
                          <a:t>Lead</a:t>
                        </a:r>
                        <a:endParaRPr sz="1400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u="none" strike="noStrike" cap="non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</a:rPr>
                          <a:t>Due date</a:t>
                        </a:r>
                        <a:endParaRPr sz="1400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cap="flat" cmpd="sng" algn="ctr">
                        <a:solidFill>
                          <a:srgbClr val="000000">
                            <a:alpha val="0"/>
                          </a:srgb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400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12065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u="none" strike="noStrike" cap="none">
                            <a:latin typeface="Calibri" panose="020F0502020204030204" pitchFamily="34" charset="0"/>
                            <a:ea typeface="Calibri"/>
                            <a:cs typeface="Calibri" panose="020F0502020204030204" pitchFamily="34" charset="0"/>
                          </a:rPr>
                          <a:t>D8.1</a:t>
                        </a:r>
                        <a:endParaRPr sz="1600" b="1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sz="1600" b="1" i="0" u="none" dirty="0">
                            <a:solidFill>
                              <a:srgbClr val="000000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Computing and Data Requirements</a:t>
                        </a:r>
                        <a:endParaRPr sz="1600" b="1" i="0" u="none" strike="noStrike" cap="none" dirty="0"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i="0" u="none" strike="noStrike" cap="none"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UniGe</a:t>
                        </a:r>
                        <a:endParaRPr sz="1600" b="1" i="0" u="none" strike="noStrike" cap="none"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600"/>
                          <a:buFont typeface="Calibri"/>
                          <a:buNone/>
                          <a:defRPr/>
                        </a:pPr>
                        <a:r>
                          <a:rPr lang="en-US" sz="1600" b="1" i="0" u="none" strike="noStrike" cap="none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Feb 2024</a:t>
                        </a:r>
                        <a:endParaRPr sz="1600" b="1" i="0" u="none" strike="noStrike" cap="none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600"/>
                          <a:buFont typeface="Calibri"/>
                          <a:buNone/>
                          <a:defRPr/>
                        </a:pPr>
                        <a:r>
                          <a:rPr lang="es-ES" sz="1600" b="1" i="0" u="none" strike="noStrike" cap="none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Feb 2024</a:t>
                        </a:r>
                        <a:endParaRPr sz="1600" b="1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12065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u="none" strike="noStrike" cap="none" dirty="0">
                            <a:latin typeface="Calibri"/>
                            <a:ea typeface="Calibri"/>
                            <a:cs typeface="Calibri"/>
                          </a:rPr>
                          <a:t>D8.2</a:t>
                        </a:r>
                        <a:endParaRPr sz="1600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sz="1600" b="0" i="0" u="none" dirty="0">
                            <a:solidFill>
                              <a:srgbClr val="000000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Computing and Data Model</a:t>
                        </a:r>
                        <a:endParaRPr sz="16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 err="1"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UniGe</a:t>
                        </a:r>
                        <a:endParaRPr sz="1600" b="0" i="0" u="none" strike="noStrike" cap="none" dirty="0">
                          <a:solidFill>
                            <a:srgbClr val="7F7F7F"/>
                          </a:solidFill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>
                            <a:solidFill>
                              <a:schemeClr val="dk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Feb 2026</a:t>
                        </a:r>
                        <a:endParaRPr sz="1400" b="0" i="0" u="none" strike="noStrike" cap="none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4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12065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u="none" strike="noStrike" cap="none">
                            <a:latin typeface="Calibri"/>
                            <a:ea typeface="Calibri"/>
                            <a:cs typeface="Calibri"/>
                          </a:rPr>
                          <a:t>D8.3</a:t>
                        </a:r>
                        <a:endParaRPr sz="1600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sz="1600" b="0" i="0" u="none" dirty="0">
                            <a:solidFill>
                              <a:srgbClr val="000000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Data Access Implementation Guidelines</a:t>
                        </a:r>
                        <a:endParaRPr sz="16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IFAE</a:t>
                        </a:r>
                        <a:endParaRPr sz="1600" b="0" i="0" u="none" strike="noStrike" cap="none" dirty="0">
                          <a:solidFill>
                            <a:srgbClr val="7F7F7F"/>
                          </a:solidFill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>
                            <a:solidFill>
                              <a:schemeClr val="dk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July 2026</a:t>
                        </a:r>
                        <a:endParaRPr sz="14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4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algn="ctr">
                        <a:solidFill>
                          <a:srgbClr val="D8D8D8"/>
                        </a:solidFill>
                      </a:lnB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1009572104" name="Rectangle 1009572103"/>
            <p:cNvSpPr/>
            <p:nvPr/>
          </p:nvSpPr>
          <p:spPr bwMode="auto">
            <a:xfrm>
              <a:off x="1309975" y="4653136"/>
              <a:ext cx="10365742" cy="416177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29536"/>
              </a:schemeClr>
            </a:solidFill>
            <a:ln w="57150" cap="flat" cmpd="sng" algn="ctr"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s-ES" dirty="0">
                  <a:solidFill>
                    <a:srgbClr val="92D050"/>
                  </a:solidFill>
                  <a:latin typeface="Calibri"/>
                  <a:cs typeface="Calibri"/>
                </a:rPr>
                <a:t>.</a:t>
              </a:r>
              <a:endParaRPr dirty="0">
                <a:solidFill>
                  <a:srgbClr val="92D05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F4FEC78-8A92-7245-1BAE-3A9304242116}"/>
              </a:ext>
            </a:extLst>
          </p:cNvPr>
          <p:cNvGrpSpPr/>
          <p:nvPr/>
        </p:nvGrpSpPr>
        <p:grpSpPr>
          <a:xfrm>
            <a:off x="752210" y="1340636"/>
            <a:ext cx="10895201" cy="2700002"/>
            <a:chOff x="752210" y="1340636"/>
            <a:chExt cx="10895201" cy="2700002"/>
          </a:xfrm>
        </p:grpSpPr>
        <p:sp>
          <p:nvSpPr>
            <p:cNvPr id="120" name="Google Shape;120;p2"/>
            <p:cNvSpPr txBox="1"/>
            <p:nvPr/>
          </p:nvSpPr>
          <p:spPr bwMode="auto">
            <a:xfrm rot="-5400000">
              <a:off x="-213462" y="2739690"/>
              <a:ext cx="2266620" cy="335275"/>
            </a:xfrm>
            <a:prstGeom prst="rect">
              <a:avLst/>
            </a:prstGeom>
            <a:solidFill>
              <a:srgbClr val="AECAC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  <a:defRPr/>
              </a:pPr>
              <a:r>
                <a:rPr lang="en-US" sz="16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</a:rPr>
                <a:t>WP8 milestones</a:t>
              </a:r>
              <a:endParaRPr sz="1600" b="0" i="0" u="none" strike="noStrike" cap="none" dirty="0">
                <a:solidFill>
                  <a:schemeClr val="lt1"/>
                </a:solidFill>
                <a:latin typeface="Calibri"/>
                <a:cs typeface="Calibri"/>
              </a:endParaRPr>
            </a:p>
          </p:txBody>
        </p:sp>
        <p:graphicFrame>
          <p:nvGraphicFramePr>
            <p:cNvPr id="122" name="Google Shape;122;p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86050072"/>
                </p:ext>
              </p:extLst>
            </p:nvPr>
          </p:nvGraphicFramePr>
          <p:xfrm>
            <a:off x="1275591" y="1340636"/>
            <a:ext cx="10348628" cy="2700000"/>
          </p:xfrm>
          <a:graphic>
            <a:graphicData uri="http://schemas.openxmlformats.org/drawingml/2006/table">
              <a:tbl>
                <a:tblPr>
                  <a:tableStyleId>{F7795925-0337-A509-C21A-98565700729A}</a:tableStyleId>
                </a:tblPr>
                <a:tblGrid>
                  <a:gridCol w="65117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54549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0801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027692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044143">
                    <a:extLst>
                      <a:ext uri="{9D8B030D-6E8A-4147-A177-3AD203B41FA5}">
                        <a16:colId xmlns:a16="http://schemas.microsoft.com/office/drawing/2014/main" val="2035184431"/>
                      </a:ext>
                    </a:extLst>
                  </a:gridCol>
                </a:tblGrid>
                <a:tr h="450000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600" b="1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2400" b="1" u="none" strike="noStrike" cap="none" dirty="0">
                            <a:latin typeface="Calibri"/>
                            <a:ea typeface="Calibri"/>
                            <a:cs typeface="Calibri"/>
                          </a:rPr>
                          <a:t>Workshops</a:t>
                        </a:r>
                        <a:endParaRPr sz="1600" b="1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400" b="1" u="none" strike="noStrike" cap="none" dirty="0">
                            <a:latin typeface="Calibri"/>
                            <a:ea typeface="Calibri"/>
                            <a:cs typeface="Calibri"/>
                          </a:rPr>
                          <a:t>WPs</a:t>
                        </a:r>
                        <a:endParaRPr sz="1200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u="none" strike="noStrike" cap="non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</a:rPr>
                          <a:t>Due date</a:t>
                        </a:r>
                        <a:endParaRPr sz="1400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cap="flat" cmpd="sng" algn="ctr">
                        <a:solidFill>
                          <a:srgbClr val="000000">
                            <a:alpha val="0"/>
                          </a:srgb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200" b="1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000000">
                            <a:alpha val="0"/>
                          </a:srgbClr>
                        </a:solidFill>
                      </a:lnL>
                      <a:lnR w="9525" algn="ctr">
                        <a:solidFill>
                          <a:srgbClr val="000000">
                            <a:alpha val="0"/>
                          </a:srgbClr>
                        </a:solidFill>
                      </a:lnR>
                      <a:lnT w="9525" algn="ctr">
                        <a:solidFill>
                          <a:srgbClr val="000000">
                            <a:alpha val="0"/>
                          </a:srgbClr>
                        </a:solidFill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50000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i="0" u="none" strike="noStrike" cap="none">
                            <a:latin typeface="Calibri" panose="020F0502020204030204" pitchFamily="34" charset="0"/>
                            <a:ea typeface="Calibri"/>
                            <a:cs typeface="Calibri" panose="020F0502020204030204" pitchFamily="34" charset="0"/>
                          </a:rPr>
                          <a:t>M8.1</a:t>
                        </a:r>
                        <a:endParaRPr sz="1600" b="1" i="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i="0" u="none" strike="noStrike" cap="none" dirty="0"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Workflows Requirements collection and constraints: computing and data</a:t>
                        </a:r>
                        <a:endParaRPr sz="1600" b="1" i="0" u="none" strike="noStrike" cap="none" dirty="0"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600" b="1" i="0" u="none" strike="noStrike" cap="none" dirty="0">
                          <a:solidFill>
                            <a:srgbClr val="A5A5A5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600"/>
                          <a:buFont typeface="Calibri"/>
                          <a:buNone/>
                          <a:defRPr/>
                        </a:pPr>
                        <a:r>
                          <a:rPr lang="en-US" sz="1600" b="1" i="0" u="none" strike="noStrike" cap="none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Sep 2023</a:t>
                        </a:r>
                        <a:endParaRPr sz="1600" b="1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600"/>
                          <a:buFont typeface="Calibri"/>
                          <a:buNone/>
                          <a:defRPr/>
                        </a:pPr>
                        <a:r>
                          <a:rPr lang="es-ES" sz="1600" b="1" i="0" u="none" strike="noStrike" cap="none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Oct 2023</a:t>
                        </a:r>
                        <a:endParaRPr sz="1600" b="1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50000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u="none" strike="noStrike" cap="none">
                            <a:latin typeface="Calibri" panose="020F0502020204030204" pitchFamily="34" charset="0"/>
                            <a:ea typeface="Calibri"/>
                            <a:cs typeface="Calibri" panose="020F0502020204030204" pitchFamily="34" charset="0"/>
                          </a:rPr>
                          <a:t>M8.2</a:t>
                        </a:r>
                        <a:endParaRPr sz="1600" b="1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i="0" u="none" strike="noStrike" cap="none" dirty="0"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Computing Infrastructures availability for ET workflows, characteristics </a:t>
                        </a:r>
                        <a:endParaRPr sz="1600" b="1" i="0" u="none" strike="noStrike" cap="none" dirty="0"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i="0" u="none" strike="noStrike" cap="none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WP9</a:t>
                        </a:r>
                        <a:endParaRPr sz="16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1" i="0" u="none" strike="noStrike" cap="none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Aug 2024</a:t>
                        </a:r>
                        <a:endParaRPr sz="1600" b="1" i="0" u="none" strike="noStrike" cap="none"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s-ES" sz="1600" b="1" i="0" u="none" strike="noStrike" cap="none" dirty="0" err="1">
                            <a:solidFill>
                              <a:srgbClr val="FF0000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July</a:t>
                        </a:r>
                        <a:r>
                          <a:rPr lang="es-ES" sz="1600" b="1" i="0" u="none" strike="noStrike" cap="none" dirty="0">
                            <a:solidFill>
                              <a:srgbClr val="FF0000"/>
                            </a:solidFill>
                            <a:latin typeface="Calibri" panose="020F0502020204030204" pitchFamily="34" charset="0"/>
                            <a:ea typeface="Helvetica Neue Light" panose="02000403000000020004" pitchFamily="2" charset="0"/>
                            <a:cs typeface="Calibri" panose="020F0502020204030204" pitchFamily="34" charset="0"/>
                          </a:rPr>
                          <a:t> 2024</a:t>
                        </a:r>
                        <a:endParaRPr sz="1600" b="1" i="0" u="none" strike="noStrike" cap="non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Helvetica Neue Light" panose="02000403000000020004" pitchFamily="2" charset="0"/>
                          <a:cs typeface="Calibri" panose="020F0502020204030204" pitchFamily="34" charset="0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50000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u="none" strike="noStrike" cap="none">
                            <a:latin typeface="Calibri"/>
                            <a:ea typeface="Calibri"/>
                            <a:cs typeface="Calibri"/>
                          </a:rPr>
                          <a:t>M8.3</a:t>
                        </a:r>
                        <a:endParaRPr sz="1600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On site infrastructure, computing and data model </a:t>
                        </a:r>
                        <a:endParaRPr sz="16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400" b="0" i="0" u="none" strike="noStrike" cap="none" dirty="0">
                            <a:solidFill>
                              <a:schemeClr val="tx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WP6</a:t>
                        </a:r>
                        <a:endParaRPr sz="1400" b="0" i="0" u="none" strike="noStrike" cap="none" dirty="0">
                          <a:solidFill>
                            <a:schemeClr val="tx1"/>
                          </a:solidFill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>
                            <a:solidFill>
                              <a:schemeClr val="dk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Aug 2025</a:t>
                        </a:r>
                        <a:endParaRPr sz="1400" b="0" i="0" u="none" strike="noStrike" cap="none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4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450000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u="none" strike="noStrike" cap="none">
                            <a:latin typeface="Calibri"/>
                            <a:ea typeface="Calibri"/>
                            <a:cs typeface="Calibri"/>
                          </a:rPr>
                          <a:t>M8.4</a:t>
                        </a:r>
                        <a:endParaRPr sz="1600" u="none" strike="noStrike" cap="none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Low latency and offline workflows and computing model</a:t>
                        </a:r>
                        <a:endParaRPr sz="16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400" b="0" i="0" u="none" strike="noStrike" cap="none">
                            <a:solidFill>
                              <a:schemeClr val="tx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WP6</a:t>
                        </a:r>
                        <a:endParaRPr sz="1400" b="0" i="0" u="none" strike="noStrike" cap="none">
                          <a:solidFill>
                            <a:schemeClr val="tx1"/>
                          </a:solidFill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>
                            <a:solidFill>
                              <a:schemeClr val="dk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Dec 2025</a:t>
                        </a:r>
                        <a:endParaRPr sz="1400" b="0" i="0" u="none" strike="noStrike" cap="none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400" b="0" i="0" u="none" strike="noStrike" cap="none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450000"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u="none" strike="noStrike" cap="none" dirty="0">
                            <a:latin typeface="Calibri"/>
                            <a:ea typeface="Calibri"/>
                            <a:cs typeface="Calibri"/>
                          </a:rPr>
                          <a:t>M8.5</a:t>
                        </a:r>
                        <a:endParaRPr sz="1600" u="none" strike="noStrike" cap="none" dirty="0">
                          <a:latin typeface="Calibri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Data management, access, policy and implementation</a:t>
                        </a:r>
                        <a:endParaRPr sz="16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400" b="0" i="0" u="none" strike="noStrike" cap="none" dirty="0">
                            <a:solidFill>
                              <a:schemeClr val="tx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WP2, WP6</a:t>
                        </a:r>
                        <a:endParaRPr sz="1400" b="0" i="0" u="none" strike="noStrike" cap="none" dirty="0">
                          <a:solidFill>
                            <a:schemeClr val="tx1"/>
                          </a:solidFill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r>
                          <a:rPr lang="en-US" sz="1600" b="0" i="0" u="none" strike="noStrike" cap="none" dirty="0">
                            <a:solidFill>
                              <a:schemeClr val="dk1"/>
                            </a:solidFill>
                            <a:latin typeface="Helvetica Neue Light" panose="02000403000000020004" pitchFamily="2" charset="0"/>
                            <a:ea typeface="Helvetica Neue Light" panose="02000403000000020004" pitchFamily="2" charset="0"/>
                            <a:cs typeface="Calibri"/>
                          </a:rPr>
                          <a:t>July 2026</a:t>
                        </a:r>
                        <a:endParaRPr sz="14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algn="ctr">
                        <a:solidFill>
                          <a:srgbClr val="D8D8D8"/>
                        </a:solidFill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>
                          <a:lnSpc>
                            <a:spcPct val="114999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600"/>
                          <a:buFont typeface="Arial"/>
                          <a:buNone/>
                          <a:defRPr/>
                        </a:pPr>
                        <a:endParaRPr sz="1400" b="0" i="0" u="none" strike="noStrike" cap="none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  <a:cs typeface="Calibri"/>
                        </a:endParaRPr>
                      </a:p>
                    </a:txBody>
                    <a:tcPr marL="68575" marR="68575" marT="0" marB="0" anchor="ctr">
                      <a:lnL w="9525" algn="ctr">
                        <a:solidFill>
                          <a:srgbClr val="D8D8D8"/>
                        </a:solidFill>
                      </a:lnL>
                      <a:lnR w="9525" algn="ctr">
                        <a:solidFill>
                          <a:srgbClr val="D8D8D8"/>
                        </a:solidFill>
                      </a:lnR>
                      <a:lnT w="9525" cap="flat" cmpd="sng" algn="ctr">
                        <a:solidFill>
                          <a:srgbClr val="D8D8D8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algn="ctr">
                        <a:solidFill>
                          <a:srgbClr val="D8D8D8"/>
                        </a:solidFill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32012400" name="Rectangle 32012399"/>
            <p:cNvSpPr/>
            <p:nvPr/>
          </p:nvSpPr>
          <p:spPr bwMode="auto">
            <a:xfrm>
              <a:off x="1313077" y="1822361"/>
              <a:ext cx="10334334" cy="432401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0000"/>
              </a:schemeClr>
            </a:solidFill>
            <a:ln w="57150" cap="flat" cmpd="sng" algn="ctr"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dirty="0">
                <a:latin typeface="Calibri"/>
                <a:cs typeface="Calibri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A794366-A8AD-AA89-5AF8-AFCEFF7AD4A0}"/>
                </a:ext>
              </a:extLst>
            </p:cNvPr>
            <p:cNvSpPr/>
            <p:nvPr/>
          </p:nvSpPr>
          <p:spPr bwMode="auto">
            <a:xfrm>
              <a:off x="1293655" y="2276872"/>
              <a:ext cx="10330563" cy="407741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30000"/>
              </a:schemeClr>
            </a:solidFill>
            <a:ln w="47625" cap="flat" cmpd="sng" algn="ctr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6544680" name="Google Shape;130;p4"/>
          <p:cNvSpPr txBox="1">
            <a:spLocks noGrp="1"/>
          </p:cNvSpPr>
          <p:nvPr>
            <p:ph type="sldNum" idx="12"/>
          </p:nvPr>
        </p:nvSpPr>
        <p:spPr bwMode="auto">
          <a:xfrm>
            <a:off x="8610598" y="6356349"/>
            <a:ext cx="2743200" cy="365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8" rIns="91423" bIns="45698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826D0BB0-E344-4975-9665-0A7A40E1B168}" type="slidenum">
              <a:rPr lang="en-US"/>
              <a:t>3</a:t>
            </a:fld>
            <a:endParaRPr/>
          </a:p>
        </p:txBody>
      </p:sp>
      <p:pic>
        <p:nvPicPr>
          <p:cNvPr id="132559039" name="Google Shape;131;p4" descr="Graphical user interface&#10;&#10;Description automatically generated with low confidence"/>
          <p:cNvPicPr/>
          <p:nvPr/>
        </p:nvPicPr>
        <p:blipFill>
          <a:blip r:embed="rId3">
            <a:alphaModFix/>
          </a:blip>
          <a:srcRect l="52242" r="2021"/>
          <a:stretch/>
        </p:blipFill>
        <p:spPr bwMode="auto">
          <a:xfrm>
            <a:off x="298201" y="459316"/>
            <a:ext cx="1876961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383870966" name="Google Shape;132;p4"/>
          <p:cNvSpPr txBox="1"/>
          <p:nvPr/>
        </p:nvSpPr>
        <p:spPr bwMode="auto">
          <a:xfrm>
            <a:off x="298201" y="1098825"/>
            <a:ext cx="1877098" cy="338698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8" rIns="91423" bIns="45698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549287869" name="Google Shape;134;p4"/>
          <p:cNvPicPr/>
          <p:nvPr/>
        </p:nvPicPr>
        <p:blipFill>
          <a:blip r:embed="rId4">
            <a:alphaModFix amt="50000"/>
          </a:blip>
          <a:srcRect l="18023" t="27266" r="16698" b="25063"/>
          <a:stretch/>
        </p:blipFill>
        <p:spPr bwMode="auto">
          <a:xfrm>
            <a:off x="298136" y="6203198"/>
            <a:ext cx="1877099" cy="518241"/>
          </a:xfrm>
          <a:prstGeom prst="rect">
            <a:avLst/>
          </a:prstGeom>
          <a:noFill/>
          <a:ln>
            <a:noFill/>
          </a:ln>
        </p:spPr>
      </p:pic>
      <p:sp>
        <p:nvSpPr>
          <p:cNvPr id="1468065694" name="Google Shape;136;p4"/>
          <p:cNvSpPr txBox="1"/>
          <p:nvPr/>
        </p:nvSpPr>
        <p:spPr bwMode="auto">
          <a:xfrm>
            <a:off x="2330577" y="1973319"/>
            <a:ext cx="8928176" cy="367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45697" rIns="91422" bIns="45697" anchor="t" anchorCtr="0">
            <a:spAutoFit/>
          </a:bodyPr>
          <a:lstStyle/>
          <a:p>
            <a:pPr algn="just">
              <a:defRPr/>
            </a:pPr>
            <a:r>
              <a:rPr lang="en-US" sz="2000" b="1" u="none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M8.1 Computing and data requirements</a:t>
            </a:r>
          </a:p>
          <a:p>
            <a:pPr algn="just">
              <a:defRPr/>
            </a:pPr>
            <a:r>
              <a:rPr lang="en-US" sz="2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H</a:t>
            </a:r>
            <a:r>
              <a:rPr lang="en-US" sz="2000" u="none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ost: Geneva Date: 26th-27th October</a:t>
            </a:r>
          </a:p>
          <a:p>
            <a:pPr algn="just">
              <a:defRPr/>
            </a:pPr>
            <a:r>
              <a:rPr lang="en-US" sz="2000" u="none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Agenda:</a:t>
            </a:r>
            <a:r>
              <a:rPr lang="en-US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2000" u="sng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  <a:hlinkClick r:id="rId5" tooltip="https://indico.ego-gw.it/event/590/"/>
              </a:rPr>
              <a:t>https://indico.ego-gw.it/event/590/</a:t>
            </a:r>
            <a:endParaRPr lang="en-US" sz="2000" u="sng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u="none" strike="noStrike" cap="none" spc="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algn="just">
              <a:defRPr/>
            </a:pPr>
            <a:endParaRPr lang="en-US" sz="1900" u="none" strike="noStrike" cap="none" spc="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2000" b="1" u="none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Sustainability workshop participation (WP9)</a:t>
            </a:r>
          </a:p>
          <a:p>
            <a:pPr algn="just">
              <a:defRPr/>
            </a:pPr>
            <a:r>
              <a:rPr lang="en-US" sz="2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Co-located with the </a:t>
            </a:r>
            <a:r>
              <a:rPr lang="en-US" sz="2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  <a:hlinkClick r:id="rId6"/>
              </a:rPr>
              <a:t>ET annual meeting</a:t>
            </a:r>
            <a:r>
              <a:rPr lang="en-US" sz="2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 16-17 Nov 2023</a:t>
            </a:r>
            <a:endParaRPr lang="en-US" sz="2000" u="none" strike="noStrike" cap="none" spc="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Paul’s </a:t>
            </a:r>
            <a:r>
              <a:rPr lang="en-US" sz="2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  <a:hlinkClick r:id="rId7"/>
              </a:rPr>
              <a:t>report</a:t>
            </a:r>
            <a:endParaRPr sz="2000" dirty="0"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1800" u="none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Focus on computing aspects: optimization of so</a:t>
            </a:r>
            <a:r>
              <a:rPr lang="en-US" sz="18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ftware, workflows and computing resources, reproducibility, automation. Carbon emissions related to computing is identified as challenging but crucial.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Expertise is needed</a:t>
            </a: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190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</p:txBody>
      </p:sp>
      <p:sp>
        <p:nvSpPr>
          <p:cNvPr id="2140336099" name="TextBox 2140336098"/>
          <p:cNvSpPr txBox="1"/>
          <p:nvPr/>
        </p:nvSpPr>
        <p:spPr bwMode="auto">
          <a:xfrm>
            <a:off x="7681349" y="3257550"/>
            <a:ext cx="914400" cy="304835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893765580" name="TextBox 893765579"/>
          <p:cNvSpPr txBox="1"/>
          <p:nvPr/>
        </p:nvSpPr>
        <p:spPr bwMode="auto">
          <a:xfrm>
            <a:off x="2425622" y="579289"/>
            <a:ext cx="8837736" cy="68888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b="0" i="0" u="none" strike="noStrike" cap="none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EiB-WP8 workshops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69FEB61C-0766-8DD9-DA06-19729DBCAF50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9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6544680" name="Google Shape;130;p4"/>
          <p:cNvSpPr txBox="1">
            <a:spLocks noGrp="1"/>
          </p:cNvSpPr>
          <p:nvPr>
            <p:ph type="sldNum" idx="12"/>
          </p:nvPr>
        </p:nvSpPr>
        <p:spPr bwMode="auto">
          <a:xfrm>
            <a:off x="8610598" y="6356349"/>
            <a:ext cx="2743200" cy="365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8" rIns="91423" bIns="45698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826D0BB0-E344-4975-9665-0A7A40E1B168}" type="slidenum">
              <a:rPr lang="en-US"/>
              <a:t>4</a:t>
            </a:fld>
            <a:endParaRPr/>
          </a:p>
        </p:txBody>
      </p:sp>
      <p:pic>
        <p:nvPicPr>
          <p:cNvPr id="132559039" name="Google Shape;131;p4" descr="Graphical user interface&#10;&#10;Description automatically generated with low confidence"/>
          <p:cNvPicPr/>
          <p:nvPr/>
        </p:nvPicPr>
        <p:blipFill>
          <a:blip r:embed="rId3">
            <a:alphaModFix/>
          </a:blip>
          <a:srcRect l="52242" r="2021"/>
          <a:stretch/>
        </p:blipFill>
        <p:spPr bwMode="auto">
          <a:xfrm>
            <a:off x="298201" y="459316"/>
            <a:ext cx="1876961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383870966" name="Google Shape;132;p4"/>
          <p:cNvSpPr txBox="1"/>
          <p:nvPr/>
        </p:nvSpPr>
        <p:spPr bwMode="auto">
          <a:xfrm>
            <a:off x="298201" y="1098825"/>
            <a:ext cx="1877098" cy="338698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8" rIns="91423" bIns="45698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549287869" name="Google Shape;134;p4"/>
          <p:cNvPicPr/>
          <p:nvPr/>
        </p:nvPicPr>
        <p:blipFill>
          <a:blip r:embed="rId4">
            <a:alphaModFix amt="50000"/>
          </a:blip>
          <a:srcRect l="18023" t="27266" r="16698" b="25063"/>
          <a:stretch/>
        </p:blipFill>
        <p:spPr bwMode="auto">
          <a:xfrm>
            <a:off x="298136" y="6203198"/>
            <a:ext cx="1877099" cy="518241"/>
          </a:xfrm>
          <a:prstGeom prst="rect">
            <a:avLst/>
          </a:prstGeom>
          <a:noFill/>
          <a:ln>
            <a:noFill/>
          </a:ln>
        </p:spPr>
      </p:pic>
      <p:sp>
        <p:nvSpPr>
          <p:cNvPr id="1468065694" name="Google Shape;136;p4"/>
          <p:cNvSpPr txBox="1"/>
          <p:nvPr/>
        </p:nvSpPr>
        <p:spPr bwMode="auto">
          <a:xfrm>
            <a:off x="2425623" y="1477443"/>
            <a:ext cx="8928176" cy="421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45697" rIns="91422" bIns="45697" anchor="t" anchorCtr="0">
            <a:spAutoFit/>
          </a:bodyPr>
          <a:lstStyle/>
          <a:p>
            <a:pPr algn="just">
              <a:defRPr/>
            </a:pPr>
            <a:endParaRPr lang="en-US" sz="190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2000" b="1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M8.2 </a:t>
            </a:r>
            <a:r>
              <a:rPr lang="en-US" sz="2000" b="1" u="none" strike="noStrike" cap="none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Computing Infrastructures availability for ET workflows, characteristics</a:t>
            </a:r>
          </a:p>
          <a:p>
            <a:pPr algn="just">
              <a:defRPr/>
            </a:pPr>
            <a:r>
              <a:rPr lang="en-US" sz="2000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Host: Napoli (thanks Silvio!) </a:t>
            </a:r>
          </a:p>
          <a:p>
            <a:pPr algn="just">
              <a:defRPr/>
            </a:pPr>
            <a:endParaRPr lang="en-US" sz="2000" dirty="0"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2000" b="1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Date</a:t>
            </a:r>
            <a:r>
              <a:rPr lang="en-US" sz="2000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: July 2024 to be decided asap</a:t>
            </a:r>
          </a:p>
          <a:p>
            <a:pPr marL="457200" lvl="8" indent="-457200">
              <a:buFont typeface="+mj-lt"/>
              <a:buAutoNum type="alphaLcPeriod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3-4-5</a:t>
            </a:r>
          </a:p>
          <a:p>
            <a:pPr marL="457200" lvl="8" indent="-457200">
              <a:buFont typeface="+mj-lt"/>
              <a:buAutoNum type="alphaLcPeriod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8-9-10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457200" lvl="8" indent="-457200">
              <a:buFont typeface="+mj-lt"/>
              <a:buAutoNum type="alphaLcPeriod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29-30-31 </a:t>
            </a:r>
          </a:p>
          <a:p>
            <a:pPr algn="just">
              <a:defRPr/>
            </a:pPr>
            <a:endParaRPr lang="en-US" sz="2000" u="none" strike="noStrike" cap="none" dirty="0"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2000" b="1" u="none" strike="noStrike" cap="none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Agenda</a:t>
            </a:r>
            <a:r>
              <a:rPr lang="en-US" sz="2000" b="1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 to be defined asap</a:t>
            </a:r>
            <a:endParaRPr lang="en-US" sz="2000" u="none" strike="noStrike" cap="none" dirty="0">
              <a:latin typeface="Helvetica Neue Light" panose="02000403000000020004" pitchFamily="2" charset="0"/>
              <a:ea typeface="Helvetica Neue Light" panose="02000403000000020004" pitchFamily="2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sz="2000" u="none" strike="noStrike" cap="none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WP8+EiBDiv3, with the contribution of WP9</a:t>
            </a:r>
          </a:p>
          <a:p>
            <a:pPr marL="342900" indent="-342900" algn="just">
              <a:buFontTx/>
              <a:buChar char="-"/>
              <a:defRPr/>
            </a:pPr>
            <a:r>
              <a:rPr lang="en-US" sz="18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Computing resources (following the requirements coming from MDCs etc. )</a:t>
            </a:r>
          </a:p>
          <a:p>
            <a:pPr marL="342900" indent="-342900" algn="just">
              <a:buFontTx/>
              <a:buChar char="-"/>
              <a:defRPr/>
            </a:pPr>
            <a:r>
              <a:rPr lang="en-US" sz="18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 panose="020F0502020204030204" pitchFamily="34" charset="0"/>
              </a:rPr>
              <a:t>Sustainability of the different options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3765580" name="TextBox 893765579"/>
          <p:cNvSpPr txBox="1"/>
          <p:nvPr/>
        </p:nvSpPr>
        <p:spPr bwMode="auto">
          <a:xfrm>
            <a:off x="2425622" y="579289"/>
            <a:ext cx="8837736" cy="68888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b="0" i="0" u="none" strike="noStrike" cap="none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EiB-WP8 </a:t>
            </a:r>
            <a:r>
              <a:rPr lang="en-US" sz="2800" dirty="0"/>
              <a:t>second workshop in preparation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69FEB61C-0766-8DD9-DA06-19729DBCAF50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2866276" name="Google Shape;130;p4"/>
          <p:cNvSpPr txBox="1">
            <a:spLocks noGrp="1"/>
          </p:cNvSpPr>
          <p:nvPr>
            <p:ph type="sldNum" idx="12"/>
          </p:nvPr>
        </p:nvSpPr>
        <p:spPr bwMode="auto">
          <a:xfrm>
            <a:off x="8610599" y="6356349"/>
            <a:ext cx="27432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698DC80F-5E31-6315-494C-F4ED81075242}" type="slidenum">
              <a:rPr lang="en-US"/>
              <a:t>5</a:t>
            </a:fld>
            <a:endParaRPr/>
          </a:p>
        </p:txBody>
      </p:sp>
      <p:pic>
        <p:nvPicPr>
          <p:cNvPr id="559673374" name="Google Shape;131;p4" descr="Graphical user interface&#10;&#10;Description automatically generated with low confidence"/>
          <p:cNvPicPr/>
          <p:nvPr/>
        </p:nvPicPr>
        <p:blipFill>
          <a:blip r:embed="rId2">
            <a:alphaModFix/>
          </a:blip>
          <a:srcRect l="52242" r="2021"/>
          <a:stretch/>
        </p:blipFill>
        <p:spPr bwMode="auto">
          <a:xfrm>
            <a:off x="298202" y="459317"/>
            <a:ext cx="1876962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869893456" name="Google Shape;132;p4"/>
          <p:cNvSpPr txBox="1"/>
          <p:nvPr/>
        </p:nvSpPr>
        <p:spPr bwMode="auto">
          <a:xfrm>
            <a:off x="298202" y="1098826"/>
            <a:ext cx="1877099" cy="338699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152058023" name="Google Shape;134;p4"/>
          <p:cNvPicPr/>
          <p:nvPr/>
        </p:nvPicPr>
        <p:blipFill>
          <a:blip r:embed="rId3">
            <a:alphaModFix amt="50000"/>
          </a:blip>
          <a:srcRect l="18023" t="27266" r="16698" b="25063"/>
          <a:stretch/>
        </p:blipFill>
        <p:spPr bwMode="auto">
          <a:xfrm>
            <a:off x="298137" y="6203199"/>
            <a:ext cx="1877100" cy="5182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893765579">
            <a:extLst>
              <a:ext uri="{FF2B5EF4-FFF2-40B4-BE49-F238E27FC236}">
                <a16:creationId xmlns:a16="http://schemas.microsoft.com/office/drawing/2014/main" id="{99CCC426-FD74-E145-D8AC-6142ED6F7AD1}"/>
              </a:ext>
            </a:extLst>
          </p:cNvPr>
          <p:cNvSpPr txBox="1"/>
          <p:nvPr/>
        </p:nvSpPr>
        <p:spPr bwMode="auto">
          <a:xfrm>
            <a:off x="2425622" y="579289"/>
            <a:ext cx="8837736" cy="6716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dirty="0"/>
              <a:t>ET-PP Y1 Review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0482D73A-A82F-FE0F-0AA4-33FEDACA8BA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2B681-5E17-42E3-0F33-870F946FCC12}"/>
              </a:ext>
            </a:extLst>
          </p:cNvPr>
          <p:cNvSpPr txBox="1"/>
          <p:nvPr/>
        </p:nvSpPr>
        <p:spPr>
          <a:xfrm>
            <a:off x="838202" y="1519767"/>
            <a:ext cx="1101843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spcAft>
                <a:spcPts val="600"/>
              </a:spcAft>
              <a:defRPr/>
            </a:pPr>
            <a:endParaRPr lang="en-US" sz="16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lvl="1" algn="just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General  comments of the review to consider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US" sz="18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- </a:t>
            </a:r>
            <a:r>
              <a:rPr lang="en-US" sz="18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Data access plan </a:t>
            </a:r>
            <a:r>
              <a:rPr lang="en-US" sz="18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for ET should conform to modern standards and the EU values of FAIR. The endorsement of the open-data practices for the ET data must be clearer.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US" sz="18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- Avoid treating this kind of monumental scientific instruments as proprietary.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GB" sz="18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- Follow the planning path:</a:t>
            </a:r>
          </a:p>
          <a:p>
            <a:pPr lvl="3" algn="just">
              <a:spcAft>
                <a:spcPts val="600"/>
              </a:spcAft>
              <a:defRPr/>
            </a:pPr>
            <a:r>
              <a:rPr lang="en-GB" sz="16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a) background information necessary to understand the landscape in which the planning/ design happens </a:t>
            </a:r>
          </a:p>
          <a:p>
            <a:pPr lvl="3" algn="just">
              <a:spcAft>
                <a:spcPts val="600"/>
              </a:spcAft>
              <a:defRPr/>
            </a:pPr>
            <a:r>
              <a:rPr lang="en-GB" sz="16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b) specifications of the requirements for what is being designed, + explanation of such requirements </a:t>
            </a:r>
          </a:p>
          <a:p>
            <a:pPr lvl="3" algn="just">
              <a:spcAft>
                <a:spcPts val="600"/>
              </a:spcAft>
              <a:defRPr/>
            </a:pPr>
            <a:r>
              <a:rPr lang="en-GB" sz="16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c) analysis of options in relation to the requirements 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GB" sz="16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d) justification of the final choice. 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GB" sz="1800" dirty="0"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- Add an e</a:t>
            </a:r>
            <a:r>
              <a:rPr lang="en-GB" sz="18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xplicit reflection and discussion of the </a:t>
            </a:r>
            <a:r>
              <a:rPr lang="en-GB" sz="1800" b="1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'lessons learned</a:t>
            </a:r>
            <a:r>
              <a:rPr lang="en-GB" sz="18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’ (from Virgo)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GB" sz="1800" dirty="0"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- Consider the </a:t>
            </a:r>
            <a:r>
              <a:rPr lang="en-GB" sz="1800" b="1" dirty="0"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global aspect</a:t>
            </a:r>
            <a:r>
              <a:rPr lang="en-GB" sz="1800" dirty="0"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: Gravitational wave detectors do not operate as single entities but rather as a network.</a:t>
            </a:r>
            <a:endParaRPr lang="en-GB" sz="1800" dirty="0">
              <a:effectLst/>
              <a:highlight>
                <a:srgbClr val="FFFFFF"/>
              </a:highlight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043199-A5EB-1BA2-3631-115D52F9BA64}"/>
              </a:ext>
            </a:extLst>
          </p:cNvPr>
          <p:cNvGraphicFramePr>
            <a:graphicFrameLocks noGrp="1"/>
          </p:cNvGraphicFramePr>
          <p:nvPr/>
        </p:nvGraphicFramePr>
        <p:xfrm>
          <a:off x="8077250" y="404975"/>
          <a:ext cx="4087661" cy="1158240"/>
        </p:xfrm>
        <a:graphic>
          <a:graphicData uri="http://schemas.openxmlformats.org/drawingml/2006/table">
            <a:tbl>
              <a:tblPr>
                <a:tableStyleId>{F7795925-0337-A509-C21A-98565700729A}</a:tableStyleId>
              </a:tblPr>
              <a:tblGrid>
                <a:gridCol w="1602231">
                  <a:extLst>
                    <a:ext uri="{9D8B030D-6E8A-4147-A177-3AD203B41FA5}">
                      <a16:colId xmlns:a16="http://schemas.microsoft.com/office/drawing/2014/main" val="272037436"/>
                    </a:ext>
                  </a:extLst>
                </a:gridCol>
                <a:gridCol w="2485430">
                  <a:extLst>
                    <a:ext uri="{9D8B030D-6E8A-4147-A177-3AD203B41FA5}">
                      <a16:colId xmlns:a16="http://schemas.microsoft.com/office/drawing/2014/main" val="3276061571"/>
                    </a:ext>
                  </a:extLst>
                </a:gridCol>
              </a:tblGrid>
              <a:tr h="35972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Name of project officer</a:t>
                      </a:r>
                      <a:r>
                        <a:rPr lang="en-GB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: </a:t>
                      </a:r>
                      <a:endParaRPr lang="en-GB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Ioannis</a:t>
                      </a:r>
                      <a:r>
                        <a:rPr lang="en-GB" sz="16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ANDREDAKIS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98699"/>
                  </a:ext>
                </a:extLst>
              </a:tr>
              <a:tr h="35972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Name(s) of monitors: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Maria Alessandra PAPA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68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72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2866276" name="Google Shape;130;p4"/>
          <p:cNvSpPr txBox="1">
            <a:spLocks noGrp="1"/>
          </p:cNvSpPr>
          <p:nvPr>
            <p:ph type="sldNum" idx="12"/>
          </p:nvPr>
        </p:nvSpPr>
        <p:spPr bwMode="auto">
          <a:xfrm>
            <a:off x="8610599" y="6356349"/>
            <a:ext cx="27432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698DC80F-5E31-6315-494C-F4ED81075242}" type="slidenum">
              <a:rPr lang="en-US"/>
              <a:t>6</a:t>
            </a:fld>
            <a:endParaRPr/>
          </a:p>
        </p:txBody>
      </p:sp>
      <p:pic>
        <p:nvPicPr>
          <p:cNvPr id="559673374" name="Google Shape;131;p4" descr="Graphical user interface&#10;&#10;Description automatically generated with low confidence"/>
          <p:cNvPicPr/>
          <p:nvPr/>
        </p:nvPicPr>
        <p:blipFill>
          <a:blip r:embed="rId2">
            <a:alphaModFix/>
          </a:blip>
          <a:srcRect l="52242" r="2021"/>
          <a:stretch/>
        </p:blipFill>
        <p:spPr bwMode="auto">
          <a:xfrm>
            <a:off x="298202" y="459317"/>
            <a:ext cx="1876962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869893456" name="Google Shape;132;p4"/>
          <p:cNvSpPr txBox="1"/>
          <p:nvPr/>
        </p:nvSpPr>
        <p:spPr bwMode="auto">
          <a:xfrm>
            <a:off x="298202" y="1098826"/>
            <a:ext cx="1877099" cy="338699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152058023" name="Google Shape;134;p4"/>
          <p:cNvPicPr/>
          <p:nvPr/>
        </p:nvPicPr>
        <p:blipFill>
          <a:blip r:embed="rId3">
            <a:alphaModFix amt="50000"/>
          </a:blip>
          <a:srcRect l="18023" t="27266" r="16698" b="25063"/>
          <a:stretch/>
        </p:blipFill>
        <p:spPr bwMode="auto">
          <a:xfrm>
            <a:off x="298137" y="6203199"/>
            <a:ext cx="1877100" cy="5182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893765579">
            <a:extLst>
              <a:ext uri="{FF2B5EF4-FFF2-40B4-BE49-F238E27FC236}">
                <a16:creationId xmlns:a16="http://schemas.microsoft.com/office/drawing/2014/main" id="{99CCC426-FD74-E145-D8AC-6142ED6F7AD1}"/>
              </a:ext>
            </a:extLst>
          </p:cNvPr>
          <p:cNvSpPr txBox="1"/>
          <p:nvPr/>
        </p:nvSpPr>
        <p:spPr bwMode="auto">
          <a:xfrm>
            <a:off x="2425622" y="579289"/>
            <a:ext cx="8837736" cy="6716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dirty="0"/>
              <a:t>D1.2 DMP review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0482D73A-A82F-FE0F-0AA4-33FEDACA8BA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2B681-5E17-42E3-0F33-870F946FCC12}"/>
              </a:ext>
            </a:extLst>
          </p:cNvPr>
          <p:cNvSpPr txBox="1"/>
          <p:nvPr/>
        </p:nvSpPr>
        <p:spPr>
          <a:xfrm>
            <a:off x="2639616" y="2128644"/>
            <a:ext cx="7882633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spcAft>
                <a:spcPts val="600"/>
              </a:spcAft>
              <a:defRPr/>
            </a:pPr>
            <a:r>
              <a:rPr lang="en-US" sz="1900" dirty="0">
                <a:solidFill>
                  <a:srgbClr val="FF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Deliverable 1.2 – REJECTED </a:t>
            </a:r>
            <a:r>
              <a:rPr lang="en-US" sz="19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(reviewed by EC and outside experts)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en-US" sz="1900" dirty="0">
                <a:solidFill>
                  <a:srgbClr val="FF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Second payment FROZEN until approval</a:t>
            </a:r>
          </a:p>
          <a:p>
            <a:pPr lvl="1" algn="just">
              <a:spcAft>
                <a:spcPts val="600"/>
              </a:spcAft>
              <a:defRPr/>
            </a:pPr>
            <a:endParaRPr lang="en-US" sz="190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A new version of the document is in preparation</a:t>
            </a: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Contributions from all WPs: May 10</a:t>
            </a:r>
            <a:r>
              <a:rPr lang="en-US" sz="1900" baseline="30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th</a:t>
            </a:r>
            <a:endParaRPr lang="en-US" sz="190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Creation of a new DMP: May 13</a:t>
            </a:r>
            <a:r>
              <a:rPr lang="en-US" sz="1900" baseline="30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th</a:t>
            </a: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To be circulated for comments: May 17</a:t>
            </a:r>
            <a:r>
              <a:rPr lang="en-US" sz="1900" baseline="30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th</a:t>
            </a:r>
          </a:p>
          <a:p>
            <a:pPr marL="3429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Final submission: May 29</a:t>
            </a:r>
            <a:r>
              <a:rPr lang="en-US" sz="1900" baseline="300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2866276" name="Google Shape;130;p4"/>
          <p:cNvSpPr txBox="1">
            <a:spLocks noGrp="1"/>
          </p:cNvSpPr>
          <p:nvPr>
            <p:ph type="sldNum" idx="12"/>
          </p:nvPr>
        </p:nvSpPr>
        <p:spPr bwMode="auto">
          <a:xfrm>
            <a:off x="8610599" y="6356349"/>
            <a:ext cx="27432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698DC80F-5E31-6315-494C-F4ED81075242}" type="slidenum">
              <a:rPr lang="en-US"/>
              <a:t>7</a:t>
            </a:fld>
            <a:endParaRPr/>
          </a:p>
        </p:txBody>
      </p:sp>
      <p:pic>
        <p:nvPicPr>
          <p:cNvPr id="559673374" name="Google Shape;131;p4" descr="Graphical user interface&#10;&#10;Description automatically generated with low confidence"/>
          <p:cNvPicPr/>
          <p:nvPr/>
        </p:nvPicPr>
        <p:blipFill>
          <a:blip r:embed="rId3">
            <a:alphaModFix/>
          </a:blip>
          <a:srcRect l="52242" r="2021"/>
          <a:stretch/>
        </p:blipFill>
        <p:spPr bwMode="auto">
          <a:xfrm>
            <a:off x="298202" y="459317"/>
            <a:ext cx="1876962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869893456" name="Google Shape;132;p4"/>
          <p:cNvSpPr txBox="1"/>
          <p:nvPr/>
        </p:nvSpPr>
        <p:spPr bwMode="auto">
          <a:xfrm>
            <a:off x="298202" y="1098826"/>
            <a:ext cx="1877099" cy="338699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152058023" name="Google Shape;134;p4"/>
          <p:cNvPicPr/>
          <p:nvPr/>
        </p:nvPicPr>
        <p:blipFill>
          <a:blip r:embed="rId4">
            <a:alphaModFix amt="50000"/>
          </a:blip>
          <a:srcRect l="18023" t="27266" r="16698" b="25063"/>
          <a:stretch/>
        </p:blipFill>
        <p:spPr bwMode="auto">
          <a:xfrm>
            <a:off x="298137" y="6203199"/>
            <a:ext cx="1877100" cy="5182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893765579">
            <a:extLst>
              <a:ext uri="{FF2B5EF4-FFF2-40B4-BE49-F238E27FC236}">
                <a16:creationId xmlns:a16="http://schemas.microsoft.com/office/drawing/2014/main" id="{99CCC426-FD74-E145-D8AC-6142ED6F7AD1}"/>
              </a:ext>
            </a:extLst>
          </p:cNvPr>
          <p:cNvSpPr txBox="1"/>
          <p:nvPr/>
        </p:nvSpPr>
        <p:spPr bwMode="auto">
          <a:xfrm>
            <a:off x="2425622" y="579289"/>
            <a:ext cx="8837736" cy="6716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dirty="0"/>
              <a:t>D1.2 DMP comments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0482D73A-A82F-FE0F-0AA4-33FEDACA8BA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2B681-5E17-42E3-0F33-870F946FCC12}"/>
              </a:ext>
            </a:extLst>
          </p:cNvPr>
          <p:cNvSpPr txBox="1"/>
          <p:nvPr/>
        </p:nvSpPr>
        <p:spPr>
          <a:xfrm>
            <a:off x="403919" y="1825297"/>
            <a:ext cx="432048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Too simple document  </a:t>
            </a:r>
            <a:r>
              <a:rPr lang="en-US" sz="18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- prepare a more comprehensive DMP including updated information</a:t>
            </a:r>
            <a:endParaRPr lang="en-GB" sz="1800" dirty="0">
              <a:highlight>
                <a:srgbClr val="FFFFFF"/>
              </a:highlight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1800" dirty="0"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C</a:t>
            </a:r>
            <a:r>
              <a:rPr lang="en-GB" sz="1800" dirty="0">
                <a:effectLst/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</a:rPr>
              <a:t>hange the title of the deliverable to “management for the ET-PP data” and make sure that the distinction with the ET data is clear.</a:t>
            </a:r>
            <a:endParaRPr lang="en-GB" sz="1800" b="1" dirty="0">
              <a:solidFill>
                <a:schemeClr val="tx1"/>
              </a:solidFill>
              <a:highlight>
                <a:srgbClr val="FFFFFF"/>
              </a:highlight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All WPs will need to contribute  </a:t>
            </a:r>
            <a:r>
              <a:rPr lang="en-US" sz="18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- D1.2 produced by WP1 with comments from WP8</a:t>
            </a:r>
            <a:endParaRPr lang="en-GB" sz="1800" b="1" dirty="0">
              <a:solidFill>
                <a:schemeClr val="tx1"/>
              </a:solidFill>
              <a:highlight>
                <a:srgbClr val="FFFFFF"/>
              </a:highlight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Guidelines to follow </a:t>
            </a: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should be clear from the very early stage!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6970C1-0FCC-E396-5CA8-96BEC1B0175E}"/>
              </a:ext>
            </a:extLst>
          </p:cNvPr>
          <p:cNvSpPr txBox="1"/>
          <p:nvPr/>
        </p:nvSpPr>
        <p:spPr>
          <a:xfrm>
            <a:off x="5008148" y="1719686"/>
            <a:ext cx="6841130" cy="38318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lvl="1" indent="-285750" algn="just"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What data ?</a:t>
            </a:r>
          </a:p>
          <a:p>
            <a:pPr marL="285750" lvl="8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organization/policy documents</a:t>
            </a:r>
          </a:p>
          <a:p>
            <a:pPr marL="285750" lvl="8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environmental monitoring channels, auxiliary instrument channels, electronics, main interferometer channels, calibration, control channels</a:t>
            </a:r>
          </a:p>
          <a:p>
            <a:pPr marL="285750" lvl="8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administrative/financial data</a:t>
            </a:r>
          </a:p>
          <a:p>
            <a:pPr marL="285750" lvl="1" indent="-285750" algn="just"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How much ? When will it be produced ? Who writes it ? How long does it have to be stored for ? </a:t>
            </a:r>
          </a:p>
          <a:p>
            <a:pPr marL="285750" lvl="1" indent="-285750" algn="just"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Who may have access to it? subset of ET-PP? all of ET-PP? International partners ? </a:t>
            </a:r>
          </a:p>
          <a:p>
            <a:pPr marL="285750" lvl="1" indent="-285750" algn="just"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Will it be updated/will there be different releases ? s a version-control system necessary ?</a:t>
            </a:r>
          </a:p>
          <a:p>
            <a:pPr marL="285750" lvl="1" indent="-285750" algn="just"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If there is no decision taken yet, who will take this decision, when and under what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16928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2866276" name="Google Shape;130;p4"/>
          <p:cNvSpPr txBox="1">
            <a:spLocks noGrp="1"/>
          </p:cNvSpPr>
          <p:nvPr>
            <p:ph type="sldNum" idx="12"/>
          </p:nvPr>
        </p:nvSpPr>
        <p:spPr bwMode="auto">
          <a:xfrm>
            <a:off x="8610599" y="6356349"/>
            <a:ext cx="27432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698DC80F-5E31-6315-494C-F4ED81075242}" type="slidenum">
              <a:rPr lang="en-US"/>
              <a:t>8</a:t>
            </a:fld>
            <a:endParaRPr/>
          </a:p>
        </p:txBody>
      </p:sp>
      <p:pic>
        <p:nvPicPr>
          <p:cNvPr id="559673374" name="Google Shape;131;p4" descr="Graphical user interface&#10;&#10;Description automatically generated with low confidence"/>
          <p:cNvPicPr/>
          <p:nvPr/>
        </p:nvPicPr>
        <p:blipFill>
          <a:blip r:embed="rId3">
            <a:alphaModFix/>
          </a:blip>
          <a:srcRect l="52242" r="2021"/>
          <a:stretch/>
        </p:blipFill>
        <p:spPr bwMode="auto">
          <a:xfrm>
            <a:off x="298202" y="459317"/>
            <a:ext cx="1876962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869893456" name="Google Shape;132;p4"/>
          <p:cNvSpPr txBox="1"/>
          <p:nvPr/>
        </p:nvSpPr>
        <p:spPr bwMode="auto">
          <a:xfrm>
            <a:off x="298202" y="1098826"/>
            <a:ext cx="1877099" cy="338699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152058023" name="Google Shape;134;p4"/>
          <p:cNvPicPr/>
          <p:nvPr/>
        </p:nvPicPr>
        <p:blipFill>
          <a:blip r:embed="rId4">
            <a:alphaModFix amt="50000"/>
          </a:blip>
          <a:srcRect l="18023" t="27266" r="16698" b="25063"/>
          <a:stretch/>
        </p:blipFill>
        <p:spPr bwMode="auto">
          <a:xfrm>
            <a:off x="298137" y="6203199"/>
            <a:ext cx="1877100" cy="5182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893765579">
            <a:extLst>
              <a:ext uri="{FF2B5EF4-FFF2-40B4-BE49-F238E27FC236}">
                <a16:creationId xmlns:a16="http://schemas.microsoft.com/office/drawing/2014/main" id="{99CCC426-FD74-E145-D8AC-6142ED6F7AD1}"/>
              </a:ext>
            </a:extLst>
          </p:cNvPr>
          <p:cNvSpPr txBox="1"/>
          <p:nvPr/>
        </p:nvSpPr>
        <p:spPr bwMode="auto">
          <a:xfrm>
            <a:off x="2425622" y="579289"/>
            <a:ext cx="8837736" cy="6716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dirty="0"/>
              <a:t>WP8 new contribution to D1.2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0482D73A-A82F-FE0F-0AA4-33FEDACA8BA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F4F4D-1DFC-4BB5-7694-0EC8BE53D9FF}"/>
              </a:ext>
            </a:extLst>
          </p:cNvPr>
          <p:cNvSpPr txBox="1"/>
          <p:nvPr/>
        </p:nvSpPr>
        <p:spPr>
          <a:xfrm>
            <a:off x="1486384" y="1723895"/>
            <a:ext cx="106919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New detailed template (HE)</a:t>
            </a:r>
          </a:p>
          <a:p>
            <a:r>
              <a:rPr lang="en-GB" sz="1800" u="none" strike="noStrike" dirty="0">
                <a:solidFill>
                  <a:srgbClr val="000000"/>
                </a:solidFill>
                <a:effectLst/>
                <a:latin typeface="Helvetica Neue Light" panose="02000403000000020004" pitchFamily="2" charset="0"/>
                <a:ea typeface="Helvetica Neue Light" panose="02000403000000020004" pitchFamily="2" charset="0"/>
                <a:hlinkClick r:id="rId5"/>
              </a:rPr>
              <a:t>https://b2drop.bsc.es/index.php/s/EGgJ4TbSCNzQXHy</a:t>
            </a:r>
            <a:endParaRPr lang="en-GB" sz="1800" u="none" strike="noStrike" dirty="0">
              <a:solidFill>
                <a:srgbClr val="000000"/>
              </a:solidFill>
              <a:effectLst/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endParaRPr lang="en-US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Table 1: List of datasets (data types)</a:t>
            </a:r>
          </a:p>
          <a:p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Strategy: list everything that we will touch as WP8-EiB and then define responsibilities (ET-PP; ET-O, …)</a:t>
            </a:r>
          </a:p>
          <a:p>
            <a:endParaRPr lang="en-US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Deliverables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list and scope – what they are for? Who will access them? How?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Milestones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workshops content management, indigo, ….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Minutes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B2DROP, indigo, calendar, report and follow-up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Mock Data Challenges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management system, report, support tools, requirements gathering, size, responsibilities, …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Code for data management 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(workflows, procedures, files transfer, metadata management….)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Code for scientific analysis 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/ other kind of code (who is responsible of managing what?)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Training material 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and documentation on computing model and data access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Monitoring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and accounting (?)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12924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CA790E4-97E8-2366-A003-0EAA9E39B7A4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6544680" name="Google Shape;130;p4">
            <a:extLst>
              <a:ext uri="{FF2B5EF4-FFF2-40B4-BE49-F238E27FC236}">
                <a16:creationId xmlns:a16="http://schemas.microsoft.com/office/drawing/2014/main" id="{57A7AD27-9A8C-E56F-3C29-754E77FA017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8610598" y="6356349"/>
            <a:ext cx="2743200" cy="365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8" rIns="91423" bIns="45698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pPr>
            <a:fld id="{826D0BB0-E344-4975-9665-0A7A40E1B168}" type="slidenum">
              <a:rPr lang="en-US"/>
              <a:t>9</a:t>
            </a:fld>
            <a:endParaRPr/>
          </a:p>
        </p:txBody>
      </p:sp>
      <p:pic>
        <p:nvPicPr>
          <p:cNvPr id="132559039" name="Google Shape;131;p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C4B94DA-D39F-7B47-325F-E34408F0D8C0}"/>
              </a:ext>
            </a:extLst>
          </p:cNvPr>
          <p:cNvPicPr/>
          <p:nvPr/>
        </p:nvPicPr>
        <p:blipFill>
          <a:blip r:embed="rId2">
            <a:alphaModFix/>
          </a:blip>
          <a:srcRect l="52242" r="2021"/>
          <a:stretch/>
        </p:blipFill>
        <p:spPr bwMode="auto">
          <a:xfrm>
            <a:off x="298201" y="459316"/>
            <a:ext cx="1876961" cy="639507"/>
          </a:xfrm>
          <a:prstGeom prst="rect">
            <a:avLst/>
          </a:prstGeom>
          <a:noFill/>
          <a:ln>
            <a:noFill/>
          </a:ln>
        </p:spPr>
      </p:pic>
      <p:sp>
        <p:nvSpPr>
          <p:cNvPr id="383870966" name="Google Shape;132;p4">
            <a:extLst>
              <a:ext uri="{FF2B5EF4-FFF2-40B4-BE49-F238E27FC236}">
                <a16:creationId xmlns:a16="http://schemas.microsoft.com/office/drawing/2014/main" id="{94A151B1-8C76-E14D-0803-901B3A089D44}"/>
              </a:ext>
            </a:extLst>
          </p:cNvPr>
          <p:cNvSpPr txBox="1"/>
          <p:nvPr/>
        </p:nvSpPr>
        <p:spPr bwMode="auto">
          <a:xfrm>
            <a:off x="298201" y="1098825"/>
            <a:ext cx="1877098" cy="338698"/>
          </a:xfrm>
          <a:prstGeom prst="rect">
            <a:avLst/>
          </a:prstGeom>
          <a:solidFill>
            <a:srgbClr val="AECAC3"/>
          </a:solidFill>
          <a:ln>
            <a:noFill/>
          </a:ln>
        </p:spPr>
        <p:txBody>
          <a:bodyPr spcFirstLastPara="1" wrap="square" lIns="91423" tIns="45698" rIns="91423" bIns="45698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ET-PP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549287869" name="Google Shape;134;p4">
            <a:extLst>
              <a:ext uri="{FF2B5EF4-FFF2-40B4-BE49-F238E27FC236}">
                <a16:creationId xmlns:a16="http://schemas.microsoft.com/office/drawing/2014/main" id="{388E79F8-E80B-B88A-7DBE-B668809F660C}"/>
              </a:ext>
            </a:extLst>
          </p:cNvPr>
          <p:cNvPicPr/>
          <p:nvPr/>
        </p:nvPicPr>
        <p:blipFill>
          <a:blip r:embed="rId3">
            <a:alphaModFix amt="50000"/>
          </a:blip>
          <a:srcRect l="18023" t="27266" r="16698" b="25063"/>
          <a:stretch/>
        </p:blipFill>
        <p:spPr bwMode="auto">
          <a:xfrm>
            <a:off x="298136" y="6203198"/>
            <a:ext cx="1877099" cy="518241"/>
          </a:xfrm>
          <a:prstGeom prst="rect">
            <a:avLst/>
          </a:prstGeom>
          <a:noFill/>
          <a:ln>
            <a:noFill/>
          </a:ln>
        </p:spPr>
      </p:pic>
      <p:sp>
        <p:nvSpPr>
          <p:cNvPr id="1468065694" name="Google Shape;136;p4">
            <a:extLst>
              <a:ext uri="{FF2B5EF4-FFF2-40B4-BE49-F238E27FC236}">
                <a16:creationId xmlns:a16="http://schemas.microsoft.com/office/drawing/2014/main" id="{1FF1CE63-CF16-F6DA-4754-D686B3ADF9F4}"/>
              </a:ext>
            </a:extLst>
          </p:cNvPr>
          <p:cNvSpPr txBox="1"/>
          <p:nvPr/>
        </p:nvSpPr>
        <p:spPr bwMode="auto">
          <a:xfrm>
            <a:off x="1703512" y="1958189"/>
            <a:ext cx="9793092" cy="3046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45697" rIns="91422" bIns="45697" anchor="t" anchorCtr="0">
            <a:sp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b="1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Resources available </a:t>
            </a: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from the Spanish Supercomputing Network at BSC: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20-200TB  for 3 years + 3 VMs for testing purposes </a:t>
            </a: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  <a:sym typeface="Wingdings" pitchFamily="2" charset="2"/>
              </a:rPr>
              <a:t> MDC management/support</a:t>
            </a:r>
            <a:endParaRPr lang="en-US" sz="190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Planned to test functionalities and usability of proposed services (ET AAI needed).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Support guaranteed for ET-PP duration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Migration to a more stable-definitive solution for all ET.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B2DROP filesharing tool hosted at BSC adopted by EIB/WP8 in testing phase</a:t>
            </a:r>
            <a:endParaRPr lang="en-US" sz="19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u="none" strike="noStrike" cap="none" spc="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Offered for testing to WP10, according to their requirements.</a:t>
            </a:r>
            <a:endParaRPr lang="en-US" sz="19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	</a:t>
            </a:r>
          </a:p>
        </p:txBody>
      </p:sp>
      <p:sp>
        <p:nvSpPr>
          <p:cNvPr id="2140336099" name="TextBox 2140336098">
            <a:extLst>
              <a:ext uri="{FF2B5EF4-FFF2-40B4-BE49-F238E27FC236}">
                <a16:creationId xmlns:a16="http://schemas.microsoft.com/office/drawing/2014/main" id="{E2D3D17A-02FA-1437-2EFB-3955B24EC33B}"/>
              </a:ext>
            </a:extLst>
          </p:cNvPr>
          <p:cNvSpPr txBox="1"/>
          <p:nvPr/>
        </p:nvSpPr>
        <p:spPr bwMode="auto">
          <a:xfrm>
            <a:off x="7681349" y="3257550"/>
            <a:ext cx="914400" cy="304835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893765580" name="TextBox 893765579">
            <a:extLst>
              <a:ext uri="{FF2B5EF4-FFF2-40B4-BE49-F238E27FC236}">
                <a16:creationId xmlns:a16="http://schemas.microsoft.com/office/drawing/2014/main" id="{8564AE77-5B24-7CA2-D82D-B8045EBBCB0D}"/>
              </a:ext>
            </a:extLst>
          </p:cNvPr>
          <p:cNvSpPr txBox="1"/>
          <p:nvPr/>
        </p:nvSpPr>
        <p:spPr bwMode="auto">
          <a:xfrm>
            <a:off x="2425622" y="579289"/>
            <a:ext cx="8837736" cy="68888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60"/>
              <a:buFont typeface="Calibri"/>
              <a:buNone/>
              <a:defRPr/>
            </a:pPr>
            <a:r>
              <a:rPr lang="en-US" sz="2800" b="0" i="0" u="none" strike="noStrike" cap="none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 final good news</a:t>
            </a:r>
            <a:endParaRPr lang="en-US" sz="2800" b="0" i="0" u="none" strike="noStrike" cap="none" spc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dirty="0"/>
          </a:p>
        </p:txBody>
      </p:sp>
      <p:sp>
        <p:nvSpPr>
          <p:cNvPr id="2" name="Google Shape;114;p2">
            <a:extLst>
              <a:ext uri="{FF2B5EF4-FFF2-40B4-BE49-F238E27FC236}">
                <a16:creationId xmlns:a16="http://schemas.microsoft.com/office/drawing/2014/main" id="{48E6ED8C-E5A7-582B-80B3-2D6502908486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724399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pPr>
            <a:r>
              <a:rPr lang="en-US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 Symposium - May 2024</a:t>
            </a:r>
            <a:endParaRPr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1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995</Words>
  <Application>Microsoft Macintosh PowerPoint</Application>
  <DocSecurity>0</DocSecurity>
  <PresentationFormat>Widescreen</PresentationFormat>
  <Paragraphs>170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 Neue</vt:lpstr>
      <vt:lpstr>Helvetica Neue Light</vt:lpstr>
      <vt:lpstr>Helvetica Neue Light</vt:lpstr>
      <vt:lpstr>Times New Roman</vt:lpstr>
      <vt:lpstr>Office Theme</vt:lpstr>
      <vt:lpstr>ET-PP WP8 Computing and data model</vt:lpstr>
      <vt:lpstr>ET-PP WP8 Computing and Data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you!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ET-PP INFRA-DEV WP8 Computing and data model</dc:title>
  <dc:subject/>
  <dc:creator>Nadia Tonello</dc:creator>
  <cp:keywords/>
  <dc:description/>
  <cp:lastModifiedBy>Nadia Tonello</cp:lastModifiedBy>
  <cp:revision>37</cp:revision>
  <cp:lastPrinted>2024-03-13T13:02:55Z</cp:lastPrinted>
  <dcterms:created xsi:type="dcterms:W3CDTF">2023-02-20T11:48:31Z</dcterms:created>
  <dcterms:modified xsi:type="dcterms:W3CDTF">2024-05-08T10:13:20Z</dcterms:modified>
  <cp:category/>
  <dc:identifier/>
  <cp:contentStatus/>
  <dc:language/>
  <cp:version/>
</cp:coreProperties>
</file>