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16_893FED23.xml" ContentType="application/vnd.ms-powerpoint.comments+xml"/>
  <Override PartName="/ppt/comments/modernComment_11A_AD257148.xml" ContentType="application/vnd.ms-powerpoint.comments+xml"/>
  <Override PartName="/ppt/comments/modernComment_11B_590AB821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78" r:id="rId5"/>
    <p:sldId id="271" r:id="rId6"/>
    <p:sldId id="282" r:id="rId7"/>
    <p:sldId id="279" r:id="rId8"/>
    <p:sldId id="280" r:id="rId9"/>
    <p:sldId id="281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365155-7F1A-A443-FB5B-A15C4DF1227E}" name="christian.olivetto" initials="ch" userId="S::christian.olivetto_universite-paris-saclay.fr#ext#@istnazfisnucl.onmicrosoft.com::1d19911f-091a-4fe0-8cc1-156020503694" providerId="AD"/>
  <p188:author id="{DBDDF373-B638-BB71-C068-EA624B51B46B}" name="Leonardo Lucchesi" initials="LL" userId="S::llucch@infn.it::f833b4e4-57c6-405e-999a-71de8137edac" providerId="AD"/>
  <p188:author id="{FE6D9DFD-D8A2-AA3D-950E-982A6CE12228}" name="Luca Latronico" initials="LL" userId="S::latron@infn.it::e32ac87f-1b99-4658-9585-b3825a914a2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00" d="100"/>
          <a:sy n="100" d="100"/>
        </p:scale>
        <p:origin x="10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omments/modernComment_116_893FED2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9BEB1F1-9755-4580-A16C-E0FE4B662A93}" authorId="{DBDDF373-B638-BB71-C068-EA624B51B46B}" created="2024-05-03T08:43:47.11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302668067" sldId="278"/>
      <ac:spMk id="3" creationId="{96A8B7F5-F1A5-A66A-1D2B-D33952711706}"/>
      <ac:txMk cp="0" len="39">
        <ac:context len="80" hash="608810683"/>
      </ac:txMk>
    </ac:txMkLst>
    <p188:pos x="5822227" y="146011"/>
    <p188:replyLst>
      <p188:reply id="{349122E7-EA0E-476A-B46D-989F1F207848}" authorId="{FE6D9DFD-D8A2-AA3D-950E-982A6CE12228}" created="2024-05-03T10:09:24.917">
        <p188:txBody>
          <a:bodyPr/>
          <a:lstStyle/>
          <a:p>
            <a:r>
              <a:rPr lang="en-US"/>
              <a:t>done, correct!</a:t>
            </a:r>
          </a:p>
        </p188:txBody>
      </p188:reply>
      <p188:reply id="{0F53759E-38D0-4774-A41F-34BA259A3F52}" authorId="{08365155-7F1A-A443-FB5B-A15C4DF1227E}" created="2024-05-03T11:55:17.444">
        <p188:txBody>
          <a:bodyPr/>
          <a:lstStyle/>
          <a:p>
            <a:r>
              <a:rPr lang="fr-FR"/>
              <a:t>This change request philosophy will be applied also for configuration management thus also during the all lifecycle of the ET project. I think it's important to remind that this process will be applied for all ET project life</a:t>
            </a:r>
          </a:p>
        </p188:txBody>
      </p188:reply>
      <p188:reply id="{B95CB787-295C-47F9-994A-25E2180EAC2E}" authorId="{FE6D9DFD-D8A2-AA3D-950E-982A6CE12228}" created="2024-05-03T12:06:34.357">
        <p188:txBody>
          <a:bodyPr/>
          <a:lstStyle/>
          <a:p>
            <a:r>
              <a:rPr lang="en-US"/>
              <a:t>that is true, I removed preparatory phase here, and rephrased the context slide to clarify that we are now in the PP, but this work is meant for the entire ET lifecycle</a:t>
            </a:r>
          </a:p>
        </p188:txBody>
      </p188:reply>
    </p188:replyLst>
    <p188:txBody>
      <a:bodyPr/>
      <a:lstStyle/>
      <a:p>
        <a:r>
          <a:rPr lang="it-IT"/>
          <a:t>Maybe we can add "for the Preparatory Phase"?</a:t>
        </a:r>
      </a:p>
    </p188:txBody>
  </p188:cm>
</p188:cmLst>
</file>

<file path=ppt/comments/modernComment_11A_AD2571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64867CE-D68F-421C-B9D5-B9B644AB4888}" authorId="{DBDDF373-B638-BB71-C068-EA624B51B46B}" created="2024-05-03T09:07:02.362">
    <pc:sldMkLst xmlns:pc="http://schemas.microsoft.com/office/powerpoint/2013/main/command">
      <pc:docMk/>
      <pc:sldMk cId="2904912200" sldId="282"/>
    </pc:sldMkLst>
    <p188:replyLst>
      <p188:reply id="{48812C64-391C-47CC-9E02-090A8845654D}" authorId="{FE6D9DFD-D8A2-AA3D-950E-982A6CE12228}" created="2024-05-03T10:08:42.698">
        <p188:txBody>
          <a:bodyPr/>
          <a:lstStyle/>
          <a:p>
            <a:r>
              <a:rPr lang="en-US"/>
              <a:t>yep - I added a screenshot next to the outline, to clarify that this talk is based on the document we are working on - thanks!</a:t>
            </a:r>
          </a:p>
        </p188:txBody>
      </p188:reply>
      <p188:reply id="{00D53313-ABA1-497B-9CD3-C1099BD845FC}" authorId="{08365155-7F1A-A443-FB5B-A15C4DF1227E}" created="2024-05-03T11:56:40.809">
        <p188:txBody>
          <a:bodyPr/>
          <a:lstStyle/>
          <a:p>
            <a:r>
              <a:rPr lang="fr-FR"/>
              <a:t>In the PO supports I'll mention the CMP (Configuration management plan in coherence of this change request plan)</a:t>
            </a:r>
          </a:p>
        </p188:txBody>
      </p188:reply>
      <p188:reply id="{851221CC-A48C-4802-90C9-4E3995470A17}" authorId="{FE6D9DFD-D8A2-AA3D-950E-982A6CE12228}" created="2024-05-03T12:02:58.535">
        <p188:txBody>
          <a:bodyPr/>
          <a:lstStyle/>
          <a:p>
            <a:r>
              <a:rPr lang="en-US"/>
              <a:t>added, thanks</a:t>
            </a:r>
          </a:p>
        </p188:txBody>
      </p188:reply>
    </p188:replyLst>
    <p188:txBody>
      <a:bodyPr/>
      <a:lstStyle/>
      <a:p>
        <a:r>
          <a:rPr lang="it-IT"/>
          <a:t>Somewhere we probably should mention that the RFC process is descripted in a dedicated document to be released soon, which contents are summarized in this presentation</a:t>
        </a:r>
      </a:p>
    </p188:txBody>
  </p188:cm>
</p188:cmLst>
</file>

<file path=ppt/comments/modernComment_11B_590AB82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4660BD0-8F50-41BE-86F8-14ED6EA4286D}" authorId="{08365155-7F1A-A443-FB5B-A15C4DF1227E}" created="2024-05-03T11:58:55.116">
    <pc:sldMkLst xmlns:pc="http://schemas.microsoft.com/office/powerpoint/2013/main/command">
      <pc:docMk/>
      <pc:sldMk cId="1493874721" sldId="283"/>
    </pc:sldMkLst>
    <p188:replyLst>
      <p188:reply id="{B073EFFB-941A-4629-8C40-EB37E87A5C2A}" authorId="{FE6D9DFD-D8A2-AA3D-950E-982A6CE12228}" created="2024-05-03T12:03:34.459">
        <p188:txBody>
          <a:bodyPr/>
          <a:lstStyle/>
          <a:p>
            <a:r>
              <a:rPr lang="en-US"/>
              <a:t>agree, this is one of the discussion points in the final slide</a:t>
            </a:r>
          </a:p>
        </p188:txBody>
      </p188:reply>
    </p188:replyLst>
    <p188:txBody>
      <a:bodyPr/>
      <a:lstStyle/>
      <a:p>
        <a:r>
          <a:rPr lang="fr-FR"/>
          <a:t>I totale agree with the flowchart, we can perhaps mention that the composition of CCB has to be define in function of complexity of change (impact, interface,..)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659278-BEEF-4F6E-9CC4-0C22807E89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1B5B69-0798-4959-B332-9A233F783E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E05EE-7A45-47F2-BDD6-56E449A94977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596BB-1F3B-4056-A9F9-8B88EDCBA7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0A4A8-59FF-4474-8043-0E3E07BF38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0E089-DCDA-4A0F-BB5D-EEC8CDE73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3766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043CD-66C4-49BB-ABDD-C142140B1342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24C85-7843-4D8D-9DC3-4894194BAA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6349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55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601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05/07/2024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48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650" y="321037"/>
            <a:ext cx="7124700" cy="720000"/>
          </a:xfrm>
          <a:solidFill>
            <a:srgbClr val="00CC99"/>
          </a:solidFill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anchor="ctr" anchorCtr="1">
            <a:normAutofit/>
          </a:bodyPr>
          <a:lstStyle>
            <a:lvl1pPr>
              <a:defRPr sz="2400" b="1" i="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899"/>
            <a:ext cx="10515600" cy="4944064"/>
          </a:xfrm>
          <a:noFill/>
          <a:ln w="79375" cmpd="thinThick">
            <a:solidFill>
              <a:srgbClr val="00CC99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>
            <a:lvl1pPr>
              <a:defRPr sz="200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i="0"/>
            </a:lvl2pPr>
            <a:lvl3pPr>
              <a:defRPr sz="2000" i="0"/>
            </a:lvl3pPr>
            <a:lvl4pPr>
              <a:defRPr sz="2000" i="0"/>
            </a:lvl4pPr>
            <a:lvl5pPr>
              <a:defRPr sz="2000" i="0"/>
            </a:lvl5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05/07/2024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9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05/07/2024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05/07/2024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1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52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17236"/>
            <a:ext cx="10515600" cy="2536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27515"/>
            <a:ext cx="1268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05/07/2024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4268" y="6373336"/>
            <a:ext cx="4479532" cy="3311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2166" y="6330868"/>
            <a:ext cx="2783868" cy="348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‹N°›</a:t>
            </a:fld>
            <a:endParaRPr lang="en-GB"/>
          </a:p>
        </p:txBody>
      </p:sp>
      <p:pic>
        <p:nvPicPr>
          <p:cNvPr id="7" name="image1.jpeg">
            <a:extLst>
              <a:ext uri="{FF2B5EF4-FFF2-40B4-BE49-F238E27FC236}">
                <a16:creationId xmlns:a16="http://schemas.microsoft.com/office/drawing/2014/main" id="{36AB96BB-AFD8-451E-A5FE-DA82343B732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461999" y="6288397"/>
            <a:ext cx="1268002" cy="43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6_893FED2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A_AD25714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8/10/relationships/comments" Target="../comments/modernComment_11B_590AB82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3D6BD-3EAE-ABA7-A54F-01D3B54C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8B7F5-F1A5-A66A-1D2B-D339527117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latin typeface="Arial"/>
                <a:cs typeface="Arial"/>
              </a:rPr>
              <a:t>How to manage changes in the ET Project</a:t>
            </a:r>
            <a:endParaRPr lang="en-US" i="1" dirty="0"/>
          </a:p>
          <a:p>
            <a:endParaRPr lang="en-US" dirty="0"/>
          </a:p>
          <a:p>
            <a:r>
              <a:rPr lang="en-US" dirty="0">
                <a:latin typeface="Arial"/>
                <a:cs typeface="Arial"/>
              </a:rPr>
              <a:t>ET Symposium, Maastricht, May 7</a:t>
            </a:r>
            <a:r>
              <a:rPr lang="en-US" baseline="30000" dirty="0">
                <a:latin typeface="Arial"/>
                <a:cs typeface="Arial"/>
              </a:rPr>
              <a:t>th</a:t>
            </a:r>
            <a:r>
              <a:rPr lang="en-US" dirty="0">
                <a:latin typeface="Arial"/>
                <a:cs typeface="Arial"/>
              </a:rPr>
              <a:t> 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A8E79-0E1D-0498-DE70-CC86A3044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05/07/2024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40FBB-808B-CFA5-5722-E159703C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8566" y="6317730"/>
            <a:ext cx="2783868" cy="348135"/>
          </a:xfrm>
        </p:spPr>
        <p:txBody>
          <a:bodyPr/>
          <a:lstStyle/>
          <a:p>
            <a:fld id="{11D30B3F-5F85-4122-A289-BDFAA512B17E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8C0015C-6534-46B3-EAE7-6258F1377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795672"/>
              </p:ext>
            </p:extLst>
          </p:nvPr>
        </p:nvGraphicFramePr>
        <p:xfrm>
          <a:off x="2032000" y="719666"/>
          <a:ext cx="8128000" cy="22250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186977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53414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Document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ET-0221A-24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719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Document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Slides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025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Document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RELEASED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03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L. Latronico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147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Verified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L. Orsini, L. </a:t>
                      </a:r>
                      <a:r>
                        <a:rPr lang="en-US" err="1"/>
                        <a:t>Lucchesi</a:t>
                      </a:r>
                      <a:r>
                        <a:rPr lang="en-US"/>
                        <a:t>, C. </a:t>
                      </a:r>
                      <a:r>
                        <a:rPr lang="en-US" err="1"/>
                        <a:t>Olivetto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461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Approved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A. Variola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979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66806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B34EAC-B926-872C-7381-2EE2DC04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US" sz="4000"/>
              <a:t>Outline</a:t>
            </a:r>
            <a:endParaRPr lang="en-US" sz="4000" i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A6C08-CB84-3D54-44BD-E8A04DA24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latin typeface="Arial"/>
                <a:cs typeface="Arial"/>
              </a:rPr>
              <a:t>Context</a:t>
            </a:r>
          </a:p>
          <a:p>
            <a:r>
              <a:rPr lang="en-US">
                <a:latin typeface="Arial"/>
                <a:cs typeface="Arial"/>
              </a:rPr>
              <a:t>Definitions</a:t>
            </a:r>
          </a:p>
          <a:p>
            <a:r>
              <a:rPr lang="en-US"/>
              <a:t>Flowchart</a:t>
            </a:r>
          </a:p>
          <a:p>
            <a:r>
              <a:rPr lang="en-US"/>
              <a:t>Discussion</a:t>
            </a:r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00DAE-3485-0D48-2AAD-FC2DEBEF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8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>
                <a:solidFill>
                  <a:schemeClr val="tx1"/>
                </a:solidFill>
              </a:rPr>
              <a:t>05/07/2024</a:t>
            </a:r>
            <a:endParaRPr lang="en-GB">
              <a:solidFill>
                <a:schemeClr val="tx1"/>
              </a:solidFill>
            </a:endParaRPr>
          </a:p>
        </p:txBody>
      </p:sp>
      <p:pic>
        <p:nvPicPr>
          <p:cNvPr id="7" name="Picture 6" descr="A screen shot of a document&#10;&#10;Description automatically generated">
            <a:extLst>
              <a:ext uri="{FF2B5EF4-FFF2-40B4-BE49-F238E27FC236}">
                <a16:creationId xmlns:a16="http://schemas.microsoft.com/office/drawing/2014/main" id="{1C67C24E-2B20-B70D-F4F2-24728543FF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" r="353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CF14-F311-DC24-DF9E-ADE9E4E0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7869" y="6356350"/>
            <a:ext cx="17684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1D30B3F-5F85-4122-A289-BDFAA512B17E}" type="slidenum">
              <a:rPr lang="en-GB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9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4EAC-B926-872C-7381-2EE2DC04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</a:t>
            </a:r>
            <a:endParaRPr lang="en-US" i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A6C08-CB84-3D54-44BD-E8A04DA24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We now operate in the ET Preparatory Phase</a:t>
            </a:r>
          </a:p>
          <a:p>
            <a:pPr lvl="1"/>
            <a:r>
              <a:rPr lang="en-US">
                <a:latin typeface="Arial"/>
                <a:cs typeface="Arial"/>
              </a:rPr>
              <a:t>R&amp;D is ongoing</a:t>
            </a:r>
          </a:p>
          <a:p>
            <a:pPr lvl="1"/>
            <a:r>
              <a:rPr lang="en-US">
                <a:latin typeface="Arial"/>
                <a:cs typeface="Arial"/>
              </a:rPr>
              <a:t>Baseline design not yet established</a:t>
            </a:r>
          </a:p>
          <a:p>
            <a:pPr lvl="1"/>
            <a:r>
              <a:rPr lang="en-US">
                <a:latin typeface="Arial"/>
                <a:cs typeface="Arial"/>
              </a:rPr>
              <a:t>Many changes are expected</a:t>
            </a:r>
          </a:p>
          <a:p>
            <a:r>
              <a:rPr lang="en-US">
                <a:latin typeface="Arial"/>
                <a:cs typeface="Arial"/>
              </a:rPr>
              <a:t>PO prepares to support the entire ET lifecycle with 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delivery of project documents (TDR, PMP, QAP…) to the BGR for approving ET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Configuration Management during engineering, construction and integration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Changes must be managed to ensure quality, i.e. distribution of information and traceability </a:t>
            </a:r>
            <a:endParaRPr lang="en-US"/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00DAE-3485-0D48-2AAD-FC2DEBEF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05/07/2024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CF14-F311-DC24-DF9E-ADE9E4E0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69932" y="6359040"/>
            <a:ext cx="2783868" cy="348135"/>
          </a:xfrm>
        </p:spPr>
        <p:txBody>
          <a:bodyPr/>
          <a:lstStyle/>
          <a:p>
            <a:fld id="{11D30B3F-5F85-4122-A289-BDFAA512B17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1220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4EAC-B926-872C-7381-2EE2DC04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>
                <a:latin typeface="Arial"/>
                <a:cs typeface="Arial"/>
              </a:rPr>
              <a:t>Basic definitions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00DAE-3485-0D48-2AAD-FC2DEBEF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05/07/2024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CF14-F311-DC24-DF9E-ADE9E4E0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3332" y="6309320"/>
            <a:ext cx="2783868" cy="348135"/>
          </a:xfrm>
        </p:spPr>
        <p:txBody>
          <a:bodyPr/>
          <a:lstStyle/>
          <a:p>
            <a:fld id="{11D30B3F-5F85-4122-A289-BDFAA512B17E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E6626D-6CFB-439E-C80A-C88CCE806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65135"/>
              </p:ext>
            </p:extLst>
          </p:nvPr>
        </p:nvGraphicFramePr>
        <p:xfrm>
          <a:off x="655320" y="1819656"/>
          <a:ext cx="11231880" cy="28986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23872">
                  <a:extLst>
                    <a:ext uri="{9D8B030D-6E8A-4147-A177-3AD203B41FA5}">
                      <a16:colId xmlns:a16="http://schemas.microsoft.com/office/drawing/2014/main" val="2752885212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729548720"/>
                    </a:ext>
                  </a:extLst>
                </a:gridCol>
                <a:gridCol w="2157984">
                  <a:extLst>
                    <a:ext uri="{9D8B030D-6E8A-4147-A177-3AD203B41FA5}">
                      <a16:colId xmlns:a16="http://schemas.microsoft.com/office/drawing/2014/main" val="995861019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3190084257"/>
                    </a:ext>
                  </a:extLst>
                </a:gridCol>
                <a:gridCol w="2624328">
                  <a:extLst>
                    <a:ext uri="{9D8B030D-6E8A-4147-A177-3AD203B41FA5}">
                      <a16:colId xmlns:a16="http://schemas.microsoft.com/office/drawing/2014/main" val="2595274771"/>
                    </a:ext>
                  </a:extLst>
                </a:gridCol>
              </a:tblGrid>
              <a:tr h="1048445">
                <a:tc>
                  <a:txBody>
                    <a:bodyPr/>
                    <a:lstStyle/>
                    <a:p>
                      <a:r>
                        <a:rPr lang="en-IT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/>
                        <a:t>Root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/>
                        <a:t>Request For Change</a:t>
                      </a:r>
                    </a:p>
                    <a:p>
                      <a:r>
                        <a:rPr lang="en-IT"/>
                        <a:t>RFC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/>
                        <a:t>Change Control Board</a:t>
                      </a:r>
                    </a:p>
                    <a:p>
                      <a:r>
                        <a:rPr lang="en-IT"/>
                        <a:t>CCB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439524"/>
                  </a:ext>
                </a:extLst>
              </a:tr>
              <a:tr h="1850203">
                <a:tc>
                  <a:txBody>
                    <a:bodyPr/>
                    <a:lstStyle/>
                    <a:p>
                      <a:r>
                        <a:rPr lang="en-GB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Deviation from released info or configuration (docs, specs, requirements, tech drawings)</a:t>
                      </a:r>
                      <a:endParaRPr lang="en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sz="1600"/>
                        <a:t>Initiator and responsible of the management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sz="1600"/>
                        <a:t>Physical or data system where the change originates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sz="1600"/>
                        <a:t>Process for instantiating a request of a change and seeking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/>
                        <a:t>Board of technical experts and relevant system managers to </a:t>
                      </a:r>
                      <a:r>
                        <a:rPr lang="en-GB" sz="1600" err="1"/>
                        <a:t>analyze</a:t>
                      </a:r>
                      <a:r>
                        <a:rPr lang="en-GB" sz="1600"/>
                        <a:t> and dispose (applies to major changes only)</a:t>
                      </a:r>
                      <a:endParaRPr lang="en-I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123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68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4EAC-B926-872C-7381-2EE2DC04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/>
              <a:t>Main Change management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A6C08-CB84-3D54-44BD-E8A04DA24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Identification and description</a:t>
            </a:r>
          </a:p>
          <a:p>
            <a:pPr lvl="1"/>
            <a:r>
              <a:rPr lang="en-US"/>
              <a:t>Specifies nature, reason, owner and root system</a:t>
            </a:r>
          </a:p>
          <a:p>
            <a:r>
              <a:rPr lang="en-US"/>
              <a:t>Impact analysis and classification</a:t>
            </a:r>
          </a:p>
          <a:p>
            <a:pPr lvl="1"/>
            <a:r>
              <a:rPr lang="en-US"/>
              <a:t>Defines which systems are affected</a:t>
            </a:r>
          </a:p>
          <a:p>
            <a:pPr lvl="1"/>
            <a:r>
              <a:rPr lang="en-US">
                <a:latin typeface="Arial"/>
                <a:cs typeface="Arial"/>
              </a:rPr>
              <a:t>Class is major if impact extends root system, else minor 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Approval </a:t>
            </a:r>
          </a:p>
          <a:p>
            <a:pPr lvl="1"/>
            <a:r>
              <a:rPr lang="en-US"/>
              <a:t>Evaluation of the impact </a:t>
            </a:r>
          </a:p>
          <a:p>
            <a:pPr lvl="1"/>
            <a:r>
              <a:rPr lang="en-US">
                <a:latin typeface="Arial"/>
                <a:cs typeface="Arial"/>
              </a:rPr>
              <a:t>Recommendation (approve/ reject/ re-analyze)</a:t>
            </a:r>
            <a:endParaRPr lang="en-US"/>
          </a:p>
          <a:p>
            <a:r>
              <a:rPr lang="en-US"/>
              <a:t>Validation</a:t>
            </a:r>
          </a:p>
          <a:p>
            <a:pPr lvl="1"/>
            <a:r>
              <a:rPr lang="en-US"/>
              <a:t>Independent re-analysis of the approval process </a:t>
            </a:r>
          </a:p>
          <a:p>
            <a:r>
              <a:rPr lang="en-US"/>
              <a:t>Notification</a:t>
            </a:r>
          </a:p>
          <a:p>
            <a:pPr lvl="1"/>
            <a:r>
              <a:rPr lang="en-US">
                <a:latin typeface="Arial"/>
                <a:cs typeface="Arial"/>
              </a:rPr>
              <a:t>distribution of change-related information</a:t>
            </a:r>
          </a:p>
          <a:p>
            <a:r>
              <a:rPr lang="en-US"/>
              <a:t>Implementation</a:t>
            </a:r>
          </a:p>
          <a:p>
            <a:pPr lvl="1"/>
            <a:r>
              <a:rPr lang="en-US"/>
              <a:t>Separate process not covered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00DAE-3485-0D48-2AAD-FC2DEBEF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05/07/2024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CF14-F311-DC24-DF9E-ADE9E4E0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9153" y="6317730"/>
            <a:ext cx="2783868" cy="348135"/>
          </a:xfrm>
        </p:spPr>
        <p:txBody>
          <a:bodyPr/>
          <a:lstStyle/>
          <a:p>
            <a:fld id="{11D30B3F-5F85-4122-A289-BDFAA512B17E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" name="Picture 7" descr="A diagram of a company&#10;&#10;Description automatically generated">
            <a:extLst>
              <a:ext uri="{FF2B5EF4-FFF2-40B4-BE49-F238E27FC236}">
                <a16:creationId xmlns:a16="http://schemas.microsoft.com/office/drawing/2014/main" id="{ECCCAB4F-9DD1-7E26-2490-D1661B318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72" y="1275218"/>
            <a:ext cx="2108030" cy="485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0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4EAC-B926-872C-7381-2EE2DC04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/>
              <a:t>RFC Flowchart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00DAE-3485-0D48-2AAD-FC2DEBEF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05/07/2024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CF14-F311-DC24-DF9E-ADE9E4E0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2298" y="6362895"/>
            <a:ext cx="2783868" cy="348135"/>
          </a:xfrm>
        </p:spPr>
        <p:txBody>
          <a:bodyPr/>
          <a:lstStyle/>
          <a:p>
            <a:fld id="{11D30B3F-5F85-4122-A289-BDFAA512B17E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0" name="Content Placeholder 9" descr="A diagram of a change manager&#10;&#10;Description automatically generated">
            <a:extLst>
              <a:ext uri="{FF2B5EF4-FFF2-40B4-BE49-F238E27FC236}">
                <a16:creationId xmlns:a16="http://schemas.microsoft.com/office/drawing/2014/main" id="{04266B95-94BC-52FD-995F-755E26399B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54" y="1235449"/>
            <a:ext cx="5132946" cy="4943475"/>
          </a:xfr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340A2783-3583-530D-EC75-C9C2C74AD906}"/>
              </a:ext>
            </a:extLst>
          </p:cNvPr>
          <p:cNvSpPr txBox="1">
            <a:spLocks/>
          </p:cNvSpPr>
          <p:nvPr/>
        </p:nvSpPr>
        <p:spPr>
          <a:xfrm>
            <a:off x="6382512" y="1515853"/>
            <a:ext cx="5613654" cy="72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Identification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1C106BD-7C13-E4B5-A3BF-EDB021E1DD1C}"/>
              </a:ext>
            </a:extLst>
          </p:cNvPr>
          <p:cNvSpPr txBox="1">
            <a:spLocks/>
          </p:cNvSpPr>
          <p:nvPr/>
        </p:nvSpPr>
        <p:spPr>
          <a:xfrm>
            <a:off x="6382512" y="2781255"/>
            <a:ext cx="5613654" cy="72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Description 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D6EC1E5-FA0A-277F-DF2B-951DF4CEFF4D}"/>
              </a:ext>
            </a:extLst>
          </p:cNvPr>
          <p:cNvSpPr txBox="1">
            <a:spLocks/>
          </p:cNvSpPr>
          <p:nvPr/>
        </p:nvSpPr>
        <p:spPr>
          <a:xfrm>
            <a:off x="6382512" y="3774903"/>
            <a:ext cx="5613654" cy="72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37D0210-AF6F-21F2-CE41-5920139767BD}"/>
              </a:ext>
            </a:extLst>
          </p:cNvPr>
          <p:cNvSpPr txBox="1">
            <a:spLocks/>
          </p:cNvSpPr>
          <p:nvPr/>
        </p:nvSpPr>
        <p:spPr>
          <a:xfrm>
            <a:off x="6382512" y="4982147"/>
            <a:ext cx="5613654" cy="72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Start of approval</a:t>
            </a:r>
          </a:p>
        </p:txBody>
      </p:sp>
    </p:spTree>
    <p:extLst>
      <p:ext uri="{BB962C8B-B14F-4D97-AF65-F5344CB8AC3E}">
        <p14:creationId xmlns:p14="http://schemas.microsoft.com/office/powerpoint/2010/main" val="653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4EAC-B926-872C-7381-2EE2DC04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/>
              <a:t>RFC Flowchart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00DAE-3485-0D48-2AAD-FC2DEBEF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05/07/2024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CF14-F311-DC24-DF9E-ADE9E4E0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1566" y="6362895"/>
            <a:ext cx="2783868" cy="348135"/>
          </a:xfrm>
        </p:spPr>
        <p:txBody>
          <a:bodyPr/>
          <a:lstStyle/>
          <a:p>
            <a:fld id="{11D30B3F-5F85-4122-A289-BDFAA512B17E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9" name="Content Placeholder 8" descr="A diagram of a diagram&#10;&#10;Description automatically generated">
            <a:extLst>
              <a:ext uri="{FF2B5EF4-FFF2-40B4-BE49-F238E27FC236}">
                <a16:creationId xmlns:a16="http://schemas.microsoft.com/office/drawing/2014/main" id="{C39DFD75-EFFA-4689-8285-A0F3AFBC0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6" y="1235449"/>
            <a:ext cx="7585895" cy="4943475"/>
          </a:xfr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B98921B-D59B-B18F-91DE-AB2819591A2B}"/>
              </a:ext>
            </a:extLst>
          </p:cNvPr>
          <p:cNvSpPr txBox="1">
            <a:spLocks/>
          </p:cNvSpPr>
          <p:nvPr/>
        </p:nvSpPr>
        <p:spPr>
          <a:xfrm>
            <a:off x="8348472" y="2781255"/>
            <a:ext cx="3647694" cy="72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Impact analysis</a:t>
            </a:r>
          </a:p>
        </p:txBody>
      </p:sp>
    </p:spTree>
    <p:extLst>
      <p:ext uri="{BB962C8B-B14F-4D97-AF65-F5344CB8AC3E}">
        <p14:creationId xmlns:p14="http://schemas.microsoft.com/office/powerpoint/2010/main" val="14938747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4EAC-B926-872C-7381-2EE2DC04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/>
              <a:t>RFC Flowchart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00DAE-3485-0D48-2AAD-FC2DEBEF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05/07/2024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CF14-F311-DC24-DF9E-ADE9E4E0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2298" y="6327515"/>
            <a:ext cx="2783868" cy="348135"/>
          </a:xfrm>
        </p:spPr>
        <p:txBody>
          <a:bodyPr/>
          <a:lstStyle/>
          <a:p>
            <a:fld id="{11D30B3F-5F85-4122-A289-BDFAA512B17E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0" name="Content Placeholder 9" descr="A diagram of a process&#10;&#10;Description automatically generated">
            <a:extLst>
              <a:ext uri="{FF2B5EF4-FFF2-40B4-BE49-F238E27FC236}">
                <a16:creationId xmlns:a16="http://schemas.microsoft.com/office/drawing/2014/main" id="{54329D3E-F05C-63F6-7093-34D67004A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35" y="1210862"/>
            <a:ext cx="4854330" cy="4943475"/>
          </a:xfr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858C91C-EE9D-EA72-BC98-FAC5023EF7E1}"/>
              </a:ext>
            </a:extLst>
          </p:cNvPr>
          <p:cNvSpPr txBox="1">
            <a:spLocks/>
          </p:cNvSpPr>
          <p:nvPr/>
        </p:nvSpPr>
        <p:spPr>
          <a:xfrm>
            <a:off x="6382512" y="1687970"/>
            <a:ext cx="5613654" cy="72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Validation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3E5F973-D47E-9F9A-42A0-C7689F4F81B5}"/>
              </a:ext>
            </a:extLst>
          </p:cNvPr>
          <p:cNvSpPr txBox="1">
            <a:spLocks/>
          </p:cNvSpPr>
          <p:nvPr/>
        </p:nvSpPr>
        <p:spPr>
          <a:xfrm>
            <a:off x="6382512" y="3774903"/>
            <a:ext cx="5613654" cy="72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Notification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57C51A8-E2DE-D8BA-58D1-223E1C3DF0F1}"/>
              </a:ext>
            </a:extLst>
          </p:cNvPr>
          <p:cNvSpPr txBox="1">
            <a:spLocks/>
          </p:cNvSpPr>
          <p:nvPr/>
        </p:nvSpPr>
        <p:spPr>
          <a:xfrm>
            <a:off x="6382512" y="5074119"/>
            <a:ext cx="5613654" cy="72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60682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4EAC-B926-872C-7381-2EE2DC04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Discussion points</a:t>
            </a:r>
            <a:endParaRPr lang="en-US" i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A6C08-CB84-3D54-44BD-E8A04DA24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Documents support change process</a:t>
            </a:r>
          </a:p>
          <a:p>
            <a:pPr lvl="1"/>
            <a:r>
              <a:rPr lang="en-US" dirty="0">
                <a:latin typeface="Arial"/>
                <a:cs typeface="Arial"/>
              </a:rPr>
              <a:t>RFC</a:t>
            </a:r>
          </a:p>
          <a:p>
            <a:pPr lvl="1"/>
            <a:r>
              <a:rPr lang="en-US" dirty="0">
                <a:latin typeface="Arial"/>
                <a:cs typeface="Arial"/>
              </a:rPr>
              <a:t>Change evaluation report</a:t>
            </a:r>
          </a:p>
          <a:p>
            <a:pPr lvl="1"/>
            <a:r>
              <a:rPr lang="en-US" dirty="0">
                <a:latin typeface="Arial"/>
                <a:cs typeface="Arial"/>
              </a:rPr>
              <a:t>Many changes are expected</a:t>
            </a:r>
          </a:p>
          <a:p>
            <a:pPr lvl="1"/>
            <a:r>
              <a:rPr lang="en-US" dirty="0">
                <a:latin typeface="Arial"/>
                <a:cs typeface="Arial"/>
              </a:rPr>
              <a:t>Change Register</a:t>
            </a:r>
          </a:p>
          <a:p>
            <a:pPr lvl="1"/>
            <a:r>
              <a:rPr lang="en-US" dirty="0">
                <a:latin typeface="Arial"/>
                <a:cs typeface="Arial"/>
              </a:rPr>
              <a:t>Change notification</a:t>
            </a:r>
          </a:p>
          <a:p>
            <a:r>
              <a:rPr lang="en-US" dirty="0">
                <a:latin typeface="Arial"/>
                <a:cs typeface="Arial"/>
              </a:rPr>
              <a:t>Key actors</a:t>
            </a:r>
          </a:p>
          <a:p>
            <a:pPr lvl="1"/>
            <a:r>
              <a:rPr lang="en-US" dirty="0">
                <a:latin typeface="Arial"/>
                <a:cs typeface="Arial"/>
              </a:rPr>
              <a:t>Change owner</a:t>
            </a:r>
          </a:p>
          <a:p>
            <a:pPr lvl="1"/>
            <a:r>
              <a:rPr lang="en-US" dirty="0">
                <a:latin typeface="Arial"/>
                <a:cs typeface="Arial"/>
              </a:rPr>
              <a:t>Root system manager</a:t>
            </a:r>
          </a:p>
          <a:p>
            <a:pPr lvl="1"/>
            <a:r>
              <a:rPr lang="en-US" dirty="0">
                <a:latin typeface="Arial"/>
                <a:cs typeface="Arial"/>
              </a:rPr>
              <a:t>Technical coordinator</a:t>
            </a:r>
          </a:p>
          <a:p>
            <a:r>
              <a:rPr lang="en-US">
                <a:latin typeface="Arial"/>
                <a:cs typeface="Arial"/>
              </a:rPr>
              <a:t>Definition of boards (CCB, Validation) on a case-by-case basis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shall ensure technical competence, independent and redundant evaluations</a:t>
            </a:r>
          </a:p>
          <a:p>
            <a:pPr lvl="1"/>
            <a:r>
              <a:rPr lang="en-US" dirty="0">
                <a:latin typeface="Arial"/>
                <a:cs typeface="Arial"/>
              </a:rPr>
              <a:t>As far as the validation processes are concerned, the relevant board and processes should be defined a priori, associated to the relevant roles. 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00DAE-3485-0D48-2AAD-FC2DEBEF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05/07/2024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CF14-F311-DC24-DF9E-ADE9E4E0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69932" y="6368825"/>
            <a:ext cx="2783868" cy="348135"/>
          </a:xfrm>
        </p:spPr>
        <p:txBody>
          <a:bodyPr/>
          <a:lstStyle/>
          <a:p>
            <a:fld id="{11D30B3F-5F85-4122-A289-BDFAA512B17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2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9ba3cb8-cc0f-4e2b-a2c3-49ceef2415f5">
      <Terms xmlns="http://schemas.microsoft.com/office/infopath/2007/PartnerControls"/>
    </lcf76f155ced4ddcb4097134ff3c332f>
    <TaxCatchAll xmlns="4687aa80-790d-490d-bf5c-1a23927abbc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3E1DCC50AD948B027AC4F8981153B" ma:contentTypeVersion="17" ma:contentTypeDescription="Create a new document." ma:contentTypeScope="" ma:versionID="4f9df9e9abd072548316296838a4173c">
  <xsd:schema xmlns:xsd="http://www.w3.org/2001/XMLSchema" xmlns:xs="http://www.w3.org/2001/XMLSchema" xmlns:p="http://schemas.microsoft.com/office/2006/metadata/properties" xmlns:ns1="http://schemas.microsoft.com/sharepoint/v3" xmlns:ns2="49ba3cb8-cc0f-4e2b-a2c3-49ceef2415f5" xmlns:ns3="4687aa80-790d-490d-bf5c-1a23927abbc5" targetNamespace="http://schemas.microsoft.com/office/2006/metadata/properties" ma:root="true" ma:fieldsID="b5aaf03a143f13ee80677d06622e9133" ns1:_="" ns2:_="" ns3:_="">
    <xsd:import namespace="http://schemas.microsoft.com/sharepoint/v3"/>
    <xsd:import namespace="49ba3cb8-cc0f-4e2b-a2c3-49ceef2415f5"/>
    <xsd:import namespace="4687aa80-790d-490d-bf5c-1a23927abb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a3cb8-cc0f-4e2b-a2c3-49ceef241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655b07b-e106-434b-8e42-295331486e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7aa80-790d-490d-bf5c-1a23927abbc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efc3a8d9-fe06-4317-b932-e1540083f133}" ma:internalName="TaxCatchAll" ma:showField="CatchAllData" ma:web="4687aa80-790d-490d-bf5c-1a23927abb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B69677-2C48-44E7-AF73-E0A6559BB33E}">
  <ds:schemaRefs>
    <ds:schemaRef ds:uri="http://schemas.openxmlformats.org/package/2006/metadata/core-properties"/>
    <ds:schemaRef ds:uri="4687aa80-790d-490d-bf5c-1a23927abbc5"/>
    <ds:schemaRef ds:uri="http://schemas.microsoft.com/sharepoint/v3"/>
    <ds:schemaRef ds:uri="49ba3cb8-cc0f-4e2b-a2c3-49ceef2415f5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C984B4-DA2E-452F-951E-985DED718B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20345B-D986-455F-B43F-C70724BFFB41}">
  <ds:schemaRefs>
    <ds:schemaRef ds:uri="4687aa80-790d-490d-bf5c-1a23927abbc5"/>
    <ds:schemaRef ds:uri="49ba3cb8-cc0f-4e2b-a2c3-49ceef2415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381</Words>
  <Application>Microsoft Macintosh PowerPoint</Application>
  <PresentationFormat>Grand écran</PresentationFormat>
  <Paragraphs>101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Request For Changes</vt:lpstr>
      <vt:lpstr>Outline</vt:lpstr>
      <vt:lpstr>Context</vt:lpstr>
      <vt:lpstr>Basic definitions </vt:lpstr>
      <vt:lpstr>Main Change management steps</vt:lpstr>
      <vt:lpstr>RFC Flowchart</vt:lpstr>
      <vt:lpstr>RFC Flowchart</vt:lpstr>
      <vt:lpstr>RFC Flowchart</vt:lpstr>
      <vt:lpstr>Discussion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 working day</dc:title>
  <dc:creator>alessandro variola</dc:creator>
  <cp:lastModifiedBy>Christian Olivetto</cp:lastModifiedBy>
  <cp:revision>16</cp:revision>
  <dcterms:created xsi:type="dcterms:W3CDTF">2022-12-23T10:02:05Z</dcterms:created>
  <dcterms:modified xsi:type="dcterms:W3CDTF">2024-05-06T12:57:10Z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0x010100C1B3E1DCC50AD948B027AC4F8981153B</vt:lpwstr>
  </property>
  <property fmtid="{D5CDD505-2E9C-101B-9397-08002B2CF9AE}" pid="3" name="MediaServiceImageTags">
    <vt:lpwstr/>
  </property>
</Properties>
</file>