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347" r:id="rId6"/>
    <p:sldId id="365" r:id="rId7"/>
    <p:sldId id="377" r:id="rId8"/>
    <p:sldId id="383" r:id="rId9"/>
    <p:sldId id="391" r:id="rId10"/>
    <p:sldId id="393" r:id="rId11"/>
    <p:sldId id="390" r:id="rId12"/>
    <p:sldId id="395" r:id="rId13"/>
    <p:sldId id="394" r:id="rId14"/>
    <p:sldId id="396" r:id="rId15"/>
    <p:sldId id="385" r:id="rId16"/>
    <p:sldId id="389" r:id="rId17"/>
    <p:sldId id="388" r:id="rId18"/>
    <p:sldId id="386" r:id="rId19"/>
    <p:sldId id="375" r:id="rId20"/>
    <p:sldId id="376" r:id="rId21"/>
    <p:sldId id="374" r:id="rId22"/>
    <p:sldId id="342" r:id="rId23"/>
    <p:sldId id="358" r:id="rId24"/>
    <p:sldId id="382" r:id="rId25"/>
    <p:sldId id="372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836"/>
    <a:srgbClr val="FF0000"/>
    <a:srgbClr val="67686A"/>
    <a:srgbClr val="7F92BB"/>
    <a:srgbClr val="898C8D"/>
    <a:srgbClr val="85796A"/>
    <a:srgbClr val="C00000"/>
    <a:srgbClr val="F0A834"/>
    <a:srgbClr val="DF7F7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>
        <p:scale>
          <a:sx n="95" d="100"/>
          <a:sy n="95" d="100"/>
        </p:scale>
        <p:origin x="114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6323C-FEBC-5BE8-B20D-968B4BA0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98A34D-EE50-B737-2346-AEF853E9E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394D2-1E87-53D5-B15F-3994133A3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EB4FF-02F1-0B23-1604-AA42A1376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8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3265F-AE74-E3C5-D161-8F1B9475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3206D-4C1A-EC26-440B-444E662B7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E2831-F35C-58EB-C9A7-4D59669B2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822F-6DAB-FC77-4C9A-A82D3EB07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3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9A50-086C-3E38-897D-4E559D7D5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AD904-D871-D69D-9C3A-DCEFF08BC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94DE3-C526-2923-3E13-F70DA5759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1A30C-37BF-76EA-2423-23523AD84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4624-4E02-D03F-B883-E4CD7E107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06CFE-EDDD-EE97-4567-B223FDA9A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861A5-DBD0-88FC-5301-FC836E444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B6507-8E3B-088B-83DC-EC9C90142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62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8BA9B-1A7D-B35D-6B72-3ACC32B00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F2A96-A8F1-77E0-440F-4C4D35726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DFE06-0D17-B768-4C7C-6238C4405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8A9A3-384D-0D24-441A-7650A6B26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08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EE3B-BE5D-F0D0-B29E-622925809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F620D3-23F6-DE47-DF33-A4A0B8640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A55A4-D40C-F122-6F31-854923981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A9D6B-EF0F-AE57-84DF-7EB6DAC98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3218-B077-0153-8349-335A7690B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9EF3F-DF58-7B5A-3449-61DFE82A5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73CB3-E6A9-82C2-3B63-C0FF1637B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322AD-FA78-E4BC-8885-17EEC02D5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34CFB-7996-F4CF-1921-FCFD0FEB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D15A2-73BD-EE91-2878-076302877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21186-5B1A-86AF-2C80-B7F2E26E4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AF855-D816-4AB6-E88F-A2CF9122B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6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E1387-973A-6EE9-7F73-C89E70076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BD799-A851-BE99-55C9-F72F8A5CB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7263C-A46F-1F2E-8D6F-162B30434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AD4E6-ECF6-9A39-E7B4-A5E06A220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6620A-C63A-5AA1-5F2C-DFD60EF8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54B6C-3EA8-06E4-9DED-CAA2C90C1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E90E3-733B-7B67-728C-ACBEA501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EB0F0-F668-85F2-8C69-4C183A3FE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30FA-1E88-6706-F2A6-4951D745F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F47C0-AD39-4F5A-47F6-32F560DE4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545BA-C68C-DED9-DA16-B033CFCB6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1D191-B605-F62A-DA9C-0F419EEA3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2BC8F-0255-315B-D95D-CC2A4945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B8A94-FC65-8347-64A0-16783DE6E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50864-2A70-50F2-F073-9E3BD8072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09F8C-FF6E-1016-E16F-E85AC87CF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1DB1-CEC2-FC00-5F86-1429680B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CA46B9-B6B7-D506-AAB2-40D6D22BE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667A1-71D1-F76F-72AC-5D9ACF0DA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8A819-B51E-6250-4C98-99AF4DC19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9A605-8C17-8BD8-5BF9-298B8BD72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25FBE-2032-EC52-CF5C-602EF3CB0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E8E6E-CD48-05A1-C091-84AE938C9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EDD21-3741-8269-1F25-DCA5098BC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6545B-4FE0-DDCD-5FD4-29BA367C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3FB44-B04D-F3CD-8604-90675775A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B9157-C229-AEC8-632E-FCB35B8D7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1CA49-870F-5BF9-ACC3-6D7301C53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9A7540-B99A-A84D-B59A-8BC06D625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DC9A354-22F0-B845-8559-88C9A82D2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1F5B6E-5452-544E-9211-7790A88D3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EB6098B-21B2-5A4C-AC57-558408FA7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3BD65F-6538-924A-8C03-B90E599FC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4872863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FEABE4-9E82-F24B-848A-91A546B3D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761A9F-B35D-7C42-848D-B24D01351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Luigi SCIBILE for the ET-CERN collaboration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AF9764-FA4F-7C48-B551-1A8FAAD50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5600" y="6378349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XIV ET Symposium, Maastricht, 06-10 May 2024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1302" y="6383848"/>
            <a:ext cx="4674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4718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Luigi SCIBILE for the ET-CERN collaboration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E371364-2BDE-D140-A984-132169EF71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30F55E-66CC-956C-1F1D-076B9E5146E2}"/>
              </a:ext>
            </a:extLst>
          </p:cNvPr>
          <p:cNvSpPr txBox="1">
            <a:spLocks/>
          </p:cNvSpPr>
          <p:nvPr userDrawn="1"/>
        </p:nvSpPr>
        <p:spPr>
          <a:xfrm>
            <a:off x="9191501" y="6378349"/>
            <a:ext cx="20170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0">
              <a:tabLst/>
            </a:pPr>
            <a:r>
              <a:rPr lang="de-CH" dirty="0"/>
              <a:t>ET-TDS:  ET-0176A-24</a:t>
            </a:r>
          </a:p>
          <a:p>
            <a:pPr marL="11113" indent="0">
              <a:tabLst/>
            </a:pPr>
            <a:r>
              <a:rPr lang="de-CH" dirty="0"/>
              <a:t>CERN EDMS:         3087459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3284985"/>
            <a:ext cx="11376025" cy="504056"/>
          </a:xfrm>
        </p:spPr>
        <p:txBody>
          <a:bodyPr/>
          <a:lstStyle/>
          <a:p>
            <a:r>
              <a:rPr lang="fr-FR" sz="4000" dirty="0"/>
              <a:t>Progress on ET Pilot </a:t>
            </a:r>
            <a:r>
              <a:rPr lang="fr-FR" sz="4000" dirty="0" err="1"/>
              <a:t>Sector</a:t>
            </a:r>
            <a:r>
              <a:rPr lang="fr-FR" sz="4000" dirty="0"/>
              <a:t> and </a:t>
            </a:r>
            <a:r>
              <a:rPr lang="fr-FR" sz="4000" dirty="0" err="1"/>
              <a:t>its</a:t>
            </a:r>
            <a:r>
              <a:rPr lang="fr-FR" sz="4000" dirty="0"/>
              <a:t> future</a:t>
            </a:r>
            <a:br>
              <a:rPr lang="fr-FR" sz="4000" dirty="0"/>
            </a:br>
            <a:r>
              <a:rPr lang="fr-FR" sz="4000" dirty="0"/>
              <a:t>ET – CERN collaboration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6" y="5218547"/>
            <a:ext cx="11376026" cy="698775"/>
          </a:xfrm>
        </p:spPr>
        <p:txBody>
          <a:bodyPr/>
          <a:lstStyle/>
          <a:p>
            <a:pPr algn="l"/>
            <a:r>
              <a:rPr lang="en-US" sz="1800" dirty="0"/>
              <a:t>Luigi SCIBILE on behalf of the ET-CERN Collaboration</a:t>
            </a:r>
          </a:p>
          <a:p>
            <a:pPr algn="l"/>
            <a:r>
              <a:rPr lang="en-GB" sz="1600" dirty="0"/>
              <a:t>XIV ET Symposium, Maastricht, 06-10 May 2024</a:t>
            </a:r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922DA-C13E-0AE4-A4C3-A140CD5C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ACB3B17E-70F5-8419-D542-0D95014B5DD2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B6B09448-970E-225D-F04A-42624F89BBD2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5124183-CDC8-C854-9D72-A78489D4A10D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5FA9B5-1AA6-F09E-3790-F2F5DA8C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Procurement and manufacturing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009FD-DDAE-5581-68EF-0F62E2FA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2A3F-0D4D-8CBB-0AA4-71ADD79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28A5-EA3E-E4B8-1750-E0E3E6A7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4FB11CC-DA72-4B49-5649-C85A36BCB0F7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BBAD3B-7D3F-FE11-E9C4-09284C9AE276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3E0B89E-6887-59DD-976C-A7788CD9328D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FE2702-64C0-A9A7-3B83-E7378FB67E8A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C587EC7-68B8-526C-E89B-6C5E7B6C22E1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FC9A48-2AEA-36A7-1083-92A8741A75F6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8593EDF-6A09-66C2-578C-343877B7E399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B0F70-03C9-D821-81C2-9DCBFF920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245" y="1132311"/>
            <a:ext cx="6907322" cy="4884668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4D2ECB2-4F94-586C-D193-6B30E0692718}"/>
              </a:ext>
            </a:extLst>
          </p:cNvPr>
          <p:cNvSpPr/>
          <p:nvPr/>
        </p:nvSpPr>
        <p:spPr>
          <a:xfrm>
            <a:off x="311618" y="1461328"/>
            <a:ext cx="4479569" cy="4680000"/>
          </a:xfrm>
          <a:prstGeom prst="roundRect">
            <a:avLst>
              <a:gd name="adj" fmla="val 3416"/>
            </a:avLst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30B4EC0-D861-418E-4175-503CD5C2C358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0D37F26-A731-0453-FD29-8CA8AE3B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345" y="5994262"/>
            <a:ext cx="35913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C. </a:t>
            </a:r>
            <a:r>
              <a:rPr lang="en-GB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Garion</a:t>
            </a:r>
            <a:endParaRPr kumimoji="0" lang="en-CH" altLang="en-CH" sz="105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129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9F1-867D-D34B-D93F-083FD1865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21A8-BA45-DED1-9AAD-B3D65A46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Logistics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3C98B-E0F1-69C4-4785-EF5EC81E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BDAE-A180-9676-8CF6-FFC84092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560C3-18AB-EFD4-B20B-20E9E33D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C6F21-DABC-FA21-9178-083266AF73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985" y="893072"/>
            <a:ext cx="9283498" cy="5258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0977ECF-35FE-D20C-96EF-AFC5BBE7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919" y="1368565"/>
            <a:ext cx="35913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J. Hansen</a:t>
            </a:r>
            <a:endParaRPr kumimoji="0" lang="en-CH" altLang="en-CH" sz="105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085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E56B-7450-4E18-52FA-ECE9C655C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4DE3205-78F9-515E-92E6-887E63FE2327}"/>
              </a:ext>
            </a:extLst>
          </p:cNvPr>
          <p:cNvGrpSpPr/>
          <p:nvPr/>
        </p:nvGrpSpPr>
        <p:grpSpPr>
          <a:xfrm>
            <a:off x="4629325" y="5890903"/>
            <a:ext cx="7256072" cy="331159"/>
            <a:chOff x="4751542" y="5777265"/>
            <a:chExt cx="7256072" cy="331159"/>
          </a:xfrm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14AE3F88-7F19-84F6-CB0E-7B9840DF3332}"/>
                </a:ext>
              </a:extLst>
            </p:cNvPr>
            <p:cNvSpPr/>
            <p:nvPr/>
          </p:nvSpPr>
          <p:spPr>
            <a:xfrm>
              <a:off x="4751542" y="5890065"/>
              <a:ext cx="7256072" cy="218359"/>
            </a:xfrm>
            <a:prstGeom prst="rightArrow">
              <a:avLst>
                <a:gd name="adj1" fmla="val 47293"/>
                <a:gd name="adj2" fmla="val 90917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F855D2-6E49-84AB-EC5D-B79612B860B4}"/>
                </a:ext>
              </a:extLst>
            </p:cNvPr>
            <p:cNvSpPr txBox="1"/>
            <p:nvPr/>
          </p:nvSpPr>
          <p:spPr>
            <a:xfrm>
              <a:off x="11371777" y="5777265"/>
              <a:ext cx="31418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  <a:cs typeface="Courier New" panose="02070309020205020404" pitchFamily="49" charset="0"/>
                </a:rPr>
                <a:t>Time</a:t>
              </a:r>
              <a:endParaRPr lang="en-CH" sz="1050" b="1" dirty="0">
                <a:solidFill>
                  <a:schemeClr val="bg2">
                    <a:lumMod val="10000"/>
                  </a:schemeClr>
                </a:solidFill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BC395C-D46B-FF66-43D0-4DFFFA9820CB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3C3805E-6006-41FC-4C46-464AF2B6D384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AD1527-A16E-5C2D-9822-0E22FDD8A344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59E5D1-8DC1-9CD4-D8AD-BEC733F7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Logistics for step 1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ABA1-E533-C36B-5471-8BFEF3EE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6A6BF-1863-2FF0-0366-ACE35CC3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2E16A-00B9-58F3-9263-47EDF75E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72354DC-15CC-2445-242B-993F2EF79967}"/>
              </a:ext>
            </a:extLst>
          </p:cNvPr>
          <p:cNvCxnSpPr>
            <a:cxnSpLocks/>
            <a:stCxn id="65" idx="3"/>
            <a:endCxn id="205" idx="0"/>
          </p:cNvCxnSpPr>
          <p:nvPr/>
        </p:nvCxnSpPr>
        <p:spPr>
          <a:xfrm flipV="1">
            <a:off x="3613908" y="2985547"/>
            <a:ext cx="2808298" cy="1594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B76456DF-3A7D-FC3E-1315-EDA3D72E0251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A5E2C2-165E-1AEE-ECDF-C6AFFD9EE44D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D756E94-4B44-2C53-9219-5F740BEC9236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5A7749-D522-7192-B9FA-DFA15E234BA0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DC584C0-D397-C701-A1B6-3FDC36662222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7695CA-E484-FB9C-3D27-96CCF05F7738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E395235-D07E-967B-6D61-9FEC2B64948D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3962E2F-E1C1-597E-7803-6F7CF8EEE1D7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5F50708-77C7-ADB8-40AF-9F947BBBC8BC}"/>
              </a:ext>
            </a:extLst>
          </p:cNvPr>
          <p:cNvCxnSpPr>
            <a:cxnSpLocks/>
            <a:stCxn id="66" idx="3"/>
            <a:endCxn id="241" idx="0"/>
          </p:cNvCxnSpPr>
          <p:nvPr/>
        </p:nvCxnSpPr>
        <p:spPr>
          <a:xfrm flipV="1">
            <a:off x="3620627" y="3579436"/>
            <a:ext cx="2322451" cy="1053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6BBD139-2E3A-A54D-D5A4-844496CC2BEB}"/>
              </a:ext>
            </a:extLst>
          </p:cNvPr>
          <p:cNvCxnSpPr>
            <a:cxnSpLocks/>
            <a:stCxn id="67" idx="3"/>
            <a:endCxn id="181" idx="0"/>
          </p:cNvCxnSpPr>
          <p:nvPr/>
        </p:nvCxnSpPr>
        <p:spPr>
          <a:xfrm flipV="1">
            <a:off x="3613908" y="4175368"/>
            <a:ext cx="2808298" cy="30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38D6AFFD-280F-8486-F002-4F6B284C7CCC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3906982" y="4766935"/>
            <a:ext cx="1436736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0B3782B-F514-561B-639A-6500AE4C1D9E}"/>
              </a:ext>
            </a:extLst>
          </p:cNvPr>
          <p:cNvGrpSpPr/>
          <p:nvPr/>
        </p:nvGrpSpPr>
        <p:grpSpPr>
          <a:xfrm rot="16200000">
            <a:off x="6805892" y="3421128"/>
            <a:ext cx="2353919" cy="252000"/>
            <a:chOff x="7534244" y="1202492"/>
            <a:chExt cx="1044000" cy="492060"/>
          </a:xfrm>
        </p:grpSpPr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58326297-D2A4-7F52-4C9E-974061EE6394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3620556-849F-349A-15B6-7E7AF483CDAF}"/>
                </a:ext>
              </a:extLst>
            </p:cNvPr>
            <p:cNvSpPr txBox="1"/>
            <p:nvPr/>
          </p:nvSpPr>
          <p:spPr>
            <a:xfrm>
              <a:off x="7534244" y="1242413"/>
              <a:ext cx="1044000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rgbClr val="FF0000"/>
                  </a:solidFill>
                </a:rPr>
                <a:t>Welding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247DC09-DBBA-FB24-8F1F-0D6D80EC5227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389136" y="3101564"/>
            <a:ext cx="2520000" cy="589624"/>
            <a:chOff x="1024956" y="2713174"/>
            <a:chExt cx="5643402" cy="960121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10B77E5-A6B0-E0A2-2C93-EAB4F0B9BA42}"/>
                </a:ext>
              </a:extLst>
            </p:cNvPr>
            <p:cNvSpPr/>
            <p:nvPr/>
          </p:nvSpPr>
          <p:spPr>
            <a:xfrm>
              <a:off x="2822801" y="2713174"/>
              <a:ext cx="1021552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73" name="Free-form: Shape 4">
              <a:extLst>
                <a:ext uri="{FF2B5EF4-FFF2-40B4-BE49-F238E27FC236}">
                  <a16:creationId xmlns:a16="http://schemas.microsoft.com/office/drawing/2014/main" id="{2670E9E3-B73E-1A90-E627-4AD916FB58AE}"/>
                </a:ext>
              </a:extLst>
            </p:cNvPr>
            <p:cNvSpPr/>
            <p:nvPr/>
          </p:nvSpPr>
          <p:spPr>
            <a:xfrm rot="10800000" flipV="1">
              <a:off x="5483244" y="2713176"/>
              <a:ext cx="1185114" cy="960119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E97EE71-D212-B6C0-0D6A-6C4587E42117}"/>
                </a:ext>
              </a:extLst>
            </p:cNvPr>
            <p:cNvSpPr/>
            <p:nvPr/>
          </p:nvSpPr>
          <p:spPr>
            <a:xfrm>
              <a:off x="3844357" y="2713174"/>
              <a:ext cx="1023874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75" name="Free-form: Shape 4">
              <a:extLst>
                <a:ext uri="{FF2B5EF4-FFF2-40B4-BE49-F238E27FC236}">
                  <a16:creationId xmlns:a16="http://schemas.microsoft.com/office/drawing/2014/main" id="{0BF770A1-CBA9-7620-9B54-9E9C8F5E36F4}"/>
                </a:ext>
              </a:extLst>
            </p:cNvPr>
            <p:cNvSpPr/>
            <p:nvPr/>
          </p:nvSpPr>
          <p:spPr>
            <a:xfrm rot="10800000" flipH="1" flipV="1">
              <a:off x="1024956" y="2713174"/>
              <a:ext cx="1183068" cy="960119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0C1C0CD-4B40-F7EA-82D3-E7A2A4E3FE46}"/>
                </a:ext>
              </a:extLst>
            </p:cNvPr>
            <p:cNvSpPr/>
            <p:nvPr/>
          </p:nvSpPr>
          <p:spPr>
            <a:xfrm>
              <a:off x="2220524" y="2713174"/>
              <a:ext cx="597677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66B9E15-3C17-2846-A793-CC3170025A92}"/>
                </a:ext>
              </a:extLst>
            </p:cNvPr>
            <p:cNvSpPr/>
            <p:nvPr/>
          </p:nvSpPr>
          <p:spPr>
            <a:xfrm>
              <a:off x="4881498" y="2713174"/>
              <a:ext cx="597677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15281D9-A3CB-2A67-F7F7-313C0EDABB87}"/>
              </a:ext>
            </a:extLst>
          </p:cNvPr>
          <p:cNvGrpSpPr/>
          <p:nvPr/>
        </p:nvGrpSpPr>
        <p:grpSpPr>
          <a:xfrm rot="16200000">
            <a:off x="6057048" y="4049368"/>
            <a:ext cx="982315" cy="252000"/>
            <a:chOff x="7549666" y="1202492"/>
            <a:chExt cx="982315" cy="49206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BB7EEE2D-CF6A-5C54-D432-5DBD33077A9C}"/>
                </a:ext>
              </a:extLst>
            </p:cNvPr>
            <p:cNvSpPr/>
            <p:nvPr/>
          </p:nvSpPr>
          <p:spPr>
            <a:xfrm>
              <a:off x="7549666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10E4BC9F-CB6A-F5EE-C263-968AC929C865}"/>
                </a:ext>
              </a:extLst>
            </p:cNvPr>
            <p:cNvSpPr txBox="1"/>
            <p:nvPr/>
          </p:nvSpPr>
          <p:spPr>
            <a:xfrm>
              <a:off x="7590823" y="1259231"/>
              <a:ext cx="900000" cy="18466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Cleaning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FF2DF4B-8C5A-414D-07BB-393C9815637C}"/>
              </a:ext>
            </a:extLst>
          </p:cNvPr>
          <p:cNvGrpSpPr/>
          <p:nvPr/>
        </p:nvGrpSpPr>
        <p:grpSpPr>
          <a:xfrm rot="16200000">
            <a:off x="6587913" y="3941368"/>
            <a:ext cx="982315" cy="468000"/>
            <a:chOff x="7549666" y="1202492"/>
            <a:chExt cx="982315" cy="492060"/>
          </a:xfrm>
        </p:grpSpPr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D800A217-D551-7869-7112-B2C21DCB89BF}"/>
                </a:ext>
              </a:extLst>
            </p:cNvPr>
            <p:cNvSpPr/>
            <p:nvPr/>
          </p:nvSpPr>
          <p:spPr>
            <a:xfrm>
              <a:off x="7549666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37E6923B-16FF-DC33-01F7-ED1AC25819E8}"/>
                </a:ext>
              </a:extLst>
            </p:cNvPr>
            <p:cNvSpPr txBox="1"/>
            <p:nvPr/>
          </p:nvSpPr>
          <p:spPr>
            <a:xfrm>
              <a:off x="7572823" y="1258653"/>
              <a:ext cx="936000" cy="36933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Vacuum</a:t>
              </a:r>
            </a:p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firing</a:t>
              </a:r>
            </a:p>
          </p:txBody>
        </p:sp>
      </p:grp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1D89EEBF-5FAB-C800-827A-3584D7CC1A41}"/>
              </a:ext>
            </a:extLst>
          </p:cNvPr>
          <p:cNvCxnSpPr>
            <a:cxnSpLocks/>
            <a:stCxn id="181" idx="2"/>
            <a:endCxn id="185" idx="0"/>
          </p:cNvCxnSpPr>
          <p:nvPr/>
        </p:nvCxnSpPr>
        <p:spPr>
          <a:xfrm>
            <a:off x="6674206" y="4175368"/>
            <a:ext cx="17086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E07A00D-3AFA-FCE7-5957-A7B3A6F2203B}"/>
              </a:ext>
            </a:extLst>
          </p:cNvPr>
          <p:cNvGrpSpPr/>
          <p:nvPr/>
        </p:nvGrpSpPr>
        <p:grpSpPr>
          <a:xfrm rot="16200000">
            <a:off x="6057048" y="2859547"/>
            <a:ext cx="982315" cy="252000"/>
            <a:chOff x="7549666" y="1202492"/>
            <a:chExt cx="982315" cy="492060"/>
          </a:xfrm>
        </p:grpSpPr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6E36EB26-915B-49F2-4182-8212B4BAEF15}"/>
                </a:ext>
              </a:extLst>
            </p:cNvPr>
            <p:cNvSpPr/>
            <p:nvPr/>
          </p:nvSpPr>
          <p:spPr>
            <a:xfrm>
              <a:off x="7549666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2BC480F3-FE9A-C456-B217-6D806629574B}"/>
                </a:ext>
              </a:extLst>
            </p:cNvPr>
            <p:cNvSpPr txBox="1"/>
            <p:nvPr/>
          </p:nvSpPr>
          <p:spPr>
            <a:xfrm>
              <a:off x="7590823" y="1256997"/>
              <a:ext cx="900000" cy="18466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Cleaning</a:t>
              </a:r>
            </a:p>
          </p:txBody>
        </p:sp>
      </p:grp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E634B345-0701-FF8D-AB85-CEA51521F981}"/>
              </a:ext>
            </a:extLst>
          </p:cNvPr>
          <p:cNvCxnSpPr>
            <a:cxnSpLocks/>
          </p:cNvCxnSpPr>
          <p:nvPr/>
        </p:nvCxnSpPr>
        <p:spPr>
          <a:xfrm>
            <a:off x="8108246" y="2665577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F7B0266-FD78-99B3-3CC3-5D463FC3AF4F}"/>
              </a:ext>
            </a:extLst>
          </p:cNvPr>
          <p:cNvCxnSpPr>
            <a:cxnSpLocks/>
          </p:cNvCxnSpPr>
          <p:nvPr/>
        </p:nvCxnSpPr>
        <p:spPr>
          <a:xfrm>
            <a:off x="8102738" y="2924474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E8BFDA62-280B-F335-AFB2-16C2CDC4E3C4}"/>
              </a:ext>
            </a:extLst>
          </p:cNvPr>
          <p:cNvCxnSpPr>
            <a:cxnSpLocks/>
          </p:cNvCxnSpPr>
          <p:nvPr/>
        </p:nvCxnSpPr>
        <p:spPr>
          <a:xfrm>
            <a:off x="8102738" y="3387183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F322FB1F-8F0F-0D6B-19B6-86BB29BB5415}"/>
              </a:ext>
            </a:extLst>
          </p:cNvPr>
          <p:cNvCxnSpPr>
            <a:cxnSpLocks/>
          </p:cNvCxnSpPr>
          <p:nvPr/>
        </p:nvCxnSpPr>
        <p:spPr>
          <a:xfrm>
            <a:off x="8108246" y="3849892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270401D1-E646-E3EC-6268-D7D9F6FC8FF5}"/>
              </a:ext>
            </a:extLst>
          </p:cNvPr>
          <p:cNvCxnSpPr>
            <a:cxnSpLocks/>
          </p:cNvCxnSpPr>
          <p:nvPr/>
        </p:nvCxnSpPr>
        <p:spPr>
          <a:xfrm>
            <a:off x="8113755" y="4114297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0705674B-A793-8AA4-ABAF-5259ADC36B36}"/>
              </a:ext>
            </a:extLst>
          </p:cNvPr>
          <p:cNvCxnSpPr>
            <a:cxnSpLocks/>
            <a:stCxn id="185" idx="2"/>
          </p:cNvCxnSpPr>
          <p:nvPr/>
        </p:nvCxnSpPr>
        <p:spPr>
          <a:xfrm flipV="1">
            <a:off x="7313071" y="4170419"/>
            <a:ext cx="538877" cy="49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E41C9E22-3C51-4C8D-03F5-0E9638E71CD0}"/>
              </a:ext>
            </a:extLst>
          </p:cNvPr>
          <p:cNvCxnSpPr>
            <a:cxnSpLocks/>
            <a:stCxn id="205" idx="2"/>
          </p:cNvCxnSpPr>
          <p:nvPr/>
        </p:nvCxnSpPr>
        <p:spPr>
          <a:xfrm>
            <a:off x="6674206" y="2985547"/>
            <a:ext cx="1182645" cy="677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DC34D13-5A34-9D67-29AB-3313019DA1B3}"/>
              </a:ext>
            </a:extLst>
          </p:cNvPr>
          <p:cNvGrpSpPr/>
          <p:nvPr/>
        </p:nvGrpSpPr>
        <p:grpSpPr>
          <a:xfrm rot="16200000">
            <a:off x="6388135" y="3421130"/>
            <a:ext cx="2353919" cy="252001"/>
            <a:chOff x="7534244" y="1202492"/>
            <a:chExt cx="1044000" cy="492060"/>
          </a:xfrm>
        </p:grpSpPr>
        <p:sp>
          <p:nvSpPr>
            <p:cNvPr id="228" name="Rounded Rectangle 227">
              <a:extLst>
                <a:ext uri="{FF2B5EF4-FFF2-40B4-BE49-F238E27FC236}">
                  <a16:creationId xmlns:a16="http://schemas.microsoft.com/office/drawing/2014/main" id="{6476E0FC-0BCA-391F-BDD8-C04EF963CFCC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B54DD733-A39F-883C-AB84-AF215CBECE66}"/>
                </a:ext>
              </a:extLst>
            </p:cNvPr>
            <p:cNvSpPr txBox="1"/>
            <p:nvPr/>
          </p:nvSpPr>
          <p:spPr>
            <a:xfrm>
              <a:off x="7534244" y="1247093"/>
              <a:ext cx="1044000" cy="36058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Alignment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BEB46ED-FE93-7E1B-F8ED-5237ECC5D0AB}"/>
              </a:ext>
            </a:extLst>
          </p:cNvPr>
          <p:cNvGrpSpPr/>
          <p:nvPr/>
        </p:nvGrpSpPr>
        <p:grpSpPr>
          <a:xfrm rot="16200000">
            <a:off x="5577920" y="3453436"/>
            <a:ext cx="982315" cy="252000"/>
            <a:chOff x="7549666" y="1202492"/>
            <a:chExt cx="982315" cy="492060"/>
          </a:xfrm>
        </p:grpSpPr>
        <p:sp>
          <p:nvSpPr>
            <p:cNvPr id="241" name="Rounded Rectangle 240">
              <a:extLst>
                <a:ext uri="{FF2B5EF4-FFF2-40B4-BE49-F238E27FC236}">
                  <a16:creationId xmlns:a16="http://schemas.microsoft.com/office/drawing/2014/main" id="{2786A777-7623-D21C-B284-146B204DD42C}"/>
                </a:ext>
              </a:extLst>
            </p:cNvPr>
            <p:cNvSpPr/>
            <p:nvPr/>
          </p:nvSpPr>
          <p:spPr>
            <a:xfrm>
              <a:off x="7549666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2008BE2-EF4A-C0FE-3DB8-299E9DB1D82B}"/>
                </a:ext>
              </a:extLst>
            </p:cNvPr>
            <p:cNvSpPr txBox="1"/>
            <p:nvPr/>
          </p:nvSpPr>
          <p:spPr>
            <a:xfrm>
              <a:off x="7590821" y="1242668"/>
              <a:ext cx="900000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Installation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FB83F8E-DC66-B0D6-1B0F-216F653E676A}"/>
              </a:ext>
            </a:extLst>
          </p:cNvPr>
          <p:cNvGrpSpPr/>
          <p:nvPr/>
        </p:nvGrpSpPr>
        <p:grpSpPr>
          <a:xfrm rot="16200000">
            <a:off x="8087155" y="3383030"/>
            <a:ext cx="2214837" cy="252000"/>
            <a:chOff x="7565087" y="1202492"/>
            <a:chExt cx="982315" cy="492060"/>
          </a:xfrm>
        </p:grpSpPr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872FFAF0-838E-DF41-E900-D648F18F6D88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E470DACB-F2E1-B615-CE11-1522B48F512E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Installation</a:t>
              </a:r>
            </a:p>
          </p:txBody>
        </p:sp>
      </p:grpSp>
      <p:cxnSp>
        <p:nvCxnSpPr>
          <p:cNvPr id="253" name="Elbow Connector 252">
            <a:extLst>
              <a:ext uri="{FF2B5EF4-FFF2-40B4-BE49-F238E27FC236}">
                <a16:creationId xmlns:a16="http://schemas.microsoft.com/office/drawing/2014/main" id="{849D409E-B76E-A9B1-4831-A6ABFDF59185}"/>
              </a:ext>
            </a:extLst>
          </p:cNvPr>
          <p:cNvCxnSpPr>
            <a:cxnSpLocks/>
            <a:stCxn id="68" idx="3"/>
            <a:endCxn id="250" idx="1"/>
          </p:cNvCxnSpPr>
          <p:nvPr/>
        </p:nvCxnSpPr>
        <p:spPr>
          <a:xfrm flipV="1">
            <a:off x="3906982" y="4616449"/>
            <a:ext cx="5287592" cy="15048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ADA9A4D-1F71-CC28-DE6E-1213462E07CE}"/>
              </a:ext>
            </a:extLst>
          </p:cNvPr>
          <p:cNvGrpSpPr/>
          <p:nvPr/>
        </p:nvGrpSpPr>
        <p:grpSpPr>
          <a:xfrm rot="16200000">
            <a:off x="8449058" y="3383030"/>
            <a:ext cx="2214837" cy="252000"/>
            <a:chOff x="7565087" y="1202492"/>
            <a:chExt cx="982315" cy="492060"/>
          </a:xfrm>
        </p:grpSpPr>
        <p:sp>
          <p:nvSpPr>
            <p:cNvPr id="258" name="Rounded Rectangle 257">
              <a:extLst>
                <a:ext uri="{FF2B5EF4-FFF2-40B4-BE49-F238E27FC236}">
                  <a16:creationId xmlns:a16="http://schemas.microsoft.com/office/drawing/2014/main" id="{414DBDAF-AC24-178B-A7A3-EB4837662B09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05606C14-FF6F-305E-B04D-167743951F8B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Installation</a:t>
              </a:r>
            </a:p>
          </p:txBody>
        </p:sp>
      </p:grpSp>
      <p:cxnSp>
        <p:nvCxnSpPr>
          <p:cNvPr id="260" name="Elbow Connector 259">
            <a:extLst>
              <a:ext uri="{FF2B5EF4-FFF2-40B4-BE49-F238E27FC236}">
                <a16:creationId xmlns:a16="http://schemas.microsoft.com/office/drawing/2014/main" id="{5C44CC97-EFDE-5CA0-9544-D6672E9576F3}"/>
              </a:ext>
            </a:extLst>
          </p:cNvPr>
          <p:cNvCxnSpPr>
            <a:cxnSpLocks/>
            <a:stCxn id="69" idx="3"/>
            <a:endCxn id="258" idx="1"/>
          </p:cNvCxnSpPr>
          <p:nvPr/>
        </p:nvCxnSpPr>
        <p:spPr>
          <a:xfrm flipV="1">
            <a:off x="4599400" y="4616449"/>
            <a:ext cx="4957077" cy="73896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4089E20-AA2F-7889-91A6-11CD829045BC}"/>
              </a:ext>
            </a:extLst>
          </p:cNvPr>
          <p:cNvGrpSpPr/>
          <p:nvPr/>
        </p:nvGrpSpPr>
        <p:grpSpPr>
          <a:xfrm rot="16200000">
            <a:off x="8810961" y="3373504"/>
            <a:ext cx="2214837" cy="252000"/>
            <a:chOff x="7565087" y="1202492"/>
            <a:chExt cx="982315" cy="492060"/>
          </a:xfrm>
        </p:grpSpPr>
        <p:sp>
          <p:nvSpPr>
            <p:cNvPr id="264" name="Rounded Rectangle 263">
              <a:extLst>
                <a:ext uri="{FF2B5EF4-FFF2-40B4-BE49-F238E27FC236}">
                  <a16:creationId xmlns:a16="http://schemas.microsoft.com/office/drawing/2014/main" id="{224014EB-FC53-623C-994A-BD158C6BB31F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5F298248-E7D5-9508-898E-74AAECF94A54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Installation</a:t>
              </a:r>
            </a:p>
          </p:txBody>
        </p:sp>
      </p:grpSp>
      <p:cxnSp>
        <p:nvCxnSpPr>
          <p:cNvPr id="266" name="Elbow Connector 265">
            <a:extLst>
              <a:ext uri="{FF2B5EF4-FFF2-40B4-BE49-F238E27FC236}">
                <a16:creationId xmlns:a16="http://schemas.microsoft.com/office/drawing/2014/main" id="{CE9A452C-9E7B-7A67-75A0-87EFF6E6CEF0}"/>
              </a:ext>
            </a:extLst>
          </p:cNvPr>
          <p:cNvCxnSpPr>
            <a:cxnSpLocks/>
            <a:stCxn id="70" idx="3"/>
            <a:endCxn id="264" idx="1"/>
          </p:cNvCxnSpPr>
          <p:nvPr/>
        </p:nvCxnSpPr>
        <p:spPr>
          <a:xfrm flipV="1">
            <a:off x="4599400" y="4606923"/>
            <a:ext cx="5318980" cy="1336972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95D6DF8-2BC7-F7ED-DBAB-801F844E88CB}"/>
              </a:ext>
            </a:extLst>
          </p:cNvPr>
          <p:cNvGrpSpPr/>
          <p:nvPr/>
        </p:nvGrpSpPr>
        <p:grpSpPr>
          <a:xfrm>
            <a:off x="5354396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B65EF7AB-0DA4-A174-B90D-29FF1BC98EC3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E243F6F-3644-1ECA-7B94-6706994B7CE8}"/>
                </a:ext>
              </a:extLst>
            </p:cNvPr>
            <p:cNvSpPr txBox="1"/>
            <p:nvPr/>
          </p:nvSpPr>
          <p:spPr>
            <a:xfrm rot="16200000">
              <a:off x="3589902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Manufacturing/Procurement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E03B0CE-E9E2-040F-FFE7-E7D9DA0F214E}"/>
              </a:ext>
            </a:extLst>
          </p:cNvPr>
          <p:cNvGrpSpPr/>
          <p:nvPr/>
        </p:nvGrpSpPr>
        <p:grpSpPr>
          <a:xfrm>
            <a:off x="4911898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640A354-F191-D261-9AEC-617625B5BB0C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C45B7E-2B48-36DA-A775-17E5A38A9C12}"/>
                </a:ext>
              </a:extLst>
            </p:cNvPr>
            <p:cNvSpPr txBox="1"/>
            <p:nvPr/>
          </p:nvSpPr>
          <p:spPr>
            <a:xfrm rot="16200000">
              <a:off x="3377245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Materials and compontents procurement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6D9BC5-4BEF-FE73-62F4-E2BC812B8704}"/>
              </a:ext>
            </a:extLst>
          </p:cNvPr>
          <p:cNvGrpSpPr/>
          <p:nvPr/>
        </p:nvGrpSpPr>
        <p:grpSpPr>
          <a:xfrm>
            <a:off x="10042901" y="276858"/>
            <a:ext cx="1964713" cy="1062252"/>
            <a:chOff x="10042901" y="276858"/>
            <a:chExt cx="1964713" cy="10622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83C53D-A9E4-D7F3-0D7A-361B6FD1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2901" y="276858"/>
              <a:ext cx="1964713" cy="978268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CB8B662-F7F2-C343-E500-CF2A767DEAB1}"/>
                </a:ext>
              </a:extLst>
            </p:cNvPr>
            <p:cNvSpPr/>
            <p:nvPr/>
          </p:nvSpPr>
          <p:spPr>
            <a:xfrm>
              <a:off x="10439515" y="276858"/>
              <a:ext cx="360000" cy="10622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91F6AA-D47C-A051-A0FA-90DB4D827697}"/>
              </a:ext>
            </a:extLst>
          </p:cNvPr>
          <p:cNvGrpSpPr/>
          <p:nvPr/>
        </p:nvGrpSpPr>
        <p:grpSpPr>
          <a:xfrm rot="16200000">
            <a:off x="9534767" y="3365412"/>
            <a:ext cx="2214837" cy="252000"/>
            <a:chOff x="7565087" y="1202492"/>
            <a:chExt cx="982315" cy="49206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5FBC4E2-C090-5E3C-3561-ACD23C3DC961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C1D4F3-9349-4BEE-24E0-ADC0DE59327B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accent3">
                      <a:lumMod val="75000"/>
                    </a:schemeClr>
                  </a:solidFill>
                </a:rPr>
                <a:t>BAKEOUT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9FC0B1-BC07-1716-EC15-A5B8817D93FD}"/>
              </a:ext>
            </a:extLst>
          </p:cNvPr>
          <p:cNvSpPr txBox="1"/>
          <p:nvPr/>
        </p:nvSpPr>
        <p:spPr>
          <a:xfrm>
            <a:off x="10226664" y="1414791"/>
            <a:ext cx="17232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</a:t>
            </a:r>
            <a:r>
              <a:rPr lang="en-CH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imensions not to scale)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B19175-18FB-60F5-EB5A-21AF97BB0815}"/>
              </a:ext>
            </a:extLst>
          </p:cNvPr>
          <p:cNvGrpSpPr/>
          <p:nvPr/>
        </p:nvGrpSpPr>
        <p:grpSpPr>
          <a:xfrm>
            <a:off x="10878089" y="2385432"/>
            <a:ext cx="427003" cy="2214837"/>
            <a:chOff x="10878089" y="2385432"/>
            <a:chExt cx="427003" cy="2214837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A3639CDC-5237-816C-0896-74D8C81CC554}"/>
                </a:ext>
              </a:extLst>
            </p:cNvPr>
            <p:cNvGrpSpPr/>
            <p:nvPr/>
          </p:nvGrpSpPr>
          <p:grpSpPr>
            <a:xfrm rot="16200000">
              <a:off x="9984172" y="3279349"/>
              <a:ext cx="2214837" cy="427003"/>
              <a:chOff x="7565087" y="1202491"/>
              <a:chExt cx="982315" cy="833768"/>
            </a:xfrm>
          </p:grpSpPr>
          <p:sp>
            <p:nvSpPr>
              <p:cNvPr id="272" name="Rounded Rectangle 271">
                <a:extLst>
                  <a:ext uri="{FF2B5EF4-FFF2-40B4-BE49-F238E27FC236}">
                    <a16:creationId xmlns:a16="http://schemas.microsoft.com/office/drawing/2014/main" id="{FE5F082A-8DE2-722B-0A7D-0D7B9F34EBF0}"/>
                  </a:ext>
                </a:extLst>
              </p:cNvPr>
              <p:cNvSpPr/>
              <p:nvPr/>
            </p:nvSpPr>
            <p:spPr>
              <a:xfrm>
                <a:off x="7565087" y="1202491"/>
                <a:ext cx="982315" cy="833768"/>
              </a:xfrm>
              <a:prstGeom prst="roundRect">
                <a:avLst>
                  <a:gd name="adj" fmla="val 587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7E466582-2A78-7C96-968F-E771BCF94051}"/>
                  </a:ext>
                </a:extLst>
              </p:cNvPr>
              <p:cNvSpPr txBox="1"/>
              <p:nvPr/>
            </p:nvSpPr>
            <p:spPr>
              <a:xfrm>
                <a:off x="7762908" y="1248235"/>
                <a:ext cx="591407" cy="72115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Measurements</a:t>
                </a:r>
              </a:p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STEP 1</a:t>
                </a:r>
              </a:p>
            </p:txBody>
          </p:sp>
        </p:grpSp>
        <p:sp>
          <p:nvSpPr>
            <p:cNvPr id="26" name="5-point Star 25">
              <a:extLst>
                <a:ext uri="{FF2B5EF4-FFF2-40B4-BE49-F238E27FC236}">
                  <a16:creationId xmlns:a16="http://schemas.microsoft.com/office/drawing/2014/main" id="{0523C7F6-1962-37E8-8864-D87541741DE0}"/>
                </a:ext>
              </a:extLst>
            </p:cNvPr>
            <p:cNvSpPr/>
            <p:nvPr/>
          </p:nvSpPr>
          <p:spPr>
            <a:xfrm>
              <a:off x="10957357" y="4243769"/>
              <a:ext cx="257618" cy="252324"/>
            </a:xfrm>
            <a:prstGeom prst="star5">
              <a:avLst>
                <a:gd name="adj" fmla="val 23900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shade val="15000"/>
                  <a:alpha val="73166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A51421-E56D-0731-9405-B825F086A7CC}"/>
              </a:ext>
            </a:extLst>
          </p:cNvPr>
          <p:cNvGrpSpPr/>
          <p:nvPr/>
        </p:nvGrpSpPr>
        <p:grpSpPr>
          <a:xfrm rot="16200000">
            <a:off x="9172864" y="3377938"/>
            <a:ext cx="2214837" cy="252000"/>
            <a:chOff x="7565087" y="1202492"/>
            <a:chExt cx="982315" cy="49206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B4479988-B825-7C71-F223-3903E5174301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AB16A5-5AFB-D89A-B741-A8C2BC32ACD1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/>
                <a:t>Leak 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42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64509-17E7-3A4B-0A23-51840D5B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447B57A-1B52-11C1-99A7-5BE900E7F2AC}"/>
              </a:ext>
            </a:extLst>
          </p:cNvPr>
          <p:cNvGrpSpPr/>
          <p:nvPr/>
        </p:nvGrpSpPr>
        <p:grpSpPr>
          <a:xfrm>
            <a:off x="4629325" y="5890903"/>
            <a:ext cx="7256072" cy="331159"/>
            <a:chOff x="4751542" y="5777265"/>
            <a:chExt cx="7256072" cy="331159"/>
          </a:xfrm>
        </p:grpSpPr>
        <p:sp>
          <p:nvSpPr>
            <p:cNvPr id="291" name="Right Arrow 290">
              <a:extLst>
                <a:ext uri="{FF2B5EF4-FFF2-40B4-BE49-F238E27FC236}">
                  <a16:creationId xmlns:a16="http://schemas.microsoft.com/office/drawing/2014/main" id="{5F70B09C-7453-46BE-915E-E532548B71DC}"/>
                </a:ext>
              </a:extLst>
            </p:cNvPr>
            <p:cNvSpPr/>
            <p:nvPr/>
          </p:nvSpPr>
          <p:spPr>
            <a:xfrm>
              <a:off x="4751542" y="5890065"/>
              <a:ext cx="7256072" cy="218359"/>
            </a:xfrm>
            <a:prstGeom prst="rightArrow">
              <a:avLst>
                <a:gd name="adj1" fmla="val 47293"/>
                <a:gd name="adj2" fmla="val 90917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A29B181-51FF-4DF1-AE81-7B73717423A3}"/>
                </a:ext>
              </a:extLst>
            </p:cNvPr>
            <p:cNvSpPr txBox="1"/>
            <p:nvPr/>
          </p:nvSpPr>
          <p:spPr>
            <a:xfrm>
              <a:off x="11371777" y="5777265"/>
              <a:ext cx="31418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  <a:cs typeface="Courier New" panose="02070309020205020404" pitchFamily="49" charset="0"/>
                </a:rPr>
                <a:t>Time</a:t>
              </a:r>
              <a:endParaRPr lang="en-CH" sz="1050" b="1" dirty="0">
                <a:solidFill>
                  <a:schemeClr val="bg2">
                    <a:lumMod val="10000"/>
                  </a:schemeClr>
                </a:solidFill>
                <a:cs typeface="Courier New" panose="02070309020205020404" pitchFamily="49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8F8D702-EA19-6D65-A247-C3EA05D54381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A6824AFB-F329-89B8-4A2A-E7FE730E3D00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FD6825-1497-2ACE-C79A-C1DBE2B56B3E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F89C42-E875-4097-EF4C-ADB2B432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Logistics for STEP 2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9F6A7-8F97-AE0A-8AA0-9265F321C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00191-975F-3222-37FC-3CD37B60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C95D2-E7DC-C2DA-7624-1E536D24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2BF47D6-0CF8-79C8-ED9E-3170A38D5975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9F30F9-A268-DD3D-93CF-8C54B1F31600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659F70-8F1F-08A3-5DB2-A52AA9BD408C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9237CFD-52E4-A06D-B4C1-B5B96DE3455F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F6F035-4F4E-E651-8953-AF1EFE34B297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0595A9-5FEE-D087-8F62-08B65A3FA717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E22CAC-58C9-B0F3-E5BC-4A340B1A80DC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51FD39B-F695-6A2F-C675-759142835AA0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438114A-7980-92A0-8629-214A2118D6B1}"/>
              </a:ext>
            </a:extLst>
          </p:cNvPr>
          <p:cNvGrpSpPr/>
          <p:nvPr/>
        </p:nvGrpSpPr>
        <p:grpSpPr>
          <a:xfrm>
            <a:off x="5354396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92CFF1B6-9B53-EC34-44FC-31726A00B7DE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162BB82-C998-0318-3C90-6D5328F32028}"/>
                </a:ext>
              </a:extLst>
            </p:cNvPr>
            <p:cNvSpPr txBox="1"/>
            <p:nvPr/>
          </p:nvSpPr>
          <p:spPr>
            <a:xfrm rot="16200000">
              <a:off x="3589902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Manufacturing/Procurement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2E5D8C2-E899-C840-5020-EC7F5B92AA4E}"/>
              </a:ext>
            </a:extLst>
          </p:cNvPr>
          <p:cNvGrpSpPr/>
          <p:nvPr/>
        </p:nvGrpSpPr>
        <p:grpSpPr>
          <a:xfrm>
            <a:off x="4911898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459A6D7-C056-AD75-BB04-A58935ECEE15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2F7F469-50A8-8075-4C1E-F6C7E245C82C}"/>
                </a:ext>
              </a:extLst>
            </p:cNvPr>
            <p:cNvSpPr txBox="1"/>
            <p:nvPr/>
          </p:nvSpPr>
          <p:spPr>
            <a:xfrm rot="16200000">
              <a:off x="3377245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Materials and compontents procurement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2844DB8-ECF6-F939-FA84-FEA2006F70AD}"/>
              </a:ext>
            </a:extLst>
          </p:cNvPr>
          <p:cNvGrpSpPr/>
          <p:nvPr/>
        </p:nvGrpSpPr>
        <p:grpSpPr>
          <a:xfrm>
            <a:off x="9099303" y="2323727"/>
            <a:ext cx="951871" cy="2214837"/>
            <a:chOff x="10600110" y="2413178"/>
            <a:chExt cx="951871" cy="2214837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511EA3AC-2D2E-BDFF-A806-6967BB2E4748}"/>
                </a:ext>
              </a:extLst>
            </p:cNvPr>
            <p:cNvGrpSpPr/>
            <p:nvPr/>
          </p:nvGrpSpPr>
          <p:grpSpPr>
            <a:xfrm rot="16200000">
              <a:off x="9701092" y="3312196"/>
              <a:ext cx="2214837" cy="416801"/>
              <a:chOff x="7571316" y="1089439"/>
              <a:chExt cx="982315" cy="813854"/>
            </a:xfrm>
          </p:grpSpPr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FCB4C26E-E668-5BBF-2240-38314A06CBD2}"/>
                  </a:ext>
                </a:extLst>
              </p:cNvPr>
              <p:cNvSpPr/>
              <p:nvPr/>
            </p:nvSpPr>
            <p:spPr>
              <a:xfrm>
                <a:off x="7571316" y="1089439"/>
                <a:ext cx="982315" cy="813854"/>
              </a:xfrm>
              <a:prstGeom prst="roundRect">
                <a:avLst>
                  <a:gd name="adj" fmla="val 587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DD8AEF1D-B2CD-A3D8-E4D3-7834C7AF02C4}"/>
                  </a:ext>
                </a:extLst>
              </p:cNvPr>
              <p:cNvSpPr txBox="1"/>
              <p:nvPr/>
            </p:nvSpPr>
            <p:spPr>
              <a:xfrm>
                <a:off x="7643944" y="1112328"/>
                <a:ext cx="886562" cy="72116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De-install instrumentation, valves and pumps</a:t>
                </a: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56F52FE7-8F72-3696-9766-DE119A68533D}"/>
                </a:ext>
              </a:extLst>
            </p:cNvPr>
            <p:cNvGrpSpPr/>
            <p:nvPr/>
          </p:nvGrpSpPr>
          <p:grpSpPr>
            <a:xfrm rot="16200000">
              <a:off x="10231061" y="3307095"/>
              <a:ext cx="2214837" cy="427003"/>
              <a:chOff x="7565087" y="1202491"/>
              <a:chExt cx="982315" cy="833768"/>
            </a:xfrm>
          </p:grpSpPr>
          <p:sp>
            <p:nvSpPr>
              <p:cNvPr id="283" name="Rounded Rectangle 282">
                <a:extLst>
                  <a:ext uri="{FF2B5EF4-FFF2-40B4-BE49-F238E27FC236}">
                    <a16:creationId xmlns:a16="http://schemas.microsoft.com/office/drawing/2014/main" id="{07FBB447-D4D4-31DE-B8F3-5AEA0396E4A4}"/>
                  </a:ext>
                </a:extLst>
              </p:cNvPr>
              <p:cNvSpPr/>
              <p:nvPr/>
            </p:nvSpPr>
            <p:spPr>
              <a:xfrm>
                <a:off x="7565087" y="1202491"/>
                <a:ext cx="982315" cy="833768"/>
              </a:xfrm>
              <a:prstGeom prst="roundRect">
                <a:avLst>
                  <a:gd name="adj" fmla="val 587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4853C0BD-7056-838B-7827-51FCB99FC033}"/>
                  </a:ext>
                </a:extLst>
              </p:cNvPr>
              <p:cNvSpPr txBox="1"/>
              <p:nvPr/>
            </p:nvSpPr>
            <p:spPr>
              <a:xfrm>
                <a:off x="7762908" y="1248235"/>
                <a:ext cx="591407" cy="72115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Measurements</a:t>
                </a:r>
              </a:p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STEP 2</a:t>
                </a:r>
              </a:p>
            </p:txBody>
          </p:sp>
        </p:grp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A2D7B74-2D45-5E6F-C7C8-263D4BB42BAB}"/>
              </a:ext>
            </a:extLst>
          </p:cNvPr>
          <p:cNvGrpSpPr/>
          <p:nvPr/>
        </p:nvGrpSpPr>
        <p:grpSpPr>
          <a:xfrm>
            <a:off x="10042901" y="276858"/>
            <a:ext cx="1964713" cy="1062252"/>
            <a:chOff x="10042901" y="276858"/>
            <a:chExt cx="1964713" cy="1062252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A0079780-FA01-C759-14DC-52E78E6A8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2901" y="276858"/>
              <a:ext cx="1964713" cy="978268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16CAB0AE-21A9-BADC-BF00-547CC42416D3}"/>
                </a:ext>
              </a:extLst>
            </p:cNvPr>
            <p:cNvSpPr/>
            <p:nvPr/>
          </p:nvSpPr>
          <p:spPr>
            <a:xfrm>
              <a:off x="10764978" y="276858"/>
              <a:ext cx="360000" cy="10622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5AD16F36-B775-AA47-CE2C-1A4991CF4DB6}"/>
              </a:ext>
            </a:extLst>
          </p:cNvPr>
          <p:cNvSpPr txBox="1"/>
          <p:nvPr/>
        </p:nvSpPr>
        <p:spPr>
          <a:xfrm>
            <a:off x="10226664" y="1414791"/>
            <a:ext cx="17232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</a:t>
            </a:r>
            <a:r>
              <a:rPr lang="en-CH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imensions not to scale)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0612F3-6EE7-DF72-0451-2BDE0A93F4EA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389136" y="3101564"/>
            <a:ext cx="2520000" cy="589624"/>
            <a:chOff x="1024956" y="2713174"/>
            <a:chExt cx="5643402" cy="96012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6A86A7-A993-E19D-D5B0-D37AC21CA315}"/>
                </a:ext>
              </a:extLst>
            </p:cNvPr>
            <p:cNvSpPr/>
            <p:nvPr/>
          </p:nvSpPr>
          <p:spPr>
            <a:xfrm>
              <a:off x="2822801" y="2713174"/>
              <a:ext cx="1021552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1" name="Free-form: Shape 4">
              <a:extLst>
                <a:ext uri="{FF2B5EF4-FFF2-40B4-BE49-F238E27FC236}">
                  <a16:creationId xmlns:a16="http://schemas.microsoft.com/office/drawing/2014/main" id="{F2193662-DA37-EEA7-0403-498061A6002A}"/>
                </a:ext>
              </a:extLst>
            </p:cNvPr>
            <p:cNvSpPr/>
            <p:nvPr/>
          </p:nvSpPr>
          <p:spPr>
            <a:xfrm rot="10800000" flipV="1">
              <a:off x="5483244" y="2713176"/>
              <a:ext cx="1185114" cy="960119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C6B233-AFDB-51D6-2CA4-7C0A92E2FFCB}"/>
                </a:ext>
              </a:extLst>
            </p:cNvPr>
            <p:cNvSpPr/>
            <p:nvPr/>
          </p:nvSpPr>
          <p:spPr>
            <a:xfrm>
              <a:off x="3844357" y="2713174"/>
              <a:ext cx="1023874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3" name="Free-form: Shape 4">
              <a:extLst>
                <a:ext uri="{FF2B5EF4-FFF2-40B4-BE49-F238E27FC236}">
                  <a16:creationId xmlns:a16="http://schemas.microsoft.com/office/drawing/2014/main" id="{9AA9280A-DB28-343F-8EDC-E019D2403FD5}"/>
                </a:ext>
              </a:extLst>
            </p:cNvPr>
            <p:cNvSpPr/>
            <p:nvPr/>
          </p:nvSpPr>
          <p:spPr>
            <a:xfrm rot="10800000" flipH="1" flipV="1">
              <a:off x="1024956" y="2713174"/>
              <a:ext cx="1183068" cy="960119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48C6F0-D67D-153E-4E00-449DAF1FA78C}"/>
                </a:ext>
              </a:extLst>
            </p:cNvPr>
            <p:cNvSpPr/>
            <p:nvPr/>
          </p:nvSpPr>
          <p:spPr>
            <a:xfrm>
              <a:off x="2220524" y="2713174"/>
              <a:ext cx="597677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C28E5C-ACD2-25A2-2979-3966010B2FA0}"/>
                </a:ext>
              </a:extLst>
            </p:cNvPr>
            <p:cNvSpPr/>
            <p:nvPr/>
          </p:nvSpPr>
          <p:spPr>
            <a:xfrm>
              <a:off x="4881498" y="2713174"/>
              <a:ext cx="597677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</p:grpSp>
      <p:sp>
        <p:nvSpPr>
          <p:cNvPr id="58" name="5-point Star 57">
            <a:extLst>
              <a:ext uri="{FF2B5EF4-FFF2-40B4-BE49-F238E27FC236}">
                <a16:creationId xmlns:a16="http://schemas.microsoft.com/office/drawing/2014/main" id="{3D673E8C-5788-0831-49C8-F6DD04ECDD2D}"/>
              </a:ext>
            </a:extLst>
          </p:cNvPr>
          <p:cNvSpPr/>
          <p:nvPr/>
        </p:nvSpPr>
        <p:spPr>
          <a:xfrm>
            <a:off x="9689930" y="4183073"/>
            <a:ext cx="257618" cy="252324"/>
          </a:xfrm>
          <a:prstGeom prst="star5">
            <a:avLst>
              <a:gd name="adj" fmla="val 2390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1">
                <a:shade val="15000"/>
                <a:alpha val="73166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8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904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219D8-E728-4E39-B2BD-53E8696D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170108E-6719-D9BB-6CAA-6CF9881AA559}"/>
              </a:ext>
            </a:extLst>
          </p:cNvPr>
          <p:cNvGrpSpPr/>
          <p:nvPr/>
        </p:nvGrpSpPr>
        <p:grpSpPr>
          <a:xfrm>
            <a:off x="4629325" y="5890903"/>
            <a:ext cx="7256072" cy="331159"/>
            <a:chOff x="4751542" y="5777265"/>
            <a:chExt cx="7256072" cy="331159"/>
          </a:xfrm>
        </p:grpSpPr>
        <p:sp>
          <p:nvSpPr>
            <p:cNvPr id="291" name="Right Arrow 290">
              <a:extLst>
                <a:ext uri="{FF2B5EF4-FFF2-40B4-BE49-F238E27FC236}">
                  <a16:creationId xmlns:a16="http://schemas.microsoft.com/office/drawing/2014/main" id="{1392CE3B-8BB7-8F39-EF91-DB8840B1EA9B}"/>
                </a:ext>
              </a:extLst>
            </p:cNvPr>
            <p:cNvSpPr/>
            <p:nvPr/>
          </p:nvSpPr>
          <p:spPr>
            <a:xfrm>
              <a:off x="4751542" y="5890065"/>
              <a:ext cx="7256072" cy="218359"/>
            </a:xfrm>
            <a:prstGeom prst="rightArrow">
              <a:avLst>
                <a:gd name="adj1" fmla="val 47293"/>
                <a:gd name="adj2" fmla="val 90917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BA47F1EB-1BE8-6E5C-F59D-AB2533571162}"/>
                </a:ext>
              </a:extLst>
            </p:cNvPr>
            <p:cNvSpPr txBox="1"/>
            <p:nvPr/>
          </p:nvSpPr>
          <p:spPr>
            <a:xfrm>
              <a:off x="11371777" y="5777265"/>
              <a:ext cx="31418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  <a:cs typeface="Courier New" panose="02070309020205020404" pitchFamily="49" charset="0"/>
                </a:rPr>
                <a:t>Time</a:t>
              </a:r>
              <a:endParaRPr lang="en-CH" sz="1050" b="1" dirty="0">
                <a:solidFill>
                  <a:schemeClr val="bg2">
                    <a:lumMod val="10000"/>
                  </a:schemeClr>
                </a:solidFill>
                <a:cs typeface="Courier New" panose="02070309020205020404" pitchFamily="49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AC55E26-F589-CE0C-3E7B-2D6FDD3508AC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4D3B2E9F-0683-5868-FB8A-46D0C08B78A0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8DBB160-9403-885A-DB8A-4E7AC51C1601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E11F75-A590-B7B3-F110-09B06DBE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Logistics for STEP 3/4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4DAC3-C85A-E0EA-59D0-2E393041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4559-61CF-F8C0-7F15-1CCF2E09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433B9-94D3-3C06-D3C3-64FF5A9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D66DC2-5D6C-7C23-D46B-97CB4431A28E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D2E043-4242-7D02-B199-F9BFE74BD5AF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4094816-D0BE-FE2A-27F2-FC30668FDCE3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03067C3-5D32-971B-81F0-0F851F2E4701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3AA2AF9-D067-4BA5-9208-15B8F45C3F25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A4A8685-7AEE-9CC9-58DB-F4D79619849A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58F722-FF28-CAAE-D011-062B2765F114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B9E729B-E10F-C92E-2B0A-C9D177B483E8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076F5C1-835A-327C-5AD4-E8B4BA0AF949}"/>
              </a:ext>
            </a:extLst>
          </p:cNvPr>
          <p:cNvGrpSpPr/>
          <p:nvPr/>
        </p:nvGrpSpPr>
        <p:grpSpPr>
          <a:xfrm>
            <a:off x="5354396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D9146B68-A28D-740E-4CF2-BA60DC72C6A4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C0161DD-ED49-6693-C064-E51CA478BD0E}"/>
                </a:ext>
              </a:extLst>
            </p:cNvPr>
            <p:cNvSpPr txBox="1"/>
            <p:nvPr/>
          </p:nvSpPr>
          <p:spPr>
            <a:xfrm rot="16200000">
              <a:off x="3589902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Manufacturing/Procurement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445D16F-11E0-9834-CC75-AEB7A6342894}"/>
              </a:ext>
            </a:extLst>
          </p:cNvPr>
          <p:cNvGrpSpPr/>
          <p:nvPr/>
        </p:nvGrpSpPr>
        <p:grpSpPr>
          <a:xfrm>
            <a:off x="4911898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0653DBC-827F-D961-2E0C-2657C1D7ED5F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ECAEE48-91D3-504F-22E8-D4954B1B6CF0}"/>
                </a:ext>
              </a:extLst>
            </p:cNvPr>
            <p:cNvSpPr txBox="1"/>
            <p:nvPr/>
          </p:nvSpPr>
          <p:spPr>
            <a:xfrm rot="16200000">
              <a:off x="3377245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Materials and compontents procurement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E2A3FB1-92B7-E08E-37C3-2096F6DA2FD3}"/>
              </a:ext>
            </a:extLst>
          </p:cNvPr>
          <p:cNvGrpSpPr/>
          <p:nvPr/>
        </p:nvGrpSpPr>
        <p:grpSpPr>
          <a:xfrm>
            <a:off x="10042901" y="276858"/>
            <a:ext cx="1964713" cy="1062252"/>
            <a:chOff x="10042901" y="276858"/>
            <a:chExt cx="1964713" cy="1062252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41CF2A73-07E9-0602-A759-54E14D19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2901" y="276858"/>
              <a:ext cx="1964713" cy="978268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6A6E9178-D417-4510-5E3D-149734B24321}"/>
                </a:ext>
              </a:extLst>
            </p:cNvPr>
            <p:cNvSpPr/>
            <p:nvPr/>
          </p:nvSpPr>
          <p:spPr>
            <a:xfrm>
              <a:off x="10764978" y="276858"/>
              <a:ext cx="360000" cy="10622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89" name="TextBox 288">
            <a:extLst>
              <a:ext uri="{FF2B5EF4-FFF2-40B4-BE49-F238E27FC236}">
                <a16:creationId xmlns:a16="http://schemas.microsoft.com/office/drawing/2014/main" id="{9CD46257-7F1F-49D1-BF06-77539442116C}"/>
              </a:ext>
            </a:extLst>
          </p:cNvPr>
          <p:cNvSpPr txBox="1"/>
          <p:nvPr/>
        </p:nvSpPr>
        <p:spPr>
          <a:xfrm>
            <a:off x="10226664" y="1414791"/>
            <a:ext cx="17232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</a:t>
            </a:r>
            <a:r>
              <a:rPr lang="en-CH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imensions not to scale)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F049E20-BC42-B8E1-67AC-5F98A1DACBB4}"/>
              </a:ext>
            </a:extLst>
          </p:cNvPr>
          <p:cNvCxnSpPr>
            <a:cxnSpLocks/>
          </p:cNvCxnSpPr>
          <p:nvPr/>
        </p:nvCxnSpPr>
        <p:spPr>
          <a:xfrm>
            <a:off x="6443956" y="3451069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DFF0E27-E58A-9E1F-6F9A-AEB9281B2F21}"/>
              </a:ext>
            </a:extLst>
          </p:cNvPr>
          <p:cNvGrpSpPr/>
          <p:nvPr/>
        </p:nvGrpSpPr>
        <p:grpSpPr>
          <a:xfrm rot="16200000">
            <a:off x="5233226" y="3329699"/>
            <a:ext cx="2214000" cy="252001"/>
            <a:chOff x="7549665" y="1202490"/>
            <a:chExt cx="782362" cy="492060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0940437F-77E1-9BAB-113B-602FD8D6DD75}"/>
                </a:ext>
              </a:extLst>
            </p:cNvPr>
            <p:cNvSpPr/>
            <p:nvPr/>
          </p:nvSpPr>
          <p:spPr>
            <a:xfrm>
              <a:off x="7549665" y="1202490"/>
              <a:ext cx="782362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1D81BEF-5624-F60F-5EB4-111978E8B470}"/>
                </a:ext>
              </a:extLst>
            </p:cNvPr>
            <p:cNvSpPr txBox="1"/>
            <p:nvPr/>
          </p:nvSpPr>
          <p:spPr>
            <a:xfrm>
              <a:off x="7701347" y="1247092"/>
              <a:ext cx="478997" cy="36058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rgbClr val="FF0000"/>
                  </a:solidFill>
                </a:rPr>
                <a:t>CUT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2AF24B-372B-8307-C53D-2DFD977F26AB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801372" y="3160881"/>
            <a:ext cx="4233180" cy="589639"/>
            <a:chOff x="-128342" y="2713173"/>
            <a:chExt cx="9479979" cy="960125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9AAE9A5-20FA-4DE0-D93A-C21DF4DF2FBE}"/>
                </a:ext>
              </a:extLst>
            </p:cNvPr>
            <p:cNvSpPr/>
            <p:nvPr/>
          </p:nvSpPr>
          <p:spPr>
            <a:xfrm>
              <a:off x="1669487" y="2713175"/>
              <a:ext cx="1021553" cy="9601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04" name="Free-form: Shape 4">
              <a:extLst>
                <a:ext uri="{FF2B5EF4-FFF2-40B4-BE49-F238E27FC236}">
                  <a16:creationId xmlns:a16="http://schemas.microsoft.com/office/drawing/2014/main" id="{BCE4CB76-0636-4F51-ABED-AD535C72F298}"/>
                </a:ext>
              </a:extLst>
            </p:cNvPr>
            <p:cNvSpPr/>
            <p:nvPr/>
          </p:nvSpPr>
          <p:spPr>
            <a:xfrm rot="10800000" flipV="1">
              <a:off x="8166522" y="2713174"/>
              <a:ext cx="1185115" cy="960121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364AC87-C084-9BC6-6F55-1C94535DE220}"/>
                </a:ext>
              </a:extLst>
            </p:cNvPr>
            <p:cNvSpPr/>
            <p:nvPr/>
          </p:nvSpPr>
          <p:spPr>
            <a:xfrm>
              <a:off x="6527621" y="2713174"/>
              <a:ext cx="1023875" cy="9601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06" name="Free-form: Shape 4">
              <a:extLst>
                <a:ext uri="{FF2B5EF4-FFF2-40B4-BE49-F238E27FC236}">
                  <a16:creationId xmlns:a16="http://schemas.microsoft.com/office/drawing/2014/main" id="{84C14D48-E203-2280-3693-926A92E44E51}"/>
                </a:ext>
              </a:extLst>
            </p:cNvPr>
            <p:cNvSpPr/>
            <p:nvPr/>
          </p:nvSpPr>
          <p:spPr>
            <a:xfrm rot="10800000" flipH="1" flipV="1">
              <a:off x="-128342" y="2713176"/>
              <a:ext cx="1183068" cy="960122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AE1E3F-2298-4478-EF99-70B13C1195A7}"/>
                </a:ext>
              </a:extLst>
            </p:cNvPr>
            <p:cNvSpPr/>
            <p:nvPr/>
          </p:nvSpPr>
          <p:spPr>
            <a:xfrm>
              <a:off x="1067209" y="2713173"/>
              <a:ext cx="597677" cy="9601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786BE43-D27E-F8DF-1CB3-F63D43EDF019}"/>
                </a:ext>
              </a:extLst>
            </p:cNvPr>
            <p:cNvSpPr/>
            <p:nvPr/>
          </p:nvSpPr>
          <p:spPr>
            <a:xfrm>
              <a:off x="7564769" y="2713174"/>
              <a:ext cx="597677" cy="9601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1247B63-9CF3-A97E-A4B1-B9DBDFA6AA1E}"/>
              </a:ext>
            </a:extLst>
          </p:cNvPr>
          <p:cNvSpPr txBox="1"/>
          <p:nvPr/>
        </p:nvSpPr>
        <p:spPr>
          <a:xfrm>
            <a:off x="10226664" y="1414791"/>
            <a:ext cx="17232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</a:t>
            </a:r>
            <a:r>
              <a:rPr lang="en-CH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imensions not to scale)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2F31E27-9628-73FA-F33E-087019CFB1F6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747067" y="3144283"/>
            <a:ext cx="2520000" cy="589624"/>
            <a:chOff x="1024956" y="2713174"/>
            <a:chExt cx="5643402" cy="960121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20874A4-643A-92AE-3E64-9EEE6916E09E}"/>
                </a:ext>
              </a:extLst>
            </p:cNvPr>
            <p:cNvSpPr/>
            <p:nvPr/>
          </p:nvSpPr>
          <p:spPr>
            <a:xfrm>
              <a:off x="2822801" y="2713174"/>
              <a:ext cx="1021552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35" name="Free-form: Shape 4">
              <a:extLst>
                <a:ext uri="{FF2B5EF4-FFF2-40B4-BE49-F238E27FC236}">
                  <a16:creationId xmlns:a16="http://schemas.microsoft.com/office/drawing/2014/main" id="{6F147A29-3C37-A7B4-FBB8-304FF6789FFC}"/>
                </a:ext>
              </a:extLst>
            </p:cNvPr>
            <p:cNvSpPr/>
            <p:nvPr/>
          </p:nvSpPr>
          <p:spPr>
            <a:xfrm rot="10800000" flipV="1">
              <a:off x="5483244" y="2713176"/>
              <a:ext cx="1185114" cy="960119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616681C-1AC7-46FC-C204-B9ECBC5C5477}"/>
                </a:ext>
              </a:extLst>
            </p:cNvPr>
            <p:cNvSpPr/>
            <p:nvPr/>
          </p:nvSpPr>
          <p:spPr>
            <a:xfrm>
              <a:off x="3844357" y="2713174"/>
              <a:ext cx="1023874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137" name="Free-form: Shape 4">
              <a:extLst>
                <a:ext uri="{FF2B5EF4-FFF2-40B4-BE49-F238E27FC236}">
                  <a16:creationId xmlns:a16="http://schemas.microsoft.com/office/drawing/2014/main" id="{7DD4645A-0025-151C-F758-EA458DD6F84C}"/>
                </a:ext>
              </a:extLst>
            </p:cNvPr>
            <p:cNvSpPr/>
            <p:nvPr/>
          </p:nvSpPr>
          <p:spPr>
            <a:xfrm rot="10800000" flipH="1" flipV="1">
              <a:off x="1024956" y="2713174"/>
              <a:ext cx="1183068" cy="960119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7792825-2D6D-BDDF-2FB6-041F3164923C}"/>
                </a:ext>
              </a:extLst>
            </p:cNvPr>
            <p:cNvSpPr/>
            <p:nvPr/>
          </p:nvSpPr>
          <p:spPr>
            <a:xfrm>
              <a:off x="2220524" y="2713174"/>
              <a:ext cx="597677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69D7DF4-2B6F-DE87-A827-E25BD96C0CFF}"/>
                </a:ext>
              </a:extLst>
            </p:cNvPr>
            <p:cNvSpPr/>
            <p:nvPr/>
          </p:nvSpPr>
          <p:spPr>
            <a:xfrm>
              <a:off x="4881498" y="2713174"/>
              <a:ext cx="597677" cy="9601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7AA17FC-60D4-1F1D-8486-4CB475CFA28D}"/>
              </a:ext>
            </a:extLst>
          </p:cNvPr>
          <p:cNvGrpSpPr/>
          <p:nvPr/>
        </p:nvGrpSpPr>
        <p:grpSpPr>
          <a:xfrm rot="16200000">
            <a:off x="6696267" y="3283981"/>
            <a:ext cx="2214000" cy="252001"/>
            <a:chOff x="7549665" y="1202490"/>
            <a:chExt cx="782362" cy="492060"/>
          </a:xfrm>
        </p:grpSpPr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43A88E49-4EAB-D0E9-1C42-7B49A49E1FC2}"/>
                </a:ext>
              </a:extLst>
            </p:cNvPr>
            <p:cNvSpPr/>
            <p:nvPr/>
          </p:nvSpPr>
          <p:spPr>
            <a:xfrm>
              <a:off x="7549665" y="1202490"/>
              <a:ext cx="782362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EB1B3D5-B31C-5A16-3845-19A61D008000}"/>
                </a:ext>
              </a:extLst>
            </p:cNvPr>
            <p:cNvSpPr txBox="1"/>
            <p:nvPr/>
          </p:nvSpPr>
          <p:spPr>
            <a:xfrm>
              <a:off x="7701347" y="1247092"/>
              <a:ext cx="478997" cy="36058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rgbClr val="FF0000"/>
                  </a:solidFill>
                </a:rPr>
                <a:t>SPLIT</a:t>
              </a:r>
            </a:p>
          </p:txBody>
        </p:sp>
      </p:grp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2BF5AF9-4682-B690-ED27-76063E822C18}"/>
              </a:ext>
            </a:extLst>
          </p:cNvPr>
          <p:cNvCxnSpPr>
            <a:cxnSpLocks/>
            <a:stCxn id="141" idx="2"/>
            <a:endCxn id="108" idx="0"/>
          </p:cNvCxnSpPr>
          <p:nvPr/>
        </p:nvCxnSpPr>
        <p:spPr>
          <a:xfrm flipV="1">
            <a:off x="7929268" y="2003574"/>
            <a:ext cx="693875" cy="14064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762087E-048E-1258-1746-DE3070D79DB1}"/>
              </a:ext>
            </a:extLst>
          </p:cNvPr>
          <p:cNvCxnSpPr>
            <a:cxnSpLocks/>
            <a:stCxn id="141" idx="2"/>
            <a:endCxn id="107" idx="0"/>
          </p:cNvCxnSpPr>
          <p:nvPr/>
        </p:nvCxnSpPr>
        <p:spPr>
          <a:xfrm>
            <a:off x="7929268" y="3409982"/>
            <a:ext cx="693875" cy="149500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4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E770-6532-C54B-B549-21AE06E3F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30D3E32D-F6F7-27B7-739A-F231F8F4F056}"/>
              </a:ext>
            </a:extLst>
          </p:cNvPr>
          <p:cNvGrpSpPr/>
          <p:nvPr/>
        </p:nvGrpSpPr>
        <p:grpSpPr>
          <a:xfrm>
            <a:off x="4629325" y="5890903"/>
            <a:ext cx="7256072" cy="331159"/>
            <a:chOff x="4751542" y="5777265"/>
            <a:chExt cx="7256072" cy="331159"/>
          </a:xfrm>
        </p:grpSpPr>
        <p:sp>
          <p:nvSpPr>
            <p:cNvPr id="76" name="Right Arrow 75">
              <a:extLst>
                <a:ext uri="{FF2B5EF4-FFF2-40B4-BE49-F238E27FC236}">
                  <a16:creationId xmlns:a16="http://schemas.microsoft.com/office/drawing/2014/main" id="{54DF69D8-C8FA-7ED7-B20D-F7B343968331}"/>
                </a:ext>
              </a:extLst>
            </p:cNvPr>
            <p:cNvSpPr/>
            <p:nvPr/>
          </p:nvSpPr>
          <p:spPr>
            <a:xfrm>
              <a:off x="4751542" y="5890065"/>
              <a:ext cx="7256072" cy="218359"/>
            </a:xfrm>
            <a:prstGeom prst="rightArrow">
              <a:avLst>
                <a:gd name="adj1" fmla="val 47293"/>
                <a:gd name="adj2" fmla="val 90917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85B908F-456E-1348-B5EC-46A08C168003}"/>
                </a:ext>
              </a:extLst>
            </p:cNvPr>
            <p:cNvSpPr txBox="1"/>
            <p:nvPr/>
          </p:nvSpPr>
          <p:spPr>
            <a:xfrm>
              <a:off x="11371777" y="5777265"/>
              <a:ext cx="31418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  <a:cs typeface="Courier New" panose="02070309020205020404" pitchFamily="49" charset="0"/>
                </a:rPr>
                <a:t>Time</a:t>
              </a:r>
              <a:endParaRPr lang="en-CH" sz="1050" b="1" dirty="0">
                <a:solidFill>
                  <a:schemeClr val="bg2">
                    <a:lumMod val="10000"/>
                  </a:schemeClr>
                </a:solidFill>
                <a:cs typeface="Courier New" panose="02070309020205020404" pitchFamily="49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1402098-473E-7503-33F7-DB4CCC96ADE3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1B8A6C69-6B7C-6568-6DD5-DA798ACDD4F9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B3BAF16-ABA3-5BDB-CE5A-A097DE90713C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cxnSp>
        <p:nvCxnSpPr>
          <p:cNvPr id="266" name="Elbow Connector 265">
            <a:extLst>
              <a:ext uri="{FF2B5EF4-FFF2-40B4-BE49-F238E27FC236}">
                <a16:creationId xmlns:a16="http://schemas.microsoft.com/office/drawing/2014/main" id="{6F3DF3C3-693E-ED69-2AF5-EB4F6F8BAE5B}"/>
              </a:ext>
            </a:extLst>
          </p:cNvPr>
          <p:cNvCxnSpPr>
            <a:cxnSpLocks/>
            <a:stCxn id="40" idx="2"/>
            <a:endCxn id="265" idx="0"/>
          </p:cNvCxnSpPr>
          <p:nvPr/>
        </p:nvCxnSpPr>
        <p:spPr>
          <a:xfrm>
            <a:off x="6107602" y="2395156"/>
            <a:ext cx="1325714" cy="106054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824690-79C6-139C-8512-DCA5A8F5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Logistics for STEP 3&amp;4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0D973-D204-85FB-027F-F6A398D8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B5657-5088-903A-4F60-717DD1F4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5038-7DC1-D7F9-D936-DC409A7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010465F-E35D-7EA1-F9CE-06186FC1235D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6C1F2A-9E89-A9C2-901B-1BCF7DF3A813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0C60F02-78C0-C0A9-5C39-A0E4CEB0ADAD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D0DE91-6CE1-E3EF-20D1-F102D46504B2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4B43886-F85B-DA72-A2F5-ECE69D5C363D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4624C5-E727-E07D-116A-5D5BAB8EDE12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16EB6B-B4BF-22D4-60F6-547F687BCC61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335E133-8D40-0C4E-AB16-DD653B71DABD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5770695-2B9C-8FD6-1A8C-938749F133D3}"/>
              </a:ext>
            </a:extLst>
          </p:cNvPr>
          <p:cNvCxnSpPr>
            <a:cxnSpLocks/>
            <a:stCxn id="64" idx="3"/>
            <a:endCxn id="40" idx="0"/>
          </p:cNvCxnSpPr>
          <p:nvPr/>
        </p:nvCxnSpPr>
        <p:spPr>
          <a:xfrm flipV="1">
            <a:off x="2495600" y="2395156"/>
            <a:ext cx="3360002" cy="1785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09E4B70-3F17-A71E-BFE1-96E4D138F07B}"/>
              </a:ext>
            </a:extLst>
          </p:cNvPr>
          <p:cNvCxnSpPr>
            <a:cxnSpLocks/>
          </p:cNvCxnSpPr>
          <p:nvPr/>
        </p:nvCxnSpPr>
        <p:spPr>
          <a:xfrm>
            <a:off x="8383374" y="2613027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62992908-2664-B67B-6077-CF06256D900E}"/>
              </a:ext>
            </a:extLst>
          </p:cNvPr>
          <p:cNvCxnSpPr>
            <a:cxnSpLocks/>
          </p:cNvCxnSpPr>
          <p:nvPr/>
        </p:nvCxnSpPr>
        <p:spPr>
          <a:xfrm>
            <a:off x="8377866" y="2896768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3E83815-FA25-75B8-76C4-65F3DAB0D5B1}"/>
              </a:ext>
            </a:extLst>
          </p:cNvPr>
          <p:cNvCxnSpPr>
            <a:cxnSpLocks/>
          </p:cNvCxnSpPr>
          <p:nvPr/>
        </p:nvCxnSpPr>
        <p:spPr>
          <a:xfrm>
            <a:off x="8391291" y="3758088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967CC8B-AA73-56CE-B59E-02DC1B9B4C6E}"/>
              </a:ext>
            </a:extLst>
          </p:cNvPr>
          <p:cNvCxnSpPr>
            <a:cxnSpLocks/>
          </p:cNvCxnSpPr>
          <p:nvPr/>
        </p:nvCxnSpPr>
        <p:spPr>
          <a:xfrm>
            <a:off x="8377866" y="4313325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01A2BFC-B8E1-B5B5-1EC6-20FC0A7362E4}"/>
              </a:ext>
            </a:extLst>
          </p:cNvPr>
          <p:cNvGrpSpPr/>
          <p:nvPr/>
        </p:nvGrpSpPr>
        <p:grpSpPr>
          <a:xfrm rot="16200000">
            <a:off x="10157805" y="3247298"/>
            <a:ext cx="2214837" cy="416801"/>
            <a:chOff x="7571316" y="1089439"/>
            <a:chExt cx="982315" cy="813854"/>
          </a:xfrm>
        </p:grpSpPr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EB5F4C84-26E8-7091-2693-9610FAA41E82}"/>
                </a:ext>
              </a:extLst>
            </p:cNvPr>
            <p:cNvSpPr/>
            <p:nvPr/>
          </p:nvSpPr>
          <p:spPr>
            <a:xfrm>
              <a:off x="7571316" y="1089439"/>
              <a:ext cx="982315" cy="813854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48765F31-E28E-4BAC-E838-D0D52612D610}"/>
                </a:ext>
              </a:extLst>
            </p:cNvPr>
            <p:cNvSpPr txBox="1"/>
            <p:nvPr/>
          </p:nvSpPr>
          <p:spPr>
            <a:xfrm>
              <a:off x="7643944" y="1112328"/>
              <a:ext cx="886562" cy="72116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Re-install instrumentation, valves and pumps</a:t>
              </a:r>
            </a:p>
          </p:txBody>
        </p:sp>
      </p:grpSp>
      <p:cxnSp>
        <p:nvCxnSpPr>
          <p:cNvPr id="260" name="Elbow Connector 259">
            <a:extLst>
              <a:ext uri="{FF2B5EF4-FFF2-40B4-BE49-F238E27FC236}">
                <a16:creationId xmlns:a16="http://schemas.microsoft.com/office/drawing/2014/main" id="{E65B487C-02E2-7A34-26A3-29AC479E7F8B}"/>
              </a:ext>
            </a:extLst>
          </p:cNvPr>
          <p:cNvCxnSpPr>
            <a:cxnSpLocks/>
            <a:stCxn id="69" idx="3"/>
            <a:endCxn id="48" idx="1"/>
          </p:cNvCxnSpPr>
          <p:nvPr/>
        </p:nvCxnSpPr>
        <p:spPr>
          <a:xfrm flipV="1">
            <a:off x="4599400" y="4562699"/>
            <a:ext cx="4924216" cy="79271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2F18013-9AD2-A7E5-5740-D9EDA150752F}"/>
              </a:ext>
            </a:extLst>
          </p:cNvPr>
          <p:cNvGrpSpPr/>
          <p:nvPr/>
        </p:nvGrpSpPr>
        <p:grpSpPr>
          <a:xfrm rot="16200000">
            <a:off x="6417883" y="3329699"/>
            <a:ext cx="2214000" cy="252000"/>
            <a:chOff x="7565087" y="1202483"/>
            <a:chExt cx="782362" cy="492060"/>
          </a:xfrm>
        </p:grpSpPr>
        <p:sp>
          <p:nvSpPr>
            <p:cNvPr id="264" name="Rounded Rectangle 263">
              <a:extLst>
                <a:ext uri="{FF2B5EF4-FFF2-40B4-BE49-F238E27FC236}">
                  <a16:creationId xmlns:a16="http://schemas.microsoft.com/office/drawing/2014/main" id="{E50E6604-FEAF-D2F7-A492-F78F213CEE76}"/>
                </a:ext>
              </a:extLst>
            </p:cNvPr>
            <p:cNvSpPr/>
            <p:nvPr/>
          </p:nvSpPr>
          <p:spPr>
            <a:xfrm>
              <a:off x="7565087" y="1202483"/>
              <a:ext cx="782362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7D6EC1AA-DA63-861C-B905-C7577D1766B5}"/>
                </a:ext>
              </a:extLst>
            </p:cNvPr>
            <p:cNvSpPr txBox="1"/>
            <p:nvPr/>
          </p:nvSpPr>
          <p:spPr>
            <a:xfrm>
              <a:off x="7652903" y="1269719"/>
              <a:ext cx="606730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Installation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93DF74-7D36-46CD-FCFC-9B0C362AFFFD}"/>
              </a:ext>
            </a:extLst>
          </p:cNvPr>
          <p:cNvGrpSpPr/>
          <p:nvPr/>
        </p:nvGrpSpPr>
        <p:grpSpPr>
          <a:xfrm>
            <a:off x="10042901" y="276858"/>
            <a:ext cx="1964713" cy="1062252"/>
            <a:chOff x="10042901" y="276858"/>
            <a:chExt cx="1964713" cy="1062252"/>
          </a:xfrm>
        </p:grpSpPr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4D528E66-554D-782E-BA91-DCC0DA652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2901" y="276858"/>
              <a:ext cx="1964713" cy="978268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7" name="Rounded Rectangle 276">
              <a:extLst>
                <a:ext uri="{FF2B5EF4-FFF2-40B4-BE49-F238E27FC236}">
                  <a16:creationId xmlns:a16="http://schemas.microsoft.com/office/drawing/2014/main" id="{FA119E2B-ACD5-C95E-7044-DD3FD69CE045}"/>
                </a:ext>
              </a:extLst>
            </p:cNvPr>
            <p:cNvSpPr/>
            <p:nvPr/>
          </p:nvSpPr>
          <p:spPr>
            <a:xfrm>
              <a:off x="11107546" y="276858"/>
              <a:ext cx="660975" cy="10622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9A52E94-87ED-0D72-A589-DCB82894D45E}"/>
              </a:ext>
            </a:extLst>
          </p:cNvPr>
          <p:cNvGrpSpPr/>
          <p:nvPr/>
        </p:nvGrpSpPr>
        <p:grpSpPr>
          <a:xfrm>
            <a:off x="5354396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B008CF0E-CE7B-E419-7B37-AA5E449129E8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9BAFDDB-5C20-1042-F69D-6CBBD6CC0388}"/>
                </a:ext>
              </a:extLst>
            </p:cNvPr>
            <p:cNvSpPr txBox="1"/>
            <p:nvPr/>
          </p:nvSpPr>
          <p:spPr>
            <a:xfrm rot="16200000">
              <a:off x="3589902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Manufacturing/Procurement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446F8E7-AEFF-08B1-615A-485850AC327F}"/>
              </a:ext>
            </a:extLst>
          </p:cNvPr>
          <p:cNvGrpSpPr/>
          <p:nvPr/>
        </p:nvGrpSpPr>
        <p:grpSpPr>
          <a:xfrm>
            <a:off x="4911898" y="914256"/>
            <a:ext cx="360000" cy="5194168"/>
            <a:chOff x="4952358" y="1081787"/>
            <a:chExt cx="3096063" cy="5131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AC5C6FEC-DB91-D373-525F-E39D621080CD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264B366-FBD2-61DE-C3F5-AF6454C7E169}"/>
                </a:ext>
              </a:extLst>
            </p:cNvPr>
            <p:cNvSpPr txBox="1"/>
            <p:nvPr/>
          </p:nvSpPr>
          <p:spPr>
            <a:xfrm rot="16200000">
              <a:off x="3377245" y="3004932"/>
              <a:ext cx="4988057" cy="11417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Materials and compontents procurement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F554B57-8C5D-2845-74C5-3818F70AD79D}"/>
              </a:ext>
            </a:extLst>
          </p:cNvPr>
          <p:cNvGrpSpPr/>
          <p:nvPr/>
        </p:nvGrpSpPr>
        <p:grpSpPr>
          <a:xfrm rot="16200000">
            <a:off x="7151075" y="3329699"/>
            <a:ext cx="2214837" cy="252000"/>
            <a:chOff x="7549665" y="1202492"/>
            <a:chExt cx="982315" cy="49206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07E4B74-433B-9749-3BD5-22CCF1B2D1D5}"/>
                </a:ext>
              </a:extLst>
            </p:cNvPr>
            <p:cNvSpPr/>
            <p:nvPr/>
          </p:nvSpPr>
          <p:spPr>
            <a:xfrm>
              <a:off x="7549665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BDB2F1-5536-4EAA-2501-44D6C59A5D75}"/>
                </a:ext>
              </a:extLst>
            </p:cNvPr>
            <p:cNvSpPr txBox="1"/>
            <p:nvPr/>
          </p:nvSpPr>
          <p:spPr>
            <a:xfrm>
              <a:off x="7641659" y="1242409"/>
              <a:ext cx="798328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rgbClr val="FF0000"/>
                  </a:solidFill>
                </a:rPr>
                <a:t>Welding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6E42B-3A8E-C012-7F1E-CEAA68F3B6C4}"/>
              </a:ext>
            </a:extLst>
          </p:cNvPr>
          <p:cNvGrpSpPr/>
          <p:nvPr/>
        </p:nvGrpSpPr>
        <p:grpSpPr>
          <a:xfrm rot="16200000">
            <a:off x="6806147" y="3329699"/>
            <a:ext cx="2214837" cy="252001"/>
            <a:chOff x="7549665" y="1202492"/>
            <a:chExt cx="982315" cy="49206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8C86F6D-4EDD-731B-A4C1-11BC47EBC31A}"/>
                </a:ext>
              </a:extLst>
            </p:cNvPr>
            <p:cNvSpPr/>
            <p:nvPr/>
          </p:nvSpPr>
          <p:spPr>
            <a:xfrm>
              <a:off x="7549665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470D6-2930-4240-61F5-66829D1B12E8}"/>
                </a:ext>
              </a:extLst>
            </p:cNvPr>
            <p:cNvSpPr txBox="1"/>
            <p:nvPr/>
          </p:nvSpPr>
          <p:spPr>
            <a:xfrm>
              <a:off x="7641659" y="1247093"/>
              <a:ext cx="798328" cy="36058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Alignment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A8880-B3E2-35B1-1C48-EA7F6B71CA1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801776" y="3160481"/>
            <a:ext cx="4233180" cy="590436"/>
            <a:chOff x="-128342" y="2713172"/>
            <a:chExt cx="9479979" cy="9614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CBEC2D-39E8-7B3B-9D04-C0B0C9EA630F}"/>
                </a:ext>
              </a:extLst>
            </p:cNvPr>
            <p:cNvSpPr/>
            <p:nvPr/>
          </p:nvSpPr>
          <p:spPr>
            <a:xfrm>
              <a:off x="1669487" y="2713175"/>
              <a:ext cx="1021553" cy="9601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21" name="Free-form: Shape 4">
              <a:extLst>
                <a:ext uri="{FF2B5EF4-FFF2-40B4-BE49-F238E27FC236}">
                  <a16:creationId xmlns:a16="http://schemas.microsoft.com/office/drawing/2014/main" id="{D4C6D860-A6C2-D589-47F2-94AB07134754}"/>
                </a:ext>
              </a:extLst>
            </p:cNvPr>
            <p:cNvSpPr/>
            <p:nvPr/>
          </p:nvSpPr>
          <p:spPr>
            <a:xfrm rot="10800000" flipV="1">
              <a:off x="8166522" y="2713174"/>
              <a:ext cx="1185115" cy="960121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1E4941-4D4D-D395-3136-531BE44403F4}"/>
                </a:ext>
              </a:extLst>
            </p:cNvPr>
            <p:cNvSpPr/>
            <p:nvPr/>
          </p:nvSpPr>
          <p:spPr>
            <a:xfrm>
              <a:off x="6527621" y="2713174"/>
              <a:ext cx="1023875" cy="9601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PM</a:t>
              </a:r>
            </a:p>
          </p:txBody>
        </p:sp>
        <p:sp>
          <p:nvSpPr>
            <p:cNvPr id="23" name="Free-form: Shape 4">
              <a:extLst>
                <a:ext uri="{FF2B5EF4-FFF2-40B4-BE49-F238E27FC236}">
                  <a16:creationId xmlns:a16="http://schemas.microsoft.com/office/drawing/2014/main" id="{21148EB1-3776-DB15-3A73-A93E3D836E43}"/>
                </a:ext>
              </a:extLst>
            </p:cNvPr>
            <p:cNvSpPr/>
            <p:nvPr/>
          </p:nvSpPr>
          <p:spPr>
            <a:xfrm rot="10800000" flipH="1" flipV="1">
              <a:off x="-128342" y="2713176"/>
              <a:ext cx="1183068" cy="960122"/>
            </a:xfrm>
            <a:custGeom>
              <a:avLst/>
              <a:gdLst>
                <a:gd name="connsiteX0" fmla="*/ 1653540 w 1653540"/>
                <a:gd name="connsiteY0" fmla="*/ 960120 h 960120"/>
                <a:gd name="connsiteX1" fmla="*/ 487680 w 1653540"/>
                <a:gd name="connsiteY1" fmla="*/ 960120 h 960120"/>
                <a:gd name="connsiteX2" fmla="*/ 487680 w 1653540"/>
                <a:gd name="connsiteY2" fmla="*/ 959352 h 960120"/>
                <a:gd name="connsiteX3" fmla="*/ 480060 w 1653540"/>
                <a:gd name="connsiteY3" fmla="*/ 960120 h 960120"/>
                <a:gd name="connsiteX4" fmla="*/ 0 w 1653540"/>
                <a:gd name="connsiteY4" fmla="*/ 480060 h 960120"/>
                <a:gd name="connsiteX5" fmla="*/ 480060 w 1653540"/>
                <a:gd name="connsiteY5" fmla="*/ 0 h 960120"/>
                <a:gd name="connsiteX6" fmla="*/ 487680 w 1653540"/>
                <a:gd name="connsiteY6" fmla="*/ 768 h 960120"/>
                <a:gd name="connsiteX7" fmla="*/ 487680 w 1653540"/>
                <a:gd name="connsiteY7" fmla="*/ 0 h 960120"/>
                <a:gd name="connsiteX8" fmla="*/ 1653540 w 1653540"/>
                <a:gd name="connsiteY8" fmla="*/ 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540" h="960120">
                  <a:moveTo>
                    <a:pt x="1653540" y="960120"/>
                  </a:moveTo>
                  <a:lnTo>
                    <a:pt x="487680" y="960120"/>
                  </a:lnTo>
                  <a:lnTo>
                    <a:pt x="487680" y="959352"/>
                  </a:lnTo>
                  <a:lnTo>
                    <a:pt x="480060" y="960120"/>
                  </a:lnTo>
                  <a:cubicBezTo>
                    <a:pt x="214930" y="960120"/>
                    <a:pt x="0" y="745190"/>
                    <a:pt x="0" y="480060"/>
                  </a:cubicBezTo>
                  <a:cubicBezTo>
                    <a:pt x="0" y="214930"/>
                    <a:pt x="214930" y="0"/>
                    <a:pt x="480060" y="0"/>
                  </a:cubicBezTo>
                  <a:lnTo>
                    <a:pt x="487680" y="768"/>
                  </a:lnTo>
                  <a:lnTo>
                    <a:pt x="487680" y="0"/>
                  </a:lnTo>
                  <a:lnTo>
                    <a:pt x="1653540" y="0"/>
                  </a:lnTo>
                  <a:close/>
                </a:path>
              </a:pathLst>
            </a:custGeom>
            <a:ln w="12700">
              <a:solidFill>
                <a:srgbClr val="000F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100" dirty="0"/>
                <a:t>EC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D147D9-2A77-8BFA-B312-CB2E2D28DE77}"/>
                </a:ext>
              </a:extLst>
            </p:cNvPr>
            <p:cNvSpPr/>
            <p:nvPr/>
          </p:nvSpPr>
          <p:spPr>
            <a:xfrm>
              <a:off x="1067209" y="2713173"/>
              <a:ext cx="597677" cy="9601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315473-E5DE-CDC0-EF80-0E1A67D4FB7A}"/>
                </a:ext>
              </a:extLst>
            </p:cNvPr>
            <p:cNvSpPr/>
            <p:nvPr/>
          </p:nvSpPr>
          <p:spPr>
            <a:xfrm>
              <a:off x="7564769" y="2713174"/>
              <a:ext cx="597677" cy="9601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100" dirty="0"/>
                <a:t>Bellow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C99A5C-A68B-CAF0-5664-C2C0BFC8A522}"/>
                </a:ext>
              </a:extLst>
            </p:cNvPr>
            <p:cNvSpPr/>
            <p:nvPr/>
          </p:nvSpPr>
          <p:spPr>
            <a:xfrm>
              <a:off x="5878688" y="2713172"/>
              <a:ext cx="644960" cy="96138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100" dirty="0"/>
                <a:t>BS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906826-DAF9-47F4-C71F-F8A3387EA1BB}"/>
                </a:ext>
              </a:extLst>
            </p:cNvPr>
            <p:cNvSpPr/>
            <p:nvPr/>
          </p:nvSpPr>
          <p:spPr>
            <a:xfrm>
              <a:off x="5225514" y="2713175"/>
              <a:ext cx="644960" cy="96141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100" dirty="0"/>
                <a:t>BS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E2A2993-45BF-48C4-F99F-DC41D95C87BE}"/>
                </a:ext>
              </a:extLst>
            </p:cNvPr>
            <p:cNvSpPr/>
            <p:nvPr/>
          </p:nvSpPr>
          <p:spPr>
            <a:xfrm>
              <a:off x="4595900" y="2713177"/>
              <a:ext cx="644960" cy="961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100" dirty="0"/>
                <a:t>BS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17D6C0-EED8-3958-EEA6-9B01AE1A72F9}"/>
                </a:ext>
              </a:extLst>
            </p:cNvPr>
            <p:cNvSpPr/>
            <p:nvPr/>
          </p:nvSpPr>
          <p:spPr>
            <a:xfrm>
              <a:off x="2677607" y="2713177"/>
              <a:ext cx="644961" cy="96138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100" dirty="0"/>
                <a:t>BS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61BF01-8DB8-ABD4-F839-753D69D33BF9}"/>
                </a:ext>
              </a:extLst>
            </p:cNvPr>
            <p:cNvSpPr/>
            <p:nvPr/>
          </p:nvSpPr>
          <p:spPr>
            <a:xfrm>
              <a:off x="3307231" y="2713177"/>
              <a:ext cx="644960" cy="961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100" dirty="0"/>
                <a:t>BS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0E33B2-E3D2-0453-1DB4-88BA755318DE}"/>
                </a:ext>
              </a:extLst>
            </p:cNvPr>
            <p:cNvSpPr/>
            <p:nvPr/>
          </p:nvSpPr>
          <p:spPr>
            <a:xfrm>
              <a:off x="3942741" y="2713178"/>
              <a:ext cx="644960" cy="96138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sz="1100" dirty="0"/>
                <a:t>BS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C923AE-6DDD-2C1A-6D76-06453DBFF6ED}"/>
              </a:ext>
            </a:extLst>
          </p:cNvPr>
          <p:cNvCxnSpPr>
            <a:cxnSpLocks/>
          </p:cNvCxnSpPr>
          <p:nvPr/>
        </p:nvCxnSpPr>
        <p:spPr>
          <a:xfrm>
            <a:off x="8391291" y="3171168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149106-066F-700C-6F80-C3BB790CAED6}"/>
              </a:ext>
            </a:extLst>
          </p:cNvPr>
          <p:cNvCxnSpPr>
            <a:cxnSpLocks/>
          </p:cNvCxnSpPr>
          <p:nvPr/>
        </p:nvCxnSpPr>
        <p:spPr>
          <a:xfrm>
            <a:off x="8395250" y="3464092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03C4F0F-34E4-1FCD-D0E0-D9B03F5C7B42}"/>
              </a:ext>
            </a:extLst>
          </p:cNvPr>
          <p:cNvCxnSpPr>
            <a:cxnSpLocks/>
          </p:cNvCxnSpPr>
          <p:nvPr/>
        </p:nvCxnSpPr>
        <p:spPr>
          <a:xfrm>
            <a:off x="8385783" y="4040193"/>
            <a:ext cx="24607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8F49F0-AD92-02D0-82FF-492C407A662D}"/>
              </a:ext>
            </a:extLst>
          </p:cNvPr>
          <p:cNvGrpSpPr/>
          <p:nvPr/>
        </p:nvGrpSpPr>
        <p:grpSpPr>
          <a:xfrm rot="16200000">
            <a:off x="5490444" y="2269156"/>
            <a:ext cx="982315" cy="252000"/>
            <a:chOff x="7549666" y="1202492"/>
            <a:chExt cx="982315" cy="492060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1176AA8-DAEA-3DFD-3B7C-CD3231E1B7B9}"/>
                </a:ext>
              </a:extLst>
            </p:cNvPr>
            <p:cNvSpPr/>
            <p:nvPr/>
          </p:nvSpPr>
          <p:spPr>
            <a:xfrm>
              <a:off x="7549666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84C4F9-73E4-51DD-5C79-7E34271250FF}"/>
                </a:ext>
              </a:extLst>
            </p:cNvPr>
            <p:cNvSpPr txBox="1"/>
            <p:nvPr/>
          </p:nvSpPr>
          <p:spPr>
            <a:xfrm>
              <a:off x="7590823" y="1256997"/>
              <a:ext cx="900000" cy="18466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Cleaning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B71397-8FB9-CFA7-BFDE-871EA581CAFB}"/>
              </a:ext>
            </a:extLst>
          </p:cNvPr>
          <p:cNvGrpSpPr/>
          <p:nvPr/>
        </p:nvGrpSpPr>
        <p:grpSpPr>
          <a:xfrm rot="16200000">
            <a:off x="8416616" y="3329699"/>
            <a:ext cx="2214000" cy="252000"/>
            <a:chOff x="7565087" y="1202483"/>
            <a:chExt cx="782362" cy="49206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A7DAA8C-0F98-2B08-7563-DAA2BD60FC17}"/>
                </a:ext>
              </a:extLst>
            </p:cNvPr>
            <p:cNvSpPr/>
            <p:nvPr/>
          </p:nvSpPr>
          <p:spPr>
            <a:xfrm>
              <a:off x="7565087" y="1202483"/>
              <a:ext cx="782362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CEFC210-5A38-10EA-8525-E91181ED2CBD}"/>
                </a:ext>
              </a:extLst>
            </p:cNvPr>
            <p:cNvSpPr txBox="1"/>
            <p:nvPr/>
          </p:nvSpPr>
          <p:spPr>
            <a:xfrm>
              <a:off x="7652903" y="1269719"/>
              <a:ext cx="606730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Installation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7D2FB4-937D-9F9E-01A8-82D76AEC7825}"/>
              </a:ext>
            </a:extLst>
          </p:cNvPr>
          <p:cNvGrpSpPr/>
          <p:nvPr/>
        </p:nvGrpSpPr>
        <p:grpSpPr>
          <a:xfrm rot="16200000">
            <a:off x="9158299" y="3329698"/>
            <a:ext cx="2214837" cy="252000"/>
            <a:chOff x="7565087" y="1202492"/>
            <a:chExt cx="982315" cy="49206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17E0709-1BD9-5EA5-D35B-2FED96C6E2B5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BE97F5-B6EB-BC68-ACC0-CF36A0622D03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>
                  <a:solidFill>
                    <a:schemeClr val="accent3">
                      <a:lumMod val="75000"/>
                    </a:schemeClr>
                  </a:solidFill>
                </a:rPr>
                <a:t>BAKEOUT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8088EF1-AD16-3D9A-413F-7207627B7186}"/>
              </a:ext>
            </a:extLst>
          </p:cNvPr>
          <p:cNvSpPr txBox="1"/>
          <p:nvPr/>
        </p:nvSpPr>
        <p:spPr>
          <a:xfrm>
            <a:off x="10226664" y="1414791"/>
            <a:ext cx="172322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</a:t>
            </a:r>
            <a:r>
              <a:rPr lang="en-CH" sz="900" b="1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imensions not to scale)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513531B-FAA1-6F94-347B-421D581711A1}"/>
              </a:ext>
            </a:extLst>
          </p:cNvPr>
          <p:cNvGrpSpPr/>
          <p:nvPr/>
        </p:nvGrpSpPr>
        <p:grpSpPr>
          <a:xfrm>
            <a:off x="10510769" y="2348280"/>
            <a:ext cx="427003" cy="2214837"/>
            <a:chOff x="10450823" y="2348280"/>
            <a:chExt cx="427003" cy="2214837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0FAB6B2D-3133-5AD7-8880-7A89A867501C}"/>
                </a:ext>
              </a:extLst>
            </p:cNvPr>
            <p:cNvGrpSpPr/>
            <p:nvPr/>
          </p:nvGrpSpPr>
          <p:grpSpPr>
            <a:xfrm rot="16200000">
              <a:off x="9556906" y="3242197"/>
              <a:ext cx="2214837" cy="427003"/>
              <a:chOff x="7565087" y="1202491"/>
              <a:chExt cx="982315" cy="833768"/>
            </a:xfrm>
          </p:grpSpPr>
          <p:sp>
            <p:nvSpPr>
              <p:cNvPr id="283" name="Rounded Rectangle 282">
                <a:extLst>
                  <a:ext uri="{FF2B5EF4-FFF2-40B4-BE49-F238E27FC236}">
                    <a16:creationId xmlns:a16="http://schemas.microsoft.com/office/drawing/2014/main" id="{92C25885-D30B-5C97-ADBF-5DB3102B611B}"/>
                  </a:ext>
                </a:extLst>
              </p:cNvPr>
              <p:cNvSpPr/>
              <p:nvPr/>
            </p:nvSpPr>
            <p:spPr>
              <a:xfrm>
                <a:off x="7565087" y="1202491"/>
                <a:ext cx="982315" cy="833768"/>
              </a:xfrm>
              <a:prstGeom prst="roundRect">
                <a:avLst>
                  <a:gd name="adj" fmla="val 587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FC468C62-9753-4D49-C14E-5A873C0D94C1}"/>
                  </a:ext>
                </a:extLst>
              </p:cNvPr>
              <p:cNvSpPr txBox="1"/>
              <p:nvPr/>
            </p:nvSpPr>
            <p:spPr>
              <a:xfrm>
                <a:off x="7762908" y="1248235"/>
                <a:ext cx="591407" cy="72115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Measurements</a:t>
                </a:r>
              </a:p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STEP 3</a:t>
                </a:r>
              </a:p>
            </p:txBody>
          </p:sp>
        </p:grpSp>
        <p:sp>
          <p:nvSpPr>
            <p:cNvPr id="78" name="5-point Star 77">
              <a:extLst>
                <a:ext uri="{FF2B5EF4-FFF2-40B4-BE49-F238E27FC236}">
                  <a16:creationId xmlns:a16="http://schemas.microsoft.com/office/drawing/2014/main" id="{04A6BC80-7EDA-2872-A9FD-03066CE9D33F}"/>
                </a:ext>
              </a:extLst>
            </p:cNvPr>
            <p:cNvSpPr/>
            <p:nvPr/>
          </p:nvSpPr>
          <p:spPr>
            <a:xfrm>
              <a:off x="10522984" y="4199775"/>
              <a:ext cx="257618" cy="252324"/>
            </a:xfrm>
            <a:prstGeom prst="star5">
              <a:avLst>
                <a:gd name="adj" fmla="val 23900"/>
                <a:gd name="hf" fmla="val 105146"/>
                <a:gd name="vf" fmla="val 110557"/>
              </a:avLst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126710B-E355-DC30-880A-63E590CA5308}"/>
              </a:ext>
            </a:extLst>
          </p:cNvPr>
          <p:cNvGrpSpPr/>
          <p:nvPr/>
        </p:nvGrpSpPr>
        <p:grpSpPr>
          <a:xfrm>
            <a:off x="11592675" y="2348280"/>
            <a:ext cx="427003" cy="2214837"/>
            <a:chOff x="11592675" y="2348280"/>
            <a:chExt cx="427003" cy="221483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8C18235-E3E2-EAF0-921E-2203D00F7F33}"/>
                </a:ext>
              </a:extLst>
            </p:cNvPr>
            <p:cNvGrpSpPr/>
            <p:nvPr/>
          </p:nvGrpSpPr>
          <p:grpSpPr>
            <a:xfrm rot="16200000">
              <a:off x="10698758" y="3242197"/>
              <a:ext cx="2214837" cy="427003"/>
              <a:chOff x="7565087" y="1202491"/>
              <a:chExt cx="982315" cy="833768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190546B5-AF15-7E02-4FF2-3C3F6EDF543B}"/>
                  </a:ext>
                </a:extLst>
              </p:cNvPr>
              <p:cNvSpPr/>
              <p:nvPr/>
            </p:nvSpPr>
            <p:spPr>
              <a:xfrm>
                <a:off x="7565087" y="1202491"/>
                <a:ext cx="982315" cy="833768"/>
              </a:xfrm>
              <a:prstGeom prst="roundRect">
                <a:avLst>
                  <a:gd name="adj" fmla="val 587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8E845BB-C457-A68E-C41B-583DC01DB131}"/>
                  </a:ext>
                </a:extLst>
              </p:cNvPr>
              <p:cNvSpPr txBox="1"/>
              <p:nvPr/>
            </p:nvSpPr>
            <p:spPr>
              <a:xfrm>
                <a:off x="7762908" y="1248235"/>
                <a:ext cx="591407" cy="721159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Measurements</a:t>
                </a:r>
              </a:p>
              <a:p>
                <a:pPr algn="ctr"/>
                <a:r>
                  <a:rPr lang="en-CH" sz="1200" b="1" dirty="0">
                    <a:solidFill>
                      <a:srgbClr val="00B050"/>
                    </a:solidFill>
                  </a:rPr>
                  <a:t>STEP 4</a:t>
                </a:r>
              </a:p>
            </p:txBody>
          </p:sp>
        </p:grpSp>
        <p:sp>
          <p:nvSpPr>
            <p:cNvPr id="79" name="5-point Star 78">
              <a:extLst>
                <a:ext uri="{FF2B5EF4-FFF2-40B4-BE49-F238E27FC236}">
                  <a16:creationId xmlns:a16="http://schemas.microsoft.com/office/drawing/2014/main" id="{15493427-7A77-66C8-8F80-88C41AD75AC8}"/>
                </a:ext>
              </a:extLst>
            </p:cNvPr>
            <p:cNvSpPr/>
            <p:nvPr/>
          </p:nvSpPr>
          <p:spPr>
            <a:xfrm>
              <a:off x="11681894" y="4193076"/>
              <a:ext cx="257618" cy="252324"/>
            </a:xfrm>
            <a:prstGeom prst="star5">
              <a:avLst>
                <a:gd name="adj" fmla="val 23900"/>
                <a:gd name="hf" fmla="val 105146"/>
                <a:gd name="vf" fmla="val 110557"/>
              </a:avLst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5FFCF84-F9DE-B457-FCC5-F0B4BCB879C9}"/>
              </a:ext>
            </a:extLst>
          </p:cNvPr>
          <p:cNvGrpSpPr/>
          <p:nvPr/>
        </p:nvGrpSpPr>
        <p:grpSpPr>
          <a:xfrm rot="16200000">
            <a:off x="8787248" y="3329698"/>
            <a:ext cx="2214837" cy="252000"/>
            <a:chOff x="7565087" y="1202492"/>
            <a:chExt cx="982315" cy="49206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0DB2DC87-1195-F10A-9292-022AEE303F5F}"/>
                </a:ext>
              </a:extLst>
            </p:cNvPr>
            <p:cNvSpPr/>
            <p:nvPr/>
          </p:nvSpPr>
          <p:spPr>
            <a:xfrm>
              <a:off x="7565087" y="1202492"/>
              <a:ext cx="982315" cy="492060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F5AA4A-EDD3-F890-F32E-4C452214EAEC}"/>
                </a:ext>
              </a:extLst>
            </p:cNvPr>
            <p:cNvSpPr txBox="1"/>
            <p:nvPr/>
          </p:nvSpPr>
          <p:spPr>
            <a:xfrm>
              <a:off x="7643944" y="1269731"/>
              <a:ext cx="788649" cy="360582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200" b="1" dirty="0"/>
                <a:t>Leak 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8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751BB-EC03-A706-BD50-0AF419C3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135B-CD4C-4E7E-C9FB-63FC1BB8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7879F-D742-C0F3-021D-DBB4AAD2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002C8-B4F9-1DC2-933C-0A6BC74F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8316AEE-EF2B-86D6-5BF6-53A4BDA02342}"/>
              </a:ext>
            </a:extLst>
          </p:cNvPr>
          <p:cNvSpPr txBox="1">
            <a:spLocks/>
          </p:cNvSpPr>
          <p:nvPr/>
        </p:nvSpPr>
        <p:spPr>
          <a:xfrm>
            <a:off x="359561" y="270454"/>
            <a:ext cx="8895670" cy="466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 pilot sector – Main milestones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F652BA-DD8F-FD82-F867-C61E78587D80}"/>
              </a:ext>
            </a:extLst>
          </p:cNvPr>
          <p:cNvGrpSpPr/>
          <p:nvPr/>
        </p:nvGrpSpPr>
        <p:grpSpPr>
          <a:xfrm>
            <a:off x="119336" y="908764"/>
            <a:ext cx="10724419" cy="5328548"/>
            <a:chOff x="119336" y="908764"/>
            <a:chExt cx="10724419" cy="5328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77E235-1FCD-B18D-59F2-662E5F89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336" y="912348"/>
              <a:ext cx="10724419" cy="532496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3A2ABB6-D9B3-36C1-1CCB-2E1D5D0BDB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4694" y="908764"/>
              <a:ext cx="6890220" cy="147600"/>
              <a:chOff x="3345480" y="783474"/>
              <a:chExt cx="7291820" cy="15388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D72818-15C2-8965-0BF0-F4BA8EAC0BD7}"/>
                  </a:ext>
                </a:extLst>
              </p:cNvPr>
              <p:cNvSpPr txBox="1"/>
              <p:nvPr/>
            </p:nvSpPr>
            <p:spPr>
              <a:xfrm>
                <a:off x="4671324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Q1, 2024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140556-5E1D-85EA-426A-2E285F5B9CB0}"/>
                  </a:ext>
                </a:extLst>
              </p:cNvPr>
              <p:cNvSpPr txBox="1"/>
              <p:nvPr/>
            </p:nvSpPr>
            <p:spPr>
              <a:xfrm>
                <a:off x="5334246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Q2, 2024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71E28C-B0D2-C896-53B8-41A10AEB6DD9}"/>
                  </a:ext>
                </a:extLst>
              </p:cNvPr>
              <p:cNvSpPr txBox="1"/>
              <p:nvPr/>
            </p:nvSpPr>
            <p:spPr>
              <a:xfrm>
                <a:off x="4008402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Q4, 2023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DB113C-DD55-DAA3-8BFC-647B0A418779}"/>
                  </a:ext>
                </a:extLst>
              </p:cNvPr>
              <p:cNvSpPr txBox="1"/>
              <p:nvPr/>
            </p:nvSpPr>
            <p:spPr>
              <a:xfrm>
                <a:off x="3345480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Q1, 2023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55963D-3978-7BAC-692F-0E58EC924C2C}"/>
                  </a:ext>
                </a:extLst>
              </p:cNvPr>
              <p:cNvSpPr txBox="1"/>
              <p:nvPr/>
            </p:nvSpPr>
            <p:spPr>
              <a:xfrm>
                <a:off x="5997168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Q3, 2024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8A3A402-9DE7-7522-19B5-FDC67C998BDC}"/>
                  </a:ext>
                </a:extLst>
              </p:cNvPr>
              <p:cNvSpPr txBox="1"/>
              <p:nvPr/>
            </p:nvSpPr>
            <p:spPr>
              <a:xfrm>
                <a:off x="6660090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Q4, 2024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627399-23C1-A9FD-1B51-0FFABB7D7935}"/>
                  </a:ext>
                </a:extLst>
              </p:cNvPr>
              <p:cNvSpPr txBox="1"/>
              <p:nvPr/>
            </p:nvSpPr>
            <p:spPr>
              <a:xfrm>
                <a:off x="7323012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Q1, 2025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201746-8690-2525-70F1-B8AB34ACBF9E}"/>
                  </a:ext>
                </a:extLst>
              </p:cNvPr>
              <p:cNvSpPr txBox="1"/>
              <p:nvPr/>
            </p:nvSpPr>
            <p:spPr>
              <a:xfrm>
                <a:off x="7985934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Q2, 2025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BD2B5D-4653-1E48-63D8-EA041F6E93AA}"/>
                  </a:ext>
                </a:extLst>
              </p:cNvPr>
              <p:cNvSpPr txBox="1"/>
              <p:nvPr/>
            </p:nvSpPr>
            <p:spPr>
              <a:xfrm>
                <a:off x="8648856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Q3, 2025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2EDB45-82C9-7568-00E8-4AB8C0F6FCC5}"/>
                  </a:ext>
                </a:extLst>
              </p:cNvPr>
              <p:cNvSpPr txBox="1"/>
              <p:nvPr/>
            </p:nvSpPr>
            <p:spPr>
              <a:xfrm>
                <a:off x="9311778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Q4, 2025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3C33BB-C435-EF11-29BA-FBFDBA19F775}"/>
                  </a:ext>
                </a:extLst>
              </p:cNvPr>
              <p:cNvSpPr txBox="1"/>
              <p:nvPr/>
            </p:nvSpPr>
            <p:spPr>
              <a:xfrm>
                <a:off x="9974702" y="783474"/>
                <a:ext cx="662598" cy="15388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CH" sz="1000" b="1" dirty="0"/>
                  <a:t>Q1, 2026</a:t>
                </a:r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AC93CB-422F-6E57-10F1-984C78416628}"/>
              </a:ext>
            </a:extLst>
          </p:cNvPr>
          <p:cNvCxnSpPr>
            <a:cxnSpLocks/>
          </p:cNvCxnSpPr>
          <p:nvPr/>
        </p:nvCxnSpPr>
        <p:spPr>
          <a:xfrm flipH="1" flipV="1">
            <a:off x="5430375" y="908764"/>
            <a:ext cx="37570" cy="5148000"/>
          </a:xfrm>
          <a:prstGeom prst="line">
            <a:avLst/>
          </a:prstGeom>
          <a:ln w="28575">
            <a:solidFill>
              <a:srgbClr val="FF0000">
                <a:alpha val="6627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E9641F-B904-7BA4-CC6C-9668472AEFE2}"/>
              </a:ext>
            </a:extLst>
          </p:cNvPr>
          <p:cNvGrpSpPr/>
          <p:nvPr/>
        </p:nvGrpSpPr>
        <p:grpSpPr>
          <a:xfrm>
            <a:off x="4930569" y="1279874"/>
            <a:ext cx="7067291" cy="4701908"/>
            <a:chOff x="4871864" y="1066934"/>
            <a:chExt cx="7067291" cy="470190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41DD618-4E4C-E428-FAF5-89E7F02AF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3509" y="2648687"/>
              <a:ext cx="929690" cy="1665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FFCFCEE-CE6B-E8D8-365C-AE5BAB231B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864" y="1553352"/>
              <a:ext cx="1081645" cy="1443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1D0D509-9B6F-AFC9-FE23-B7CB8A0067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9910" y="4445426"/>
              <a:ext cx="863656" cy="73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1329848-C348-F05A-56AA-FE1469F318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1043" y="2030539"/>
              <a:ext cx="623214" cy="1614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C6D410-F90B-CE67-FDB9-C3B5FCD94F8E}"/>
                </a:ext>
              </a:extLst>
            </p:cNvPr>
            <p:cNvSpPr txBox="1"/>
            <p:nvPr/>
          </p:nvSpPr>
          <p:spPr>
            <a:xfrm>
              <a:off x="6874791" y="2115331"/>
              <a:ext cx="4497206" cy="738664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b="1" dirty="0"/>
                <a:t>Q3, 2024 – </a:t>
              </a:r>
              <a:r>
                <a:rPr lang="en-GB" sz="1400" b="1" dirty="0"/>
                <a:t>Start installation </a:t>
              </a:r>
              <a:r>
                <a:rPr lang="en-GB" sz="1600" b="1" dirty="0">
                  <a:effectLst/>
                  <a:latin typeface="CIDFont+F3"/>
                </a:rPr>
                <a:t>of infrastructure </a:t>
              </a:r>
            </a:p>
            <a:p>
              <a:r>
                <a:rPr lang="en-GB" sz="1600" b="1" dirty="0">
                  <a:solidFill>
                    <a:schemeClr val="accent3"/>
                  </a:solidFill>
                  <a:latin typeface="CIDFont+F3"/>
                </a:rPr>
                <a:t>TT4 new location – to be prepared before installation.</a:t>
              </a:r>
              <a:endParaRPr lang="en-GB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4465AC-1A92-6324-7F7B-28D368744FA7}"/>
                </a:ext>
              </a:extLst>
            </p:cNvPr>
            <p:cNvSpPr txBox="1"/>
            <p:nvPr/>
          </p:nvSpPr>
          <p:spPr>
            <a:xfrm>
              <a:off x="5745760" y="1066934"/>
              <a:ext cx="3699731" cy="430887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r>
                <a:rPr lang="en-CH" sz="1400" b="1" dirty="0">
                  <a:solidFill>
                    <a:schemeClr val="bg2">
                      <a:lumMod val="50000"/>
                    </a:schemeClr>
                  </a:solidFill>
                </a:rPr>
                <a:t>29/02/2024 – Start the </a:t>
              </a:r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</a:rPr>
                <a:t>procurement process</a:t>
              </a:r>
            </a:p>
            <a:p>
              <a:r>
                <a:rPr lang="en-GB" sz="1400" b="1" dirty="0">
                  <a:solidFill>
                    <a:srgbClr val="00B050"/>
                  </a:solidFill>
                </a:rPr>
                <a:t>OK for the Material – (see next slide)</a:t>
              </a:r>
              <a:endParaRPr lang="en-GB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F79CB8-3AD1-71D2-33FD-AA338FAE1D7E}"/>
                </a:ext>
              </a:extLst>
            </p:cNvPr>
            <p:cNvSpPr txBox="1"/>
            <p:nvPr/>
          </p:nvSpPr>
          <p:spPr>
            <a:xfrm>
              <a:off x="6191740" y="1600290"/>
              <a:ext cx="2495876" cy="430887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r>
                <a:rPr lang="en-CH" sz="1400" b="1" dirty="0"/>
                <a:t>Mid Q2 – Start </a:t>
              </a:r>
              <a:r>
                <a:rPr lang="en-US" sz="1400" b="1" dirty="0"/>
                <a:t>manufacturing</a:t>
              </a:r>
              <a:endParaRPr lang="en-GB" sz="1400" b="1" dirty="0"/>
            </a:p>
            <a:p>
              <a:r>
                <a:rPr lang="en-GB" sz="1400" b="1" dirty="0">
                  <a:solidFill>
                    <a:schemeClr val="accent3"/>
                  </a:solidFill>
                </a:rPr>
                <a:t>On the critical path!!!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5635C1-C401-9FC1-3C26-CB488044C3B7}"/>
                </a:ext>
              </a:extLst>
            </p:cNvPr>
            <p:cNvSpPr txBox="1"/>
            <p:nvPr/>
          </p:nvSpPr>
          <p:spPr>
            <a:xfrm>
              <a:off x="7827014" y="3556192"/>
              <a:ext cx="3502305" cy="646331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r>
                <a:rPr lang="en-CH" sz="1400" b="1" dirty="0"/>
                <a:t>Mid/End Q4 – </a:t>
              </a:r>
              <a:r>
                <a:rPr lang="en-US" sz="1400" b="1" dirty="0"/>
                <a:t>All procured parts @ CERN</a:t>
              </a:r>
              <a:endParaRPr lang="en-GB" sz="1400" b="1" dirty="0"/>
            </a:p>
            <a:p>
              <a:r>
                <a:rPr lang="en-GB" sz="1400" b="1" dirty="0">
                  <a:solidFill>
                    <a:schemeClr val="accent3"/>
                  </a:solidFill>
                </a:rPr>
                <a:t>Some parts on the critical path!!!</a:t>
              </a:r>
            </a:p>
            <a:p>
              <a:r>
                <a:rPr lang="en-GB" sz="1400" b="1" dirty="0">
                  <a:solidFill>
                    <a:srgbClr val="00B050"/>
                  </a:solidFill>
                </a:rPr>
                <a:t>Except Pipe sectors ~ 2 months </a:t>
              </a:r>
              <a:r>
                <a:rPr lang="en-GB" sz="1400" b="1" dirty="0" err="1">
                  <a:solidFill>
                    <a:srgbClr val="00B050"/>
                  </a:solidFill>
                </a:rPr>
                <a:t>slac</a:t>
              </a:r>
              <a:r>
                <a:rPr lang="en-GB" sz="1400" b="1" dirty="0">
                  <a:solidFill>
                    <a:srgbClr val="00B050"/>
                  </a:solidFill>
                </a:rPr>
                <a:t>.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18DC054-E84F-A1B5-DBFF-F57F371C9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1394" y="3793428"/>
              <a:ext cx="985620" cy="34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0A8FD5-4B3E-0DF2-1FA5-B6AF2D539AFD}"/>
                </a:ext>
              </a:extLst>
            </p:cNvPr>
            <p:cNvSpPr txBox="1"/>
            <p:nvPr/>
          </p:nvSpPr>
          <p:spPr>
            <a:xfrm>
              <a:off x="7903566" y="4395894"/>
              <a:ext cx="3205493" cy="430887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r>
                <a:rPr lang="en-CH" sz="1400" b="1" dirty="0"/>
                <a:t>End Q4 – Tunnel ready for installation</a:t>
              </a:r>
            </a:p>
            <a:p>
              <a:r>
                <a:rPr lang="en-GB" sz="1400" b="1" dirty="0">
                  <a:solidFill>
                    <a:schemeClr val="accent3"/>
                  </a:solidFill>
                </a:rPr>
                <a:t>On the critical path!!!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DAC41F-B88F-113E-E27E-EF74DDFE267D}"/>
                </a:ext>
              </a:extLst>
            </p:cNvPr>
            <p:cNvSpPr txBox="1"/>
            <p:nvPr/>
          </p:nvSpPr>
          <p:spPr>
            <a:xfrm>
              <a:off x="8656664" y="5122511"/>
              <a:ext cx="3282491" cy="646331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1400" b="1" dirty="0"/>
                <a:t>Mid Q1 2025 – Start vacuum measurement sequence</a:t>
              </a:r>
            </a:p>
            <a:p>
              <a:r>
                <a:rPr lang="en-CH" sz="1400" b="1" dirty="0">
                  <a:solidFill>
                    <a:srgbClr val="00B050"/>
                  </a:solidFill>
                </a:rPr>
                <a:t>Planning for success!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87B7603-F8AE-CC90-B1A6-46C90D24D5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3182" y="5213522"/>
              <a:ext cx="5443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C1BB2-F740-60F7-7AFF-F56FABBEB2A3}"/>
                </a:ext>
              </a:extLst>
            </p:cNvPr>
            <p:cNvSpPr txBox="1"/>
            <p:nvPr/>
          </p:nvSpPr>
          <p:spPr>
            <a:xfrm>
              <a:off x="7404802" y="3013903"/>
              <a:ext cx="3952749" cy="430887"/>
            </a:xfrm>
            <a:prstGeom prst="rect">
              <a:avLst/>
            </a:prstGeom>
            <a:solidFill>
              <a:schemeClr val="bg2">
                <a:alpha val="90840"/>
              </a:schemeClr>
            </a:solidFill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r>
                <a:rPr lang="en-CH" sz="1400" b="1" dirty="0"/>
                <a:t>Q3/Q4 – </a:t>
              </a:r>
              <a:r>
                <a:rPr lang="en-GB" sz="1400" b="1" dirty="0"/>
                <a:t>Preliminary vacuum pipe TDR [ET-PP]</a:t>
              </a:r>
            </a:p>
            <a:p>
              <a:r>
                <a:rPr lang="en-GB" sz="1400" b="1" dirty="0">
                  <a:solidFill>
                    <a:srgbClr val="00B050"/>
                  </a:solidFill>
                </a:rPr>
                <a:t>Data available.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7414CAF-1285-DFB0-88B7-F4F353E08E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27" y="4909330"/>
            <a:ext cx="2147527" cy="1069295"/>
          </a:xfrm>
          <a:prstGeom prst="rect">
            <a:avLst/>
          </a:prstGeom>
          <a:solidFill>
            <a:schemeClr val="bg2">
              <a:alpha val="9084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F1CB5E7-70CA-2B6E-3034-50018E445EF7}"/>
              </a:ext>
            </a:extLst>
          </p:cNvPr>
          <p:cNvSpPr/>
          <p:nvPr/>
        </p:nvSpPr>
        <p:spPr>
          <a:xfrm rot="19094259">
            <a:off x="7576605" y="4502856"/>
            <a:ext cx="480340" cy="1598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F5522AB8-B024-12DC-E6D7-8A12A61E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756" y="5658616"/>
            <a:ext cx="1899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US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Carlo </a:t>
            </a:r>
            <a:r>
              <a:rPr lang="en-US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Scarcia</a:t>
            </a:r>
            <a:endParaRPr lang="en-GB" altLang="en-CH" sz="105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35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3CDCD-ED48-EEC6-7DE6-D73F653F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D925-8D4A-A183-B4FD-388CCFE0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240077"/>
            <a:ext cx="11376024" cy="49606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000" b="0" dirty="0"/>
              <a:t>Contact established with </a:t>
            </a:r>
            <a:r>
              <a:rPr lang="en-CH" sz="2000" dirty="0"/>
              <a:t>CERN alignment and survey services</a:t>
            </a:r>
            <a:r>
              <a:rPr lang="en-CH" sz="20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000" b="0" dirty="0"/>
              <a:t>Request for support during the installation sequence in TT4 (see also next slide):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700" b="0" dirty="0"/>
              <a:t>Trace the floor plan before installation of the supports 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700" b="0" dirty="0"/>
              <a:t>Help with the alignment of the vacuum supports during installation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700" b="0" dirty="0"/>
              <a:t>Help with the alignment of  vacuum chambers with respect to the end supports before welding.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GB" sz="1700" b="0" dirty="0"/>
              <a:t>Check the position of the chambers when the system is under vacuum. 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CH" sz="1700" b="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CH" sz="170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CH" sz="1700" b="0" dirty="0"/>
          </a:p>
          <a:p>
            <a:pPr lvl="1" indent="0">
              <a:buNone/>
            </a:pPr>
            <a:endParaRPr lang="en-CH" sz="17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000" b="0" dirty="0"/>
              <a:t>Started discussions for the </a:t>
            </a:r>
            <a:r>
              <a:rPr lang="en-GB" sz="2000" dirty="0"/>
              <a:t>alignment techniques for the 10km installation</a:t>
            </a:r>
            <a:r>
              <a:rPr lang="en-GB" sz="2000" b="0" dirty="0"/>
              <a:t>.</a:t>
            </a:r>
            <a:endParaRPr lang="en-CH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H" sz="20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79F67-947F-08DD-99DB-C405E8CF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490703"/>
          </a:xfrm>
        </p:spPr>
        <p:txBody>
          <a:bodyPr/>
          <a:lstStyle/>
          <a:p>
            <a:r>
              <a:rPr lang="en-US" dirty="0"/>
              <a:t>ET pilot sector – Alignment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78CF-5DB9-7F3A-B422-093EF0D5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F82FD-8949-3F24-C949-FA56470F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90C6-C7E7-225E-8630-96A0A7FF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DAB47-FFDA-10EB-19C2-FC04CAEAE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38" y="3682751"/>
            <a:ext cx="3746904" cy="17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973E3-77E7-C186-BC43-BFD39CBFA9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886" y="3682751"/>
            <a:ext cx="3746904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7AD7-1273-08E2-2FB1-567F7061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ADEF-CD4C-B648-94B4-C8F373FA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29F8-6BE1-2C19-976B-9DBBDB56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D4C43-7802-47B5-2899-D463E54F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09A689-594A-21BA-DADD-B9F297BD0128}"/>
              </a:ext>
            </a:extLst>
          </p:cNvPr>
          <p:cNvGrpSpPr>
            <a:grpSpLocks noChangeAspect="1"/>
          </p:cNvGrpSpPr>
          <p:nvPr/>
        </p:nvGrpSpPr>
        <p:grpSpPr>
          <a:xfrm>
            <a:off x="330368" y="805214"/>
            <a:ext cx="10259110" cy="5503785"/>
            <a:chOff x="2209800" y="1268760"/>
            <a:chExt cx="7772400" cy="41697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5D9F75-42CA-CF09-C78D-74417163B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0" y="1419528"/>
              <a:ext cx="7772400" cy="401894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2AD187-7A7E-1704-F181-607FE5B8C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0" y="1268760"/>
              <a:ext cx="7772400" cy="14647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C35770-1099-B2C2-BA3F-C375E162813A}"/>
              </a:ext>
            </a:extLst>
          </p:cNvPr>
          <p:cNvSpPr txBox="1"/>
          <p:nvPr/>
        </p:nvSpPr>
        <p:spPr>
          <a:xfrm>
            <a:off x="5084734" y="5698312"/>
            <a:ext cx="37098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/>
              <a:t>April/May 2025 - </a:t>
            </a:r>
            <a:r>
              <a:rPr lang="en-GB" b="0" dirty="0"/>
              <a:t>Check the position of the chambers when the system is under vacuum and baked.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C0177A-1A69-3961-A89F-B1359EB0EBB9}"/>
              </a:ext>
            </a:extLst>
          </p:cNvPr>
          <p:cNvCxnSpPr>
            <a:cxnSpLocks/>
          </p:cNvCxnSpPr>
          <p:nvPr/>
        </p:nvCxnSpPr>
        <p:spPr>
          <a:xfrm flipH="1">
            <a:off x="8793440" y="2630814"/>
            <a:ext cx="408278" cy="58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675017-B072-07C1-DD59-DDC4319D5565}"/>
              </a:ext>
            </a:extLst>
          </p:cNvPr>
          <p:cNvSpPr txBox="1"/>
          <p:nvPr/>
        </p:nvSpPr>
        <p:spPr>
          <a:xfrm>
            <a:off x="9315159" y="2770700"/>
            <a:ext cx="2833266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dirty="0"/>
              <a:t>December 2024 - </a:t>
            </a:r>
            <a:r>
              <a:rPr lang="en-GB" sz="1200" dirty="0"/>
              <a:t>Geometrical verification of the chambers and baffles after fabrication and before installation.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39BE71B3-D7D3-FA99-7C80-CA5374DBDB5B}"/>
              </a:ext>
            </a:extLst>
          </p:cNvPr>
          <p:cNvSpPr/>
          <p:nvPr/>
        </p:nvSpPr>
        <p:spPr>
          <a:xfrm>
            <a:off x="7858836" y="2899684"/>
            <a:ext cx="1083296" cy="1393411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A7FF0-1FF9-BB07-D6FC-2BD00AD6DACB}"/>
              </a:ext>
            </a:extLst>
          </p:cNvPr>
          <p:cNvSpPr txBox="1"/>
          <p:nvPr/>
        </p:nvSpPr>
        <p:spPr>
          <a:xfrm>
            <a:off x="8288165" y="1591658"/>
            <a:ext cx="29720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/>
              <a:t>October/November 2024 - </a:t>
            </a:r>
            <a:r>
              <a:rPr lang="en-GB" b="0" dirty="0"/>
              <a:t>Trace the floor plan based on an integration drawings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C7C0EB-260A-E9EE-6162-608EFD0C5E4F}"/>
              </a:ext>
            </a:extLst>
          </p:cNvPr>
          <p:cNvCxnSpPr>
            <a:cxnSpLocks/>
          </p:cNvCxnSpPr>
          <p:nvPr/>
        </p:nvCxnSpPr>
        <p:spPr>
          <a:xfrm flipH="1">
            <a:off x="8129392" y="1960990"/>
            <a:ext cx="300624" cy="125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6A0E7E-8FA7-B04A-B3DE-9F9A7FABEA06}"/>
              </a:ext>
            </a:extLst>
          </p:cNvPr>
          <p:cNvSpPr txBox="1"/>
          <p:nvPr/>
        </p:nvSpPr>
        <p:spPr>
          <a:xfrm>
            <a:off x="9201718" y="2076816"/>
            <a:ext cx="2833266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/>
              <a:t>November</a:t>
            </a:r>
            <a:r>
              <a:rPr lang="en-GB" sz="1200" b="1" dirty="0"/>
              <a:t> 2024 - </a:t>
            </a:r>
            <a:r>
              <a:rPr lang="en-GB" b="0" dirty="0"/>
              <a:t>Help with the alignment of the vacuum supports during installation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695147-51D5-B1F2-8FEB-8EBCFFF49500}"/>
              </a:ext>
            </a:extLst>
          </p:cNvPr>
          <p:cNvCxnSpPr>
            <a:cxnSpLocks/>
            <a:stCxn id="15" idx="1"/>
            <a:endCxn id="16" idx="0"/>
          </p:cNvCxnSpPr>
          <p:nvPr/>
        </p:nvCxnSpPr>
        <p:spPr>
          <a:xfrm flipH="1">
            <a:off x="8941229" y="3047699"/>
            <a:ext cx="373930" cy="548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A610D7-3C34-0945-43C5-3FC11B192B0D}"/>
              </a:ext>
            </a:extLst>
          </p:cNvPr>
          <p:cNvSpPr txBox="1"/>
          <p:nvPr/>
        </p:nvSpPr>
        <p:spPr>
          <a:xfrm>
            <a:off x="3302668" y="3949412"/>
            <a:ext cx="264610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GB" dirty="0"/>
              <a:t>January 2024 + June 2025 -</a:t>
            </a:r>
            <a:r>
              <a:rPr lang="en-GB" b="0" dirty="0"/>
              <a:t> Align vacuum chambers with respect to a drawing before welding and after welding.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13A3AA-BD81-E226-BD15-5717360B5036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5948777" y="3937094"/>
            <a:ext cx="1908559" cy="38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0C05B7-28C1-18CC-197E-B05F3E8C08ED}"/>
              </a:ext>
            </a:extLst>
          </p:cNvPr>
          <p:cNvCxnSpPr>
            <a:cxnSpLocks/>
          </p:cNvCxnSpPr>
          <p:nvPr/>
        </p:nvCxnSpPr>
        <p:spPr>
          <a:xfrm>
            <a:off x="6083297" y="4589655"/>
            <a:ext cx="4407090" cy="83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CF975A-724D-D644-CAA2-C6F2D3A98461}"/>
              </a:ext>
            </a:extLst>
          </p:cNvPr>
          <p:cNvCxnSpPr>
            <a:cxnSpLocks/>
          </p:cNvCxnSpPr>
          <p:nvPr/>
        </p:nvCxnSpPr>
        <p:spPr>
          <a:xfrm>
            <a:off x="8650524" y="5878397"/>
            <a:ext cx="1439060" cy="303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D6DA2B8-AC87-4EA9-683C-079453586DE9}"/>
              </a:ext>
            </a:extLst>
          </p:cNvPr>
          <p:cNvSpPr txBox="1"/>
          <p:nvPr/>
        </p:nvSpPr>
        <p:spPr>
          <a:xfrm>
            <a:off x="10570922" y="5387335"/>
            <a:ext cx="11868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CH" sz="1000" dirty="0">
                <a:solidFill>
                  <a:schemeClr val="bg2">
                    <a:lumMod val="10000"/>
                  </a:schemeClr>
                </a:solidFill>
              </a:rPr>
              <a:t>econd pipe non shown yet on the schedule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3E314C93-337D-62C0-35AD-65ED86D1B4DD}"/>
              </a:ext>
            </a:extLst>
          </p:cNvPr>
          <p:cNvSpPr txBox="1">
            <a:spLocks/>
          </p:cNvSpPr>
          <p:nvPr/>
        </p:nvSpPr>
        <p:spPr>
          <a:xfrm>
            <a:off x="359561" y="270454"/>
            <a:ext cx="8895670" cy="466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 pilot sector – Alignment planning</a:t>
            </a:r>
          </a:p>
        </p:txBody>
      </p:sp>
    </p:spTree>
    <p:extLst>
      <p:ext uri="{BB962C8B-B14F-4D97-AF65-F5344CB8AC3E}">
        <p14:creationId xmlns:p14="http://schemas.microsoft.com/office/powerpoint/2010/main" val="108535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68" y="1464182"/>
            <a:ext cx="11645466" cy="665363"/>
          </a:xfrm>
        </p:spPr>
        <p:txBody>
          <a:bodyPr/>
          <a:lstStyle/>
          <a:p>
            <a:pPr lvl="2"/>
            <a:r>
              <a:rPr lang="en-GB" sz="2000" dirty="0"/>
              <a:t>Space required for the supporting structure, for welding and future inspections (min 500mm), for gate valves,  for pumping modules and related control units (depending on design installation).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CB22-5FC6-ADD5-121D-F832DAE4B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068" y="4578234"/>
            <a:ext cx="2064535" cy="1616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6376E7-159E-03DB-CDD5-9437F986DB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45" y="4827806"/>
            <a:ext cx="1727411" cy="121658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43F76AB-B161-F2B8-D7F3-358D1A8F3DFF}"/>
              </a:ext>
            </a:extLst>
          </p:cNvPr>
          <p:cNvSpPr txBox="1"/>
          <p:nvPr/>
        </p:nvSpPr>
        <p:spPr>
          <a:xfrm>
            <a:off x="8128943" y="5233715"/>
            <a:ext cx="394018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b="1" dirty="0"/>
              <a:t>Fire fighting </a:t>
            </a:r>
            <a:r>
              <a:rPr lang="en-GB" sz="1200" dirty="0"/>
              <a:t>equipment (water - DN200 pipe?)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b="1" dirty="0"/>
              <a:t>Cable trays </a:t>
            </a:r>
            <a:r>
              <a:rPr lang="en-GB" sz="1200" dirty="0"/>
              <a:t>for communication equipment?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b="1" dirty="0"/>
              <a:t>Ventilation and smoke extraction</a:t>
            </a:r>
            <a:r>
              <a:rPr lang="en-GB" sz="1200" dirty="0"/>
              <a:t>? 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dirty="0"/>
              <a:t>Presence of </a:t>
            </a:r>
            <a:r>
              <a:rPr lang="en-GB" sz="1200" b="1" dirty="0"/>
              <a:t>alcoves/enlargements</a:t>
            </a:r>
            <a:r>
              <a:rPr lang="en-GB" sz="1200" dirty="0"/>
              <a:t>?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b="1" dirty="0"/>
              <a:t>Minimum safety distance </a:t>
            </a:r>
            <a:r>
              <a:rPr lang="en-GB" sz="1200" dirty="0"/>
              <a:t>between tubes and wall?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95A296-4409-9A75-B29E-CB5FE41AB715}"/>
              </a:ext>
            </a:extLst>
          </p:cNvPr>
          <p:cNvGrpSpPr>
            <a:grpSpLocks noChangeAspect="1"/>
          </p:cNvGrpSpPr>
          <p:nvPr/>
        </p:nvGrpSpPr>
        <p:grpSpPr>
          <a:xfrm>
            <a:off x="8673306" y="2185269"/>
            <a:ext cx="3065945" cy="2736000"/>
            <a:chOff x="7374363" y="2456047"/>
            <a:chExt cx="2541512" cy="226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2A9F20-2F71-5FC7-2F29-4BD7C348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9654" y="2456047"/>
              <a:ext cx="2446221" cy="226800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9EE5EF-F652-A5FD-8AB4-3C493785EC53}"/>
                </a:ext>
              </a:extLst>
            </p:cNvPr>
            <p:cNvCxnSpPr>
              <a:cxnSpLocks/>
            </p:cNvCxnSpPr>
            <p:nvPr/>
          </p:nvCxnSpPr>
          <p:spPr>
            <a:xfrm>
              <a:off x="7374363" y="3911548"/>
              <a:ext cx="147273" cy="0"/>
            </a:xfrm>
            <a:prstGeom prst="straightConnector1">
              <a:avLst/>
            </a:prstGeom>
            <a:ln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338A85-A633-465B-469D-740707F71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2553" y="3440223"/>
              <a:ext cx="0" cy="235636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39CA64-97E2-D214-A287-09B5064C137F}"/>
                </a:ext>
              </a:extLst>
            </p:cNvPr>
            <p:cNvSpPr txBox="1"/>
            <p:nvPr/>
          </p:nvSpPr>
          <p:spPr>
            <a:xfrm rot="16200000">
              <a:off x="9144121" y="3526564"/>
              <a:ext cx="86562" cy="629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7C1DB6E-37C7-F6B5-9FB7-BB65435D6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9467" y="4029379"/>
              <a:ext cx="0" cy="265091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74E0E35-64C5-6CFE-4CD8-0DF09F84D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6433" y="4212039"/>
              <a:ext cx="0" cy="324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153C4E-9429-C3D6-F37F-A238B720E9F1}"/>
                </a:ext>
              </a:extLst>
            </p:cNvPr>
            <p:cNvSpPr txBox="1"/>
            <p:nvPr/>
          </p:nvSpPr>
          <p:spPr>
            <a:xfrm rot="16200000">
              <a:off x="8576842" y="4340723"/>
              <a:ext cx="115416" cy="629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1B8952-3C7C-FA04-DF5E-6CF11CAC65D0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flipV="1">
            <a:off x="1414851" y="3891834"/>
            <a:ext cx="3597" cy="935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CC2509-E9B9-B8F0-EE94-7D6EA10D0D4E}"/>
              </a:ext>
            </a:extLst>
          </p:cNvPr>
          <p:cNvGrpSpPr>
            <a:grpSpLocks noChangeAspect="1"/>
          </p:cNvGrpSpPr>
          <p:nvPr/>
        </p:nvGrpSpPr>
        <p:grpSpPr>
          <a:xfrm>
            <a:off x="4998087" y="2192255"/>
            <a:ext cx="2592001" cy="2592000"/>
            <a:chOff x="5649376" y="2614972"/>
            <a:chExt cx="2628000" cy="2628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24F182-94CD-3E8F-E07A-BFC3B99EA308}"/>
                </a:ext>
              </a:extLst>
            </p:cNvPr>
            <p:cNvGrpSpPr/>
            <p:nvPr/>
          </p:nvGrpSpPr>
          <p:grpSpPr>
            <a:xfrm>
              <a:off x="5649376" y="2614972"/>
              <a:ext cx="2628000" cy="2628000"/>
              <a:chOff x="1055440" y="2614972"/>
              <a:chExt cx="2628000" cy="262800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7B5BF4F-CD56-B335-EE7D-09F49CE95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302" y="4711369"/>
                <a:ext cx="176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FF1473A-8394-2331-155C-FFF39F7096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123" y="4711369"/>
                <a:ext cx="0" cy="396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B43A7C-A4F2-29DC-3F44-C728AA2E5F06}"/>
                  </a:ext>
                </a:extLst>
              </p:cNvPr>
              <p:cNvSpPr txBox="1"/>
              <p:nvPr/>
            </p:nvSpPr>
            <p:spPr>
              <a:xfrm rot="16200000">
                <a:off x="2318845" y="4868649"/>
                <a:ext cx="1410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1100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0CE625F-7A32-727A-9F37-790899DA67CD}"/>
                  </a:ext>
                </a:extLst>
              </p:cNvPr>
              <p:cNvGrpSpPr/>
              <p:nvPr/>
            </p:nvGrpSpPr>
            <p:grpSpPr>
              <a:xfrm>
                <a:off x="1428946" y="3370624"/>
                <a:ext cx="432000" cy="1174401"/>
                <a:chOff x="2932589" y="3478735"/>
                <a:chExt cx="432000" cy="117440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5CD91700-BED0-5E0B-DC4A-BBC2C1CEA003}"/>
                    </a:ext>
                  </a:extLst>
                </p:cNvPr>
                <p:cNvGrpSpPr/>
                <p:nvPr/>
              </p:nvGrpSpPr>
              <p:grpSpPr>
                <a:xfrm>
                  <a:off x="2932589" y="3478735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69023ED-1F0B-1CC2-FFE0-AB44B4F236F0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D06C6F39-CBF0-BB6D-AD3B-227938E956CC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D80524A-FEC7-AAAD-A5C6-3CFC8D50798C}"/>
                    </a:ext>
                  </a:extLst>
                </p:cNvPr>
                <p:cNvGrpSpPr/>
                <p:nvPr/>
              </p:nvGrpSpPr>
              <p:grpSpPr>
                <a:xfrm>
                  <a:off x="2932589" y="4221136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E8039C4C-A82A-0143-D3FE-08D8B21C94C5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CB6B74CB-3DCB-E137-02F2-EF92F38D635B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F4ECE9F9-D6DA-E6A2-E680-1B61111621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8589" y="3922099"/>
                  <a:ext cx="0" cy="28800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E19CF4-C607-2C94-ADF7-8DD93367F983}"/>
                  </a:ext>
                </a:extLst>
              </p:cNvPr>
              <p:cNvSpPr txBox="1"/>
              <p:nvPr/>
            </p:nvSpPr>
            <p:spPr>
              <a:xfrm rot="16200000">
                <a:off x="1845422" y="3900883"/>
                <a:ext cx="129309" cy="9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b="1" dirty="0"/>
                  <a:t>800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7BC2132-BD11-9AC5-0C8F-5792F77556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8329" y="2913906"/>
                <a:ext cx="2067999" cy="2067999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1D597D7-79A7-B64D-65B3-364FFB2D9EB8}"/>
                  </a:ext>
                </a:extLst>
              </p:cNvPr>
              <p:cNvGrpSpPr/>
              <p:nvPr/>
            </p:nvGrpSpPr>
            <p:grpSpPr>
              <a:xfrm>
                <a:off x="2839362" y="3370624"/>
                <a:ext cx="432000" cy="1174401"/>
                <a:chOff x="2932589" y="3478735"/>
                <a:chExt cx="432000" cy="1174401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C48C68BC-95DE-F928-CA80-C94FC880DB79}"/>
                    </a:ext>
                  </a:extLst>
                </p:cNvPr>
                <p:cNvGrpSpPr/>
                <p:nvPr/>
              </p:nvGrpSpPr>
              <p:grpSpPr>
                <a:xfrm>
                  <a:off x="2932589" y="3478735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036C49F5-4FBD-9B98-85B5-34D41A518661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2D631B69-BA68-EAEF-64AA-9890B52B5EBB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6FE4F195-8925-595A-8D82-B11A1D20EA14}"/>
                    </a:ext>
                  </a:extLst>
                </p:cNvPr>
                <p:cNvGrpSpPr/>
                <p:nvPr/>
              </p:nvGrpSpPr>
              <p:grpSpPr>
                <a:xfrm>
                  <a:off x="2932589" y="4221136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DE621AE4-FF79-9EC8-A012-3026FB66740A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36F07BD7-B515-22BB-6438-879E59A66C99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2DB83AD7-97A1-73F9-45C2-AF1FCDDD8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8589" y="3922099"/>
                  <a:ext cx="0" cy="28800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FC83551-C213-5EEC-8ACE-DEFBF81FA972}"/>
                  </a:ext>
                </a:extLst>
              </p:cNvPr>
              <p:cNvCxnSpPr>
                <a:cxnSpLocks/>
                <a:endCxn id="63" idx="1"/>
              </p:cNvCxnSpPr>
              <p:nvPr/>
            </p:nvCxnSpPr>
            <p:spPr>
              <a:xfrm>
                <a:off x="1527013" y="3112590"/>
                <a:ext cx="104167" cy="104168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6DC1E3-8D74-034A-C7BC-5C4051039440}"/>
                  </a:ext>
                </a:extLst>
              </p:cNvPr>
              <p:cNvSpPr txBox="1"/>
              <p:nvPr/>
            </p:nvSpPr>
            <p:spPr>
              <a:xfrm rot="18975672">
                <a:off x="1602180" y="3059268"/>
                <a:ext cx="129309" cy="9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b="1" dirty="0"/>
                  <a:t>500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AFDABC-65A6-BC88-0434-5DC5DB1D69C9}"/>
                  </a:ext>
                </a:extLst>
              </p:cNvPr>
              <p:cNvSpPr txBox="1"/>
              <p:nvPr/>
            </p:nvSpPr>
            <p:spPr>
              <a:xfrm>
                <a:off x="2246583" y="4371985"/>
                <a:ext cx="1410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2720</a:t>
                </a:r>
              </a:p>
            </p:txBody>
          </p:sp>
          <p:sp>
            <p:nvSpPr>
              <p:cNvPr id="68" name="Doughnut 67">
                <a:extLst>
                  <a:ext uri="{FF2B5EF4-FFF2-40B4-BE49-F238E27FC236}">
                    <a16:creationId xmlns:a16="http://schemas.microsoft.com/office/drawing/2014/main" id="{D1953921-F3DC-58EC-3444-737C4F3CBB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440" y="2614972"/>
                <a:ext cx="2628000" cy="2628000"/>
              </a:xfrm>
              <a:prstGeom prst="donut">
                <a:avLst>
                  <a:gd name="adj" fmla="val 6058"/>
                </a:avLst>
              </a:prstGeom>
              <a:pattFill prst="smConfetti"/>
              <a:ln>
                <a:solidFill>
                  <a:schemeClr val="accent1">
                    <a:shade val="50000"/>
                    <a:alpha val="69344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305A516-5B59-E3E6-15C0-6C402E081EFA}"/>
                  </a:ext>
                </a:extLst>
              </p:cNvPr>
              <p:cNvCxnSpPr>
                <a:cxnSpLocks/>
                <a:stCxn id="81" idx="6"/>
                <a:endCxn id="74" idx="2"/>
              </p:cNvCxnSpPr>
              <p:nvPr/>
            </p:nvCxnSpPr>
            <p:spPr>
              <a:xfrm>
                <a:off x="1860946" y="4329025"/>
                <a:ext cx="978416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6F8D60-37E0-D297-A875-652B071F0C7E}"/>
                </a:ext>
              </a:extLst>
            </p:cNvPr>
            <p:cNvSpPr txBox="1"/>
            <p:nvPr/>
          </p:nvSpPr>
          <p:spPr>
            <a:xfrm>
              <a:off x="5964881" y="5068716"/>
              <a:ext cx="141064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2180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3DFCF6-360C-D1C3-48BC-3D6BD74CB832}"/>
                </a:ext>
              </a:extLst>
            </p:cNvPr>
            <p:cNvSpPr/>
            <p:nvPr/>
          </p:nvSpPr>
          <p:spPr>
            <a:xfrm>
              <a:off x="5968840" y="3356799"/>
              <a:ext cx="36000" cy="1188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EE5E2B-F94D-2049-8050-35C9AECF0C0D}"/>
                </a:ext>
              </a:extLst>
            </p:cNvPr>
            <p:cNvSpPr/>
            <p:nvPr/>
          </p:nvSpPr>
          <p:spPr>
            <a:xfrm rot="5400000">
              <a:off x="6221428" y="3078816"/>
              <a:ext cx="36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FB6BA7-9366-4953-1652-16DD3232D8A8}"/>
                </a:ext>
              </a:extLst>
            </p:cNvPr>
            <p:cNvSpPr/>
            <p:nvPr/>
          </p:nvSpPr>
          <p:spPr>
            <a:xfrm rot="5400000">
              <a:off x="6182927" y="3752585"/>
              <a:ext cx="36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8C9FBA0-CC04-C6BA-4C89-69AB200BD504}"/>
                </a:ext>
              </a:extLst>
            </p:cNvPr>
            <p:cNvSpPr/>
            <p:nvPr/>
          </p:nvSpPr>
          <p:spPr>
            <a:xfrm rot="2497620">
              <a:off x="6010372" y="3265063"/>
              <a:ext cx="36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0E4EBF-E2CB-84EE-BCFC-ECFF5181D22A}"/>
                </a:ext>
              </a:extLst>
            </p:cNvPr>
            <p:cNvSpPr/>
            <p:nvPr/>
          </p:nvSpPr>
          <p:spPr>
            <a:xfrm rot="5400000">
              <a:off x="6240054" y="3632894"/>
              <a:ext cx="18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CAE7E5-A239-1CAE-3B4C-822C5A0288CB}"/>
                </a:ext>
              </a:extLst>
            </p:cNvPr>
            <p:cNvSpPr/>
            <p:nvPr/>
          </p:nvSpPr>
          <p:spPr>
            <a:xfrm rot="5400000">
              <a:off x="6244866" y="4374039"/>
              <a:ext cx="18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36115D-51D1-16E1-C573-41CC2A2F5756}"/>
              </a:ext>
            </a:extLst>
          </p:cNvPr>
          <p:cNvGrpSpPr>
            <a:grpSpLocks noChangeAspect="1"/>
          </p:cNvGrpSpPr>
          <p:nvPr/>
        </p:nvGrpSpPr>
        <p:grpSpPr>
          <a:xfrm>
            <a:off x="1106680" y="2190097"/>
            <a:ext cx="2638077" cy="2628000"/>
            <a:chOff x="2715545" y="2514956"/>
            <a:chExt cx="2158427" cy="215018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FBFD229-917D-179C-D724-6533D2638EA4}"/>
                </a:ext>
              </a:extLst>
            </p:cNvPr>
            <p:cNvGrpSpPr/>
            <p:nvPr/>
          </p:nvGrpSpPr>
          <p:grpSpPr>
            <a:xfrm>
              <a:off x="2715545" y="2514956"/>
              <a:ext cx="2150183" cy="2150182"/>
              <a:chOff x="1055440" y="2614972"/>
              <a:chExt cx="2628000" cy="26280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906D130-331A-160C-4AEE-6D02CC9E7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302" y="4711369"/>
                <a:ext cx="176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61549B2E-D740-32BE-1F5F-01CB2FF288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123" y="4711369"/>
                <a:ext cx="0" cy="396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485A107-A4DA-7B77-5D0C-11D6C7836BE5}"/>
                  </a:ext>
                </a:extLst>
              </p:cNvPr>
              <p:cNvSpPr txBox="1"/>
              <p:nvPr/>
            </p:nvSpPr>
            <p:spPr>
              <a:xfrm rot="16200000">
                <a:off x="2318845" y="4868649"/>
                <a:ext cx="1410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1100</a:t>
                </a: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235D40A1-E087-E7CC-2D60-10B2E258EDE6}"/>
                  </a:ext>
                </a:extLst>
              </p:cNvPr>
              <p:cNvGrpSpPr/>
              <p:nvPr/>
            </p:nvGrpSpPr>
            <p:grpSpPr>
              <a:xfrm>
                <a:off x="1428946" y="3370624"/>
                <a:ext cx="432000" cy="1174401"/>
                <a:chOff x="2932589" y="3478735"/>
                <a:chExt cx="432000" cy="1174401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77E81C39-FAD7-CD00-63EA-B0F631027314}"/>
                    </a:ext>
                  </a:extLst>
                </p:cNvPr>
                <p:cNvGrpSpPr/>
                <p:nvPr/>
              </p:nvGrpSpPr>
              <p:grpSpPr>
                <a:xfrm>
                  <a:off x="2932589" y="3478735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114B1D4D-CAA8-4944-9CB1-A8999C78F1FB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04C3A36B-5BA2-0DA1-1BC0-C9C8D360B240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D3744CBB-4679-F39A-37FB-56A55CEED1B0}"/>
                    </a:ext>
                  </a:extLst>
                </p:cNvPr>
                <p:cNvGrpSpPr/>
                <p:nvPr/>
              </p:nvGrpSpPr>
              <p:grpSpPr>
                <a:xfrm>
                  <a:off x="2932589" y="4221136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7A3D3BC8-8D6C-8C00-C1F2-85F673D37123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702397F7-B5A7-9D03-4BDC-720BEBF5D352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916D71D0-11E4-2CA3-998D-CE9C261D1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8589" y="3922099"/>
                  <a:ext cx="0" cy="28800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5B25D3E3-7C9C-6370-950E-2F90185CF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57440" y="2916973"/>
                <a:ext cx="2023999" cy="2023999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3B2B1FF-411B-C448-A07B-F8369A74BBF3}"/>
                  </a:ext>
                </a:extLst>
              </p:cNvPr>
              <p:cNvGrpSpPr/>
              <p:nvPr/>
            </p:nvGrpSpPr>
            <p:grpSpPr>
              <a:xfrm>
                <a:off x="2839362" y="3370624"/>
                <a:ext cx="432000" cy="1174401"/>
                <a:chOff x="2932589" y="3478735"/>
                <a:chExt cx="432000" cy="1174401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2D3EF4D8-3041-8112-F621-ABB2F30F9DEF}"/>
                    </a:ext>
                  </a:extLst>
                </p:cNvPr>
                <p:cNvGrpSpPr/>
                <p:nvPr/>
              </p:nvGrpSpPr>
              <p:grpSpPr>
                <a:xfrm>
                  <a:off x="2932589" y="3478735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C73A312F-5136-396B-02B1-5DD2040C48F1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124751F2-829A-D75F-38FB-66E9DEB9B4A5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6BCB1D1-AF75-EBB2-825D-FBB1BDEAE5FA}"/>
                    </a:ext>
                  </a:extLst>
                </p:cNvPr>
                <p:cNvGrpSpPr/>
                <p:nvPr/>
              </p:nvGrpSpPr>
              <p:grpSpPr>
                <a:xfrm>
                  <a:off x="2932589" y="4221136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5AF5511C-96F7-8119-58CD-99E6842500BB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84E3D28F-6BC4-EE66-59D7-E47BD3A8BAEA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8F6C2847-DAFB-1AED-A167-93DA20998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8589" y="3922099"/>
                  <a:ext cx="0" cy="28800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FC2928D2-3011-6B36-81D1-0148798FFF59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>
              <a:xfrm>
                <a:off x="1524217" y="3118741"/>
                <a:ext cx="129631" cy="94639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D335717-6B03-04EF-FC0B-57F2F67DDB29}"/>
                  </a:ext>
                </a:extLst>
              </p:cNvPr>
              <p:cNvSpPr txBox="1"/>
              <p:nvPr/>
            </p:nvSpPr>
            <p:spPr>
              <a:xfrm rot="18975672">
                <a:off x="1606895" y="3054553"/>
                <a:ext cx="129309" cy="9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b="1" dirty="0"/>
                  <a:t>500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CA5C406-2533-D370-075C-E3D20943837F}"/>
                  </a:ext>
                </a:extLst>
              </p:cNvPr>
              <p:cNvSpPr txBox="1"/>
              <p:nvPr/>
            </p:nvSpPr>
            <p:spPr>
              <a:xfrm>
                <a:off x="2246583" y="4371985"/>
                <a:ext cx="1410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2720</a:t>
                </a:r>
              </a:p>
            </p:txBody>
          </p:sp>
          <p:sp>
            <p:nvSpPr>
              <p:cNvPr id="133" name="Doughnut 132">
                <a:extLst>
                  <a:ext uri="{FF2B5EF4-FFF2-40B4-BE49-F238E27FC236}">
                    <a16:creationId xmlns:a16="http://schemas.microsoft.com/office/drawing/2014/main" id="{0B5F2A23-6A1D-453C-1194-3C7042E859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440" y="2614972"/>
                <a:ext cx="2628000" cy="2628000"/>
              </a:xfrm>
              <a:prstGeom prst="donut">
                <a:avLst>
                  <a:gd name="adj" fmla="val 6058"/>
                </a:avLst>
              </a:prstGeom>
              <a:pattFill prst="smConfetti"/>
              <a:ln>
                <a:solidFill>
                  <a:schemeClr val="accent1">
                    <a:shade val="50000"/>
                    <a:alpha val="69344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A332EE1A-BD8C-1C72-EF35-4BF48AB54526}"/>
                  </a:ext>
                </a:extLst>
              </p:cNvPr>
              <p:cNvCxnSpPr>
                <a:cxnSpLocks/>
                <a:stCxn id="146" idx="6"/>
                <a:endCxn id="139" idx="2"/>
              </p:cNvCxnSpPr>
              <p:nvPr/>
            </p:nvCxnSpPr>
            <p:spPr>
              <a:xfrm>
                <a:off x="1860946" y="4329025"/>
                <a:ext cx="978416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96490E2-10D2-E225-2FFD-9E5358AEF658}"/>
                  </a:ext>
                </a:extLst>
              </p:cNvPr>
              <p:cNvSpPr txBox="1"/>
              <p:nvPr/>
            </p:nvSpPr>
            <p:spPr>
              <a:xfrm rot="16200000">
                <a:off x="1844768" y="3908156"/>
                <a:ext cx="105798" cy="769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800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4D64D8-7445-559E-3510-80010C7A7F5E}"/>
                </a:ext>
              </a:extLst>
            </p:cNvPr>
            <p:cNvSpPr/>
            <p:nvPr/>
          </p:nvSpPr>
          <p:spPr>
            <a:xfrm>
              <a:off x="2906165" y="3005408"/>
              <a:ext cx="589091" cy="5890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9D3D24-4F43-1BCA-9CBA-9A488A56E802}"/>
                </a:ext>
              </a:extLst>
            </p:cNvPr>
            <p:cNvSpPr/>
            <p:nvPr/>
          </p:nvSpPr>
          <p:spPr>
            <a:xfrm>
              <a:off x="2916701" y="3621838"/>
              <a:ext cx="589091" cy="5890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67C879-D16D-6177-3DC4-76513ACC41BE}"/>
                </a:ext>
              </a:extLst>
            </p:cNvPr>
            <p:cNvSpPr/>
            <p:nvPr/>
          </p:nvSpPr>
          <p:spPr>
            <a:xfrm>
              <a:off x="3951788" y="2901742"/>
              <a:ext cx="792045" cy="8795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EB6D3A-253C-5503-712F-A4FB3C8623BB}"/>
                </a:ext>
              </a:extLst>
            </p:cNvPr>
            <p:cNvSpPr/>
            <p:nvPr/>
          </p:nvSpPr>
          <p:spPr>
            <a:xfrm rot="1635355">
              <a:off x="2973720" y="3748388"/>
              <a:ext cx="70862" cy="1682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F20EF4B-10E7-6059-768B-69F241059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8429" y="3671933"/>
              <a:ext cx="265543" cy="967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1BFF42C-AAE9-51B4-E39E-CC042EE5E7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569" y="4648955"/>
            <a:ext cx="950307" cy="1566000"/>
          </a:xfrm>
          <a:prstGeom prst="rect">
            <a:avLst/>
          </a:prstGeom>
        </p:spPr>
      </p:pic>
      <p:pic>
        <p:nvPicPr>
          <p:cNvPr id="32" name="Picture 31" descr="A picture containing dark&#10;&#10;Description automatically generated">
            <a:extLst>
              <a:ext uri="{FF2B5EF4-FFF2-40B4-BE49-F238E27FC236}">
                <a16:creationId xmlns:a16="http://schemas.microsoft.com/office/drawing/2014/main" id="{99F6DE28-9381-A6C1-3B0A-B373F7D450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25" t="22253" r="50000" b="19722"/>
          <a:stretch/>
        </p:blipFill>
        <p:spPr>
          <a:xfrm rot="16200000">
            <a:off x="2990952" y="3384624"/>
            <a:ext cx="180000" cy="180793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CF1FBE-3A66-30BD-2994-5EF35028B15A}"/>
              </a:ext>
            </a:extLst>
          </p:cNvPr>
          <p:cNvCxnSpPr>
            <a:cxnSpLocks/>
          </p:cNvCxnSpPr>
          <p:nvPr/>
        </p:nvCxnSpPr>
        <p:spPr>
          <a:xfrm flipH="1" flipV="1">
            <a:off x="5564795" y="4126484"/>
            <a:ext cx="1297374" cy="139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7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3C982-9571-8C86-5653-BCC107C722B6}"/>
              </a:ext>
            </a:extLst>
          </p:cNvPr>
          <p:cNvSpPr txBox="1"/>
          <p:nvPr/>
        </p:nvSpPr>
        <p:spPr>
          <a:xfrm>
            <a:off x="582492" y="3591592"/>
            <a:ext cx="11027013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main objectives are:</a:t>
            </a:r>
          </a:p>
          <a:p>
            <a:endParaRPr lang="en-US" sz="105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Coordinate the contributions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of all parties involved in the study of ET beampipes.</a:t>
            </a:r>
          </a:p>
          <a:p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Design, manufacture, assemble, and test a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pilot sector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 of the selected ET beampipe vacuum systems.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Preparing and writing the ‘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Technical Design Report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’ for the vacuum systems of the ET’s arms, including cost estimations. </a:t>
            </a:r>
          </a:p>
          <a:p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Contact and sharing of information with the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Cosmic Explorer community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5BAC64C-858D-AAFA-C0C5-E2238BB6B10C}"/>
              </a:ext>
            </a:extLst>
          </p:cNvPr>
          <p:cNvSpPr txBox="1">
            <a:spLocks/>
          </p:cNvSpPr>
          <p:nvPr/>
        </p:nvSpPr>
        <p:spPr>
          <a:xfrm>
            <a:off x="407987" y="290073"/>
            <a:ext cx="11376025" cy="466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CERN activities on ET beampipe vacuum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531A7F-E4BE-0197-DBEA-11F26D8C25ED}"/>
              </a:ext>
            </a:extLst>
          </p:cNvPr>
          <p:cNvGrpSpPr/>
          <p:nvPr/>
        </p:nvGrpSpPr>
        <p:grpSpPr>
          <a:xfrm>
            <a:off x="630734" y="1070527"/>
            <a:ext cx="10930532" cy="2321778"/>
            <a:chOff x="630734" y="1476161"/>
            <a:chExt cx="10930532" cy="23217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E7620E-2791-CD1E-D41D-2506D7CA9772}"/>
                </a:ext>
              </a:extLst>
            </p:cNvPr>
            <p:cNvGrpSpPr/>
            <p:nvPr/>
          </p:nvGrpSpPr>
          <p:grpSpPr>
            <a:xfrm>
              <a:off x="630734" y="1476161"/>
              <a:ext cx="10930532" cy="2315792"/>
              <a:chOff x="598574" y="1389574"/>
              <a:chExt cx="10930532" cy="231579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3A654C-58B3-2791-3BC3-2A3BFD2DFB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584" y="2421610"/>
                <a:ext cx="1328788" cy="285178"/>
              </a:xfrm>
              <a:custGeom>
                <a:avLst/>
                <a:gdLst>
                  <a:gd name="connsiteX0" fmla="*/ 251873 w 2160693"/>
                  <a:gd name="connsiteY0" fmla="*/ 0 h 468306"/>
                  <a:gd name="connsiteX1" fmla="*/ 2160693 w 2160693"/>
                  <a:gd name="connsiteY1" fmla="*/ 0 h 468306"/>
                  <a:gd name="connsiteX2" fmla="*/ 2160693 w 2160693"/>
                  <a:gd name="connsiteY2" fmla="*/ 468306 h 468306"/>
                  <a:gd name="connsiteX3" fmla="*/ 251873 w 2160693"/>
                  <a:gd name="connsiteY3" fmla="*/ 468306 h 468306"/>
                  <a:gd name="connsiteX4" fmla="*/ 0 w 2160693"/>
                  <a:gd name="connsiteY4" fmla="*/ 234153 h 468306"/>
                  <a:gd name="connsiteX5" fmla="*/ 251873 w 2160693"/>
                  <a:gd name="connsiteY5" fmla="*/ 0 h 46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693" h="468306">
                    <a:moveTo>
                      <a:pt x="251873" y="0"/>
                    </a:moveTo>
                    <a:lnTo>
                      <a:pt x="2160693" y="0"/>
                    </a:lnTo>
                    <a:lnTo>
                      <a:pt x="2160693" y="468306"/>
                    </a:lnTo>
                    <a:lnTo>
                      <a:pt x="251873" y="468306"/>
                    </a:lnTo>
                    <a:cubicBezTo>
                      <a:pt x="112767" y="468306"/>
                      <a:pt x="0" y="363472"/>
                      <a:pt x="0" y="234153"/>
                    </a:cubicBezTo>
                    <a:cubicBezTo>
                      <a:pt x="0" y="104834"/>
                      <a:pt x="112767" y="0"/>
                      <a:pt x="25187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4C4DA4-D111-AB70-9BE0-D55749210B47}"/>
                  </a:ext>
                </a:extLst>
              </p:cNvPr>
              <p:cNvSpPr/>
              <p:nvPr/>
            </p:nvSpPr>
            <p:spPr>
              <a:xfrm>
                <a:off x="2063553" y="2421610"/>
                <a:ext cx="581446" cy="2851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E19EA7C-707C-D403-7438-43EDFDF34068}"/>
                  </a:ext>
                </a:extLst>
              </p:cNvPr>
              <p:cNvSpPr/>
              <p:nvPr/>
            </p:nvSpPr>
            <p:spPr>
              <a:xfrm>
                <a:off x="3223807" y="2421610"/>
                <a:ext cx="2569011" cy="2857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F9DDB1-C939-E808-58E3-FD33C76082D4}"/>
                  </a:ext>
                </a:extLst>
              </p:cNvPr>
              <p:cNvSpPr/>
              <p:nvPr/>
            </p:nvSpPr>
            <p:spPr>
              <a:xfrm>
                <a:off x="2642363" y="2421610"/>
                <a:ext cx="581446" cy="2857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AF7EAB-34AD-BF04-C6C9-D29A85EECB2B}"/>
                  </a:ext>
                </a:extLst>
              </p:cNvPr>
              <p:cNvSpPr/>
              <p:nvPr/>
            </p:nvSpPr>
            <p:spPr>
              <a:xfrm>
                <a:off x="7529845" y="2421610"/>
                <a:ext cx="2149204" cy="283474"/>
              </a:xfrm>
              <a:prstGeom prst="rect">
                <a:avLst/>
              </a:prstGeom>
              <a:solidFill>
                <a:srgbClr val="FF6D6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2024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7C57DF3-7860-6961-4F3F-33109F085DA7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 flipV="1">
                <a:off x="1415480" y="1978118"/>
                <a:ext cx="0" cy="436379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ACA14B-E344-9E68-A08F-497414A7FF82}"/>
                  </a:ext>
                </a:extLst>
              </p:cNvPr>
              <p:cNvSpPr txBox="1"/>
              <p:nvPr/>
            </p:nvSpPr>
            <p:spPr>
              <a:xfrm>
                <a:off x="598574" y="1424120"/>
                <a:ext cx="1633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Collaboration</a:t>
                </a:r>
              </a:p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agreement </a:t>
                </a:r>
              </a:p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CERN-INFN-NIKHEF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AE748D-466E-F6F5-FE4B-24C564B0513A}"/>
                  </a:ext>
                </a:extLst>
              </p:cNvPr>
              <p:cNvSpPr txBox="1"/>
              <p:nvPr/>
            </p:nvSpPr>
            <p:spPr>
              <a:xfrm>
                <a:off x="2824952" y="3151368"/>
                <a:ext cx="1633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2">
                        <a:lumMod val="10000"/>
                      </a:schemeClr>
                    </a:solidFill>
                  </a:rPr>
                  <a:t>Addendum on</a:t>
                </a:r>
              </a:p>
              <a:p>
                <a:pPr algn="ctr"/>
                <a:r>
                  <a:rPr lang="en-GB" sz="1200" dirty="0">
                    <a:solidFill>
                      <a:schemeClr val="bg2">
                        <a:lumMod val="10000"/>
                      </a:schemeClr>
                    </a:solidFill>
                  </a:rPr>
                  <a:t>CERN contribution to ET beampipes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AC14BD-13A8-5DFA-637F-2219B3716730}"/>
                  </a:ext>
                </a:extLst>
              </p:cNvPr>
              <p:cNvSpPr txBox="1"/>
              <p:nvPr/>
            </p:nvSpPr>
            <p:spPr>
              <a:xfrm>
                <a:off x="4571425" y="1424120"/>
                <a:ext cx="13209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Q4 </a:t>
                </a:r>
              </a:p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Official start of the activities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7EF2761-F765-1754-C97E-1312CCC7C856}"/>
                  </a:ext>
                </a:extLst>
              </p:cNvPr>
              <p:cNvSpPr/>
              <p:nvPr/>
            </p:nvSpPr>
            <p:spPr>
              <a:xfrm>
                <a:off x="5231904" y="2423314"/>
                <a:ext cx="1440160" cy="2834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AA865C-1C77-26A4-46D4-5D3F52195A66}"/>
                  </a:ext>
                </a:extLst>
              </p:cNvPr>
              <p:cNvSpPr txBox="1"/>
              <p:nvPr/>
            </p:nvSpPr>
            <p:spPr>
              <a:xfrm>
                <a:off x="6011585" y="3151368"/>
                <a:ext cx="132095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bg2">
                        <a:lumMod val="10000"/>
                      </a:schemeClr>
                    </a:solidFill>
                  </a:rPr>
                  <a:t>IFAE joins the collaboration agreement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661FA6C-3E6B-9E7E-CD6E-D7CC7AEEAE5A}"/>
                  </a:ext>
                </a:extLst>
              </p:cNvPr>
              <p:cNvSpPr/>
              <p:nvPr/>
            </p:nvSpPr>
            <p:spPr>
              <a:xfrm>
                <a:off x="5735956" y="2421610"/>
                <a:ext cx="1793889" cy="2834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2023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89F8B0E-FEFE-F37C-DAD9-972F01563685}"/>
                  </a:ext>
                </a:extLst>
              </p:cNvPr>
              <p:cNvSpPr/>
              <p:nvPr/>
            </p:nvSpPr>
            <p:spPr>
              <a:xfrm>
                <a:off x="3649815" y="2421042"/>
                <a:ext cx="1617899" cy="28574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2022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0A8017-A559-164D-18EA-BA081CFD3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4372" y="2457011"/>
                <a:ext cx="0" cy="21600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160C1F1-FDCF-E8D4-991D-EDC7E411A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2363" y="2457011"/>
                <a:ext cx="0" cy="21600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860555F-0B5E-F7D6-2195-A33B5FE7A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5367" y="2457011"/>
                <a:ext cx="0" cy="21600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A857403-AA38-730A-CE7E-A4F31A2522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8223" y="2457011"/>
                <a:ext cx="0" cy="21600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F04948D-D877-0212-6E17-4F17A16DD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348" y="2457042"/>
                <a:ext cx="0" cy="21600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FFE6525-E58D-1C6B-002A-60D72BAFE81D}"/>
                  </a:ext>
                </a:extLst>
              </p:cNvPr>
              <p:cNvCxnSpPr>
                <a:cxnSpLocks/>
                <a:stCxn id="28" idx="1"/>
                <a:endCxn id="23" idx="0"/>
              </p:cNvCxnSpPr>
              <p:nvPr/>
            </p:nvCxnSpPr>
            <p:spPr>
              <a:xfrm flipH="1">
                <a:off x="3641858" y="2563915"/>
                <a:ext cx="7957" cy="587453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5BC09EE-32D9-08C2-64C5-AFB8593E410B}"/>
                  </a:ext>
                </a:extLst>
              </p:cNvPr>
              <p:cNvCxnSpPr>
                <a:cxnSpLocks/>
                <a:stCxn id="25" idx="1"/>
                <a:endCxn id="24" idx="2"/>
              </p:cNvCxnSpPr>
              <p:nvPr/>
            </p:nvCxnSpPr>
            <p:spPr>
              <a:xfrm flipV="1">
                <a:off x="5231904" y="1978118"/>
                <a:ext cx="0" cy="586933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BABC73-EF9B-0692-4DAD-842FB027B6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9745" y="1929876"/>
                <a:ext cx="0" cy="63347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C01F65-D1EA-6D01-1809-4C83D5D71584}"/>
                  </a:ext>
                </a:extLst>
              </p:cNvPr>
              <p:cNvSpPr txBox="1"/>
              <p:nvPr/>
            </p:nvSpPr>
            <p:spPr>
              <a:xfrm>
                <a:off x="8714063" y="1389574"/>
                <a:ext cx="1631364" cy="507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chemeClr val="bg2">
                        <a:lumMod val="10000"/>
                      </a:schemeClr>
                    </a:solidFill>
                  </a:rPr>
                  <a:t>Q4</a:t>
                </a:r>
              </a:p>
              <a:p>
                <a:pPr algn="ctr"/>
                <a:r>
                  <a:rPr lang="en-GB" sz="1100" dirty="0">
                    <a:solidFill>
                      <a:schemeClr val="bg2">
                        <a:lumMod val="10000"/>
                      </a:schemeClr>
                    </a:solidFill>
                  </a:rPr>
                  <a:t>Start construction of the ET beampipe pilot sector</a:t>
                </a: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C1054E5-C377-75F0-651B-9E3F037921D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9679049" y="2421610"/>
                <a:ext cx="1332756" cy="283474"/>
              </a:xfrm>
              <a:custGeom>
                <a:avLst/>
                <a:gdLst>
                  <a:gd name="connsiteX0" fmla="*/ 251873 w 2160693"/>
                  <a:gd name="connsiteY0" fmla="*/ 0 h 468306"/>
                  <a:gd name="connsiteX1" fmla="*/ 2160693 w 2160693"/>
                  <a:gd name="connsiteY1" fmla="*/ 0 h 468306"/>
                  <a:gd name="connsiteX2" fmla="*/ 2160693 w 2160693"/>
                  <a:gd name="connsiteY2" fmla="*/ 468306 h 468306"/>
                  <a:gd name="connsiteX3" fmla="*/ 251873 w 2160693"/>
                  <a:gd name="connsiteY3" fmla="*/ 468306 h 468306"/>
                  <a:gd name="connsiteX4" fmla="*/ 0 w 2160693"/>
                  <a:gd name="connsiteY4" fmla="*/ 234153 h 468306"/>
                  <a:gd name="connsiteX5" fmla="*/ 251873 w 2160693"/>
                  <a:gd name="connsiteY5" fmla="*/ 0 h 46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693" h="468306">
                    <a:moveTo>
                      <a:pt x="251873" y="0"/>
                    </a:moveTo>
                    <a:lnTo>
                      <a:pt x="2160693" y="0"/>
                    </a:lnTo>
                    <a:lnTo>
                      <a:pt x="2160693" y="468306"/>
                    </a:lnTo>
                    <a:lnTo>
                      <a:pt x="251873" y="468306"/>
                    </a:lnTo>
                    <a:cubicBezTo>
                      <a:pt x="112767" y="468306"/>
                      <a:pt x="0" y="363472"/>
                      <a:pt x="0" y="234153"/>
                    </a:cubicBezTo>
                    <a:cubicBezTo>
                      <a:pt x="0" y="104834"/>
                      <a:pt x="112767" y="0"/>
                      <a:pt x="251873" y="0"/>
                    </a:cubicBezTo>
                    <a:close/>
                  </a:path>
                </a:pathLst>
              </a:custGeom>
              <a:solidFill>
                <a:srgbClr val="FF6D6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400">
                    <a:solidFill>
                      <a:schemeClr val="tx1">
                        <a:lumMod val="50000"/>
                      </a:schemeClr>
                    </a:solidFill>
                  </a:rPr>
                  <a:t>2025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24E1665-5F97-D340-BB33-7A7176ADC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9049" y="2457011"/>
                <a:ext cx="0" cy="21600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BC79D7-E852-A2C2-9859-B11364FBE62F}"/>
                  </a:ext>
                </a:extLst>
              </p:cNvPr>
              <p:cNvCxnSpPr>
                <a:cxnSpLocks/>
                <a:stCxn id="38" idx="4"/>
                <a:endCxn id="41" idx="2"/>
              </p:cNvCxnSpPr>
              <p:nvPr/>
            </p:nvCxnSpPr>
            <p:spPr>
              <a:xfrm flipV="1">
                <a:off x="11011805" y="1885785"/>
                <a:ext cx="3075" cy="677562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EA6F42-783E-54F3-B8B8-C5E33DAB58A5}"/>
                  </a:ext>
                </a:extLst>
              </p:cNvPr>
              <p:cNvSpPr txBox="1"/>
              <p:nvPr/>
            </p:nvSpPr>
            <p:spPr>
              <a:xfrm>
                <a:off x="10500653" y="1516453"/>
                <a:ext cx="102845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Q4</a:t>
                </a:r>
              </a:p>
              <a:p>
                <a:pPr algn="ctr"/>
                <a:r>
                  <a:rPr lang="en-GB" sz="1200">
                    <a:solidFill>
                      <a:schemeClr val="bg2">
                        <a:lumMod val="10000"/>
                      </a:schemeClr>
                    </a:solidFill>
                  </a:rPr>
                  <a:t>Writing of TDR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79AA0BF-EEEF-CFCA-A329-184EB09728AD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H="1">
                <a:off x="6672064" y="2696644"/>
                <a:ext cx="6439" cy="454724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FC4062-5FAC-E924-A825-797B0E1496B7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9230577" y="2792185"/>
              <a:ext cx="0" cy="451756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AB49BF-249B-5E62-ACDC-D88EAC817183}"/>
                </a:ext>
              </a:extLst>
            </p:cNvPr>
            <p:cNvSpPr txBox="1"/>
            <p:nvPr/>
          </p:nvSpPr>
          <p:spPr>
            <a:xfrm>
              <a:off x="8458550" y="3243941"/>
              <a:ext cx="154405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2">
                      <a:lumMod val="10000"/>
                    </a:schemeClr>
                  </a:solidFill>
                </a:rPr>
                <a:t>Q3-Q4</a:t>
              </a:r>
            </a:p>
            <a:p>
              <a:pPr algn="ctr"/>
              <a:r>
                <a:rPr lang="en-GB" sz="1200" dirty="0">
                  <a:solidFill>
                    <a:schemeClr val="bg2">
                      <a:lumMod val="10000"/>
                    </a:schemeClr>
                  </a:solidFill>
                </a:rPr>
                <a:t>Preliminary vacuum pipe TDR [ET-PP]</a:t>
              </a: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9CD438-747B-7038-0FFF-D33E4783301F}"/>
              </a:ext>
            </a:extLst>
          </p:cNvPr>
          <p:cNvCxnSpPr>
            <a:cxnSpLocks/>
          </p:cNvCxnSpPr>
          <p:nvPr/>
        </p:nvCxnSpPr>
        <p:spPr>
          <a:xfrm flipV="1">
            <a:off x="7984924" y="1659071"/>
            <a:ext cx="0" cy="467172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74E8577-9703-92AA-7606-0F8DFCEE1F4E}"/>
              </a:ext>
            </a:extLst>
          </p:cNvPr>
          <p:cNvSpPr txBox="1"/>
          <p:nvPr/>
        </p:nvSpPr>
        <p:spPr>
          <a:xfrm>
            <a:off x="7202169" y="1031683"/>
            <a:ext cx="15440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Q1 (January)</a:t>
            </a: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Peer review of the pilot sector</a:t>
            </a:r>
            <a:endParaRPr lang="en-GB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F88E8B-CCA7-02B7-8CFF-3E149936D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54" y="5660515"/>
            <a:ext cx="1899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US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Carlo </a:t>
            </a:r>
            <a:r>
              <a:rPr lang="en-US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Scarcia</a:t>
            </a:r>
            <a:endParaRPr lang="en-GB" altLang="en-CH" sz="105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2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algn="l"/>
            <a:r>
              <a:rPr lang="en-GB" sz="2400" b="0" dirty="0"/>
              <a:t>Space required for sectional gate valves (</a:t>
            </a:r>
            <a:r>
              <a:rPr lang="en-CH" sz="2400" b="0" dirty="0"/>
              <a:t>DN1000)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15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083374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8898446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8912584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7407390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8169390" y="479531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8182112" y="495259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244117-6323-2A7D-EDF8-4E69185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639" y="2294559"/>
            <a:ext cx="1184914" cy="25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E4199-1269-0A43-A8BF-867C0FC90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155" y="4835541"/>
            <a:ext cx="3742651" cy="1351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2925F7-79DD-2211-C389-228B562F4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5" y="2176522"/>
            <a:ext cx="2854933" cy="35629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488A5A-3FE7-0147-E09C-8F32B033B446}"/>
              </a:ext>
            </a:extLst>
          </p:cNvPr>
          <p:cNvSpPr txBox="1"/>
          <p:nvPr/>
        </p:nvSpPr>
        <p:spPr>
          <a:xfrm>
            <a:off x="3231904" y="2215823"/>
            <a:ext cx="3797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1565 (W+V) x 2751 (L +M) x 356 (P) mm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+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140 mm (Q)</a:t>
            </a:r>
            <a:endParaRPr lang="en-CH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2EF8BC-CCFB-E316-8FFD-F0AFD1109700}"/>
              </a:ext>
            </a:extLst>
          </p:cNvPr>
          <p:cNvCxnSpPr/>
          <p:nvPr/>
        </p:nvCxnSpPr>
        <p:spPr>
          <a:xfrm>
            <a:off x="6312024" y="2708920"/>
            <a:ext cx="87798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8BB424-D1AC-B318-50F7-6A4B94F71B0C}"/>
              </a:ext>
            </a:extLst>
          </p:cNvPr>
          <p:cNvGrpSpPr/>
          <p:nvPr/>
        </p:nvGrpSpPr>
        <p:grpSpPr>
          <a:xfrm>
            <a:off x="7161792" y="2605796"/>
            <a:ext cx="662400" cy="1090800"/>
            <a:chOff x="4937964" y="3524678"/>
            <a:chExt cx="662400" cy="10908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DD3D49-CC05-B811-3540-D404B67BECA7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0F3CB8-8A81-8709-9343-30EFBEF15F3B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1B2C6-A2C3-98EE-AB7F-7EC459095A9E}"/>
              </a:ext>
            </a:extLst>
          </p:cNvPr>
          <p:cNvGrpSpPr/>
          <p:nvPr/>
        </p:nvGrpSpPr>
        <p:grpSpPr>
          <a:xfrm rot="5400000">
            <a:off x="8830480" y="2840738"/>
            <a:ext cx="662400" cy="1090800"/>
            <a:chOff x="4937964" y="3524678"/>
            <a:chExt cx="662400" cy="1090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DF1F1E-61BF-D186-3E28-615B8E9E72D4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A6F1FE-A510-6E74-A7DF-A2D9958223CC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E4A8BC-3BEB-94B5-ABA5-73CFD4BDDF04}"/>
              </a:ext>
            </a:extLst>
          </p:cNvPr>
          <p:cNvGrpSpPr/>
          <p:nvPr/>
        </p:nvGrpSpPr>
        <p:grpSpPr>
          <a:xfrm rot="5400000">
            <a:off x="8830480" y="3581883"/>
            <a:ext cx="662400" cy="1090800"/>
            <a:chOff x="4937964" y="3524678"/>
            <a:chExt cx="662400" cy="10908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BD73B5C-C5DD-A3E3-FF2F-97C65F110851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68F022-29DC-67E9-AAF0-3376EC84B645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57307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B9793-0057-BD42-7B1F-2D991F258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ED45F-05DF-21DE-CA32-2311ADD2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104405"/>
            <a:ext cx="11376024" cy="509637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1900" b="0" dirty="0"/>
              <a:t>Test of beampipe other than </a:t>
            </a:r>
            <a:r>
              <a:rPr lang="en-GB" sz="1900" b="0" dirty="0"/>
              <a:t>AISI 441 4mm VIRGO-like</a:t>
            </a:r>
            <a:r>
              <a:rPr lang="en-CH" sz="1900" b="0" dirty="0"/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1900" b="0" dirty="0"/>
              <a:t>Prepare the framework for other beampipe solutions to be tested in the same environment.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H" sz="1900" b="0" dirty="0"/>
              <a:t>Purchase a gate valve and carry out the mechanical integration studies, the UHV caracterization inclusing the </a:t>
            </a:r>
            <a:r>
              <a:rPr lang="en-GB" sz="1900" b="0" dirty="0"/>
              <a:t>conditioning and outgassing rate measurements.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Workout the detailed integration with the civil engineering.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Study alignment techniques for the 10km assembly and installation and eventual optimisations of the support system.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Design of leak detection systems for the manufacturing, installation and final system.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Design the detailed procedures for the installation and commissioning in the final ET tunnel design.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Study for the control of dust during all assembly and installation processes.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Carry out the baffle material outgassing studies and its integration and alignment in the ET final tubes.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Open to discuss, via ETO, the possibility to carry out other type of tests.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b="0" dirty="0"/>
              <a:t>Update the TDR and costing in line with general ET timeline.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9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FFC09-FFEB-3B56-45C4-2D3DA557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 – CERN to be proposed future scope extension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8C4D9-BD1C-5DB9-B931-AB229ECE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CAD-AD7D-7A20-8552-1BC054F1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6B01D-F0C1-30DF-706E-C5AD3C27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D7ADE0-207C-91D9-78D4-D15DD56864B9}"/>
              </a:ext>
            </a:extLst>
          </p:cNvPr>
          <p:cNvSpPr txBox="1"/>
          <p:nvPr/>
        </p:nvSpPr>
        <p:spPr>
          <a:xfrm>
            <a:off x="10838329" y="66831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8843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2075E04-8020-AE7F-9992-F8F7AC04532B}"/>
              </a:ext>
            </a:extLst>
          </p:cNvPr>
          <p:cNvSpPr txBox="1">
            <a:spLocks/>
          </p:cNvSpPr>
          <p:nvPr/>
        </p:nvSpPr>
        <p:spPr>
          <a:xfrm>
            <a:off x="359561" y="270454"/>
            <a:ext cx="11296730" cy="466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 pilot sector: peer review recommendations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E3A811-471E-CC41-A45C-FEA4108B5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14153"/>
              </p:ext>
            </p:extLst>
          </p:nvPr>
        </p:nvGraphicFramePr>
        <p:xfrm>
          <a:off x="313708" y="1043565"/>
          <a:ext cx="11564584" cy="44856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160983">
                  <a:extLst>
                    <a:ext uri="{9D8B030D-6E8A-4147-A177-3AD203B41FA5}">
                      <a16:colId xmlns:a16="http://schemas.microsoft.com/office/drawing/2014/main" val="3270698234"/>
                    </a:ext>
                  </a:extLst>
                </a:gridCol>
                <a:gridCol w="5403601">
                  <a:extLst>
                    <a:ext uri="{9D8B030D-6E8A-4147-A177-3AD203B41FA5}">
                      <a16:colId xmlns:a16="http://schemas.microsoft.com/office/drawing/2014/main" val="1022842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Recommendation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Action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9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Investigation on corrosion resistance of ferritic stainless steels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(tunnel environmental conditions)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Contract with </a:t>
                      </a:r>
                      <a:r>
                        <a:rPr lang="en-US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UGhent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to be launched for comparative corrosion studies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16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Use pilot sector as testbed for extrapolation of ET leak detection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Methodologies and tooling under investigation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3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ET pilot sector to be used to test different insulation materials and solutions (installation, removal)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Contact with companies started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55181"/>
                  </a:ext>
                </a:extLst>
              </a:tr>
              <a:tr h="4800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Implementation of large gate valves (DN1000+)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 test thermal cycling, stroke cycling, treatments etc.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Planned in the extension of ET-CERN scope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85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Implementation of temperature control systems in selected building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ET pilot sector moved to TT4 tunnel – stable temperature.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34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Consider launching a parallel test on a corrugated chamber (perhaps through external contribution)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Planned in the extension of ET-CERN scope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36264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D54CE23-AAD5-D706-23AC-147D5B297F1E}"/>
              </a:ext>
            </a:extLst>
          </p:cNvPr>
          <p:cNvSpPr/>
          <p:nvPr/>
        </p:nvSpPr>
        <p:spPr>
          <a:xfrm>
            <a:off x="6495803" y="1449967"/>
            <a:ext cx="5382489" cy="2149433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11C60-14A8-E803-0D09-1BEBE9D16A2F}"/>
              </a:ext>
            </a:extLst>
          </p:cNvPr>
          <p:cNvSpPr txBox="1"/>
          <p:nvPr/>
        </p:nvSpPr>
        <p:spPr>
          <a:xfrm rot="20249027">
            <a:off x="7678232" y="2412547"/>
            <a:ext cx="30176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solidFill>
                  <a:schemeClr val="tx1"/>
                </a:solidFill>
              </a:rPr>
              <a:t>See Carlo’s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3822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3B894007-F8F1-8EBE-15CF-D80EA6D3DD6E}"/>
              </a:ext>
            </a:extLst>
          </p:cNvPr>
          <p:cNvSpPr/>
          <p:nvPr/>
        </p:nvSpPr>
        <p:spPr>
          <a:xfrm>
            <a:off x="2563549" y="1763833"/>
            <a:ext cx="2883234" cy="4424133"/>
          </a:xfrm>
          <a:prstGeom prst="downArrow">
            <a:avLst>
              <a:gd name="adj1" fmla="val 71023"/>
              <a:gd name="adj2" fmla="val 60677"/>
            </a:avLst>
          </a:prstGeom>
          <a:solidFill>
            <a:schemeClr val="tx2">
              <a:lumMod val="75000"/>
              <a:lumOff val="2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451AA93-476C-0647-04F2-FAA6624359C8}"/>
              </a:ext>
            </a:extLst>
          </p:cNvPr>
          <p:cNvSpPr/>
          <p:nvPr/>
        </p:nvSpPr>
        <p:spPr>
          <a:xfrm>
            <a:off x="1129486" y="2150238"/>
            <a:ext cx="5751361" cy="1073850"/>
          </a:xfrm>
          <a:prstGeom prst="roundRect">
            <a:avLst>
              <a:gd name="adj" fmla="val 7903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b="1" dirty="0"/>
              <a:t>Q1 2024 (January)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2075E04-8020-AE7F-9992-F8F7AC04532B}"/>
              </a:ext>
            </a:extLst>
          </p:cNvPr>
          <p:cNvSpPr txBox="1">
            <a:spLocks/>
          </p:cNvSpPr>
          <p:nvPr/>
        </p:nvSpPr>
        <p:spPr>
          <a:xfrm>
            <a:off x="359561" y="270454"/>
            <a:ext cx="8895670" cy="466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 pilot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73457-FF24-3A55-BC80-E0B17131BD7E}"/>
              </a:ext>
            </a:extLst>
          </p:cNvPr>
          <p:cNvSpPr txBox="1"/>
          <p:nvPr/>
        </p:nvSpPr>
        <p:spPr>
          <a:xfrm>
            <a:off x="359561" y="840503"/>
            <a:ext cx="11088612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pilot sector aims to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test the design, fabrication, installation and commissioning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of the proposed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beampipes and support system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It also aims to compare the feasibility of a selected number of technical choices.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07869-E289-196A-DEF3-2EB541513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1477" y="1810865"/>
            <a:ext cx="3886696" cy="4096265"/>
          </a:xfrm>
          <a:prstGeom prst="roundRect">
            <a:avLst>
              <a:gd name="adj" fmla="val 343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2B0EE2-BD9D-7285-DA01-39CCA0139FF2}"/>
              </a:ext>
            </a:extLst>
          </p:cNvPr>
          <p:cNvSpPr/>
          <p:nvPr/>
        </p:nvSpPr>
        <p:spPr>
          <a:xfrm>
            <a:off x="1279509" y="2535431"/>
            <a:ext cx="5451314" cy="629250"/>
          </a:xfrm>
          <a:prstGeom prst="roundRect">
            <a:avLst>
              <a:gd name="adj" fmla="val 12136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Project peer reviewed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(international experts panel) with recommendations.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0C5368-1A68-E52D-ED27-EC91E188BD7E}"/>
              </a:ext>
            </a:extLst>
          </p:cNvPr>
          <p:cNvSpPr/>
          <p:nvPr/>
        </p:nvSpPr>
        <p:spPr>
          <a:xfrm>
            <a:off x="1129486" y="3322073"/>
            <a:ext cx="5751360" cy="1073850"/>
          </a:xfrm>
          <a:prstGeom prst="roundRect">
            <a:avLst>
              <a:gd name="adj" fmla="val 7903"/>
            </a:avLst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b="1" dirty="0"/>
              <a:t>Q2-Q4 2024</a:t>
            </a:r>
            <a:endParaRPr lang="en-GB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CA3C80-B014-AD17-7B82-034ED6C58DF2}"/>
              </a:ext>
            </a:extLst>
          </p:cNvPr>
          <p:cNvSpPr/>
          <p:nvPr/>
        </p:nvSpPr>
        <p:spPr>
          <a:xfrm>
            <a:off x="1279509" y="3707266"/>
            <a:ext cx="5451314" cy="629250"/>
          </a:xfrm>
          <a:prstGeom prst="roundRect">
            <a:avLst>
              <a:gd name="adj" fmla="val 12136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Manufacturing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procurement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of the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ancillary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components/equipment.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2ECE68-C315-EE0E-29CA-20AA183A9D00}"/>
              </a:ext>
            </a:extLst>
          </p:cNvPr>
          <p:cNvSpPr/>
          <p:nvPr/>
        </p:nvSpPr>
        <p:spPr>
          <a:xfrm>
            <a:off x="1129486" y="4516175"/>
            <a:ext cx="5751361" cy="1073850"/>
          </a:xfrm>
          <a:prstGeom prst="roundRect">
            <a:avLst>
              <a:gd name="adj" fmla="val 7903"/>
            </a:avLst>
          </a:prstGeom>
          <a:solidFill>
            <a:srgbClr val="2D7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US" b="1" dirty="0"/>
              <a:t>From Q4 2024/Q1 2025</a:t>
            </a:r>
            <a:endParaRPr lang="en-GB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9A13D1-FFBD-DDFD-0C2D-E9010320A3A9}"/>
              </a:ext>
            </a:extLst>
          </p:cNvPr>
          <p:cNvSpPr/>
          <p:nvPr/>
        </p:nvSpPr>
        <p:spPr>
          <a:xfrm>
            <a:off x="1279509" y="4901368"/>
            <a:ext cx="5451314" cy="629250"/>
          </a:xfrm>
          <a:prstGeom prst="roundRect">
            <a:avLst>
              <a:gd name="adj" fmla="val 12136"/>
            </a:avLst>
          </a:prstGeom>
          <a:solidFill>
            <a:schemeClr val="bg1"/>
          </a:solidFill>
          <a:ln w="38100">
            <a:solidFill>
              <a:srgbClr val="2D7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Start of installation of a </a:t>
            </a:r>
          </a:p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AISI 441 VIRGO-like pipe </a:t>
            </a:r>
            <a:r>
              <a:rPr lang="en-GB" sz="1600" b="1" dirty="0">
                <a:solidFill>
                  <a:schemeClr val="bg2">
                    <a:lumMod val="10000"/>
                  </a:schemeClr>
                </a:solidFill>
              </a:rPr>
              <a:t>Ø 1.08 m x 4 mm x 36 m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8E7208F-E917-2CB6-001F-F060BA91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55" y="5789456"/>
            <a:ext cx="189999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US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Carlo </a:t>
            </a:r>
            <a:r>
              <a:rPr lang="en-US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Scarcia</a:t>
            </a:r>
            <a:endParaRPr lang="en-GB" altLang="en-CH" sz="105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8B72A-AD1A-62B0-5E57-DDD9C4CE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ET Pilot sector - Organisation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C71887-E362-0A5C-B4BF-759A4BAF9810}"/>
              </a:ext>
            </a:extLst>
          </p:cNvPr>
          <p:cNvSpPr/>
          <p:nvPr/>
        </p:nvSpPr>
        <p:spPr>
          <a:xfrm>
            <a:off x="407988" y="1215776"/>
            <a:ext cx="11534076" cy="4956048"/>
          </a:xfrm>
          <a:prstGeom prst="roundRect">
            <a:avLst>
              <a:gd name="adj" fmla="val 4586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988F95-4B8C-22FB-E715-E0E752864C52}"/>
              </a:ext>
            </a:extLst>
          </p:cNvPr>
          <p:cNvSpPr txBox="1"/>
          <p:nvPr/>
        </p:nvSpPr>
        <p:spPr>
          <a:xfrm>
            <a:off x="4523453" y="1090692"/>
            <a:ext cx="330314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Overall Coordination</a:t>
            </a:r>
            <a:endParaRPr lang="en-CH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CEF4D0-4D4D-BC1A-38CE-C22E166D5C5A}"/>
              </a:ext>
            </a:extLst>
          </p:cNvPr>
          <p:cNvGrpSpPr/>
          <p:nvPr/>
        </p:nvGrpSpPr>
        <p:grpSpPr>
          <a:xfrm>
            <a:off x="1742974" y="1673669"/>
            <a:ext cx="2520000" cy="1440000"/>
            <a:chOff x="804672" y="1396004"/>
            <a:chExt cx="2520000" cy="1440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100AC7-292D-8BEE-00BE-217546E10AB4}"/>
                </a:ext>
              </a:extLst>
            </p:cNvPr>
            <p:cNvSpPr/>
            <p:nvPr/>
          </p:nvSpPr>
          <p:spPr>
            <a:xfrm>
              <a:off x="804672" y="1396004"/>
              <a:ext cx="2520000" cy="144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Mechanical design team/ Integration</a:t>
              </a:r>
            </a:p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4473A5-9664-B83F-E544-AA2924B36C94}"/>
                </a:ext>
              </a:extLst>
            </p:cNvPr>
            <p:cNvSpPr/>
            <p:nvPr/>
          </p:nvSpPr>
          <p:spPr>
            <a:xfrm>
              <a:off x="948672" y="2233706"/>
              <a:ext cx="2232000" cy="504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>
                      <a:lumMod val="25000"/>
                    </a:schemeClr>
                  </a:solidFill>
                </a:rPr>
                <a:t>CERN design office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F7837A-7F48-C366-0740-57338BD609E2}"/>
              </a:ext>
            </a:extLst>
          </p:cNvPr>
          <p:cNvGrpSpPr/>
          <p:nvPr/>
        </p:nvGrpSpPr>
        <p:grpSpPr>
          <a:xfrm>
            <a:off x="1742974" y="3368695"/>
            <a:ext cx="2520000" cy="1440000"/>
            <a:chOff x="850392" y="2977916"/>
            <a:chExt cx="2520000" cy="1440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30DB73-E7E9-E168-CAEC-9623068F83EF}"/>
                </a:ext>
              </a:extLst>
            </p:cNvPr>
            <p:cNvSpPr/>
            <p:nvPr/>
          </p:nvSpPr>
          <p:spPr>
            <a:xfrm>
              <a:off x="850392" y="2977916"/>
              <a:ext cx="2520000" cy="144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Post manufacturing Chemical cleaning</a:t>
              </a:r>
            </a:p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46B206-7FFA-824E-6E05-E999E226AA84}"/>
                </a:ext>
              </a:extLst>
            </p:cNvPr>
            <p:cNvSpPr/>
            <p:nvPr/>
          </p:nvSpPr>
          <p:spPr>
            <a:xfrm>
              <a:off x="994392" y="3571724"/>
              <a:ext cx="2232000" cy="72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>
                      <a:lumMod val="25000"/>
                    </a:schemeClr>
                  </a:solidFill>
                </a:rPr>
                <a:t>CERN’s surface finishing facility and chemical/surface analysis labs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DD6440-5539-3AC3-67AE-CAE1D00FF9A0}"/>
              </a:ext>
            </a:extLst>
          </p:cNvPr>
          <p:cNvGrpSpPr/>
          <p:nvPr/>
        </p:nvGrpSpPr>
        <p:grpSpPr>
          <a:xfrm>
            <a:off x="4491443" y="3368695"/>
            <a:ext cx="2520000" cy="1440000"/>
            <a:chOff x="5082762" y="2769617"/>
            <a:chExt cx="2520000" cy="1440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A0E3AA-9064-6D03-EE9C-A0B1067A1D44}"/>
                </a:ext>
              </a:extLst>
            </p:cNvPr>
            <p:cNvSpPr/>
            <p:nvPr/>
          </p:nvSpPr>
          <p:spPr>
            <a:xfrm>
              <a:off x="5082762" y="2769617"/>
              <a:ext cx="2520000" cy="144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Vacuum system and bakeout</a:t>
              </a:r>
            </a:p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21DF6D-D924-4F1C-6B87-A0FEF370609B}"/>
                </a:ext>
              </a:extLst>
            </p:cNvPr>
            <p:cNvSpPr/>
            <p:nvPr/>
          </p:nvSpPr>
          <p:spPr>
            <a:xfrm>
              <a:off x="5226762" y="3598562"/>
              <a:ext cx="2232000" cy="504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>
                      <a:lumMod val="25000"/>
                    </a:schemeClr>
                  </a:solidFill>
                </a:rPr>
                <a:t>CERN’s vacuum labs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B125A0-B948-2B9A-AF72-858A5B536337}"/>
              </a:ext>
            </a:extLst>
          </p:cNvPr>
          <p:cNvGrpSpPr/>
          <p:nvPr/>
        </p:nvGrpSpPr>
        <p:grpSpPr>
          <a:xfrm>
            <a:off x="4491443" y="1686328"/>
            <a:ext cx="2520000" cy="1440000"/>
            <a:chOff x="8310594" y="1194115"/>
            <a:chExt cx="2520000" cy="1440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AD201B-1F7A-BE66-7194-B04453B03F65}"/>
                </a:ext>
              </a:extLst>
            </p:cNvPr>
            <p:cNvSpPr/>
            <p:nvPr/>
          </p:nvSpPr>
          <p:spPr>
            <a:xfrm>
              <a:off x="8310594" y="1194115"/>
              <a:ext cx="2520000" cy="144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Metallurgical analysis team</a:t>
              </a:r>
            </a:p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91A528-4266-282D-0A21-54CF10BD2B2A}"/>
                </a:ext>
              </a:extLst>
            </p:cNvPr>
            <p:cNvSpPr/>
            <p:nvPr/>
          </p:nvSpPr>
          <p:spPr>
            <a:xfrm>
              <a:off x="8454594" y="2021598"/>
              <a:ext cx="2232000" cy="504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>
                      <a:lumMod val="25000"/>
                    </a:schemeClr>
                  </a:solidFill>
                </a:rPr>
                <a:t>CERN’s metallurgy and mechanical measurement labs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DFE271-BA7A-D6DE-9807-E3E21224087F}"/>
              </a:ext>
            </a:extLst>
          </p:cNvPr>
          <p:cNvGrpSpPr/>
          <p:nvPr/>
        </p:nvGrpSpPr>
        <p:grpSpPr>
          <a:xfrm>
            <a:off x="7244839" y="1698461"/>
            <a:ext cx="2520000" cy="1440000"/>
            <a:chOff x="8310594" y="2924014"/>
            <a:chExt cx="2520000" cy="1440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BEDA65-E497-BB73-58D1-7BB39656670E}"/>
                </a:ext>
              </a:extLst>
            </p:cNvPr>
            <p:cNvSpPr/>
            <p:nvPr/>
          </p:nvSpPr>
          <p:spPr>
            <a:xfrm>
              <a:off x="8310594" y="2924014"/>
              <a:ext cx="2520000" cy="144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Infrastructure, logistics and coordination</a:t>
              </a:r>
            </a:p>
            <a:p>
              <a:pPr algn="ctr"/>
              <a:r>
                <a:rPr lang="en-GB" sz="1600" b="1" dirty="0">
                  <a:solidFill>
                    <a:schemeClr val="bg2">
                      <a:lumMod val="25000"/>
                    </a:schemeClr>
                  </a:solidFill>
                </a:rPr>
                <a:t>+</a:t>
              </a: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endParaRPr lang="en-GB" sz="16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A6723C-69A7-3436-EB0E-5B7924BF7279}"/>
                </a:ext>
              </a:extLst>
            </p:cNvPr>
            <p:cNvSpPr/>
            <p:nvPr/>
          </p:nvSpPr>
          <p:spPr>
            <a:xfrm>
              <a:off x="8454594" y="3749687"/>
              <a:ext cx="2232000" cy="504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>
                      <a:lumMod val="25000"/>
                    </a:schemeClr>
                  </a:solidFill>
                </a:rPr>
                <a:t>CERN’s site services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2C6D9D-204E-8FFE-1EC9-73B8B9BFE2FB}"/>
              </a:ext>
            </a:extLst>
          </p:cNvPr>
          <p:cNvGrpSpPr/>
          <p:nvPr/>
        </p:nvGrpSpPr>
        <p:grpSpPr>
          <a:xfrm>
            <a:off x="7239912" y="3346892"/>
            <a:ext cx="4143274" cy="1461803"/>
            <a:chOff x="7357873" y="1591739"/>
            <a:chExt cx="4143274" cy="146180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1302DE-41CF-1B8D-5488-C05812A8A2AF}"/>
                </a:ext>
              </a:extLst>
            </p:cNvPr>
            <p:cNvGrpSpPr/>
            <p:nvPr/>
          </p:nvGrpSpPr>
          <p:grpSpPr>
            <a:xfrm>
              <a:off x="7357873" y="1613542"/>
              <a:ext cx="2520000" cy="1440000"/>
              <a:chOff x="5018754" y="1233425"/>
              <a:chExt cx="252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2D49C0-3685-46CA-3924-5498A29E0922}"/>
                  </a:ext>
                </a:extLst>
              </p:cNvPr>
              <p:cNvSpPr/>
              <p:nvPr/>
            </p:nvSpPr>
            <p:spPr>
              <a:xfrm>
                <a:off x="5018754" y="1233425"/>
                <a:ext cx="2520000" cy="144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bg2">
                        <a:lumMod val="25000"/>
                      </a:schemeClr>
                    </a:solidFill>
                  </a:rPr>
                  <a:t>Fabrication team</a:t>
                </a:r>
              </a:p>
              <a:p>
                <a:pPr algn="ctr"/>
                <a:r>
                  <a:rPr lang="en-GB" sz="1600" b="1" dirty="0">
                    <a:solidFill>
                      <a:schemeClr val="bg2">
                        <a:lumMod val="25000"/>
                      </a:schemeClr>
                    </a:solidFill>
                  </a:rPr>
                  <a:t>+</a:t>
                </a:r>
              </a:p>
              <a:p>
                <a:pPr algn="ctr"/>
                <a:endParaRPr lang="en-GB" sz="1600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endParaRPr lang="en-GB" sz="16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CBA582-5FD1-9C7D-BC47-AABC0FB12957}"/>
                  </a:ext>
                </a:extLst>
              </p:cNvPr>
              <p:cNvSpPr/>
              <p:nvPr/>
            </p:nvSpPr>
            <p:spPr>
              <a:xfrm>
                <a:off x="5162754" y="2053226"/>
                <a:ext cx="2232000" cy="504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100" b="1" dirty="0">
                    <a:solidFill>
                      <a:schemeClr val="bg2">
                        <a:lumMod val="25000"/>
                      </a:schemeClr>
                    </a:solidFill>
                  </a:rPr>
                  <a:t>CERN’s workshop and subcontracting service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AF12E6-A078-62CB-2EBF-E432BB1F90BB}"/>
                </a:ext>
              </a:extLst>
            </p:cNvPr>
            <p:cNvGrpSpPr/>
            <p:nvPr/>
          </p:nvGrpSpPr>
          <p:grpSpPr>
            <a:xfrm>
              <a:off x="10324640" y="1591739"/>
              <a:ext cx="1176507" cy="1452659"/>
              <a:chOff x="10324640" y="1591739"/>
              <a:chExt cx="1176507" cy="145265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0DFAACC1-344B-DD59-37F4-7124570CA884}"/>
                  </a:ext>
                </a:extLst>
              </p:cNvPr>
              <p:cNvSpPr/>
              <p:nvPr/>
            </p:nvSpPr>
            <p:spPr>
              <a:xfrm>
                <a:off x="10324640" y="1591739"/>
                <a:ext cx="1160951" cy="1452659"/>
              </a:xfrm>
              <a:prstGeom prst="roundRect">
                <a:avLst>
                  <a:gd name="adj" fmla="val 8687"/>
                </a:avLst>
              </a:prstGeom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63F36E9-21F6-518D-9CB8-34223C08A520}"/>
                  </a:ext>
                </a:extLst>
              </p:cNvPr>
              <p:cNvGrpSpPr/>
              <p:nvPr/>
            </p:nvGrpSpPr>
            <p:grpSpPr>
              <a:xfrm>
                <a:off x="10377059" y="1694455"/>
                <a:ext cx="1124088" cy="1247227"/>
                <a:chOff x="1718820" y="3088121"/>
                <a:chExt cx="1124088" cy="1247227"/>
              </a:xfrm>
            </p:grpSpPr>
            <p:pic>
              <p:nvPicPr>
                <p:cNvPr id="39" name="Picture 4" descr="fabbrica Disegni Da Colorare">
                  <a:extLst>
                    <a:ext uri="{FF2B5EF4-FFF2-40B4-BE49-F238E27FC236}">
                      <a16:creationId xmlns:a16="http://schemas.microsoft.com/office/drawing/2014/main" id="{57D06BF2-0405-1863-56FB-FC0F5D54DE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2908" y="3088121"/>
                  <a:ext cx="108000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3457E7D-9FDF-AAE7-DC59-C7A6E92C8EC6}"/>
                    </a:ext>
                  </a:extLst>
                </p:cNvPr>
                <p:cNvSpPr txBox="1"/>
                <p:nvPr/>
              </p:nvSpPr>
              <p:spPr>
                <a:xfrm>
                  <a:off x="1718820" y="4173765"/>
                  <a:ext cx="1080000" cy="1615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CH" sz="1050" dirty="0">
                      <a:solidFill>
                        <a:schemeClr val="tx2"/>
                      </a:solidFill>
                    </a:rPr>
                    <a:t>Manufacturing</a:t>
                  </a:r>
                </a:p>
              </p:txBody>
            </p:sp>
          </p:grp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A23667D-E38C-04BE-31D4-76DC8D503DF5}"/>
                </a:ext>
              </a:extLst>
            </p:cNvPr>
            <p:cNvCxnSpPr>
              <a:cxnSpLocks/>
            </p:cNvCxnSpPr>
            <p:nvPr/>
          </p:nvCxnSpPr>
          <p:spPr>
            <a:xfrm>
              <a:off x="9877873" y="2121408"/>
              <a:ext cx="446767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AD86618-C4E4-EFA1-3F6F-AFB96C425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8729" y="2560320"/>
              <a:ext cx="45591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3C37AD-5FE7-42FD-F8A5-5F12F763313F}"/>
              </a:ext>
            </a:extLst>
          </p:cNvPr>
          <p:cNvGrpSpPr/>
          <p:nvPr/>
        </p:nvGrpSpPr>
        <p:grpSpPr>
          <a:xfrm>
            <a:off x="5170967" y="5064052"/>
            <a:ext cx="1160951" cy="973646"/>
            <a:chOff x="6684974" y="5030847"/>
            <a:chExt cx="1160951" cy="973646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78EA8BC-2488-DAEA-0649-8EE02B816AFA}"/>
                </a:ext>
              </a:extLst>
            </p:cNvPr>
            <p:cNvSpPr/>
            <p:nvPr/>
          </p:nvSpPr>
          <p:spPr>
            <a:xfrm>
              <a:off x="6684974" y="5030847"/>
              <a:ext cx="1160951" cy="973646"/>
            </a:xfrm>
            <a:prstGeom prst="roundRect">
              <a:avLst>
                <a:gd name="adj" fmla="val 8687"/>
              </a:avLst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ECBC3F-6142-81E9-EE0B-8BBE670E84CB}"/>
                </a:ext>
              </a:extLst>
            </p:cNvPr>
            <p:cNvSpPr txBox="1"/>
            <p:nvPr/>
          </p:nvSpPr>
          <p:spPr>
            <a:xfrm>
              <a:off x="6725449" y="5792264"/>
              <a:ext cx="108000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Suppliers</a:t>
              </a:r>
            </a:p>
          </p:txBody>
        </p:sp>
        <p:pic>
          <p:nvPicPr>
            <p:cNvPr id="1026" name="Picture 2" descr="Supplier Icon PNG Images, Vectors Free Download - Pngtree">
              <a:extLst>
                <a:ext uri="{FF2B5EF4-FFF2-40B4-BE49-F238E27FC236}">
                  <a16:creationId xmlns:a16="http://schemas.microsoft.com/office/drawing/2014/main" id="{E28F5255-4BA3-EDE1-34AD-B9B7E4CFA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072" y="5056605"/>
              <a:ext cx="728755" cy="728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D4B0273D-D28A-F837-2736-9505125DF675}"/>
              </a:ext>
            </a:extLst>
          </p:cNvPr>
          <p:cNvCxnSpPr>
            <a:cxnSpLocks/>
            <a:stCxn id="50" idx="3"/>
            <a:endCxn id="16" idx="2"/>
          </p:cNvCxnSpPr>
          <p:nvPr/>
        </p:nvCxnSpPr>
        <p:spPr>
          <a:xfrm flipV="1">
            <a:off x="6331918" y="4808695"/>
            <a:ext cx="2167994" cy="742180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96BE8F6F-FA3D-39D1-6507-5701D8755A02}"/>
              </a:ext>
            </a:extLst>
          </p:cNvPr>
          <p:cNvCxnSpPr>
            <a:cxnSpLocks/>
            <a:stCxn id="50" idx="1"/>
            <a:endCxn id="21" idx="2"/>
          </p:cNvCxnSpPr>
          <p:nvPr/>
        </p:nvCxnSpPr>
        <p:spPr>
          <a:xfrm rot="10800000">
            <a:off x="3002975" y="4808695"/>
            <a:ext cx="2167993" cy="742180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FCCACFA-B8E1-A789-0B42-75F83D763C31}"/>
              </a:ext>
            </a:extLst>
          </p:cNvPr>
          <p:cNvCxnSpPr>
            <a:cxnSpLocks/>
            <a:stCxn id="50" idx="0"/>
            <a:endCxn id="23" idx="2"/>
          </p:cNvCxnSpPr>
          <p:nvPr/>
        </p:nvCxnSpPr>
        <p:spPr>
          <a:xfrm flipV="1">
            <a:off x="5751443" y="4808695"/>
            <a:ext cx="0" cy="25535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297D982F-FF6E-F246-E09C-42969EAC8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001" y="1704797"/>
            <a:ext cx="1354306" cy="1427329"/>
          </a:xfrm>
          <a:prstGeom prst="roundRect">
            <a:avLst>
              <a:gd name="adj" fmla="val 343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8797BE85-DBC3-5540-8FA6-1EDC4EA58A4A}"/>
              </a:ext>
            </a:extLst>
          </p:cNvPr>
          <p:cNvCxnSpPr>
            <a:cxnSpLocks/>
            <a:stCxn id="25" idx="3"/>
            <a:endCxn id="1024" idx="1"/>
          </p:cNvCxnSpPr>
          <p:nvPr/>
        </p:nvCxnSpPr>
        <p:spPr>
          <a:xfrm>
            <a:off x="9764839" y="2418461"/>
            <a:ext cx="345162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Date Placeholder 3">
            <a:extLst>
              <a:ext uri="{FF2B5EF4-FFF2-40B4-BE49-F238E27FC236}">
                <a16:creationId xmlns:a16="http://schemas.microsoft.com/office/drawing/2014/main" id="{318352B8-D611-7886-2863-2F5B276B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1043" name="Footer Placeholder 4">
            <a:extLst>
              <a:ext uri="{FF2B5EF4-FFF2-40B4-BE49-F238E27FC236}">
                <a16:creationId xmlns:a16="http://schemas.microsoft.com/office/drawing/2014/main" id="{3D18CF18-B261-78F1-54B3-445A3A8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44" name="Slide Number Placeholder 1043">
            <a:extLst>
              <a:ext uri="{FF2B5EF4-FFF2-40B4-BE49-F238E27FC236}">
                <a16:creationId xmlns:a16="http://schemas.microsoft.com/office/drawing/2014/main" id="{AAAF7CB0-EE6B-BDA0-81B9-1E466490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3129679-7208-C117-8085-C999D23FC781}"/>
              </a:ext>
            </a:extLst>
          </p:cNvPr>
          <p:cNvGrpSpPr>
            <a:grpSpLocks noChangeAspect="1"/>
          </p:cNvGrpSpPr>
          <p:nvPr/>
        </p:nvGrpSpPr>
        <p:grpSpPr>
          <a:xfrm>
            <a:off x="4439563" y="924829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400E6184-9981-6355-5C1D-4AAF0E50C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CC0ADDFA-40C9-4814-7ED0-41FFBAC16D61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WP8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ACDB7853-3A22-D2F4-8127-155D35B3297C}"/>
              </a:ext>
            </a:extLst>
          </p:cNvPr>
          <p:cNvGrpSpPr>
            <a:grpSpLocks noChangeAspect="1"/>
          </p:cNvGrpSpPr>
          <p:nvPr/>
        </p:nvGrpSpPr>
        <p:grpSpPr>
          <a:xfrm>
            <a:off x="1561634" y="1438187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33D341AF-35B6-4CB2-C5AE-8F17D0294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51" name="TextBox 1050">
              <a:extLst>
                <a:ext uri="{FF2B5EF4-FFF2-40B4-BE49-F238E27FC236}">
                  <a16:creationId xmlns:a16="http://schemas.microsoft.com/office/drawing/2014/main" id="{9FD8953F-B626-FCA7-217A-46A1044E4AA6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WP1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0A6267A9-D854-09A1-48BE-0F453C10C165}"/>
              </a:ext>
            </a:extLst>
          </p:cNvPr>
          <p:cNvGrpSpPr>
            <a:grpSpLocks noChangeAspect="1"/>
          </p:cNvGrpSpPr>
          <p:nvPr/>
        </p:nvGrpSpPr>
        <p:grpSpPr>
          <a:xfrm>
            <a:off x="4455147" y="1438187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BD4829F9-AF84-1CC9-8F70-B1CA3D75E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DF9F4F0A-4E77-F2D9-ABD3-57F88C48BC04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WP2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14F1BE36-5D5C-3391-AD78-6E385B388CC0}"/>
              </a:ext>
            </a:extLst>
          </p:cNvPr>
          <p:cNvGrpSpPr>
            <a:grpSpLocks noChangeAspect="1"/>
          </p:cNvGrpSpPr>
          <p:nvPr/>
        </p:nvGrpSpPr>
        <p:grpSpPr>
          <a:xfrm>
            <a:off x="7198347" y="1413135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11D506E2-1AF6-2904-D6F2-008D0F060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FBBC45FA-7DBC-FF7D-B4AD-610542985E54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WP4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75B96B97-B03E-84B4-D2BF-EC768FA56A3D}"/>
              </a:ext>
            </a:extLst>
          </p:cNvPr>
          <p:cNvGrpSpPr>
            <a:grpSpLocks noChangeAspect="1"/>
          </p:cNvGrpSpPr>
          <p:nvPr/>
        </p:nvGrpSpPr>
        <p:grpSpPr>
          <a:xfrm>
            <a:off x="1599212" y="3216883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EFC9DE2E-6615-6BDD-82BE-160985C5D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5E692540-2CFD-DFFA-1609-86DC45DADC38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WP3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4CCE4871-FB02-977E-8E11-35E1FA5466A3}"/>
              </a:ext>
            </a:extLst>
          </p:cNvPr>
          <p:cNvGrpSpPr>
            <a:grpSpLocks noChangeAspect="1"/>
          </p:cNvGrpSpPr>
          <p:nvPr/>
        </p:nvGrpSpPr>
        <p:grpSpPr>
          <a:xfrm>
            <a:off x="4329886" y="3229409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AAB7E576-92F1-9738-D3E9-CF44FE92F3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184D5926-236C-FCB7-E548-0F1C2119E5C4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WP6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F55BA419-782C-F692-47A4-A763A4DC4308}"/>
              </a:ext>
            </a:extLst>
          </p:cNvPr>
          <p:cNvGrpSpPr>
            <a:grpSpLocks noChangeAspect="1"/>
          </p:cNvGrpSpPr>
          <p:nvPr/>
        </p:nvGrpSpPr>
        <p:grpSpPr>
          <a:xfrm>
            <a:off x="7060560" y="3216883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9AE41726-249B-ED35-2FFD-745F72B25E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3AE32B14-7334-2782-DAE8-CA0EE4054C28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WP2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9B21C243-0C8A-8B6B-4C39-3105535D614F}"/>
              </a:ext>
            </a:extLst>
          </p:cNvPr>
          <p:cNvGrpSpPr>
            <a:grpSpLocks noChangeAspect="1"/>
          </p:cNvGrpSpPr>
          <p:nvPr/>
        </p:nvGrpSpPr>
        <p:grpSpPr>
          <a:xfrm>
            <a:off x="7599179" y="1413135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BEE6209C-262F-53AF-1332-C566A41F49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69" name="TextBox 1068">
              <a:extLst>
                <a:ext uri="{FF2B5EF4-FFF2-40B4-BE49-F238E27FC236}">
                  <a16:creationId xmlns:a16="http://schemas.microsoft.com/office/drawing/2014/main" id="{AA9DE5DA-7229-6493-A0A2-725B862C81C0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WP5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1957C278-03C4-34D3-B923-87DAD674B298}"/>
              </a:ext>
            </a:extLst>
          </p:cNvPr>
          <p:cNvGrpSpPr>
            <a:grpSpLocks noChangeAspect="1"/>
          </p:cNvGrpSpPr>
          <p:nvPr/>
        </p:nvGrpSpPr>
        <p:grpSpPr>
          <a:xfrm>
            <a:off x="8000012" y="1413135"/>
            <a:ext cx="396000" cy="396000"/>
            <a:chOff x="10730678" y="490154"/>
            <a:chExt cx="432000" cy="43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D70FB9E7-A84E-1646-5D3C-634D651B1D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0678" y="490154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D256E95E-8E14-5CC7-136A-BE6326A9DEEC}"/>
                </a:ext>
              </a:extLst>
            </p:cNvPr>
            <p:cNvSpPr txBox="1"/>
            <p:nvPr/>
          </p:nvSpPr>
          <p:spPr>
            <a:xfrm>
              <a:off x="10748678" y="621516"/>
              <a:ext cx="396000" cy="1692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WP7</a:t>
              </a:r>
              <a:endParaRPr lang="en-CH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97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9D693-9934-B91C-0F59-0A0363DFC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03044A7E-F726-F74A-C79F-D71977F11631}"/>
              </a:ext>
            </a:extLst>
          </p:cNvPr>
          <p:cNvGrpSpPr/>
          <p:nvPr/>
        </p:nvGrpSpPr>
        <p:grpSpPr>
          <a:xfrm>
            <a:off x="8551838" y="942805"/>
            <a:ext cx="3407831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0253D6F2-1C07-CEA5-DA56-3220720B8FBD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C723A06-DD76-3330-F72E-9F64B0A58A31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Manufacturing/Procurement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181F55A-BDD7-F93D-53AD-02BAB297C024}"/>
              </a:ext>
            </a:extLst>
          </p:cNvPr>
          <p:cNvGrpSpPr/>
          <p:nvPr/>
        </p:nvGrpSpPr>
        <p:grpSpPr>
          <a:xfrm>
            <a:off x="4952358" y="942805"/>
            <a:ext cx="3096063" cy="5293972"/>
            <a:chOff x="4952358" y="1109990"/>
            <a:chExt cx="3096063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4E5441D-2F9E-F4FC-D47F-0C9859AC0BDD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70FA456-3446-D318-D1A0-AF56ED697C83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Materials and compontents procurement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A894B66-6194-49A7-393B-B9DC71AE4148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5645E6D4-33A2-7C6B-0C80-4EE07D150CB9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BAB35CA-B3EE-1142-F34F-50885BCBA57E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8BE238-FBA7-B05F-325D-782C0A3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Procurement and manufacturing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10BA-7766-5B43-3DD7-60FA0FD3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0F41-D763-A2D4-C0FA-7D04BDBA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D4F9F-643F-3525-1156-B1078281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7E7741-D329-166D-6BB6-0D3A4D593E40}"/>
              </a:ext>
            </a:extLst>
          </p:cNvPr>
          <p:cNvGraphicFramePr>
            <a:graphicFrameLocks noGrp="1"/>
          </p:cNvGraphicFramePr>
          <p:nvPr/>
        </p:nvGraphicFramePr>
        <p:xfrm>
          <a:off x="8974282" y="3968979"/>
          <a:ext cx="2711037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09">
                  <a:extLst>
                    <a:ext uri="{9D8B030D-6E8A-4147-A177-3AD203B41FA5}">
                      <a16:colId xmlns:a16="http://schemas.microsoft.com/office/drawing/2014/main" val="462585688"/>
                    </a:ext>
                  </a:extLst>
                </a:gridCol>
                <a:gridCol w="1092528">
                  <a:extLst>
                    <a:ext uri="{9D8B030D-6E8A-4147-A177-3AD203B41FA5}">
                      <a16:colId xmlns:a16="http://schemas.microsoft.com/office/drawing/2014/main" val="313981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Firm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Country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9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err="1">
                          <a:effectLst/>
                        </a:rPr>
                        <a:t>Witzenmann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err="1">
                          <a:effectLst/>
                        </a:rPr>
                        <a:t>Skodock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55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HKS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342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Flexomat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076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Teddington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GB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177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Bird bellows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658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err="1">
                          <a:effectLst/>
                        </a:rPr>
                        <a:t>Heitz</a:t>
                      </a:r>
                      <a:r>
                        <a:rPr lang="en-GB" sz="1100" dirty="0">
                          <a:effectLst/>
                        </a:rPr>
                        <a:t> GmbH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433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Kompaflex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087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Klinger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0268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7621FE-77D3-BD02-A8E0-128397B7C9A1}"/>
              </a:ext>
            </a:extLst>
          </p:cNvPr>
          <p:cNvGraphicFramePr>
            <a:graphicFrameLocks noGrp="1"/>
          </p:cNvGraphicFramePr>
          <p:nvPr/>
        </p:nvGraphicFramePr>
        <p:xfrm>
          <a:off x="8974282" y="1963051"/>
          <a:ext cx="2443951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050">
                  <a:extLst>
                    <a:ext uri="{9D8B030D-6E8A-4147-A177-3AD203B41FA5}">
                      <a16:colId xmlns:a16="http://schemas.microsoft.com/office/drawing/2014/main" val="462585688"/>
                    </a:ext>
                  </a:extLst>
                </a:gridCol>
                <a:gridCol w="906901">
                  <a:extLst>
                    <a:ext uri="{9D8B030D-6E8A-4147-A177-3AD203B41FA5}">
                      <a16:colId xmlns:a16="http://schemas.microsoft.com/office/drawing/2014/main" val="313981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Firm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Country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9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H" sz="1100" b="1" dirty="0"/>
                        <a:t>CADINOX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Alca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4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CNIM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FR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55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61428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89665D-7095-012C-EE5B-40B685593919}"/>
              </a:ext>
            </a:extLst>
          </p:cNvPr>
          <p:cNvGraphicFramePr>
            <a:graphicFrameLocks noGrp="1"/>
          </p:cNvGraphicFramePr>
          <p:nvPr/>
        </p:nvGraphicFramePr>
        <p:xfrm>
          <a:off x="5531263" y="1635954"/>
          <a:ext cx="1938253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006">
                  <a:extLst>
                    <a:ext uri="{9D8B030D-6E8A-4147-A177-3AD203B41FA5}">
                      <a16:colId xmlns:a16="http://schemas.microsoft.com/office/drawing/2014/main" val="462585688"/>
                    </a:ext>
                  </a:extLst>
                </a:gridCol>
                <a:gridCol w="719247">
                  <a:extLst>
                    <a:ext uri="{9D8B030D-6E8A-4147-A177-3AD203B41FA5}">
                      <a16:colId xmlns:a16="http://schemas.microsoft.com/office/drawing/2014/main" val="313981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Firm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Country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9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H" sz="1100" b="1" dirty="0"/>
                        <a:t>Aperam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4484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959AC7-DE50-C8D2-7F93-BE9E441BF6C8}"/>
              </a:ext>
            </a:extLst>
          </p:cNvPr>
          <p:cNvCxnSpPr>
            <a:cxnSpLocks/>
            <a:stCxn id="63" idx="3"/>
            <a:endCxn id="13" idx="1"/>
          </p:cNvCxnSpPr>
          <p:nvPr/>
        </p:nvCxnSpPr>
        <p:spPr>
          <a:xfrm flipV="1">
            <a:off x="2495600" y="1803594"/>
            <a:ext cx="3035663" cy="209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E8163B5-E893-196D-EFFF-4BEBF86A5C92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7469516" y="1803594"/>
            <a:ext cx="1504766" cy="578557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1362440-F85C-E182-1728-42763B46538D}"/>
              </a:ext>
            </a:extLst>
          </p:cNvPr>
          <p:cNvSpPr txBox="1"/>
          <p:nvPr/>
        </p:nvSpPr>
        <p:spPr>
          <a:xfrm>
            <a:off x="8974282" y="2878385"/>
            <a:ext cx="315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600" b="1" dirty="0"/>
              <a:t>CERN workshops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C34A5-D291-72FD-F6E7-52FA94E0E46C}"/>
              </a:ext>
            </a:extLst>
          </p:cNvPr>
          <p:cNvSpPr txBox="1"/>
          <p:nvPr/>
        </p:nvSpPr>
        <p:spPr>
          <a:xfrm>
            <a:off x="5690389" y="4040757"/>
            <a:ext cx="162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600" b="1" dirty="0"/>
              <a:t>CERN stores 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BC564398-DC38-141B-659C-495EE0AFC69B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7469516" y="1803594"/>
            <a:ext cx="1504766" cy="1197902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265FCAF-6167-CA2B-6C7F-3C517120938C}"/>
              </a:ext>
            </a:extLst>
          </p:cNvPr>
          <p:cNvSpPr txBox="1"/>
          <p:nvPr/>
        </p:nvSpPr>
        <p:spPr>
          <a:xfrm>
            <a:off x="8974282" y="3466865"/>
            <a:ext cx="212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1600" b="1" dirty="0"/>
              <a:t>CERN frame contract 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66F4AB7-2643-FBF7-F0F5-59C2EB686E09}"/>
              </a:ext>
            </a:extLst>
          </p:cNvPr>
          <p:cNvCxnSpPr>
            <a:cxnSpLocks/>
            <a:stCxn id="64" idx="3"/>
            <a:endCxn id="12" idx="1"/>
          </p:cNvCxnSpPr>
          <p:nvPr/>
        </p:nvCxnSpPr>
        <p:spPr>
          <a:xfrm flipV="1">
            <a:off x="2495600" y="2382151"/>
            <a:ext cx="6478682" cy="3086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9AB65B7-2003-EBA0-52DB-72E258538CCC}"/>
              </a:ext>
            </a:extLst>
          </p:cNvPr>
          <p:cNvCxnSpPr>
            <a:cxnSpLocks/>
            <a:stCxn id="65" idx="3"/>
            <a:endCxn id="20" idx="1"/>
          </p:cNvCxnSpPr>
          <p:nvPr/>
        </p:nvCxnSpPr>
        <p:spPr>
          <a:xfrm>
            <a:off x="3613908" y="3001495"/>
            <a:ext cx="5360374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14C5AA4E-C990-64B3-5C69-54966843F5C8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CBB68B-D9DF-7BDC-F814-13AA837CF166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E06745-E705-ADCC-DE1F-8837817F5EA4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441EDB6-399C-6A26-84F7-524EA63B94C5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DEBC96-0F6A-C939-336E-B704221F5913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A8B7E5-7149-B8EB-76A0-2AB7B78C407E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8300AD-BEDF-A04C-4C59-087FBF9357D1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5E991D2-917B-81EB-3F37-BDC179809487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9AACD70-6339-D73E-5126-40BB5FC55F02}"/>
              </a:ext>
            </a:extLst>
          </p:cNvPr>
          <p:cNvCxnSpPr>
            <a:cxnSpLocks/>
            <a:stCxn id="66" idx="3"/>
            <a:endCxn id="44" idx="1"/>
          </p:cNvCxnSpPr>
          <p:nvPr/>
        </p:nvCxnSpPr>
        <p:spPr>
          <a:xfrm>
            <a:off x="3620627" y="3589975"/>
            <a:ext cx="535365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D715B61-7B29-AC16-F9D4-301DE3833BCD}"/>
              </a:ext>
            </a:extLst>
          </p:cNvPr>
          <p:cNvCxnSpPr>
            <a:cxnSpLocks/>
            <a:stCxn id="67" idx="3"/>
            <a:endCxn id="28" idx="1"/>
          </p:cNvCxnSpPr>
          <p:nvPr/>
        </p:nvCxnSpPr>
        <p:spPr>
          <a:xfrm flipV="1">
            <a:off x="3613908" y="4163868"/>
            <a:ext cx="2076481" cy="145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C47982B-917D-5C9A-F71C-C64133EC657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310389" y="4163867"/>
            <a:ext cx="1663893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DD2054D-2E70-D0EB-5E38-C6FBCEE3C052}"/>
              </a:ext>
            </a:extLst>
          </p:cNvPr>
          <p:cNvSpPr txBox="1"/>
          <p:nvPr/>
        </p:nvSpPr>
        <p:spPr>
          <a:xfrm>
            <a:off x="8974282" y="5820785"/>
            <a:ext cx="212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1600" b="1" dirty="0"/>
              <a:t>Assembled by CERN</a:t>
            </a:r>
          </a:p>
        </p:txBody>
      </p: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8703B590-AF3E-0EC0-685D-040500721583}"/>
              </a:ext>
            </a:extLst>
          </p:cNvPr>
          <p:cNvCxnSpPr>
            <a:cxnSpLocks/>
          </p:cNvCxnSpPr>
          <p:nvPr/>
        </p:nvCxnSpPr>
        <p:spPr>
          <a:xfrm>
            <a:off x="7652347" y="5358961"/>
            <a:ext cx="1331663" cy="62326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F8AA3D86-A20B-25DF-27F1-9A135F685053}"/>
              </a:ext>
            </a:extLst>
          </p:cNvPr>
          <p:cNvCxnSpPr>
            <a:cxnSpLocks/>
          </p:cNvCxnSpPr>
          <p:nvPr/>
        </p:nvCxnSpPr>
        <p:spPr>
          <a:xfrm>
            <a:off x="7652347" y="4807179"/>
            <a:ext cx="1331663" cy="117576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B9D441E-7BCA-5988-8BDF-06E62F3EBE09}"/>
              </a:ext>
            </a:extLst>
          </p:cNvPr>
          <p:cNvCxnSpPr>
            <a:cxnSpLocks/>
          </p:cNvCxnSpPr>
          <p:nvPr/>
        </p:nvCxnSpPr>
        <p:spPr>
          <a:xfrm>
            <a:off x="7652347" y="5948158"/>
            <a:ext cx="1331663" cy="2342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3373B7F-F272-CDC5-501D-3023B6A8F990}"/>
              </a:ext>
            </a:extLst>
          </p:cNvPr>
          <p:cNvCxnSpPr>
            <a:cxnSpLocks/>
          </p:cNvCxnSpPr>
          <p:nvPr/>
        </p:nvCxnSpPr>
        <p:spPr>
          <a:xfrm flipV="1">
            <a:off x="4599400" y="5956325"/>
            <a:ext cx="744318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90CC98-4DB9-0D4E-DAEB-226DB1ACBD7D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4599400" y="5355415"/>
            <a:ext cx="744318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B9B70D6-F418-4624-301B-EBE058FAA758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3906982" y="4766935"/>
            <a:ext cx="1436736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EE6D2FD-F6F0-5EAC-2598-07B74AB43ACC}"/>
              </a:ext>
            </a:extLst>
          </p:cNvPr>
          <p:cNvGrpSpPr/>
          <p:nvPr/>
        </p:nvGrpSpPr>
        <p:grpSpPr>
          <a:xfrm>
            <a:off x="5348432" y="4602791"/>
            <a:ext cx="2303915" cy="1493275"/>
            <a:chOff x="5833263" y="5144227"/>
            <a:chExt cx="2303915" cy="1493275"/>
          </a:xfrm>
          <a:noFill/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FE01B68-63BB-05BC-117F-8AD73856E559}"/>
                </a:ext>
              </a:extLst>
            </p:cNvPr>
            <p:cNvSpPr/>
            <p:nvPr/>
          </p:nvSpPr>
          <p:spPr>
            <a:xfrm>
              <a:off x="5833263" y="5144227"/>
              <a:ext cx="2303915" cy="14932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EF96645-96E5-5187-0E99-7A5E4FD70407}"/>
                </a:ext>
              </a:extLst>
            </p:cNvPr>
            <p:cNvSpPr txBox="1"/>
            <p:nvPr/>
          </p:nvSpPr>
          <p:spPr>
            <a:xfrm>
              <a:off x="5920647" y="5521532"/>
              <a:ext cx="2160000" cy="9848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/>
                <a:t>CERN Stores</a:t>
              </a:r>
            </a:p>
            <a:p>
              <a:pPr algn="ctr"/>
              <a:r>
                <a:rPr lang="en-CH" sz="1600" b="1" dirty="0"/>
                <a:t>CERN frame contracts </a:t>
              </a:r>
            </a:p>
            <a:p>
              <a:pPr algn="ctr"/>
              <a:r>
                <a:rPr lang="en-CH" sz="1600" b="1" dirty="0"/>
                <a:t>Small orders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54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040E-EB71-B7A8-57AF-F0EB3DFD7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FDCD3AB8-3517-4EA1-B260-3D35ABA28217}"/>
              </a:ext>
            </a:extLst>
          </p:cNvPr>
          <p:cNvGrpSpPr/>
          <p:nvPr/>
        </p:nvGrpSpPr>
        <p:grpSpPr>
          <a:xfrm>
            <a:off x="8551838" y="942805"/>
            <a:ext cx="3407831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C4C9628-D53B-1D59-DF33-59A61D857E0E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15B22B2-9041-F90C-7807-C604E7E4539C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Manufacturing/Procurement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4DC41F7-EA8E-FE1C-429A-1BB843EA98AC}"/>
              </a:ext>
            </a:extLst>
          </p:cNvPr>
          <p:cNvGrpSpPr/>
          <p:nvPr/>
        </p:nvGrpSpPr>
        <p:grpSpPr>
          <a:xfrm>
            <a:off x="4952358" y="942805"/>
            <a:ext cx="3096063" cy="5293972"/>
            <a:chOff x="4952358" y="1109990"/>
            <a:chExt cx="3096063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8C84D6F-BCBB-874F-4FEA-0D6087435B14}"/>
                </a:ext>
              </a:extLst>
            </p:cNvPr>
            <p:cNvSpPr/>
            <p:nvPr/>
          </p:nvSpPr>
          <p:spPr>
            <a:xfrm>
              <a:off x="4952358" y="1109990"/>
              <a:ext cx="3096063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3D2FC86-1B74-7CB9-72C3-49D5D32BACB4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Materials and compontents procurement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3268DFB-5DA4-F7D4-5EA0-865C9C7A21A0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7A6D3654-3DA8-0933-64CA-B370C7ED54C2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A0E5E08-0DEA-0938-D626-269EB657E6C5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50BFD-B3F2-8745-3055-36C980EE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Procurement and manufacturing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5F803-FAD8-87AA-22DA-D3714645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84F52-0ECE-22BD-8089-A4E1C12F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DC985-9727-24FA-17DD-53596502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6D29C6B-A2DA-1132-03B7-4C2DD12ED536}"/>
              </a:ext>
            </a:extLst>
          </p:cNvPr>
          <p:cNvGraphicFramePr>
            <a:graphicFrameLocks noGrp="1"/>
          </p:cNvGraphicFramePr>
          <p:nvPr/>
        </p:nvGraphicFramePr>
        <p:xfrm>
          <a:off x="8974282" y="3968979"/>
          <a:ext cx="2711037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09">
                  <a:extLst>
                    <a:ext uri="{9D8B030D-6E8A-4147-A177-3AD203B41FA5}">
                      <a16:colId xmlns:a16="http://schemas.microsoft.com/office/drawing/2014/main" val="462585688"/>
                    </a:ext>
                  </a:extLst>
                </a:gridCol>
                <a:gridCol w="1092528">
                  <a:extLst>
                    <a:ext uri="{9D8B030D-6E8A-4147-A177-3AD203B41FA5}">
                      <a16:colId xmlns:a16="http://schemas.microsoft.com/office/drawing/2014/main" val="313981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Firm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Country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9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err="1">
                          <a:effectLst/>
                        </a:rPr>
                        <a:t>Witzenmann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err="1">
                          <a:effectLst/>
                        </a:rPr>
                        <a:t>Skodock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55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HKS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342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Flexomat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076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Teddington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GB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177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Bird bellows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658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err="1">
                          <a:effectLst/>
                        </a:rPr>
                        <a:t>Heitz</a:t>
                      </a:r>
                      <a:r>
                        <a:rPr lang="en-GB" sz="1100" dirty="0">
                          <a:effectLst/>
                        </a:rPr>
                        <a:t> GmbH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DE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433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Kompaflex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087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Klinger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0268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4F5E67-E8FE-0B4C-4C6E-A6418DCD2F5B}"/>
              </a:ext>
            </a:extLst>
          </p:cNvPr>
          <p:cNvGraphicFramePr>
            <a:graphicFrameLocks noGrp="1"/>
          </p:cNvGraphicFramePr>
          <p:nvPr/>
        </p:nvGraphicFramePr>
        <p:xfrm>
          <a:off x="8974282" y="1963051"/>
          <a:ext cx="2443951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050">
                  <a:extLst>
                    <a:ext uri="{9D8B030D-6E8A-4147-A177-3AD203B41FA5}">
                      <a16:colId xmlns:a16="http://schemas.microsoft.com/office/drawing/2014/main" val="462585688"/>
                    </a:ext>
                  </a:extLst>
                </a:gridCol>
                <a:gridCol w="906901">
                  <a:extLst>
                    <a:ext uri="{9D8B030D-6E8A-4147-A177-3AD203B41FA5}">
                      <a16:colId xmlns:a16="http://schemas.microsoft.com/office/drawing/2014/main" val="313981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Firm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Country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9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H" sz="1100" b="1" dirty="0"/>
                        <a:t>CADINOX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4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Alca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4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CNIM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FR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55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61428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F609107-195B-10B8-C31F-7838190794BD}"/>
              </a:ext>
            </a:extLst>
          </p:cNvPr>
          <p:cNvGraphicFramePr>
            <a:graphicFrameLocks noGrp="1"/>
          </p:cNvGraphicFramePr>
          <p:nvPr/>
        </p:nvGraphicFramePr>
        <p:xfrm>
          <a:off x="5531263" y="1635954"/>
          <a:ext cx="1938253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006">
                  <a:extLst>
                    <a:ext uri="{9D8B030D-6E8A-4147-A177-3AD203B41FA5}">
                      <a16:colId xmlns:a16="http://schemas.microsoft.com/office/drawing/2014/main" val="462585688"/>
                    </a:ext>
                  </a:extLst>
                </a:gridCol>
                <a:gridCol w="719247">
                  <a:extLst>
                    <a:ext uri="{9D8B030D-6E8A-4147-A177-3AD203B41FA5}">
                      <a16:colId xmlns:a16="http://schemas.microsoft.com/office/drawing/2014/main" val="3139813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Firm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Country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069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H" sz="1100" b="1" dirty="0"/>
                        <a:t>Aperam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654484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068E37-C068-AD70-ACFB-C50276219E44}"/>
              </a:ext>
            </a:extLst>
          </p:cNvPr>
          <p:cNvCxnSpPr>
            <a:cxnSpLocks/>
            <a:stCxn id="63" idx="3"/>
            <a:endCxn id="13" idx="1"/>
          </p:cNvCxnSpPr>
          <p:nvPr/>
        </p:nvCxnSpPr>
        <p:spPr>
          <a:xfrm flipV="1">
            <a:off x="2495600" y="1803594"/>
            <a:ext cx="3035663" cy="209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C6409E5-39BC-7DA1-7260-97AA9CF9C0E6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7469516" y="1803594"/>
            <a:ext cx="1504766" cy="578557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E663431-3BCF-655A-4B2F-6D42538DEA09}"/>
              </a:ext>
            </a:extLst>
          </p:cNvPr>
          <p:cNvSpPr txBox="1"/>
          <p:nvPr/>
        </p:nvSpPr>
        <p:spPr>
          <a:xfrm>
            <a:off x="8974282" y="2878385"/>
            <a:ext cx="31513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600" b="1" dirty="0"/>
              <a:t>CERN workshops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EDD1DB-AB71-FDE2-9568-2C17980CD302}"/>
              </a:ext>
            </a:extLst>
          </p:cNvPr>
          <p:cNvSpPr txBox="1"/>
          <p:nvPr/>
        </p:nvSpPr>
        <p:spPr>
          <a:xfrm>
            <a:off x="5690389" y="4040757"/>
            <a:ext cx="162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600" b="1" dirty="0"/>
              <a:t>CERN stores </a:t>
            </a:r>
          </a:p>
        </p:txBody>
      </p: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4314A8AB-32AF-00B0-F09D-207686677D18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>
            <a:off x="7469516" y="1803594"/>
            <a:ext cx="1504766" cy="1197902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4DAA1C3-7DF7-BB04-956B-AF87DA6747DF}"/>
              </a:ext>
            </a:extLst>
          </p:cNvPr>
          <p:cNvSpPr txBox="1"/>
          <p:nvPr/>
        </p:nvSpPr>
        <p:spPr>
          <a:xfrm>
            <a:off x="8974282" y="3466865"/>
            <a:ext cx="212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1600" b="1" dirty="0"/>
              <a:t>CERN frame contract 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C4FBD3-EB7B-7823-D806-F40FADA3A005}"/>
              </a:ext>
            </a:extLst>
          </p:cNvPr>
          <p:cNvCxnSpPr>
            <a:cxnSpLocks/>
            <a:stCxn id="64" idx="3"/>
            <a:endCxn id="12" idx="1"/>
          </p:cNvCxnSpPr>
          <p:nvPr/>
        </p:nvCxnSpPr>
        <p:spPr>
          <a:xfrm flipV="1">
            <a:off x="2495600" y="2382151"/>
            <a:ext cx="6478682" cy="3086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A9F6F80-F12A-B149-A3F1-3E0B1FE15141}"/>
              </a:ext>
            </a:extLst>
          </p:cNvPr>
          <p:cNvCxnSpPr>
            <a:cxnSpLocks/>
            <a:stCxn id="65" idx="3"/>
            <a:endCxn id="20" idx="1"/>
          </p:cNvCxnSpPr>
          <p:nvPr/>
        </p:nvCxnSpPr>
        <p:spPr>
          <a:xfrm>
            <a:off x="3613908" y="3001495"/>
            <a:ext cx="5360374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F867875-7EE3-A93D-D43B-6304310620F2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BC2BF7-9F2A-F31C-E652-41C272206E69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1A79D85-7896-DA2B-D713-2554843868E3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D9A982-ADAE-A920-C7C0-75E6BD6F786B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9E941D4-D791-D63A-3ADC-4C3B74E33E5B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EBBFBA-7C19-738F-2F49-AD48206CEBCA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7FB95A9-5FBC-2ABF-6F6A-F46A16931575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8A10BD0-6D2E-DE96-BE7C-0116AB7ACFBC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475D330-11A1-754F-BD9C-4FFFCC7BF876}"/>
              </a:ext>
            </a:extLst>
          </p:cNvPr>
          <p:cNvCxnSpPr>
            <a:cxnSpLocks/>
            <a:stCxn id="66" idx="3"/>
            <a:endCxn id="44" idx="1"/>
          </p:cNvCxnSpPr>
          <p:nvPr/>
        </p:nvCxnSpPr>
        <p:spPr>
          <a:xfrm>
            <a:off x="3620627" y="3589975"/>
            <a:ext cx="5353655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5EB010E-480C-95C1-5496-D7211ED4960E}"/>
              </a:ext>
            </a:extLst>
          </p:cNvPr>
          <p:cNvCxnSpPr>
            <a:cxnSpLocks/>
            <a:stCxn id="67" idx="3"/>
            <a:endCxn id="28" idx="1"/>
          </p:cNvCxnSpPr>
          <p:nvPr/>
        </p:nvCxnSpPr>
        <p:spPr>
          <a:xfrm flipV="1">
            <a:off x="3613908" y="4163868"/>
            <a:ext cx="2076481" cy="145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BB42E54-57B1-6331-BA96-5398787BA468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310389" y="4163867"/>
            <a:ext cx="1663893" cy="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0905B7C6-3404-F808-446E-7EF28FE287FF}"/>
              </a:ext>
            </a:extLst>
          </p:cNvPr>
          <p:cNvSpPr txBox="1"/>
          <p:nvPr/>
        </p:nvSpPr>
        <p:spPr>
          <a:xfrm>
            <a:off x="8974282" y="5820785"/>
            <a:ext cx="21291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1600" b="1" dirty="0"/>
              <a:t>Assembled by CERN</a:t>
            </a:r>
          </a:p>
        </p:txBody>
      </p: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4EE00FBD-3531-06C5-4695-A4A5A8719696}"/>
              </a:ext>
            </a:extLst>
          </p:cNvPr>
          <p:cNvCxnSpPr>
            <a:cxnSpLocks/>
          </p:cNvCxnSpPr>
          <p:nvPr/>
        </p:nvCxnSpPr>
        <p:spPr>
          <a:xfrm>
            <a:off x="7652347" y="5358961"/>
            <a:ext cx="1331663" cy="62326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763ABB72-3BFE-EA69-7C6D-328D891E33BC}"/>
              </a:ext>
            </a:extLst>
          </p:cNvPr>
          <p:cNvCxnSpPr>
            <a:cxnSpLocks/>
          </p:cNvCxnSpPr>
          <p:nvPr/>
        </p:nvCxnSpPr>
        <p:spPr>
          <a:xfrm>
            <a:off x="7652347" y="4807179"/>
            <a:ext cx="1331663" cy="1175760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396EB6B-44A1-CEB5-5B8B-94191FE8A646}"/>
              </a:ext>
            </a:extLst>
          </p:cNvPr>
          <p:cNvCxnSpPr>
            <a:cxnSpLocks/>
          </p:cNvCxnSpPr>
          <p:nvPr/>
        </p:nvCxnSpPr>
        <p:spPr>
          <a:xfrm>
            <a:off x="7652347" y="5948158"/>
            <a:ext cx="1331663" cy="2342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A7BB39B-BD27-2373-7683-FC94E94FEDFD}"/>
              </a:ext>
            </a:extLst>
          </p:cNvPr>
          <p:cNvCxnSpPr>
            <a:cxnSpLocks/>
          </p:cNvCxnSpPr>
          <p:nvPr/>
        </p:nvCxnSpPr>
        <p:spPr>
          <a:xfrm flipV="1">
            <a:off x="4599400" y="5956325"/>
            <a:ext cx="744318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FC7463A-9C48-3459-F8C4-EF29A9A1C02A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4599400" y="5355415"/>
            <a:ext cx="744318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F1EE9AB-CF81-9DC7-9C32-05526658FA8C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3906982" y="4766935"/>
            <a:ext cx="1436736" cy="709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A0E5AD9-717C-C104-5FE3-AA05CDD277EE}"/>
              </a:ext>
            </a:extLst>
          </p:cNvPr>
          <p:cNvGrpSpPr/>
          <p:nvPr/>
        </p:nvGrpSpPr>
        <p:grpSpPr>
          <a:xfrm>
            <a:off x="5348432" y="4602791"/>
            <a:ext cx="2303915" cy="1493275"/>
            <a:chOff x="5833263" y="5144227"/>
            <a:chExt cx="2303915" cy="1493275"/>
          </a:xfrm>
          <a:noFill/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057140A-F717-5787-9B39-5CFEB172E8FE}"/>
                </a:ext>
              </a:extLst>
            </p:cNvPr>
            <p:cNvSpPr/>
            <p:nvPr/>
          </p:nvSpPr>
          <p:spPr>
            <a:xfrm>
              <a:off x="5833263" y="5144227"/>
              <a:ext cx="2303915" cy="14932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503E222-B7F9-25D4-6DC8-63A3A332F070}"/>
                </a:ext>
              </a:extLst>
            </p:cNvPr>
            <p:cNvSpPr txBox="1"/>
            <p:nvPr/>
          </p:nvSpPr>
          <p:spPr>
            <a:xfrm>
              <a:off x="5920647" y="5521532"/>
              <a:ext cx="2160000" cy="98488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/>
                <a:t>CERN Stores</a:t>
              </a:r>
            </a:p>
            <a:p>
              <a:pPr algn="ctr"/>
              <a:r>
                <a:rPr lang="en-CH" sz="1600" b="1" dirty="0"/>
                <a:t>CERN frame contracts </a:t>
              </a:r>
            </a:p>
            <a:p>
              <a:pPr algn="ctr"/>
              <a:r>
                <a:rPr lang="en-CH" sz="1600" b="1" dirty="0"/>
                <a:t>Small orders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E16B44-3959-2D11-8FBB-1609CBB8102F}"/>
              </a:ext>
            </a:extLst>
          </p:cNvPr>
          <p:cNvGrpSpPr/>
          <p:nvPr/>
        </p:nvGrpSpPr>
        <p:grpSpPr>
          <a:xfrm>
            <a:off x="5664055" y="1656079"/>
            <a:ext cx="1668670" cy="3898075"/>
            <a:chOff x="5664055" y="1656079"/>
            <a:chExt cx="1668670" cy="38980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6D9D36-183D-892F-047B-C32889C271CB}"/>
                </a:ext>
              </a:extLst>
            </p:cNvPr>
            <p:cNvSpPr txBox="1"/>
            <p:nvPr/>
          </p:nvSpPr>
          <p:spPr>
            <a:xfrm rot="20448807">
              <a:off x="5815465" y="1656079"/>
              <a:ext cx="1517260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800" b="1" dirty="0">
                  <a:solidFill>
                    <a:srgbClr val="00B050"/>
                  </a:solidFill>
                </a:rPr>
                <a:t>100%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31FE27-9F4A-1161-3BB6-E268A67740C7}"/>
                </a:ext>
              </a:extLst>
            </p:cNvPr>
            <p:cNvSpPr txBox="1"/>
            <p:nvPr/>
          </p:nvSpPr>
          <p:spPr>
            <a:xfrm rot="20448807">
              <a:off x="5664055" y="3970872"/>
              <a:ext cx="1517260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800" b="1" dirty="0">
                  <a:solidFill>
                    <a:srgbClr val="00B050"/>
                  </a:solidFill>
                </a:rPr>
                <a:t>100%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2530FC-9D42-3D20-DAD5-D80C3B2ECE12}"/>
                </a:ext>
              </a:extLst>
            </p:cNvPr>
            <p:cNvSpPr txBox="1"/>
            <p:nvPr/>
          </p:nvSpPr>
          <p:spPr>
            <a:xfrm rot="20448807">
              <a:off x="5676581" y="5123267"/>
              <a:ext cx="1517260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800" b="1" dirty="0">
                  <a:solidFill>
                    <a:srgbClr val="00B050"/>
                  </a:solidFill>
                </a:rPr>
                <a:t>75%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D6BAF1-719A-F298-71AF-BD3BE31749A6}"/>
              </a:ext>
            </a:extLst>
          </p:cNvPr>
          <p:cNvGrpSpPr/>
          <p:nvPr/>
        </p:nvGrpSpPr>
        <p:grpSpPr>
          <a:xfrm>
            <a:off x="9285321" y="2097694"/>
            <a:ext cx="1521250" cy="3964301"/>
            <a:chOff x="9285321" y="2097694"/>
            <a:chExt cx="1521250" cy="39643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F34130-AE80-A02D-37EA-1890C8F1FD9B}"/>
                </a:ext>
              </a:extLst>
            </p:cNvPr>
            <p:cNvSpPr txBox="1"/>
            <p:nvPr/>
          </p:nvSpPr>
          <p:spPr>
            <a:xfrm rot="20448807">
              <a:off x="9285321" y="2097694"/>
              <a:ext cx="152125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CH" sz="2400" b="1" dirty="0">
                  <a:solidFill>
                    <a:schemeClr val="accent3"/>
                  </a:solidFill>
                </a:rPr>
                <a:t>End Q4-24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2648D0-5AE9-711D-83E2-C4E76D8E6CCD}"/>
                </a:ext>
              </a:extLst>
            </p:cNvPr>
            <p:cNvSpPr txBox="1"/>
            <p:nvPr/>
          </p:nvSpPr>
          <p:spPr>
            <a:xfrm rot="20448807">
              <a:off x="9285321" y="2811678"/>
              <a:ext cx="152125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CH" sz="2400" b="1" dirty="0">
                  <a:solidFill>
                    <a:schemeClr val="accent3"/>
                  </a:solidFill>
                </a:rPr>
                <a:t>End Q4-24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A760E0-2307-ED95-A2F7-0D287CDB8DEE}"/>
                </a:ext>
              </a:extLst>
            </p:cNvPr>
            <p:cNvSpPr txBox="1"/>
            <p:nvPr/>
          </p:nvSpPr>
          <p:spPr>
            <a:xfrm rot="20448807">
              <a:off x="9285321" y="4001649"/>
              <a:ext cx="152125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CH" sz="2400" b="1" dirty="0">
                  <a:solidFill>
                    <a:schemeClr val="accent3"/>
                  </a:solidFill>
                </a:rPr>
                <a:t>End Q4-24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64EBCA-0166-5873-2931-656FCB287F58}"/>
                </a:ext>
              </a:extLst>
            </p:cNvPr>
            <p:cNvSpPr txBox="1"/>
            <p:nvPr/>
          </p:nvSpPr>
          <p:spPr>
            <a:xfrm rot="20448807">
              <a:off x="9285321" y="5692663"/>
              <a:ext cx="152125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CH" sz="2400" b="1" dirty="0">
                  <a:solidFill>
                    <a:schemeClr val="accent3"/>
                  </a:solidFill>
                </a:rPr>
                <a:t>End Q1-25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4F97D-B90D-833A-1DC5-E70BB0BF5529}"/>
                </a:ext>
              </a:extLst>
            </p:cNvPr>
            <p:cNvSpPr txBox="1"/>
            <p:nvPr/>
          </p:nvSpPr>
          <p:spPr>
            <a:xfrm rot="20448807">
              <a:off x="9285321" y="3362822"/>
              <a:ext cx="152125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CH" sz="2400" b="1" dirty="0">
                  <a:solidFill>
                    <a:schemeClr val="accent3"/>
                  </a:solidFill>
                </a:rPr>
                <a:t>End Q3-24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3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4A05F-6328-95BD-EF5C-31B2540F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5EEE2AF0-5FA1-4F86-9DB9-E6986B7E1B5C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926E5664-D606-C98F-A265-49EE4E30729B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C1C52B5-CA06-B3D0-B47B-01859E50544D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E26772-0934-EFC7-CB7E-907C8BAB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Procurement and manufacturing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18C4-57A2-0C81-3080-24F4AFC5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EF7E-E80A-5650-7D91-CEC4A134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030C9-D92F-9666-33BD-A00E80E1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0A1A1D-54B1-7C15-364C-3C1223A4B697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D001CFA-B32C-9CA1-AA56-8168AB18A3AE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9879AE-8F32-ECBC-49A2-F81B8386D449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AE8AA3-514B-8BE5-6600-B81003DC57CC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764E47D-13B0-BFA5-353E-46D81171FBC0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0FF626-5B58-EE72-1B24-081A5C9AE137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DBD5A4-20E8-7FE6-26CC-4288D8181D6B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0D9A535-AA67-8AAC-EBB4-AF4E97DA9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690" y="4744953"/>
            <a:ext cx="35913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M. </a:t>
            </a:r>
            <a:r>
              <a:rPr lang="en-GB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Dakshinamurthy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 and A. T. Pérez</a:t>
            </a:r>
            <a:endParaRPr kumimoji="0" lang="en-CH" altLang="en-CH" sz="105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B40B49-773E-D503-14E8-5AA25CA33D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367" y="2577545"/>
            <a:ext cx="6369169" cy="218410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BD85D8F-579F-AB5F-1F5A-10273998A862}"/>
              </a:ext>
            </a:extLst>
          </p:cNvPr>
          <p:cNvSpPr/>
          <p:nvPr/>
        </p:nvSpPr>
        <p:spPr>
          <a:xfrm>
            <a:off x="244962" y="1461328"/>
            <a:ext cx="4479569" cy="4680000"/>
          </a:xfrm>
          <a:prstGeom prst="roundRect">
            <a:avLst>
              <a:gd name="adj" fmla="val 3416"/>
            </a:avLst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CD2DC4-E05A-5ECB-C138-DB443C389FBE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</p:spTree>
    <p:extLst>
      <p:ext uri="{BB962C8B-B14F-4D97-AF65-F5344CB8AC3E}">
        <p14:creationId xmlns:p14="http://schemas.microsoft.com/office/powerpoint/2010/main" val="5975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4D63B-2D9F-0496-2581-3A56EDCEF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F058D9A2-18F0-FAE8-03FA-70A6F2E1E204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ADB74E98-D165-D0A2-5EA0-6034D7A4FF81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F2471C4-3CC4-FDFD-FDD1-A084115B626E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7B5713-B5DB-B312-4701-2FD3A113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Procurement and manufacturing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8452-321B-7275-3356-DEFCDD4B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BA6D4-2C2A-9280-5BCE-46C1F5AE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90E75-3C5B-9646-F347-B058EF9B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296539-0A73-BFB9-F1E9-A10F947FCC2F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11F8601-31E0-849B-895E-D6F25DFBFA48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2D16E4-3CFA-8E54-9875-18400A1124D0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0F6185-A81C-6AE5-E3E9-02E754368DE0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629A60-BF97-1C2E-E4A9-5520561AE9E2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2617D5-A0DD-D912-9499-5FAC1ACC97B6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82670A-9827-6A03-50E7-8D6B64D97A43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2BA262A-F121-065E-3DCB-C96D0A0D1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839" y="974374"/>
            <a:ext cx="5884586" cy="5144711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9737589-C9C9-7038-4A7C-11B60ABAB662}"/>
              </a:ext>
            </a:extLst>
          </p:cNvPr>
          <p:cNvSpPr/>
          <p:nvPr/>
        </p:nvSpPr>
        <p:spPr>
          <a:xfrm>
            <a:off x="271974" y="1464609"/>
            <a:ext cx="4479569" cy="4680000"/>
          </a:xfrm>
          <a:prstGeom prst="roundRect">
            <a:avLst>
              <a:gd name="adj" fmla="val 3416"/>
            </a:avLst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BA22D1D-C27C-1D06-82D9-BFC9F8ACF98A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F032DD6F-B3B0-EEF2-875E-A260B4918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518" y="6010313"/>
            <a:ext cx="35913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G. Favre</a:t>
            </a:r>
            <a:endParaRPr kumimoji="0" lang="en-CH" altLang="en-CH" sz="105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0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5A61D-2FA2-D210-5E47-0773A8CCB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33DB7CEA-CE8C-83E2-7DA9-872579C09079}"/>
              </a:ext>
            </a:extLst>
          </p:cNvPr>
          <p:cNvGrpSpPr/>
          <p:nvPr/>
        </p:nvGrpSpPr>
        <p:grpSpPr>
          <a:xfrm>
            <a:off x="108482" y="942805"/>
            <a:ext cx="4755119" cy="5293972"/>
            <a:chOff x="5072369" y="1109990"/>
            <a:chExt cx="2861952" cy="5103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C779796E-6AF8-BD3C-DA29-3A547B3C9DE2}"/>
                </a:ext>
              </a:extLst>
            </p:cNvPr>
            <p:cNvSpPr/>
            <p:nvPr/>
          </p:nvSpPr>
          <p:spPr>
            <a:xfrm>
              <a:off x="5146909" y="1109990"/>
              <a:ext cx="2719968" cy="5103108"/>
            </a:xfrm>
            <a:prstGeom prst="roundRect">
              <a:avLst>
                <a:gd name="adj" fmla="val 5879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E061BA0-9571-D9D5-BB7D-945DF476DAFD}"/>
                </a:ext>
              </a:extLst>
            </p:cNvPr>
            <p:cNvSpPr txBox="1"/>
            <p:nvPr/>
          </p:nvSpPr>
          <p:spPr>
            <a:xfrm>
              <a:off x="5072369" y="1140422"/>
              <a:ext cx="286195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6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ET Pilot sectors parts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70B376-E937-2187-0775-B5151426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519479"/>
          </a:xfrm>
        </p:spPr>
        <p:txBody>
          <a:bodyPr/>
          <a:lstStyle/>
          <a:p>
            <a:r>
              <a:rPr lang="en-US" dirty="0"/>
              <a:t>ET pilot sector – Procurement and manufacturing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451A-9331-B005-A844-C7701B39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XIV ET Symposium, Maastricht, 06-10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D0A6-5FFB-B623-BD6F-853A2DF3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3153-3A37-113E-7F25-2747DBDC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5F043E-3819-1131-F054-844F214DC955}"/>
              </a:ext>
            </a:extLst>
          </p:cNvPr>
          <p:cNvSpPr/>
          <p:nvPr/>
        </p:nvSpPr>
        <p:spPr>
          <a:xfrm>
            <a:off x="403200" y="166000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600" b="1" dirty="0">
                <a:solidFill>
                  <a:schemeClr val="bg1"/>
                </a:solidFill>
              </a:rPr>
              <a:t>AISI 441 Materials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C2C376-C48C-353C-1E52-F89B06B18963}"/>
              </a:ext>
            </a:extLst>
          </p:cNvPr>
          <p:cNvSpPr/>
          <p:nvPr/>
        </p:nvSpPr>
        <p:spPr>
          <a:xfrm>
            <a:off x="403200" y="2248485"/>
            <a:ext cx="20924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Beampipe sections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02A647-55F8-3ED9-52ED-1FD7DE4180AB}"/>
              </a:ext>
            </a:extLst>
          </p:cNvPr>
          <p:cNvSpPr/>
          <p:nvPr/>
        </p:nvSpPr>
        <p:spPr>
          <a:xfrm>
            <a:off x="403200" y="4602405"/>
            <a:ext cx="3503782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Valves, pumps, instrumentation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6CE986-D53A-9604-CA72-EA1E6246D711}"/>
              </a:ext>
            </a:extLst>
          </p:cNvPr>
          <p:cNvSpPr/>
          <p:nvPr/>
        </p:nvSpPr>
        <p:spPr>
          <a:xfrm>
            <a:off x="403200" y="519088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Thermal insulation and Bakeout systems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A076D7-DA20-FFE1-3E81-EBAD5D7010FC}"/>
              </a:ext>
            </a:extLst>
          </p:cNvPr>
          <p:cNvSpPr/>
          <p:nvPr/>
        </p:nvSpPr>
        <p:spPr>
          <a:xfrm>
            <a:off x="403200" y="5779365"/>
            <a:ext cx="4196200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Monitoring and control system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2C9545-27C2-06D0-E12E-844DDDD45BA9}"/>
              </a:ext>
            </a:extLst>
          </p:cNvPr>
          <p:cNvSpPr/>
          <p:nvPr/>
        </p:nvSpPr>
        <p:spPr>
          <a:xfrm>
            <a:off x="403200" y="283696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Endcaps, Pumping modules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D6166C2-1F5B-520A-240D-DFE8AC35CCBD}"/>
              </a:ext>
            </a:extLst>
          </p:cNvPr>
          <p:cNvSpPr/>
          <p:nvPr/>
        </p:nvSpPr>
        <p:spPr>
          <a:xfrm>
            <a:off x="403200" y="401392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Bellows (AISI 316L)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B6299-76F7-61D5-CD58-400BD0DA89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670" y="1655253"/>
            <a:ext cx="6732000" cy="3796755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33AE1-93F0-D833-A81F-656A9629F095}"/>
              </a:ext>
            </a:extLst>
          </p:cNvPr>
          <p:cNvSpPr/>
          <p:nvPr/>
        </p:nvSpPr>
        <p:spPr>
          <a:xfrm>
            <a:off x="328003" y="1461328"/>
            <a:ext cx="4479569" cy="4680000"/>
          </a:xfrm>
          <a:prstGeom prst="roundRect">
            <a:avLst>
              <a:gd name="adj" fmla="val 3416"/>
            </a:avLst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2AFB07-B69E-234E-E5ED-1F9D60962657}"/>
              </a:ext>
            </a:extLst>
          </p:cNvPr>
          <p:cNvSpPr/>
          <p:nvPr/>
        </p:nvSpPr>
        <p:spPr>
          <a:xfrm>
            <a:off x="409919" y="3425445"/>
            <a:ext cx="3210708" cy="32906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</a:rPr>
              <a:t>Support system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E5C809D-B67B-2F23-43C2-38590FB8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9013" y="5765408"/>
            <a:ext cx="35913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CH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Courtesy of 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C. </a:t>
            </a:r>
            <a:r>
              <a:rPr lang="en-GB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Garion</a:t>
            </a:r>
            <a:r>
              <a:rPr lang="en-GB" altLang="en-CH" sz="105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L. </a:t>
            </a:r>
            <a:r>
              <a:rPr lang="en-GB" altLang="en-CH" sz="105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Gentini</a:t>
            </a:r>
            <a:endParaRPr kumimoji="0" lang="en-CH" altLang="en-CH" sz="105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37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13C28D64-1B24-AE44-ADF1-2F22862D8410}" vid="{33E554F9-2EDB-C045-92B1-727117278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317E1902FF64181B413163E4051E6" ma:contentTypeVersion="3" ma:contentTypeDescription="Create a new document." ma:contentTypeScope="" ma:versionID="40e53564e0cd21756b3f1430f9dcf75c">
  <xsd:schema xmlns:xsd="http://www.w3.org/2001/XMLSchema" xmlns:xs="http://www.w3.org/2001/XMLSchema" xmlns:p="http://schemas.microsoft.com/office/2006/metadata/properties" xmlns:ns3="3fd25e1a-19b3-4dca-9a23-1b401c2d07b6" targetNamespace="http://schemas.microsoft.com/office/2006/metadata/properties" ma:root="true" ma:fieldsID="88b6fdc707aa5424d6457882c15515de" ns3:_="">
    <xsd:import namespace="3fd25e1a-19b3-4dca-9a23-1b401c2d07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25e1a-19b3-4dca-9a23-1b401c2d0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7FC8FB-32D3-409A-A9A2-7A6806ED0BFB}">
  <ds:schemaRefs>
    <ds:schemaRef ds:uri="3fd25e1a-19b3-4dca-9a23-1b401c2d0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AC5CFD-3DA5-4B9B-9E7A-F98A550D1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283A22-17B8-4BD5-AD79-C667D3090B74}">
  <ds:schemaRefs>
    <ds:schemaRef ds:uri="3fd25e1a-19b3-4dca-9a23-1b401c2d07b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 Cobranding 16x9_PPT_Arial</Template>
  <TotalTime>9210</TotalTime>
  <Words>2231</Words>
  <Application>Microsoft Macintosh PowerPoint</Application>
  <PresentationFormat>Widescreen</PresentationFormat>
  <Paragraphs>550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CIDFont+F3</vt:lpstr>
      <vt:lpstr>Courier New</vt:lpstr>
      <vt:lpstr>Office Theme</vt:lpstr>
      <vt:lpstr>Progress on ET Pilot Sector and its future ET – CERN collaboration</vt:lpstr>
      <vt:lpstr>PowerPoint Presentation</vt:lpstr>
      <vt:lpstr>PowerPoint Presentation</vt:lpstr>
      <vt:lpstr>ET Pilot sector - Organisation</vt:lpstr>
      <vt:lpstr>ET pilot sector – Procurement and manufacturing</vt:lpstr>
      <vt:lpstr>ET pilot sector – Procurement and manufacturing</vt:lpstr>
      <vt:lpstr>ET pilot sector – Procurement and manufacturing</vt:lpstr>
      <vt:lpstr>ET pilot sector – Procurement and manufacturing</vt:lpstr>
      <vt:lpstr>ET pilot sector – Procurement and manufacturing</vt:lpstr>
      <vt:lpstr>ET pilot sector – Procurement and manufacturing</vt:lpstr>
      <vt:lpstr>ET pilot sector – Logistics</vt:lpstr>
      <vt:lpstr>ET pilot sector – Logistics for step 1</vt:lpstr>
      <vt:lpstr>ET pilot sector – Logistics for STEP 2</vt:lpstr>
      <vt:lpstr>ET pilot sector – Logistics for STEP 3/4</vt:lpstr>
      <vt:lpstr>ET pilot sector – Logistics for STEP 3&amp;4</vt:lpstr>
      <vt:lpstr>PowerPoint Presentation</vt:lpstr>
      <vt:lpstr>ET pilot sector – Alignment</vt:lpstr>
      <vt:lpstr>PowerPoint Presentation</vt:lpstr>
      <vt:lpstr>Interfaces/Interferences between the beampipe and the tunnel: cross section</vt:lpstr>
      <vt:lpstr>Interfaces/Interferences between the beampipe and the tunnel: cross section</vt:lpstr>
      <vt:lpstr>ET – CERN to be proposed future scope extension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vacuum team at CERN 2nd meeting</dc:title>
  <dc:creator>Paolo Chiggiato</dc:creator>
  <cp:lastModifiedBy>Luigi Scibile</cp:lastModifiedBy>
  <cp:revision>41</cp:revision>
  <cp:lastPrinted>2023-03-28T06:45:15Z</cp:lastPrinted>
  <dcterms:created xsi:type="dcterms:W3CDTF">2022-10-20T16:00:26Z</dcterms:created>
  <dcterms:modified xsi:type="dcterms:W3CDTF">2024-05-06T17:48:45Z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0x010100698317E1902FF64181B413163E4051E6</vt:lpwstr>
  </property>
</Properties>
</file>