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2"/>
  </p:notesMasterIdLst>
  <p:sldIdLst>
    <p:sldId id="286" r:id="rId5"/>
    <p:sldId id="317" r:id="rId6"/>
    <p:sldId id="331" r:id="rId7"/>
    <p:sldId id="330" r:id="rId8"/>
    <p:sldId id="332" r:id="rId9"/>
    <p:sldId id="342" r:id="rId10"/>
    <p:sldId id="284" r:id="rId11"/>
    <p:sldId id="335" r:id="rId12"/>
    <p:sldId id="340" r:id="rId13"/>
    <p:sldId id="337" r:id="rId14"/>
    <p:sldId id="324" r:id="rId15"/>
    <p:sldId id="289" r:id="rId16"/>
    <p:sldId id="319" r:id="rId17"/>
    <p:sldId id="321" r:id="rId18"/>
    <p:sldId id="290" r:id="rId19"/>
    <p:sldId id="336" r:id="rId20"/>
    <p:sldId id="334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8C78"/>
    <a:srgbClr val="EDEDED"/>
    <a:srgbClr val="AFD1C9"/>
    <a:srgbClr val="2E75B6"/>
    <a:srgbClr val="ED7D31"/>
    <a:srgbClr val="4472C4"/>
    <a:srgbClr val="B4C7E7"/>
    <a:srgbClr val="D9E1F2"/>
    <a:srgbClr val="0070C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77" y="1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17187-FD68-4429-97AB-3F13189AE6E5}" type="datetimeFigureOut">
              <a:rPr lang="en-NL" smtClean="0"/>
              <a:t>05/03/2024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4BB3C-68C4-4A66-8E5A-705127B4733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18939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13C96-8B9B-47E1-84D1-96A286906B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303DCC-997D-4BC3-8322-79EAA02E4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38550-65E6-4BA9-B0E7-43CDDECF1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561EC-2F4C-4D6C-819C-9302E5CDA7D1}" type="datetime1">
              <a:rPr lang="nl-NL" smtClean="0"/>
              <a:t>3-5-2024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B86E3-0B78-4F0E-B49D-54E94C6E8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728D1-7AFB-4044-B349-64A719B60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6396-072A-4105-8696-C0A68A14824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6738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D09FD-447F-4CB0-9B59-D29CB0F81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148D3-7B84-402C-BCF8-F3CEA8C54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4ECE4-CA7C-4153-B3D1-20DFA3858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0BC9-E65C-4C87-8D8D-1B1519200837}" type="datetime1">
              <a:rPr lang="nl-NL" smtClean="0"/>
              <a:t>3-5-2024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99640-1FAD-4AFE-ACE1-1EF6704D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9C56A-F413-44E4-9B41-18D6630B6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6396-072A-4105-8696-C0A68A14824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1921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DEBF0F-4FE2-473F-90A8-7680F8E1C5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DD7C3D-5CAC-4B49-872F-F28E3D61D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24173-188E-4F3E-B5EA-F0B1A993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2979-7E91-43E1-A9E7-3673916C5160}" type="datetime1">
              <a:rPr lang="nl-NL" smtClean="0"/>
              <a:t>3-5-2024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5338B-769D-43F0-BCA4-88F15DDA3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11566-C050-4F85-937A-881287817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6396-072A-4105-8696-C0A68A14824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109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EE941-F1AC-413F-A91E-987342F25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E63ED-2F1C-4C78-8668-6E317175D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C13BD-5542-4881-B27E-95D97598D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FB50-E2F9-4AEA-BDD5-8D21A9100FA1}" type="datetime1">
              <a:rPr lang="nl-NL" smtClean="0"/>
              <a:t>3-5-2024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334DE-62F0-487F-86C3-92248E0AB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7A199-2802-4569-A375-DA5E56F31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6396-072A-4105-8696-C0A68A14824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8076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1FE75-2CB3-438A-B0EC-9299AACD8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783A7-CE89-41DD-A3D0-BC609F8AA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4E32F-B9D0-4DE4-A374-F2FDC3E69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0F81-561D-422F-A11D-878938FA7DC5}" type="datetime1">
              <a:rPr lang="nl-NL" smtClean="0"/>
              <a:t>3-5-2024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56DE5-0E47-4B46-A33A-80A8806FA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F3AFB-BA85-4BA6-86B1-45781BBEB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6396-072A-4105-8696-C0A68A14824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323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76510-C65E-4618-BCC4-D74BD3ADE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6D088-F9FE-427C-9AF1-1655367D7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72562-24CB-4583-AED6-985B0AB73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A0A35C-89F4-403B-8706-11365335E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EFDC-1BE9-4999-A18B-94F0B0E2A1D8}" type="datetime1">
              <a:rPr lang="nl-NL" smtClean="0"/>
              <a:t>3-5-2024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76F05-7226-46D5-BD0F-8A76F1337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13A73D-56F8-4FFE-9A18-708DD2020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6396-072A-4105-8696-C0A68A14824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0181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1528E-22C6-44AE-99BF-FAEB4B144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C48E2-6DAB-4799-B99C-09704187F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19CEFA-327A-442B-9D92-7D1A3C905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7C5548-1594-4B55-BF64-26295450C8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B0E2C5-A45F-4634-A529-C486E80034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440F45-25BD-4E9E-953D-50F255D9F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53FA-87C7-41E6-B1CB-DCC0ECDF2055}" type="datetime1">
              <a:rPr lang="nl-NL" smtClean="0"/>
              <a:t>3-5-2024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C29F96-22D6-4264-AD84-5B792D637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BB2144-96A6-4E6D-8DB2-D268B0B65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6396-072A-4105-8696-C0A68A14824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479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BECDD-EF65-4977-925F-E8BE019A2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535A42-5701-481A-AC55-09BA2A0C9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AD14-C5B7-4955-B1F4-4610500F5DC7}" type="datetime1">
              <a:rPr lang="nl-NL" smtClean="0"/>
              <a:t>3-5-2024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A12E4-0D48-4EC8-8C19-97496CBF3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8BE768-E65A-4B0C-B83E-2B7FFDC26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6396-072A-4105-8696-C0A68A14824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3517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B9F393-BB25-4F8C-A170-1DC7DDC08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C9E9-7BE7-47C1-BEDC-3CB1338BD96C}" type="datetime1">
              <a:rPr lang="nl-NL" smtClean="0"/>
              <a:t>3-5-2024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EB9C07-DFBC-4718-8B2C-59ED0585F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D1B5F-7E25-4F9E-98B6-1210594DE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6396-072A-4105-8696-C0A68A14824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072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60ECA-92A7-4244-BE9E-97A62F20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BDEB5-FE31-46DA-AC93-592D12EDC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58BE28-7B80-403F-B630-33FE22CEB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208D37-DDA3-4F24-BD45-44DC8F763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A8A6-7CE1-46E4-9F65-BE132E75E229}" type="datetime1">
              <a:rPr lang="nl-NL" smtClean="0"/>
              <a:t>3-5-2024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72EB8-0EF9-4F94-9174-D584E85CA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2B66DC-9A94-4B9C-9211-3C8E84488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6396-072A-4105-8696-C0A68A14824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13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1A129-7E7B-440D-8393-D9560D2E3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0F3362-C094-4B23-A3EF-3CAFB44AE7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78484-0090-414D-87D1-6CDC13D86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AEAA45-767D-4EB1-87D1-A80BCF6A9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2913-BEC9-48EC-A270-CC91C696ECB9}" type="datetime1">
              <a:rPr lang="nl-NL" smtClean="0"/>
              <a:t>3-5-2024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ED6E3B-4E0B-417B-A807-B15DA8D1E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D2CDDB-4D75-48D6-A0C5-B5DEB4B10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6396-072A-4105-8696-C0A68A14824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6401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B78F8E-A24A-427E-A5D7-363B2CC00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C8C0-583C-4424-BADB-DFCF30CD8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B1BE2-2F9B-4824-B713-F89CEEB2AA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0DC5F-4160-4196-B817-7BAC96C970AE}" type="datetime1">
              <a:rPr lang="nl-NL" smtClean="0"/>
              <a:t>3-5-2024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816B3-D09C-4E70-BC4B-E9ABBC8CD5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46E6E-7B72-4789-B5FB-2302CC038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56396-072A-4105-8696-C0A68A14824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673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t-gw.eu/Main/PBSWorkingGroup/PBSReview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.meijer@nikhef.n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.et-gw.eu/Main/PBSWorkingGroup/WebHom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wiki.et-gw.eu/Main/PBSWorkingGroup/WebHom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5.png"/><Relationship Id="rId5" Type="http://schemas.openxmlformats.org/officeDocument/2006/relationships/image" Target="../media/image32.png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5F9F0A-A821-4CBB-A82D-FC039DC871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/>
          <a:stretch/>
        </p:blipFill>
        <p:spPr>
          <a:xfrm>
            <a:off x="1682750" y="1241968"/>
            <a:ext cx="8603508" cy="503665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A313E5B-73E9-428C-85F1-2A5192CFE99E}"/>
              </a:ext>
            </a:extLst>
          </p:cNvPr>
          <p:cNvSpPr txBox="1">
            <a:spLocks/>
          </p:cNvSpPr>
          <p:nvPr/>
        </p:nvSpPr>
        <p:spPr>
          <a:xfrm>
            <a:off x="201719" y="12434"/>
            <a:ext cx="11787080" cy="102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800" b="1" dirty="0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XIV ET Symposium: Systems Engineering and Requirements Management for ET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93B803-A4E1-4BE3-95A9-DA3FF56A2DB6}"/>
              </a:ext>
            </a:extLst>
          </p:cNvPr>
          <p:cNvCxnSpPr/>
          <p:nvPr/>
        </p:nvCxnSpPr>
        <p:spPr>
          <a:xfrm>
            <a:off x="201718" y="927947"/>
            <a:ext cx="11787082" cy="0"/>
          </a:xfrm>
          <a:prstGeom prst="line">
            <a:avLst/>
          </a:prstGeom>
          <a:ln w="28575"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3E22F76-C15D-4E8A-8B2E-99EF4E0ECF27}"/>
              </a:ext>
            </a:extLst>
          </p:cNvPr>
          <p:cNvSpPr/>
          <p:nvPr/>
        </p:nvSpPr>
        <p:spPr>
          <a:xfrm>
            <a:off x="7521379" y="4603751"/>
            <a:ext cx="2561480" cy="146401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368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chemeClr val="tx1"/>
                </a:solidFill>
              </a:rPr>
              <a:t>Revision:</a:t>
            </a:r>
            <a:r>
              <a:rPr lang="en-US" sz="1100" dirty="0">
                <a:solidFill>
                  <a:schemeClr val="tx1"/>
                </a:solidFill>
              </a:rPr>
              <a:t>	V03</a:t>
            </a:r>
          </a:p>
          <a:p>
            <a:r>
              <a:rPr lang="en-US" sz="1100" b="1" dirty="0">
                <a:solidFill>
                  <a:schemeClr val="tx1"/>
                </a:solidFill>
              </a:rPr>
              <a:t>Date: </a:t>
            </a:r>
            <a:r>
              <a:rPr lang="en-US" sz="1100" dirty="0">
                <a:solidFill>
                  <a:schemeClr val="tx1"/>
                </a:solidFill>
              </a:rPr>
              <a:t>	May 3</a:t>
            </a:r>
            <a:r>
              <a:rPr lang="en-US" sz="1100" baseline="30000" dirty="0">
                <a:solidFill>
                  <a:schemeClr val="tx1"/>
                </a:solidFill>
              </a:rPr>
              <a:t>rd</a:t>
            </a:r>
            <a:r>
              <a:rPr lang="en-US" sz="1100" dirty="0">
                <a:solidFill>
                  <a:schemeClr val="tx1"/>
                </a:solidFill>
              </a:rPr>
              <a:t> 2024</a:t>
            </a:r>
            <a:endParaRPr lang="en-NL" sz="1100" dirty="0">
              <a:solidFill>
                <a:schemeClr val="tx1"/>
              </a:solidFill>
            </a:endParaRPr>
          </a:p>
          <a:p>
            <a:endParaRPr lang="en-US" sz="1100" dirty="0">
              <a:solidFill>
                <a:schemeClr val="tx1"/>
              </a:solidFill>
            </a:endParaRPr>
          </a:p>
          <a:p>
            <a:r>
              <a:rPr lang="en-US" sz="1100" b="1" dirty="0">
                <a:solidFill>
                  <a:schemeClr val="tx1"/>
                </a:solidFill>
              </a:rPr>
              <a:t>Author: </a:t>
            </a:r>
            <a:r>
              <a:rPr lang="en-US" sz="1100" dirty="0">
                <a:solidFill>
                  <a:schemeClr val="tx1"/>
                </a:solidFill>
              </a:rPr>
              <a:t>	Romano Meijer</a:t>
            </a:r>
          </a:p>
          <a:p>
            <a:r>
              <a:rPr lang="en-US" sz="1100" b="1" dirty="0">
                <a:solidFill>
                  <a:schemeClr val="tx1"/>
                </a:solidFill>
              </a:rPr>
              <a:t>Assignment: </a:t>
            </a:r>
            <a:r>
              <a:rPr lang="en-US" sz="1100" dirty="0">
                <a:solidFill>
                  <a:schemeClr val="tx1"/>
                </a:solidFill>
              </a:rPr>
              <a:t>	ETO – Project Office</a:t>
            </a:r>
          </a:p>
          <a:p>
            <a:r>
              <a:rPr lang="en-US" sz="1100" b="1" dirty="0">
                <a:solidFill>
                  <a:schemeClr val="tx1"/>
                </a:solidFill>
              </a:rPr>
              <a:t>Role: </a:t>
            </a:r>
            <a:r>
              <a:rPr lang="en-US" sz="1100" dirty="0">
                <a:solidFill>
                  <a:schemeClr val="tx1"/>
                </a:solidFill>
              </a:rPr>
              <a:t>	Systems Engineer</a:t>
            </a:r>
          </a:p>
          <a:p>
            <a:r>
              <a:rPr lang="en-US" sz="1100" b="1" dirty="0">
                <a:solidFill>
                  <a:schemeClr val="tx1"/>
                </a:solidFill>
              </a:rPr>
              <a:t>Institute: </a:t>
            </a:r>
            <a:r>
              <a:rPr lang="en-US" sz="1100" dirty="0">
                <a:solidFill>
                  <a:schemeClr val="tx1"/>
                </a:solidFill>
              </a:rPr>
              <a:t>	</a:t>
            </a:r>
            <a:r>
              <a:rPr lang="en-US" sz="1100" dirty="0" err="1">
                <a:solidFill>
                  <a:schemeClr val="tx1"/>
                </a:solidFill>
              </a:rPr>
              <a:t>Nikhef</a:t>
            </a:r>
            <a:endParaRPr lang="en-US" sz="1100" dirty="0">
              <a:solidFill>
                <a:schemeClr val="tx1"/>
              </a:solidFill>
            </a:endParaRPr>
          </a:p>
          <a:p>
            <a:r>
              <a:rPr lang="en-US" sz="1100" b="1" dirty="0">
                <a:solidFill>
                  <a:schemeClr val="tx1"/>
                </a:solidFill>
              </a:rPr>
              <a:t>Contact:</a:t>
            </a:r>
            <a:r>
              <a:rPr lang="en-US" sz="1100" dirty="0">
                <a:solidFill>
                  <a:schemeClr val="tx1"/>
                </a:solidFill>
              </a:rPr>
              <a:t>	r.meijer@nikhef.nl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6FA8CF-C7AD-4923-8FBB-8CBFEBB40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259" y="222893"/>
            <a:ext cx="1478068" cy="4571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AB3F0B-364C-453C-AF42-612271EFC7EB}"/>
              </a:ext>
            </a:extLst>
          </p:cNvPr>
          <p:cNvSpPr txBox="1"/>
          <p:nvPr/>
        </p:nvSpPr>
        <p:spPr>
          <a:xfrm>
            <a:off x="4796048" y="5790770"/>
            <a:ext cx="1307352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368C7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>
                <a:solidFill>
                  <a:sysClr val="windowText" lastClr="000000"/>
                </a:solidFill>
              </a:rPr>
              <a:t>Timeline</a:t>
            </a:r>
            <a:endParaRPr lang="nl-NL" sz="1100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35AF42-6669-4FA9-8EF6-2CA60CA27A79}"/>
              </a:ext>
            </a:extLst>
          </p:cNvPr>
          <p:cNvSpPr txBox="1"/>
          <p:nvPr/>
        </p:nvSpPr>
        <p:spPr>
          <a:xfrm>
            <a:off x="8775508" y="2446296"/>
            <a:ext cx="1307351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368C78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1200" b="1">
                <a:solidFill>
                  <a:sysClr val="windowText" lastClr="000000"/>
                </a:solidFill>
              </a:defRPr>
            </a:lvl1pPr>
          </a:lstStyle>
          <a:p>
            <a:r>
              <a:rPr lang="nl-NL" dirty="0" err="1"/>
              <a:t>Traceability</a:t>
            </a:r>
            <a:endParaRPr lang="nl-N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F75034-D886-4124-8313-416F595954D5}"/>
              </a:ext>
            </a:extLst>
          </p:cNvPr>
          <p:cNvSpPr txBox="1"/>
          <p:nvPr/>
        </p:nvSpPr>
        <p:spPr>
          <a:xfrm>
            <a:off x="1897908" y="2446295"/>
            <a:ext cx="1307351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368C78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1200" b="1">
                <a:solidFill>
                  <a:sysClr val="windowText" lastClr="000000"/>
                </a:solidFill>
              </a:defRPr>
            </a:lvl1pPr>
          </a:lstStyle>
          <a:p>
            <a:r>
              <a:rPr lang="nl-NL"/>
              <a:t>Complexity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0731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93B803-A4E1-4BE3-95A9-DA3FF56A2DB6}"/>
              </a:ext>
            </a:extLst>
          </p:cNvPr>
          <p:cNvCxnSpPr/>
          <p:nvPr/>
        </p:nvCxnSpPr>
        <p:spPr>
          <a:xfrm>
            <a:off x="201718" y="927947"/>
            <a:ext cx="11787082" cy="0"/>
          </a:xfrm>
          <a:prstGeom prst="line">
            <a:avLst/>
          </a:prstGeom>
          <a:ln w="28575"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8B585BCE-4DCC-4EEE-88E0-A5311B7EEF6D}"/>
              </a:ext>
            </a:extLst>
          </p:cNvPr>
          <p:cNvSpPr txBox="1">
            <a:spLocks/>
          </p:cNvSpPr>
          <p:nvPr/>
        </p:nvSpPr>
        <p:spPr>
          <a:xfrm>
            <a:off x="201719" y="12434"/>
            <a:ext cx="11787080" cy="102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b="1" dirty="0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</a:t>
            </a:r>
            <a:r>
              <a:rPr lang="nl-NL" sz="2400" b="1" dirty="0" err="1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literature</a:t>
            </a:r>
            <a:endParaRPr lang="nl-NL" sz="2400" b="1" dirty="0">
              <a:solidFill>
                <a:srgbClr val="368C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C7F9F1-5A46-41C2-A224-BC92AA746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259" y="222893"/>
            <a:ext cx="1478068" cy="457134"/>
          </a:xfrm>
          <a:prstGeom prst="rect">
            <a:avLst/>
          </a:prstGeom>
        </p:spPr>
      </p:pic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BA256C9-8DC6-469D-A0E6-4E3AC59BC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6396-072A-4105-8696-C0A68A148242}" type="slidenum">
              <a:rPr lang="nl-NL" smtClean="0"/>
              <a:t>10</a:t>
            </a:fld>
            <a:endParaRPr lang="nl-NL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3157E3-02C1-432C-B2C3-E9957C2C46A0}"/>
              </a:ext>
            </a:extLst>
          </p:cNvPr>
          <p:cNvSpPr txBox="1"/>
          <p:nvPr/>
        </p:nvSpPr>
        <p:spPr>
          <a:xfrm>
            <a:off x="1389909" y="1329000"/>
            <a:ext cx="9410700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GB" sz="1400" b="1" dirty="0">
                <a:effectLst/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</a:rPr>
              <a:t>International standards</a:t>
            </a:r>
          </a:p>
          <a:p>
            <a:pPr marL="285750" lvl="0" indent="-285750">
              <a:buFontTx/>
              <a:buChar char="-"/>
            </a:pPr>
            <a:r>
              <a:rPr lang="en-GB" sz="1400" i="1" dirty="0">
                <a:effectLst/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</a:rPr>
              <a:t>ISO/IEC 15288:2023 –</a:t>
            </a:r>
            <a:r>
              <a:rPr lang="en-GB" sz="1400" dirty="0">
                <a:effectLst/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1400" i="1" dirty="0">
                <a:effectLst/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</a:rPr>
              <a:t>“Systems engineering – System life cycle processes” </a:t>
            </a:r>
          </a:p>
          <a:p>
            <a:pPr marL="285750" indent="-285750" algn="l">
              <a:buFontTx/>
              <a:buChar char="-"/>
            </a:pPr>
            <a:r>
              <a:rPr lang="en-GB" sz="1400" i="1" dirty="0"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</a:rPr>
              <a:t>ISO/IEEE/IEC 29148:2018 </a:t>
            </a:r>
            <a:r>
              <a:rPr lang="en-US" sz="1400" i="1" dirty="0"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</a:rPr>
              <a:t>– “Systems and software engineering – Requirements engineering”</a:t>
            </a:r>
            <a:endParaRPr lang="en-GB" sz="1400" i="1" dirty="0">
              <a:latin typeface="Avenir Book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venir Book"/>
              <a:buChar char="-"/>
            </a:pPr>
            <a:endParaRPr lang="en-GB" sz="1400" i="1" dirty="0">
              <a:latin typeface="Avenir Book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en-US" sz="1400" b="1" dirty="0">
                <a:effectLst/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</a:rPr>
              <a:t>Books</a:t>
            </a:r>
            <a:endParaRPr lang="en-NL" sz="1400" b="1" dirty="0">
              <a:effectLst/>
              <a:latin typeface="Avenir Book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GB" sz="1400" i="1" dirty="0">
                <a:effectLst/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</a:rPr>
              <a:t> “Applied Space Systems Engineering”</a:t>
            </a:r>
            <a:r>
              <a:rPr lang="en-GB" sz="1400" dirty="0">
                <a:effectLst/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</a:rPr>
              <a:t> by Larson, Kirkpatrick, Sellers, Thomas and Verma (2009)</a:t>
            </a:r>
          </a:p>
          <a:p>
            <a:pPr marL="342900" lvl="0" indent="-342900">
              <a:buFont typeface="Avenir Book"/>
              <a:buChar char="-"/>
            </a:pPr>
            <a:r>
              <a:rPr lang="en-GB" sz="1400" i="1" dirty="0">
                <a:effectLst/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</a:rPr>
              <a:t>“Systems Engineering – Fundamentals and Applications”</a:t>
            </a:r>
            <a:r>
              <a:rPr lang="en-GB" sz="1400" dirty="0">
                <a:effectLst/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</a:rPr>
              <a:t> by </a:t>
            </a:r>
            <a:r>
              <a:rPr lang="en-GB" sz="1400" dirty="0" err="1">
                <a:effectLst/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</a:rPr>
              <a:t>Haberfellner</a:t>
            </a:r>
            <a:r>
              <a:rPr lang="en-GB" sz="1400" dirty="0">
                <a:effectLst/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</a:rPr>
              <a:t>, de </a:t>
            </a:r>
            <a:r>
              <a:rPr lang="en-GB" sz="1400" dirty="0" err="1">
                <a:effectLst/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</a:rPr>
              <a:t>Weck</a:t>
            </a:r>
            <a:r>
              <a:rPr lang="en-GB" sz="1400" dirty="0">
                <a:effectLst/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</a:rPr>
              <a:t>, Fricke and </a:t>
            </a:r>
            <a:r>
              <a:rPr lang="en-GB" sz="1400" dirty="0" err="1">
                <a:effectLst/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</a:rPr>
              <a:t>Vössner</a:t>
            </a:r>
            <a:r>
              <a:rPr lang="en-GB" sz="1400" dirty="0">
                <a:effectLst/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</a:rPr>
              <a:t> (2019)</a:t>
            </a:r>
          </a:p>
          <a:p>
            <a:pPr marL="342900" indent="-342900">
              <a:buFont typeface="Avenir Book"/>
              <a:buChar char="-"/>
            </a:pPr>
            <a:r>
              <a:rPr lang="en-GB" sz="1400" i="1" dirty="0">
                <a:effectLst/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</a:rPr>
              <a:t>INCOSE Systems Engineering Handbook</a:t>
            </a:r>
            <a:r>
              <a:rPr lang="en-GB" sz="1400" dirty="0">
                <a:effectLst/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</a:rPr>
              <a:t> (2006)</a:t>
            </a:r>
            <a:endParaRPr lang="en-NL" sz="1400" dirty="0">
              <a:effectLst/>
              <a:latin typeface="Avenir Book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venir Book"/>
              <a:buChar char="-"/>
            </a:pPr>
            <a:r>
              <a:rPr lang="en-GB" sz="1400" i="1" dirty="0">
                <a:effectLst/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</a:rPr>
              <a:t>NASA Systems Engineering Handbook Vol. 1</a:t>
            </a:r>
            <a:r>
              <a:rPr lang="en-GB" sz="1400" dirty="0">
                <a:effectLst/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</a:rPr>
              <a:t> (2016)</a:t>
            </a:r>
            <a:endParaRPr lang="en-NL" sz="1400" dirty="0">
              <a:effectLst/>
              <a:latin typeface="Avenir Book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GB" sz="1400" dirty="0">
              <a:latin typeface="Avenir Book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GB" sz="1400" b="1" dirty="0"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</a:rPr>
              <a:t>Other examples</a:t>
            </a:r>
          </a:p>
          <a:p>
            <a:pPr marL="342900" lvl="0" indent="-342900">
              <a:spcBef>
                <a:spcPts val="600"/>
              </a:spcBef>
              <a:buFont typeface="Avenir Book"/>
              <a:buChar char="-"/>
            </a:pPr>
            <a:r>
              <a:rPr lang="en-GB" sz="1400" i="1" dirty="0">
                <a:effectLst/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</a:rPr>
              <a:t>Fermilab (PIP-II): Systems Engineering Management Plan (2020)</a:t>
            </a:r>
          </a:p>
          <a:p>
            <a:pPr marL="342900" indent="-342900">
              <a:buFont typeface="Avenir Book"/>
              <a:buChar char="-"/>
            </a:pPr>
            <a:r>
              <a:rPr lang="en-GB" sz="1400" i="1" dirty="0">
                <a:effectLst/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</a:rPr>
              <a:t>Fermilab (PIP-II): Requirements Management Plan</a:t>
            </a:r>
            <a:r>
              <a:rPr lang="en-GB" sz="1400" dirty="0">
                <a:effectLst/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</a:rPr>
              <a:t> (2020) </a:t>
            </a:r>
          </a:p>
          <a:p>
            <a:pPr marL="342900" indent="-342900">
              <a:buFont typeface="Avenir Book"/>
              <a:buChar char="-"/>
            </a:pPr>
            <a:r>
              <a:rPr lang="en-GB" sz="1400" i="1" dirty="0"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</a:rPr>
              <a:t>ESO E-ELT: Systems engineering plan for the construction phase of the E-ELT (2014) </a:t>
            </a:r>
          </a:p>
          <a:p>
            <a:pPr marL="342900" indent="-342900">
              <a:buFont typeface="Avenir Book"/>
              <a:buChar char="-"/>
            </a:pPr>
            <a:r>
              <a:rPr lang="en-GB" sz="1400" i="1" dirty="0"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</a:rPr>
              <a:t>ESO E-ELT: Requirements Management Plan (2014)</a:t>
            </a:r>
          </a:p>
          <a:p>
            <a:pPr marL="342900" lvl="0" indent="-342900">
              <a:buFont typeface="Avenir Book"/>
              <a:buChar char="-"/>
            </a:pPr>
            <a:r>
              <a:rPr lang="en-GB" sz="1400" i="1" dirty="0"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</a:rPr>
              <a:t>ESO E-ELT: Requirements flow down (2016)</a:t>
            </a:r>
            <a:endParaRPr lang="en-NL" sz="1400" i="1" dirty="0">
              <a:latin typeface="Avenir Book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NL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CB8F1E-56BE-4235-AAF4-91CFD77BED85}"/>
              </a:ext>
            </a:extLst>
          </p:cNvPr>
          <p:cNvSpPr txBox="1"/>
          <p:nvPr/>
        </p:nvSpPr>
        <p:spPr>
          <a:xfrm>
            <a:off x="1562596" y="5312376"/>
            <a:ext cx="9932718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GB" b="1" dirty="0">
                <a:effectLst/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</a:rPr>
              <a:t>Literature selection on wiki page: </a:t>
            </a:r>
            <a:r>
              <a:rPr lang="en-US" dirty="0">
                <a:hlinkClick r:id="rId3"/>
              </a:rPr>
              <a:t>https://wiki.et-gw.eu/Main/PBSWorkingGroup/PBSReview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1"/>
                </a:solidFill>
              </a:rPr>
              <a:t>		          Contact:</a:t>
            </a:r>
            <a:r>
              <a:rPr lang="en-US" b="1" dirty="0"/>
              <a:t> </a:t>
            </a:r>
            <a:r>
              <a:rPr lang="en-US" dirty="0">
                <a:hlinkClick r:id="rId4"/>
              </a:rPr>
              <a:t>r.meijer@nikhef.nl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505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93B803-A4E1-4BE3-95A9-DA3FF56A2DB6}"/>
              </a:ext>
            </a:extLst>
          </p:cNvPr>
          <p:cNvCxnSpPr/>
          <p:nvPr/>
        </p:nvCxnSpPr>
        <p:spPr>
          <a:xfrm>
            <a:off x="201718" y="927947"/>
            <a:ext cx="11787082" cy="0"/>
          </a:xfrm>
          <a:prstGeom prst="line">
            <a:avLst/>
          </a:prstGeom>
          <a:ln w="28575"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EC1640FE-727B-416E-9E30-BA327FA94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259" y="222893"/>
            <a:ext cx="1478068" cy="45713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51EA445-24AE-49D9-8809-F600D6384E2F}"/>
              </a:ext>
            </a:extLst>
          </p:cNvPr>
          <p:cNvSpPr txBox="1">
            <a:spLocks/>
          </p:cNvSpPr>
          <p:nvPr/>
        </p:nvSpPr>
        <p:spPr>
          <a:xfrm>
            <a:off x="201720" y="2956185"/>
            <a:ext cx="11787080" cy="102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400" b="1" dirty="0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</a:t>
            </a:r>
            <a:r>
              <a:rPr lang="nl-NL" sz="2400" b="1" dirty="0" err="1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nl-NL" sz="2400" b="1" dirty="0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b="1" dirty="0" err="1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endParaRPr lang="nl-NL" sz="2400" b="1" dirty="0">
              <a:solidFill>
                <a:srgbClr val="368C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82C50E-C748-44C7-A91F-A36A57DE818E}"/>
              </a:ext>
            </a:extLst>
          </p:cNvPr>
          <p:cNvCxnSpPr/>
          <p:nvPr/>
        </p:nvCxnSpPr>
        <p:spPr>
          <a:xfrm>
            <a:off x="201718" y="6010487"/>
            <a:ext cx="11787082" cy="0"/>
          </a:xfrm>
          <a:prstGeom prst="line">
            <a:avLst/>
          </a:prstGeom>
          <a:ln w="28575"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235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93B803-A4E1-4BE3-95A9-DA3FF56A2DB6}"/>
              </a:ext>
            </a:extLst>
          </p:cNvPr>
          <p:cNvCxnSpPr/>
          <p:nvPr/>
        </p:nvCxnSpPr>
        <p:spPr>
          <a:xfrm>
            <a:off x="201718" y="927947"/>
            <a:ext cx="11787082" cy="0"/>
          </a:xfrm>
          <a:prstGeom prst="line">
            <a:avLst/>
          </a:prstGeom>
          <a:ln w="28575"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7C2E44DE-53B6-496B-BD2E-B920FACEE4C0}"/>
              </a:ext>
            </a:extLst>
          </p:cNvPr>
          <p:cNvSpPr txBox="1">
            <a:spLocks/>
          </p:cNvSpPr>
          <p:nvPr/>
        </p:nvSpPr>
        <p:spPr>
          <a:xfrm>
            <a:off x="201719" y="12434"/>
            <a:ext cx="11787080" cy="102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b="1" dirty="0" err="1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</a:t>
            </a:r>
            <a:r>
              <a:rPr lang="nl-NL" sz="2400" b="1" dirty="0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set </a:t>
            </a:r>
            <a:r>
              <a:rPr lang="nl-NL" sz="2400" b="1" dirty="0" err="1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endParaRPr lang="nl-NL" sz="2400" b="1" dirty="0">
              <a:solidFill>
                <a:srgbClr val="368C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4EE16F-AE61-4714-8F95-9114EA1E2823}"/>
              </a:ext>
            </a:extLst>
          </p:cNvPr>
          <p:cNvSpPr txBox="1"/>
          <p:nvPr/>
        </p:nvSpPr>
        <p:spPr>
          <a:xfrm>
            <a:off x="1531009" y="1635780"/>
            <a:ext cx="8735980" cy="4393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err="1">
                <a:solidFill>
                  <a:srgbClr val="368C78"/>
                </a:solidFill>
              </a:rPr>
              <a:t>Traceable</a:t>
            </a:r>
            <a:r>
              <a:rPr lang="nl-NL" sz="1200" b="1" dirty="0">
                <a:solidFill>
                  <a:srgbClr val="368C78"/>
                </a:solidFill>
              </a:rPr>
              <a:t>:</a:t>
            </a:r>
            <a:r>
              <a:rPr lang="nl-NL" sz="1100" b="1" dirty="0">
                <a:solidFill>
                  <a:srgbClr val="368C78"/>
                </a:solidFill>
              </a:rPr>
              <a:t> </a:t>
            </a:r>
            <a:r>
              <a:rPr lang="nl-NL" sz="1100" dirty="0" err="1"/>
              <a:t>each</a:t>
            </a:r>
            <a:r>
              <a:rPr lang="nl-NL" sz="1100" dirty="0"/>
              <a:t> </a:t>
            </a:r>
            <a:r>
              <a:rPr lang="nl-NL" sz="1100" dirty="0" err="1"/>
              <a:t>requirement</a:t>
            </a:r>
            <a:r>
              <a:rPr lang="nl-NL" sz="1100" dirty="0"/>
              <a:t> is </a:t>
            </a:r>
            <a:r>
              <a:rPr lang="nl-NL" sz="1100" dirty="0" err="1"/>
              <a:t>traceable</a:t>
            </a:r>
            <a:r>
              <a:rPr lang="nl-NL" sz="1100" dirty="0"/>
              <a:t> in </a:t>
            </a:r>
            <a:r>
              <a:rPr lang="nl-NL" sz="1100" dirty="0" err="1"/>
              <a:t>the</a:t>
            </a:r>
            <a:r>
              <a:rPr lang="nl-NL" sz="1100" dirty="0"/>
              <a:t> </a:t>
            </a:r>
            <a:r>
              <a:rPr lang="nl-NL" sz="1100" dirty="0" err="1"/>
              <a:t>directions</a:t>
            </a:r>
            <a:r>
              <a:rPr lang="nl-NL" sz="1100" dirty="0"/>
              <a:t>:</a:t>
            </a:r>
          </a:p>
          <a:p>
            <a:endParaRPr lang="nl-NL" sz="1100" dirty="0"/>
          </a:p>
          <a:p>
            <a:r>
              <a:rPr lang="nl-NL" sz="1100" dirty="0"/>
              <a:t>	</a:t>
            </a:r>
            <a:r>
              <a:rPr lang="nl-NL" sz="1100" dirty="0">
                <a:sym typeface="Wingdings" panose="05000000000000000000" pitchFamily="2" charset="2"/>
              </a:rPr>
              <a:t> </a:t>
            </a:r>
            <a:r>
              <a:rPr lang="nl-NL" sz="1100" b="1" dirty="0">
                <a:sym typeface="Wingdings" panose="05000000000000000000" pitchFamily="2" charset="2"/>
              </a:rPr>
              <a:t>Up: </a:t>
            </a:r>
            <a:r>
              <a:rPr lang="nl-NL" sz="1100" dirty="0">
                <a:sym typeface="Wingdings" panose="05000000000000000000" pitchFamily="2" charset="2"/>
              </a:rPr>
              <a:t>to S&amp;P objectives or </a:t>
            </a:r>
            <a:r>
              <a:rPr lang="nl-NL" sz="1100" dirty="0" err="1">
                <a:sym typeface="Wingdings" panose="05000000000000000000" pitchFamily="2" charset="2"/>
              </a:rPr>
              <a:t>higher</a:t>
            </a:r>
            <a:r>
              <a:rPr lang="nl-NL" sz="1100" dirty="0">
                <a:sym typeface="Wingdings" panose="05000000000000000000" pitchFamily="2" charset="2"/>
              </a:rPr>
              <a:t>-PBS level system requirements</a:t>
            </a:r>
          </a:p>
          <a:p>
            <a:endParaRPr lang="nl-NL" sz="1100" dirty="0">
              <a:sym typeface="Wingdings" panose="05000000000000000000" pitchFamily="2" charset="2"/>
            </a:endParaRPr>
          </a:p>
          <a:p>
            <a:r>
              <a:rPr lang="nl-NL" sz="1100" dirty="0">
                <a:sym typeface="Wingdings" panose="05000000000000000000" pitchFamily="2" charset="2"/>
              </a:rPr>
              <a:t>	 </a:t>
            </a:r>
            <a:r>
              <a:rPr lang="nl-NL" sz="1100" b="1" dirty="0">
                <a:sym typeface="Wingdings" panose="05000000000000000000" pitchFamily="2" charset="2"/>
              </a:rPr>
              <a:t>Down: </a:t>
            </a:r>
            <a:r>
              <a:rPr lang="nl-NL" sz="1100" dirty="0">
                <a:sym typeface="Wingdings" panose="05000000000000000000" pitchFamily="2" charset="2"/>
              </a:rPr>
              <a:t>to </a:t>
            </a:r>
            <a:r>
              <a:rPr lang="nl-NL" sz="1100" dirty="0" err="1">
                <a:sym typeface="Wingdings" panose="05000000000000000000" pitchFamily="2" charset="2"/>
              </a:rPr>
              <a:t>lower</a:t>
            </a:r>
            <a:r>
              <a:rPr lang="nl-NL" sz="1100" dirty="0">
                <a:sym typeface="Wingdings" panose="05000000000000000000" pitchFamily="2" charset="2"/>
              </a:rPr>
              <a:t>-PBS level requirements – the </a:t>
            </a:r>
            <a:r>
              <a:rPr lang="nl-NL" sz="1100" dirty="0" err="1">
                <a:sym typeface="Wingdings" panose="05000000000000000000" pitchFamily="2" charset="2"/>
              </a:rPr>
              <a:t>trace</a:t>
            </a:r>
            <a:r>
              <a:rPr lang="nl-NL" sz="1100" dirty="0">
                <a:sym typeface="Wingdings" panose="05000000000000000000" pitchFamily="2" charset="2"/>
              </a:rPr>
              <a:t> </a:t>
            </a:r>
            <a:r>
              <a:rPr lang="nl-NL" sz="1100" dirty="0" err="1">
                <a:sym typeface="Wingdings" panose="05000000000000000000" pitchFamily="2" charset="2"/>
              </a:rPr>
              <a:t>ends</a:t>
            </a:r>
            <a:r>
              <a:rPr lang="nl-NL" sz="1100" dirty="0">
                <a:sym typeface="Wingdings" panose="05000000000000000000" pitchFamily="2" charset="2"/>
              </a:rPr>
              <a:t> at the </a:t>
            </a:r>
            <a:r>
              <a:rPr lang="nl-NL" sz="1100" dirty="0" err="1">
                <a:sym typeface="Wingdings" panose="05000000000000000000" pitchFamily="2" charset="2"/>
              </a:rPr>
              <a:t>integration</a:t>
            </a:r>
            <a:r>
              <a:rPr lang="nl-NL" sz="1100" dirty="0">
                <a:sym typeface="Wingdings" panose="05000000000000000000" pitchFamily="2" charset="2"/>
              </a:rPr>
              <a:t> </a:t>
            </a:r>
            <a:r>
              <a:rPr lang="nl-NL" sz="1100" dirty="0" err="1">
                <a:sym typeface="Wingdings" panose="05000000000000000000" pitchFamily="2" charset="2"/>
              </a:rPr>
              <a:t>specifications</a:t>
            </a:r>
            <a:endParaRPr lang="nl-NL" sz="1100" dirty="0">
              <a:sym typeface="Wingdings" panose="05000000000000000000" pitchFamily="2" charset="2"/>
            </a:endParaRPr>
          </a:p>
          <a:p>
            <a:endParaRPr lang="nl-NL" sz="1100" dirty="0">
              <a:sym typeface="Wingdings" panose="05000000000000000000" pitchFamily="2" charset="2"/>
            </a:endParaRPr>
          </a:p>
          <a:p>
            <a:r>
              <a:rPr lang="nl-NL" sz="1100" dirty="0">
                <a:sym typeface="Wingdings" panose="05000000000000000000" pitchFamily="2" charset="2"/>
              </a:rPr>
              <a:t>	 </a:t>
            </a:r>
            <a:r>
              <a:rPr lang="nl-NL" sz="1100" b="1" dirty="0">
                <a:sym typeface="Wingdings" panose="05000000000000000000" pitchFamily="2" charset="2"/>
              </a:rPr>
              <a:t>In-</a:t>
            </a:r>
            <a:r>
              <a:rPr lang="nl-NL" sz="1100" b="1" dirty="0" err="1">
                <a:sym typeface="Wingdings" panose="05000000000000000000" pitchFamily="2" charset="2"/>
              </a:rPr>
              <a:t>plane</a:t>
            </a:r>
            <a:r>
              <a:rPr lang="nl-NL" sz="1100" b="1" dirty="0">
                <a:sym typeface="Wingdings" panose="05000000000000000000" pitchFamily="2" charset="2"/>
              </a:rPr>
              <a:t> (interfaces and </a:t>
            </a:r>
            <a:r>
              <a:rPr lang="nl-NL" sz="1100" b="1" dirty="0" err="1">
                <a:sym typeface="Wingdings" panose="05000000000000000000" pitchFamily="2" charset="2"/>
              </a:rPr>
              <a:t>dependencies</a:t>
            </a:r>
            <a:r>
              <a:rPr lang="nl-NL" sz="1100" b="1" dirty="0">
                <a:sym typeface="Wingdings" panose="05000000000000000000" pitchFamily="2" charset="2"/>
              </a:rPr>
              <a:t>): </a:t>
            </a:r>
            <a:r>
              <a:rPr lang="nl-NL" sz="1100" dirty="0">
                <a:sym typeface="Wingdings" panose="05000000000000000000" pitchFamily="2" charset="2"/>
              </a:rPr>
              <a:t>to </a:t>
            </a:r>
            <a:r>
              <a:rPr lang="nl-NL" sz="1100" dirty="0" err="1">
                <a:sym typeface="Wingdings" panose="05000000000000000000" pitchFamily="2" charset="2"/>
              </a:rPr>
              <a:t>related</a:t>
            </a:r>
            <a:r>
              <a:rPr lang="nl-NL" sz="1100" dirty="0">
                <a:sym typeface="Wingdings" panose="05000000000000000000" pitchFamily="2" charset="2"/>
              </a:rPr>
              <a:t> systems on </a:t>
            </a:r>
            <a:r>
              <a:rPr lang="nl-NL" sz="1100" dirty="0" err="1">
                <a:sym typeface="Wingdings" panose="05000000000000000000" pitchFamily="2" charset="2"/>
              </a:rPr>
              <a:t>the</a:t>
            </a:r>
            <a:r>
              <a:rPr lang="nl-NL" sz="1100" dirty="0">
                <a:sym typeface="Wingdings" panose="05000000000000000000" pitchFamily="2" charset="2"/>
              </a:rPr>
              <a:t> </a:t>
            </a:r>
            <a:r>
              <a:rPr lang="nl-NL" sz="1100" dirty="0" err="1">
                <a:sym typeface="Wingdings" panose="05000000000000000000" pitchFamily="2" charset="2"/>
              </a:rPr>
              <a:t>same</a:t>
            </a:r>
            <a:r>
              <a:rPr lang="nl-NL" sz="1100" dirty="0">
                <a:sym typeface="Wingdings" panose="05000000000000000000" pitchFamily="2" charset="2"/>
              </a:rPr>
              <a:t> PBS level</a:t>
            </a:r>
          </a:p>
          <a:p>
            <a:endParaRPr lang="nl-NL" sz="1100" dirty="0">
              <a:sym typeface="Wingdings" panose="05000000000000000000" pitchFamily="2" charset="2"/>
            </a:endParaRPr>
          </a:p>
          <a:p>
            <a:endParaRPr lang="nl-NL" sz="1100" dirty="0">
              <a:sym typeface="Wingdings" panose="05000000000000000000" pitchFamily="2" charset="2"/>
            </a:endParaRPr>
          </a:p>
          <a:p>
            <a:r>
              <a:rPr lang="nl-NL" sz="1200" b="1" dirty="0" err="1">
                <a:solidFill>
                  <a:srgbClr val="FFC000"/>
                </a:solidFill>
              </a:rPr>
              <a:t>Verifiable</a:t>
            </a:r>
            <a:r>
              <a:rPr lang="nl-NL" sz="1200" b="1" dirty="0">
                <a:solidFill>
                  <a:srgbClr val="FFC000"/>
                </a:solidFill>
              </a:rPr>
              <a:t>: </a:t>
            </a:r>
            <a:r>
              <a:rPr lang="nl-NL" sz="1100" dirty="0" err="1"/>
              <a:t>each</a:t>
            </a:r>
            <a:r>
              <a:rPr lang="nl-NL" sz="1100" dirty="0"/>
              <a:t> </a:t>
            </a:r>
            <a:r>
              <a:rPr lang="nl-NL" sz="1100" dirty="0" err="1"/>
              <a:t>requirement</a:t>
            </a:r>
            <a:r>
              <a:rPr lang="nl-NL" sz="1100" dirty="0"/>
              <a:t> is </a:t>
            </a:r>
            <a:r>
              <a:rPr lang="nl-NL" sz="1100" dirty="0" err="1"/>
              <a:t>structured</a:t>
            </a:r>
            <a:r>
              <a:rPr lang="nl-NL" sz="1100" dirty="0"/>
              <a:t> and </a:t>
            </a:r>
            <a:r>
              <a:rPr lang="nl-NL" sz="1100" dirty="0" err="1"/>
              <a:t>worded</a:t>
            </a:r>
            <a:r>
              <a:rPr lang="nl-NL" sz="1100" dirty="0"/>
              <a:t> </a:t>
            </a:r>
            <a:r>
              <a:rPr lang="nl-NL" sz="1100" dirty="0" err="1"/>
              <a:t>such</a:t>
            </a:r>
            <a:r>
              <a:rPr lang="nl-NL" sz="1100" dirty="0"/>
              <a:t> that </a:t>
            </a:r>
            <a:r>
              <a:rPr lang="nl-NL" sz="1100" dirty="0" err="1"/>
              <a:t>its</a:t>
            </a:r>
            <a:r>
              <a:rPr lang="nl-NL" sz="1100" dirty="0"/>
              <a:t> </a:t>
            </a:r>
            <a:r>
              <a:rPr lang="nl-NL" sz="1100" dirty="0" err="1"/>
              <a:t>realization</a:t>
            </a:r>
            <a:r>
              <a:rPr lang="nl-NL" sz="1100" dirty="0"/>
              <a:t> can </a:t>
            </a:r>
            <a:r>
              <a:rPr lang="nl-NL" sz="1100" dirty="0" err="1"/>
              <a:t>be</a:t>
            </a:r>
            <a:r>
              <a:rPr lang="nl-NL" sz="1100" dirty="0"/>
              <a:t> </a:t>
            </a:r>
            <a:r>
              <a:rPr lang="nl-NL" sz="1100" u="sng" dirty="0"/>
              <a:t>proven</a:t>
            </a:r>
            <a:r>
              <a:rPr lang="nl-NL" sz="1100" dirty="0"/>
              <a:t> – </a:t>
            </a:r>
            <a:r>
              <a:rPr lang="nl-NL" sz="1100" dirty="0" err="1"/>
              <a:t>immediately</a:t>
            </a:r>
            <a:r>
              <a:rPr lang="nl-NL" sz="1100" dirty="0"/>
              <a:t> or in </a:t>
            </a:r>
            <a:r>
              <a:rPr lang="nl-NL" sz="1100" dirty="0" err="1"/>
              <a:t>the</a:t>
            </a:r>
            <a:r>
              <a:rPr lang="nl-NL" sz="1100" dirty="0"/>
              <a:t> </a:t>
            </a:r>
            <a:r>
              <a:rPr lang="nl-NL" sz="1100" dirty="0" err="1"/>
              <a:t>future</a:t>
            </a:r>
            <a:endParaRPr lang="nl-NL" sz="1100" dirty="0"/>
          </a:p>
          <a:p>
            <a:endParaRPr lang="nl-NL" sz="1100" dirty="0"/>
          </a:p>
          <a:p>
            <a:endParaRPr lang="nl-NL" sz="1100" dirty="0"/>
          </a:p>
          <a:p>
            <a:r>
              <a:rPr lang="nl-NL" sz="1200" b="1" dirty="0" err="1">
                <a:solidFill>
                  <a:schemeClr val="accent5">
                    <a:lumMod val="75000"/>
                  </a:schemeClr>
                </a:solidFill>
              </a:rPr>
              <a:t>Implementation</a:t>
            </a:r>
            <a:r>
              <a:rPr lang="nl-NL" sz="1200" b="1" dirty="0">
                <a:solidFill>
                  <a:schemeClr val="accent5">
                    <a:lumMod val="75000"/>
                  </a:schemeClr>
                </a:solidFill>
              </a:rPr>
              <a:t>-free: </a:t>
            </a:r>
            <a:r>
              <a:rPr lang="nl-NL" sz="1100" dirty="0" err="1"/>
              <a:t>each</a:t>
            </a:r>
            <a:r>
              <a:rPr lang="nl-NL" sz="1100" dirty="0"/>
              <a:t> </a:t>
            </a:r>
            <a:r>
              <a:rPr lang="nl-NL" sz="1100" dirty="0" err="1"/>
              <a:t>requirement</a:t>
            </a:r>
            <a:r>
              <a:rPr lang="nl-NL" sz="1100" dirty="0"/>
              <a:t> </a:t>
            </a:r>
            <a:r>
              <a:rPr lang="nl-NL" sz="1100" dirty="0" err="1"/>
              <a:t>states</a:t>
            </a:r>
            <a:r>
              <a:rPr lang="nl-NL" sz="1100" dirty="0"/>
              <a:t> </a:t>
            </a:r>
            <a:r>
              <a:rPr lang="nl-NL" sz="1100" dirty="0" err="1"/>
              <a:t>what</a:t>
            </a:r>
            <a:r>
              <a:rPr lang="nl-NL" sz="1100" dirty="0"/>
              <a:t> is </a:t>
            </a:r>
            <a:r>
              <a:rPr lang="nl-NL" sz="1100" u="sng" dirty="0" err="1"/>
              <a:t>necessary</a:t>
            </a:r>
            <a:r>
              <a:rPr lang="nl-NL" sz="1100" dirty="0"/>
              <a:t>, not </a:t>
            </a:r>
            <a:r>
              <a:rPr lang="nl-NL" sz="1100" dirty="0" err="1"/>
              <a:t>how</a:t>
            </a:r>
            <a:r>
              <a:rPr lang="nl-NL" sz="1100" dirty="0"/>
              <a:t> this </a:t>
            </a:r>
            <a:r>
              <a:rPr lang="nl-NL" sz="1100" dirty="0" err="1"/>
              <a:t>need</a:t>
            </a:r>
            <a:r>
              <a:rPr lang="nl-NL" sz="1100" dirty="0"/>
              <a:t> </a:t>
            </a:r>
            <a:r>
              <a:rPr lang="nl-NL" sz="1100" dirty="0" err="1"/>
              <a:t>should</a:t>
            </a:r>
            <a:r>
              <a:rPr lang="nl-NL" sz="1100" dirty="0"/>
              <a:t> be met </a:t>
            </a:r>
          </a:p>
          <a:p>
            <a:endParaRPr lang="nl-NL" sz="1100" dirty="0"/>
          </a:p>
          <a:p>
            <a:endParaRPr lang="nl-NL" sz="1100" dirty="0"/>
          </a:p>
          <a:p>
            <a:r>
              <a:rPr lang="nl-NL" sz="1200" b="1" dirty="0" err="1">
                <a:solidFill>
                  <a:schemeClr val="accent5">
                    <a:lumMod val="75000"/>
                  </a:schemeClr>
                </a:solidFill>
              </a:rPr>
              <a:t>Singular</a:t>
            </a:r>
            <a:r>
              <a:rPr lang="nl-NL" sz="1200" b="1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nl-NL" sz="1100" dirty="0" err="1"/>
              <a:t>each</a:t>
            </a:r>
            <a:r>
              <a:rPr lang="nl-NL" sz="1100" dirty="0"/>
              <a:t> </a:t>
            </a:r>
            <a:r>
              <a:rPr lang="nl-NL" sz="1100" dirty="0" err="1"/>
              <a:t>requirement</a:t>
            </a:r>
            <a:r>
              <a:rPr lang="nl-NL" sz="1100" dirty="0"/>
              <a:t> </a:t>
            </a:r>
            <a:r>
              <a:rPr lang="nl-NL" sz="1100" dirty="0" err="1"/>
              <a:t>states</a:t>
            </a:r>
            <a:r>
              <a:rPr lang="nl-NL" sz="1100" dirty="0"/>
              <a:t> a </a:t>
            </a:r>
            <a:r>
              <a:rPr lang="nl-NL" sz="1100" u="sng" dirty="0"/>
              <a:t>single</a:t>
            </a:r>
            <a:r>
              <a:rPr lang="nl-NL" sz="1100" dirty="0"/>
              <a:t> </a:t>
            </a:r>
            <a:r>
              <a:rPr lang="nl-NL" sz="1100" dirty="0" err="1"/>
              <a:t>capability</a:t>
            </a:r>
            <a:r>
              <a:rPr lang="nl-NL" sz="1100" dirty="0"/>
              <a:t>, </a:t>
            </a:r>
            <a:r>
              <a:rPr lang="nl-NL" sz="1100" dirty="0" err="1"/>
              <a:t>characteristic</a:t>
            </a:r>
            <a:r>
              <a:rPr lang="nl-NL" sz="1100" dirty="0"/>
              <a:t>, </a:t>
            </a:r>
            <a:r>
              <a:rPr lang="nl-NL" sz="1100" dirty="0" err="1"/>
              <a:t>constraint</a:t>
            </a:r>
            <a:r>
              <a:rPr lang="nl-NL" sz="1100" dirty="0"/>
              <a:t> or quality factor</a:t>
            </a:r>
          </a:p>
          <a:p>
            <a:r>
              <a:rPr lang="nl-NL" sz="1100" dirty="0"/>
              <a:t>	</a:t>
            </a:r>
            <a:r>
              <a:rPr lang="nl-NL" sz="1100" dirty="0">
                <a:sym typeface="Wingdings" panose="05000000000000000000" pitchFamily="2" charset="2"/>
              </a:rPr>
              <a:t> ‘How’ to </a:t>
            </a:r>
            <a:r>
              <a:rPr lang="nl-NL" sz="1100" dirty="0" err="1">
                <a:sym typeface="Wingdings" panose="05000000000000000000" pitchFamily="2" charset="2"/>
              </a:rPr>
              <a:t>solve</a:t>
            </a:r>
            <a:r>
              <a:rPr lang="nl-NL" sz="1100" dirty="0">
                <a:sym typeface="Wingdings" panose="05000000000000000000" pitchFamily="2" charset="2"/>
              </a:rPr>
              <a:t> for </a:t>
            </a:r>
            <a:r>
              <a:rPr lang="nl-NL" sz="1100" dirty="0" err="1">
                <a:sym typeface="Wingdings" panose="05000000000000000000" pitchFamily="2" charset="2"/>
              </a:rPr>
              <a:t>the</a:t>
            </a:r>
            <a:r>
              <a:rPr lang="nl-NL" sz="1100" dirty="0">
                <a:sym typeface="Wingdings" panose="05000000000000000000" pitchFamily="2" charset="2"/>
              </a:rPr>
              <a:t> </a:t>
            </a:r>
            <a:r>
              <a:rPr lang="nl-NL" sz="1100" dirty="0" err="1">
                <a:sym typeface="Wingdings" panose="05000000000000000000" pitchFamily="2" charset="2"/>
              </a:rPr>
              <a:t>requirement</a:t>
            </a:r>
            <a:r>
              <a:rPr lang="nl-NL" sz="1100" dirty="0">
                <a:sym typeface="Wingdings" panose="05000000000000000000" pitchFamily="2" charset="2"/>
              </a:rPr>
              <a:t> </a:t>
            </a:r>
            <a:r>
              <a:rPr lang="nl-NL" sz="1100" dirty="0" err="1">
                <a:sym typeface="Wingdings" panose="05000000000000000000" pitchFamily="2" charset="2"/>
              </a:rPr>
              <a:t>should</a:t>
            </a:r>
            <a:r>
              <a:rPr lang="nl-NL" sz="1100" dirty="0">
                <a:sym typeface="Wingdings" panose="05000000000000000000" pitchFamily="2" charset="2"/>
              </a:rPr>
              <a:t> be </a:t>
            </a:r>
            <a:r>
              <a:rPr lang="nl-NL" sz="1100" dirty="0" err="1">
                <a:sym typeface="Wingdings" panose="05000000000000000000" pitchFamily="2" charset="2"/>
              </a:rPr>
              <a:t>described</a:t>
            </a:r>
            <a:r>
              <a:rPr lang="nl-NL" sz="1100" dirty="0">
                <a:sym typeface="Wingdings" panose="05000000000000000000" pitchFamily="2" charset="2"/>
              </a:rPr>
              <a:t> in </a:t>
            </a:r>
            <a:r>
              <a:rPr lang="nl-NL" sz="1100" dirty="0" err="1">
                <a:sym typeface="Wingdings" panose="05000000000000000000" pitchFamily="2" charset="2"/>
              </a:rPr>
              <a:t>the</a:t>
            </a:r>
            <a:r>
              <a:rPr lang="nl-NL" sz="1100" dirty="0">
                <a:sym typeface="Wingdings" panose="05000000000000000000" pitchFamily="2" charset="2"/>
              </a:rPr>
              <a:t> design parameters</a:t>
            </a:r>
            <a:endParaRPr lang="nl-NL" sz="1100" dirty="0"/>
          </a:p>
          <a:p>
            <a:endParaRPr lang="nl-NL" sz="11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Conforming: </a:t>
            </a:r>
            <a:r>
              <a:rPr lang="en-US" sz="1100" dirty="0"/>
              <a:t>each requirement must conform to an approved </a:t>
            </a:r>
            <a:r>
              <a:rPr lang="en-US" sz="1100" u="sng" dirty="0"/>
              <a:t>standard template</a:t>
            </a:r>
            <a:r>
              <a:rPr lang="en-US" sz="1100" dirty="0"/>
              <a:t> (characteristics and attributes) and writing style</a:t>
            </a:r>
            <a:endParaRPr lang="nl-NL" sz="1100" dirty="0"/>
          </a:p>
          <a:p>
            <a:endParaRPr lang="nl-NL" sz="1100" dirty="0">
              <a:sym typeface="Wingdings" panose="05000000000000000000" pitchFamily="2" charset="2"/>
            </a:endParaRPr>
          </a:p>
          <a:p>
            <a:endParaRPr lang="nl-NL" sz="1100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r>
              <a:rPr lang="nl-NL" sz="1200" b="1" dirty="0">
                <a:solidFill>
                  <a:schemeClr val="accent5">
                    <a:lumMod val="75000"/>
                  </a:schemeClr>
                </a:solidFill>
              </a:rPr>
              <a:t>Consistent: </a:t>
            </a:r>
            <a:r>
              <a:rPr lang="nl-NL" sz="1100" dirty="0"/>
              <a:t>the requirements set </a:t>
            </a:r>
            <a:r>
              <a:rPr lang="en-US" sz="1100" dirty="0"/>
              <a:t>contains individual requirements that are </a:t>
            </a:r>
            <a:r>
              <a:rPr lang="en-US" sz="1100" u="sng" dirty="0"/>
              <a:t>unique</a:t>
            </a:r>
            <a:r>
              <a:rPr lang="en-US" sz="1100" dirty="0"/>
              <a:t>, do not conflict with or overlap with other requirements in the set</a:t>
            </a:r>
          </a:p>
          <a:p>
            <a:endParaRPr lang="nl-NL" sz="1050" dirty="0"/>
          </a:p>
          <a:p>
            <a:endParaRPr lang="nl-NL" sz="1050" dirty="0"/>
          </a:p>
          <a:p>
            <a:endParaRPr lang="nl-NL" sz="105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C4557A-2D68-4C51-AECB-25AA7F677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259" y="222893"/>
            <a:ext cx="1478068" cy="45713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162FE4-9272-4708-B3FB-5EE48EE67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6396-072A-4105-8696-C0A68A148242}" type="slidenum">
              <a:rPr lang="nl-NL" smtClean="0"/>
              <a:t>12</a:t>
            </a:fld>
            <a:endParaRPr lang="nl-N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9F69A1-2F58-4994-8237-4DA258889962}"/>
              </a:ext>
            </a:extLst>
          </p:cNvPr>
          <p:cNvSpPr/>
          <p:nvPr/>
        </p:nvSpPr>
        <p:spPr>
          <a:xfrm>
            <a:off x="10059709" y="1793224"/>
            <a:ext cx="605100" cy="207681"/>
          </a:xfrm>
          <a:prstGeom prst="rect">
            <a:avLst/>
          </a:prstGeom>
          <a:solidFill>
            <a:srgbClr val="DAE3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>
                <a:solidFill>
                  <a:schemeClr val="tx1"/>
                </a:solidFill>
              </a:rPr>
              <a:t>R1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21EF3D-8DDE-4F59-B5AF-980BCF7A92B7}"/>
              </a:ext>
            </a:extLst>
          </p:cNvPr>
          <p:cNvSpPr/>
          <p:nvPr/>
        </p:nvSpPr>
        <p:spPr>
          <a:xfrm>
            <a:off x="9262974" y="2224124"/>
            <a:ext cx="605100" cy="207681"/>
          </a:xfrm>
          <a:prstGeom prst="rect">
            <a:avLst/>
          </a:prstGeom>
          <a:solidFill>
            <a:srgbClr val="DAE3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>
                <a:solidFill>
                  <a:schemeClr val="tx1"/>
                </a:solidFill>
              </a:rPr>
              <a:t>R1a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738983-E583-4DF3-9BD3-722046775385}"/>
              </a:ext>
            </a:extLst>
          </p:cNvPr>
          <p:cNvSpPr/>
          <p:nvPr/>
        </p:nvSpPr>
        <p:spPr>
          <a:xfrm>
            <a:off x="10059709" y="2224124"/>
            <a:ext cx="605100" cy="207681"/>
          </a:xfrm>
          <a:prstGeom prst="rect">
            <a:avLst/>
          </a:prstGeom>
          <a:solidFill>
            <a:srgbClr val="AFD1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>
                <a:solidFill>
                  <a:schemeClr val="tx1"/>
                </a:solidFill>
              </a:rPr>
              <a:t>R1b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A2B34F-05E5-4BA1-AE43-5E3E6EC44B9A}"/>
              </a:ext>
            </a:extLst>
          </p:cNvPr>
          <p:cNvSpPr/>
          <p:nvPr/>
        </p:nvSpPr>
        <p:spPr>
          <a:xfrm>
            <a:off x="10856444" y="2224123"/>
            <a:ext cx="605100" cy="207681"/>
          </a:xfrm>
          <a:prstGeom prst="rect">
            <a:avLst/>
          </a:prstGeom>
          <a:solidFill>
            <a:srgbClr val="DAE3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>
                <a:solidFill>
                  <a:schemeClr val="tx1"/>
                </a:solidFill>
              </a:rPr>
              <a:t>R1c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5D7C21-001C-4EAD-970B-6DC28E8D520F}"/>
              </a:ext>
            </a:extLst>
          </p:cNvPr>
          <p:cNvSpPr/>
          <p:nvPr/>
        </p:nvSpPr>
        <p:spPr>
          <a:xfrm>
            <a:off x="9262974" y="2658444"/>
            <a:ext cx="605100" cy="207681"/>
          </a:xfrm>
          <a:prstGeom prst="rect">
            <a:avLst/>
          </a:prstGeom>
          <a:solidFill>
            <a:srgbClr val="DAE3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>
                <a:solidFill>
                  <a:schemeClr val="tx1"/>
                </a:solidFill>
              </a:rPr>
              <a:t>R1b-a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12D1C9-B678-4B31-8E23-BFE2C4704ABA}"/>
              </a:ext>
            </a:extLst>
          </p:cNvPr>
          <p:cNvSpPr/>
          <p:nvPr/>
        </p:nvSpPr>
        <p:spPr>
          <a:xfrm>
            <a:off x="10059709" y="2655024"/>
            <a:ext cx="605100" cy="207681"/>
          </a:xfrm>
          <a:prstGeom prst="rect">
            <a:avLst/>
          </a:prstGeom>
          <a:solidFill>
            <a:srgbClr val="DAE3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>
                <a:solidFill>
                  <a:schemeClr val="tx1"/>
                </a:solidFill>
              </a:rPr>
              <a:t>R1b-b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AA894F8-DAF8-4AB2-B986-7711F9DBAEDE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10664809" y="2327964"/>
            <a:ext cx="191635" cy="1"/>
          </a:xfrm>
          <a:prstGeom prst="straightConnector1">
            <a:avLst/>
          </a:prstGeom>
          <a:ln w="19050">
            <a:solidFill>
              <a:srgbClr val="368C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921192BB-051B-4DF4-B9FA-81425C152D10}"/>
              </a:ext>
            </a:extLst>
          </p:cNvPr>
          <p:cNvCxnSpPr>
            <a:stCxn id="10" idx="2"/>
            <a:endCxn id="13" idx="0"/>
          </p:cNvCxnSpPr>
          <p:nvPr/>
        </p:nvCxnSpPr>
        <p:spPr>
          <a:xfrm rot="5400000">
            <a:off x="9850573" y="2146757"/>
            <a:ext cx="226639" cy="796735"/>
          </a:xfrm>
          <a:prstGeom prst="bentConnector3">
            <a:avLst/>
          </a:prstGeom>
          <a:ln w="19050">
            <a:solidFill>
              <a:srgbClr val="368C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68405757-F637-42A8-BB10-7A1AE1DE57CA}"/>
              </a:ext>
            </a:extLst>
          </p:cNvPr>
          <p:cNvCxnSpPr>
            <a:stCxn id="8" idx="2"/>
            <a:endCxn id="9" idx="0"/>
          </p:cNvCxnSpPr>
          <p:nvPr/>
        </p:nvCxnSpPr>
        <p:spPr>
          <a:xfrm rot="5400000">
            <a:off x="9852283" y="1714147"/>
            <a:ext cx="223219" cy="79673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1CA49B1D-0E1F-4132-948B-77ABFD9B77C8}"/>
              </a:ext>
            </a:extLst>
          </p:cNvPr>
          <p:cNvCxnSpPr>
            <a:stCxn id="8" idx="2"/>
            <a:endCxn id="11" idx="0"/>
          </p:cNvCxnSpPr>
          <p:nvPr/>
        </p:nvCxnSpPr>
        <p:spPr>
          <a:xfrm rot="16200000" flipH="1">
            <a:off x="10649017" y="1714146"/>
            <a:ext cx="223218" cy="79673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1729AB0-7D21-4DD4-8891-2139D15F6107}"/>
              </a:ext>
            </a:extLst>
          </p:cNvPr>
          <p:cNvCxnSpPr>
            <a:stCxn id="8" idx="2"/>
            <a:endCxn id="10" idx="0"/>
          </p:cNvCxnSpPr>
          <p:nvPr/>
        </p:nvCxnSpPr>
        <p:spPr>
          <a:xfrm>
            <a:off x="10362259" y="2000905"/>
            <a:ext cx="0" cy="223219"/>
          </a:xfrm>
          <a:prstGeom prst="straightConnector1">
            <a:avLst/>
          </a:prstGeom>
          <a:ln w="19050">
            <a:solidFill>
              <a:srgbClr val="368C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FDEBA18-D266-43A5-B218-F1ACC6A87627}"/>
              </a:ext>
            </a:extLst>
          </p:cNvPr>
          <p:cNvCxnSpPr>
            <a:cxnSpLocks/>
            <a:stCxn id="10" idx="2"/>
            <a:endCxn id="14" idx="0"/>
          </p:cNvCxnSpPr>
          <p:nvPr/>
        </p:nvCxnSpPr>
        <p:spPr>
          <a:xfrm>
            <a:off x="10362259" y="2431805"/>
            <a:ext cx="0" cy="223219"/>
          </a:xfrm>
          <a:prstGeom prst="straightConnector1">
            <a:avLst/>
          </a:prstGeom>
          <a:ln w="19050">
            <a:solidFill>
              <a:srgbClr val="368C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843AE0-1F10-4AE2-A034-3FAF3496F4EC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9868074" y="2327965"/>
            <a:ext cx="191635" cy="0"/>
          </a:xfrm>
          <a:prstGeom prst="straightConnector1">
            <a:avLst/>
          </a:prstGeom>
          <a:ln w="19050">
            <a:solidFill>
              <a:srgbClr val="368C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Left Brace 1">
            <a:extLst>
              <a:ext uri="{FF2B5EF4-FFF2-40B4-BE49-F238E27FC236}">
                <a16:creationId xmlns:a16="http://schemas.microsoft.com/office/drawing/2014/main" id="{D6511065-3EC5-40B7-AF05-7CE9613E4C4D}"/>
              </a:ext>
            </a:extLst>
          </p:cNvPr>
          <p:cNvSpPr/>
          <p:nvPr/>
        </p:nvSpPr>
        <p:spPr>
          <a:xfrm>
            <a:off x="1331120" y="3813969"/>
            <a:ext cx="171294" cy="1557337"/>
          </a:xfrm>
          <a:prstGeom prst="leftBrace">
            <a:avLst>
              <a:gd name="adj1" fmla="val 43706"/>
              <a:gd name="adj2" fmla="val 50000"/>
            </a:avLst>
          </a:prstGeom>
          <a:ln w="19050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68511B-ADF0-43AC-8B3C-78B2D4AC458D}"/>
              </a:ext>
            </a:extLst>
          </p:cNvPr>
          <p:cNvSpPr txBox="1"/>
          <p:nvPr/>
        </p:nvSpPr>
        <p:spPr>
          <a:xfrm>
            <a:off x="555615" y="4444611"/>
            <a:ext cx="8540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b="1" dirty="0">
                <a:solidFill>
                  <a:schemeClr val="accent5">
                    <a:lumMod val="75000"/>
                  </a:schemeClr>
                </a:solidFill>
              </a:rPr>
              <a:t>Contents</a:t>
            </a:r>
            <a:endParaRPr lang="en-NL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64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F3D5579F-B428-47CE-A4CB-84B659B4EA52}"/>
              </a:ext>
            </a:extLst>
          </p:cNvPr>
          <p:cNvSpPr/>
          <p:nvPr/>
        </p:nvSpPr>
        <p:spPr>
          <a:xfrm>
            <a:off x="906705" y="1300199"/>
            <a:ext cx="10447095" cy="1575757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2C7CCA3-3703-42CE-8F37-3FE8212E80A6}"/>
              </a:ext>
            </a:extLst>
          </p:cNvPr>
          <p:cNvSpPr/>
          <p:nvPr/>
        </p:nvSpPr>
        <p:spPr>
          <a:xfrm>
            <a:off x="906705" y="2923777"/>
            <a:ext cx="10447095" cy="1374898"/>
          </a:xfrm>
          <a:prstGeom prst="rect">
            <a:avLst/>
          </a:prstGeom>
          <a:solidFill>
            <a:srgbClr val="AFD1C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93B803-A4E1-4BE3-95A9-DA3FF56A2DB6}"/>
              </a:ext>
            </a:extLst>
          </p:cNvPr>
          <p:cNvCxnSpPr/>
          <p:nvPr/>
        </p:nvCxnSpPr>
        <p:spPr>
          <a:xfrm>
            <a:off x="201718" y="927947"/>
            <a:ext cx="11787082" cy="0"/>
          </a:xfrm>
          <a:prstGeom prst="line">
            <a:avLst/>
          </a:prstGeom>
          <a:ln w="28575"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7C2E44DE-53B6-496B-BD2E-B920FACEE4C0}"/>
              </a:ext>
            </a:extLst>
          </p:cNvPr>
          <p:cNvSpPr txBox="1">
            <a:spLocks/>
          </p:cNvSpPr>
          <p:nvPr/>
        </p:nvSpPr>
        <p:spPr>
          <a:xfrm>
            <a:off x="201719" y="12434"/>
            <a:ext cx="11787080" cy="102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b="1" dirty="0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</a:t>
            </a:r>
            <a:r>
              <a:rPr lang="nl-NL" sz="2400" b="1" dirty="0" err="1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</a:t>
            </a:r>
            <a:r>
              <a:rPr lang="nl-NL" sz="2400" b="1" dirty="0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b="1" dirty="0" err="1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attributes</a:t>
            </a:r>
            <a:endParaRPr lang="nl-NL" sz="2400" b="1" dirty="0">
              <a:solidFill>
                <a:srgbClr val="368C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2E7482-0B53-4D54-891C-BA95E73E76A7}"/>
              </a:ext>
            </a:extLst>
          </p:cNvPr>
          <p:cNvSpPr txBox="1"/>
          <p:nvPr/>
        </p:nvSpPr>
        <p:spPr>
          <a:xfrm>
            <a:off x="854987" y="1316590"/>
            <a:ext cx="468186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rgbClr val="368C78"/>
                </a:solidFill>
              </a:rPr>
              <a:t>PBS ID: </a:t>
            </a:r>
            <a:r>
              <a:rPr lang="nl-NL" sz="1100" dirty="0"/>
              <a:t>to mark the PBS element to </a:t>
            </a:r>
            <a:r>
              <a:rPr lang="nl-NL" sz="1100" dirty="0" err="1"/>
              <a:t>which</a:t>
            </a:r>
            <a:r>
              <a:rPr lang="nl-NL" sz="1100" dirty="0"/>
              <a:t> the </a:t>
            </a:r>
            <a:r>
              <a:rPr lang="nl-NL" sz="1100" dirty="0" err="1"/>
              <a:t>requirement</a:t>
            </a:r>
            <a:r>
              <a:rPr lang="nl-NL" sz="1100" dirty="0"/>
              <a:t> is </a:t>
            </a:r>
            <a:r>
              <a:rPr lang="nl-NL" sz="1100" dirty="0" err="1"/>
              <a:t>attached</a:t>
            </a:r>
            <a:endParaRPr lang="nl-NL" sz="1100" dirty="0"/>
          </a:p>
          <a:p>
            <a:endParaRPr lang="nl-NL" sz="1100" b="1" dirty="0">
              <a:solidFill>
                <a:srgbClr val="368C78"/>
              </a:solidFill>
            </a:endParaRPr>
          </a:p>
          <a:p>
            <a:endParaRPr lang="nl-NL" sz="1200" b="1" dirty="0">
              <a:solidFill>
                <a:srgbClr val="368C78"/>
              </a:solidFill>
            </a:endParaRPr>
          </a:p>
          <a:p>
            <a:r>
              <a:rPr lang="nl-NL" sz="1200" b="1" dirty="0" err="1">
                <a:solidFill>
                  <a:srgbClr val="368C78"/>
                </a:solidFill>
              </a:rPr>
              <a:t>Configuration</a:t>
            </a:r>
            <a:r>
              <a:rPr lang="nl-NL" sz="1200" b="1" dirty="0">
                <a:solidFill>
                  <a:srgbClr val="368C78"/>
                </a:solidFill>
              </a:rPr>
              <a:t> Item (CI) ID: </a:t>
            </a:r>
            <a:r>
              <a:rPr lang="nl-NL" sz="1100" dirty="0" err="1"/>
              <a:t>unique</a:t>
            </a:r>
            <a:r>
              <a:rPr lang="nl-NL" sz="1100" dirty="0"/>
              <a:t> </a:t>
            </a:r>
            <a:r>
              <a:rPr lang="nl-NL" sz="1100" dirty="0" err="1"/>
              <a:t>requirement</a:t>
            </a:r>
            <a:r>
              <a:rPr lang="nl-NL" sz="1100" dirty="0"/>
              <a:t> </a:t>
            </a:r>
            <a:r>
              <a:rPr lang="nl-NL" sz="1100" dirty="0" err="1"/>
              <a:t>identifier</a:t>
            </a:r>
            <a:endParaRPr lang="nl-NL" sz="1100" dirty="0">
              <a:highlight>
                <a:srgbClr val="FFFF00"/>
              </a:highlight>
            </a:endParaRPr>
          </a:p>
          <a:p>
            <a:endParaRPr lang="nl-NL" sz="1200" dirty="0"/>
          </a:p>
          <a:p>
            <a:endParaRPr lang="nl-NL" sz="1200" dirty="0"/>
          </a:p>
          <a:p>
            <a:r>
              <a:rPr lang="nl-NL" sz="1200" b="1" dirty="0">
                <a:solidFill>
                  <a:srgbClr val="368C78"/>
                </a:solidFill>
              </a:rPr>
              <a:t>Parent ID: </a:t>
            </a:r>
            <a:r>
              <a:rPr lang="nl-NL" sz="1100" dirty="0" err="1"/>
              <a:t>parent</a:t>
            </a:r>
            <a:r>
              <a:rPr lang="nl-NL" sz="1100" dirty="0"/>
              <a:t> </a:t>
            </a:r>
            <a:r>
              <a:rPr lang="nl-NL" sz="1100" dirty="0" err="1"/>
              <a:t>requirement</a:t>
            </a:r>
            <a:r>
              <a:rPr lang="nl-NL" sz="1100" dirty="0"/>
              <a:t> ID to </a:t>
            </a:r>
            <a:r>
              <a:rPr lang="nl-NL" sz="1100" dirty="0" err="1"/>
              <a:t>satisfy</a:t>
            </a:r>
            <a:r>
              <a:rPr lang="nl-NL" sz="1100" dirty="0"/>
              <a:t> the </a:t>
            </a:r>
            <a:r>
              <a:rPr lang="nl-NL" sz="1100" dirty="0" err="1"/>
              <a:t>traceability</a:t>
            </a:r>
            <a:r>
              <a:rPr lang="nl-NL" sz="1100" dirty="0"/>
              <a:t> </a:t>
            </a:r>
            <a:r>
              <a:rPr lang="nl-NL" sz="1100" dirty="0" err="1"/>
              <a:t>characteristic</a:t>
            </a:r>
            <a:endParaRPr lang="nl-NL" sz="1200" dirty="0"/>
          </a:p>
          <a:p>
            <a:endParaRPr lang="nl-NL" sz="1200" b="1" dirty="0"/>
          </a:p>
          <a:p>
            <a:endParaRPr lang="nl-NL" sz="1200" b="1" dirty="0"/>
          </a:p>
          <a:p>
            <a:r>
              <a:rPr lang="nl-NL" sz="1200" b="1" dirty="0" err="1">
                <a:solidFill>
                  <a:srgbClr val="368C78"/>
                </a:solidFill>
              </a:rPr>
              <a:t>Owner</a:t>
            </a:r>
            <a:r>
              <a:rPr lang="nl-NL" sz="1200" b="1" dirty="0">
                <a:solidFill>
                  <a:srgbClr val="368C78"/>
                </a:solidFill>
              </a:rPr>
              <a:t>: </a:t>
            </a:r>
            <a:r>
              <a:rPr lang="nl-NL" sz="1100" dirty="0"/>
              <a:t>the person </a:t>
            </a:r>
            <a:r>
              <a:rPr lang="nl-NL" sz="1100" dirty="0" err="1"/>
              <a:t>who</a:t>
            </a:r>
            <a:r>
              <a:rPr lang="nl-NL" sz="1100" dirty="0"/>
              <a:t> has </a:t>
            </a:r>
            <a:r>
              <a:rPr lang="nl-NL" sz="1100" dirty="0" err="1"/>
              <a:t>authority</a:t>
            </a:r>
            <a:r>
              <a:rPr lang="nl-NL" sz="1100" dirty="0"/>
              <a:t> and </a:t>
            </a:r>
            <a:r>
              <a:rPr lang="nl-NL" sz="1100" dirty="0" err="1"/>
              <a:t>responsibility</a:t>
            </a:r>
            <a:r>
              <a:rPr lang="nl-NL" sz="1100" dirty="0"/>
              <a:t> to change the </a:t>
            </a:r>
            <a:r>
              <a:rPr lang="nl-NL" sz="1100" dirty="0" err="1"/>
              <a:t>requirement</a:t>
            </a:r>
            <a:endParaRPr lang="nl-NL" sz="11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280DCE-5762-4C88-81B9-ABD8D1A02F81}"/>
              </a:ext>
            </a:extLst>
          </p:cNvPr>
          <p:cNvSpPr txBox="1"/>
          <p:nvPr/>
        </p:nvSpPr>
        <p:spPr>
          <a:xfrm>
            <a:off x="785315" y="4486769"/>
            <a:ext cx="5438988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Format: </a:t>
            </a:r>
            <a:r>
              <a:rPr lang="en-US" sz="1200" i="1" dirty="0">
                <a:solidFill>
                  <a:srgbClr val="368C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[PBS ID] 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200" i="1" dirty="0">
                <a:solidFill>
                  <a:srgbClr val="368C7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1200" i="1" dirty="0" err="1">
                <a:solidFill>
                  <a:srgbClr val="368C7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CI_Class</a:t>
            </a:r>
            <a:r>
              <a:rPr lang="en-US" sz="1200" i="1" dirty="0">
                <a:solidFill>
                  <a:srgbClr val="368C7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200" i="1" dirty="0">
                <a:solidFill>
                  <a:srgbClr val="368C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[CI_ID]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200" i="1" dirty="0">
                <a:solidFill>
                  <a:srgbClr val="368C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[Parent ID] 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US" sz="1200" i="1" dirty="0">
                <a:solidFill>
                  <a:srgbClr val="368C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[Owner] </a:t>
            </a:r>
            <a:endParaRPr lang="en-NL" sz="1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8F2D2B7-E3E6-4C84-B14A-5C6D3557A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259" y="222893"/>
            <a:ext cx="1478068" cy="45713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5983F53-89A0-4005-B354-4BA0B8C4856D}"/>
              </a:ext>
            </a:extLst>
          </p:cNvPr>
          <p:cNvSpPr txBox="1"/>
          <p:nvPr/>
        </p:nvSpPr>
        <p:spPr>
          <a:xfrm>
            <a:off x="5713423" y="1322217"/>
            <a:ext cx="5683920" cy="260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b="1" dirty="0" err="1">
                <a:solidFill>
                  <a:srgbClr val="FFC000"/>
                </a:solidFill>
              </a:rPr>
              <a:t>Validation</a:t>
            </a:r>
            <a:r>
              <a:rPr lang="nl-NL" sz="1200" b="1" dirty="0">
                <a:solidFill>
                  <a:srgbClr val="FFC000"/>
                </a:solidFill>
              </a:rPr>
              <a:t> status: </a:t>
            </a:r>
            <a:r>
              <a:rPr lang="nl-NL" sz="1100" dirty="0" err="1"/>
              <a:t>current</a:t>
            </a:r>
            <a:r>
              <a:rPr lang="nl-NL" sz="1100" dirty="0"/>
              <a:t> level of </a:t>
            </a:r>
            <a:r>
              <a:rPr lang="nl-NL" sz="1100" dirty="0" err="1"/>
              <a:t>requirement</a:t>
            </a:r>
            <a:r>
              <a:rPr lang="nl-NL" sz="1100" dirty="0"/>
              <a:t> </a:t>
            </a:r>
            <a:r>
              <a:rPr lang="nl-NL" sz="1100" dirty="0" err="1"/>
              <a:t>validation</a:t>
            </a:r>
            <a:r>
              <a:rPr lang="nl-NL" sz="1100" dirty="0"/>
              <a:t> (</a:t>
            </a:r>
            <a:r>
              <a:rPr lang="nl-NL" sz="1100" dirty="0" err="1"/>
              <a:t>Assumption</a:t>
            </a:r>
            <a:r>
              <a:rPr lang="nl-NL" sz="1100" dirty="0"/>
              <a:t> (A), </a:t>
            </a:r>
            <a:r>
              <a:rPr lang="nl-NL" sz="1100" dirty="0" err="1"/>
              <a:t>Simulation</a:t>
            </a:r>
            <a:r>
              <a:rPr lang="nl-NL" sz="1100" dirty="0"/>
              <a:t>/ </a:t>
            </a:r>
            <a:r>
              <a:rPr lang="nl-NL" sz="1100" dirty="0" err="1"/>
              <a:t>Modelling</a:t>
            </a:r>
            <a:r>
              <a:rPr lang="nl-NL" sz="1100" dirty="0"/>
              <a:t> or Analysis (M), </a:t>
            </a:r>
            <a:r>
              <a:rPr lang="nl-NL" sz="1100" dirty="0" err="1"/>
              <a:t>Inspection</a:t>
            </a:r>
            <a:r>
              <a:rPr lang="nl-NL" sz="1100" dirty="0"/>
              <a:t> (I), </a:t>
            </a:r>
            <a:r>
              <a:rPr lang="nl-NL" sz="1100" dirty="0" err="1"/>
              <a:t>Demonstration</a:t>
            </a:r>
            <a:r>
              <a:rPr lang="nl-NL" sz="1100" dirty="0"/>
              <a:t> (D) or </a:t>
            </a:r>
            <a:r>
              <a:rPr lang="nl-NL" sz="1100" dirty="0" err="1"/>
              <a:t>Formal</a:t>
            </a:r>
            <a:r>
              <a:rPr lang="nl-NL" sz="1100" dirty="0"/>
              <a:t> Test (T))</a:t>
            </a:r>
          </a:p>
          <a:p>
            <a:endParaRPr lang="nl-NL" sz="1200" dirty="0"/>
          </a:p>
          <a:p>
            <a:r>
              <a:rPr lang="nl-NL" sz="1200" b="1" dirty="0" err="1">
                <a:solidFill>
                  <a:srgbClr val="FFC000"/>
                </a:solidFill>
              </a:rPr>
              <a:t>Validation</a:t>
            </a:r>
            <a:r>
              <a:rPr lang="nl-NL" sz="1200" b="1" dirty="0">
                <a:solidFill>
                  <a:srgbClr val="FFC000"/>
                </a:solidFill>
              </a:rPr>
              <a:t> target: </a:t>
            </a:r>
            <a:r>
              <a:rPr lang="nl-NL" sz="1100" dirty="0" err="1"/>
              <a:t>desired</a:t>
            </a:r>
            <a:r>
              <a:rPr lang="nl-NL" sz="1100" dirty="0"/>
              <a:t> level of </a:t>
            </a:r>
            <a:r>
              <a:rPr lang="nl-NL" sz="1100" dirty="0" err="1"/>
              <a:t>requirement</a:t>
            </a:r>
            <a:r>
              <a:rPr lang="nl-NL" sz="1100" dirty="0"/>
              <a:t> </a:t>
            </a:r>
            <a:r>
              <a:rPr lang="nl-NL" sz="1100" dirty="0" err="1"/>
              <a:t>validation</a:t>
            </a:r>
            <a:r>
              <a:rPr lang="nl-NL" sz="1100" dirty="0"/>
              <a:t> (A, M, I, D or T)</a:t>
            </a:r>
          </a:p>
          <a:p>
            <a:endParaRPr lang="nl-NL" sz="1200" b="1" dirty="0">
              <a:solidFill>
                <a:srgbClr val="0070C0"/>
              </a:solidFill>
            </a:endParaRPr>
          </a:p>
          <a:p>
            <a:r>
              <a:rPr lang="nl-NL" sz="1200" b="1" dirty="0">
                <a:solidFill>
                  <a:srgbClr val="0070C0"/>
                </a:solidFill>
              </a:rPr>
              <a:t>Name: </a:t>
            </a:r>
            <a:r>
              <a:rPr lang="nl-NL" sz="1100" dirty="0"/>
              <a:t>auto-</a:t>
            </a:r>
            <a:r>
              <a:rPr lang="nl-NL" sz="1100" dirty="0" err="1"/>
              <a:t>generated</a:t>
            </a:r>
            <a:r>
              <a:rPr lang="nl-NL" sz="1100" dirty="0"/>
              <a:t>, </a:t>
            </a:r>
            <a:r>
              <a:rPr lang="nl-NL" sz="1100" dirty="0" err="1"/>
              <a:t>recognizable</a:t>
            </a:r>
            <a:r>
              <a:rPr lang="nl-NL" sz="1100" dirty="0"/>
              <a:t> </a:t>
            </a:r>
            <a:r>
              <a:rPr lang="nl-NL" sz="1100" dirty="0" err="1"/>
              <a:t>abbreviation</a:t>
            </a:r>
            <a:r>
              <a:rPr lang="nl-NL" sz="1100" dirty="0"/>
              <a:t> in the form of: [PBS </a:t>
            </a:r>
            <a:r>
              <a:rPr lang="nl-NL" sz="1100" dirty="0" err="1"/>
              <a:t>ID_Requirement</a:t>
            </a:r>
            <a:r>
              <a:rPr lang="nl-NL" sz="1100" dirty="0"/>
              <a:t> </a:t>
            </a:r>
            <a:r>
              <a:rPr lang="nl-NL" sz="1100" dirty="0" err="1"/>
              <a:t>class_Requirement</a:t>
            </a:r>
            <a:r>
              <a:rPr lang="nl-NL" sz="1100" dirty="0"/>
              <a:t> ID]</a:t>
            </a:r>
          </a:p>
          <a:p>
            <a:endParaRPr lang="nl-NL" sz="1200" dirty="0"/>
          </a:p>
          <a:p>
            <a:endParaRPr lang="nl-NL" sz="1200" dirty="0"/>
          </a:p>
          <a:p>
            <a:r>
              <a:rPr lang="nl-NL" sz="1200" b="1" dirty="0" err="1">
                <a:solidFill>
                  <a:srgbClr val="0070C0"/>
                </a:solidFill>
              </a:rPr>
              <a:t>Requirement</a:t>
            </a:r>
            <a:r>
              <a:rPr lang="nl-NL" sz="1200" b="1" dirty="0">
                <a:solidFill>
                  <a:srgbClr val="0070C0"/>
                </a:solidFill>
              </a:rPr>
              <a:t>:</a:t>
            </a:r>
            <a:r>
              <a:rPr lang="nl-NL" sz="1200" dirty="0">
                <a:solidFill>
                  <a:srgbClr val="0070C0"/>
                </a:solidFill>
              </a:rPr>
              <a:t> </a:t>
            </a:r>
            <a:r>
              <a:rPr lang="nl-NL" sz="1100" dirty="0"/>
              <a:t>a </a:t>
            </a:r>
            <a:r>
              <a:rPr lang="nl-NL" sz="1100" dirty="0" err="1"/>
              <a:t>description</a:t>
            </a:r>
            <a:r>
              <a:rPr lang="nl-NL" sz="1100" dirty="0"/>
              <a:t> of the </a:t>
            </a:r>
            <a:r>
              <a:rPr lang="nl-NL" sz="1100" dirty="0" err="1"/>
              <a:t>requirement</a:t>
            </a:r>
            <a:r>
              <a:rPr lang="nl-NL" sz="1100" dirty="0"/>
              <a:t> </a:t>
            </a:r>
            <a:r>
              <a:rPr lang="nl-NL" sz="1100" dirty="0" err="1"/>
              <a:t>conforming</a:t>
            </a:r>
            <a:r>
              <a:rPr lang="nl-NL" sz="1100" dirty="0"/>
              <a:t> to the </a:t>
            </a:r>
            <a:r>
              <a:rPr lang="nl-NL" sz="1100" dirty="0" err="1"/>
              <a:t>standardized</a:t>
            </a:r>
            <a:r>
              <a:rPr lang="nl-NL" sz="1100" dirty="0"/>
              <a:t> </a:t>
            </a:r>
            <a:r>
              <a:rPr lang="nl-NL" sz="1100" dirty="0" err="1"/>
              <a:t>requirement</a:t>
            </a:r>
            <a:r>
              <a:rPr lang="nl-NL" sz="1100" dirty="0"/>
              <a:t> </a:t>
            </a:r>
            <a:r>
              <a:rPr lang="nl-NL" sz="1100" dirty="0" err="1"/>
              <a:t>characteristics</a:t>
            </a:r>
            <a:r>
              <a:rPr lang="nl-NL" sz="1100" dirty="0"/>
              <a:t> and </a:t>
            </a:r>
            <a:r>
              <a:rPr lang="nl-NL" sz="1100" dirty="0" err="1"/>
              <a:t>writing</a:t>
            </a:r>
            <a:r>
              <a:rPr lang="nl-NL" sz="1100" dirty="0"/>
              <a:t> </a:t>
            </a:r>
            <a:r>
              <a:rPr lang="nl-NL" sz="1100" dirty="0" err="1"/>
              <a:t>guidelines</a:t>
            </a:r>
            <a:endParaRPr lang="nl-NL" sz="1100" dirty="0"/>
          </a:p>
          <a:p>
            <a:endParaRPr lang="nl-NL" sz="1100" dirty="0"/>
          </a:p>
          <a:p>
            <a:r>
              <a:rPr lang="nl-NL" sz="1200" b="1" dirty="0">
                <a:solidFill>
                  <a:srgbClr val="0070C0"/>
                </a:solidFill>
              </a:rPr>
              <a:t>Rationale:</a:t>
            </a:r>
            <a:r>
              <a:rPr lang="nl-NL" sz="1200" dirty="0">
                <a:solidFill>
                  <a:srgbClr val="0070C0"/>
                </a:solidFill>
              </a:rPr>
              <a:t> </a:t>
            </a:r>
            <a:r>
              <a:rPr lang="nl-NL" sz="1100" dirty="0"/>
              <a:t>a complete </a:t>
            </a:r>
            <a:r>
              <a:rPr lang="nl-NL" sz="1100" dirty="0" err="1"/>
              <a:t>explanation</a:t>
            </a:r>
            <a:r>
              <a:rPr lang="nl-NL" sz="1100" dirty="0"/>
              <a:t> of the </a:t>
            </a:r>
            <a:r>
              <a:rPr lang="nl-NL" sz="1100" dirty="0" err="1"/>
              <a:t>reasoning</a:t>
            </a:r>
            <a:r>
              <a:rPr lang="nl-NL" sz="1100" dirty="0"/>
              <a:t> </a:t>
            </a:r>
            <a:r>
              <a:rPr lang="nl-NL" sz="1100" dirty="0" err="1"/>
              <a:t>behind</a:t>
            </a:r>
            <a:r>
              <a:rPr lang="nl-NL" sz="1100" dirty="0"/>
              <a:t> the </a:t>
            </a:r>
            <a:r>
              <a:rPr lang="nl-NL" sz="1100" dirty="0" err="1"/>
              <a:t>requirement</a:t>
            </a:r>
            <a:r>
              <a:rPr lang="nl-NL" sz="1100" dirty="0"/>
              <a:t>. If relevant, </a:t>
            </a:r>
            <a:r>
              <a:rPr lang="nl-NL" sz="1100" dirty="0" err="1"/>
              <a:t>include</a:t>
            </a:r>
            <a:r>
              <a:rPr lang="nl-NL" sz="1100" dirty="0"/>
              <a:t> </a:t>
            </a:r>
            <a:r>
              <a:rPr lang="nl-NL" sz="1100" dirty="0" err="1"/>
              <a:t>references</a:t>
            </a:r>
            <a:r>
              <a:rPr lang="nl-NL" sz="1100" dirty="0"/>
              <a:t>, sources, (links to) </a:t>
            </a:r>
            <a:r>
              <a:rPr lang="nl-NL" sz="1100" dirty="0" err="1"/>
              <a:t>calculations</a:t>
            </a:r>
            <a:r>
              <a:rPr lang="nl-NL" sz="1100" dirty="0"/>
              <a:t>/</a:t>
            </a:r>
            <a:r>
              <a:rPr lang="nl-NL" sz="1100" dirty="0" err="1"/>
              <a:t>simulations</a:t>
            </a:r>
            <a:r>
              <a:rPr lang="nl-NL" sz="1100" dirty="0"/>
              <a:t>, etc. </a:t>
            </a:r>
            <a:endParaRPr lang="nl-NL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C542B3-CBC0-400A-8A22-4BE44DE55619}"/>
              </a:ext>
            </a:extLst>
          </p:cNvPr>
          <p:cNvSpPr txBox="1"/>
          <p:nvPr/>
        </p:nvSpPr>
        <p:spPr>
          <a:xfrm>
            <a:off x="720512" y="998501"/>
            <a:ext cx="50955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400" b="1" dirty="0" err="1">
                <a:solidFill>
                  <a:srgbClr val="368C78"/>
                </a:solidFill>
              </a:rPr>
              <a:t>Traceability</a:t>
            </a:r>
            <a:endParaRPr lang="nl-NL" sz="1400" b="1" dirty="0">
              <a:solidFill>
                <a:srgbClr val="368C78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1A56FE-5962-4959-97FF-C3E816C6639B}"/>
              </a:ext>
            </a:extLst>
          </p:cNvPr>
          <p:cNvSpPr txBox="1"/>
          <p:nvPr/>
        </p:nvSpPr>
        <p:spPr>
          <a:xfrm>
            <a:off x="7442199" y="998501"/>
            <a:ext cx="10392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b="1" dirty="0" err="1">
                <a:solidFill>
                  <a:srgbClr val="FFC000"/>
                </a:solidFill>
              </a:rPr>
              <a:t>Verifiability</a:t>
            </a:r>
            <a:endParaRPr lang="nl-NL" sz="1400" b="1" dirty="0">
              <a:solidFill>
                <a:srgbClr val="FFC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CAF5D5-AB6B-44F1-ACFA-55284CA35307}"/>
              </a:ext>
            </a:extLst>
          </p:cNvPr>
          <p:cNvSpPr txBox="1"/>
          <p:nvPr/>
        </p:nvSpPr>
        <p:spPr>
          <a:xfrm>
            <a:off x="4613345" y="4492956"/>
            <a:ext cx="36546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200" i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[Priority] 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200" i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[Type] 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200" i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[Val. status]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US" sz="1200" i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[Val. target]</a:t>
            </a:r>
            <a:endParaRPr lang="en-NL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8A3C66-3939-4CB7-85A8-B1A002D3AEDD}"/>
              </a:ext>
            </a:extLst>
          </p:cNvPr>
          <p:cNvSpPr txBox="1"/>
          <p:nvPr/>
        </p:nvSpPr>
        <p:spPr>
          <a:xfrm>
            <a:off x="7585319" y="4499262"/>
            <a:ext cx="39353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[NAME: TMSU_REQ_00005]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2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[Requirement]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2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[Rationale]</a:t>
            </a:r>
            <a:endParaRPr lang="en-NL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F9A6DA-8268-4A7D-ABB0-9B93A53FAA24}"/>
              </a:ext>
            </a:extLst>
          </p:cNvPr>
          <p:cNvSpPr txBox="1"/>
          <p:nvPr/>
        </p:nvSpPr>
        <p:spPr>
          <a:xfrm>
            <a:off x="8347075" y="998501"/>
            <a:ext cx="12001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b="1" dirty="0"/>
              <a:t>and </a:t>
            </a:r>
            <a:r>
              <a:rPr lang="nl-NL" sz="1400" b="1" dirty="0">
                <a:solidFill>
                  <a:srgbClr val="0070C0"/>
                </a:solidFill>
              </a:rPr>
              <a:t>Contents</a:t>
            </a:r>
            <a:endParaRPr lang="en-NL" sz="1400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1B0AA0-ADCE-4E2D-B943-27B6592D1A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266"/>
          <a:stretch/>
        </p:blipFill>
        <p:spPr>
          <a:xfrm>
            <a:off x="1015007" y="4959708"/>
            <a:ext cx="3074984" cy="12294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C83844-C23C-4453-AF6A-B0C61FCDC7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286"/>
          <a:stretch/>
        </p:blipFill>
        <p:spPr>
          <a:xfrm>
            <a:off x="1015007" y="4959708"/>
            <a:ext cx="4773812" cy="12294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55E98F-79D4-4CA9-8B08-754158D4D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007" y="4966014"/>
            <a:ext cx="10005060" cy="122943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1B93F52-315F-4973-88DD-D12BDE2DA953}"/>
              </a:ext>
            </a:extLst>
          </p:cNvPr>
          <p:cNvCxnSpPr>
            <a:cxnSpLocks/>
          </p:cNvCxnSpPr>
          <p:nvPr/>
        </p:nvCxnSpPr>
        <p:spPr>
          <a:xfrm>
            <a:off x="1015007" y="6189144"/>
            <a:ext cx="3074984" cy="0"/>
          </a:xfrm>
          <a:prstGeom prst="line">
            <a:avLst/>
          </a:prstGeom>
          <a:ln w="28575"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1910218-13A9-4CB1-B68C-55D5DDA2A6CE}"/>
              </a:ext>
            </a:extLst>
          </p:cNvPr>
          <p:cNvCxnSpPr>
            <a:cxnSpLocks/>
          </p:cNvCxnSpPr>
          <p:nvPr/>
        </p:nvCxnSpPr>
        <p:spPr>
          <a:xfrm flipV="1">
            <a:off x="4087610" y="6189144"/>
            <a:ext cx="1701209" cy="83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0BDA7D8-A3AE-4AA9-A57E-967BAA51E7C5}"/>
              </a:ext>
            </a:extLst>
          </p:cNvPr>
          <p:cNvCxnSpPr>
            <a:cxnSpLocks/>
          </p:cNvCxnSpPr>
          <p:nvPr/>
        </p:nvCxnSpPr>
        <p:spPr>
          <a:xfrm>
            <a:off x="5781323" y="6188438"/>
            <a:ext cx="523124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976A217-21E4-4536-AD48-286396A5521F}"/>
              </a:ext>
            </a:extLst>
          </p:cNvPr>
          <p:cNvSpPr txBox="1"/>
          <p:nvPr/>
        </p:nvSpPr>
        <p:spPr>
          <a:xfrm>
            <a:off x="854987" y="3452289"/>
            <a:ext cx="4681863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b="1" dirty="0">
                <a:solidFill>
                  <a:srgbClr val="FFC000"/>
                </a:solidFill>
              </a:rPr>
              <a:t>Priority:</a:t>
            </a:r>
            <a:r>
              <a:rPr lang="nl-NL" sz="1200" dirty="0">
                <a:solidFill>
                  <a:srgbClr val="FFC000"/>
                </a:solidFill>
              </a:rPr>
              <a:t> </a:t>
            </a:r>
            <a:r>
              <a:rPr lang="nl-NL" sz="1100" dirty="0"/>
              <a:t>an </a:t>
            </a:r>
            <a:r>
              <a:rPr lang="nl-NL" sz="1100" dirty="0" err="1"/>
              <a:t>indication</a:t>
            </a:r>
            <a:r>
              <a:rPr lang="nl-NL" sz="1100" dirty="0"/>
              <a:t> of </a:t>
            </a:r>
            <a:r>
              <a:rPr lang="nl-NL" sz="1100" dirty="0" err="1"/>
              <a:t>importance</a:t>
            </a:r>
            <a:r>
              <a:rPr lang="nl-NL" sz="1100" dirty="0"/>
              <a:t> to </a:t>
            </a:r>
            <a:r>
              <a:rPr lang="nl-NL" sz="1100" dirty="0" err="1"/>
              <a:t>define</a:t>
            </a:r>
            <a:r>
              <a:rPr lang="nl-NL" sz="1100" dirty="0"/>
              <a:t> </a:t>
            </a:r>
            <a:r>
              <a:rPr lang="nl-NL" sz="1100" dirty="0" err="1"/>
              <a:t>Key</a:t>
            </a:r>
            <a:r>
              <a:rPr lang="nl-NL" sz="1100" dirty="0"/>
              <a:t> Performance Parameters (</a:t>
            </a:r>
            <a:r>
              <a:rPr lang="nl-NL" sz="1100" dirty="0" err="1"/>
              <a:t>KPPs</a:t>
            </a:r>
            <a:r>
              <a:rPr lang="nl-NL" sz="1100" dirty="0"/>
              <a:t>) and </a:t>
            </a:r>
            <a:r>
              <a:rPr lang="nl-NL" sz="1100" dirty="0" err="1"/>
              <a:t>allow</a:t>
            </a:r>
            <a:r>
              <a:rPr lang="nl-NL" sz="1100" dirty="0"/>
              <a:t> for filtering (KPP – </a:t>
            </a:r>
            <a:r>
              <a:rPr lang="nl-NL" sz="1100" dirty="0" err="1"/>
              <a:t>Essential</a:t>
            </a:r>
            <a:r>
              <a:rPr lang="nl-NL" sz="1100" dirty="0"/>
              <a:t> – </a:t>
            </a:r>
            <a:r>
              <a:rPr lang="nl-NL" sz="1100" dirty="0" err="1"/>
              <a:t>Conditional</a:t>
            </a:r>
            <a:r>
              <a:rPr lang="nl-NL" sz="1100" dirty="0"/>
              <a:t> – Optional) </a:t>
            </a:r>
            <a:endParaRPr lang="nl-NL" sz="1200" dirty="0"/>
          </a:p>
          <a:p>
            <a:endParaRPr lang="nl-NL" sz="1050" dirty="0"/>
          </a:p>
          <a:p>
            <a:r>
              <a:rPr lang="nl-NL" sz="1200" b="1" dirty="0">
                <a:solidFill>
                  <a:srgbClr val="FFC000"/>
                </a:solidFill>
              </a:rPr>
              <a:t>Type:</a:t>
            </a:r>
            <a:r>
              <a:rPr lang="nl-NL" sz="1400" dirty="0">
                <a:solidFill>
                  <a:srgbClr val="FFC000"/>
                </a:solidFill>
              </a:rPr>
              <a:t> </a:t>
            </a:r>
            <a:r>
              <a:rPr lang="nl-NL" sz="1100" dirty="0"/>
              <a:t>to cluster the requirements </a:t>
            </a:r>
            <a:r>
              <a:rPr lang="nl-NL" sz="1100" dirty="0" err="1"/>
              <a:t>into</a:t>
            </a:r>
            <a:r>
              <a:rPr lang="nl-NL" sz="1100" dirty="0"/>
              <a:t> </a:t>
            </a:r>
            <a:r>
              <a:rPr lang="nl-NL" sz="1100" dirty="0" err="1"/>
              <a:t>manageable</a:t>
            </a:r>
            <a:r>
              <a:rPr lang="nl-NL" sz="1100" dirty="0"/>
              <a:t> </a:t>
            </a:r>
            <a:r>
              <a:rPr lang="nl-NL" sz="1100" dirty="0" err="1"/>
              <a:t>categories</a:t>
            </a:r>
            <a:endParaRPr lang="nl-NL" sz="1400" dirty="0"/>
          </a:p>
        </p:txBody>
      </p:sp>
      <p:sp>
        <p:nvSpPr>
          <p:cNvPr id="35" name="Slide Number Placeholder 2">
            <a:extLst>
              <a:ext uri="{FF2B5EF4-FFF2-40B4-BE49-F238E27FC236}">
                <a16:creationId xmlns:a16="http://schemas.microsoft.com/office/drawing/2014/main" id="{F69676A5-E32F-479C-A222-FBBFE3568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156396-072A-4105-8696-C0A68A148242}" type="slidenum">
              <a:rPr lang="nl-NL" smtClean="0"/>
              <a:t>13</a:t>
            </a:fld>
            <a:endParaRPr lang="nl-NL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E8D754D-3D69-4484-B773-DBFA8FCC4F8B}"/>
              </a:ext>
            </a:extLst>
          </p:cNvPr>
          <p:cNvSpPr txBox="1"/>
          <p:nvPr/>
        </p:nvSpPr>
        <p:spPr>
          <a:xfrm>
            <a:off x="10362258" y="4057840"/>
            <a:ext cx="991541" cy="233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Expert inputs</a:t>
            </a:r>
            <a:endParaRPr lang="en-NL" sz="9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061F0BB-7CD7-4A8F-B392-B17F2EC4C94D}"/>
              </a:ext>
            </a:extLst>
          </p:cNvPr>
          <p:cNvSpPr txBox="1"/>
          <p:nvPr/>
        </p:nvSpPr>
        <p:spPr>
          <a:xfrm>
            <a:off x="8783580" y="2641339"/>
            <a:ext cx="2570220" cy="233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preparation, assist &amp; future exercise</a:t>
            </a:r>
            <a:endParaRPr lang="en-NL" sz="9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12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93B803-A4E1-4BE3-95A9-DA3FF56A2DB6}"/>
              </a:ext>
            </a:extLst>
          </p:cNvPr>
          <p:cNvCxnSpPr/>
          <p:nvPr/>
        </p:nvCxnSpPr>
        <p:spPr>
          <a:xfrm>
            <a:off x="201718" y="927947"/>
            <a:ext cx="11787082" cy="0"/>
          </a:xfrm>
          <a:prstGeom prst="line">
            <a:avLst/>
          </a:prstGeom>
          <a:ln w="28575"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7C2E44DE-53B6-496B-BD2E-B920FACEE4C0}"/>
              </a:ext>
            </a:extLst>
          </p:cNvPr>
          <p:cNvSpPr txBox="1">
            <a:spLocks/>
          </p:cNvSpPr>
          <p:nvPr/>
        </p:nvSpPr>
        <p:spPr>
          <a:xfrm>
            <a:off x="201719" y="12434"/>
            <a:ext cx="11787080" cy="102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b="1" dirty="0" err="1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nl-NL" sz="2400" b="1" dirty="0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type – examples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12392B-8F97-4511-B8C8-099946EC6075}"/>
              </a:ext>
            </a:extLst>
          </p:cNvPr>
          <p:cNvSpPr txBox="1"/>
          <p:nvPr/>
        </p:nvSpPr>
        <p:spPr>
          <a:xfrm>
            <a:off x="750486" y="1058623"/>
            <a:ext cx="6040174" cy="387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err="1">
                <a:solidFill>
                  <a:srgbClr val="368C78"/>
                </a:solidFill>
              </a:rPr>
              <a:t>Functional</a:t>
            </a:r>
            <a:endParaRPr lang="nl-NL" sz="1200" dirty="0"/>
          </a:p>
          <a:p>
            <a:pPr marL="171450" indent="-171450">
              <a:buFontTx/>
              <a:buChar char="-"/>
            </a:pPr>
            <a:r>
              <a:rPr lang="nl-NL" sz="1100" dirty="0"/>
              <a:t>System capabilities and </a:t>
            </a:r>
            <a:r>
              <a:rPr lang="nl-NL" sz="1100" dirty="0" err="1"/>
              <a:t>characteristics</a:t>
            </a:r>
            <a:endParaRPr lang="nl-NL" sz="1100" dirty="0"/>
          </a:p>
          <a:p>
            <a:pPr marL="171450" indent="-171450">
              <a:buFontTx/>
              <a:buChar char="-"/>
            </a:pPr>
            <a:r>
              <a:rPr lang="nl-NL" sz="1100" dirty="0" err="1"/>
              <a:t>Behavioral</a:t>
            </a:r>
            <a:r>
              <a:rPr lang="nl-NL" sz="1100" dirty="0"/>
              <a:t> </a:t>
            </a:r>
            <a:r>
              <a:rPr lang="nl-NL" sz="1100" dirty="0" err="1"/>
              <a:t>sequences</a:t>
            </a:r>
            <a:endParaRPr lang="nl-NL" sz="1100" dirty="0"/>
          </a:p>
          <a:p>
            <a:pPr marL="171450" indent="-171450">
              <a:buFontTx/>
              <a:buChar char="-"/>
            </a:pPr>
            <a:r>
              <a:rPr lang="nl-NL" sz="1100" dirty="0"/>
              <a:t>Operating modes</a:t>
            </a:r>
          </a:p>
          <a:p>
            <a:pPr marL="171450" indent="-171450">
              <a:buFontTx/>
              <a:buChar char="-"/>
            </a:pPr>
            <a:endParaRPr lang="nl-NL" sz="1100" dirty="0"/>
          </a:p>
          <a:p>
            <a:r>
              <a:rPr lang="nl-NL" sz="1200" b="1" dirty="0">
                <a:solidFill>
                  <a:srgbClr val="368C78"/>
                </a:solidFill>
              </a:rPr>
              <a:t>Performance</a:t>
            </a:r>
          </a:p>
          <a:p>
            <a:pPr marL="171450" indent="-171450">
              <a:buFontTx/>
              <a:buChar char="-"/>
            </a:pPr>
            <a:r>
              <a:rPr lang="nl-NL" sz="1100" b="1" dirty="0"/>
              <a:t>High-level PBS: </a:t>
            </a:r>
            <a:r>
              <a:rPr lang="nl-NL" sz="1100" dirty="0"/>
              <a:t>ASD </a:t>
            </a:r>
            <a:r>
              <a:rPr lang="nl-NL" sz="1100" dirty="0" err="1"/>
              <a:t>strain</a:t>
            </a:r>
            <a:r>
              <a:rPr lang="nl-NL" sz="1100" dirty="0"/>
              <a:t> </a:t>
            </a:r>
            <a:r>
              <a:rPr lang="nl-NL" sz="1100" dirty="0" err="1"/>
              <a:t>sensitivity</a:t>
            </a:r>
            <a:endParaRPr lang="nl-NL" sz="1100" dirty="0"/>
          </a:p>
          <a:p>
            <a:pPr marL="171450" indent="-171450">
              <a:buFontTx/>
              <a:buChar char="-"/>
            </a:pPr>
            <a:r>
              <a:rPr lang="nl-NL" sz="1100" b="1" dirty="0"/>
              <a:t>Low-level PBS: </a:t>
            </a:r>
            <a:r>
              <a:rPr lang="nl-NL" sz="1100" dirty="0" err="1"/>
              <a:t>mechanical</a:t>
            </a:r>
            <a:r>
              <a:rPr lang="nl-NL" sz="1100" dirty="0"/>
              <a:t> </a:t>
            </a:r>
            <a:r>
              <a:rPr lang="nl-NL" sz="1100" dirty="0" err="1"/>
              <a:t>tolerances</a:t>
            </a:r>
            <a:r>
              <a:rPr lang="nl-NL" sz="1100" dirty="0"/>
              <a:t>, </a:t>
            </a:r>
            <a:r>
              <a:rPr lang="nl-NL" sz="1100" dirty="0" err="1"/>
              <a:t>electrical</a:t>
            </a:r>
            <a:r>
              <a:rPr lang="nl-NL" sz="1100" dirty="0"/>
              <a:t> </a:t>
            </a:r>
            <a:r>
              <a:rPr lang="nl-NL" sz="1100" dirty="0" err="1"/>
              <a:t>interference</a:t>
            </a:r>
            <a:r>
              <a:rPr lang="nl-NL" sz="1100" dirty="0"/>
              <a:t> levels, </a:t>
            </a:r>
            <a:r>
              <a:rPr lang="nl-NL" sz="1100" dirty="0" err="1"/>
              <a:t>optical</a:t>
            </a:r>
            <a:r>
              <a:rPr lang="nl-NL" sz="1100" dirty="0"/>
              <a:t> power </a:t>
            </a:r>
            <a:r>
              <a:rPr lang="nl-NL" sz="1100" dirty="0" err="1"/>
              <a:t>stability</a:t>
            </a:r>
            <a:r>
              <a:rPr lang="nl-NL" sz="1100" dirty="0"/>
              <a:t>, …</a:t>
            </a:r>
          </a:p>
          <a:p>
            <a:endParaRPr lang="nl-NL" sz="1100" dirty="0"/>
          </a:p>
          <a:p>
            <a:r>
              <a:rPr lang="nl-NL" sz="1200" b="1" dirty="0">
                <a:solidFill>
                  <a:srgbClr val="368C78"/>
                </a:solidFill>
              </a:rPr>
              <a:t>Interface</a:t>
            </a:r>
          </a:p>
          <a:p>
            <a:r>
              <a:rPr lang="nl-NL" sz="1100" dirty="0"/>
              <a:t>System </a:t>
            </a:r>
            <a:r>
              <a:rPr lang="nl-NL" sz="1100" dirty="0" err="1"/>
              <a:t>inputs</a:t>
            </a:r>
            <a:r>
              <a:rPr lang="nl-NL" sz="1100" dirty="0"/>
              <a:t>, </a:t>
            </a:r>
            <a:r>
              <a:rPr lang="nl-NL" sz="1100" dirty="0" err="1"/>
              <a:t>outputs</a:t>
            </a:r>
            <a:r>
              <a:rPr lang="nl-NL" sz="1100" dirty="0"/>
              <a:t> and </a:t>
            </a:r>
            <a:r>
              <a:rPr lang="nl-NL" sz="1100" dirty="0" err="1"/>
              <a:t>connections</a:t>
            </a:r>
            <a:r>
              <a:rPr lang="nl-NL" sz="1100" dirty="0"/>
              <a:t>, </a:t>
            </a:r>
            <a:r>
              <a:rPr lang="nl-NL" sz="1100" dirty="0" err="1"/>
              <a:t>including</a:t>
            </a:r>
            <a:r>
              <a:rPr lang="nl-NL" sz="1100" dirty="0"/>
              <a:t>: </a:t>
            </a:r>
          </a:p>
          <a:p>
            <a:pPr marL="171450" indent="-171450">
              <a:buFontTx/>
              <a:buChar char="-"/>
            </a:pPr>
            <a:r>
              <a:rPr lang="nl-NL" sz="1100" b="1" dirty="0" err="1"/>
              <a:t>Desired</a:t>
            </a:r>
            <a:r>
              <a:rPr lang="nl-NL" sz="1100" b="1" dirty="0"/>
              <a:t>:</a:t>
            </a:r>
            <a:r>
              <a:rPr lang="nl-NL" sz="1100" dirty="0"/>
              <a:t> (</a:t>
            </a:r>
            <a:r>
              <a:rPr lang="nl-NL" sz="1100" dirty="0" err="1"/>
              <a:t>mechanical</a:t>
            </a:r>
            <a:r>
              <a:rPr lang="nl-NL" sz="1100" dirty="0"/>
              <a:t> </a:t>
            </a:r>
            <a:r>
              <a:rPr lang="nl-NL" sz="1100" dirty="0" err="1"/>
              <a:t>connection</a:t>
            </a:r>
            <a:r>
              <a:rPr lang="nl-NL" sz="1100" dirty="0"/>
              <a:t>, </a:t>
            </a:r>
            <a:r>
              <a:rPr lang="nl-NL" sz="1100" dirty="0" err="1"/>
              <a:t>electrical</a:t>
            </a:r>
            <a:r>
              <a:rPr lang="nl-NL" sz="1100" dirty="0"/>
              <a:t>, data, </a:t>
            </a:r>
            <a:r>
              <a:rPr lang="nl-NL" sz="1100" dirty="0" err="1"/>
              <a:t>fluid</a:t>
            </a:r>
            <a:r>
              <a:rPr lang="nl-NL" sz="1100" dirty="0"/>
              <a:t> in/out, …)</a:t>
            </a:r>
          </a:p>
          <a:p>
            <a:pPr marL="171450" indent="-171450">
              <a:buFontTx/>
              <a:buChar char="-"/>
            </a:pPr>
            <a:r>
              <a:rPr lang="nl-NL" sz="1100" b="1" dirty="0" err="1"/>
              <a:t>Undesired</a:t>
            </a:r>
            <a:r>
              <a:rPr lang="nl-NL" sz="1100" b="1" dirty="0"/>
              <a:t>: </a:t>
            </a:r>
            <a:r>
              <a:rPr lang="nl-NL" sz="1100" dirty="0"/>
              <a:t>(</a:t>
            </a:r>
            <a:r>
              <a:rPr lang="nl-NL" sz="1100" dirty="0" err="1"/>
              <a:t>acoustic</a:t>
            </a:r>
            <a:r>
              <a:rPr lang="nl-NL" sz="1100" dirty="0"/>
              <a:t>, </a:t>
            </a:r>
            <a:r>
              <a:rPr lang="nl-NL" sz="1100" dirty="0" err="1"/>
              <a:t>thermal</a:t>
            </a:r>
            <a:r>
              <a:rPr lang="nl-NL" sz="1100" dirty="0"/>
              <a:t>, </a:t>
            </a:r>
            <a:r>
              <a:rPr lang="nl-NL" sz="1100" dirty="0" err="1"/>
              <a:t>electrical</a:t>
            </a:r>
            <a:r>
              <a:rPr lang="nl-NL" sz="1100" dirty="0"/>
              <a:t>, </a:t>
            </a:r>
            <a:r>
              <a:rPr lang="nl-NL" sz="1100" dirty="0" err="1"/>
              <a:t>magnetic</a:t>
            </a:r>
            <a:r>
              <a:rPr lang="nl-NL" sz="1100" dirty="0"/>
              <a:t> </a:t>
            </a:r>
            <a:r>
              <a:rPr lang="nl-NL" sz="1100" dirty="0" err="1"/>
              <a:t>noise</a:t>
            </a:r>
            <a:r>
              <a:rPr lang="nl-NL" sz="1100" dirty="0"/>
              <a:t>, …)</a:t>
            </a:r>
          </a:p>
          <a:p>
            <a:endParaRPr lang="nl-NL" sz="1100" dirty="0"/>
          </a:p>
          <a:p>
            <a:r>
              <a:rPr lang="nl-NL" sz="1200" b="1" dirty="0">
                <a:solidFill>
                  <a:srgbClr val="368C78"/>
                </a:solidFill>
              </a:rPr>
              <a:t>System </a:t>
            </a:r>
            <a:r>
              <a:rPr lang="nl-NL" sz="1200" b="1" dirty="0" err="1">
                <a:solidFill>
                  <a:srgbClr val="368C78"/>
                </a:solidFill>
              </a:rPr>
              <a:t>Usability</a:t>
            </a:r>
            <a:endParaRPr lang="nl-NL" sz="1200" b="1" dirty="0">
              <a:solidFill>
                <a:srgbClr val="368C78"/>
              </a:solidFill>
            </a:endParaRPr>
          </a:p>
          <a:p>
            <a:pPr marL="171450" indent="-171450">
              <a:buFontTx/>
              <a:buChar char="-"/>
            </a:pPr>
            <a:r>
              <a:rPr lang="nl-NL" sz="1100" b="1" dirty="0" err="1"/>
              <a:t>Reliability</a:t>
            </a:r>
            <a:r>
              <a:rPr lang="nl-NL" sz="1100" b="1" dirty="0"/>
              <a:t>: </a:t>
            </a:r>
            <a:r>
              <a:rPr lang="nl-NL" sz="1100" dirty="0"/>
              <a:t>failure </a:t>
            </a:r>
            <a:r>
              <a:rPr lang="nl-NL" sz="1100" dirty="0" err="1"/>
              <a:t>rate</a:t>
            </a:r>
            <a:r>
              <a:rPr lang="nl-NL" sz="1100" dirty="0"/>
              <a:t>, component and system </a:t>
            </a:r>
            <a:r>
              <a:rPr lang="nl-NL" sz="1100" dirty="0" err="1"/>
              <a:t>lifetime</a:t>
            </a:r>
            <a:r>
              <a:rPr lang="nl-NL" sz="1100" dirty="0"/>
              <a:t>, </a:t>
            </a:r>
            <a:r>
              <a:rPr lang="nl-NL" sz="1100" dirty="0" err="1"/>
              <a:t>probability</a:t>
            </a:r>
            <a:r>
              <a:rPr lang="nl-NL" sz="1100" dirty="0"/>
              <a:t> of failure, …</a:t>
            </a:r>
          </a:p>
          <a:p>
            <a:pPr marL="171450" indent="-171450">
              <a:buFontTx/>
              <a:buChar char="-"/>
            </a:pPr>
            <a:r>
              <a:rPr lang="nl-NL" sz="1100" b="1" dirty="0" err="1"/>
              <a:t>Maintainability</a:t>
            </a:r>
            <a:r>
              <a:rPr lang="nl-NL" sz="1100" b="1" dirty="0"/>
              <a:t>: </a:t>
            </a:r>
            <a:r>
              <a:rPr lang="nl-NL" sz="1100" dirty="0" err="1"/>
              <a:t>mean</a:t>
            </a:r>
            <a:r>
              <a:rPr lang="nl-NL" sz="1100" dirty="0"/>
              <a:t> time to </a:t>
            </a:r>
            <a:r>
              <a:rPr lang="nl-NL" sz="1100" dirty="0" err="1"/>
              <a:t>repair</a:t>
            </a:r>
            <a:r>
              <a:rPr lang="nl-NL" sz="1100" dirty="0"/>
              <a:t>, maintenance </a:t>
            </a:r>
            <a:r>
              <a:rPr lang="nl-NL" sz="1100" dirty="0" err="1"/>
              <a:t>accessibility</a:t>
            </a:r>
            <a:r>
              <a:rPr lang="nl-NL" sz="1100" dirty="0"/>
              <a:t>, </a:t>
            </a:r>
            <a:r>
              <a:rPr lang="nl-NL" sz="1100" dirty="0" err="1"/>
              <a:t>ease</a:t>
            </a:r>
            <a:r>
              <a:rPr lang="nl-NL" sz="1100" dirty="0"/>
              <a:t> of maintenance, </a:t>
            </a:r>
            <a:r>
              <a:rPr lang="nl-NL" sz="1100" dirty="0" err="1"/>
              <a:t>identification</a:t>
            </a:r>
            <a:r>
              <a:rPr lang="nl-NL" sz="1100" dirty="0"/>
              <a:t> of field </a:t>
            </a:r>
            <a:r>
              <a:rPr lang="nl-NL" sz="1100" dirty="0" err="1"/>
              <a:t>replaceable</a:t>
            </a:r>
            <a:r>
              <a:rPr lang="nl-NL" sz="1100" dirty="0"/>
              <a:t> units (</a:t>
            </a:r>
            <a:r>
              <a:rPr lang="nl-NL" sz="1100" dirty="0" err="1"/>
              <a:t>FRUs</a:t>
            </a:r>
            <a:r>
              <a:rPr lang="nl-NL" sz="1100" dirty="0"/>
              <a:t>), …</a:t>
            </a:r>
          </a:p>
          <a:p>
            <a:pPr marL="171450" indent="-171450">
              <a:buFontTx/>
              <a:buChar char="-"/>
            </a:pPr>
            <a:r>
              <a:rPr lang="nl-NL" sz="1100" b="1" dirty="0" err="1"/>
              <a:t>Operability</a:t>
            </a:r>
            <a:r>
              <a:rPr lang="nl-NL" sz="1100" b="1" dirty="0"/>
              <a:t>: </a:t>
            </a:r>
            <a:r>
              <a:rPr lang="nl-NL" sz="1100" dirty="0" err="1"/>
              <a:t>ease</a:t>
            </a:r>
            <a:r>
              <a:rPr lang="nl-NL" sz="1100" dirty="0"/>
              <a:t> of </a:t>
            </a:r>
            <a:r>
              <a:rPr lang="nl-NL" sz="1100" dirty="0" err="1"/>
              <a:t>everyday</a:t>
            </a:r>
            <a:r>
              <a:rPr lang="nl-NL" sz="1100" dirty="0"/>
              <a:t> use, </a:t>
            </a:r>
            <a:r>
              <a:rPr lang="nl-NL" sz="1100" dirty="0" err="1"/>
              <a:t>ergonomics</a:t>
            </a:r>
            <a:r>
              <a:rPr lang="nl-NL" sz="1100" dirty="0"/>
              <a:t>, human-machine </a:t>
            </a:r>
            <a:r>
              <a:rPr lang="nl-NL" sz="1100" dirty="0" err="1"/>
              <a:t>interactions</a:t>
            </a:r>
            <a:r>
              <a:rPr lang="nl-NL" sz="1100" dirty="0"/>
              <a:t>, </a:t>
            </a:r>
            <a:r>
              <a:rPr lang="nl-NL" sz="1100" dirty="0" err="1"/>
              <a:t>automated</a:t>
            </a:r>
            <a:r>
              <a:rPr lang="nl-NL" sz="1100" dirty="0"/>
              <a:t> monitoring, …</a:t>
            </a:r>
          </a:p>
          <a:p>
            <a:pPr marL="171450" indent="-171450">
              <a:buFontTx/>
              <a:buChar char="-"/>
            </a:pPr>
            <a:r>
              <a:rPr lang="nl-NL" sz="1100" b="1" dirty="0"/>
              <a:t>Availability: </a:t>
            </a:r>
            <a:r>
              <a:rPr lang="nl-NL" sz="1100" dirty="0"/>
              <a:t>% of </a:t>
            </a:r>
            <a:r>
              <a:rPr lang="nl-NL" sz="1100" dirty="0" err="1"/>
              <a:t>operational</a:t>
            </a:r>
            <a:r>
              <a:rPr lang="nl-NL" sz="1100" dirty="0"/>
              <a:t> availability, </a:t>
            </a:r>
            <a:r>
              <a:rPr lang="nl-NL" sz="1100" dirty="0" err="1"/>
              <a:t>length</a:t>
            </a:r>
            <a:r>
              <a:rPr lang="nl-NL" sz="1100" dirty="0"/>
              <a:t> of </a:t>
            </a:r>
            <a:r>
              <a:rPr lang="nl-NL" sz="1100" dirty="0" err="1"/>
              <a:t>continuous</a:t>
            </a:r>
            <a:r>
              <a:rPr lang="nl-NL" sz="1100" dirty="0"/>
              <a:t> </a:t>
            </a:r>
            <a:r>
              <a:rPr lang="nl-NL" sz="1100" dirty="0" err="1"/>
              <a:t>duty</a:t>
            </a:r>
            <a:r>
              <a:rPr lang="nl-NL" sz="1100" dirty="0"/>
              <a:t> </a:t>
            </a:r>
            <a:r>
              <a:rPr lang="nl-NL" sz="1100" dirty="0" err="1"/>
              <a:t>cycle</a:t>
            </a:r>
            <a:r>
              <a:rPr lang="nl-NL" sz="1100" dirty="0"/>
              <a:t>, …</a:t>
            </a:r>
          </a:p>
          <a:p>
            <a:pPr marL="171450" indent="-171450">
              <a:buFontTx/>
              <a:buChar char="-"/>
            </a:pPr>
            <a:endParaRPr lang="nl-NL" sz="105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09ED062-CB04-4EC3-AC05-7AC9EF78E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259" y="222893"/>
            <a:ext cx="1478068" cy="45713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704EF71-2F74-4FF9-A45E-1611781971D4}"/>
              </a:ext>
            </a:extLst>
          </p:cNvPr>
          <p:cNvSpPr txBox="1"/>
          <p:nvPr/>
        </p:nvSpPr>
        <p:spPr>
          <a:xfrm>
            <a:off x="7946065" y="1058623"/>
            <a:ext cx="3894262" cy="3685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b="1" dirty="0">
                <a:solidFill>
                  <a:srgbClr val="368C78"/>
                </a:solidFill>
              </a:rPr>
              <a:t>Design </a:t>
            </a:r>
            <a:r>
              <a:rPr lang="nl-NL" sz="1200" b="1" dirty="0" err="1">
                <a:solidFill>
                  <a:srgbClr val="368C78"/>
                </a:solidFill>
              </a:rPr>
              <a:t>Constraints</a:t>
            </a:r>
            <a:endParaRPr lang="nl-NL" sz="1200" b="1" dirty="0">
              <a:solidFill>
                <a:srgbClr val="368C78"/>
              </a:solidFill>
            </a:endParaRPr>
          </a:p>
          <a:p>
            <a:r>
              <a:rPr lang="nl-NL" sz="1100" dirty="0" err="1"/>
              <a:t>Caused</a:t>
            </a:r>
            <a:r>
              <a:rPr lang="nl-NL" sz="1100" dirty="0"/>
              <a:t> </a:t>
            </a:r>
            <a:r>
              <a:rPr lang="nl-NL" sz="1100" dirty="0" err="1"/>
              <a:t>by</a:t>
            </a:r>
            <a:r>
              <a:rPr lang="nl-NL" sz="1100" dirty="0"/>
              <a:t> design parameters in </a:t>
            </a:r>
            <a:r>
              <a:rPr lang="nl-NL" sz="1100" dirty="0" err="1"/>
              <a:t>other</a:t>
            </a:r>
            <a:r>
              <a:rPr lang="nl-NL" sz="1100" dirty="0"/>
              <a:t> (sub)systems</a:t>
            </a:r>
          </a:p>
          <a:p>
            <a:pPr marL="171450" indent="-171450">
              <a:buFontTx/>
              <a:buChar char="-"/>
            </a:pPr>
            <a:r>
              <a:rPr lang="nl-NL" sz="1100" dirty="0"/>
              <a:t>Mass </a:t>
            </a:r>
            <a:r>
              <a:rPr lang="nl-NL" sz="1100" dirty="0" err="1"/>
              <a:t>properties</a:t>
            </a:r>
            <a:endParaRPr lang="nl-NL" sz="1100" dirty="0"/>
          </a:p>
          <a:p>
            <a:pPr marL="171450" indent="-171450">
              <a:buFontTx/>
              <a:buChar char="-"/>
            </a:pPr>
            <a:r>
              <a:rPr lang="nl-NL" sz="1100" dirty="0"/>
              <a:t>Maximum/minimum </a:t>
            </a:r>
            <a:r>
              <a:rPr lang="nl-NL" sz="1100" dirty="0" err="1"/>
              <a:t>dimensions</a:t>
            </a:r>
            <a:endParaRPr lang="nl-NL" sz="1100" dirty="0"/>
          </a:p>
          <a:p>
            <a:pPr marL="171450" indent="-171450">
              <a:buFontTx/>
              <a:buChar char="-"/>
            </a:pPr>
            <a:r>
              <a:rPr lang="nl-NL" sz="1100" dirty="0" err="1"/>
              <a:t>Standardization</a:t>
            </a:r>
            <a:r>
              <a:rPr lang="nl-NL" sz="1100" dirty="0"/>
              <a:t> (off-</a:t>
            </a:r>
            <a:r>
              <a:rPr lang="nl-NL" sz="1100" dirty="0" err="1"/>
              <a:t>the</a:t>
            </a:r>
            <a:r>
              <a:rPr lang="nl-NL" sz="1100" dirty="0"/>
              <a:t>-</a:t>
            </a:r>
            <a:r>
              <a:rPr lang="nl-NL" sz="1100" dirty="0" err="1"/>
              <a:t>shelf</a:t>
            </a:r>
            <a:r>
              <a:rPr lang="nl-NL" sz="1100" dirty="0"/>
              <a:t> product </a:t>
            </a:r>
            <a:r>
              <a:rPr lang="nl-NL" sz="1100" dirty="0" err="1"/>
              <a:t>interaction</a:t>
            </a:r>
            <a:r>
              <a:rPr lang="nl-NL" sz="1100" dirty="0"/>
              <a:t>)</a:t>
            </a:r>
          </a:p>
          <a:p>
            <a:endParaRPr lang="nl-NL" sz="1100" dirty="0"/>
          </a:p>
          <a:p>
            <a:r>
              <a:rPr lang="nl-NL" sz="1200" b="1" dirty="0">
                <a:solidFill>
                  <a:srgbClr val="368C78"/>
                </a:solidFill>
              </a:rPr>
              <a:t>Safety and Security</a:t>
            </a:r>
          </a:p>
          <a:p>
            <a:pPr marL="171450" indent="-171450">
              <a:buFontTx/>
              <a:buChar char="-"/>
            </a:pPr>
            <a:r>
              <a:rPr lang="nl-NL" sz="1100" dirty="0"/>
              <a:t>Instrument ‘design-for-failure’ </a:t>
            </a:r>
            <a:r>
              <a:rPr lang="nl-NL" sz="1100" dirty="0" err="1"/>
              <a:t>considerations</a:t>
            </a:r>
            <a:endParaRPr lang="nl-NL" sz="1100" dirty="0"/>
          </a:p>
          <a:p>
            <a:pPr marL="171450" indent="-171450">
              <a:buFontTx/>
              <a:buChar char="-"/>
            </a:pPr>
            <a:r>
              <a:rPr lang="nl-NL" sz="1100" dirty="0"/>
              <a:t>Data </a:t>
            </a:r>
            <a:r>
              <a:rPr lang="nl-NL" sz="1100" dirty="0" err="1"/>
              <a:t>safety</a:t>
            </a:r>
            <a:r>
              <a:rPr lang="nl-NL" sz="1100" dirty="0"/>
              <a:t> and security </a:t>
            </a:r>
            <a:r>
              <a:rPr lang="nl-NL" sz="1100" dirty="0" err="1"/>
              <a:t>standards</a:t>
            </a:r>
            <a:endParaRPr lang="nl-NL" sz="1100" dirty="0"/>
          </a:p>
          <a:p>
            <a:pPr marL="171450" indent="-171450">
              <a:buFontTx/>
              <a:buChar char="-"/>
            </a:pPr>
            <a:r>
              <a:rPr lang="nl-NL" sz="1100" dirty="0"/>
              <a:t>Human </a:t>
            </a:r>
            <a:r>
              <a:rPr lang="nl-NL" sz="1100" dirty="0" err="1"/>
              <a:t>safety</a:t>
            </a:r>
            <a:r>
              <a:rPr lang="nl-NL" sz="1100" dirty="0"/>
              <a:t> and security </a:t>
            </a:r>
            <a:r>
              <a:rPr lang="nl-NL" sz="1100" dirty="0" err="1"/>
              <a:t>standards</a:t>
            </a:r>
            <a:endParaRPr lang="nl-NL" sz="1100" dirty="0"/>
          </a:p>
          <a:p>
            <a:endParaRPr lang="nl-NL" sz="1100" b="1" dirty="0">
              <a:solidFill>
                <a:srgbClr val="368C78"/>
              </a:solidFill>
            </a:endParaRPr>
          </a:p>
          <a:p>
            <a:r>
              <a:rPr lang="nl-NL" sz="1200" b="1" dirty="0">
                <a:solidFill>
                  <a:srgbClr val="368C78"/>
                </a:solidFill>
              </a:rPr>
              <a:t>Operational </a:t>
            </a:r>
            <a:r>
              <a:rPr lang="nl-NL" sz="1200" b="1" dirty="0" err="1">
                <a:solidFill>
                  <a:srgbClr val="368C78"/>
                </a:solidFill>
              </a:rPr>
              <a:t>Constraints</a:t>
            </a:r>
            <a:endParaRPr lang="nl-NL" sz="1200" b="1" dirty="0">
              <a:solidFill>
                <a:srgbClr val="368C78"/>
              </a:solidFill>
            </a:endParaRPr>
          </a:p>
          <a:p>
            <a:pPr marL="171450" indent="-171450">
              <a:buFontTx/>
              <a:buChar char="-"/>
            </a:pPr>
            <a:r>
              <a:rPr lang="nl-NL" sz="1100" dirty="0" err="1"/>
              <a:t>Material</a:t>
            </a:r>
            <a:r>
              <a:rPr lang="nl-NL" sz="1100" dirty="0"/>
              <a:t> supply and </a:t>
            </a:r>
            <a:r>
              <a:rPr lang="nl-NL" sz="1100" dirty="0" err="1"/>
              <a:t>shipping</a:t>
            </a:r>
            <a:endParaRPr lang="nl-NL" sz="1100" dirty="0"/>
          </a:p>
          <a:p>
            <a:pPr marL="171450" indent="-171450">
              <a:buFontTx/>
              <a:buChar char="-"/>
            </a:pPr>
            <a:r>
              <a:rPr lang="nl-NL" sz="1100" dirty="0"/>
              <a:t>Underground </a:t>
            </a:r>
            <a:r>
              <a:rPr lang="nl-NL" sz="1100" dirty="0" err="1"/>
              <a:t>space</a:t>
            </a:r>
            <a:r>
              <a:rPr lang="nl-NL" sz="1100" dirty="0"/>
              <a:t> for </a:t>
            </a:r>
            <a:r>
              <a:rPr lang="nl-NL" sz="1100" dirty="0" err="1"/>
              <a:t>logistics</a:t>
            </a:r>
            <a:endParaRPr lang="nl-NL" sz="1100" dirty="0"/>
          </a:p>
          <a:p>
            <a:pPr marL="171450" indent="-171450">
              <a:buFontTx/>
              <a:buChar char="-"/>
            </a:pPr>
            <a:r>
              <a:rPr lang="nl-NL" sz="1100" dirty="0"/>
              <a:t>On-site </a:t>
            </a:r>
            <a:r>
              <a:rPr lang="nl-NL" sz="1100" dirty="0" err="1"/>
              <a:t>construction</a:t>
            </a:r>
            <a:r>
              <a:rPr lang="nl-NL" sz="1100" dirty="0"/>
              <a:t> and </a:t>
            </a:r>
            <a:r>
              <a:rPr lang="nl-NL" sz="1100" dirty="0" err="1"/>
              <a:t>assembly</a:t>
            </a:r>
            <a:r>
              <a:rPr lang="nl-NL" sz="1100" dirty="0"/>
              <a:t> </a:t>
            </a:r>
            <a:r>
              <a:rPr lang="nl-NL" sz="1100" dirty="0" err="1"/>
              <a:t>facilities</a:t>
            </a:r>
            <a:endParaRPr lang="nl-NL" sz="1100" dirty="0"/>
          </a:p>
          <a:p>
            <a:pPr marL="171450" indent="-171450">
              <a:buFontTx/>
              <a:buChar char="-"/>
            </a:pPr>
            <a:r>
              <a:rPr lang="nl-NL" sz="1100" dirty="0"/>
              <a:t>Cleanliness</a:t>
            </a:r>
          </a:p>
          <a:p>
            <a:pPr marL="171450" indent="-171450">
              <a:buFontTx/>
              <a:buChar char="-"/>
            </a:pPr>
            <a:r>
              <a:rPr lang="nl-NL" sz="1100" dirty="0"/>
              <a:t>Local </a:t>
            </a:r>
            <a:r>
              <a:rPr lang="nl-NL" sz="1100" dirty="0" err="1"/>
              <a:t>legislative</a:t>
            </a:r>
            <a:r>
              <a:rPr lang="nl-NL" sz="1100" dirty="0"/>
              <a:t> </a:t>
            </a:r>
            <a:r>
              <a:rPr lang="nl-NL" sz="1100" dirty="0" err="1"/>
              <a:t>constraints</a:t>
            </a:r>
            <a:endParaRPr lang="nl-NL" sz="1100" dirty="0"/>
          </a:p>
          <a:p>
            <a:pPr marL="171450" indent="-171450">
              <a:buFontTx/>
              <a:buChar char="-"/>
            </a:pPr>
            <a:endParaRPr lang="nl-NL" sz="1100" dirty="0"/>
          </a:p>
          <a:p>
            <a:r>
              <a:rPr lang="nl-NL" sz="1100" b="1" dirty="0" err="1">
                <a:solidFill>
                  <a:srgbClr val="368C78"/>
                </a:solidFill>
              </a:rPr>
              <a:t>Cost</a:t>
            </a:r>
            <a:r>
              <a:rPr lang="nl-NL" sz="1050" b="1" dirty="0">
                <a:solidFill>
                  <a:srgbClr val="368C78"/>
                </a:solidFill>
              </a:rPr>
              <a:t> </a:t>
            </a:r>
          </a:p>
          <a:p>
            <a:endParaRPr lang="nl-NL" sz="1050" b="1" dirty="0">
              <a:solidFill>
                <a:srgbClr val="368C78"/>
              </a:solidFill>
            </a:endParaRPr>
          </a:p>
          <a:p>
            <a:r>
              <a:rPr lang="nl-NL" sz="1100" b="1" dirty="0">
                <a:solidFill>
                  <a:srgbClr val="368C78"/>
                </a:solidFill>
              </a:rPr>
              <a:t>Schedule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EEF7A70-5C42-4441-882E-8E4C193477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943524"/>
              </p:ext>
            </p:extLst>
          </p:nvPr>
        </p:nvGraphicFramePr>
        <p:xfrm>
          <a:off x="750486" y="4900685"/>
          <a:ext cx="10691028" cy="157067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83877">
                  <a:extLst>
                    <a:ext uri="{9D8B030D-6E8A-4147-A177-3AD203B41FA5}">
                      <a16:colId xmlns:a16="http://schemas.microsoft.com/office/drawing/2014/main" val="3795629463"/>
                    </a:ext>
                  </a:extLst>
                </a:gridCol>
                <a:gridCol w="9407151">
                  <a:extLst>
                    <a:ext uri="{9D8B030D-6E8A-4147-A177-3AD203B41FA5}">
                      <a16:colId xmlns:a16="http://schemas.microsoft.com/office/drawing/2014/main" val="2913037342"/>
                    </a:ext>
                  </a:extLst>
                </a:gridCol>
              </a:tblGrid>
              <a:tr h="261779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en-NL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Requirement</a:t>
                      </a:r>
                      <a:endParaRPr lang="en-NL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74093640"/>
                  </a:ext>
                </a:extLst>
              </a:tr>
              <a:tr h="261779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368C78"/>
                          </a:solidFill>
                        </a:rPr>
                        <a:t>Functional</a:t>
                      </a:r>
                      <a:endParaRPr lang="en-NL" sz="1100" b="1" dirty="0">
                        <a:solidFill>
                          <a:srgbClr val="368C78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“The Infrastructure shall provide underground space for the HFI and LFI instruments”</a:t>
                      </a:r>
                      <a:endParaRPr lang="en-NL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67629267"/>
                  </a:ext>
                </a:extLst>
              </a:tr>
              <a:tr h="261779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368C78"/>
                          </a:solidFill>
                        </a:rPr>
                        <a:t>Performance</a:t>
                      </a:r>
                      <a:endParaRPr lang="en-NL" sz="1100" b="1" dirty="0">
                        <a:solidFill>
                          <a:srgbClr val="368C78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“The High-Frequency Interferometer (HFI) ASD strain sensitivity shall remain &lt; 3*10^-25 between frequencies 0,8-2 Hz”</a:t>
                      </a:r>
                      <a:endParaRPr lang="en-NL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37763989"/>
                  </a:ext>
                </a:extLst>
              </a:tr>
              <a:tr h="261779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368C78"/>
                          </a:solidFill>
                        </a:rPr>
                        <a:t>Interface (Noise)</a:t>
                      </a:r>
                      <a:endParaRPr lang="en-NL" sz="1100" b="1" dirty="0">
                        <a:solidFill>
                          <a:srgbClr val="368C78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“Infrastructure Newtonian Noise propagation to the HFI shall remain below an ASD strain sensitivity of 2*10^-25”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95897816"/>
                  </a:ext>
                </a:extLst>
              </a:tr>
              <a:tr h="2617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368C78"/>
                          </a:solidFill>
                        </a:rPr>
                        <a:t>Availability</a:t>
                      </a:r>
                      <a:endParaRPr lang="en-NL" sz="1100" b="1" dirty="0">
                        <a:solidFill>
                          <a:srgbClr val="368C78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“The LFI shall have a minimum time between recalibration sequences of at least 72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”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45792030"/>
                  </a:ext>
                </a:extLst>
              </a:tr>
              <a:tr h="2617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368C78"/>
                          </a:solidFill>
                        </a:rPr>
                        <a:t>Design constraint</a:t>
                      </a:r>
                      <a:endParaRPr lang="en-NL" sz="1100" b="1" dirty="0">
                        <a:solidFill>
                          <a:srgbClr val="368C78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“The LFI-ITM and LFI-ETM cryostats shall be dimensioned within a design volume of 5</a:t>
                      </a:r>
                      <a:r>
                        <a:rPr lang="en-US" sz="900" dirty="0"/>
                        <a:t>x</a:t>
                      </a:r>
                      <a:r>
                        <a:rPr lang="en-US" sz="1100" dirty="0"/>
                        <a:t>5</a:t>
                      </a:r>
                      <a:r>
                        <a:rPr lang="en-US" sz="900" dirty="0"/>
                        <a:t>x</a:t>
                      </a:r>
                      <a:r>
                        <a:rPr lang="en-US" sz="1100" dirty="0"/>
                        <a:t>6 (</a:t>
                      </a:r>
                      <a:r>
                        <a:rPr lang="en-US" sz="1100" dirty="0" err="1"/>
                        <a:t>l</a:t>
                      </a:r>
                      <a:r>
                        <a:rPr lang="en-US" sz="900" dirty="0" err="1"/>
                        <a:t>x</a:t>
                      </a:r>
                      <a:r>
                        <a:rPr lang="en-US" sz="1100" dirty="0" err="1"/>
                        <a:t>w</a:t>
                      </a:r>
                      <a:r>
                        <a:rPr lang="en-US" sz="900" dirty="0" err="1"/>
                        <a:t>x</a:t>
                      </a:r>
                      <a:r>
                        <a:rPr lang="en-US" sz="1100" dirty="0" err="1"/>
                        <a:t>h</a:t>
                      </a:r>
                      <a:r>
                        <a:rPr lang="en-US" sz="1100" dirty="0"/>
                        <a:t>) [m]”</a:t>
                      </a:r>
                      <a:endParaRPr lang="en-NL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94841295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657B9260-2F77-48CD-821F-672FA32DE79D}"/>
              </a:ext>
            </a:extLst>
          </p:cNvPr>
          <p:cNvSpPr/>
          <p:nvPr/>
        </p:nvSpPr>
        <p:spPr>
          <a:xfrm>
            <a:off x="750486" y="5429693"/>
            <a:ext cx="10691028" cy="253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A15D62-ADAC-43C1-99BA-82BC233E6FDD}"/>
              </a:ext>
            </a:extLst>
          </p:cNvPr>
          <p:cNvSpPr/>
          <p:nvPr/>
        </p:nvSpPr>
        <p:spPr>
          <a:xfrm>
            <a:off x="750486" y="5950526"/>
            <a:ext cx="10691028" cy="261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3BD4DE-58A9-42DC-A689-73DB821026C1}"/>
              </a:ext>
            </a:extLst>
          </p:cNvPr>
          <p:cNvSpPr/>
          <p:nvPr/>
        </p:nvSpPr>
        <p:spPr>
          <a:xfrm>
            <a:off x="750486" y="5683250"/>
            <a:ext cx="10691028" cy="267276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ED6145-B319-4EFB-BEB9-C55D42E22ED5}"/>
              </a:ext>
            </a:extLst>
          </p:cNvPr>
          <p:cNvSpPr/>
          <p:nvPr/>
        </p:nvSpPr>
        <p:spPr>
          <a:xfrm>
            <a:off x="750486" y="6212258"/>
            <a:ext cx="10691028" cy="267276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3108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98894C-9DD2-49D8-A1FA-5F8079A1BEC4}"/>
              </a:ext>
            </a:extLst>
          </p:cNvPr>
          <p:cNvSpPr/>
          <p:nvPr/>
        </p:nvSpPr>
        <p:spPr>
          <a:xfrm>
            <a:off x="750216" y="2622571"/>
            <a:ext cx="10745888" cy="514145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676B938-8F4D-40D7-98E3-AA72BC9F3E8C}"/>
              </a:ext>
            </a:extLst>
          </p:cNvPr>
          <p:cNvSpPr/>
          <p:nvPr/>
        </p:nvSpPr>
        <p:spPr>
          <a:xfrm>
            <a:off x="763001" y="3673340"/>
            <a:ext cx="10745888" cy="48571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6DC980-5597-406A-B1BF-C72D305AB842}"/>
              </a:ext>
            </a:extLst>
          </p:cNvPr>
          <p:cNvSpPr/>
          <p:nvPr/>
        </p:nvSpPr>
        <p:spPr>
          <a:xfrm>
            <a:off x="763001" y="4666976"/>
            <a:ext cx="10745888" cy="498029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93B803-A4E1-4BE3-95A9-DA3FF56A2DB6}"/>
              </a:ext>
            </a:extLst>
          </p:cNvPr>
          <p:cNvCxnSpPr/>
          <p:nvPr/>
        </p:nvCxnSpPr>
        <p:spPr>
          <a:xfrm>
            <a:off x="201718" y="927947"/>
            <a:ext cx="11787082" cy="0"/>
          </a:xfrm>
          <a:prstGeom prst="line">
            <a:avLst/>
          </a:prstGeom>
          <a:ln w="28575"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8B585BCE-4DCC-4EEE-88E0-A5311B7EEF6D}"/>
              </a:ext>
            </a:extLst>
          </p:cNvPr>
          <p:cNvSpPr txBox="1">
            <a:spLocks/>
          </p:cNvSpPr>
          <p:nvPr/>
        </p:nvSpPr>
        <p:spPr>
          <a:xfrm>
            <a:off x="201719" y="12434"/>
            <a:ext cx="11787080" cy="102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b="1" dirty="0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nl-NL" sz="2400" b="1" dirty="0" err="1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nl-NL" sz="2400" b="1" dirty="0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writing guidelines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57F161-B2B7-461B-9805-8B870AC0FA94}"/>
              </a:ext>
            </a:extLst>
          </p:cNvPr>
          <p:cNvSpPr txBox="1"/>
          <p:nvPr/>
        </p:nvSpPr>
        <p:spPr>
          <a:xfrm>
            <a:off x="759396" y="1681109"/>
            <a:ext cx="160013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/>
              <a:t>Category</a:t>
            </a:r>
            <a:endParaRPr lang="nl-NL" sz="1100" b="1" u="sng" dirty="0"/>
          </a:p>
          <a:p>
            <a:pPr algn="ctr"/>
            <a:endParaRPr lang="nl-NL" sz="1100" b="1" dirty="0"/>
          </a:p>
          <a:p>
            <a:r>
              <a:rPr lang="nl-NL" sz="1100" b="1" dirty="0">
                <a:solidFill>
                  <a:srgbClr val="368C78"/>
                </a:solidFill>
              </a:rPr>
              <a:t>Subjective language</a:t>
            </a:r>
          </a:p>
          <a:p>
            <a:endParaRPr lang="nl-NL" sz="1100" b="1" dirty="0">
              <a:solidFill>
                <a:srgbClr val="368C78"/>
              </a:solidFill>
            </a:endParaRPr>
          </a:p>
          <a:p>
            <a:endParaRPr lang="nl-NL" sz="1100" b="1" dirty="0">
              <a:solidFill>
                <a:srgbClr val="368C78"/>
              </a:solidFill>
            </a:endParaRPr>
          </a:p>
          <a:p>
            <a:r>
              <a:rPr lang="nl-NL" sz="1100" dirty="0"/>
              <a:t>	</a:t>
            </a:r>
          </a:p>
          <a:p>
            <a:r>
              <a:rPr lang="nl-NL" sz="1100" b="1" dirty="0">
                <a:solidFill>
                  <a:srgbClr val="368C78"/>
                </a:solidFill>
              </a:rPr>
              <a:t>Vague pronouns</a:t>
            </a:r>
          </a:p>
          <a:p>
            <a:endParaRPr lang="nl-NL" sz="1100" b="1" dirty="0">
              <a:solidFill>
                <a:srgbClr val="368C78"/>
              </a:solidFill>
            </a:endParaRPr>
          </a:p>
          <a:p>
            <a:endParaRPr lang="nl-NL" sz="1100" b="1" dirty="0">
              <a:solidFill>
                <a:srgbClr val="368C78"/>
              </a:solidFill>
            </a:endParaRPr>
          </a:p>
          <a:p>
            <a:r>
              <a:rPr lang="nl-NL" sz="1100" b="1" dirty="0">
                <a:solidFill>
                  <a:srgbClr val="368C78"/>
                </a:solidFill>
              </a:rPr>
              <a:t>Ambiguous terms</a:t>
            </a:r>
          </a:p>
          <a:p>
            <a:endParaRPr lang="nl-NL" sz="1100" b="1" dirty="0">
              <a:solidFill>
                <a:srgbClr val="368C78"/>
              </a:solidFill>
            </a:endParaRPr>
          </a:p>
          <a:p>
            <a:r>
              <a:rPr lang="nl-NL" sz="1100" b="1" dirty="0">
                <a:solidFill>
                  <a:srgbClr val="368C78"/>
                </a:solidFill>
              </a:rPr>
              <a:t>	</a:t>
            </a:r>
            <a:endParaRPr lang="nl-NL" sz="1100" dirty="0"/>
          </a:p>
          <a:p>
            <a:r>
              <a:rPr lang="nl-NL" sz="1100" b="1" dirty="0">
                <a:solidFill>
                  <a:srgbClr val="368C78"/>
                </a:solidFill>
              </a:rPr>
              <a:t>Open-ended statements	</a:t>
            </a:r>
          </a:p>
          <a:p>
            <a:endParaRPr lang="nl-NL" sz="1100" b="1" dirty="0">
              <a:solidFill>
                <a:srgbClr val="368C78"/>
              </a:solidFill>
            </a:endParaRPr>
          </a:p>
          <a:p>
            <a:r>
              <a:rPr lang="nl-NL" sz="1100" b="1" dirty="0">
                <a:solidFill>
                  <a:srgbClr val="368C78"/>
                </a:solidFill>
              </a:rPr>
              <a:t>Comparative and superlative phrases</a:t>
            </a:r>
          </a:p>
          <a:p>
            <a:endParaRPr lang="nl-NL" sz="1100" b="1" dirty="0">
              <a:solidFill>
                <a:srgbClr val="368C78"/>
              </a:solidFill>
            </a:endParaRPr>
          </a:p>
          <a:p>
            <a:r>
              <a:rPr lang="nl-NL" sz="1100" b="1" dirty="0">
                <a:solidFill>
                  <a:srgbClr val="368C78"/>
                </a:solidFill>
              </a:rPr>
              <a:t>Negative statements</a:t>
            </a:r>
            <a:endParaRPr lang="nl-NL" sz="1100" dirty="0"/>
          </a:p>
          <a:p>
            <a:endParaRPr lang="nl-NL" sz="1100" b="1" dirty="0"/>
          </a:p>
          <a:p>
            <a:endParaRPr lang="nl-NL" sz="1100" b="1" dirty="0"/>
          </a:p>
          <a:p>
            <a:r>
              <a:rPr lang="nl-NL" sz="1100" b="1" dirty="0">
                <a:solidFill>
                  <a:srgbClr val="368C78"/>
                </a:solidFill>
              </a:rPr>
              <a:t>Loopholes	</a:t>
            </a:r>
          </a:p>
          <a:p>
            <a:endParaRPr lang="nl-NL" sz="1100" b="1" dirty="0">
              <a:solidFill>
                <a:srgbClr val="368C78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23BDC3-9C6B-47AF-983C-48FCA2BB94C1}"/>
              </a:ext>
            </a:extLst>
          </p:cNvPr>
          <p:cNvSpPr txBox="1"/>
          <p:nvPr/>
        </p:nvSpPr>
        <p:spPr>
          <a:xfrm>
            <a:off x="2358637" y="1681109"/>
            <a:ext cx="2748047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/>
              <a:t>Language to be </a:t>
            </a:r>
            <a:r>
              <a:rPr lang="nl-NL" sz="1100" b="1" u="sng" dirty="0"/>
              <a:t>avoided</a:t>
            </a:r>
          </a:p>
          <a:p>
            <a:pPr algn="ctr"/>
            <a:endParaRPr lang="nl-NL" sz="1100" b="1" dirty="0"/>
          </a:p>
          <a:p>
            <a:r>
              <a:rPr lang="nl-NL" sz="1100" dirty="0"/>
              <a:t>‘user friendly’, ‘easy to use’, ‘cost-effective’, ‘adequate’, ‘sufficient’, …</a:t>
            </a:r>
          </a:p>
          <a:p>
            <a:r>
              <a:rPr lang="nl-NL" sz="1100" b="1" dirty="0">
                <a:solidFill>
                  <a:srgbClr val="368C78"/>
                </a:solidFill>
              </a:rPr>
              <a:t>		</a:t>
            </a:r>
          </a:p>
          <a:p>
            <a:endParaRPr lang="nl-NL" sz="1100" dirty="0"/>
          </a:p>
          <a:p>
            <a:r>
              <a:rPr lang="nl-NL" sz="1100" dirty="0"/>
              <a:t>‘it’, ‘this’, ‘that’, …</a:t>
            </a:r>
          </a:p>
          <a:p>
            <a:endParaRPr lang="nl-NL" sz="1100" dirty="0"/>
          </a:p>
          <a:p>
            <a:r>
              <a:rPr lang="nl-NL" sz="1100" b="1" dirty="0">
                <a:solidFill>
                  <a:srgbClr val="368C78"/>
                </a:solidFill>
              </a:rPr>
              <a:t>		</a:t>
            </a:r>
          </a:p>
          <a:p>
            <a:r>
              <a:rPr lang="nl-NL" sz="1100" dirty="0"/>
              <a:t>‘minimize’, ‘et cetera’, ‘robust’, ‘high speed’, ‘’, …</a:t>
            </a:r>
          </a:p>
          <a:p>
            <a:r>
              <a:rPr lang="nl-NL" sz="1100" b="1" dirty="0">
                <a:solidFill>
                  <a:srgbClr val="368C78"/>
                </a:solidFill>
              </a:rPr>
              <a:t>		</a:t>
            </a:r>
          </a:p>
          <a:p>
            <a:r>
              <a:rPr lang="nl-NL" sz="1100" dirty="0"/>
              <a:t>‘provide support’, ‘but not limited to’, ‘as a minimum’</a:t>
            </a:r>
          </a:p>
          <a:p>
            <a:r>
              <a:rPr lang="nl-NL" sz="1100" b="1" dirty="0">
                <a:solidFill>
                  <a:srgbClr val="368C78"/>
                </a:solidFill>
              </a:rPr>
              <a:t>		</a:t>
            </a:r>
          </a:p>
          <a:p>
            <a:r>
              <a:rPr lang="nl-NL" sz="1100" dirty="0"/>
              <a:t>‘better than’, ‘higher quality’, ‘best’, ‘most’</a:t>
            </a:r>
          </a:p>
          <a:p>
            <a:endParaRPr lang="nl-NL" sz="1100" dirty="0"/>
          </a:p>
          <a:p>
            <a:r>
              <a:rPr lang="nl-NL" sz="1100" b="1" dirty="0">
                <a:solidFill>
                  <a:srgbClr val="368C78"/>
                </a:solidFill>
              </a:rPr>
              <a:t>		</a:t>
            </a:r>
          </a:p>
          <a:p>
            <a:r>
              <a:rPr lang="nl-NL" sz="1100" dirty="0"/>
              <a:t>‘not provide’, ‘not exceed’, ‘not be able to’</a:t>
            </a:r>
          </a:p>
          <a:p>
            <a:endParaRPr lang="nl-NL" sz="1100" b="1" dirty="0"/>
          </a:p>
          <a:p>
            <a:endParaRPr lang="nl-NL" sz="1100" b="1" dirty="0"/>
          </a:p>
          <a:p>
            <a:r>
              <a:rPr lang="nl-NL" sz="1100" dirty="0"/>
              <a:t>‘if possible’, ‘as appropriate’, ‘as applicable’</a:t>
            </a:r>
          </a:p>
          <a:p>
            <a:endParaRPr lang="nl-NL" sz="1100" b="1" dirty="0">
              <a:solidFill>
                <a:srgbClr val="368C78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B3B6DC-ECEB-4FCA-BF3F-FAF4C6F34630}"/>
              </a:ext>
            </a:extLst>
          </p:cNvPr>
          <p:cNvSpPr txBox="1"/>
          <p:nvPr/>
        </p:nvSpPr>
        <p:spPr>
          <a:xfrm>
            <a:off x="5086806" y="1681109"/>
            <a:ext cx="6416432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/>
              <a:t>Practical examples (Incorrect (I) / Correct (C))</a:t>
            </a:r>
            <a:endParaRPr lang="nl-NL" sz="1100" b="1" u="sng" dirty="0"/>
          </a:p>
          <a:p>
            <a:pPr algn="ctr"/>
            <a:endParaRPr lang="nl-NL" sz="1100" b="1" dirty="0"/>
          </a:p>
          <a:p>
            <a:r>
              <a:rPr lang="nl-NL" sz="1100" dirty="0"/>
              <a:t>I: “The design of the ET-HF manual operation user interface shall be </a:t>
            </a:r>
            <a:r>
              <a:rPr lang="nl-NL" sz="1100" b="1" dirty="0">
                <a:solidFill>
                  <a:srgbClr val="C00000"/>
                </a:solidFill>
              </a:rPr>
              <a:t>user friendly</a:t>
            </a:r>
            <a:r>
              <a:rPr lang="nl-NL" sz="1100" dirty="0"/>
              <a:t>.”</a:t>
            </a:r>
          </a:p>
          <a:p>
            <a:r>
              <a:rPr lang="nl-NL" sz="1100" dirty="0"/>
              <a:t>C: “The design of the ET-HF manual operation user interface shall </a:t>
            </a:r>
            <a:r>
              <a:rPr lang="nl-NL" sz="1100" b="1" dirty="0">
                <a:solidFill>
                  <a:srgbClr val="368C78"/>
                </a:solidFill>
              </a:rPr>
              <a:t>follow the </a:t>
            </a:r>
            <a:r>
              <a:rPr lang="en-US" sz="1100" b="1" dirty="0">
                <a:solidFill>
                  <a:srgbClr val="368C78"/>
                </a:solidFill>
              </a:rPr>
              <a:t>ISO 9241-161:2016 – ‘Ergonomics of human-system interaction’ standard</a:t>
            </a:r>
            <a:r>
              <a:rPr lang="en-US" sz="1100" dirty="0"/>
              <a:t>.</a:t>
            </a:r>
            <a:r>
              <a:rPr lang="nl-NL" sz="1100" dirty="0"/>
              <a:t>”</a:t>
            </a:r>
          </a:p>
          <a:p>
            <a:endParaRPr lang="nl-NL" sz="1100" dirty="0"/>
          </a:p>
          <a:p>
            <a:r>
              <a:rPr lang="nl-NL" sz="1100" dirty="0"/>
              <a:t>I: “</a:t>
            </a:r>
            <a:r>
              <a:rPr lang="nl-NL" sz="1100" b="1" dirty="0">
                <a:solidFill>
                  <a:srgbClr val="C00000"/>
                </a:solidFill>
              </a:rPr>
              <a:t>This system</a:t>
            </a:r>
            <a:r>
              <a:rPr lang="nl-NL" sz="1100" dirty="0"/>
              <a:t> shall supply liquid helium to the ITM cryostat.”</a:t>
            </a:r>
            <a:endParaRPr lang="nl-NL" sz="1100" b="1" dirty="0">
              <a:solidFill>
                <a:srgbClr val="368C78"/>
              </a:solidFill>
            </a:endParaRPr>
          </a:p>
          <a:p>
            <a:r>
              <a:rPr lang="nl-NL" sz="1100" dirty="0"/>
              <a:t>C: “</a:t>
            </a:r>
            <a:r>
              <a:rPr lang="nl-NL" sz="1100" b="1" dirty="0">
                <a:solidFill>
                  <a:srgbClr val="368C78"/>
                </a:solidFill>
              </a:rPr>
              <a:t>The cryogenic plant</a:t>
            </a:r>
            <a:r>
              <a:rPr lang="nl-NL" sz="1100" dirty="0"/>
              <a:t> shall supply liquid helium to the ITM cryostat.”</a:t>
            </a:r>
          </a:p>
          <a:p>
            <a:endParaRPr lang="nl-NL" sz="1100" dirty="0"/>
          </a:p>
          <a:p>
            <a:r>
              <a:rPr lang="nl-NL" sz="1100" dirty="0"/>
              <a:t>I: “The ET-LF maintenance downtime shall </a:t>
            </a:r>
            <a:r>
              <a:rPr lang="nl-NL" sz="1100" b="1" dirty="0">
                <a:solidFill>
                  <a:srgbClr val="C00000"/>
                </a:solidFill>
              </a:rPr>
              <a:t>be kept to a minimum</a:t>
            </a:r>
            <a:r>
              <a:rPr lang="nl-NL" sz="1100" dirty="0"/>
              <a:t>.”</a:t>
            </a:r>
          </a:p>
          <a:p>
            <a:r>
              <a:rPr lang="nl-NL" sz="1100" dirty="0"/>
              <a:t>C: “The ET-LF maintenance downtime shall </a:t>
            </a:r>
            <a:r>
              <a:rPr lang="nl-NL" sz="1100" b="1" dirty="0">
                <a:solidFill>
                  <a:srgbClr val="368C78"/>
                </a:solidFill>
              </a:rPr>
              <a:t>remain between 0-3% of total ET-LF runtime</a:t>
            </a:r>
            <a:r>
              <a:rPr lang="nl-NL" sz="1100" dirty="0"/>
              <a:t>.”</a:t>
            </a:r>
          </a:p>
          <a:p>
            <a:r>
              <a:rPr lang="nl-NL" sz="1100" b="1" dirty="0">
                <a:solidFill>
                  <a:srgbClr val="368C78"/>
                </a:solidFill>
              </a:rPr>
              <a:t>		</a:t>
            </a:r>
          </a:p>
          <a:p>
            <a:r>
              <a:rPr lang="nl-NL" sz="1100" dirty="0"/>
              <a:t>I: “Underground cavern A </a:t>
            </a:r>
            <a:r>
              <a:rPr lang="nl-NL" sz="1100" b="1" dirty="0">
                <a:solidFill>
                  <a:srgbClr val="368C78"/>
                </a:solidFill>
              </a:rPr>
              <a:t>will provide support for </a:t>
            </a:r>
            <a:r>
              <a:rPr lang="nl-NL" sz="1100" dirty="0"/>
              <a:t>the laser source, PRM, SRM, BS, ITM and TELE towers.”</a:t>
            </a:r>
          </a:p>
          <a:p>
            <a:r>
              <a:rPr lang="nl-NL" sz="1100" dirty="0"/>
              <a:t>C: “The laser source, PRM, SRM, BS, ITM and TELE towers </a:t>
            </a:r>
            <a:r>
              <a:rPr lang="nl-NL" sz="1100" b="1" dirty="0">
                <a:solidFill>
                  <a:srgbClr val="368C78"/>
                </a:solidFill>
              </a:rPr>
              <a:t>will be placed within </a:t>
            </a:r>
            <a:r>
              <a:rPr lang="nl-NL" sz="1100" dirty="0"/>
              <a:t>underground cavern A.”</a:t>
            </a:r>
            <a:r>
              <a:rPr lang="nl-NL" sz="1100" b="1" dirty="0">
                <a:solidFill>
                  <a:srgbClr val="368C78"/>
                </a:solidFill>
              </a:rPr>
              <a:t>		</a:t>
            </a:r>
          </a:p>
          <a:p>
            <a:r>
              <a:rPr lang="nl-NL" sz="1100" dirty="0"/>
              <a:t>I: “The laser source cleanroom air cleanliness shall </a:t>
            </a:r>
            <a:r>
              <a:rPr lang="nl-NL" sz="1100" b="1" dirty="0">
                <a:solidFill>
                  <a:srgbClr val="C00000"/>
                </a:solidFill>
              </a:rPr>
              <a:t>be of higher quality </a:t>
            </a:r>
            <a:r>
              <a:rPr lang="nl-NL" sz="1100" dirty="0"/>
              <a:t>compared to the surrounding cavern”</a:t>
            </a:r>
          </a:p>
          <a:p>
            <a:r>
              <a:rPr lang="nl-NL" sz="1100" dirty="0"/>
              <a:t>C: “The laser source cleanroom air cleanliness shall </a:t>
            </a:r>
            <a:r>
              <a:rPr lang="nl-NL" sz="1100" b="1" dirty="0">
                <a:solidFill>
                  <a:srgbClr val="368C78"/>
                </a:solidFill>
              </a:rPr>
              <a:t>correspond to the 2024 ISO 3 classification</a:t>
            </a:r>
            <a:r>
              <a:rPr lang="nl-NL" sz="1100" dirty="0"/>
              <a:t>”</a:t>
            </a:r>
          </a:p>
          <a:p>
            <a:r>
              <a:rPr lang="nl-NL" sz="1100" b="1" dirty="0">
                <a:solidFill>
                  <a:srgbClr val="368C78"/>
                </a:solidFill>
              </a:rPr>
              <a:t>		</a:t>
            </a:r>
          </a:p>
          <a:p>
            <a:r>
              <a:rPr lang="nl-NL" sz="1100" dirty="0"/>
              <a:t>I: “The cavern A laser room doors shall </a:t>
            </a:r>
            <a:r>
              <a:rPr lang="nl-NL" sz="1100" b="1" dirty="0">
                <a:solidFill>
                  <a:srgbClr val="C00000"/>
                </a:solidFill>
              </a:rPr>
              <a:t>not provide access </a:t>
            </a:r>
            <a:r>
              <a:rPr lang="nl-NL" sz="1100" dirty="0"/>
              <a:t>to operators while the laser system is active”</a:t>
            </a:r>
          </a:p>
          <a:p>
            <a:r>
              <a:rPr lang="nl-NL" sz="1100" dirty="0"/>
              <a:t>C: “The cavern A laser room doors shall </a:t>
            </a:r>
            <a:r>
              <a:rPr lang="nl-NL" sz="1100" b="1" dirty="0">
                <a:solidFill>
                  <a:srgbClr val="368C78"/>
                </a:solidFill>
              </a:rPr>
              <a:t>remain closed </a:t>
            </a:r>
            <a:r>
              <a:rPr lang="nl-NL" sz="1100" dirty="0"/>
              <a:t>to operators while the laser system is active”</a:t>
            </a:r>
            <a:endParaRPr lang="nl-NL" sz="1100" b="1" dirty="0"/>
          </a:p>
          <a:p>
            <a:endParaRPr lang="nl-NL" sz="1100" b="1" dirty="0"/>
          </a:p>
          <a:p>
            <a:r>
              <a:rPr lang="nl-NL" sz="1100" dirty="0"/>
              <a:t>I: “</a:t>
            </a:r>
            <a:r>
              <a:rPr lang="nl-NL" sz="1100" b="1" dirty="0">
                <a:solidFill>
                  <a:srgbClr val="C00000"/>
                </a:solidFill>
              </a:rPr>
              <a:t>If possible</a:t>
            </a:r>
            <a:r>
              <a:rPr lang="nl-NL" sz="1100" dirty="0"/>
              <a:t>, the instrument local data storage buffer shall be placed in an underground cavern”</a:t>
            </a:r>
          </a:p>
          <a:p>
            <a:r>
              <a:rPr lang="nl-NL" sz="1100" dirty="0"/>
              <a:t>C: “The local instrument local data storage buffer shall be placed in an underground cavern” [</a:t>
            </a:r>
            <a:r>
              <a:rPr lang="nl-NL" sz="1100" b="1" dirty="0">
                <a:solidFill>
                  <a:srgbClr val="368C78"/>
                </a:solidFill>
              </a:rPr>
              <a:t>Prio: </a:t>
            </a:r>
            <a:r>
              <a:rPr lang="nl-NL" sz="1100" dirty="0">
                <a:solidFill>
                  <a:srgbClr val="368C78"/>
                </a:solidFill>
              </a:rPr>
              <a:t>optional</a:t>
            </a:r>
            <a:r>
              <a:rPr lang="nl-NL" sz="1100" dirty="0"/>
              <a:t>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C7F9F1-5A46-41C2-A224-BC92AA746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259" y="222893"/>
            <a:ext cx="1478068" cy="457134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C1585BC-8323-4F15-A645-F85BDEC93085}"/>
              </a:ext>
            </a:extLst>
          </p:cNvPr>
          <p:cNvCxnSpPr/>
          <p:nvPr/>
        </p:nvCxnSpPr>
        <p:spPr>
          <a:xfrm>
            <a:off x="750216" y="2622571"/>
            <a:ext cx="10746000" cy="0"/>
          </a:xfrm>
          <a:prstGeom prst="line">
            <a:avLst/>
          </a:prstGeom>
          <a:ln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21AF21-E214-4846-A3E5-28D991A9592D}"/>
              </a:ext>
            </a:extLst>
          </p:cNvPr>
          <p:cNvCxnSpPr/>
          <p:nvPr/>
        </p:nvCxnSpPr>
        <p:spPr>
          <a:xfrm>
            <a:off x="750216" y="3136719"/>
            <a:ext cx="10746000" cy="0"/>
          </a:xfrm>
          <a:prstGeom prst="line">
            <a:avLst/>
          </a:prstGeom>
          <a:ln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84A7D4F-24F0-4567-AEC6-B31D57D11464}"/>
              </a:ext>
            </a:extLst>
          </p:cNvPr>
          <p:cNvCxnSpPr/>
          <p:nvPr/>
        </p:nvCxnSpPr>
        <p:spPr>
          <a:xfrm>
            <a:off x="750216" y="3672295"/>
            <a:ext cx="10746000" cy="0"/>
          </a:xfrm>
          <a:prstGeom prst="line">
            <a:avLst/>
          </a:prstGeom>
          <a:ln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979E98D-A8B5-4887-9C18-BC7733B540DC}"/>
              </a:ext>
            </a:extLst>
          </p:cNvPr>
          <p:cNvCxnSpPr/>
          <p:nvPr/>
        </p:nvCxnSpPr>
        <p:spPr>
          <a:xfrm>
            <a:off x="750216" y="4162153"/>
            <a:ext cx="10746000" cy="0"/>
          </a:xfrm>
          <a:prstGeom prst="line">
            <a:avLst/>
          </a:prstGeom>
          <a:ln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9003A3-035D-4F40-B978-F1C6280BC2E4}"/>
              </a:ext>
            </a:extLst>
          </p:cNvPr>
          <p:cNvCxnSpPr/>
          <p:nvPr/>
        </p:nvCxnSpPr>
        <p:spPr>
          <a:xfrm>
            <a:off x="750216" y="5168494"/>
            <a:ext cx="10746000" cy="0"/>
          </a:xfrm>
          <a:prstGeom prst="line">
            <a:avLst/>
          </a:prstGeom>
          <a:ln w="9525"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426C76-9CE7-4E81-A157-F5774BD4809A}"/>
              </a:ext>
            </a:extLst>
          </p:cNvPr>
          <p:cNvCxnSpPr/>
          <p:nvPr/>
        </p:nvCxnSpPr>
        <p:spPr>
          <a:xfrm>
            <a:off x="750216" y="4660042"/>
            <a:ext cx="10746000" cy="0"/>
          </a:xfrm>
          <a:prstGeom prst="line">
            <a:avLst/>
          </a:prstGeom>
          <a:ln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88EC19F-858F-4790-B379-62460233E489}"/>
              </a:ext>
            </a:extLst>
          </p:cNvPr>
          <p:cNvCxnSpPr>
            <a:cxnSpLocks/>
          </p:cNvCxnSpPr>
          <p:nvPr/>
        </p:nvCxnSpPr>
        <p:spPr>
          <a:xfrm>
            <a:off x="2358637" y="1681109"/>
            <a:ext cx="0" cy="3985701"/>
          </a:xfrm>
          <a:prstGeom prst="line">
            <a:avLst/>
          </a:prstGeom>
          <a:ln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C8FB141-12AA-4A4A-81E4-5C99314FA0F3}"/>
              </a:ext>
            </a:extLst>
          </p:cNvPr>
          <p:cNvCxnSpPr/>
          <p:nvPr/>
        </p:nvCxnSpPr>
        <p:spPr>
          <a:xfrm>
            <a:off x="750216" y="1995895"/>
            <a:ext cx="10746000" cy="0"/>
          </a:xfrm>
          <a:prstGeom prst="line">
            <a:avLst/>
          </a:prstGeom>
          <a:ln w="28575"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ED68E3-33B1-407D-9734-3B7CDD659AAD}"/>
              </a:ext>
            </a:extLst>
          </p:cNvPr>
          <p:cNvCxnSpPr>
            <a:cxnSpLocks/>
          </p:cNvCxnSpPr>
          <p:nvPr/>
        </p:nvCxnSpPr>
        <p:spPr>
          <a:xfrm>
            <a:off x="5051477" y="1681109"/>
            <a:ext cx="0" cy="3985701"/>
          </a:xfrm>
          <a:prstGeom prst="line">
            <a:avLst/>
          </a:prstGeom>
          <a:ln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19A4125-2BA7-4BEC-BF43-FBBCF68A6619}"/>
              </a:ext>
            </a:extLst>
          </p:cNvPr>
          <p:cNvSpPr/>
          <p:nvPr/>
        </p:nvSpPr>
        <p:spPr>
          <a:xfrm>
            <a:off x="752262" y="1681109"/>
            <a:ext cx="10749493" cy="3985701"/>
          </a:xfrm>
          <a:prstGeom prst="rect">
            <a:avLst/>
          </a:prstGeom>
          <a:noFill/>
          <a:ln w="28575">
            <a:solidFill>
              <a:srgbClr val="368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BA256C9-8DC6-469D-A0E6-4E3AC59BC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6396-072A-4105-8696-C0A68A148242}" type="slidenum">
              <a:rPr lang="nl-NL" smtClean="0"/>
              <a:t>15</a:t>
            </a:fld>
            <a:endParaRPr lang="nl-NL"/>
          </a:p>
        </p:txBody>
      </p: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B624100D-BF2E-4A01-A848-154B6D5770A9}"/>
              </a:ext>
            </a:extLst>
          </p:cNvPr>
          <p:cNvSpPr txBox="1">
            <a:spLocks/>
          </p:cNvSpPr>
          <p:nvPr/>
        </p:nvSpPr>
        <p:spPr>
          <a:xfrm>
            <a:off x="282155" y="6356350"/>
            <a:ext cx="10469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050" dirty="0" err="1"/>
              <a:t>Following</a:t>
            </a:r>
            <a:r>
              <a:rPr lang="nl-NL" sz="1050" dirty="0"/>
              <a:t> </a:t>
            </a:r>
            <a:r>
              <a:rPr lang="nl-NL" sz="1050" dirty="0" err="1"/>
              <a:t>the</a:t>
            </a:r>
            <a:r>
              <a:rPr lang="nl-NL" sz="1050" dirty="0"/>
              <a:t> INCOSE </a:t>
            </a:r>
            <a:r>
              <a:rPr lang="nl-NL" sz="1050" dirty="0" err="1"/>
              <a:t>and</a:t>
            </a:r>
            <a:r>
              <a:rPr lang="nl-NL" sz="1050" dirty="0"/>
              <a:t> EARS </a:t>
            </a:r>
            <a:r>
              <a:rPr lang="nl-NL" sz="1050" dirty="0" err="1"/>
              <a:t>requirements</a:t>
            </a:r>
            <a:r>
              <a:rPr lang="nl-NL" sz="1050" dirty="0"/>
              <a:t> </a:t>
            </a:r>
            <a:r>
              <a:rPr lang="nl-NL" sz="1050" dirty="0" err="1"/>
              <a:t>language</a:t>
            </a:r>
            <a:r>
              <a:rPr lang="nl-NL" sz="1050" dirty="0"/>
              <a:t> </a:t>
            </a:r>
            <a:r>
              <a:rPr lang="nl-NL" sz="1050" dirty="0" err="1"/>
              <a:t>standards</a:t>
            </a:r>
            <a:endParaRPr lang="nl-NL" sz="1050" dirty="0"/>
          </a:p>
        </p:txBody>
      </p:sp>
    </p:spTree>
    <p:extLst>
      <p:ext uri="{BB962C8B-B14F-4D97-AF65-F5344CB8AC3E}">
        <p14:creationId xmlns:p14="http://schemas.microsoft.com/office/powerpoint/2010/main" val="4071519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93B803-A4E1-4BE3-95A9-DA3FF56A2DB6}"/>
              </a:ext>
            </a:extLst>
          </p:cNvPr>
          <p:cNvCxnSpPr/>
          <p:nvPr/>
        </p:nvCxnSpPr>
        <p:spPr>
          <a:xfrm>
            <a:off x="201718" y="927947"/>
            <a:ext cx="11787082" cy="0"/>
          </a:xfrm>
          <a:prstGeom prst="line">
            <a:avLst/>
          </a:prstGeom>
          <a:ln w="28575"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3AEB198D-6F58-4363-B64C-6DA58319078B}"/>
              </a:ext>
            </a:extLst>
          </p:cNvPr>
          <p:cNvSpPr txBox="1">
            <a:spLocks/>
          </p:cNvSpPr>
          <p:nvPr/>
        </p:nvSpPr>
        <p:spPr>
          <a:xfrm>
            <a:off x="201719" y="12434"/>
            <a:ext cx="11787080" cy="102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b="1" dirty="0" err="1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Spare</a:t>
            </a:r>
            <a:r>
              <a:rPr lang="nl-NL" sz="2400" b="1" dirty="0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Model-</a:t>
            </a:r>
            <a:r>
              <a:rPr lang="nl-NL" sz="2400" b="1" dirty="0" err="1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nl-NL" sz="2400" b="1" dirty="0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Systems Engineering (MBSE)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3E7CFB31-73CB-49BA-9BDC-57BD0E902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259" y="222893"/>
            <a:ext cx="1478068" cy="45713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B6333A-5EB1-4F25-8BD1-523D07E7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6396-072A-4105-8696-C0A68A148242}" type="slidenum">
              <a:rPr lang="nl-NL" smtClean="0"/>
              <a:t>16</a:t>
            </a:fld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C6AC46-1257-4B15-BD07-379FCCCBE8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17"/>
          <a:stretch/>
        </p:blipFill>
        <p:spPr>
          <a:xfrm>
            <a:off x="701040" y="1345489"/>
            <a:ext cx="6583680" cy="22223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A7A4D3-5BF4-407C-B149-DC727BC3E5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034"/>
          <a:stretch/>
        </p:blipFill>
        <p:spPr>
          <a:xfrm>
            <a:off x="7196143" y="1278371"/>
            <a:ext cx="4439597" cy="27349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BD7555-8DD0-4910-84F9-A3EAA4B3BFBB}"/>
              </a:ext>
            </a:extLst>
          </p:cNvPr>
          <p:cNvSpPr txBox="1"/>
          <p:nvPr/>
        </p:nvSpPr>
        <p:spPr>
          <a:xfrm>
            <a:off x="419100" y="3689349"/>
            <a:ext cx="32232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Document-based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Decentralized, no single baseline source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Configuration items (Requirements, design parameters, test plans, risks) in separate documents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Traceability: documents point to other documents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b="1" dirty="0">
                <a:solidFill>
                  <a:srgbClr val="368C78"/>
                </a:solidFill>
                <a:sym typeface="Wingdings" panose="05000000000000000000" pitchFamily="2" charset="2"/>
              </a:rPr>
              <a:t>ET short-term: </a:t>
            </a:r>
            <a:r>
              <a:rPr lang="en-US" sz="1400" dirty="0">
                <a:sym typeface="Wingdings" panose="05000000000000000000" pitchFamily="2" charset="2"/>
              </a:rPr>
              <a:t>good way to start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b="1" dirty="0">
                <a:solidFill>
                  <a:srgbClr val="368C78"/>
                </a:solidFill>
                <a:sym typeface="Wingdings" panose="05000000000000000000" pitchFamily="2" charset="2"/>
              </a:rPr>
              <a:t>ET long-term: </a:t>
            </a:r>
            <a:r>
              <a:rPr lang="en-US" sz="1400" dirty="0">
                <a:sym typeface="Wingdings" panose="05000000000000000000" pitchFamily="2" charset="2"/>
              </a:rPr>
              <a:t>not sustainable</a:t>
            </a:r>
            <a:endParaRPr lang="en-NL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1CAE96-4C91-437D-92F8-DFDAD46A6FE7}"/>
              </a:ext>
            </a:extLst>
          </p:cNvPr>
          <p:cNvSpPr txBox="1"/>
          <p:nvPr/>
        </p:nvSpPr>
        <p:spPr>
          <a:xfrm>
            <a:off x="3788742" y="3689349"/>
            <a:ext cx="340740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Model-based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Central relational database as single baseline source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Configuration items in single database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Traceability: configuration items point to each other in database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Documents are compiled from the database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b="1" dirty="0">
                <a:solidFill>
                  <a:srgbClr val="368C78"/>
                </a:solidFill>
                <a:sym typeface="Wingdings" panose="05000000000000000000" pitchFamily="2" charset="2"/>
              </a:rPr>
              <a:t>ET short-term: </a:t>
            </a:r>
            <a:r>
              <a:rPr lang="en-US" sz="1400" dirty="0">
                <a:sym typeface="Wingdings" panose="05000000000000000000" pitchFamily="2" charset="2"/>
              </a:rPr>
              <a:t>not yet available, trials done, must be developed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b="1" dirty="0">
                <a:solidFill>
                  <a:srgbClr val="368C78"/>
                </a:solidFill>
                <a:sym typeface="Wingdings" panose="05000000000000000000" pitchFamily="2" charset="2"/>
              </a:rPr>
              <a:t>ET long-term: </a:t>
            </a:r>
            <a:r>
              <a:rPr lang="en-US" sz="1400" dirty="0">
                <a:sym typeface="Wingdings" panose="05000000000000000000" pitchFamily="2" charset="2"/>
              </a:rPr>
              <a:t>necessary for traceability</a:t>
            </a:r>
            <a:endParaRPr lang="en-NL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6D5EEA-9A16-4926-BDEE-4EFCC6AD0339}"/>
              </a:ext>
            </a:extLst>
          </p:cNvPr>
          <p:cNvSpPr txBox="1"/>
          <p:nvPr/>
        </p:nvSpPr>
        <p:spPr>
          <a:xfrm>
            <a:off x="7908299" y="4253229"/>
            <a:ext cx="340740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Digital thread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Use a Requirements Management tool (ex. Jama) for requirements, system architecture and testing specification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Use specialized tools (PLM, CAD, simulation, </a:t>
            </a:r>
            <a:r>
              <a:rPr lang="en-US" sz="1400" dirty="0" err="1"/>
              <a:t>Matlab</a:t>
            </a:r>
            <a:r>
              <a:rPr lang="en-US" sz="1400" dirty="0"/>
              <a:t>/Simulink) for detailed design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Synchronize the SE and detailed design tools for continuity</a:t>
            </a:r>
            <a:endParaRPr lang="en-NL" sz="1400" dirty="0"/>
          </a:p>
        </p:txBody>
      </p:sp>
    </p:spTree>
    <p:extLst>
      <p:ext uri="{BB962C8B-B14F-4D97-AF65-F5344CB8AC3E}">
        <p14:creationId xmlns:p14="http://schemas.microsoft.com/office/powerpoint/2010/main" val="1568069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93B803-A4E1-4BE3-95A9-DA3FF56A2DB6}"/>
              </a:ext>
            </a:extLst>
          </p:cNvPr>
          <p:cNvCxnSpPr/>
          <p:nvPr/>
        </p:nvCxnSpPr>
        <p:spPr>
          <a:xfrm>
            <a:off x="201718" y="927947"/>
            <a:ext cx="11787082" cy="0"/>
          </a:xfrm>
          <a:prstGeom prst="line">
            <a:avLst/>
          </a:prstGeom>
          <a:ln w="28575"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3AEB198D-6F58-4363-B64C-6DA58319078B}"/>
              </a:ext>
            </a:extLst>
          </p:cNvPr>
          <p:cNvSpPr txBox="1">
            <a:spLocks/>
          </p:cNvSpPr>
          <p:nvPr/>
        </p:nvSpPr>
        <p:spPr>
          <a:xfrm>
            <a:off x="201719" y="12434"/>
            <a:ext cx="11787080" cy="102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b="1" dirty="0" err="1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Spare</a:t>
            </a:r>
            <a:r>
              <a:rPr lang="nl-NL" sz="2400" b="1" dirty="0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MBSE and modern Requirements Management tools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3E7CFB31-73CB-49BA-9BDC-57BD0E902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259" y="222893"/>
            <a:ext cx="1478068" cy="457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7224FB-6C70-4AB5-8E69-2B3455F10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18" y="1046918"/>
            <a:ext cx="6998203" cy="36230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38B18D-6B86-44DD-BCD3-E8509E5615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062" y="2834646"/>
            <a:ext cx="7163738" cy="38004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62AAD8-EE4B-4171-9722-ED386E7C70EE}"/>
              </a:ext>
            </a:extLst>
          </p:cNvPr>
          <p:cNvSpPr txBox="1"/>
          <p:nvPr/>
        </p:nvSpPr>
        <p:spPr>
          <a:xfrm>
            <a:off x="620818" y="4842256"/>
            <a:ext cx="2206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PBS decomposition</a:t>
            </a:r>
            <a:endParaRPr lang="en-NL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F92BC9-FD08-4D52-9729-F1D64567B1D9}"/>
              </a:ext>
            </a:extLst>
          </p:cNvPr>
          <p:cNvSpPr txBox="1"/>
          <p:nvPr/>
        </p:nvSpPr>
        <p:spPr>
          <a:xfrm>
            <a:off x="7436140" y="1327299"/>
            <a:ext cx="274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Requirements framework</a:t>
            </a:r>
            <a:endParaRPr lang="en-NL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0F7DFD-17B3-4858-981F-4CFCA40F507F}"/>
              </a:ext>
            </a:extLst>
          </p:cNvPr>
          <p:cNvSpPr txBox="1"/>
          <p:nvPr/>
        </p:nvSpPr>
        <p:spPr>
          <a:xfrm>
            <a:off x="9029700" y="2346344"/>
            <a:ext cx="2959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Requirements writing check</a:t>
            </a:r>
            <a:endParaRPr lang="en-NL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04583B-BFA5-462F-9927-475F6AC3296C}"/>
              </a:ext>
            </a:extLst>
          </p:cNvPr>
          <p:cNvSpPr/>
          <p:nvPr/>
        </p:nvSpPr>
        <p:spPr>
          <a:xfrm>
            <a:off x="201718" y="1493520"/>
            <a:ext cx="1299422" cy="2095500"/>
          </a:xfrm>
          <a:prstGeom prst="rect">
            <a:avLst/>
          </a:prstGeom>
          <a:noFill/>
          <a:ln w="28575">
            <a:solidFill>
              <a:srgbClr val="368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E4D988-2F16-4983-B1AD-B03100920775}"/>
              </a:ext>
            </a:extLst>
          </p:cNvPr>
          <p:cNvSpPr/>
          <p:nvPr/>
        </p:nvSpPr>
        <p:spPr>
          <a:xfrm>
            <a:off x="3467100" y="2019300"/>
            <a:ext cx="3596640" cy="541020"/>
          </a:xfrm>
          <a:prstGeom prst="rect">
            <a:avLst/>
          </a:prstGeom>
          <a:noFill/>
          <a:ln w="28575">
            <a:solidFill>
              <a:srgbClr val="368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A19A19-4727-4351-B84D-FA1913E7DB8D}"/>
              </a:ext>
            </a:extLst>
          </p:cNvPr>
          <p:cNvSpPr/>
          <p:nvPr/>
        </p:nvSpPr>
        <p:spPr>
          <a:xfrm>
            <a:off x="6124483" y="3312671"/>
            <a:ext cx="5864315" cy="3322436"/>
          </a:xfrm>
          <a:prstGeom prst="rect">
            <a:avLst/>
          </a:prstGeom>
          <a:noFill/>
          <a:ln w="28575">
            <a:solidFill>
              <a:srgbClr val="368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7DE0B5-B211-49EB-AF2A-C023F3AB67FE}"/>
              </a:ext>
            </a:extLst>
          </p:cNvPr>
          <p:cNvCxnSpPr>
            <a:stCxn id="10" idx="0"/>
            <a:endCxn id="6" idx="2"/>
          </p:cNvCxnSpPr>
          <p:nvPr/>
        </p:nvCxnSpPr>
        <p:spPr>
          <a:xfrm flipH="1" flipV="1">
            <a:off x="851429" y="3589020"/>
            <a:ext cx="872490" cy="1253236"/>
          </a:xfrm>
          <a:prstGeom prst="line">
            <a:avLst/>
          </a:prstGeom>
          <a:ln w="28575"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7F887D5-B389-4AD2-BE18-2E5A85D68E35}"/>
              </a:ext>
            </a:extLst>
          </p:cNvPr>
          <p:cNvCxnSpPr>
            <a:cxnSpLocks/>
            <a:stCxn id="14" idx="3"/>
            <a:endCxn id="12" idx="2"/>
          </p:cNvCxnSpPr>
          <p:nvPr/>
        </p:nvCxnSpPr>
        <p:spPr>
          <a:xfrm flipV="1">
            <a:off x="7063740" y="1696631"/>
            <a:ext cx="1744490" cy="593179"/>
          </a:xfrm>
          <a:prstGeom prst="line">
            <a:avLst/>
          </a:prstGeom>
          <a:ln w="28575"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91EC786-E2DB-4A07-8A17-9E9FFD5D73F2}"/>
              </a:ext>
            </a:extLst>
          </p:cNvPr>
          <p:cNvCxnSpPr>
            <a:cxnSpLocks/>
            <a:stCxn id="16" idx="0"/>
            <a:endCxn id="13" idx="2"/>
          </p:cNvCxnSpPr>
          <p:nvPr/>
        </p:nvCxnSpPr>
        <p:spPr>
          <a:xfrm flipV="1">
            <a:off x="9056641" y="2715676"/>
            <a:ext cx="1452609" cy="596995"/>
          </a:xfrm>
          <a:prstGeom prst="line">
            <a:avLst/>
          </a:prstGeom>
          <a:ln w="28575"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077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03735B4-29F4-41D6-8D59-23AC633ED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259" y="222893"/>
            <a:ext cx="1478068" cy="45713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93B803-A4E1-4BE3-95A9-DA3FF56A2DB6}"/>
              </a:ext>
            </a:extLst>
          </p:cNvPr>
          <p:cNvCxnSpPr/>
          <p:nvPr/>
        </p:nvCxnSpPr>
        <p:spPr>
          <a:xfrm>
            <a:off x="201718" y="927947"/>
            <a:ext cx="11787082" cy="0"/>
          </a:xfrm>
          <a:prstGeom prst="line">
            <a:avLst/>
          </a:prstGeom>
          <a:ln w="28575"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938EF6C7-F2C1-41DD-BE00-8CCEAD9464DF}"/>
              </a:ext>
            </a:extLst>
          </p:cNvPr>
          <p:cNvSpPr/>
          <p:nvPr/>
        </p:nvSpPr>
        <p:spPr>
          <a:xfrm>
            <a:off x="678320" y="2381330"/>
            <a:ext cx="1219962" cy="455725"/>
          </a:xfrm>
          <a:prstGeom prst="rect">
            <a:avLst/>
          </a:prstGeom>
          <a:solidFill>
            <a:srgbClr val="DAE3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b="1" dirty="0">
                <a:solidFill>
                  <a:schemeClr val="tx1"/>
                </a:solidFill>
              </a:rPr>
              <a:t>M1:</a:t>
            </a:r>
            <a:r>
              <a:rPr lang="nl-NL" sz="1050" dirty="0">
                <a:solidFill>
                  <a:schemeClr val="tx1"/>
                </a:solidFill>
              </a:rPr>
              <a:t> Science &amp; Project Objectives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798F40F-270D-4441-9415-59924D24DD76}"/>
              </a:ext>
            </a:extLst>
          </p:cNvPr>
          <p:cNvSpPr/>
          <p:nvPr/>
        </p:nvSpPr>
        <p:spPr>
          <a:xfrm>
            <a:off x="2143569" y="2376903"/>
            <a:ext cx="1109079" cy="455725"/>
          </a:xfrm>
          <a:prstGeom prst="rect">
            <a:avLst/>
          </a:prstGeom>
          <a:solidFill>
            <a:srgbClr val="DAE3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b="1" dirty="0">
                <a:solidFill>
                  <a:schemeClr val="tx1"/>
                </a:solidFill>
              </a:rPr>
              <a:t>M2: </a:t>
            </a:r>
            <a:r>
              <a:rPr lang="nl-NL" sz="1050" dirty="0">
                <a:solidFill>
                  <a:schemeClr val="tx1"/>
                </a:solidFill>
              </a:rPr>
              <a:t>System </a:t>
            </a:r>
            <a:r>
              <a:rPr lang="nl-NL" sz="1050" dirty="0" err="1">
                <a:solidFill>
                  <a:schemeClr val="tx1"/>
                </a:solidFill>
              </a:rPr>
              <a:t>Requirements</a:t>
            </a:r>
            <a:endParaRPr lang="nl-NL" sz="1050" dirty="0">
              <a:solidFill>
                <a:schemeClr val="tx1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BC880BB-781A-4DEF-9330-58AB60CA4B66}"/>
              </a:ext>
            </a:extLst>
          </p:cNvPr>
          <p:cNvSpPr/>
          <p:nvPr/>
        </p:nvSpPr>
        <p:spPr>
          <a:xfrm>
            <a:off x="3490341" y="2376902"/>
            <a:ext cx="1109079" cy="455725"/>
          </a:xfrm>
          <a:prstGeom prst="rect">
            <a:avLst/>
          </a:prstGeom>
          <a:solidFill>
            <a:srgbClr val="DAE3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b="1" dirty="0">
                <a:solidFill>
                  <a:schemeClr val="tx1"/>
                </a:solidFill>
              </a:rPr>
              <a:t>M3:</a:t>
            </a:r>
            <a:r>
              <a:rPr lang="nl-NL" sz="1050" dirty="0">
                <a:solidFill>
                  <a:schemeClr val="tx1"/>
                </a:solidFill>
              </a:rPr>
              <a:t> System Architecture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5B9E86D-747B-4174-AEDF-E558A301FC08}"/>
              </a:ext>
            </a:extLst>
          </p:cNvPr>
          <p:cNvSpPr/>
          <p:nvPr/>
        </p:nvSpPr>
        <p:spPr>
          <a:xfrm>
            <a:off x="4837113" y="2388473"/>
            <a:ext cx="1109079" cy="455725"/>
          </a:xfrm>
          <a:prstGeom prst="rect">
            <a:avLst/>
          </a:prstGeom>
          <a:solidFill>
            <a:srgbClr val="DAE3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b="1" dirty="0">
                <a:solidFill>
                  <a:schemeClr val="tx1"/>
                </a:solidFill>
              </a:rPr>
              <a:t>M4: </a:t>
            </a:r>
            <a:r>
              <a:rPr lang="nl-NL" sz="1050" dirty="0">
                <a:solidFill>
                  <a:schemeClr val="tx1"/>
                </a:solidFill>
              </a:rPr>
              <a:t>Preliminary Design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022C89B-918C-4CA7-B349-0542B34A2A78}"/>
              </a:ext>
            </a:extLst>
          </p:cNvPr>
          <p:cNvSpPr/>
          <p:nvPr/>
        </p:nvSpPr>
        <p:spPr>
          <a:xfrm>
            <a:off x="6183885" y="2376902"/>
            <a:ext cx="1109079" cy="455725"/>
          </a:xfrm>
          <a:prstGeom prst="rect">
            <a:avLst/>
          </a:prstGeom>
          <a:solidFill>
            <a:srgbClr val="DAE3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b="1" dirty="0">
                <a:solidFill>
                  <a:schemeClr val="tx1"/>
                </a:solidFill>
              </a:rPr>
              <a:t>M5: </a:t>
            </a:r>
            <a:r>
              <a:rPr lang="nl-NL" sz="1050" dirty="0">
                <a:solidFill>
                  <a:schemeClr val="tx1"/>
                </a:solidFill>
              </a:rPr>
              <a:t>Critical Design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EC8E493-273D-452A-802A-03F5158676FC}"/>
              </a:ext>
            </a:extLst>
          </p:cNvPr>
          <p:cNvSpPr/>
          <p:nvPr/>
        </p:nvSpPr>
        <p:spPr>
          <a:xfrm>
            <a:off x="9065530" y="2376901"/>
            <a:ext cx="1109079" cy="455725"/>
          </a:xfrm>
          <a:prstGeom prst="rect">
            <a:avLst/>
          </a:prstGeom>
          <a:solidFill>
            <a:srgbClr val="DAE3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b="1" dirty="0">
                <a:solidFill>
                  <a:schemeClr val="tx1"/>
                </a:solidFill>
              </a:rPr>
              <a:t>M6: </a:t>
            </a:r>
            <a:r>
              <a:rPr lang="nl-NL" sz="1050" dirty="0">
                <a:solidFill>
                  <a:schemeClr val="tx1"/>
                </a:solidFill>
              </a:rPr>
              <a:t>System Acceptance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5555BCC-8F1E-4E57-98D8-A218D0290E3E}"/>
              </a:ext>
            </a:extLst>
          </p:cNvPr>
          <p:cNvSpPr/>
          <p:nvPr/>
        </p:nvSpPr>
        <p:spPr>
          <a:xfrm>
            <a:off x="10412302" y="2376900"/>
            <a:ext cx="1109079" cy="455725"/>
          </a:xfrm>
          <a:prstGeom prst="rect">
            <a:avLst/>
          </a:prstGeom>
          <a:solidFill>
            <a:srgbClr val="DAE3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b="1" dirty="0">
                <a:solidFill>
                  <a:schemeClr val="tx1"/>
                </a:solidFill>
              </a:rPr>
              <a:t>M7: </a:t>
            </a:r>
            <a:r>
              <a:rPr lang="nl-NL" sz="1050" dirty="0">
                <a:solidFill>
                  <a:schemeClr val="tx1"/>
                </a:solidFill>
              </a:rPr>
              <a:t>Operational Assessment</a:t>
            </a:r>
          </a:p>
        </p:txBody>
      </p:sp>
      <p:sp>
        <p:nvSpPr>
          <p:cNvPr id="101" name="Arrow: Right 100">
            <a:extLst>
              <a:ext uri="{FF2B5EF4-FFF2-40B4-BE49-F238E27FC236}">
                <a16:creationId xmlns:a16="http://schemas.microsoft.com/office/drawing/2014/main" id="{643BF078-CB6E-44B0-B945-88E860FE6563}"/>
              </a:ext>
            </a:extLst>
          </p:cNvPr>
          <p:cNvSpPr/>
          <p:nvPr/>
        </p:nvSpPr>
        <p:spPr>
          <a:xfrm>
            <a:off x="1905876" y="2503169"/>
            <a:ext cx="237693" cy="203192"/>
          </a:xfrm>
          <a:prstGeom prst="rightArrow">
            <a:avLst/>
          </a:prstGeom>
          <a:solidFill>
            <a:srgbClr val="368C78"/>
          </a:solidFill>
          <a:ln>
            <a:solidFill>
              <a:srgbClr val="368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2" name="Arrow: Right 101">
            <a:extLst>
              <a:ext uri="{FF2B5EF4-FFF2-40B4-BE49-F238E27FC236}">
                <a16:creationId xmlns:a16="http://schemas.microsoft.com/office/drawing/2014/main" id="{2A3B9261-62F3-45DA-9576-62CA1ED7823D}"/>
              </a:ext>
            </a:extLst>
          </p:cNvPr>
          <p:cNvSpPr/>
          <p:nvPr/>
        </p:nvSpPr>
        <p:spPr>
          <a:xfrm>
            <a:off x="3265487" y="2503168"/>
            <a:ext cx="224853" cy="203192"/>
          </a:xfrm>
          <a:prstGeom prst="rightArrow">
            <a:avLst/>
          </a:prstGeom>
          <a:solidFill>
            <a:srgbClr val="368C78"/>
          </a:solidFill>
          <a:ln>
            <a:solidFill>
              <a:srgbClr val="368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3" name="Arrow: Right 102">
            <a:extLst>
              <a:ext uri="{FF2B5EF4-FFF2-40B4-BE49-F238E27FC236}">
                <a16:creationId xmlns:a16="http://schemas.microsoft.com/office/drawing/2014/main" id="{5E313447-4B5B-49AF-B440-DD81ED7F5232}"/>
              </a:ext>
            </a:extLst>
          </p:cNvPr>
          <p:cNvSpPr/>
          <p:nvPr/>
        </p:nvSpPr>
        <p:spPr>
          <a:xfrm>
            <a:off x="4599420" y="2508579"/>
            <a:ext cx="237693" cy="203192"/>
          </a:xfrm>
          <a:prstGeom prst="rightArrow">
            <a:avLst/>
          </a:prstGeom>
          <a:solidFill>
            <a:srgbClr val="368C78"/>
          </a:solidFill>
          <a:ln>
            <a:solidFill>
              <a:srgbClr val="368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4" name="Arrow: Right 103">
            <a:extLst>
              <a:ext uri="{FF2B5EF4-FFF2-40B4-BE49-F238E27FC236}">
                <a16:creationId xmlns:a16="http://schemas.microsoft.com/office/drawing/2014/main" id="{8EBB5A36-44B4-4F8F-B2F4-5AB05C4CAB61}"/>
              </a:ext>
            </a:extLst>
          </p:cNvPr>
          <p:cNvSpPr/>
          <p:nvPr/>
        </p:nvSpPr>
        <p:spPr>
          <a:xfrm>
            <a:off x="5946192" y="2503168"/>
            <a:ext cx="237693" cy="203192"/>
          </a:xfrm>
          <a:prstGeom prst="rightArrow">
            <a:avLst/>
          </a:prstGeom>
          <a:solidFill>
            <a:srgbClr val="368C78"/>
          </a:solidFill>
          <a:ln>
            <a:solidFill>
              <a:srgbClr val="368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5" name="Arrow: Right 104">
            <a:extLst>
              <a:ext uri="{FF2B5EF4-FFF2-40B4-BE49-F238E27FC236}">
                <a16:creationId xmlns:a16="http://schemas.microsoft.com/office/drawing/2014/main" id="{D816ABD2-2F6C-46E0-A1EF-2BB7ACD40A3C}"/>
              </a:ext>
            </a:extLst>
          </p:cNvPr>
          <p:cNvSpPr/>
          <p:nvPr/>
        </p:nvSpPr>
        <p:spPr>
          <a:xfrm>
            <a:off x="7292964" y="2514739"/>
            <a:ext cx="1780161" cy="203192"/>
          </a:xfrm>
          <a:prstGeom prst="rightArrow">
            <a:avLst/>
          </a:prstGeom>
          <a:solidFill>
            <a:srgbClr val="368C78"/>
          </a:solidFill>
          <a:ln>
            <a:solidFill>
              <a:srgbClr val="368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6" name="Arrow: Right 105">
            <a:extLst>
              <a:ext uri="{FF2B5EF4-FFF2-40B4-BE49-F238E27FC236}">
                <a16:creationId xmlns:a16="http://schemas.microsoft.com/office/drawing/2014/main" id="{906B83F7-7F6F-498C-8606-2F4EA9DD643E}"/>
              </a:ext>
            </a:extLst>
          </p:cNvPr>
          <p:cNvSpPr/>
          <p:nvPr/>
        </p:nvSpPr>
        <p:spPr>
          <a:xfrm>
            <a:off x="10174610" y="2514739"/>
            <a:ext cx="237122" cy="203192"/>
          </a:xfrm>
          <a:prstGeom prst="rightArrow">
            <a:avLst/>
          </a:prstGeom>
          <a:solidFill>
            <a:srgbClr val="368C78"/>
          </a:solidFill>
          <a:ln>
            <a:solidFill>
              <a:srgbClr val="368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7" name="Right Bracket 106">
            <a:extLst>
              <a:ext uri="{FF2B5EF4-FFF2-40B4-BE49-F238E27FC236}">
                <a16:creationId xmlns:a16="http://schemas.microsoft.com/office/drawing/2014/main" id="{9FDB59CB-E003-4747-81A2-0B0F234F59DE}"/>
              </a:ext>
            </a:extLst>
          </p:cNvPr>
          <p:cNvSpPr/>
          <p:nvPr/>
        </p:nvSpPr>
        <p:spPr>
          <a:xfrm rot="16200000">
            <a:off x="2662707" y="193558"/>
            <a:ext cx="58955" cy="3814470"/>
          </a:xfrm>
          <a:prstGeom prst="rightBracket">
            <a:avLst/>
          </a:prstGeom>
          <a:ln w="28575">
            <a:solidFill>
              <a:srgbClr val="368C7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8" name="Right Bracket 107">
            <a:extLst>
              <a:ext uri="{FF2B5EF4-FFF2-40B4-BE49-F238E27FC236}">
                <a16:creationId xmlns:a16="http://schemas.microsoft.com/office/drawing/2014/main" id="{A8EBACFF-4371-4433-8749-CFED2734D03A}"/>
              </a:ext>
            </a:extLst>
          </p:cNvPr>
          <p:cNvSpPr/>
          <p:nvPr/>
        </p:nvSpPr>
        <p:spPr>
          <a:xfrm rot="16200000">
            <a:off x="4010250" y="1371595"/>
            <a:ext cx="69260" cy="1109080"/>
          </a:xfrm>
          <a:prstGeom prst="rightBracket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9" name="Right Bracket 108">
            <a:extLst>
              <a:ext uri="{FF2B5EF4-FFF2-40B4-BE49-F238E27FC236}">
                <a16:creationId xmlns:a16="http://schemas.microsoft.com/office/drawing/2014/main" id="{EAF5D493-AFFC-4620-9FB9-5F71FD1A1735}"/>
              </a:ext>
            </a:extLst>
          </p:cNvPr>
          <p:cNvSpPr/>
          <p:nvPr/>
        </p:nvSpPr>
        <p:spPr>
          <a:xfrm rot="16200000">
            <a:off x="6126887" y="-3116351"/>
            <a:ext cx="52557" cy="10736430"/>
          </a:xfrm>
          <a:prstGeom prst="rightBracket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314F32B3-DEAC-4C1D-BE8F-093131AB659C}"/>
              </a:ext>
            </a:extLst>
          </p:cNvPr>
          <p:cNvSpPr/>
          <p:nvPr/>
        </p:nvSpPr>
        <p:spPr>
          <a:xfrm>
            <a:off x="3041948" y="1560693"/>
            <a:ext cx="2005863" cy="298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>
                <a:solidFill>
                  <a:schemeClr val="tx1"/>
                </a:solidFill>
              </a:rPr>
              <a:t>Interface Management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Identifying dependencies between systems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6770392-A196-4594-A3D2-2121F38224A4}"/>
              </a:ext>
            </a:extLst>
          </p:cNvPr>
          <p:cNvSpPr/>
          <p:nvPr/>
        </p:nvSpPr>
        <p:spPr>
          <a:xfrm>
            <a:off x="7341707" y="1891504"/>
            <a:ext cx="1597177" cy="298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>
                <a:solidFill>
                  <a:schemeClr val="tx1"/>
                </a:solidFill>
              </a:rPr>
              <a:t>Systems Engineering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Managing system complexity</a:t>
            </a:r>
            <a:endParaRPr lang="nl-NL" sz="1200" b="1" dirty="0">
              <a:solidFill>
                <a:schemeClr val="tx1"/>
              </a:solidFill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A4635A8E-B7BC-4B55-AA08-744AAF45AFA4}"/>
              </a:ext>
            </a:extLst>
          </p:cNvPr>
          <p:cNvSpPr/>
          <p:nvPr/>
        </p:nvSpPr>
        <p:spPr>
          <a:xfrm>
            <a:off x="678319" y="1733860"/>
            <a:ext cx="2623441" cy="298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200" b="1" dirty="0">
                <a:solidFill>
                  <a:srgbClr val="368C78"/>
                </a:solidFill>
              </a:rPr>
              <a:t>Requirements Management</a:t>
            </a:r>
            <a:endParaRPr lang="nl-NL" sz="1200" b="1" dirty="0">
              <a:solidFill>
                <a:srgbClr val="FF0000"/>
              </a:solidFill>
            </a:endParaRPr>
          </a:p>
          <a:p>
            <a:r>
              <a:rPr lang="nl-NL" sz="800" dirty="0">
                <a:solidFill>
                  <a:srgbClr val="368C78"/>
                </a:solidFill>
              </a:rPr>
              <a:t>Synthesizing system capabilities from objectives</a:t>
            </a:r>
          </a:p>
        </p:txBody>
      </p:sp>
      <p:sp>
        <p:nvSpPr>
          <p:cNvPr id="113" name="Right Bracket 112">
            <a:extLst>
              <a:ext uri="{FF2B5EF4-FFF2-40B4-BE49-F238E27FC236}">
                <a16:creationId xmlns:a16="http://schemas.microsoft.com/office/drawing/2014/main" id="{C7A3F2E7-391E-4730-929C-A8BE0DDC1D89}"/>
              </a:ext>
            </a:extLst>
          </p:cNvPr>
          <p:cNvSpPr/>
          <p:nvPr/>
        </p:nvSpPr>
        <p:spPr>
          <a:xfrm rot="16200000">
            <a:off x="9576016" y="1559025"/>
            <a:ext cx="54481" cy="1088012"/>
          </a:xfrm>
          <a:prstGeom prst="rightBracket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6B21C60-7E76-4527-8E76-FB3B2B9D91EF}"/>
              </a:ext>
            </a:extLst>
          </p:cNvPr>
          <p:cNvSpPr/>
          <p:nvPr/>
        </p:nvSpPr>
        <p:spPr>
          <a:xfrm>
            <a:off x="8966235" y="1733813"/>
            <a:ext cx="2668717" cy="298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200" b="1" dirty="0">
                <a:solidFill>
                  <a:schemeClr val="tx1"/>
                </a:solidFill>
              </a:rPr>
              <a:t>Integration Management</a:t>
            </a:r>
          </a:p>
          <a:p>
            <a:r>
              <a:rPr lang="nl-NL" sz="800" dirty="0">
                <a:solidFill>
                  <a:schemeClr val="tx1"/>
                </a:solidFill>
              </a:rPr>
              <a:t>Verifying that specs, requirements and objectives are met</a:t>
            </a: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6DFE8B2E-571E-4397-BAC0-F457B667C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5530" y="3145927"/>
            <a:ext cx="1714849" cy="1250679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D3044EC-64C9-49F0-ADE0-11B03DB0D1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12" y="4547673"/>
            <a:ext cx="2079408" cy="1386706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3A186F63-3B14-4476-8818-A3148024E5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/>
          <a:stretch/>
        </p:blipFill>
        <p:spPr>
          <a:xfrm>
            <a:off x="2277992" y="4390704"/>
            <a:ext cx="1353047" cy="1543676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D42669B2-D8B8-4D65-9C15-673E0D73B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266" y="4547673"/>
            <a:ext cx="2465257" cy="1386707"/>
          </a:xfrm>
          <a:prstGeom prst="rect">
            <a:avLst/>
          </a:prstGeom>
        </p:spPr>
      </p:pic>
      <p:sp>
        <p:nvSpPr>
          <p:cNvPr id="119" name="Rectangle 118">
            <a:extLst>
              <a:ext uri="{FF2B5EF4-FFF2-40B4-BE49-F238E27FC236}">
                <a16:creationId xmlns:a16="http://schemas.microsoft.com/office/drawing/2014/main" id="{F778E51D-C474-4BFB-A395-F1E00DE55FFB}"/>
              </a:ext>
            </a:extLst>
          </p:cNvPr>
          <p:cNvSpPr/>
          <p:nvPr/>
        </p:nvSpPr>
        <p:spPr>
          <a:xfrm>
            <a:off x="7292394" y="2306313"/>
            <a:ext cx="1772565" cy="298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b="1" dirty="0">
                <a:solidFill>
                  <a:srgbClr val="368C78"/>
                </a:solidFill>
              </a:rPr>
              <a:t>Construction &amp; Manufacturing</a:t>
            </a:r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D34950F9-F32D-49D0-86C9-768AC6B0F0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739" y="3149091"/>
            <a:ext cx="2025493" cy="107850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0E37D08E-AC67-4DD1-915E-A6AF0E4D6E36}"/>
              </a:ext>
            </a:extLst>
          </p:cNvPr>
          <p:cNvCxnSpPr>
            <a:cxnSpLocks/>
            <a:stCxn id="3" idx="0"/>
            <a:endCxn id="94" idx="2"/>
          </p:cNvCxnSpPr>
          <p:nvPr/>
        </p:nvCxnSpPr>
        <p:spPr>
          <a:xfrm flipH="1" flipV="1">
            <a:off x="1288301" y="2837055"/>
            <a:ext cx="4736" cy="310259"/>
          </a:xfrm>
          <a:prstGeom prst="line">
            <a:avLst/>
          </a:prstGeom>
          <a:ln w="19050"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946FE16D-7AD8-4DF6-813E-C78E5653BFB2}"/>
              </a:ext>
            </a:extLst>
          </p:cNvPr>
          <p:cNvCxnSpPr>
            <a:cxnSpLocks/>
            <a:stCxn id="117" idx="0"/>
            <a:endCxn id="95" idx="2"/>
          </p:cNvCxnSpPr>
          <p:nvPr/>
        </p:nvCxnSpPr>
        <p:spPr>
          <a:xfrm flipH="1" flipV="1">
            <a:off x="2698109" y="2832628"/>
            <a:ext cx="256407" cy="1558076"/>
          </a:xfrm>
          <a:prstGeom prst="line">
            <a:avLst/>
          </a:prstGeom>
          <a:ln w="19050"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73D26A4F-F3BE-4F51-9E1B-954D6ED20554}"/>
              </a:ext>
            </a:extLst>
          </p:cNvPr>
          <p:cNvCxnSpPr>
            <a:cxnSpLocks/>
            <a:stCxn id="121" idx="0"/>
            <a:endCxn id="96" idx="2"/>
          </p:cNvCxnSpPr>
          <p:nvPr/>
        </p:nvCxnSpPr>
        <p:spPr>
          <a:xfrm flipH="1" flipV="1">
            <a:off x="4044881" y="2832627"/>
            <a:ext cx="219605" cy="316464"/>
          </a:xfrm>
          <a:prstGeom prst="line">
            <a:avLst/>
          </a:prstGeom>
          <a:ln w="19050"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780EAF50-5664-4DC7-A76F-C93F83FFA2CA}"/>
              </a:ext>
            </a:extLst>
          </p:cNvPr>
          <p:cNvCxnSpPr>
            <a:cxnSpLocks/>
            <a:stCxn id="118" idx="0"/>
            <a:endCxn id="97" idx="2"/>
          </p:cNvCxnSpPr>
          <p:nvPr/>
        </p:nvCxnSpPr>
        <p:spPr>
          <a:xfrm flipH="1" flipV="1">
            <a:off x="5391653" y="2844198"/>
            <a:ext cx="559242" cy="1703475"/>
          </a:xfrm>
          <a:prstGeom prst="line">
            <a:avLst/>
          </a:prstGeom>
          <a:ln w="19050"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BD56C3E4-13A9-41DF-AD14-26CD4DE942EF}"/>
              </a:ext>
            </a:extLst>
          </p:cNvPr>
          <p:cNvCxnSpPr>
            <a:cxnSpLocks/>
            <a:stCxn id="127" idx="0"/>
            <a:endCxn id="98" idx="2"/>
          </p:cNvCxnSpPr>
          <p:nvPr/>
        </p:nvCxnSpPr>
        <p:spPr>
          <a:xfrm flipH="1" flipV="1">
            <a:off x="6738425" y="2832627"/>
            <a:ext cx="394394" cy="320073"/>
          </a:xfrm>
          <a:prstGeom prst="line">
            <a:avLst/>
          </a:prstGeom>
          <a:ln w="19050"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" name="Picture 126">
            <a:extLst>
              <a:ext uri="{FF2B5EF4-FFF2-40B4-BE49-F238E27FC236}">
                <a16:creationId xmlns:a16="http://schemas.microsoft.com/office/drawing/2014/main" id="{B1E25528-65FF-4A77-90AF-D5BEF699397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" t="3463" r="3505" b="3309"/>
          <a:stretch/>
        </p:blipFill>
        <p:spPr>
          <a:xfrm>
            <a:off x="6220637" y="3152700"/>
            <a:ext cx="1824364" cy="1233730"/>
          </a:xfrm>
          <a:prstGeom prst="rect">
            <a:avLst/>
          </a:prstGeom>
        </p:spPr>
      </p:pic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F9A8FC90-221D-4566-BBD2-C26C86EEF737}"/>
              </a:ext>
            </a:extLst>
          </p:cNvPr>
          <p:cNvCxnSpPr>
            <a:cxnSpLocks/>
            <a:stCxn id="116" idx="0"/>
          </p:cNvCxnSpPr>
          <p:nvPr/>
        </p:nvCxnSpPr>
        <p:spPr>
          <a:xfrm flipH="1" flipV="1">
            <a:off x="8140296" y="2671385"/>
            <a:ext cx="663120" cy="1876288"/>
          </a:xfrm>
          <a:prstGeom prst="line">
            <a:avLst/>
          </a:prstGeom>
          <a:ln w="19050"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6D0D2A02-4F9E-49CC-8E22-9D4084289A2C}"/>
              </a:ext>
            </a:extLst>
          </p:cNvPr>
          <p:cNvCxnSpPr>
            <a:cxnSpLocks/>
            <a:stCxn id="115" idx="0"/>
            <a:endCxn id="99" idx="2"/>
          </p:cNvCxnSpPr>
          <p:nvPr/>
        </p:nvCxnSpPr>
        <p:spPr>
          <a:xfrm flipH="1" flipV="1">
            <a:off x="9620070" y="2832626"/>
            <a:ext cx="302885" cy="313301"/>
          </a:xfrm>
          <a:prstGeom prst="line">
            <a:avLst/>
          </a:prstGeom>
          <a:ln w="19050"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5D76463-E287-4434-A752-851D601405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74" y="3147314"/>
            <a:ext cx="1243126" cy="6897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C6B366-E431-4D43-9F5C-20B47D33E2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26" y="3912647"/>
            <a:ext cx="1238873" cy="877374"/>
          </a:xfrm>
          <a:prstGeom prst="rect">
            <a:avLst/>
          </a:prstGeom>
        </p:spPr>
      </p:pic>
      <p:sp>
        <p:nvSpPr>
          <p:cNvPr id="45" name="Right Bracket 44">
            <a:extLst>
              <a:ext uri="{FF2B5EF4-FFF2-40B4-BE49-F238E27FC236}">
                <a16:creationId xmlns:a16="http://schemas.microsoft.com/office/drawing/2014/main" id="{209E829B-9A10-416D-A4F7-C6C1FA77943D}"/>
              </a:ext>
            </a:extLst>
          </p:cNvPr>
          <p:cNvSpPr/>
          <p:nvPr/>
        </p:nvSpPr>
        <p:spPr>
          <a:xfrm rot="16200000">
            <a:off x="6030842" y="864702"/>
            <a:ext cx="68391" cy="2455851"/>
          </a:xfrm>
          <a:prstGeom prst="rightBracket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302991C-3B38-4DB2-B32A-FD3052189824}"/>
              </a:ext>
            </a:extLst>
          </p:cNvPr>
          <p:cNvSpPr/>
          <p:nvPr/>
        </p:nvSpPr>
        <p:spPr>
          <a:xfrm>
            <a:off x="4739042" y="1721615"/>
            <a:ext cx="2623441" cy="298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>
                <a:solidFill>
                  <a:schemeClr val="tx1"/>
                </a:solidFill>
              </a:rPr>
              <a:t>Design Synthesis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Translating the system architecture to design parameters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03E88F12-5B8C-4EE8-AB48-DF803B576EEE}"/>
              </a:ext>
            </a:extLst>
          </p:cNvPr>
          <p:cNvSpPr txBox="1">
            <a:spLocks/>
          </p:cNvSpPr>
          <p:nvPr/>
        </p:nvSpPr>
        <p:spPr>
          <a:xfrm>
            <a:off x="201719" y="12434"/>
            <a:ext cx="11787080" cy="102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b="1" dirty="0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 time: SE development timeline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40572A-3625-437B-8750-868B11D63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6396-072A-4105-8696-C0A68A148242}" type="slidenum">
              <a:rPr lang="nl-NL" smtClean="0"/>
              <a:t>2</a:t>
            </a:fld>
            <a:endParaRPr lang="nl-NL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CFF4644-33B7-4CF1-B114-130C5DB4D6E6}"/>
              </a:ext>
            </a:extLst>
          </p:cNvPr>
          <p:cNvSpPr/>
          <p:nvPr/>
        </p:nvSpPr>
        <p:spPr>
          <a:xfrm>
            <a:off x="603306" y="2783893"/>
            <a:ext cx="647112" cy="298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050" b="1" i="1" dirty="0">
                <a:solidFill>
                  <a:schemeClr val="tx1"/>
                </a:solidFill>
              </a:rPr>
              <a:t>Why?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9058E6D-23B4-45FF-B847-8A64C67DA7C3}"/>
              </a:ext>
            </a:extLst>
          </p:cNvPr>
          <p:cNvSpPr/>
          <p:nvPr/>
        </p:nvSpPr>
        <p:spPr>
          <a:xfrm>
            <a:off x="2082878" y="2783892"/>
            <a:ext cx="647112" cy="298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050" b="1" i="1" dirty="0">
                <a:solidFill>
                  <a:schemeClr val="tx1"/>
                </a:solidFill>
              </a:rPr>
              <a:t>What?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46887DC-E63E-4A9F-9B0E-5151220D9BA2}"/>
              </a:ext>
            </a:extLst>
          </p:cNvPr>
          <p:cNvSpPr/>
          <p:nvPr/>
        </p:nvSpPr>
        <p:spPr>
          <a:xfrm>
            <a:off x="3423446" y="2779011"/>
            <a:ext cx="647112" cy="298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050" b="1" i="1" dirty="0">
                <a:solidFill>
                  <a:schemeClr val="tx1"/>
                </a:solidFill>
              </a:rPr>
              <a:t>How?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534EC76-195D-4556-81DB-E92B0E6A2C45}"/>
              </a:ext>
            </a:extLst>
          </p:cNvPr>
          <p:cNvSpPr/>
          <p:nvPr/>
        </p:nvSpPr>
        <p:spPr>
          <a:xfrm>
            <a:off x="8994838" y="2779011"/>
            <a:ext cx="767866" cy="298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050" b="1" i="1" dirty="0">
                <a:solidFill>
                  <a:schemeClr val="tx1"/>
                </a:solidFill>
              </a:rPr>
              <a:t>Correct?</a:t>
            </a:r>
          </a:p>
        </p:txBody>
      </p:sp>
    </p:spTree>
    <p:extLst>
      <p:ext uri="{BB962C8B-B14F-4D97-AF65-F5344CB8AC3E}">
        <p14:creationId xmlns:p14="http://schemas.microsoft.com/office/powerpoint/2010/main" val="348542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00" grpId="0" animBg="1"/>
      <p:bldP spid="103" grpId="0" animBg="1"/>
      <p:bldP spid="104" grpId="0" animBg="1"/>
      <p:bldP spid="105" grpId="0" animBg="1"/>
      <p:bldP spid="106" grpId="0" animBg="1"/>
      <p:bldP spid="109" grpId="0" animBg="1"/>
      <p:bldP spid="111" grpId="0"/>
      <p:bldP spid="113" grpId="0" animBg="1"/>
      <p:bldP spid="114" grpId="0"/>
      <p:bldP spid="119" grpId="0"/>
      <p:bldP spid="45" grpId="0" animBg="1"/>
      <p:bldP spid="46" grpId="0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93B803-A4E1-4BE3-95A9-DA3FF56A2DB6}"/>
              </a:ext>
            </a:extLst>
          </p:cNvPr>
          <p:cNvCxnSpPr/>
          <p:nvPr/>
        </p:nvCxnSpPr>
        <p:spPr>
          <a:xfrm>
            <a:off x="201718" y="927947"/>
            <a:ext cx="11787082" cy="0"/>
          </a:xfrm>
          <a:prstGeom prst="line">
            <a:avLst/>
          </a:prstGeom>
          <a:ln w="28575"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1427567B-6A66-4454-AD33-F04B16E47C1C}"/>
              </a:ext>
            </a:extLst>
          </p:cNvPr>
          <p:cNvSpPr txBox="1">
            <a:spLocks/>
          </p:cNvSpPr>
          <p:nvPr/>
        </p:nvSpPr>
        <p:spPr>
          <a:xfrm>
            <a:off x="201719" y="12434"/>
            <a:ext cx="11787080" cy="102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b="1" dirty="0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 complexity: Product Breakdown Structure (PBS)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71223ACD-ADB8-4A5A-A6AD-577C3F2A7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259" y="222893"/>
            <a:ext cx="1478068" cy="45713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B1E923-E41E-470B-A428-6D78815CD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6396-072A-4105-8696-C0A68A148242}" type="slidenum">
              <a:rPr lang="nl-NL" smtClean="0"/>
              <a:t>3</a:t>
            </a:fld>
            <a:endParaRPr lang="nl-NL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1427A0-1B52-40E0-A752-E325815C205E}"/>
              </a:ext>
            </a:extLst>
          </p:cNvPr>
          <p:cNvSpPr/>
          <p:nvPr/>
        </p:nvSpPr>
        <p:spPr>
          <a:xfrm>
            <a:off x="1612067" y="2758790"/>
            <a:ext cx="8729341" cy="16125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F8DD26-2072-4F4A-A363-D88B984F127F}"/>
              </a:ext>
            </a:extLst>
          </p:cNvPr>
          <p:cNvSpPr/>
          <p:nvPr/>
        </p:nvSpPr>
        <p:spPr>
          <a:xfrm>
            <a:off x="1612066" y="4371312"/>
            <a:ext cx="8729341" cy="1657115"/>
          </a:xfrm>
          <a:prstGeom prst="rect">
            <a:avLst/>
          </a:prstGeom>
          <a:solidFill>
            <a:srgbClr val="927626">
              <a:alpha val="70000"/>
            </a:srgb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19F677-C24B-435C-A9E4-180332B44C1F}"/>
              </a:ext>
            </a:extLst>
          </p:cNvPr>
          <p:cNvSpPr txBox="1"/>
          <p:nvPr/>
        </p:nvSpPr>
        <p:spPr>
          <a:xfrm>
            <a:off x="1685078" y="2815245"/>
            <a:ext cx="1432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PBS lv.1: ET</a:t>
            </a:r>
            <a:endParaRPr lang="en-NL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9AA5B9-C4B3-4A0F-8079-D0941370D182}"/>
              </a:ext>
            </a:extLst>
          </p:cNvPr>
          <p:cNvSpPr txBox="1"/>
          <p:nvPr/>
        </p:nvSpPr>
        <p:spPr>
          <a:xfrm>
            <a:off x="3424981" y="3017095"/>
            <a:ext cx="4920630" cy="27084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800" b="1" dirty="0"/>
              <a:t>Civil Infrastructure</a:t>
            </a:r>
          </a:p>
          <a:p>
            <a:endParaRPr lang="nl-NL" sz="1000" b="1" dirty="0"/>
          </a:p>
          <a:p>
            <a:endParaRPr lang="nl-NL" sz="1000" b="1" dirty="0"/>
          </a:p>
          <a:p>
            <a:endParaRPr lang="nl-NL" sz="1000" b="1" dirty="0"/>
          </a:p>
          <a:p>
            <a:endParaRPr lang="nl-NL" sz="1000" b="1" dirty="0"/>
          </a:p>
          <a:p>
            <a:endParaRPr lang="nl-NL" sz="1000" b="1" dirty="0"/>
          </a:p>
          <a:p>
            <a:endParaRPr lang="nl-NL" sz="1000" b="1" dirty="0"/>
          </a:p>
          <a:p>
            <a:endParaRPr lang="nl-NL" sz="1000" b="1" dirty="0"/>
          </a:p>
          <a:p>
            <a:endParaRPr lang="nl-NL" sz="1000" b="1" dirty="0"/>
          </a:p>
          <a:p>
            <a:endParaRPr lang="nl-NL" sz="1000" b="1" dirty="0"/>
          </a:p>
          <a:p>
            <a:endParaRPr lang="nl-NL" sz="1000" b="1" dirty="0"/>
          </a:p>
          <a:p>
            <a:endParaRPr lang="nl-NL" sz="1000" b="1" dirty="0"/>
          </a:p>
          <a:p>
            <a:endParaRPr lang="nl-NL" sz="1000" b="1" dirty="0"/>
          </a:p>
          <a:p>
            <a:endParaRPr lang="nl-NL" sz="1000" b="1" dirty="0"/>
          </a:p>
          <a:p>
            <a:endParaRPr lang="nl-NL" sz="1000" b="1" dirty="0"/>
          </a:p>
          <a:p>
            <a:endParaRPr lang="nl-NL" sz="1000" b="1" dirty="0"/>
          </a:p>
          <a:p>
            <a:endParaRPr lang="nl-NL" sz="1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A7D6B9-727F-4D85-ADAF-DEB37394A822}"/>
              </a:ext>
            </a:extLst>
          </p:cNvPr>
          <p:cNvSpPr txBox="1"/>
          <p:nvPr/>
        </p:nvSpPr>
        <p:spPr>
          <a:xfrm>
            <a:off x="1685078" y="4114889"/>
            <a:ext cx="10030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Site - Surface</a:t>
            </a:r>
            <a:endParaRPr lang="en-NL" sz="11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07FFC5-87A2-4217-BE99-53E45F1EA001}"/>
              </a:ext>
            </a:extLst>
          </p:cNvPr>
          <p:cNvSpPr txBox="1"/>
          <p:nvPr/>
        </p:nvSpPr>
        <p:spPr>
          <a:xfrm>
            <a:off x="1685078" y="4389729"/>
            <a:ext cx="13402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Site - Underground</a:t>
            </a:r>
            <a:endParaRPr lang="en-NL" sz="11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3A414B-1D1A-4168-A756-B955C1E79F3C}"/>
              </a:ext>
            </a:extLst>
          </p:cNvPr>
          <p:cNvSpPr txBox="1"/>
          <p:nvPr/>
        </p:nvSpPr>
        <p:spPr>
          <a:xfrm>
            <a:off x="4855635" y="4551099"/>
            <a:ext cx="930724" cy="246221"/>
          </a:xfrm>
          <a:prstGeom prst="rect">
            <a:avLst/>
          </a:prstGeom>
          <a:solidFill>
            <a:srgbClr val="D9E1F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HFI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95D87C-C9F9-49FB-8274-9D81692475F1}"/>
              </a:ext>
            </a:extLst>
          </p:cNvPr>
          <p:cNvSpPr txBox="1"/>
          <p:nvPr/>
        </p:nvSpPr>
        <p:spPr>
          <a:xfrm>
            <a:off x="6039505" y="4551099"/>
            <a:ext cx="930723" cy="246221"/>
          </a:xfrm>
          <a:prstGeom prst="rect">
            <a:avLst/>
          </a:prstGeom>
          <a:solidFill>
            <a:srgbClr val="AFD1C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1000" b="1"/>
            </a:lvl1pPr>
          </a:lstStyle>
          <a:p>
            <a:r>
              <a:rPr lang="nl-NL" dirty="0"/>
              <a:t>LFI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C91ED22-B9B8-4EAE-88E0-B8EB385C766D}"/>
              </a:ext>
            </a:extLst>
          </p:cNvPr>
          <p:cNvCxnSpPr>
            <a:cxnSpLocks/>
            <a:stCxn id="12" idx="1"/>
            <a:endCxn id="12" idx="3"/>
          </p:cNvCxnSpPr>
          <p:nvPr/>
        </p:nvCxnSpPr>
        <p:spPr>
          <a:xfrm>
            <a:off x="3424981" y="4371312"/>
            <a:ext cx="492063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4875A1E-1B66-429C-976D-4007B3DAF865}"/>
              </a:ext>
            </a:extLst>
          </p:cNvPr>
          <p:cNvSpPr txBox="1"/>
          <p:nvPr/>
        </p:nvSpPr>
        <p:spPr>
          <a:xfrm>
            <a:off x="3708774" y="3319993"/>
            <a:ext cx="839377" cy="2262158"/>
          </a:xfrm>
          <a:prstGeom prst="rect">
            <a:avLst/>
          </a:prstGeom>
          <a:solidFill>
            <a:srgbClr val="D9E1F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nl-NL" sz="1000" b="1" dirty="0"/>
          </a:p>
          <a:p>
            <a:pPr algn="ctr"/>
            <a:endParaRPr lang="nl-NL" sz="1000" b="1" dirty="0"/>
          </a:p>
          <a:p>
            <a:pPr algn="ctr"/>
            <a:endParaRPr lang="nl-NL" sz="1000" b="1" dirty="0"/>
          </a:p>
          <a:p>
            <a:pPr algn="ctr"/>
            <a:endParaRPr lang="nl-NL" sz="1000" b="1" dirty="0"/>
          </a:p>
          <a:p>
            <a:pPr algn="ctr"/>
            <a:endParaRPr lang="nl-NL" sz="1000" b="1" dirty="0"/>
          </a:p>
          <a:p>
            <a:pPr algn="ctr"/>
            <a:endParaRPr lang="nl-NL" sz="1000" b="1" dirty="0"/>
          </a:p>
          <a:p>
            <a:pPr algn="ctr"/>
            <a:r>
              <a:rPr lang="nl-NL" sz="800" b="1" dirty="0"/>
              <a:t>Technical Infrastructure</a:t>
            </a:r>
          </a:p>
          <a:p>
            <a:pPr algn="ctr"/>
            <a:endParaRPr lang="nl-NL" sz="900" b="1" dirty="0"/>
          </a:p>
          <a:p>
            <a:pPr algn="ctr"/>
            <a:endParaRPr lang="nl-NL" sz="900" b="1" dirty="0"/>
          </a:p>
          <a:p>
            <a:pPr algn="ctr"/>
            <a:endParaRPr lang="nl-NL" sz="900" b="1" dirty="0"/>
          </a:p>
          <a:p>
            <a:pPr algn="ctr"/>
            <a:endParaRPr lang="nl-NL" sz="900" b="1" dirty="0"/>
          </a:p>
          <a:p>
            <a:pPr algn="ctr"/>
            <a:endParaRPr lang="nl-NL" sz="900" b="1" dirty="0"/>
          </a:p>
          <a:p>
            <a:pPr algn="ctr"/>
            <a:endParaRPr lang="nl-NL" sz="900" b="1" dirty="0"/>
          </a:p>
          <a:p>
            <a:pPr algn="ctr"/>
            <a:endParaRPr lang="nl-NL" sz="10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DA40B9-5CEC-4219-874E-72190AE8E22E}"/>
              </a:ext>
            </a:extLst>
          </p:cNvPr>
          <p:cNvSpPr txBox="1"/>
          <p:nvPr/>
        </p:nvSpPr>
        <p:spPr>
          <a:xfrm>
            <a:off x="7223374" y="3319993"/>
            <a:ext cx="859202" cy="2215991"/>
          </a:xfrm>
          <a:prstGeom prst="rect">
            <a:avLst/>
          </a:prstGeom>
          <a:solidFill>
            <a:srgbClr val="D9E1F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nl-NL" sz="1000" b="1" dirty="0"/>
          </a:p>
          <a:p>
            <a:pPr algn="ctr"/>
            <a:endParaRPr lang="nl-NL" sz="1000" b="1" dirty="0"/>
          </a:p>
          <a:p>
            <a:pPr algn="ctr"/>
            <a:endParaRPr lang="nl-NL" sz="1000" b="1" dirty="0"/>
          </a:p>
          <a:p>
            <a:pPr algn="ctr"/>
            <a:endParaRPr lang="nl-NL" sz="1000" b="1" dirty="0"/>
          </a:p>
          <a:p>
            <a:pPr algn="ctr"/>
            <a:endParaRPr lang="nl-NL" sz="1000" b="1" dirty="0"/>
          </a:p>
          <a:p>
            <a:pPr algn="ctr"/>
            <a:endParaRPr lang="nl-NL" sz="1000" b="1" dirty="0"/>
          </a:p>
          <a:p>
            <a:pPr algn="ctr"/>
            <a:r>
              <a:rPr lang="nl-NL" sz="900" b="1" dirty="0"/>
              <a:t>Computing Infrastructure</a:t>
            </a:r>
          </a:p>
          <a:p>
            <a:pPr algn="ctr"/>
            <a:endParaRPr lang="nl-NL" sz="1000" b="1" dirty="0"/>
          </a:p>
          <a:p>
            <a:pPr algn="ctr"/>
            <a:endParaRPr lang="nl-NL" sz="1000" b="1" dirty="0"/>
          </a:p>
          <a:p>
            <a:pPr algn="ctr"/>
            <a:endParaRPr lang="nl-NL" sz="1000" b="1" dirty="0"/>
          </a:p>
          <a:p>
            <a:pPr algn="ctr"/>
            <a:endParaRPr lang="nl-NL" sz="1000" b="1" dirty="0"/>
          </a:p>
          <a:p>
            <a:pPr algn="ctr"/>
            <a:endParaRPr lang="nl-NL" sz="1000" b="1" dirty="0"/>
          </a:p>
          <a:p>
            <a:pPr algn="ctr"/>
            <a:endParaRPr lang="nl-NL" sz="10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AF6C01-565D-4BD7-8A79-60EB6B37392B}"/>
              </a:ext>
            </a:extLst>
          </p:cNvPr>
          <p:cNvSpPr txBox="1"/>
          <p:nvPr/>
        </p:nvSpPr>
        <p:spPr>
          <a:xfrm>
            <a:off x="8968041" y="3378818"/>
            <a:ext cx="859202" cy="984885"/>
          </a:xfrm>
          <a:prstGeom prst="rect">
            <a:avLst/>
          </a:prstGeom>
          <a:solidFill>
            <a:srgbClr val="D9E1F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nl-NL" sz="1000" b="1" dirty="0"/>
          </a:p>
          <a:p>
            <a:pPr algn="ctr"/>
            <a:endParaRPr lang="nl-NL" sz="1000" b="1" dirty="0"/>
          </a:p>
          <a:p>
            <a:pPr algn="ctr"/>
            <a:r>
              <a:rPr lang="nl-NL" sz="900" b="1" dirty="0"/>
              <a:t>Computing Infrastructure</a:t>
            </a:r>
          </a:p>
          <a:p>
            <a:pPr algn="ctr"/>
            <a:endParaRPr lang="nl-NL" sz="1000" b="1" dirty="0"/>
          </a:p>
          <a:p>
            <a:pPr algn="ctr"/>
            <a:endParaRPr lang="nl-NL" sz="1000" b="1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6E224E3-E96C-4964-817B-F517FD1267F4}"/>
              </a:ext>
            </a:extLst>
          </p:cNvPr>
          <p:cNvSpPr/>
          <p:nvPr/>
        </p:nvSpPr>
        <p:spPr>
          <a:xfrm>
            <a:off x="7280268" y="4844806"/>
            <a:ext cx="745414" cy="640071"/>
          </a:xfrm>
          <a:prstGeom prst="ellipse">
            <a:avLst/>
          </a:prstGeom>
          <a:solidFill>
            <a:srgbClr val="D9E1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>
                <a:solidFill>
                  <a:schemeClr val="tx1"/>
                </a:solidFill>
              </a:rPr>
              <a:t>Data Processing</a:t>
            </a:r>
            <a:endParaRPr lang="en-NL" sz="600" b="1" dirty="0">
              <a:solidFill>
                <a:schemeClr val="tx1"/>
              </a:solidFill>
            </a:endParaRP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A32597C6-4691-429E-B40E-02D416A40B19}"/>
              </a:ext>
            </a:extLst>
          </p:cNvPr>
          <p:cNvCxnSpPr>
            <a:cxnSpLocks/>
            <a:stCxn id="21" idx="1"/>
            <a:endCxn id="23" idx="6"/>
          </p:cNvCxnSpPr>
          <p:nvPr/>
        </p:nvCxnSpPr>
        <p:spPr>
          <a:xfrm rot="10800000" flipV="1">
            <a:off x="8025683" y="3871260"/>
            <a:ext cx="942359" cy="1293581"/>
          </a:xfrm>
          <a:prstGeom prst="bentConnector3">
            <a:avLst>
              <a:gd name="adj1" fmla="val 50000"/>
            </a:avLst>
          </a:prstGeom>
          <a:ln w="28575">
            <a:solidFill>
              <a:srgbClr val="7030A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E6180B1A-8BA7-49D9-8090-5510FABEFD33}"/>
              </a:ext>
            </a:extLst>
          </p:cNvPr>
          <p:cNvCxnSpPr>
            <a:cxnSpLocks/>
            <a:endCxn id="17" idx="2"/>
          </p:cNvCxnSpPr>
          <p:nvPr/>
        </p:nvCxnSpPr>
        <p:spPr>
          <a:xfrm rot="10800000">
            <a:off x="6504868" y="4797320"/>
            <a:ext cx="623175" cy="141222"/>
          </a:xfrm>
          <a:prstGeom prst="bentConnector2">
            <a:avLst/>
          </a:prstGeom>
          <a:ln w="28575">
            <a:solidFill>
              <a:srgbClr val="7030A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C0EDB801-82D6-469B-89E0-D39B17C554CD}"/>
              </a:ext>
            </a:extLst>
          </p:cNvPr>
          <p:cNvCxnSpPr>
            <a:cxnSpLocks/>
            <a:stCxn id="23" idx="1"/>
            <a:endCxn id="16" idx="2"/>
          </p:cNvCxnSpPr>
          <p:nvPr/>
        </p:nvCxnSpPr>
        <p:spPr>
          <a:xfrm rot="16200000" flipV="1">
            <a:off x="6284603" y="3833714"/>
            <a:ext cx="141222" cy="2068434"/>
          </a:xfrm>
          <a:prstGeom prst="bentConnector3">
            <a:avLst>
              <a:gd name="adj1" fmla="val -1709"/>
            </a:avLst>
          </a:prstGeom>
          <a:ln w="28575">
            <a:solidFill>
              <a:srgbClr val="7030A0"/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6F4AD765-EBFB-43ED-A4F7-3B27E3E14A8E}"/>
              </a:ext>
            </a:extLst>
          </p:cNvPr>
          <p:cNvSpPr/>
          <p:nvPr/>
        </p:nvSpPr>
        <p:spPr>
          <a:xfrm>
            <a:off x="7280268" y="3458974"/>
            <a:ext cx="745414" cy="640071"/>
          </a:xfrm>
          <a:prstGeom prst="ellipse">
            <a:avLst/>
          </a:prstGeom>
          <a:solidFill>
            <a:srgbClr val="D9E1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>
                <a:solidFill>
                  <a:schemeClr val="tx1"/>
                </a:solidFill>
              </a:rPr>
              <a:t>Service &amp; Support</a:t>
            </a:r>
            <a:endParaRPr lang="en-NL" sz="600" b="1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3A68E8-FDCD-4F85-A914-1DC5C49E6C88}"/>
              </a:ext>
            </a:extLst>
          </p:cNvPr>
          <p:cNvSpPr txBox="1"/>
          <p:nvPr/>
        </p:nvSpPr>
        <p:spPr>
          <a:xfrm>
            <a:off x="2452891" y="3303408"/>
            <a:ext cx="93775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Noise </a:t>
            </a:r>
            <a:r>
              <a:rPr lang="en-US" sz="1050" b="1" dirty="0">
                <a:solidFill>
                  <a:srgbClr val="C00000"/>
                </a:solidFill>
              </a:rPr>
              <a:t>(fundamental &amp; technical)</a:t>
            </a:r>
            <a:endParaRPr lang="en-NL" sz="1400" b="1" dirty="0">
              <a:solidFill>
                <a:srgbClr val="C0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0C7CFA-B694-458C-844B-BE7EBCBDCE15}"/>
              </a:ext>
            </a:extLst>
          </p:cNvPr>
          <p:cNvSpPr txBox="1"/>
          <p:nvPr/>
        </p:nvSpPr>
        <p:spPr>
          <a:xfrm>
            <a:off x="9825034" y="3572748"/>
            <a:ext cx="53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</a:rPr>
              <a:t>Data</a:t>
            </a:r>
            <a:endParaRPr lang="en-NL" sz="1400" b="1" dirty="0">
              <a:solidFill>
                <a:srgbClr val="7030A0"/>
              </a:solidFill>
            </a:endParaRP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0B079A01-3FC8-43D2-8959-EAB1AC4FE6EF}"/>
              </a:ext>
            </a:extLst>
          </p:cNvPr>
          <p:cNvCxnSpPr>
            <a:cxnSpLocks/>
          </p:cNvCxnSpPr>
          <p:nvPr/>
        </p:nvCxnSpPr>
        <p:spPr>
          <a:xfrm flipV="1">
            <a:off x="4557235" y="4810059"/>
            <a:ext cx="642356" cy="279736"/>
          </a:xfrm>
          <a:prstGeom prst="bentConnector3">
            <a:avLst>
              <a:gd name="adj1" fmla="val 100045"/>
            </a:avLst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8BA40563-9006-422A-95C0-AF230006E202}"/>
              </a:ext>
            </a:extLst>
          </p:cNvPr>
          <p:cNvCxnSpPr/>
          <p:nvPr/>
        </p:nvCxnSpPr>
        <p:spPr>
          <a:xfrm flipV="1">
            <a:off x="4548151" y="4797319"/>
            <a:ext cx="1835310" cy="292476"/>
          </a:xfrm>
          <a:prstGeom prst="bentConnector3">
            <a:avLst>
              <a:gd name="adj1" fmla="val 99996"/>
            </a:avLst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6190A48-F1CE-421C-BBB2-396D6CAE897C}"/>
              </a:ext>
            </a:extLst>
          </p:cNvPr>
          <p:cNvCxnSpPr/>
          <p:nvPr/>
        </p:nvCxnSpPr>
        <p:spPr>
          <a:xfrm>
            <a:off x="4548151" y="5089795"/>
            <a:ext cx="267522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D053FAE-E3B2-47A1-85A9-87BDE1DAB7B9}"/>
              </a:ext>
            </a:extLst>
          </p:cNvPr>
          <p:cNvCxnSpPr>
            <a:cxnSpLocks/>
          </p:cNvCxnSpPr>
          <p:nvPr/>
        </p:nvCxnSpPr>
        <p:spPr>
          <a:xfrm>
            <a:off x="3202277" y="4114889"/>
            <a:ext cx="50649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26EA071-1EB6-4AA2-BA91-9A41B3E56432}"/>
              </a:ext>
            </a:extLst>
          </p:cNvPr>
          <p:cNvSpPr txBox="1"/>
          <p:nvPr/>
        </p:nvSpPr>
        <p:spPr>
          <a:xfrm>
            <a:off x="2448800" y="3846404"/>
            <a:ext cx="1019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4"/>
                </a:solidFill>
              </a:rPr>
              <a:t>Electronics</a:t>
            </a:r>
            <a:endParaRPr lang="en-NL" sz="1400" b="1" dirty="0">
              <a:solidFill>
                <a:schemeClr val="accent4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760A8E4-5832-4EC0-8B97-DEB58CA3CB34}"/>
              </a:ext>
            </a:extLst>
          </p:cNvPr>
          <p:cNvSpPr txBox="1"/>
          <p:nvPr/>
        </p:nvSpPr>
        <p:spPr>
          <a:xfrm>
            <a:off x="4530310" y="3747517"/>
            <a:ext cx="1561190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Environmental </a:t>
            </a:r>
            <a:r>
              <a:rPr lang="en-US" sz="1050" b="1" dirty="0">
                <a:solidFill>
                  <a:schemeClr val="accent3">
                    <a:lumMod val="50000"/>
                  </a:schemeClr>
                </a:solidFill>
              </a:rPr>
              <a:t>(clean air, HVAC)</a:t>
            </a:r>
            <a:endParaRPr lang="en-NL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40C7DB-B02C-4876-95A5-B0BAEE49F39C}"/>
              </a:ext>
            </a:extLst>
          </p:cNvPr>
          <p:cNvCxnSpPr>
            <a:cxnSpLocks/>
          </p:cNvCxnSpPr>
          <p:nvPr/>
        </p:nvCxnSpPr>
        <p:spPr>
          <a:xfrm flipH="1">
            <a:off x="3289086" y="3503966"/>
            <a:ext cx="41968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46E1797-B53C-4D70-8D9F-2EF2C69AC025}"/>
              </a:ext>
            </a:extLst>
          </p:cNvPr>
          <p:cNvCxnSpPr/>
          <p:nvPr/>
        </p:nvCxnSpPr>
        <p:spPr>
          <a:xfrm flipH="1">
            <a:off x="3289086" y="5484877"/>
            <a:ext cx="419688" cy="0"/>
          </a:xfrm>
          <a:prstGeom prst="straightConnector1">
            <a:avLst/>
          </a:prstGeom>
          <a:ln w="28575"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095E1A72-D821-459A-841A-1883293DB86B}"/>
              </a:ext>
            </a:extLst>
          </p:cNvPr>
          <p:cNvCxnSpPr/>
          <p:nvPr/>
        </p:nvCxnSpPr>
        <p:spPr>
          <a:xfrm rot="5400000" flipH="1" flipV="1">
            <a:off x="4535895" y="4831400"/>
            <a:ext cx="567157" cy="524476"/>
          </a:xfrm>
          <a:prstGeom prst="bentConnector3">
            <a:avLst>
              <a:gd name="adj1" fmla="val 1856"/>
            </a:avLst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5CE863A6-B23C-44ED-96E2-5AF4C4D24A62}"/>
              </a:ext>
            </a:extLst>
          </p:cNvPr>
          <p:cNvCxnSpPr>
            <a:cxnSpLocks/>
          </p:cNvCxnSpPr>
          <p:nvPr/>
        </p:nvCxnSpPr>
        <p:spPr>
          <a:xfrm flipV="1">
            <a:off x="4589854" y="4809955"/>
            <a:ext cx="1625418" cy="554593"/>
          </a:xfrm>
          <a:prstGeom prst="bentConnector3">
            <a:avLst>
              <a:gd name="adj1" fmla="val 99957"/>
            </a:avLst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59D7374-E5AB-49A9-8DF4-4FE1BDB20459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9827243" y="3871261"/>
            <a:ext cx="404318" cy="0"/>
          </a:xfrm>
          <a:prstGeom prst="straightConnector1">
            <a:avLst/>
          </a:prstGeom>
          <a:ln w="2857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13689D3-9FA5-4E0F-B151-C6868282E4C9}"/>
              </a:ext>
            </a:extLst>
          </p:cNvPr>
          <p:cNvCxnSpPr>
            <a:cxnSpLocks/>
          </p:cNvCxnSpPr>
          <p:nvPr/>
        </p:nvCxnSpPr>
        <p:spPr>
          <a:xfrm flipH="1" flipV="1">
            <a:off x="4559095" y="4936414"/>
            <a:ext cx="2507785" cy="6372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6DA65826-4CDB-4B0D-A5AD-B9B863497B5C}"/>
              </a:ext>
            </a:extLst>
          </p:cNvPr>
          <p:cNvSpPr txBox="1"/>
          <p:nvPr/>
        </p:nvSpPr>
        <p:spPr>
          <a:xfrm>
            <a:off x="5670091" y="5341082"/>
            <a:ext cx="627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</a:rPr>
              <a:t>Fluids</a:t>
            </a:r>
            <a:endParaRPr lang="en-NL" sz="1400" b="1" dirty="0">
              <a:solidFill>
                <a:schemeClr val="accent6"/>
              </a:solidFill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B633FF0-CA3A-4CF5-9511-6CF53D10113C}"/>
              </a:ext>
            </a:extLst>
          </p:cNvPr>
          <p:cNvCxnSpPr>
            <a:cxnSpLocks/>
          </p:cNvCxnSpPr>
          <p:nvPr/>
        </p:nvCxnSpPr>
        <p:spPr>
          <a:xfrm flipH="1">
            <a:off x="3342606" y="4677923"/>
            <a:ext cx="220672" cy="0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2312F45-BD69-4205-8FED-A95881C5F444}"/>
              </a:ext>
            </a:extLst>
          </p:cNvPr>
          <p:cNvCxnSpPr>
            <a:cxnSpLocks/>
          </p:cNvCxnSpPr>
          <p:nvPr/>
        </p:nvCxnSpPr>
        <p:spPr>
          <a:xfrm flipH="1">
            <a:off x="3353675" y="3816321"/>
            <a:ext cx="220672" cy="0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FCD09AA-EC92-49F3-AF6F-2A0936D38AFA}"/>
              </a:ext>
            </a:extLst>
          </p:cNvPr>
          <p:cNvSpPr txBox="1"/>
          <p:nvPr/>
        </p:nvSpPr>
        <p:spPr>
          <a:xfrm>
            <a:off x="2248075" y="5182460"/>
            <a:ext cx="1220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Water ingress</a:t>
            </a:r>
            <a:endParaRPr lang="en-NL" sz="1400" b="1" dirty="0">
              <a:solidFill>
                <a:schemeClr val="accent1"/>
              </a:solidFill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1BC8784-4463-462D-AEF2-3C3DC7C03474}"/>
              </a:ext>
            </a:extLst>
          </p:cNvPr>
          <p:cNvCxnSpPr>
            <a:cxnSpLocks/>
          </p:cNvCxnSpPr>
          <p:nvPr/>
        </p:nvCxnSpPr>
        <p:spPr>
          <a:xfrm flipH="1">
            <a:off x="4464862" y="4677923"/>
            <a:ext cx="220672" cy="0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518EF5F-41F1-4C70-8BFE-525F63480A5D}"/>
              </a:ext>
            </a:extLst>
          </p:cNvPr>
          <p:cNvCxnSpPr>
            <a:cxnSpLocks/>
          </p:cNvCxnSpPr>
          <p:nvPr/>
        </p:nvCxnSpPr>
        <p:spPr>
          <a:xfrm flipH="1">
            <a:off x="4768077" y="4677923"/>
            <a:ext cx="220672" cy="0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136C3FF-E892-4F05-8904-C28AC3FA3342}"/>
              </a:ext>
            </a:extLst>
          </p:cNvPr>
          <p:cNvCxnSpPr>
            <a:cxnSpLocks/>
          </p:cNvCxnSpPr>
          <p:nvPr/>
        </p:nvCxnSpPr>
        <p:spPr>
          <a:xfrm flipH="1">
            <a:off x="5963996" y="4677923"/>
            <a:ext cx="220672" cy="0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FAE2827-0081-4784-9374-62EC87168D75}"/>
              </a:ext>
            </a:extLst>
          </p:cNvPr>
          <p:cNvCxnSpPr>
            <a:cxnSpLocks/>
          </p:cNvCxnSpPr>
          <p:nvPr/>
        </p:nvCxnSpPr>
        <p:spPr>
          <a:xfrm flipH="1">
            <a:off x="7083309" y="4654169"/>
            <a:ext cx="220672" cy="0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08D3C80-CC70-4C55-86EA-DFAA5FF4E082}"/>
              </a:ext>
            </a:extLst>
          </p:cNvPr>
          <p:cNvCxnSpPr>
            <a:cxnSpLocks/>
          </p:cNvCxnSpPr>
          <p:nvPr/>
        </p:nvCxnSpPr>
        <p:spPr>
          <a:xfrm flipH="1">
            <a:off x="4464862" y="4496948"/>
            <a:ext cx="220672" cy="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EDA54E1-149A-4139-B7CD-72C7B0891424}"/>
              </a:ext>
            </a:extLst>
          </p:cNvPr>
          <p:cNvCxnSpPr>
            <a:cxnSpLocks/>
          </p:cNvCxnSpPr>
          <p:nvPr/>
        </p:nvCxnSpPr>
        <p:spPr>
          <a:xfrm flipH="1">
            <a:off x="4464862" y="4238551"/>
            <a:ext cx="220672" cy="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DB66B1A-A761-4563-8B6C-99FDC2C7DC83}"/>
              </a:ext>
            </a:extLst>
          </p:cNvPr>
          <p:cNvCxnSpPr/>
          <p:nvPr/>
        </p:nvCxnSpPr>
        <p:spPr>
          <a:xfrm flipV="1">
            <a:off x="1772046" y="5335049"/>
            <a:ext cx="0" cy="54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4D4BB33-931B-40CF-9F3F-F4BFC41F2773}"/>
              </a:ext>
            </a:extLst>
          </p:cNvPr>
          <p:cNvCxnSpPr/>
          <p:nvPr/>
        </p:nvCxnSpPr>
        <p:spPr>
          <a:xfrm flipV="1">
            <a:off x="1772046" y="5869792"/>
            <a:ext cx="54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020D6935-526A-487A-A4B8-BD8A0C5C76A3}"/>
              </a:ext>
            </a:extLst>
          </p:cNvPr>
          <p:cNvSpPr txBox="1"/>
          <p:nvPr/>
        </p:nvSpPr>
        <p:spPr>
          <a:xfrm>
            <a:off x="1569094" y="5156736"/>
            <a:ext cx="562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z</a:t>
            </a:r>
            <a:endParaRPr lang="en-NL" sz="12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CA3D04E-0CB2-44AD-AD94-CDE5FB34D19F}"/>
              </a:ext>
            </a:extLst>
          </p:cNvPr>
          <p:cNvSpPr txBox="1"/>
          <p:nvPr/>
        </p:nvSpPr>
        <p:spPr>
          <a:xfrm>
            <a:off x="2248075" y="5760327"/>
            <a:ext cx="562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x</a:t>
            </a:r>
            <a:endParaRPr lang="en-NL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731BF5-865D-4794-8CC9-F03E23834C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684"/>
          <a:stretch/>
        </p:blipFill>
        <p:spPr>
          <a:xfrm>
            <a:off x="201717" y="1392335"/>
            <a:ext cx="11798302" cy="1003990"/>
          </a:xfrm>
          <a:prstGeom prst="rect">
            <a:avLst/>
          </a:prstGeom>
        </p:spPr>
      </p:pic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2A3BF69-0874-4AB5-9CD1-AF935E38BCC7}"/>
              </a:ext>
            </a:extLst>
          </p:cNvPr>
          <p:cNvCxnSpPr>
            <a:cxnSpLocks/>
          </p:cNvCxnSpPr>
          <p:nvPr/>
        </p:nvCxnSpPr>
        <p:spPr>
          <a:xfrm flipH="1">
            <a:off x="3204309" y="2312179"/>
            <a:ext cx="220672" cy="0"/>
          </a:xfrm>
          <a:prstGeom prst="straightConnector1">
            <a:avLst/>
          </a:prstGeom>
          <a:ln w="28575">
            <a:solidFill>
              <a:schemeClr val="accent4"/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146A8FD-E2D2-4180-8C31-814D46FAEB2B}"/>
              </a:ext>
            </a:extLst>
          </p:cNvPr>
          <p:cNvCxnSpPr>
            <a:cxnSpLocks/>
          </p:cNvCxnSpPr>
          <p:nvPr/>
        </p:nvCxnSpPr>
        <p:spPr>
          <a:xfrm flipH="1">
            <a:off x="4201259" y="2312179"/>
            <a:ext cx="220672" cy="0"/>
          </a:xfrm>
          <a:prstGeom prst="straightConnector1">
            <a:avLst/>
          </a:prstGeom>
          <a:ln w="28575">
            <a:solidFill>
              <a:schemeClr val="accent6"/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554A49F-2F92-4979-8D81-49E7DCF213A8}"/>
              </a:ext>
            </a:extLst>
          </p:cNvPr>
          <p:cNvCxnSpPr>
            <a:cxnSpLocks/>
          </p:cNvCxnSpPr>
          <p:nvPr/>
        </p:nvCxnSpPr>
        <p:spPr>
          <a:xfrm flipH="1">
            <a:off x="5154553" y="2312179"/>
            <a:ext cx="220672" cy="0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FF4EB56-7DEB-4F79-9418-42B302FBCDF9}"/>
              </a:ext>
            </a:extLst>
          </p:cNvPr>
          <p:cNvCxnSpPr>
            <a:cxnSpLocks/>
          </p:cNvCxnSpPr>
          <p:nvPr/>
        </p:nvCxnSpPr>
        <p:spPr>
          <a:xfrm flipH="1">
            <a:off x="6076975" y="2312179"/>
            <a:ext cx="220672" cy="0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A84EF3A-5FCD-4B7A-BA2A-4AE238B4785A}"/>
              </a:ext>
            </a:extLst>
          </p:cNvPr>
          <p:cNvCxnSpPr>
            <a:cxnSpLocks/>
          </p:cNvCxnSpPr>
          <p:nvPr/>
        </p:nvCxnSpPr>
        <p:spPr>
          <a:xfrm flipH="1">
            <a:off x="7046896" y="2312179"/>
            <a:ext cx="220672" cy="0"/>
          </a:xfrm>
          <a:prstGeom prst="straightConnector1">
            <a:avLst/>
          </a:prstGeom>
          <a:ln w="28575">
            <a:solidFill>
              <a:srgbClr val="7030A0"/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C74941D-D036-4ABD-8F08-C349D7BCC1C9}"/>
              </a:ext>
            </a:extLst>
          </p:cNvPr>
          <p:cNvCxnSpPr>
            <a:cxnSpLocks/>
          </p:cNvCxnSpPr>
          <p:nvPr/>
        </p:nvCxnSpPr>
        <p:spPr>
          <a:xfrm flipH="1">
            <a:off x="8038382" y="2309783"/>
            <a:ext cx="220672" cy="0"/>
          </a:xfrm>
          <a:prstGeom prst="straightConnector1">
            <a:avLst/>
          </a:prstGeom>
          <a:ln w="28575">
            <a:solidFill>
              <a:srgbClr val="7030A0"/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20C19729-493B-49A3-A5AD-9B05AF95E36C}"/>
              </a:ext>
            </a:extLst>
          </p:cNvPr>
          <p:cNvSpPr txBox="1"/>
          <p:nvPr/>
        </p:nvSpPr>
        <p:spPr>
          <a:xfrm>
            <a:off x="468419" y="1018954"/>
            <a:ext cx="52846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b="1" dirty="0" err="1"/>
              <a:t>Progressing</a:t>
            </a:r>
            <a:r>
              <a:rPr lang="nl-NL" sz="1400" b="1" dirty="0"/>
              <a:t> in </a:t>
            </a:r>
            <a:r>
              <a:rPr lang="nl-NL" sz="1400" b="1" dirty="0" err="1"/>
              <a:t>the</a:t>
            </a:r>
            <a:r>
              <a:rPr lang="nl-NL" sz="1400" b="1" dirty="0"/>
              <a:t> PBS tree </a:t>
            </a:r>
            <a:r>
              <a:rPr lang="nl-NL" sz="1400" b="1" dirty="0" err="1"/>
              <a:t>increases</a:t>
            </a:r>
            <a:r>
              <a:rPr lang="nl-NL" sz="1400" b="1" dirty="0"/>
              <a:t> </a:t>
            </a:r>
            <a:r>
              <a:rPr lang="nl-NL" sz="1400" b="1" dirty="0" err="1"/>
              <a:t>the</a:t>
            </a:r>
            <a:r>
              <a:rPr lang="nl-NL" sz="1400" b="1" dirty="0"/>
              <a:t> </a:t>
            </a:r>
            <a:r>
              <a:rPr lang="nl-NL" sz="1400" b="1" dirty="0" err="1"/>
              <a:t>number</a:t>
            </a:r>
            <a:r>
              <a:rPr lang="nl-NL" sz="1400" b="1" dirty="0"/>
              <a:t> of system </a:t>
            </a:r>
            <a:r>
              <a:rPr lang="nl-NL" sz="1400" b="1" dirty="0" err="1"/>
              <a:t>elements</a:t>
            </a:r>
            <a:endParaRPr lang="nl-NL" sz="1400" b="1" dirty="0"/>
          </a:p>
        </p:txBody>
      </p:sp>
      <p:sp>
        <p:nvSpPr>
          <p:cNvPr id="64" name="Slide Number Placeholder 1">
            <a:extLst>
              <a:ext uri="{FF2B5EF4-FFF2-40B4-BE49-F238E27FC236}">
                <a16:creationId xmlns:a16="http://schemas.microsoft.com/office/drawing/2014/main" id="{8970C875-9347-4A1A-AC82-1A0E91F863AA}"/>
              </a:ext>
            </a:extLst>
          </p:cNvPr>
          <p:cNvSpPr txBox="1">
            <a:spLocks/>
          </p:cNvSpPr>
          <p:nvPr/>
        </p:nvSpPr>
        <p:spPr>
          <a:xfrm>
            <a:off x="282155" y="6356350"/>
            <a:ext cx="10469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050" b="1" dirty="0" err="1"/>
              <a:t>Note</a:t>
            </a:r>
            <a:r>
              <a:rPr lang="nl-NL" sz="1050" b="1" dirty="0"/>
              <a:t>: </a:t>
            </a:r>
            <a:r>
              <a:rPr lang="nl-NL" sz="1050" dirty="0" err="1"/>
              <a:t>the</a:t>
            </a:r>
            <a:r>
              <a:rPr lang="nl-NL" sz="1050" dirty="0"/>
              <a:t> PBS system </a:t>
            </a:r>
            <a:r>
              <a:rPr lang="nl-NL" sz="1050" dirty="0" err="1"/>
              <a:t>decomposition</a:t>
            </a:r>
            <a:r>
              <a:rPr lang="nl-NL" sz="1050" dirty="0"/>
              <a:t> in this </a:t>
            </a:r>
            <a:r>
              <a:rPr lang="nl-NL" sz="1050" dirty="0" err="1"/>
              <a:t>presentation</a:t>
            </a:r>
            <a:r>
              <a:rPr lang="nl-NL" sz="1050" dirty="0"/>
              <a:t> serves as an </a:t>
            </a:r>
            <a:r>
              <a:rPr lang="nl-NL" sz="1050" dirty="0" err="1"/>
              <a:t>example</a:t>
            </a:r>
            <a:r>
              <a:rPr lang="nl-NL" sz="1050" dirty="0"/>
              <a:t> and does </a:t>
            </a:r>
            <a:r>
              <a:rPr lang="nl-NL" sz="1050" b="1" dirty="0"/>
              <a:t>not</a:t>
            </a:r>
            <a:r>
              <a:rPr lang="nl-NL" sz="1050" dirty="0"/>
              <a:t> </a:t>
            </a:r>
            <a:r>
              <a:rPr lang="nl-NL" sz="1050" dirty="0" err="1"/>
              <a:t>directly</a:t>
            </a:r>
            <a:r>
              <a:rPr lang="nl-NL" sz="1050" dirty="0"/>
              <a:t> correspond to </a:t>
            </a:r>
            <a:r>
              <a:rPr lang="nl-NL" sz="1050" dirty="0" err="1"/>
              <a:t>the</a:t>
            </a:r>
            <a:r>
              <a:rPr lang="nl-NL" sz="1050" dirty="0"/>
              <a:t> </a:t>
            </a:r>
            <a:r>
              <a:rPr lang="nl-NL" sz="1050" dirty="0" err="1"/>
              <a:t>latest</a:t>
            </a:r>
            <a:r>
              <a:rPr lang="nl-NL" sz="1050" dirty="0"/>
              <a:t> PBS release (found </a:t>
            </a:r>
            <a:r>
              <a:rPr lang="nl-NL" sz="1050" dirty="0">
                <a:hlinkClick r:id="rId4"/>
              </a:rPr>
              <a:t>here</a:t>
            </a:r>
            <a:r>
              <a:rPr lang="nl-NL" sz="1050" dirty="0"/>
              <a:t>)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5B274D4-59FC-404E-81A2-555CE62C31C7}"/>
              </a:ext>
            </a:extLst>
          </p:cNvPr>
          <p:cNvSpPr txBox="1"/>
          <p:nvPr/>
        </p:nvSpPr>
        <p:spPr>
          <a:xfrm>
            <a:off x="5581023" y="1019796"/>
            <a:ext cx="61283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b="1" dirty="0"/>
              <a:t>and interfaces, building </a:t>
            </a:r>
            <a:r>
              <a:rPr lang="nl-NL" sz="1400" b="1" dirty="0" err="1"/>
              <a:t>the</a:t>
            </a:r>
            <a:r>
              <a:rPr lang="nl-NL" sz="1400" b="1" dirty="0"/>
              <a:t> System Architecture (e.g. </a:t>
            </a:r>
            <a:r>
              <a:rPr lang="nl-NL" sz="1400" b="1" dirty="0" err="1"/>
              <a:t>the</a:t>
            </a:r>
            <a:r>
              <a:rPr lang="nl-NL" sz="1400" b="1" dirty="0"/>
              <a:t> </a:t>
            </a:r>
            <a:r>
              <a:rPr lang="nl-NL" sz="1400" b="1" dirty="0" err="1"/>
              <a:t>collection</a:t>
            </a:r>
            <a:r>
              <a:rPr lang="nl-NL" sz="1400" b="1" dirty="0"/>
              <a:t> of “</a:t>
            </a:r>
            <a:r>
              <a:rPr lang="nl-NL" sz="1400" b="1" dirty="0" err="1"/>
              <a:t>layouts</a:t>
            </a:r>
            <a:r>
              <a:rPr lang="nl-NL" sz="1400" b="1" dirty="0"/>
              <a:t>”)</a:t>
            </a:r>
            <a:endParaRPr lang="en-NL" sz="1400" b="1" dirty="0"/>
          </a:p>
        </p:txBody>
      </p:sp>
    </p:spTree>
    <p:extLst>
      <p:ext uri="{BB962C8B-B14F-4D97-AF65-F5344CB8AC3E}">
        <p14:creationId xmlns:p14="http://schemas.microsoft.com/office/powerpoint/2010/main" val="178217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4" grpId="0"/>
      <p:bldP spid="35" grpId="0"/>
      <p:bldP spid="44" grpId="0"/>
      <p:bldP spid="47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323006A-3744-4C93-B90B-2C8BCD1ED936}"/>
              </a:ext>
            </a:extLst>
          </p:cNvPr>
          <p:cNvSpPr/>
          <p:nvPr/>
        </p:nvSpPr>
        <p:spPr>
          <a:xfrm>
            <a:off x="9628881" y="3459843"/>
            <a:ext cx="2218534" cy="26607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93B803-A4E1-4BE3-95A9-DA3FF56A2DB6}"/>
              </a:ext>
            </a:extLst>
          </p:cNvPr>
          <p:cNvCxnSpPr/>
          <p:nvPr/>
        </p:nvCxnSpPr>
        <p:spPr>
          <a:xfrm>
            <a:off x="201718" y="927947"/>
            <a:ext cx="11787082" cy="0"/>
          </a:xfrm>
          <a:prstGeom prst="line">
            <a:avLst/>
          </a:prstGeom>
          <a:ln w="28575"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1427567B-6A66-4454-AD33-F04B16E47C1C}"/>
              </a:ext>
            </a:extLst>
          </p:cNvPr>
          <p:cNvSpPr txBox="1">
            <a:spLocks/>
          </p:cNvSpPr>
          <p:nvPr/>
        </p:nvSpPr>
        <p:spPr>
          <a:xfrm>
            <a:off x="201719" y="12434"/>
            <a:ext cx="11787080" cy="102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b="1" dirty="0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 complexity: Product Breakdown Structure (PBS)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71223ACD-ADB8-4A5A-A6AD-577C3F2A7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259" y="222893"/>
            <a:ext cx="1478068" cy="45713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B1E923-E41E-470B-A428-6D78815CD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6396-072A-4105-8696-C0A68A148242}" type="slidenum">
              <a:rPr lang="nl-NL" smtClean="0"/>
              <a:t>4</a:t>
            </a:fld>
            <a:endParaRPr lang="nl-NL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FCBC1B3-6DF5-49F0-9990-51E5DFC63F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-5879"/>
          <a:stretch/>
        </p:blipFill>
        <p:spPr>
          <a:xfrm>
            <a:off x="201717" y="1030252"/>
            <a:ext cx="11798302" cy="23987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4CFAF1-24A4-46C6-8D1C-BC627B9F1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95" y="4098096"/>
            <a:ext cx="5234008" cy="158915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01BE7F4-68CB-4516-A1FB-6E684CAF51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9193" y="3459844"/>
            <a:ext cx="2735865" cy="26607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7B6B380-3766-45D9-A54D-795930A33A6E}"/>
              </a:ext>
            </a:extLst>
          </p:cNvPr>
          <p:cNvSpPr/>
          <p:nvPr/>
        </p:nvSpPr>
        <p:spPr>
          <a:xfrm>
            <a:off x="7212057" y="5687253"/>
            <a:ext cx="299923" cy="306354"/>
          </a:xfrm>
          <a:prstGeom prst="ellipse">
            <a:avLst/>
          </a:prstGeom>
          <a:noFill/>
          <a:ln w="38100">
            <a:solidFill>
              <a:srgbClr val="368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53BF4CC-7C44-43EB-99B7-7181BB433D19}"/>
              </a:ext>
            </a:extLst>
          </p:cNvPr>
          <p:cNvCxnSpPr>
            <a:cxnSpLocks/>
          </p:cNvCxnSpPr>
          <p:nvPr/>
        </p:nvCxnSpPr>
        <p:spPr>
          <a:xfrm flipV="1">
            <a:off x="5070551" y="3452702"/>
            <a:ext cx="1471499" cy="15145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5D4DF60-A49A-42A8-BFD5-D54ACFC3CCAF}"/>
              </a:ext>
            </a:extLst>
          </p:cNvPr>
          <p:cNvCxnSpPr>
            <a:cxnSpLocks/>
          </p:cNvCxnSpPr>
          <p:nvPr/>
        </p:nvCxnSpPr>
        <p:spPr>
          <a:xfrm>
            <a:off x="5070551" y="5093494"/>
            <a:ext cx="1469118" cy="10318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D1E14FF7-EB3C-4B92-88D0-14822BDE3CA8}"/>
              </a:ext>
            </a:extLst>
          </p:cNvPr>
          <p:cNvSpPr/>
          <p:nvPr/>
        </p:nvSpPr>
        <p:spPr>
          <a:xfrm>
            <a:off x="7903313" y="3459843"/>
            <a:ext cx="1388888" cy="25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b="1" dirty="0">
                <a:solidFill>
                  <a:schemeClr val="tx1"/>
                </a:solidFill>
              </a:rPr>
              <a:t>PBS lv. 3: ITM </a:t>
            </a:r>
            <a:r>
              <a:rPr lang="nl-NL" sz="1050" b="1" dirty="0" err="1">
                <a:solidFill>
                  <a:schemeClr val="tx1"/>
                </a:solidFill>
              </a:rPr>
              <a:t>Tower</a:t>
            </a:r>
            <a:endParaRPr lang="nl-NL" sz="1050" b="1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745D446-4717-42A0-897B-8AE8C4A9BCE5}"/>
              </a:ext>
            </a:extLst>
          </p:cNvPr>
          <p:cNvSpPr/>
          <p:nvPr/>
        </p:nvSpPr>
        <p:spPr>
          <a:xfrm>
            <a:off x="10419704" y="3469055"/>
            <a:ext cx="1430533" cy="25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b="1" dirty="0">
                <a:solidFill>
                  <a:schemeClr val="tx1"/>
                </a:solidFill>
              </a:rPr>
              <a:t>PBS lv. 4: </a:t>
            </a:r>
            <a:r>
              <a:rPr lang="nl-NL" sz="1050" b="1" dirty="0" err="1">
                <a:solidFill>
                  <a:schemeClr val="tx1"/>
                </a:solidFill>
              </a:rPr>
              <a:t>Core</a:t>
            </a:r>
            <a:r>
              <a:rPr lang="nl-NL" sz="1050" b="1" dirty="0">
                <a:solidFill>
                  <a:schemeClr val="tx1"/>
                </a:solidFill>
              </a:rPr>
              <a:t> </a:t>
            </a:r>
            <a:r>
              <a:rPr lang="nl-NL" sz="1050" b="1" dirty="0" err="1">
                <a:solidFill>
                  <a:schemeClr val="tx1"/>
                </a:solidFill>
              </a:rPr>
              <a:t>Optics</a:t>
            </a:r>
            <a:endParaRPr lang="nl-NL" sz="1050" b="1" dirty="0">
              <a:solidFill>
                <a:schemeClr val="tx1"/>
              </a:solidFill>
            </a:endParaRPr>
          </a:p>
        </p:txBody>
      </p:sp>
      <p:pic>
        <p:nvPicPr>
          <p:cNvPr id="18" name="Picture 17" descr="Galaxies | Free Full-Text | Research Facilities for Europe&amp;rsquo;s Next  Generation Gravitational-Wave Detector Einstein Telescope">
            <a:extLst>
              <a:ext uri="{FF2B5EF4-FFF2-40B4-BE49-F238E27FC236}">
                <a16:creationId xmlns:a16="http://schemas.microsoft.com/office/drawing/2014/main" id="{462ECBA1-4EE0-456B-B148-B8794F56BE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5" t="22085" r="50895" b="3988"/>
          <a:stretch/>
        </p:blipFill>
        <p:spPr bwMode="auto">
          <a:xfrm>
            <a:off x="10077026" y="3847055"/>
            <a:ext cx="1430533" cy="199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923A84F-CCC4-4B7F-963E-CEA76F816F3F}"/>
              </a:ext>
            </a:extLst>
          </p:cNvPr>
          <p:cNvSpPr/>
          <p:nvPr/>
        </p:nvSpPr>
        <p:spPr>
          <a:xfrm>
            <a:off x="9930355" y="5860520"/>
            <a:ext cx="1754161" cy="25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i="1" dirty="0">
                <a:solidFill>
                  <a:schemeClr val="tx1"/>
                </a:solidFill>
              </a:rPr>
              <a:t>(</a:t>
            </a:r>
            <a:r>
              <a:rPr lang="nl-NL" sz="800" i="1" dirty="0" err="1">
                <a:solidFill>
                  <a:schemeClr val="tx1"/>
                </a:solidFill>
              </a:rPr>
              <a:t>Example</a:t>
            </a:r>
            <a:r>
              <a:rPr lang="nl-NL" sz="800" i="1" dirty="0">
                <a:solidFill>
                  <a:schemeClr val="tx1"/>
                </a:solidFill>
              </a:rPr>
              <a:t>: </a:t>
            </a:r>
            <a:r>
              <a:rPr lang="nl-NL" sz="800" i="1" dirty="0" err="1">
                <a:solidFill>
                  <a:schemeClr val="tx1"/>
                </a:solidFill>
              </a:rPr>
              <a:t>AdVirgo</a:t>
            </a:r>
            <a:r>
              <a:rPr lang="nl-NL" sz="800" i="1" dirty="0">
                <a:solidFill>
                  <a:schemeClr val="tx1"/>
                </a:solidFill>
              </a:rPr>
              <a:t>+ </a:t>
            </a:r>
            <a:r>
              <a:rPr lang="nl-NL" sz="800" i="1" dirty="0" err="1">
                <a:solidFill>
                  <a:schemeClr val="tx1"/>
                </a:solidFill>
              </a:rPr>
              <a:t>phase</a:t>
            </a:r>
            <a:r>
              <a:rPr lang="nl-NL" sz="800" i="1" dirty="0">
                <a:solidFill>
                  <a:schemeClr val="tx1"/>
                </a:solidFill>
              </a:rPr>
              <a:t> II </a:t>
            </a:r>
            <a:r>
              <a:rPr lang="nl-NL" sz="800" i="1" dirty="0" err="1">
                <a:solidFill>
                  <a:schemeClr val="tx1"/>
                </a:solidFill>
              </a:rPr>
              <a:t>Payload</a:t>
            </a:r>
            <a:r>
              <a:rPr lang="nl-NL" sz="800" i="1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90F342A-C0CC-437E-8B8E-2DB98DA8A267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7362019" y="3459842"/>
            <a:ext cx="2266862" cy="22274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0DBA438-1FA0-49D2-AA2A-27EDB73BFF12}"/>
              </a:ext>
            </a:extLst>
          </p:cNvPr>
          <p:cNvCxnSpPr>
            <a:cxnSpLocks/>
            <a:stCxn id="8" idx="4"/>
          </p:cNvCxnSpPr>
          <p:nvPr/>
        </p:nvCxnSpPr>
        <p:spPr>
          <a:xfrm>
            <a:off x="7362019" y="5993607"/>
            <a:ext cx="2266862" cy="1269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1">
            <a:extLst>
              <a:ext uri="{FF2B5EF4-FFF2-40B4-BE49-F238E27FC236}">
                <a16:creationId xmlns:a16="http://schemas.microsoft.com/office/drawing/2014/main" id="{D23970EF-8B94-45FA-B1C3-14BF70B56BCE}"/>
              </a:ext>
            </a:extLst>
          </p:cNvPr>
          <p:cNvSpPr txBox="1">
            <a:spLocks/>
          </p:cNvSpPr>
          <p:nvPr/>
        </p:nvSpPr>
        <p:spPr>
          <a:xfrm>
            <a:off x="282155" y="6356350"/>
            <a:ext cx="10469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050" b="1" dirty="0" err="1"/>
              <a:t>Note</a:t>
            </a:r>
            <a:r>
              <a:rPr lang="nl-NL" sz="1050" b="1" dirty="0"/>
              <a:t>: </a:t>
            </a:r>
            <a:r>
              <a:rPr lang="nl-NL" sz="1050" dirty="0" err="1"/>
              <a:t>the</a:t>
            </a:r>
            <a:r>
              <a:rPr lang="nl-NL" sz="1050" dirty="0"/>
              <a:t> PBS system </a:t>
            </a:r>
            <a:r>
              <a:rPr lang="nl-NL" sz="1050" dirty="0" err="1"/>
              <a:t>decomposition</a:t>
            </a:r>
            <a:r>
              <a:rPr lang="nl-NL" sz="1050" dirty="0"/>
              <a:t> in this </a:t>
            </a:r>
            <a:r>
              <a:rPr lang="nl-NL" sz="1050" dirty="0" err="1"/>
              <a:t>presentation</a:t>
            </a:r>
            <a:r>
              <a:rPr lang="nl-NL" sz="1050" dirty="0"/>
              <a:t> serves as an </a:t>
            </a:r>
            <a:r>
              <a:rPr lang="nl-NL" sz="1050" dirty="0" err="1"/>
              <a:t>example</a:t>
            </a:r>
            <a:r>
              <a:rPr lang="nl-NL" sz="1050" dirty="0"/>
              <a:t> and does </a:t>
            </a:r>
            <a:r>
              <a:rPr lang="nl-NL" sz="1050" b="1" dirty="0"/>
              <a:t>not</a:t>
            </a:r>
            <a:r>
              <a:rPr lang="nl-NL" sz="1050" dirty="0"/>
              <a:t> </a:t>
            </a:r>
            <a:r>
              <a:rPr lang="nl-NL" sz="1050" dirty="0" err="1"/>
              <a:t>directly</a:t>
            </a:r>
            <a:r>
              <a:rPr lang="nl-NL" sz="1050" dirty="0"/>
              <a:t> correspond to </a:t>
            </a:r>
            <a:r>
              <a:rPr lang="nl-NL" sz="1050" dirty="0" err="1"/>
              <a:t>the</a:t>
            </a:r>
            <a:r>
              <a:rPr lang="nl-NL" sz="1050" dirty="0"/>
              <a:t> </a:t>
            </a:r>
            <a:r>
              <a:rPr lang="nl-NL" sz="1050" dirty="0" err="1"/>
              <a:t>latest</a:t>
            </a:r>
            <a:r>
              <a:rPr lang="nl-NL" sz="1050" dirty="0"/>
              <a:t> PBS release (found </a:t>
            </a:r>
            <a:r>
              <a:rPr lang="nl-NL" sz="1050" dirty="0">
                <a:hlinkClick r:id="rId7"/>
              </a:rPr>
              <a:t>here</a:t>
            </a:r>
            <a:r>
              <a:rPr lang="nl-NL" sz="105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56806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93B803-A4E1-4BE3-95A9-DA3FF56A2DB6}"/>
              </a:ext>
            </a:extLst>
          </p:cNvPr>
          <p:cNvCxnSpPr/>
          <p:nvPr/>
        </p:nvCxnSpPr>
        <p:spPr>
          <a:xfrm>
            <a:off x="201718" y="927947"/>
            <a:ext cx="11787082" cy="0"/>
          </a:xfrm>
          <a:prstGeom prst="line">
            <a:avLst/>
          </a:prstGeom>
          <a:ln w="28575"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1427567B-6A66-4454-AD33-F04B16E47C1C}"/>
              </a:ext>
            </a:extLst>
          </p:cNvPr>
          <p:cNvSpPr txBox="1">
            <a:spLocks/>
          </p:cNvSpPr>
          <p:nvPr/>
        </p:nvSpPr>
        <p:spPr>
          <a:xfrm>
            <a:off x="201719" y="12434"/>
            <a:ext cx="11787080" cy="102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b="1" dirty="0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 </a:t>
            </a:r>
            <a:r>
              <a:rPr lang="nl-NL" sz="2400" b="1" dirty="0" err="1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traceability</a:t>
            </a:r>
            <a:r>
              <a:rPr lang="nl-NL" sz="2400" b="1" dirty="0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Requirements </a:t>
            </a:r>
            <a:r>
              <a:rPr lang="nl-NL" sz="2400" b="1" dirty="0" err="1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</a:t>
            </a:r>
            <a:endParaRPr lang="nl-NL" sz="2400" b="1" dirty="0">
              <a:solidFill>
                <a:srgbClr val="368C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C7AFFF-62EF-4A42-A6E5-605AA6BBAF08}"/>
              </a:ext>
            </a:extLst>
          </p:cNvPr>
          <p:cNvSpPr/>
          <p:nvPr/>
        </p:nvSpPr>
        <p:spPr>
          <a:xfrm>
            <a:off x="4958385" y="2195311"/>
            <a:ext cx="1191124" cy="324838"/>
          </a:xfrm>
          <a:prstGeom prst="rect">
            <a:avLst/>
          </a:prstGeom>
          <a:solidFill>
            <a:srgbClr val="AFD1C9"/>
          </a:solidFill>
          <a:ln>
            <a:solidFill>
              <a:srgbClr val="368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Science Objectives</a:t>
            </a:r>
            <a:endParaRPr lang="en-NL" sz="1000" b="1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883DCDF-D208-4326-998A-4D438B4D9B6A}"/>
              </a:ext>
            </a:extLst>
          </p:cNvPr>
          <p:cNvSpPr/>
          <p:nvPr/>
        </p:nvSpPr>
        <p:spPr>
          <a:xfrm>
            <a:off x="4958385" y="3000614"/>
            <a:ext cx="2646948" cy="324838"/>
          </a:xfrm>
          <a:prstGeom prst="rect">
            <a:avLst/>
          </a:prstGeom>
          <a:solidFill>
            <a:srgbClr val="AFD1C9"/>
          </a:solidFill>
          <a:ln>
            <a:solidFill>
              <a:srgbClr val="368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ET Requirements (R) + Layouts (L)</a:t>
            </a:r>
            <a:endParaRPr lang="en-NL" sz="1000" b="1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10BCCA5-9633-497D-863A-9C4797D7F0A0}"/>
              </a:ext>
            </a:extLst>
          </p:cNvPr>
          <p:cNvSpPr/>
          <p:nvPr/>
        </p:nvSpPr>
        <p:spPr>
          <a:xfrm>
            <a:off x="6414210" y="2190419"/>
            <a:ext cx="1191123" cy="324838"/>
          </a:xfrm>
          <a:prstGeom prst="rect">
            <a:avLst/>
          </a:prstGeom>
          <a:solidFill>
            <a:srgbClr val="AFD1C9"/>
          </a:solidFill>
          <a:ln>
            <a:solidFill>
              <a:srgbClr val="368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Project Objectives</a:t>
            </a:r>
            <a:endParaRPr lang="en-NL" sz="1000" b="1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8C72A80-380C-43E5-A0BF-542C0A804CC7}"/>
              </a:ext>
            </a:extLst>
          </p:cNvPr>
          <p:cNvSpPr/>
          <p:nvPr/>
        </p:nvSpPr>
        <p:spPr>
          <a:xfrm>
            <a:off x="4958386" y="3827914"/>
            <a:ext cx="1191121" cy="3248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68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Other system R+L</a:t>
            </a:r>
            <a:endParaRPr lang="en-NL" sz="1000" b="1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4E75F29-54BE-4E7C-B3EA-D52244A7CE15}"/>
              </a:ext>
            </a:extLst>
          </p:cNvPr>
          <p:cNvSpPr/>
          <p:nvPr/>
        </p:nvSpPr>
        <p:spPr>
          <a:xfrm>
            <a:off x="4958386" y="4672127"/>
            <a:ext cx="1191122" cy="395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68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Other subsystem R+L</a:t>
            </a:r>
            <a:endParaRPr lang="en-NL" sz="1000" b="1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66773CA-2A07-4136-9735-B5A9E441A2A4}"/>
              </a:ext>
            </a:extLst>
          </p:cNvPr>
          <p:cNvSpPr/>
          <p:nvPr/>
        </p:nvSpPr>
        <p:spPr>
          <a:xfrm>
            <a:off x="6421354" y="4669394"/>
            <a:ext cx="1191122" cy="395959"/>
          </a:xfrm>
          <a:prstGeom prst="rect">
            <a:avLst/>
          </a:prstGeom>
          <a:solidFill>
            <a:srgbClr val="AFD1C9"/>
          </a:solidFill>
          <a:ln>
            <a:solidFill>
              <a:srgbClr val="368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ITM R+L</a:t>
            </a:r>
            <a:endParaRPr lang="en-NL" sz="1000" b="1" dirty="0">
              <a:solidFill>
                <a:schemeClr val="tx1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3018E12-9EC6-4049-AB82-6152EF99C391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5549715" y="2520149"/>
            <a:ext cx="0" cy="475571"/>
          </a:xfrm>
          <a:prstGeom prst="straightConnector1">
            <a:avLst/>
          </a:prstGeom>
          <a:ln w="28575">
            <a:solidFill>
              <a:srgbClr val="368C78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E42A962-4805-4B0F-966A-96416F9B7788}"/>
              </a:ext>
            </a:extLst>
          </p:cNvPr>
          <p:cNvCxnSpPr>
            <a:cxnSpLocks/>
            <a:stCxn id="33" idx="2"/>
          </p:cNvCxnSpPr>
          <p:nvPr/>
        </p:nvCxnSpPr>
        <p:spPr>
          <a:xfrm>
            <a:off x="7009772" y="2515257"/>
            <a:ext cx="0" cy="480463"/>
          </a:xfrm>
          <a:prstGeom prst="straightConnector1">
            <a:avLst/>
          </a:prstGeom>
          <a:ln w="28575">
            <a:solidFill>
              <a:srgbClr val="368C78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3354FA6A-6EF1-4E93-A5E8-B90FC7C2D67E}"/>
              </a:ext>
            </a:extLst>
          </p:cNvPr>
          <p:cNvSpPr/>
          <p:nvPr/>
        </p:nvSpPr>
        <p:spPr>
          <a:xfrm>
            <a:off x="4958385" y="5515782"/>
            <a:ext cx="1191122" cy="3991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68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Other </a:t>
            </a:r>
            <a:r>
              <a:rPr lang="en-US" sz="900" b="1" dirty="0" err="1">
                <a:solidFill>
                  <a:schemeClr val="tx1"/>
                </a:solidFill>
              </a:rPr>
              <a:t>subsubsystem</a:t>
            </a:r>
            <a:r>
              <a:rPr lang="en-US" sz="900" b="1" dirty="0">
                <a:solidFill>
                  <a:schemeClr val="tx1"/>
                </a:solidFill>
              </a:rPr>
              <a:t> R+L</a:t>
            </a:r>
            <a:endParaRPr lang="en-NL" sz="900" b="1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B4ABB6-6048-4705-A275-6019F5A0B9B1}"/>
              </a:ext>
            </a:extLst>
          </p:cNvPr>
          <p:cNvSpPr/>
          <p:nvPr/>
        </p:nvSpPr>
        <p:spPr>
          <a:xfrm>
            <a:off x="4882186" y="2747536"/>
            <a:ext cx="2843893" cy="786698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A3192F2-9169-48D7-BDC2-58D84CBD3A0C}"/>
              </a:ext>
            </a:extLst>
          </p:cNvPr>
          <p:cNvSpPr/>
          <p:nvPr/>
        </p:nvSpPr>
        <p:spPr>
          <a:xfrm>
            <a:off x="4882184" y="3614336"/>
            <a:ext cx="2843893" cy="755356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DC1631C-48CE-496C-9810-CD833A7D9767}"/>
              </a:ext>
            </a:extLst>
          </p:cNvPr>
          <p:cNvSpPr/>
          <p:nvPr/>
        </p:nvSpPr>
        <p:spPr>
          <a:xfrm>
            <a:off x="4882185" y="4466847"/>
            <a:ext cx="2843892" cy="760828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3831D0E-B381-46B7-A595-17FF565CFB1B}"/>
              </a:ext>
            </a:extLst>
          </p:cNvPr>
          <p:cNvSpPr/>
          <p:nvPr/>
        </p:nvSpPr>
        <p:spPr>
          <a:xfrm>
            <a:off x="4882184" y="5323667"/>
            <a:ext cx="2843893" cy="779927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E1712E4-7917-43B8-9583-4BB5EA6CB1E2}"/>
              </a:ext>
            </a:extLst>
          </p:cNvPr>
          <p:cNvCxnSpPr>
            <a:cxnSpLocks/>
            <a:stCxn id="36" idx="2"/>
            <a:endCxn id="49" idx="0"/>
          </p:cNvCxnSpPr>
          <p:nvPr/>
        </p:nvCxnSpPr>
        <p:spPr>
          <a:xfrm>
            <a:off x="7016915" y="5065353"/>
            <a:ext cx="0" cy="450428"/>
          </a:xfrm>
          <a:prstGeom prst="straightConnector1">
            <a:avLst/>
          </a:prstGeom>
          <a:ln w="28575">
            <a:solidFill>
              <a:srgbClr val="368C78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FE529B91-C2D5-4E7B-877E-7E3ABE7F050F}"/>
              </a:ext>
            </a:extLst>
          </p:cNvPr>
          <p:cNvSpPr/>
          <p:nvPr/>
        </p:nvSpPr>
        <p:spPr>
          <a:xfrm>
            <a:off x="9907235" y="2995720"/>
            <a:ext cx="1632640" cy="3297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ET Verification and Validation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71223ACD-ADB8-4A5A-A6AD-577C3F2A7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259" y="222893"/>
            <a:ext cx="1478068" cy="45713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B1E923-E41E-470B-A428-6D78815CD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6396-072A-4105-8696-C0A68A148242}" type="slidenum">
              <a:rPr lang="nl-NL" smtClean="0"/>
              <a:t>5</a:t>
            </a:fld>
            <a:endParaRPr lang="nl-NL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25798D4-9D8D-4972-8A68-5C6116369209}"/>
              </a:ext>
            </a:extLst>
          </p:cNvPr>
          <p:cNvSpPr txBox="1"/>
          <p:nvPr/>
        </p:nvSpPr>
        <p:spPr>
          <a:xfrm>
            <a:off x="232113" y="1019469"/>
            <a:ext cx="554990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400" b="1" dirty="0" err="1"/>
              <a:t>Each</a:t>
            </a:r>
            <a:r>
              <a:rPr lang="nl-NL" sz="1400" b="1" dirty="0"/>
              <a:t> PBS element has </a:t>
            </a:r>
            <a:r>
              <a:rPr lang="nl-NL" sz="1400" b="1" dirty="0" err="1"/>
              <a:t>Configuration</a:t>
            </a:r>
            <a:r>
              <a:rPr lang="nl-NL" sz="1400" b="1" dirty="0"/>
              <a:t> Items (CI) </a:t>
            </a:r>
            <a:r>
              <a:rPr lang="nl-NL" sz="1400" b="1" dirty="0" err="1"/>
              <a:t>attached</a:t>
            </a:r>
            <a:endParaRPr lang="nl-NL" sz="1400" b="1" dirty="0"/>
          </a:p>
          <a:p>
            <a:pPr marL="1200150" lvl="2" indent="-285750">
              <a:buFont typeface="Wingdings" panose="05000000000000000000" pitchFamily="2" charset="2"/>
              <a:buChar char="à"/>
            </a:pPr>
            <a:r>
              <a:rPr lang="nl-NL" sz="1200" dirty="0">
                <a:sym typeface="Wingdings" panose="05000000000000000000" pitchFamily="2" charset="2"/>
              </a:rPr>
              <a:t>Requirements</a:t>
            </a:r>
          </a:p>
          <a:p>
            <a:pPr marL="1200150" lvl="2" indent="-285750">
              <a:buFont typeface="Wingdings" panose="05000000000000000000" pitchFamily="2" charset="2"/>
              <a:buChar char="à"/>
            </a:pPr>
            <a:r>
              <a:rPr lang="nl-NL" sz="1200" b="1" dirty="0" err="1">
                <a:solidFill>
                  <a:srgbClr val="368C78"/>
                </a:solidFill>
                <a:sym typeface="Wingdings" panose="05000000000000000000" pitchFamily="2" charset="2"/>
              </a:rPr>
              <a:t>Layouts</a:t>
            </a:r>
            <a:r>
              <a:rPr lang="nl-NL" sz="1200" b="1" dirty="0">
                <a:solidFill>
                  <a:srgbClr val="368C78"/>
                </a:solidFill>
                <a:sym typeface="Wingdings" panose="05000000000000000000" pitchFamily="2" charset="2"/>
              </a:rPr>
              <a:t> </a:t>
            </a:r>
            <a:r>
              <a:rPr lang="nl-NL" sz="1200" dirty="0">
                <a:solidFill>
                  <a:srgbClr val="368C78"/>
                </a:solidFill>
                <a:sym typeface="Wingdings" panose="05000000000000000000" pitchFamily="2" charset="2"/>
              </a:rPr>
              <a:t>(cross-</a:t>
            </a:r>
            <a:r>
              <a:rPr lang="nl-NL" sz="1200" dirty="0" err="1">
                <a:solidFill>
                  <a:srgbClr val="368C78"/>
                </a:solidFill>
                <a:sym typeface="Wingdings" panose="05000000000000000000" pitchFamily="2" charset="2"/>
              </a:rPr>
              <a:t>cutting</a:t>
            </a:r>
            <a:r>
              <a:rPr lang="nl-NL" sz="1200" dirty="0">
                <a:solidFill>
                  <a:srgbClr val="368C78"/>
                </a:solidFill>
                <a:sym typeface="Wingdings" panose="05000000000000000000" pitchFamily="2" charset="2"/>
              </a:rPr>
              <a:t> views)</a:t>
            </a:r>
            <a:endParaRPr lang="nl-NL" sz="1200" dirty="0">
              <a:sym typeface="Wingdings" panose="05000000000000000000" pitchFamily="2" charset="2"/>
            </a:endParaRPr>
          </a:p>
          <a:p>
            <a:pPr marL="1200150" lvl="2" indent="-285750">
              <a:buFont typeface="Wingdings" panose="05000000000000000000" pitchFamily="2" charset="2"/>
              <a:buChar char="à"/>
            </a:pPr>
            <a:r>
              <a:rPr lang="nl-NL" sz="1200" dirty="0">
                <a:sym typeface="Wingdings" panose="05000000000000000000" pitchFamily="2" charset="2"/>
              </a:rPr>
              <a:t>Design Parameters (</a:t>
            </a:r>
            <a:r>
              <a:rPr lang="nl-NL" sz="1200" dirty="0" err="1">
                <a:sym typeface="Wingdings" panose="05000000000000000000" pitchFamily="2" charset="2"/>
              </a:rPr>
              <a:t>specifications</a:t>
            </a:r>
            <a:r>
              <a:rPr lang="nl-NL" sz="1200" dirty="0">
                <a:sym typeface="Wingdings" panose="05000000000000000000" pitchFamily="2" charset="2"/>
              </a:rPr>
              <a:t>)</a:t>
            </a:r>
          </a:p>
          <a:p>
            <a:pPr marL="1200150" lvl="2" indent="-285750">
              <a:buFont typeface="Wingdings" panose="05000000000000000000" pitchFamily="2" charset="2"/>
              <a:buChar char="à"/>
            </a:pPr>
            <a:r>
              <a:rPr lang="nl-NL" sz="1200" dirty="0" err="1">
                <a:sym typeface="Wingdings" panose="05000000000000000000" pitchFamily="2" charset="2"/>
              </a:rPr>
              <a:t>Verification</a:t>
            </a:r>
            <a:r>
              <a:rPr lang="nl-NL" sz="1200" dirty="0">
                <a:sym typeface="Wingdings" panose="05000000000000000000" pitchFamily="2" charset="2"/>
              </a:rPr>
              <a:t> </a:t>
            </a:r>
            <a:r>
              <a:rPr lang="nl-NL" sz="1200" dirty="0" err="1">
                <a:sym typeface="Wingdings" panose="05000000000000000000" pitchFamily="2" charset="2"/>
              </a:rPr>
              <a:t>Plans</a:t>
            </a:r>
            <a:endParaRPr lang="nl-NL" sz="1200" dirty="0">
              <a:sym typeface="Wingdings" panose="05000000000000000000" pitchFamily="2" charset="2"/>
            </a:endParaRPr>
          </a:p>
          <a:p>
            <a:pPr marL="1200150" lvl="2" indent="-285750">
              <a:buFont typeface="Wingdings" panose="05000000000000000000" pitchFamily="2" charset="2"/>
              <a:buChar char="à"/>
            </a:pPr>
            <a:r>
              <a:rPr lang="nl-NL" sz="1200" dirty="0" err="1">
                <a:sym typeface="Wingdings" panose="05000000000000000000" pitchFamily="2" charset="2"/>
              </a:rPr>
              <a:t>Risks</a:t>
            </a:r>
            <a:endParaRPr lang="nl-NL" sz="1200" dirty="0">
              <a:sym typeface="Wingdings" panose="05000000000000000000" pitchFamily="2" charset="2"/>
            </a:endParaRPr>
          </a:p>
          <a:p>
            <a:pPr marL="1200150" lvl="2" indent="-285750">
              <a:buFont typeface="Wingdings" panose="05000000000000000000" pitchFamily="2" charset="2"/>
              <a:buChar char="à"/>
            </a:pPr>
            <a:endParaRPr lang="nl-NL" sz="1200" dirty="0">
              <a:sym typeface="Wingdings" panose="05000000000000000000" pitchFamily="2" charset="2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02D03EF-DC45-4426-AD37-0F6B90ABDEF5}"/>
              </a:ext>
            </a:extLst>
          </p:cNvPr>
          <p:cNvSpPr/>
          <p:nvPr/>
        </p:nvSpPr>
        <p:spPr>
          <a:xfrm>
            <a:off x="8052789" y="2995721"/>
            <a:ext cx="1394731" cy="3297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ET Design Parameters</a:t>
            </a:r>
          </a:p>
        </p:txBody>
      </p:sp>
      <p:sp>
        <p:nvSpPr>
          <p:cNvPr id="62" name="Arrow: Left-Right 61">
            <a:extLst>
              <a:ext uri="{FF2B5EF4-FFF2-40B4-BE49-F238E27FC236}">
                <a16:creationId xmlns:a16="http://schemas.microsoft.com/office/drawing/2014/main" id="{CAFF4A38-C3D3-4C81-B8A2-C4971D18085D}"/>
              </a:ext>
            </a:extLst>
          </p:cNvPr>
          <p:cNvSpPr/>
          <p:nvPr/>
        </p:nvSpPr>
        <p:spPr>
          <a:xfrm>
            <a:off x="7631528" y="3109866"/>
            <a:ext cx="394700" cy="111204"/>
          </a:xfrm>
          <a:prstGeom prst="leftRightArrow">
            <a:avLst/>
          </a:prstGeom>
          <a:solidFill>
            <a:srgbClr val="368C78"/>
          </a:solidFill>
          <a:ln>
            <a:solidFill>
              <a:srgbClr val="368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309715-5174-46C1-9725-E14165671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88" y="2575271"/>
            <a:ext cx="3222318" cy="3528323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FCD3C5F0-B27C-41C6-A841-4745570867FC}"/>
              </a:ext>
            </a:extLst>
          </p:cNvPr>
          <p:cNvSpPr/>
          <p:nvPr/>
        </p:nvSpPr>
        <p:spPr>
          <a:xfrm>
            <a:off x="6421354" y="5515781"/>
            <a:ext cx="1191122" cy="399161"/>
          </a:xfrm>
          <a:prstGeom prst="rect">
            <a:avLst/>
          </a:prstGeom>
          <a:solidFill>
            <a:srgbClr val="AFD1C9"/>
          </a:solidFill>
          <a:ln>
            <a:solidFill>
              <a:srgbClr val="368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Payload R+L</a:t>
            </a:r>
            <a:endParaRPr lang="en-NL" sz="1000" b="1" dirty="0">
              <a:solidFill>
                <a:schemeClr val="tx1"/>
              </a:solidFill>
            </a:endParaRPr>
          </a:p>
        </p:txBody>
      </p: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179E408C-4884-4833-B752-7EA545B850D9}"/>
              </a:ext>
            </a:extLst>
          </p:cNvPr>
          <p:cNvCxnSpPr>
            <a:cxnSpLocks/>
            <a:stCxn id="36" idx="2"/>
            <a:endCxn id="30" idx="0"/>
          </p:cNvCxnSpPr>
          <p:nvPr/>
        </p:nvCxnSpPr>
        <p:spPr>
          <a:xfrm rot="5400000">
            <a:off x="6060217" y="4559083"/>
            <a:ext cx="450429" cy="1462969"/>
          </a:xfrm>
          <a:prstGeom prst="bentConnector3">
            <a:avLst>
              <a:gd name="adj1" fmla="val 50000"/>
            </a:avLst>
          </a:prstGeom>
          <a:ln w="28575">
            <a:solidFill>
              <a:srgbClr val="368C78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Arrow: Left-Right 50">
            <a:extLst>
              <a:ext uri="{FF2B5EF4-FFF2-40B4-BE49-F238E27FC236}">
                <a16:creationId xmlns:a16="http://schemas.microsoft.com/office/drawing/2014/main" id="{D8373528-BDEF-4144-AB50-556A272E0C4C}"/>
              </a:ext>
            </a:extLst>
          </p:cNvPr>
          <p:cNvSpPr/>
          <p:nvPr/>
        </p:nvSpPr>
        <p:spPr>
          <a:xfrm>
            <a:off x="7631528" y="3934731"/>
            <a:ext cx="394700" cy="111204"/>
          </a:xfrm>
          <a:prstGeom prst="leftRightArrow">
            <a:avLst/>
          </a:prstGeom>
          <a:solidFill>
            <a:srgbClr val="368C78"/>
          </a:solidFill>
          <a:ln>
            <a:solidFill>
              <a:srgbClr val="368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2B4418-2831-43A4-8658-30F873C45264}"/>
              </a:ext>
            </a:extLst>
          </p:cNvPr>
          <p:cNvSpPr txBox="1"/>
          <p:nvPr/>
        </p:nvSpPr>
        <p:spPr>
          <a:xfrm>
            <a:off x="4180260" y="3737252"/>
            <a:ext cx="350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368C78"/>
                </a:solidFill>
              </a:rPr>
              <a:t>~</a:t>
            </a:r>
            <a:endParaRPr lang="en-NL" sz="4800" b="1" dirty="0">
              <a:solidFill>
                <a:srgbClr val="368C78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0292746-9B63-4F65-95E0-50FAE3BFAAA2}"/>
              </a:ext>
            </a:extLst>
          </p:cNvPr>
          <p:cNvSpPr/>
          <p:nvPr/>
        </p:nvSpPr>
        <p:spPr>
          <a:xfrm>
            <a:off x="8052789" y="3823019"/>
            <a:ext cx="1394731" cy="3297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LFI Design Parameters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C043654-661D-40C7-A7E7-4057E321216B}"/>
              </a:ext>
            </a:extLst>
          </p:cNvPr>
          <p:cNvSpPr/>
          <p:nvPr/>
        </p:nvSpPr>
        <p:spPr>
          <a:xfrm>
            <a:off x="8054586" y="4669394"/>
            <a:ext cx="1394731" cy="3959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ITM Tower Design Parameters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2686CBE-58A8-451C-8493-4C8B2141CE9E}"/>
              </a:ext>
            </a:extLst>
          </p:cNvPr>
          <p:cNvSpPr/>
          <p:nvPr/>
        </p:nvSpPr>
        <p:spPr>
          <a:xfrm>
            <a:off x="8054586" y="5503205"/>
            <a:ext cx="1394731" cy="3959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Payload Design Parameters</a:t>
            </a:r>
          </a:p>
        </p:txBody>
      </p:sp>
      <p:sp>
        <p:nvSpPr>
          <p:cNvPr id="59" name="Arrow: Left-Right 58">
            <a:extLst>
              <a:ext uri="{FF2B5EF4-FFF2-40B4-BE49-F238E27FC236}">
                <a16:creationId xmlns:a16="http://schemas.microsoft.com/office/drawing/2014/main" id="{2FEF1F44-429E-49F3-9790-63F9C55F851C}"/>
              </a:ext>
            </a:extLst>
          </p:cNvPr>
          <p:cNvSpPr/>
          <p:nvPr/>
        </p:nvSpPr>
        <p:spPr>
          <a:xfrm>
            <a:off x="7631528" y="4795892"/>
            <a:ext cx="394700" cy="111204"/>
          </a:xfrm>
          <a:prstGeom prst="leftRightArrow">
            <a:avLst/>
          </a:prstGeom>
          <a:solidFill>
            <a:srgbClr val="368C78"/>
          </a:solidFill>
          <a:ln>
            <a:solidFill>
              <a:srgbClr val="368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1" name="Arrow: Left-Right 60">
            <a:extLst>
              <a:ext uri="{FF2B5EF4-FFF2-40B4-BE49-F238E27FC236}">
                <a16:creationId xmlns:a16="http://schemas.microsoft.com/office/drawing/2014/main" id="{C0907667-DBE6-4CA1-835B-763D1470F04F}"/>
              </a:ext>
            </a:extLst>
          </p:cNvPr>
          <p:cNvSpPr/>
          <p:nvPr/>
        </p:nvSpPr>
        <p:spPr>
          <a:xfrm>
            <a:off x="7625921" y="5645582"/>
            <a:ext cx="394700" cy="111204"/>
          </a:xfrm>
          <a:prstGeom prst="leftRightArrow">
            <a:avLst/>
          </a:prstGeom>
          <a:solidFill>
            <a:srgbClr val="368C78"/>
          </a:solidFill>
          <a:ln>
            <a:solidFill>
              <a:srgbClr val="368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9" name="Arrow: Left-Right 68">
            <a:extLst>
              <a:ext uri="{FF2B5EF4-FFF2-40B4-BE49-F238E27FC236}">
                <a16:creationId xmlns:a16="http://schemas.microsoft.com/office/drawing/2014/main" id="{EA8BABE4-613B-40D4-912F-F88E87631827}"/>
              </a:ext>
            </a:extLst>
          </p:cNvPr>
          <p:cNvSpPr/>
          <p:nvPr/>
        </p:nvSpPr>
        <p:spPr>
          <a:xfrm>
            <a:off x="9473436" y="3104984"/>
            <a:ext cx="394700" cy="111204"/>
          </a:xfrm>
          <a:prstGeom prst="leftRightArrow">
            <a:avLst/>
          </a:prstGeom>
          <a:solidFill>
            <a:srgbClr val="368C78"/>
          </a:solidFill>
          <a:ln>
            <a:solidFill>
              <a:srgbClr val="368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8415BC0-FDD8-4663-B97B-18928D5FAFE2}"/>
              </a:ext>
            </a:extLst>
          </p:cNvPr>
          <p:cNvSpPr/>
          <p:nvPr/>
        </p:nvSpPr>
        <p:spPr>
          <a:xfrm>
            <a:off x="9913892" y="3823019"/>
            <a:ext cx="1632640" cy="3297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LFI Verification and Validation</a:t>
            </a:r>
          </a:p>
        </p:txBody>
      </p:sp>
      <p:sp>
        <p:nvSpPr>
          <p:cNvPr id="71" name="Arrow: Left-Right 70">
            <a:extLst>
              <a:ext uri="{FF2B5EF4-FFF2-40B4-BE49-F238E27FC236}">
                <a16:creationId xmlns:a16="http://schemas.microsoft.com/office/drawing/2014/main" id="{4423902B-82DC-4932-8410-8E0B1FCBFD2F}"/>
              </a:ext>
            </a:extLst>
          </p:cNvPr>
          <p:cNvSpPr/>
          <p:nvPr/>
        </p:nvSpPr>
        <p:spPr>
          <a:xfrm>
            <a:off x="9480093" y="3932283"/>
            <a:ext cx="394700" cy="111204"/>
          </a:xfrm>
          <a:prstGeom prst="leftRightArrow">
            <a:avLst/>
          </a:prstGeom>
          <a:solidFill>
            <a:srgbClr val="368C78"/>
          </a:solidFill>
          <a:ln>
            <a:solidFill>
              <a:srgbClr val="368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F9CD13C-4E3D-43BC-904E-7C43433FF508}"/>
              </a:ext>
            </a:extLst>
          </p:cNvPr>
          <p:cNvSpPr/>
          <p:nvPr/>
        </p:nvSpPr>
        <p:spPr>
          <a:xfrm>
            <a:off x="9913892" y="4669394"/>
            <a:ext cx="1632640" cy="3959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ITM Tower Verification and Validation</a:t>
            </a:r>
          </a:p>
        </p:txBody>
      </p:sp>
      <p:sp>
        <p:nvSpPr>
          <p:cNvPr id="73" name="Arrow: Left-Right 72">
            <a:extLst>
              <a:ext uri="{FF2B5EF4-FFF2-40B4-BE49-F238E27FC236}">
                <a16:creationId xmlns:a16="http://schemas.microsoft.com/office/drawing/2014/main" id="{AC3CA57D-6E60-462D-92DE-F910FB37B46D}"/>
              </a:ext>
            </a:extLst>
          </p:cNvPr>
          <p:cNvSpPr/>
          <p:nvPr/>
        </p:nvSpPr>
        <p:spPr>
          <a:xfrm>
            <a:off x="9480093" y="4809214"/>
            <a:ext cx="394700" cy="111204"/>
          </a:xfrm>
          <a:prstGeom prst="leftRightArrow">
            <a:avLst/>
          </a:prstGeom>
          <a:solidFill>
            <a:srgbClr val="368C78"/>
          </a:solidFill>
          <a:ln>
            <a:solidFill>
              <a:srgbClr val="368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AE1BAF9-6350-4749-97DD-E4EC984FAC6C}"/>
              </a:ext>
            </a:extLst>
          </p:cNvPr>
          <p:cNvSpPr/>
          <p:nvPr/>
        </p:nvSpPr>
        <p:spPr>
          <a:xfrm>
            <a:off x="9907235" y="5501605"/>
            <a:ext cx="1632640" cy="3959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Payload Verification and Validation</a:t>
            </a:r>
          </a:p>
        </p:txBody>
      </p:sp>
      <p:sp>
        <p:nvSpPr>
          <p:cNvPr id="75" name="Arrow: Left-Right 74">
            <a:extLst>
              <a:ext uri="{FF2B5EF4-FFF2-40B4-BE49-F238E27FC236}">
                <a16:creationId xmlns:a16="http://schemas.microsoft.com/office/drawing/2014/main" id="{C8E23D6F-443B-400B-910E-F8B2B85DB57A}"/>
              </a:ext>
            </a:extLst>
          </p:cNvPr>
          <p:cNvSpPr/>
          <p:nvPr/>
        </p:nvSpPr>
        <p:spPr>
          <a:xfrm>
            <a:off x="9473436" y="5641425"/>
            <a:ext cx="394700" cy="111204"/>
          </a:xfrm>
          <a:prstGeom prst="leftRightArrow">
            <a:avLst/>
          </a:prstGeom>
          <a:solidFill>
            <a:srgbClr val="368C78"/>
          </a:solidFill>
          <a:ln>
            <a:solidFill>
              <a:srgbClr val="368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1B215D4-236B-4912-B7D4-50F7148FC094}"/>
              </a:ext>
            </a:extLst>
          </p:cNvPr>
          <p:cNvCxnSpPr>
            <a:cxnSpLocks/>
          </p:cNvCxnSpPr>
          <p:nvPr/>
        </p:nvCxnSpPr>
        <p:spPr>
          <a:xfrm flipH="1">
            <a:off x="5549715" y="5897563"/>
            <a:ext cx="1" cy="433520"/>
          </a:xfrm>
          <a:prstGeom prst="straightConnector1">
            <a:avLst/>
          </a:prstGeom>
          <a:ln w="28575">
            <a:solidFill>
              <a:srgbClr val="368C78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62BB788B-E105-458D-9A4C-D23A0106E847}"/>
              </a:ext>
            </a:extLst>
          </p:cNvPr>
          <p:cNvSpPr txBox="1"/>
          <p:nvPr/>
        </p:nvSpPr>
        <p:spPr>
          <a:xfrm>
            <a:off x="5264624" y="6128815"/>
            <a:ext cx="460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68C78"/>
                </a:solidFill>
              </a:rPr>
              <a:t>…</a:t>
            </a:r>
            <a:endParaRPr lang="en-NL" sz="1600" b="1" dirty="0">
              <a:solidFill>
                <a:srgbClr val="368C78"/>
              </a:solidFill>
            </a:endParaRP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84AAB201-EF4A-41F9-8DA5-7D333960BB58}"/>
              </a:ext>
            </a:extLst>
          </p:cNvPr>
          <p:cNvCxnSpPr>
            <a:cxnSpLocks/>
          </p:cNvCxnSpPr>
          <p:nvPr/>
        </p:nvCxnSpPr>
        <p:spPr>
          <a:xfrm flipH="1">
            <a:off x="7018269" y="5890427"/>
            <a:ext cx="1" cy="433520"/>
          </a:xfrm>
          <a:prstGeom prst="straightConnector1">
            <a:avLst/>
          </a:prstGeom>
          <a:ln w="28575">
            <a:solidFill>
              <a:srgbClr val="368C78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4345BF5D-D2D4-4047-B61F-6CFD97E75ED5}"/>
              </a:ext>
            </a:extLst>
          </p:cNvPr>
          <p:cNvSpPr txBox="1"/>
          <p:nvPr/>
        </p:nvSpPr>
        <p:spPr>
          <a:xfrm>
            <a:off x="6988507" y="6128815"/>
            <a:ext cx="460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68C78"/>
                </a:solidFill>
              </a:rPr>
              <a:t>…</a:t>
            </a:r>
            <a:endParaRPr lang="en-NL" sz="1600" b="1" dirty="0">
              <a:solidFill>
                <a:srgbClr val="368C78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C07DAFD-76DA-4D6C-ADBD-E1B351E230A4}"/>
              </a:ext>
            </a:extLst>
          </p:cNvPr>
          <p:cNvSpPr txBox="1"/>
          <p:nvPr/>
        </p:nvSpPr>
        <p:spPr>
          <a:xfrm>
            <a:off x="4882184" y="2726387"/>
            <a:ext cx="28438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b="1" dirty="0"/>
              <a:t>PBS lv. 1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1AFCE12-FD5A-44FE-A6EC-B33C66043BE4}"/>
              </a:ext>
            </a:extLst>
          </p:cNvPr>
          <p:cNvSpPr txBox="1"/>
          <p:nvPr/>
        </p:nvSpPr>
        <p:spPr>
          <a:xfrm>
            <a:off x="5579478" y="6159198"/>
            <a:ext cx="14090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b="1" dirty="0">
                <a:solidFill>
                  <a:srgbClr val="368C78"/>
                </a:solidFill>
              </a:rPr>
              <a:t>PBS lv. n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0BF6338-6D0A-4255-8B90-86888393011B}"/>
              </a:ext>
            </a:extLst>
          </p:cNvPr>
          <p:cNvSpPr txBox="1"/>
          <p:nvPr/>
        </p:nvSpPr>
        <p:spPr>
          <a:xfrm>
            <a:off x="4882184" y="3608468"/>
            <a:ext cx="28438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b="1" dirty="0"/>
              <a:t>PBS lv. 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45C3C05-F51D-4D9C-BDA1-8584EDC5BC38}"/>
              </a:ext>
            </a:extLst>
          </p:cNvPr>
          <p:cNvSpPr txBox="1"/>
          <p:nvPr/>
        </p:nvSpPr>
        <p:spPr>
          <a:xfrm>
            <a:off x="4880613" y="4457986"/>
            <a:ext cx="28438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b="1" dirty="0"/>
              <a:t>PBS lv. 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752AEE5-04D0-457B-BF5B-07DAAA1673AE}"/>
              </a:ext>
            </a:extLst>
          </p:cNvPr>
          <p:cNvSpPr txBox="1"/>
          <p:nvPr/>
        </p:nvSpPr>
        <p:spPr>
          <a:xfrm>
            <a:off x="4885361" y="5305611"/>
            <a:ext cx="28438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b="1" dirty="0"/>
              <a:t>PBS lv. 4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37D5BDD-FBF5-4904-9203-CF13E59F0590}"/>
              </a:ext>
            </a:extLst>
          </p:cNvPr>
          <p:cNvSpPr/>
          <p:nvPr/>
        </p:nvSpPr>
        <p:spPr>
          <a:xfrm>
            <a:off x="6421355" y="3824158"/>
            <a:ext cx="1191121" cy="324838"/>
          </a:xfrm>
          <a:prstGeom prst="rect">
            <a:avLst/>
          </a:prstGeom>
          <a:solidFill>
            <a:srgbClr val="AFD1C9"/>
          </a:solidFill>
          <a:ln>
            <a:solidFill>
              <a:srgbClr val="368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LFI R+L</a:t>
            </a:r>
            <a:endParaRPr lang="en-NL" sz="1000" b="1" dirty="0">
              <a:solidFill>
                <a:schemeClr val="tx1"/>
              </a:solidFill>
            </a:endParaRPr>
          </a:p>
        </p:txBody>
      </p: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E76B0E4A-81C2-4C88-810D-8AD318D560CE}"/>
              </a:ext>
            </a:extLst>
          </p:cNvPr>
          <p:cNvCxnSpPr>
            <a:cxnSpLocks/>
            <a:stCxn id="28" idx="2"/>
            <a:endCxn id="34" idx="0"/>
          </p:cNvCxnSpPr>
          <p:nvPr/>
        </p:nvCxnSpPr>
        <p:spPr>
          <a:xfrm rot="5400000">
            <a:off x="5666672" y="3212727"/>
            <a:ext cx="502462" cy="727912"/>
          </a:xfrm>
          <a:prstGeom prst="bentConnector3">
            <a:avLst>
              <a:gd name="adj1" fmla="val 50000"/>
            </a:avLst>
          </a:prstGeom>
          <a:ln w="28575">
            <a:solidFill>
              <a:srgbClr val="368C78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18D05DB0-978E-4B4C-9F24-84AE53CE44B8}"/>
              </a:ext>
            </a:extLst>
          </p:cNvPr>
          <p:cNvCxnSpPr>
            <a:cxnSpLocks/>
            <a:stCxn id="28" idx="2"/>
            <a:endCxn id="63" idx="0"/>
          </p:cNvCxnSpPr>
          <p:nvPr/>
        </p:nvCxnSpPr>
        <p:spPr>
          <a:xfrm rot="16200000" flipH="1">
            <a:off x="6400034" y="3207276"/>
            <a:ext cx="498706" cy="735057"/>
          </a:xfrm>
          <a:prstGeom prst="bentConnector3">
            <a:avLst>
              <a:gd name="adj1" fmla="val 50000"/>
            </a:avLst>
          </a:prstGeom>
          <a:ln w="28575">
            <a:solidFill>
              <a:srgbClr val="368C78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FB233B5B-E0AF-48A1-9846-116DFA83BF28}"/>
              </a:ext>
            </a:extLst>
          </p:cNvPr>
          <p:cNvCxnSpPr>
            <a:cxnSpLocks/>
            <a:stCxn id="63" idx="2"/>
            <a:endCxn id="35" idx="0"/>
          </p:cNvCxnSpPr>
          <p:nvPr/>
        </p:nvCxnSpPr>
        <p:spPr>
          <a:xfrm rot="5400000">
            <a:off x="6023867" y="3679077"/>
            <a:ext cx="523131" cy="1462969"/>
          </a:xfrm>
          <a:prstGeom prst="bentConnector3">
            <a:avLst>
              <a:gd name="adj1" fmla="val 50000"/>
            </a:avLst>
          </a:prstGeom>
          <a:ln w="28575">
            <a:solidFill>
              <a:srgbClr val="368C78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358071A0-7BB5-46E4-B5E1-51FCCC59349C}"/>
              </a:ext>
            </a:extLst>
          </p:cNvPr>
          <p:cNvCxnSpPr>
            <a:cxnSpLocks/>
            <a:stCxn id="63" idx="2"/>
            <a:endCxn id="36" idx="0"/>
          </p:cNvCxnSpPr>
          <p:nvPr/>
        </p:nvCxnSpPr>
        <p:spPr>
          <a:xfrm flipH="1">
            <a:off x="7016915" y="4148996"/>
            <a:ext cx="1" cy="520398"/>
          </a:xfrm>
          <a:prstGeom prst="straightConnector1">
            <a:avLst/>
          </a:prstGeom>
          <a:ln w="28575">
            <a:solidFill>
              <a:srgbClr val="368C78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222AA117-0217-465C-8299-082F0160F30F}"/>
              </a:ext>
            </a:extLst>
          </p:cNvPr>
          <p:cNvSpPr txBox="1"/>
          <p:nvPr/>
        </p:nvSpPr>
        <p:spPr>
          <a:xfrm>
            <a:off x="1396158" y="1236962"/>
            <a:ext cx="26181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nl-NL" sz="1200" dirty="0">
                <a:sym typeface="Wingdings" panose="05000000000000000000" pitchFamily="2" charset="2"/>
              </a:rPr>
              <a:t>(</a:t>
            </a:r>
            <a:r>
              <a:rPr lang="nl-NL" sz="1200" dirty="0" err="1">
                <a:sym typeface="Wingdings" panose="05000000000000000000" pitchFamily="2" charset="2"/>
              </a:rPr>
              <a:t>from</a:t>
            </a:r>
            <a:r>
              <a:rPr lang="nl-NL" sz="1200" dirty="0">
                <a:sym typeface="Wingdings" panose="05000000000000000000" pitchFamily="2" charset="2"/>
              </a:rPr>
              <a:t> </a:t>
            </a:r>
            <a:r>
              <a:rPr lang="nl-NL" sz="1200" dirty="0" err="1">
                <a:sym typeface="Wingdings" panose="05000000000000000000" pitchFamily="2" charset="2"/>
              </a:rPr>
              <a:t>the</a:t>
            </a:r>
            <a:r>
              <a:rPr lang="nl-NL" sz="1200" dirty="0">
                <a:sym typeface="Wingdings" panose="05000000000000000000" pitchFamily="2" charset="2"/>
              </a:rPr>
              <a:t> Objectives)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FA0737E-7ECA-4F76-A6F7-7490ABC1F5D3}"/>
              </a:ext>
            </a:extLst>
          </p:cNvPr>
          <p:cNvCxnSpPr>
            <a:cxnSpLocks/>
          </p:cNvCxnSpPr>
          <p:nvPr/>
        </p:nvCxnSpPr>
        <p:spPr>
          <a:xfrm>
            <a:off x="1841302" y="5607844"/>
            <a:ext cx="1" cy="668984"/>
          </a:xfrm>
          <a:prstGeom prst="straightConnector1">
            <a:avLst/>
          </a:prstGeom>
          <a:ln w="28575">
            <a:solidFill>
              <a:srgbClr val="368C78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E043804-3307-4EAD-A706-ED2F5021BA9C}"/>
              </a:ext>
            </a:extLst>
          </p:cNvPr>
          <p:cNvSpPr txBox="1"/>
          <p:nvPr/>
        </p:nvSpPr>
        <p:spPr>
          <a:xfrm>
            <a:off x="1556211" y="6074560"/>
            <a:ext cx="460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68C78"/>
                </a:solidFill>
              </a:rPr>
              <a:t>…</a:t>
            </a:r>
            <a:endParaRPr lang="en-NL" sz="1600" b="1" dirty="0">
              <a:solidFill>
                <a:srgbClr val="368C78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F33527F-AEAE-4E3E-9181-4697BCABE19F}"/>
              </a:ext>
            </a:extLst>
          </p:cNvPr>
          <p:cNvSpPr txBox="1"/>
          <p:nvPr/>
        </p:nvSpPr>
        <p:spPr>
          <a:xfrm>
            <a:off x="1803009" y="6159198"/>
            <a:ext cx="7174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b="1" dirty="0">
                <a:solidFill>
                  <a:srgbClr val="368C78"/>
                </a:solidFill>
              </a:rPr>
              <a:t>PBS lv. 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D2CF340-2ECD-4B95-9DFD-295E299D5D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8" t="14866" r="15812" b="7315"/>
          <a:stretch/>
        </p:blipFill>
        <p:spPr>
          <a:xfrm>
            <a:off x="8532833" y="1231152"/>
            <a:ext cx="2275905" cy="1435533"/>
          </a:xfrm>
          <a:prstGeom prst="rect">
            <a:avLst/>
          </a:prstGeom>
          <a:ln w="12700">
            <a:solidFill>
              <a:srgbClr val="368C78"/>
            </a:solidFill>
          </a:ln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2506159-8191-4694-8CEC-0C2E97378A31}"/>
              </a:ext>
            </a:extLst>
          </p:cNvPr>
          <p:cNvCxnSpPr>
            <a:cxnSpLocks/>
          </p:cNvCxnSpPr>
          <p:nvPr/>
        </p:nvCxnSpPr>
        <p:spPr>
          <a:xfrm>
            <a:off x="3333750" y="1560516"/>
            <a:ext cx="5199083" cy="0"/>
          </a:xfrm>
          <a:prstGeom prst="straightConnector1">
            <a:avLst/>
          </a:prstGeom>
          <a:ln w="12700">
            <a:solidFill>
              <a:srgbClr val="368C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D0E2753A-E7F8-4101-8AA5-5C29B78C19D6}"/>
              </a:ext>
            </a:extLst>
          </p:cNvPr>
          <p:cNvSpPr txBox="1"/>
          <p:nvPr/>
        </p:nvSpPr>
        <p:spPr>
          <a:xfrm>
            <a:off x="3333751" y="1330271"/>
            <a:ext cx="51990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100" dirty="0">
                <a:solidFill>
                  <a:srgbClr val="368C78"/>
                </a:solidFill>
                <a:sym typeface="Wingdings" panose="05000000000000000000" pitchFamily="2" charset="2"/>
              </a:rPr>
              <a:t>(</a:t>
            </a:r>
            <a:r>
              <a:rPr lang="nl-NL" sz="1100" dirty="0" err="1">
                <a:solidFill>
                  <a:srgbClr val="368C78"/>
                </a:solidFill>
                <a:sym typeface="Wingdings" panose="05000000000000000000" pitchFamily="2" charset="2"/>
              </a:rPr>
              <a:t>Functional</a:t>
            </a:r>
            <a:r>
              <a:rPr lang="nl-NL" sz="1100" dirty="0">
                <a:solidFill>
                  <a:srgbClr val="368C78"/>
                </a:solidFill>
                <a:sym typeface="Wingdings" panose="05000000000000000000" pitchFamily="2" charset="2"/>
              </a:rPr>
              <a:t>, </a:t>
            </a:r>
            <a:r>
              <a:rPr lang="nl-NL" sz="1100" dirty="0" err="1">
                <a:solidFill>
                  <a:srgbClr val="368C78"/>
                </a:solidFill>
                <a:sym typeface="Wingdings" panose="05000000000000000000" pitchFamily="2" charset="2"/>
              </a:rPr>
              <a:t>physical</a:t>
            </a:r>
            <a:r>
              <a:rPr lang="nl-NL" sz="1100" dirty="0">
                <a:solidFill>
                  <a:srgbClr val="368C78"/>
                </a:solidFill>
                <a:sym typeface="Wingdings" panose="05000000000000000000" pitchFamily="2" charset="2"/>
              </a:rPr>
              <a:t>, </a:t>
            </a:r>
            <a:r>
              <a:rPr lang="nl-NL" sz="1100" dirty="0" err="1">
                <a:solidFill>
                  <a:srgbClr val="368C78"/>
                </a:solidFill>
                <a:sym typeface="Wingdings" panose="05000000000000000000" pitchFamily="2" charset="2"/>
              </a:rPr>
              <a:t>optical</a:t>
            </a:r>
            <a:r>
              <a:rPr lang="nl-NL" sz="1100" dirty="0">
                <a:solidFill>
                  <a:srgbClr val="368C78"/>
                </a:solidFill>
                <a:sym typeface="Wingdings" panose="05000000000000000000" pitchFamily="2" charset="2"/>
              </a:rPr>
              <a:t>, data, electronics, …)</a:t>
            </a:r>
            <a:endParaRPr lang="nl-NL" sz="1100" dirty="0">
              <a:solidFill>
                <a:srgbClr val="368C78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4D04960-431D-4F11-9A3C-5151A8BB5E3F}"/>
              </a:ext>
            </a:extLst>
          </p:cNvPr>
          <p:cNvSpPr/>
          <p:nvPr/>
        </p:nvSpPr>
        <p:spPr>
          <a:xfrm>
            <a:off x="9779000" y="2190419"/>
            <a:ext cx="1000125" cy="4557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0227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3" grpId="0" animBg="1"/>
      <p:bldP spid="48" grpId="0" animBg="1"/>
      <p:bldP spid="55" grpId="0" animBg="1"/>
      <p:bldP spid="62" grpId="0" animBg="1"/>
      <p:bldP spid="51" grpId="0" animBg="1"/>
      <p:bldP spid="52" grpId="0" animBg="1"/>
      <p:bldP spid="54" grpId="0" animBg="1"/>
      <p:bldP spid="56" grpId="0" animBg="1"/>
      <p:bldP spid="59" grpId="0" animBg="1"/>
      <p:bldP spid="61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57" grpId="0"/>
      <p:bldP spid="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93B803-A4E1-4BE3-95A9-DA3FF56A2DB6}"/>
              </a:ext>
            </a:extLst>
          </p:cNvPr>
          <p:cNvCxnSpPr/>
          <p:nvPr/>
        </p:nvCxnSpPr>
        <p:spPr>
          <a:xfrm>
            <a:off x="201718" y="927947"/>
            <a:ext cx="11787082" cy="0"/>
          </a:xfrm>
          <a:prstGeom prst="line">
            <a:avLst/>
          </a:prstGeom>
          <a:ln w="28575"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7C2E44DE-53B6-496B-BD2E-B920FACEE4C0}"/>
              </a:ext>
            </a:extLst>
          </p:cNvPr>
          <p:cNvSpPr txBox="1">
            <a:spLocks/>
          </p:cNvSpPr>
          <p:nvPr/>
        </p:nvSpPr>
        <p:spPr>
          <a:xfrm>
            <a:off x="201719" y="12434"/>
            <a:ext cx="11787080" cy="102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b="1" dirty="0" err="1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nl-NL" sz="2400" b="1" dirty="0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does a </a:t>
            </a:r>
            <a:r>
              <a:rPr lang="nl-NL" sz="2400" b="1" dirty="0" err="1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</a:t>
            </a:r>
            <a:r>
              <a:rPr lang="nl-NL" sz="2400" b="1" dirty="0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look like?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4EE16F-AE61-4714-8F95-9114EA1E2823}"/>
              </a:ext>
            </a:extLst>
          </p:cNvPr>
          <p:cNvSpPr txBox="1"/>
          <p:nvPr/>
        </p:nvSpPr>
        <p:spPr>
          <a:xfrm>
            <a:off x="1531009" y="1104452"/>
            <a:ext cx="8735980" cy="4393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err="1">
                <a:solidFill>
                  <a:srgbClr val="368C78"/>
                </a:solidFill>
              </a:rPr>
              <a:t>Traceable</a:t>
            </a:r>
            <a:r>
              <a:rPr lang="nl-NL" sz="1200" b="1" dirty="0">
                <a:solidFill>
                  <a:srgbClr val="368C78"/>
                </a:solidFill>
              </a:rPr>
              <a:t>:</a:t>
            </a:r>
            <a:r>
              <a:rPr lang="nl-NL" sz="1100" b="1" dirty="0">
                <a:solidFill>
                  <a:srgbClr val="368C78"/>
                </a:solidFill>
              </a:rPr>
              <a:t> </a:t>
            </a:r>
            <a:r>
              <a:rPr lang="nl-NL" sz="1100" dirty="0" err="1"/>
              <a:t>each</a:t>
            </a:r>
            <a:r>
              <a:rPr lang="nl-NL" sz="1100" dirty="0"/>
              <a:t> </a:t>
            </a:r>
            <a:r>
              <a:rPr lang="nl-NL" sz="1100" dirty="0" err="1"/>
              <a:t>requirement</a:t>
            </a:r>
            <a:r>
              <a:rPr lang="nl-NL" sz="1100" dirty="0"/>
              <a:t> is </a:t>
            </a:r>
            <a:r>
              <a:rPr lang="nl-NL" sz="1100" dirty="0" err="1"/>
              <a:t>traceable</a:t>
            </a:r>
            <a:r>
              <a:rPr lang="nl-NL" sz="1100" dirty="0"/>
              <a:t> in </a:t>
            </a:r>
            <a:r>
              <a:rPr lang="nl-NL" sz="1100" dirty="0" err="1"/>
              <a:t>the</a:t>
            </a:r>
            <a:r>
              <a:rPr lang="nl-NL" sz="1100" dirty="0"/>
              <a:t> </a:t>
            </a:r>
            <a:r>
              <a:rPr lang="nl-NL" sz="1100" dirty="0" err="1"/>
              <a:t>directions</a:t>
            </a:r>
            <a:r>
              <a:rPr lang="nl-NL" sz="1100" dirty="0"/>
              <a:t>:</a:t>
            </a:r>
          </a:p>
          <a:p>
            <a:endParaRPr lang="nl-NL" sz="1100" dirty="0"/>
          </a:p>
          <a:p>
            <a:r>
              <a:rPr lang="nl-NL" sz="1100" dirty="0"/>
              <a:t>	</a:t>
            </a:r>
            <a:r>
              <a:rPr lang="nl-NL" sz="1100" dirty="0">
                <a:sym typeface="Wingdings" panose="05000000000000000000" pitchFamily="2" charset="2"/>
              </a:rPr>
              <a:t> </a:t>
            </a:r>
            <a:r>
              <a:rPr lang="nl-NL" sz="1100" b="1" dirty="0">
                <a:sym typeface="Wingdings" panose="05000000000000000000" pitchFamily="2" charset="2"/>
              </a:rPr>
              <a:t>Up: </a:t>
            </a:r>
            <a:r>
              <a:rPr lang="nl-NL" sz="1100" dirty="0">
                <a:sym typeface="Wingdings" panose="05000000000000000000" pitchFamily="2" charset="2"/>
              </a:rPr>
              <a:t>to S&amp;P objectives or </a:t>
            </a:r>
            <a:r>
              <a:rPr lang="nl-NL" sz="1100" dirty="0" err="1">
                <a:sym typeface="Wingdings" panose="05000000000000000000" pitchFamily="2" charset="2"/>
              </a:rPr>
              <a:t>higher</a:t>
            </a:r>
            <a:r>
              <a:rPr lang="nl-NL" sz="1100" dirty="0">
                <a:sym typeface="Wingdings" panose="05000000000000000000" pitchFamily="2" charset="2"/>
              </a:rPr>
              <a:t>-PBS level system requirements</a:t>
            </a:r>
          </a:p>
          <a:p>
            <a:endParaRPr lang="nl-NL" sz="1100" dirty="0">
              <a:sym typeface="Wingdings" panose="05000000000000000000" pitchFamily="2" charset="2"/>
            </a:endParaRPr>
          </a:p>
          <a:p>
            <a:r>
              <a:rPr lang="nl-NL" sz="1100" dirty="0">
                <a:sym typeface="Wingdings" panose="05000000000000000000" pitchFamily="2" charset="2"/>
              </a:rPr>
              <a:t>	 </a:t>
            </a:r>
            <a:r>
              <a:rPr lang="nl-NL" sz="1100" b="1" dirty="0">
                <a:sym typeface="Wingdings" panose="05000000000000000000" pitchFamily="2" charset="2"/>
              </a:rPr>
              <a:t>Down: </a:t>
            </a:r>
            <a:r>
              <a:rPr lang="nl-NL" sz="1100" dirty="0">
                <a:sym typeface="Wingdings" panose="05000000000000000000" pitchFamily="2" charset="2"/>
              </a:rPr>
              <a:t>to </a:t>
            </a:r>
            <a:r>
              <a:rPr lang="nl-NL" sz="1100" dirty="0" err="1">
                <a:sym typeface="Wingdings" panose="05000000000000000000" pitchFamily="2" charset="2"/>
              </a:rPr>
              <a:t>lower</a:t>
            </a:r>
            <a:r>
              <a:rPr lang="nl-NL" sz="1100" dirty="0">
                <a:sym typeface="Wingdings" panose="05000000000000000000" pitchFamily="2" charset="2"/>
              </a:rPr>
              <a:t>-PBS level requirements – the </a:t>
            </a:r>
            <a:r>
              <a:rPr lang="nl-NL" sz="1100" dirty="0" err="1">
                <a:sym typeface="Wingdings" panose="05000000000000000000" pitchFamily="2" charset="2"/>
              </a:rPr>
              <a:t>trace</a:t>
            </a:r>
            <a:r>
              <a:rPr lang="nl-NL" sz="1100" dirty="0">
                <a:sym typeface="Wingdings" panose="05000000000000000000" pitchFamily="2" charset="2"/>
              </a:rPr>
              <a:t> </a:t>
            </a:r>
            <a:r>
              <a:rPr lang="nl-NL" sz="1100" dirty="0" err="1">
                <a:sym typeface="Wingdings" panose="05000000000000000000" pitchFamily="2" charset="2"/>
              </a:rPr>
              <a:t>ends</a:t>
            </a:r>
            <a:r>
              <a:rPr lang="nl-NL" sz="1100" dirty="0">
                <a:sym typeface="Wingdings" panose="05000000000000000000" pitchFamily="2" charset="2"/>
              </a:rPr>
              <a:t> at the </a:t>
            </a:r>
            <a:r>
              <a:rPr lang="nl-NL" sz="1100" dirty="0" err="1">
                <a:sym typeface="Wingdings" panose="05000000000000000000" pitchFamily="2" charset="2"/>
              </a:rPr>
              <a:t>integration</a:t>
            </a:r>
            <a:r>
              <a:rPr lang="nl-NL" sz="1100" dirty="0">
                <a:sym typeface="Wingdings" panose="05000000000000000000" pitchFamily="2" charset="2"/>
              </a:rPr>
              <a:t> </a:t>
            </a:r>
            <a:r>
              <a:rPr lang="nl-NL" sz="1100" dirty="0" err="1">
                <a:sym typeface="Wingdings" panose="05000000000000000000" pitchFamily="2" charset="2"/>
              </a:rPr>
              <a:t>specifications</a:t>
            </a:r>
            <a:endParaRPr lang="nl-NL" sz="1100" dirty="0">
              <a:sym typeface="Wingdings" panose="05000000000000000000" pitchFamily="2" charset="2"/>
            </a:endParaRPr>
          </a:p>
          <a:p>
            <a:endParaRPr lang="nl-NL" sz="1100" dirty="0">
              <a:sym typeface="Wingdings" panose="05000000000000000000" pitchFamily="2" charset="2"/>
            </a:endParaRPr>
          </a:p>
          <a:p>
            <a:r>
              <a:rPr lang="nl-NL" sz="1100" dirty="0">
                <a:sym typeface="Wingdings" panose="05000000000000000000" pitchFamily="2" charset="2"/>
              </a:rPr>
              <a:t>	 </a:t>
            </a:r>
            <a:r>
              <a:rPr lang="nl-NL" sz="1100" b="1" dirty="0">
                <a:sym typeface="Wingdings" panose="05000000000000000000" pitchFamily="2" charset="2"/>
              </a:rPr>
              <a:t>In-</a:t>
            </a:r>
            <a:r>
              <a:rPr lang="nl-NL" sz="1100" b="1" dirty="0" err="1">
                <a:sym typeface="Wingdings" panose="05000000000000000000" pitchFamily="2" charset="2"/>
              </a:rPr>
              <a:t>plane</a:t>
            </a:r>
            <a:r>
              <a:rPr lang="nl-NL" sz="1100" b="1" dirty="0">
                <a:sym typeface="Wingdings" panose="05000000000000000000" pitchFamily="2" charset="2"/>
              </a:rPr>
              <a:t> (interfaces and </a:t>
            </a:r>
            <a:r>
              <a:rPr lang="nl-NL" sz="1100" b="1" dirty="0" err="1">
                <a:sym typeface="Wingdings" panose="05000000000000000000" pitchFamily="2" charset="2"/>
              </a:rPr>
              <a:t>dependencies</a:t>
            </a:r>
            <a:r>
              <a:rPr lang="nl-NL" sz="1100" b="1" dirty="0">
                <a:sym typeface="Wingdings" panose="05000000000000000000" pitchFamily="2" charset="2"/>
              </a:rPr>
              <a:t>): </a:t>
            </a:r>
            <a:r>
              <a:rPr lang="nl-NL" sz="1100" dirty="0">
                <a:sym typeface="Wingdings" panose="05000000000000000000" pitchFamily="2" charset="2"/>
              </a:rPr>
              <a:t>to </a:t>
            </a:r>
            <a:r>
              <a:rPr lang="nl-NL" sz="1100" dirty="0" err="1">
                <a:sym typeface="Wingdings" panose="05000000000000000000" pitchFamily="2" charset="2"/>
              </a:rPr>
              <a:t>related</a:t>
            </a:r>
            <a:r>
              <a:rPr lang="nl-NL" sz="1100" dirty="0">
                <a:sym typeface="Wingdings" panose="05000000000000000000" pitchFamily="2" charset="2"/>
              </a:rPr>
              <a:t> systems on </a:t>
            </a:r>
            <a:r>
              <a:rPr lang="nl-NL" sz="1100" dirty="0" err="1">
                <a:sym typeface="Wingdings" panose="05000000000000000000" pitchFamily="2" charset="2"/>
              </a:rPr>
              <a:t>the</a:t>
            </a:r>
            <a:r>
              <a:rPr lang="nl-NL" sz="1100" dirty="0">
                <a:sym typeface="Wingdings" panose="05000000000000000000" pitchFamily="2" charset="2"/>
              </a:rPr>
              <a:t> </a:t>
            </a:r>
            <a:r>
              <a:rPr lang="nl-NL" sz="1100" dirty="0" err="1">
                <a:sym typeface="Wingdings" panose="05000000000000000000" pitchFamily="2" charset="2"/>
              </a:rPr>
              <a:t>same</a:t>
            </a:r>
            <a:r>
              <a:rPr lang="nl-NL" sz="1100" dirty="0">
                <a:sym typeface="Wingdings" panose="05000000000000000000" pitchFamily="2" charset="2"/>
              </a:rPr>
              <a:t> PBS level</a:t>
            </a:r>
          </a:p>
          <a:p>
            <a:endParaRPr lang="nl-NL" sz="1100" dirty="0">
              <a:sym typeface="Wingdings" panose="05000000000000000000" pitchFamily="2" charset="2"/>
            </a:endParaRPr>
          </a:p>
          <a:p>
            <a:endParaRPr lang="nl-NL" sz="1100" dirty="0">
              <a:sym typeface="Wingdings" panose="05000000000000000000" pitchFamily="2" charset="2"/>
            </a:endParaRPr>
          </a:p>
          <a:p>
            <a:r>
              <a:rPr lang="nl-NL" sz="1200" b="1" dirty="0" err="1">
                <a:solidFill>
                  <a:srgbClr val="FFC000"/>
                </a:solidFill>
              </a:rPr>
              <a:t>Verifiable</a:t>
            </a:r>
            <a:r>
              <a:rPr lang="nl-NL" sz="1200" b="1" dirty="0">
                <a:solidFill>
                  <a:srgbClr val="FFC000"/>
                </a:solidFill>
              </a:rPr>
              <a:t>: </a:t>
            </a:r>
            <a:r>
              <a:rPr lang="nl-NL" sz="1100" dirty="0" err="1"/>
              <a:t>each</a:t>
            </a:r>
            <a:r>
              <a:rPr lang="nl-NL" sz="1100" dirty="0"/>
              <a:t> </a:t>
            </a:r>
            <a:r>
              <a:rPr lang="nl-NL" sz="1100" dirty="0" err="1"/>
              <a:t>requirement</a:t>
            </a:r>
            <a:r>
              <a:rPr lang="nl-NL" sz="1100" dirty="0"/>
              <a:t> is </a:t>
            </a:r>
            <a:r>
              <a:rPr lang="nl-NL" sz="1100" dirty="0" err="1"/>
              <a:t>structured</a:t>
            </a:r>
            <a:r>
              <a:rPr lang="nl-NL" sz="1100" dirty="0"/>
              <a:t> and </a:t>
            </a:r>
            <a:r>
              <a:rPr lang="nl-NL" sz="1100" dirty="0" err="1"/>
              <a:t>worded</a:t>
            </a:r>
            <a:r>
              <a:rPr lang="nl-NL" sz="1100" dirty="0"/>
              <a:t> </a:t>
            </a:r>
            <a:r>
              <a:rPr lang="nl-NL" sz="1100" dirty="0" err="1"/>
              <a:t>such</a:t>
            </a:r>
            <a:r>
              <a:rPr lang="nl-NL" sz="1100" dirty="0"/>
              <a:t> that </a:t>
            </a:r>
            <a:r>
              <a:rPr lang="nl-NL" sz="1100" dirty="0" err="1"/>
              <a:t>its</a:t>
            </a:r>
            <a:r>
              <a:rPr lang="nl-NL" sz="1100" dirty="0"/>
              <a:t> </a:t>
            </a:r>
            <a:r>
              <a:rPr lang="nl-NL" sz="1100" dirty="0" err="1"/>
              <a:t>realization</a:t>
            </a:r>
            <a:r>
              <a:rPr lang="nl-NL" sz="1100" dirty="0"/>
              <a:t> can </a:t>
            </a:r>
            <a:r>
              <a:rPr lang="nl-NL" sz="1100" dirty="0" err="1"/>
              <a:t>be</a:t>
            </a:r>
            <a:r>
              <a:rPr lang="nl-NL" sz="1100" dirty="0"/>
              <a:t> </a:t>
            </a:r>
            <a:r>
              <a:rPr lang="nl-NL" sz="1100" u="sng" dirty="0"/>
              <a:t>proven</a:t>
            </a:r>
            <a:r>
              <a:rPr lang="nl-NL" sz="1100" dirty="0"/>
              <a:t> – </a:t>
            </a:r>
            <a:r>
              <a:rPr lang="nl-NL" sz="1100" dirty="0" err="1"/>
              <a:t>immediately</a:t>
            </a:r>
            <a:r>
              <a:rPr lang="nl-NL" sz="1100" dirty="0"/>
              <a:t> or in </a:t>
            </a:r>
            <a:r>
              <a:rPr lang="nl-NL" sz="1100" dirty="0" err="1"/>
              <a:t>the</a:t>
            </a:r>
            <a:r>
              <a:rPr lang="nl-NL" sz="1100" dirty="0"/>
              <a:t> </a:t>
            </a:r>
            <a:r>
              <a:rPr lang="nl-NL" sz="1100" dirty="0" err="1"/>
              <a:t>future</a:t>
            </a:r>
            <a:endParaRPr lang="nl-NL" sz="1100" dirty="0"/>
          </a:p>
          <a:p>
            <a:endParaRPr lang="nl-NL" sz="1100" dirty="0"/>
          </a:p>
          <a:p>
            <a:endParaRPr lang="nl-NL" sz="1100" dirty="0"/>
          </a:p>
          <a:p>
            <a:r>
              <a:rPr lang="nl-NL" sz="1200" b="1" dirty="0" err="1">
                <a:solidFill>
                  <a:schemeClr val="accent5">
                    <a:lumMod val="75000"/>
                  </a:schemeClr>
                </a:solidFill>
              </a:rPr>
              <a:t>Implementation</a:t>
            </a:r>
            <a:r>
              <a:rPr lang="nl-NL" sz="1200" b="1" dirty="0">
                <a:solidFill>
                  <a:schemeClr val="accent5">
                    <a:lumMod val="75000"/>
                  </a:schemeClr>
                </a:solidFill>
              </a:rPr>
              <a:t>-free: </a:t>
            </a:r>
            <a:r>
              <a:rPr lang="nl-NL" sz="1100" dirty="0"/>
              <a:t>a </a:t>
            </a:r>
            <a:r>
              <a:rPr lang="nl-NL" sz="1100" dirty="0" err="1"/>
              <a:t>requirement</a:t>
            </a:r>
            <a:r>
              <a:rPr lang="nl-NL" sz="1100" dirty="0"/>
              <a:t> is </a:t>
            </a:r>
            <a:r>
              <a:rPr lang="nl-NL" sz="1100" dirty="0" err="1"/>
              <a:t>an</a:t>
            </a:r>
            <a:r>
              <a:rPr lang="nl-NL" sz="1100" dirty="0"/>
              <a:t> </a:t>
            </a:r>
            <a:r>
              <a:rPr lang="nl-NL" sz="1100" dirty="0" err="1"/>
              <a:t>expression</a:t>
            </a:r>
            <a:r>
              <a:rPr lang="nl-NL" sz="1100" dirty="0"/>
              <a:t> of a </a:t>
            </a:r>
            <a:r>
              <a:rPr lang="nl-NL" sz="1100" u="sng" dirty="0" err="1"/>
              <a:t>need</a:t>
            </a:r>
            <a:r>
              <a:rPr lang="nl-NL" sz="1100" dirty="0"/>
              <a:t>, </a:t>
            </a:r>
            <a:r>
              <a:rPr lang="nl-NL" sz="1100" dirty="0" err="1"/>
              <a:t>it</a:t>
            </a:r>
            <a:r>
              <a:rPr lang="nl-NL" sz="1100" dirty="0"/>
              <a:t> does </a:t>
            </a:r>
            <a:r>
              <a:rPr lang="nl-NL" sz="1100" dirty="0" err="1"/>
              <a:t>not</a:t>
            </a:r>
            <a:r>
              <a:rPr lang="nl-NL" sz="1100" dirty="0"/>
              <a:t> </a:t>
            </a:r>
            <a:r>
              <a:rPr lang="nl-NL" sz="1100" dirty="0" err="1"/>
              <a:t>define</a:t>
            </a:r>
            <a:r>
              <a:rPr lang="nl-NL" sz="1100" dirty="0"/>
              <a:t> a design solution </a:t>
            </a:r>
            <a:r>
              <a:rPr lang="nl-NL" sz="1100" dirty="0" err="1"/>
              <a:t>to</a:t>
            </a:r>
            <a:r>
              <a:rPr lang="nl-NL" sz="1100" dirty="0"/>
              <a:t> </a:t>
            </a:r>
            <a:r>
              <a:rPr lang="nl-NL" sz="1100" dirty="0" err="1"/>
              <a:t>satisfy</a:t>
            </a:r>
            <a:r>
              <a:rPr lang="nl-NL" sz="1100" dirty="0"/>
              <a:t> a </a:t>
            </a:r>
            <a:r>
              <a:rPr lang="nl-NL" sz="1100" dirty="0" err="1"/>
              <a:t>problem</a:t>
            </a:r>
            <a:endParaRPr lang="nl-NL" sz="1100" dirty="0"/>
          </a:p>
          <a:p>
            <a:endParaRPr lang="nl-NL" sz="1100" dirty="0"/>
          </a:p>
          <a:p>
            <a:endParaRPr lang="nl-NL" sz="1100" dirty="0"/>
          </a:p>
          <a:p>
            <a:r>
              <a:rPr lang="nl-NL" sz="1200" b="1" dirty="0" err="1">
                <a:solidFill>
                  <a:schemeClr val="accent5">
                    <a:lumMod val="75000"/>
                  </a:schemeClr>
                </a:solidFill>
              </a:rPr>
              <a:t>Singular</a:t>
            </a:r>
            <a:r>
              <a:rPr lang="nl-NL" sz="1200" b="1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nl-NL" sz="1100" dirty="0" err="1"/>
              <a:t>each</a:t>
            </a:r>
            <a:r>
              <a:rPr lang="nl-NL" sz="1100" dirty="0"/>
              <a:t> </a:t>
            </a:r>
            <a:r>
              <a:rPr lang="nl-NL" sz="1100" dirty="0" err="1"/>
              <a:t>requirement</a:t>
            </a:r>
            <a:r>
              <a:rPr lang="nl-NL" sz="1100" dirty="0"/>
              <a:t> </a:t>
            </a:r>
            <a:r>
              <a:rPr lang="nl-NL" sz="1100" dirty="0" err="1"/>
              <a:t>states</a:t>
            </a:r>
            <a:r>
              <a:rPr lang="nl-NL" sz="1100" dirty="0"/>
              <a:t> a </a:t>
            </a:r>
            <a:r>
              <a:rPr lang="nl-NL" sz="1100" u="sng" dirty="0"/>
              <a:t>single</a:t>
            </a:r>
            <a:r>
              <a:rPr lang="nl-NL" sz="1100" dirty="0"/>
              <a:t> </a:t>
            </a:r>
            <a:r>
              <a:rPr lang="nl-NL" sz="1100" dirty="0" err="1"/>
              <a:t>capability</a:t>
            </a:r>
            <a:r>
              <a:rPr lang="nl-NL" sz="1100" dirty="0"/>
              <a:t>, </a:t>
            </a:r>
            <a:r>
              <a:rPr lang="nl-NL" sz="1100" dirty="0" err="1"/>
              <a:t>characteristic</a:t>
            </a:r>
            <a:r>
              <a:rPr lang="nl-NL" sz="1100" dirty="0"/>
              <a:t>, </a:t>
            </a:r>
            <a:r>
              <a:rPr lang="nl-NL" sz="1100" dirty="0" err="1"/>
              <a:t>constraint</a:t>
            </a:r>
            <a:r>
              <a:rPr lang="nl-NL" sz="1100" dirty="0"/>
              <a:t> or quality factor</a:t>
            </a:r>
          </a:p>
          <a:p>
            <a:r>
              <a:rPr lang="nl-NL" sz="1100" dirty="0"/>
              <a:t>	</a:t>
            </a:r>
            <a:r>
              <a:rPr lang="nl-NL" sz="1100" dirty="0">
                <a:sym typeface="Wingdings" panose="05000000000000000000" pitchFamily="2" charset="2"/>
              </a:rPr>
              <a:t> ‘How’ to </a:t>
            </a:r>
            <a:r>
              <a:rPr lang="nl-NL" sz="1100" dirty="0" err="1">
                <a:sym typeface="Wingdings" panose="05000000000000000000" pitchFamily="2" charset="2"/>
              </a:rPr>
              <a:t>solve</a:t>
            </a:r>
            <a:r>
              <a:rPr lang="nl-NL" sz="1100" dirty="0">
                <a:sym typeface="Wingdings" panose="05000000000000000000" pitchFamily="2" charset="2"/>
              </a:rPr>
              <a:t> for </a:t>
            </a:r>
            <a:r>
              <a:rPr lang="nl-NL" sz="1100" dirty="0" err="1">
                <a:sym typeface="Wingdings" panose="05000000000000000000" pitchFamily="2" charset="2"/>
              </a:rPr>
              <a:t>the</a:t>
            </a:r>
            <a:r>
              <a:rPr lang="nl-NL" sz="1100" dirty="0">
                <a:sym typeface="Wingdings" panose="05000000000000000000" pitchFamily="2" charset="2"/>
              </a:rPr>
              <a:t> </a:t>
            </a:r>
            <a:r>
              <a:rPr lang="nl-NL" sz="1100" dirty="0" err="1">
                <a:sym typeface="Wingdings" panose="05000000000000000000" pitchFamily="2" charset="2"/>
              </a:rPr>
              <a:t>requirement</a:t>
            </a:r>
            <a:r>
              <a:rPr lang="nl-NL" sz="1100" dirty="0">
                <a:sym typeface="Wingdings" panose="05000000000000000000" pitchFamily="2" charset="2"/>
              </a:rPr>
              <a:t> </a:t>
            </a:r>
            <a:r>
              <a:rPr lang="nl-NL" sz="1100" dirty="0" err="1">
                <a:sym typeface="Wingdings" panose="05000000000000000000" pitchFamily="2" charset="2"/>
              </a:rPr>
              <a:t>should</a:t>
            </a:r>
            <a:r>
              <a:rPr lang="nl-NL" sz="1100" dirty="0">
                <a:sym typeface="Wingdings" panose="05000000000000000000" pitchFamily="2" charset="2"/>
              </a:rPr>
              <a:t> be </a:t>
            </a:r>
            <a:r>
              <a:rPr lang="nl-NL" sz="1100" dirty="0" err="1">
                <a:sym typeface="Wingdings" panose="05000000000000000000" pitchFamily="2" charset="2"/>
              </a:rPr>
              <a:t>described</a:t>
            </a:r>
            <a:r>
              <a:rPr lang="nl-NL" sz="1100" dirty="0">
                <a:sym typeface="Wingdings" panose="05000000000000000000" pitchFamily="2" charset="2"/>
              </a:rPr>
              <a:t> in </a:t>
            </a:r>
            <a:r>
              <a:rPr lang="nl-NL" sz="1100" dirty="0" err="1">
                <a:sym typeface="Wingdings" panose="05000000000000000000" pitchFamily="2" charset="2"/>
              </a:rPr>
              <a:t>the</a:t>
            </a:r>
            <a:r>
              <a:rPr lang="nl-NL" sz="1100" dirty="0">
                <a:sym typeface="Wingdings" panose="05000000000000000000" pitchFamily="2" charset="2"/>
              </a:rPr>
              <a:t> design parameters</a:t>
            </a:r>
            <a:endParaRPr lang="nl-NL" sz="1100" dirty="0"/>
          </a:p>
          <a:p>
            <a:endParaRPr lang="nl-NL" sz="11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Conforming: </a:t>
            </a:r>
            <a:r>
              <a:rPr lang="en-US" sz="1100" dirty="0"/>
              <a:t>each requirement must conform to an approved </a:t>
            </a:r>
            <a:r>
              <a:rPr lang="en-US" sz="1100" u="sng" dirty="0"/>
              <a:t>standard template</a:t>
            </a:r>
            <a:r>
              <a:rPr lang="en-US" sz="1100" dirty="0"/>
              <a:t> (characteristics and attributes) and writing style</a:t>
            </a:r>
            <a:endParaRPr lang="nl-NL" sz="1100" dirty="0"/>
          </a:p>
          <a:p>
            <a:endParaRPr lang="nl-NL" sz="1100" dirty="0">
              <a:sym typeface="Wingdings" panose="05000000000000000000" pitchFamily="2" charset="2"/>
            </a:endParaRPr>
          </a:p>
          <a:p>
            <a:endParaRPr lang="nl-NL" sz="1100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r>
              <a:rPr lang="nl-NL" sz="1200" b="1" dirty="0">
                <a:solidFill>
                  <a:schemeClr val="accent5">
                    <a:lumMod val="75000"/>
                  </a:schemeClr>
                </a:solidFill>
              </a:rPr>
              <a:t>Consistent: </a:t>
            </a:r>
            <a:r>
              <a:rPr lang="nl-NL" sz="1100" dirty="0"/>
              <a:t>the requirements set </a:t>
            </a:r>
            <a:r>
              <a:rPr lang="en-US" sz="1100" dirty="0"/>
              <a:t>contains individual requirements that are </a:t>
            </a:r>
            <a:r>
              <a:rPr lang="en-US" sz="1100" u="sng" dirty="0"/>
              <a:t>unique</a:t>
            </a:r>
            <a:r>
              <a:rPr lang="en-US" sz="1100" dirty="0"/>
              <a:t>, do not conflict with or overlap with other requirements in the set</a:t>
            </a:r>
          </a:p>
          <a:p>
            <a:endParaRPr lang="nl-NL" sz="1050" dirty="0"/>
          </a:p>
          <a:p>
            <a:endParaRPr lang="nl-NL" sz="1050" dirty="0"/>
          </a:p>
          <a:p>
            <a:endParaRPr lang="nl-NL" sz="105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C4557A-2D68-4C51-AECB-25AA7F677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259" y="222893"/>
            <a:ext cx="1478068" cy="45713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162FE4-9272-4708-B3FB-5EE48EE67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6396-072A-4105-8696-C0A68A148242}" type="slidenum">
              <a:rPr lang="nl-NL" smtClean="0"/>
              <a:t>6</a:t>
            </a:fld>
            <a:endParaRPr lang="nl-N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9F69A1-2F58-4994-8237-4DA258889962}"/>
              </a:ext>
            </a:extLst>
          </p:cNvPr>
          <p:cNvSpPr/>
          <p:nvPr/>
        </p:nvSpPr>
        <p:spPr>
          <a:xfrm>
            <a:off x="10059709" y="1261896"/>
            <a:ext cx="605100" cy="207681"/>
          </a:xfrm>
          <a:prstGeom prst="rect">
            <a:avLst/>
          </a:prstGeom>
          <a:solidFill>
            <a:srgbClr val="DAE3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>
                <a:solidFill>
                  <a:schemeClr val="tx1"/>
                </a:solidFill>
              </a:rPr>
              <a:t>R1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21EF3D-8DDE-4F59-B5AF-980BCF7A92B7}"/>
              </a:ext>
            </a:extLst>
          </p:cNvPr>
          <p:cNvSpPr/>
          <p:nvPr/>
        </p:nvSpPr>
        <p:spPr>
          <a:xfrm>
            <a:off x="9262974" y="1692796"/>
            <a:ext cx="605100" cy="207681"/>
          </a:xfrm>
          <a:prstGeom prst="rect">
            <a:avLst/>
          </a:prstGeom>
          <a:solidFill>
            <a:srgbClr val="DAE3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>
                <a:solidFill>
                  <a:schemeClr val="tx1"/>
                </a:solidFill>
              </a:rPr>
              <a:t>R1a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738983-E583-4DF3-9BD3-722046775385}"/>
              </a:ext>
            </a:extLst>
          </p:cNvPr>
          <p:cNvSpPr/>
          <p:nvPr/>
        </p:nvSpPr>
        <p:spPr>
          <a:xfrm>
            <a:off x="10059709" y="1692796"/>
            <a:ext cx="605100" cy="207681"/>
          </a:xfrm>
          <a:prstGeom prst="rect">
            <a:avLst/>
          </a:prstGeom>
          <a:solidFill>
            <a:srgbClr val="AFD1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>
                <a:solidFill>
                  <a:schemeClr val="tx1"/>
                </a:solidFill>
              </a:rPr>
              <a:t>R1b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A2B34F-05E5-4BA1-AE43-5E3E6EC44B9A}"/>
              </a:ext>
            </a:extLst>
          </p:cNvPr>
          <p:cNvSpPr/>
          <p:nvPr/>
        </p:nvSpPr>
        <p:spPr>
          <a:xfrm>
            <a:off x="10856444" y="1692795"/>
            <a:ext cx="605100" cy="207681"/>
          </a:xfrm>
          <a:prstGeom prst="rect">
            <a:avLst/>
          </a:prstGeom>
          <a:solidFill>
            <a:srgbClr val="DAE3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>
                <a:solidFill>
                  <a:schemeClr val="tx1"/>
                </a:solidFill>
              </a:rPr>
              <a:t>R1c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5D7C21-001C-4EAD-970B-6DC28E8D520F}"/>
              </a:ext>
            </a:extLst>
          </p:cNvPr>
          <p:cNvSpPr/>
          <p:nvPr/>
        </p:nvSpPr>
        <p:spPr>
          <a:xfrm>
            <a:off x="9262974" y="2127116"/>
            <a:ext cx="605100" cy="207681"/>
          </a:xfrm>
          <a:prstGeom prst="rect">
            <a:avLst/>
          </a:prstGeom>
          <a:solidFill>
            <a:srgbClr val="DAE3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>
                <a:solidFill>
                  <a:schemeClr val="tx1"/>
                </a:solidFill>
              </a:rPr>
              <a:t>R1b-a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12D1C9-B678-4B31-8E23-BFE2C4704ABA}"/>
              </a:ext>
            </a:extLst>
          </p:cNvPr>
          <p:cNvSpPr/>
          <p:nvPr/>
        </p:nvSpPr>
        <p:spPr>
          <a:xfrm>
            <a:off x="10059709" y="2123696"/>
            <a:ext cx="605100" cy="207681"/>
          </a:xfrm>
          <a:prstGeom prst="rect">
            <a:avLst/>
          </a:prstGeom>
          <a:solidFill>
            <a:srgbClr val="DAE3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>
                <a:solidFill>
                  <a:schemeClr val="tx1"/>
                </a:solidFill>
              </a:rPr>
              <a:t>R1b-b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AA894F8-DAF8-4AB2-B986-7711F9DBAEDE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10664809" y="1796636"/>
            <a:ext cx="191635" cy="1"/>
          </a:xfrm>
          <a:prstGeom prst="straightConnector1">
            <a:avLst/>
          </a:prstGeom>
          <a:ln w="19050">
            <a:solidFill>
              <a:srgbClr val="368C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921192BB-051B-4DF4-B9FA-81425C152D10}"/>
              </a:ext>
            </a:extLst>
          </p:cNvPr>
          <p:cNvCxnSpPr>
            <a:stCxn id="10" idx="2"/>
            <a:endCxn id="13" idx="0"/>
          </p:cNvCxnSpPr>
          <p:nvPr/>
        </p:nvCxnSpPr>
        <p:spPr>
          <a:xfrm rot="5400000">
            <a:off x="9850573" y="1615429"/>
            <a:ext cx="226639" cy="796735"/>
          </a:xfrm>
          <a:prstGeom prst="bentConnector3">
            <a:avLst/>
          </a:prstGeom>
          <a:ln w="19050">
            <a:solidFill>
              <a:srgbClr val="368C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68405757-F637-42A8-BB10-7A1AE1DE57CA}"/>
              </a:ext>
            </a:extLst>
          </p:cNvPr>
          <p:cNvCxnSpPr>
            <a:stCxn id="8" idx="2"/>
            <a:endCxn id="9" idx="0"/>
          </p:cNvCxnSpPr>
          <p:nvPr/>
        </p:nvCxnSpPr>
        <p:spPr>
          <a:xfrm rot="5400000">
            <a:off x="9852283" y="1182819"/>
            <a:ext cx="223219" cy="79673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1CA49B1D-0E1F-4132-948B-77ABFD9B77C8}"/>
              </a:ext>
            </a:extLst>
          </p:cNvPr>
          <p:cNvCxnSpPr>
            <a:stCxn id="8" idx="2"/>
            <a:endCxn id="11" idx="0"/>
          </p:cNvCxnSpPr>
          <p:nvPr/>
        </p:nvCxnSpPr>
        <p:spPr>
          <a:xfrm rot="16200000" flipH="1">
            <a:off x="10649017" y="1182818"/>
            <a:ext cx="223218" cy="79673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1729AB0-7D21-4DD4-8891-2139D15F6107}"/>
              </a:ext>
            </a:extLst>
          </p:cNvPr>
          <p:cNvCxnSpPr>
            <a:stCxn id="8" idx="2"/>
            <a:endCxn id="10" idx="0"/>
          </p:cNvCxnSpPr>
          <p:nvPr/>
        </p:nvCxnSpPr>
        <p:spPr>
          <a:xfrm>
            <a:off x="10362259" y="1469577"/>
            <a:ext cx="0" cy="223219"/>
          </a:xfrm>
          <a:prstGeom prst="straightConnector1">
            <a:avLst/>
          </a:prstGeom>
          <a:ln w="19050">
            <a:solidFill>
              <a:srgbClr val="368C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FDEBA18-D266-43A5-B218-F1ACC6A87627}"/>
              </a:ext>
            </a:extLst>
          </p:cNvPr>
          <p:cNvCxnSpPr>
            <a:cxnSpLocks/>
            <a:stCxn id="10" idx="2"/>
            <a:endCxn id="14" idx="0"/>
          </p:cNvCxnSpPr>
          <p:nvPr/>
        </p:nvCxnSpPr>
        <p:spPr>
          <a:xfrm>
            <a:off x="10362259" y="1900477"/>
            <a:ext cx="0" cy="223219"/>
          </a:xfrm>
          <a:prstGeom prst="straightConnector1">
            <a:avLst/>
          </a:prstGeom>
          <a:ln w="19050">
            <a:solidFill>
              <a:srgbClr val="368C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843AE0-1F10-4AE2-A034-3FAF3496F4EC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9868074" y="1796637"/>
            <a:ext cx="191635" cy="0"/>
          </a:xfrm>
          <a:prstGeom prst="straightConnector1">
            <a:avLst/>
          </a:prstGeom>
          <a:ln w="19050">
            <a:solidFill>
              <a:srgbClr val="368C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Left Brace 1">
            <a:extLst>
              <a:ext uri="{FF2B5EF4-FFF2-40B4-BE49-F238E27FC236}">
                <a16:creationId xmlns:a16="http://schemas.microsoft.com/office/drawing/2014/main" id="{D6511065-3EC5-40B7-AF05-7CE9613E4C4D}"/>
              </a:ext>
            </a:extLst>
          </p:cNvPr>
          <p:cNvSpPr/>
          <p:nvPr/>
        </p:nvSpPr>
        <p:spPr>
          <a:xfrm>
            <a:off x="1331120" y="3282641"/>
            <a:ext cx="171294" cy="1557337"/>
          </a:xfrm>
          <a:prstGeom prst="leftBrace">
            <a:avLst>
              <a:gd name="adj1" fmla="val 43706"/>
              <a:gd name="adj2" fmla="val 50000"/>
            </a:avLst>
          </a:prstGeom>
          <a:ln w="19050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68511B-ADF0-43AC-8B3C-78B2D4AC458D}"/>
              </a:ext>
            </a:extLst>
          </p:cNvPr>
          <p:cNvSpPr txBox="1"/>
          <p:nvPr/>
        </p:nvSpPr>
        <p:spPr>
          <a:xfrm>
            <a:off x="555615" y="3913283"/>
            <a:ext cx="8540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b="1" dirty="0">
                <a:solidFill>
                  <a:schemeClr val="accent5">
                    <a:lumMod val="75000"/>
                  </a:schemeClr>
                </a:solidFill>
              </a:rPr>
              <a:t>Contents</a:t>
            </a:r>
            <a:endParaRPr lang="en-NL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46069EA-562A-4EA3-A190-D97AD1D43F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266"/>
          <a:stretch/>
        </p:blipFill>
        <p:spPr>
          <a:xfrm>
            <a:off x="996471" y="5159878"/>
            <a:ext cx="3074984" cy="12294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5AD8D8F-C145-4BBF-B83F-74C5F1766D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286"/>
          <a:stretch/>
        </p:blipFill>
        <p:spPr>
          <a:xfrm>
            <a:off x="996471" y="5159878"/>
            <a:ext cx="4773812" cy="122943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55E4AF3-A5EF-447E-8A6C-23E2434A3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71" y="5166184"/>
            <a:ext cx="10005060" cy="1229436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1B2D5F6-4CB9-4BA6-8B99-06FDF89AD112}"/>
              </a:ext>
            </a:extLst>
          </p:cNvPr>
          <p:cNvCxnSpPr>
            <a:cxnSpLocks/>
          </p:cNvCxnSpPr>
          <p:nvPr/>
        </p:nvCxnSpPr>
        <p:spPr>
          <a:xfrm>
            <a:off x="996471" y="6389314"/>
            <a:ext cx="3074984" cy="0"/>
          </a:xfrm>
          <a:prstGeom prst="line">
            <a:avLst/>
          </a:prstGeom>
          <a:ln w="28575"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0D2F719-8D0B-487A-98EF-87920A6E112F}"/>
              </a:ext>
            </a:extLst>
          </p:cNvPr>
          <p:cNvCxnSpPr>
            <a:cxnSpLocks/>
          </p:cNvCxnSpPr>
          <p:nvPr/>
        </p:nvCxnSpPr>
        <p:spPr>
          <a:xfrm flipV="1">
            <a:off x="4069074" y="6389314"/>
            <a:ext cx="1701209" cy="83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3CCB057-049E-4342-991C-9933E13854E2}"/>
              </a:ext>
            </a:extLst>
          </p:cNvPr>
          <p:cNvCxnSpPr>
            <a:cxnSpLocks/>
          </p:cNvCxnSpPr>
          <p:nvPr/>
        </p:nvCxnSpPr>
        <p:spPr>
          <a:xfrm>
            <a:off x="5762787" y="6388608"/>
            <a:ext cx="523124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C20DECF-F136-49F6-B255-DB5FFDB90AF0}"/>
              </a:ext>
            </a:extLst>
          </p:cNvPr>
          <p:cNvSpPr txBox="1"/>
          <p:nvPr/>
        </p:nvSpPr>
        <p:spPr>
          <a:xfrm>
            <a:off x="996470" y="6378295"/>
            <a:ext cx="30726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400" b="1" dirty="0" err="1">
                <a:solidFill>
                  <a:srgbClr val="368C78"/>
                </a:solidFill>
              </a:rPr>
              <a:t>Traceable</a:t>
            </a:r>
            <a:endParaRPr lang="en-NL" sz="1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9CD221-8E1A-490C-B90C-06AB473E5874}"/>
              </a:ext>
            </a:extLst>
          </p:cNvPr>
          <p:cNvSpPr txBox="1"/>
          <p:nvPr/>
        </p:nvSpPr>
        <p:spPr>
          <a:xfrm>
            <a:off x="4069073" y="6378294"/>
            <a:ext cx="16937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400" b="1" dirty="0" err="1">
                <a:solidFill>
                  <a:srgbClr val="FFC000"/>
                </a:solidFill>
              </a:rPr>
              <a:t>Verifiable</a:t>
            </a:r>
            <a:endParaRPr lang="en-NL" sz="1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41B48EE-3F82-4CE0-BAC1-082308E5FC75}"/>
              </a:ext>
            </a:extLst>
          </p:cNvPr>
          <p:cNvSpPr txBox="1"/>
          <p:nvPr/>
        </p:nvSpPr>
        <p:spPr>
          <a:xfrm>
            <a:off x="5770283" y="6372885"/>
            <a:ext cx="52237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400" b="1" dirty="0">
                <a:solidFill>
                  <a:schemeClr val="accent5">
                    <a:lumMod val="75000"/>
                  </a:schemeClr>
                </a:solidFill>
              </a:rPr>
              <a:t>Contents</a:t>
            </a:r>
            <a:endParaRPr lang="en-NL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60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12B0F85-28A2-4CE5-9544-BE3FA6409A63}"/>
              </a:ext>
            </a:extLst>
          </p:cNvPr>
          <p:cNvCxnSpPr>
            <a:cxnSpLocks/>
          </p:cNvCxnSpPr>
          <p:nvPr/>
        </p:nvCxnSpPr>
        <p:spPr>
          <a:xfrm>
            <a:off x="-44450" y="4189425"/>
            <a:ext cx="1223645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EF2C694-A788-4DEF-9323-BCFAF191956A}"/>
              </a:ext>
            </a:extLst>
          </p:cNvPr>
          <p:cNvSpPr txBox="1"/>
          <p:nvPr/>
        </p:nvSpPr>
        <p:spPr>
          <a:xfrm>
            <a:off x="857045" y="4062255"/>
            <a:ext cx="402054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900" b="1" dirty="0"/>
              <a:t>PBS lv. 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A15213-80C1-4AEB-A8E3-2EDDDD6C5631}"/>
              </a:ext>
            </a:extLst>
          </p:cNvPr>
          <p:cNvCxnSpPr>
            <a:cxnSpLocks/>
          </p:cNvCxnSpPr>
          <p:nvPr/>
        </p:nvCxnSpPr>
        <p:spPr>
          <a:xfrm>
            <a:off x="-139700" y="3167380"/>
            <a:ext cx="123317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4EA5FDE-72A7-42CD-B72A-5E150BDB9C03}"/>
              </a:ext>
            </a:extLst>
          </p:cNvPr>
          <p:cNvSpPr txBox="1"/>
          <p:nvPr/>
        </p:nvSpPr>
        <p:spPr>
          <a:xfrm>
            <a:off x="857045" y="3047632"/>
            <a:ext cx="399690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900" b="1" dirty="0"/>
              <a:t>PBS lv. 1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93B803-A4E1-4BE3-95A9-DA3FF56A2DB6}"/>
              </a:ext>
            </a:extLst>
          </p:cNvPr>
          <p:cNvCxnSpPr/>
          <p:nvPr/>
        </p:nvCxnSpPr>
        <p:spPr>
          <a:xfrm>
            <a:off x="201718" y="927947"/>
            <a:ext cx="11787082" cy="0"/>
          </a:xfrm>
          <a:prstGeom prst="line">
            <a:avLst/>
          </a:prstGeom>
          <a:ln w="28575"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1427567B-6A66-4454-AD33-F04B16E47C1C}"/>
              </a:ext>
            </a:extLst>
          </p:cNvPr>
          <p:cNvSpPr txBox="1">
            <a:spLocks/>
          </p:cNvSpPr>
          <p:nvPr/>
        </p:nvSpPr>
        <p:spPr>
          <a:xfrm>
            <a:off x="201719" y="12434"/>
            <a:ext cx="11787080" cy="102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b="1" dirty="0" err="1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Traceability</a:t>
            </a:r>
            <a:r>
              <a:rPr lang="nl-NL" sz="2400" b="1" dirty="0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b="1" dirty="0" err="1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nl-NL" sz="2400" b="1" dirty="0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nl-NL" sz="2400" b="1" dirty="0" err="1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flowdown</a:t>
            </a:r>
            <a:endParaRPr lang="nl-NL" sz="2400" b="1" dirty="0">
              <a:solidFill>
                <a:srgbClr val="368C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C1640FE-727B-416E-9E30-BA327FA94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259" y="222893"/>
            <a:ext cx="1478068" cy="45713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DB4D50-93A6-4202-A66B-B0A27E43F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6396-072A-4105-8696-C0A68A148242}" type="slidenum">
              <a:rPr lang="nl-NL" smtClean="0"/>
              <a:t>7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BEFC71-E51F-440D-851B-BCDAADB413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2" r="482"/>
          <a:stretch/>
        </p:blipFill>
        <p:spPr>
          <a:xfrm>
            <a:off x="1478547" y="1559996"/>
            <a:ext cx="3375409" cy="913994"/>
          </a:xfrm>
          <a:prstGeom prst="rect">
            <a:avLst/>
          </a:prstGeom>
          <a:ln w="19050">
            <a:solidFill>
              <a:srgbClr val="368C78"/>
            </a:solidFill>
          </a:ln>
        </p:spPr>
      </p:pic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9FD751C-36E9-4B67-ACCF-A49F4EDB9DFD}"/>
              </a:ext>
            </a:extLst>
          </p:cNvPr>
          <p:cNvCxnSpPr>
            <a:cxnSpLocks/>
            <a:stCxn id="6" idx="2"/>
            <a:endCxn id="56" idx="0"/>
          </p:cNvCxnSpPr>
          <p:nvPr/>
        </p:nvCxnSpPr>
        <p:spPr>
          <a:xfrm flipH="1">
            <a:off x="3166251" y="2473990"/>
            <a:ext cx="1" cy="456344"/>
          </a:xfrm>
          <a:prstGeom prst="straightConnector1">
            <a:avLst/>
          </a:prstGeom>
          <a:ln w="28575">
            <a:solidFill>
              <a:srgbClr val="368C78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273ED5C8-62DB-49B0-B198-606903038ED4}"/>
              </a:ext>
            </a:extLst>
          </p:cNvPr>
          <p:cNvCxnSpPr>
            <a:cxnSpLocks/>
            <a:stCxn id="56" idx="2"/>
            <a:endCxn id="62" idx="0"/>
          </p:cNvCxnSpPr>
          <p:nvPr/>
        </p:nvCxnSpPr>
        <p:spPr>
          <a:xfrm>
            <a:off x="3166251" y="3395761"/>
            <a:ext cx="0" cy="496507"/>
          </a:xfrm>
          <a:prstGeom prst="straightConnector1">
            <a:avLst/>
          </a:prstGeom>
          <a:ln w="28575">
            <a:solidFill>
              <a:srgbClr val="368C78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Arrow: Left-Right 113">
            <a:extLst>
              <a:ext uri="{FF2B5EF4-FFF2-40B4-BE49-F238E27FC236}">
                <a16:creationId xmlns:a16="http://schemas.microsoft.com/office/drawing/2014/main" id="{AE8FA2F7-B9DD-4DBF-AE86-C36F7EC2BC52}"/>
              </a:ext>
            </a:extLst>
          </p:cNvPr>
          <p:cNvSpPr/>
          <p:nvPr/>
        </p:nvSpPr>
        <p:spPr>
          <a:xfrm>
            <a:off x="4941094" y="4133863"/>
            <a:ext cx="307256" cy="111204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E62CD71-E232-4513-9643-70933F826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7506" y="3938740"/>
            <a:ext cx="5390137" cy="510973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F1CE1082-23B5-44A8-913B-306E3D2BF425}"/>
              </a:ext>
            </a:extLst>
          </p:cNvPr>
          <p:cNvSpPr txBox="1"/>
          <p:nvPr/>
        </p:nvSpPr>
        <p:spPr>
          <a:xfrm>
            <a:off x="201718" y="1018954"/>
            <a:ext cx="117870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400" b="1" dirty="0" err="1"/>
              <a:t>Traceability</a:t>
            </a:r>
            <a:r>
              <a:rPr lang="nl-NL" sz="1400" b="1" dirty="0"/>
              <a:t> </a:t>
            </a:r>
            <a:r>
              <a:rPr lang="nl-NL" sz="1400" b="1" dirty="0" err="1"/>
              <a:t>from</a:t>
            </a:r>
            <a:r>
              <a:rPr lang="nl-NL" sz="1400" b="1" dirty="0"/>
              <a:t> </a:t>
            </a:r>
            <a:r>
              <a:rPr lang="nl-NL" sz="1400" b="1" dirty="0" err="1"/>
              <a:t>Science</a:t>
            </a:r>
            <a:r>
              <a:rPr lang="nl-NL" sz="1400" b="1" dirty="0"/>
              <a:t> </a:t>
            </a:r>
            <a:r>
              <a:rPr lang="nl-NL" sz="1400" b="1" dirty="0" err="1"/>
              <a:t>Objective</a:t>
            </a:r>
            <a:r>
              <a:rPr lang="nl-NL" sz="1400" b="1" dirty="0"/>
              <a:t> to PBS lv. 2 Design Parameter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1A00CF0-35E3-4680-AA10-F84EB2F75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593" y="4751721"/>
            <a:ext cx="4082032" cy="17325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79D979-51A3-4CAE-B212-73E30D13BE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0824" y="1559996"/>
            <a:ext cx="3083499" cy="2151345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31F2B9D-99F7-4CFC-A99B-7017E021691F}"/>
              </a:ext>
            </a:extLst>
          </p:cNvPr>
          <p:cNvCxnSpPr>
            <a:cxnSpLocks/>
          </p:cNvCxnSpPr>
          <p:nvPr/>
        </p:nvCxnSpPr>
        <p:spPr>
          <a:xfrm>
            <a:off x="6906145" y="3041574"/>
            <a:ext cx="249065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C01BF63C-644D-4273-829A-1605014F4BD2}"/>
              </a:ext>
            </a:extLst>
          </p:cNvPr>
          <p:cNvSpPr/>
          <p:nvPr/>
        </p:nvSpPr>
        <p:spPr>
          <a:xfrm>
            <a:off x="7848155" y="2659319"/>
            <a:ext cx="600740" cy="318670"/>
          </a:xfrm>
          <a:prstGeom prst="ellipse">
            <a:avLst/>
          </a:prstGeom>
          <a:solidFill>
            <a:srgbClr val="AFD1C9"/>
          </a:solidFill>
          <a:ln>
            <a:solidFill>
              <a:srgbClr val="368C7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BBH</a:t>
            </a:r>
            <a:endParaRPr lang="en-NL" sz="1050" b="1" dirty="0">
              <a:solidFill>
                <a:schemeClr val="tx1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FA62FF6B-E76D-48CE-B33D-A8A466F8EF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4912" y="2930334"/>
            <a:ext cx="3422677" cy="465427"/>
          </a:xfrm>
          <a:prstGeom prst="rect">
            <a:avLst/>
          </a:prstGeom>
          <a:ln w="19050">
            <a:solidFill>
              <a:srgbClr val="368C78"/>
            </a:solidFill>
          </a:ln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5EBB917-8A9A-4F60-B1DB-36EB3EDDFC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4912" y="3892268"/>
            <a:ext cx="3422677" cy="594314"/>
          </a:xfrm>
          <a:prstGeom prst="rect">
            <a:avLst/>
          </a:prstGeom>
          <a:ln w="19050">
            <a:solidFill>
              <a:srgbClr val="368C78"/>
            </a:solidFill>
          </a:ln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92AB7475-783D-4519-AC55-6649EFCB5EBE}"/>
              </a:ext>
            </a:extLst>
          </p:cNvPr>
          <p:cNvSpPr/>
          <p:nvPr/>
        </p:nvSpPr>
        <p:spPr>
          <a:xfrm>
            <a:off x="9860756" y="5839046"/>
            <a:ext cx="371475" cy="185517"/>
          </a:xfrm>
          <a:prstGeom prst="rect">
            <a:avLst/>
          </a:prstGeom>
          <a:noFill/>
          <a:ln w="1905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86C20FB-5E03-4093-92C2-8FC048428A6A}"/>
              </a:ext>
            </a:extLst>
          </p:cNvPr>
          <p:cNvCxnSpPr>
            <a:cxnSpLocks/>
          </p:cNvCxnSpPr>
          <p:nvPr/>
        </p:nvCxnSpPr>
        <p:spPr>
          <a:xfrm flipV="1">
            <a:off x="7827760" y="1631156"/>
            <a:ext cx="0" cy="1826419"/>
          </a:xfrm>
          <a:prstGeom prst="line">
            <a:avLst/>
          </a:prstGeom>
          <a:ln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F943B9E-38E1-4B57-8565-4631F6C8229F}"/>
              </a:ext>
            </a:extLst>
          </p:cNvPr>
          <p:cNvCxnSpPr>
            <a:cxnSpLocks/>
          </p:cNvCxnSpPr>
          <p:nvPr/>
        </p:nvCxnSpPr>
        <p:spPr>
          <a:xfrm flipV="1">
            <a:off x="8956481" y="1895475"/>
            <a:ext cx="0" cy="1562102"/>
          </a:xfrm>
          <a:prstGeom prst="line">
            <a:avLst/>
          </a:prstGeom>
          <a:ln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17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114" grpId="0" animBg="1"/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F110193-DDAF-4C20-95F1-CE0A84C99419}"/>
              </a:ext>
            </a:extLst>
          </p:cNvPr>
          <p:cNvCxnSpPr>
            <a:cxnSpLocks/>
          </p:cNvCxnSpPr>
          <p:nvPr/>
        </p:nvCxnSpPr>
        <p:spPr>
          <a:xfrm>
            <a:off x="-317502" y="6222775"/>
            <a:ext cx="125603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160BC5E-112F-40CF-BE5D-5B99E4A804E1}"/>
              </a:ext>
            </a:extLst>
          </p:cNvPr>
          <p:cNvSpPr txBox="1"/>
          <p:nvPr/>
        </p:nvSpPr>
        <p:spPr>
          <a:xfrm>
            <a:off x="201716" y="6108907"/>
            <a:ext cx="417382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900" b="1" dirty="0"/>
              <a:t>PBS lv. 4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7CE321E-B65B-41D1-85C6-3F6A3991F2DD}"/>
              </a:ext>
            </a:extLst>
          </p:cNvPr>
          <p:cNvCxnSpPr>
            <a:cxnSpLocks/>
          </p:cNvCxnSpPr>
          <p:nvPr/>
        </p:nvCxnSpPr>
        <p:spPr>
          <a:xfrm>
            <a:off x="0" y="3945476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2988E21-7ECA-4AED-93AC-856B8385D21D}"/>
              </a:ext>
            </a:extLst>
          </p:cNvPr>
          <p:cNvCxnSpPr>
            <a:cxnSpLocks/>
          </p:cNvCxnSpPr>
          <p:nvPr/>
        </p:nvCxnSpPr>
        <p:spPr>
          <a:xfrm>
            <a:off x="0" y="280913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5151DF6-F11F-42C6-9F32-1136D0E107B0}"/>
              </a:ext>
            </a:extLst>
          </p:cNvPr>
          <p:cNvCxnSpPr>
            <a:cxnSpLocks/>
          </p:cNvCxnSpPr>
          <p:nvPr/>
        </p:nvCxnSpPr>
        <p:spPr>
          <a:xfrm>
            <a:off x="-317500" y="5088244"/>
            <a:ext cx="125603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1136B0DA-3D2F-4A0B-8B4D-C81380D1F2CF}"/>
              </a:ext>
            </a:extLst>
          </p:cNvPr>
          <p:cNvSpPr txBox="1"/>
          <p:nvPr/>
        </p:nvSpPr>
        <p:spPr>
          <a:xfrm>
            <a:off x="201718" y="2701634"/>
            <a:ext cx="64331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900" b="1" dirty="0"/>
              <a:t>PBS lv. 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186D7F4-3432-45B7-8E67-258A869F9B18}"/>
              </a:ext>
            </a:extLst>
          </p:cNvPr>
          <p:cNvSpPr txBox="1"/>
          <p:nvPr/>
        </p:nvSpPr>
        <p:spPr>
          <a:xfrm>
            <a:off x="201717" y="3831176"/>
            <a:ext cx="417991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900" b="1" dirty="0"/>
              <a:t>PBS lv. 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E186656-2775-4080-AB6C-070210052D74}"/>
              </a:ext>
            </a:extLst>
          </p:cNvPr>
          <p:cNvSpPr txBox="1"/>
          <p:nvPr/>
        </p:nvSpPr>
        <p:spPr>
          <a:xfrm>
            <a:off x="201718" y="4974376"/>
            <a:ext cx="417382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900" b="1" dirty="0"/>
              <a:t>PBS lv. 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20D1B7-AE27-4131-90CA-E7F7387A39D8}"/>
              </a:ext>
            </a:extLst>
          </p:cNvPr>
          <p:cNvSpPr/>
          <p:nvPr/>
        </p:nvSpPr>
        <p:spPr>
          <a:xfrm>
            <a:off x="4966420" y="3446255"/>
            <a:ext cx="3720662" cy="10564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88DEDB-4E3B-4112-ADE9-EDD89763710A}"/>
              </a:ext>
            </a:extLst>
          </p:cNvPr>
          <p:cNvSpPr/>
          <p:nvPr/>
        </p:nvSpPr>
        <p:spPr>
          <a:xfrm>
            <a:off x="845033" y="3442307"/>
            <a:ext cx="3720662" cy="31679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93B803-A4E1-4BE3-95A9-DA3FF56A2DB6}"/>
              </a:ext>
            </a:extLst>
          </p:cNvPr>
          <p:cNvCxnSpPr/>
          <p:nvPr/>
        </p:nvCxnSpPr>
        <p:spPr>
          <a:xfrm>
            <a:off x="201718" y="927947"/>
            <a:ext cx="11787082" cy="0"/>
          </a:xfrm>
          <a:prstGeom prst="line">
            <a:avLst/>
          </a:prstGeom>
          <a:ln w="28575"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1427567B-6A66-4454-AD33-F04B16E47C1C}"/>
              </a:ext>
            </a:extLst>
          </p:cNvPr>
          <p:cNvSpPr txBox="1">
            <a:spLocks/>
          </p:cNvSpPr>
          <p:nvPr/>
        </p:nvSpPr>
        <p:spPr>
          <a:xfrm>
            <a:off x="201719" y="12434"/>
            <a:ext cx="11787080" cy="102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b="1" dirty="0" err="1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Traceability</a:t>
            </a:r>
            <a:r>
              <a:rPr lang="nl-NL" sz="2400" b="1" dirty="0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b="1" dirty="0" err="1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nl-NL" sz="2400" b="1" dirty="0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Cross-</a:t>
            </a:r>
            <a:r>
              <a:rPr lang="nl-NL" sz="2400" b="1" dirty="0" err="1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cutting</a:t>
            </a:r>
            <a:r>
              <a:rPr lang="nl-NL" sz="2400" b="1" dirty="0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dependency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C1640FE-727B-416E-9E30-BA327FA94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259" y="222893"/>
            <a:ext cx="1478068" cy="45713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BFD61F3-7175-40B5-A108-DCDE74524E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2" r="482"/>
          <a:stretch/>
        </p:blipFill>
        <p:spPr>
          <a:xfrm>
            <a:off x="5073082" y="1073491"/>
            <a:ext cx="3375409" cy="913994"/>
          </a:xfrm>
          <a:prstGeom prst="rect">
            <a:avLst/>
          </a:prstGeom>
          <a:ln w="19050">
            <a:solidFill>
              <a:srgbClr val="368C78"/>
            </a:solidFill>
          </a:ln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BE11144-DD85-4EBF-8F39-DF8BD6DE7178}"/>
              </a:ext>
            </a:extLst>
          </p:cNvPr>
          <p:cNvCxnSpPr>
            <a:cxnSpLocks/>
            <a:stCxn id="21" idx="2"/>
            <a:endCxn id="26" idx="0"/>
          </p:cNvCxnSpPr>
          <p:nvPr/>
        </p:nvCxnSpPr>
        <p:spPr>
          <a:xfrm flipH="1">
            <a:off x="6760785" y="1987485"/>
            <a:ext cx="2" cy="603731"/>
          </a:xfrm>
          <a:prstGeom prst="straightConnector1">
            <a:avLst/>
          </a:prstGeom>
          <a:ln w="28575">
            <a:solidFill>
              <a:srgbClr val="368C78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9F7A341-5513-4682-8EAB-72C605631EEE}"/>
              </a:ext>
            </a:extLst>
          </p:cNvPr>
          <p:cNvCxnSpPr>
            <a:cxnSpLocks/>
            <a:stCxn id="26" idx="2"/>
            <a:endCxn id="28" idx="0"/>
          </p:cNvCxnSpPr>
          <p:nvPr/>
        </p:nvCxnSpPr>
        <p:spPr>
          <a:xfrm>
            <a:off x="6760785" y="3041270"/>
            <a:ext cx="0" cy="590459"/>
          </a:xfrm>
          <a:prstGeom prst="straightConnector1">
            <a:avLst/>
          </a:prstGeom>
          <a:ln w="28575">
            <a:solidFill>
              <a:srgbClr val="368C78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Arrow: Left-Right 24">
            <a:extLst>
              <a:ext uri="{FF2B5EF4-FFF2-40B4-BE49-F238E27FC236}">
                <a16:creationId xmlns:a16="http://schemas.microsoft.com/office/drawing/2014/main" id="{033DCFEC-9C16-47D2-881F-F0B40AFF7D9B}"/>
              </a:ext>
            </a:extLst>
          </p:cNvPr>
          <p:cNvSpPr/>
          <p:nvPr/>
        </p:nvSpPr>
        <p:spPr>
          <a:xfrm>
            <a:off x="8531280" y="3893420"/>
            <a:ext cx="311605" cy="111204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F2AD165-1F55-48C2-896B-310FC853D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082" y="2591216"/>
            <a:ext cx="3375406" cy="450054"/>
          </a:xfrm>
          <a:prstGeom prst="rect">
            <a:avLst/>
          </a:prstGeom>
          <a:ln w="19050">
            <a:solidFill>
              <a:srgbClr val="368C78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B48FA0A-1DEF-4651-ACC0-F51D6975BB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9446" y="3631729"/>
            <a:ext cx="3422678" cy="601475"/>
          </a:xfrm>
          <a:prstGeom prst="rect">
            <a:avLst/>
          </a:prstGeom>
          <a:ln w="19050">
            <a:solidFill>
              <a:srgbClr val="368C78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9C0BA89-D7B0-4C86-89FE-9B2C0484E20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6139"/>
          <a:stretch/>
        </p:blipFill>
        <p:spPr>
          <a:xfrm>
            <a:off x="8902041" y="3693535"/>
            <a:ext cx="2903175" cy="510973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90F4F6-AF25-4A3A-9472-F96872149C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661" y="3715662"/>
            <a:ext cx="3399042" cy="435591"/>
          </a:xfrm>
          <a:prstGeom prst="rect">
            <a:avLst/>
          </a:prstGeom>
          <a:ln w="19050">
            <a:solidFill>
              <a:srgbClr val="368C78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02FDD6-30F7-4F2A-930B-572D70F339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2587" y="4851940"/>
            <a:ext cx="3399042" cy="429353"/>
          </a:xfrm>
          <a:prstGeom prst="rect">
            <a:avLst/>
          </a:prstGeom>
          <a:ln w="19050">
            <a:solidFill>
              <a:srgbClr val="368C78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3078C82-7ED9-431B-AAEB-4DE18934CC1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46129"/>
          <a:stretch/>
        </p:blipFill>
        <p:spPr>
          <a:xfrm>
            <a:off x="8656256" y="5963794"/>
            <a:ext cx="3399042" cy="588805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DE2FAC5-BAF8-4147-9CD6-0E12F2155E3F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>
          <a:xfrm flipH="1">
            <a:off x="2682108" y="4151253"/>
            <a:ext cx="4074" cy="700687"/>
          </a:xfrm>
          <a:prstGeom prst="straightConnector1">
            <a:avLst/>
          </a:prstGeom>
          <a:ln w="28575">
            <a:solidFill>
              <a:srgbClr val="368C78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A369571-A52C-412F-A60E-FCECA4F8A331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>
            <a:off x="2682108" y="5281293"/>
            <a:ext cx="0" cy="724544"/>
          </a:xfrm>
          <a:prstGeom prst="straightConnector1">
            <a:avLst/>
          </a:prstGeom>
          <a:ln w="28575">
            <a:solidFill>
              <a:srgbClr val="368C78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Arrow: Left-Right 45">
            <a:extLst>
              <a:ext uri="{FF2B5EF4-FFF2-40B4-BE49-F238E27FC236}">
                <a16:creationId xmlns:a16="http://schemas.microsoft.com/office/drawing/2014/main" id="{B0894D12-EAC9-4700-BDCE-885E5B96F6C2}"/>
              </a:ext>
            </a:extLst>
          </p:cNvPr>
          <p:cNvSpPr/>
          <p:nvPr/>
        </p:nvSpPr>
        <p:spPr>
          <a:xfrm>
            <a:off x="4411133" y="6185660"/>
            <a:ext cx="4236656" cy="131944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B935593-7144-4697-A8A9-5E662AE5B175}"/>
              </a:ext>
            </a:extLst>
          </p:cNvPr>
          <p:cNvSpPr txBox="1"/>
          <p:nvPr/>
        </p:nvSpPr>
        <p:spPr>
          <a:xfrm>
            <a:off x="845031" y="3132635"/>
            <a:ext cx="3720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Civil Infrastructure</a:t>
            </a:r>
            <a:endParaRPr lang="en-NL" sz="14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1D089C1-0708-4CE3-8EC8-3FD29CE90DC3}"/>
              </a:ext>
            </a:extLst>
          </p:cNvPr>
          <p:cNvSpPr txBox="1"/>
          <p:nvPr/>
        </p:nvSpPr>
        <p:spPr>
          <a:xfrm>
            <a:off x="4966417" y="3127837"/>
            <a:ext cx="3720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HFI</a:t>
            </a:r>
            <a:endParaRPr lang="en-NL" sz="1400" b="1" dirty="0"/>
          </a:p>
        </p:txBody>
      </p: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6C571B56-599B-48B3-9D96-B6611FFB4F89}"/>
              </a:ext>
            </a:extLst>
          </p:cNvPr>
          <p:cNvCxnSpPr>
            <a:stCxn id="29" idx="2"/>
            <a:endCxn id="31" idx="0"/>
          </p:cNvCxnSpPr>
          <p:nvPr/>
        </p:nvCxnSpPr>
        <p:spPr>
          <a:xfrm rot="16200000" flipH="1">
            <a:off x="9475060" y="5083077"/>
            <a:ext cx="1759286" cy="2148"/>
          </a:xfrm>
          <a:prstGeom prst="bentConnector3">
            <a:avLst>
              <a:gd name="adj1" fmla="val 50000"/>
            </a:avLst>
          </a:prstGeom>
          <a:ln w="19050">
            <a:solidFill>
              <a:srgbClr val="ED7D3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F79D3947-123C-4421-B980-92DCDD6115C0}"/>
              </a:ext>
            </a:extLst>
          </p:cNvPr>
          <p:cNvSpPr txBox="1"/>
          <p:nvPr/>
        </p:nvSpPr>
        <p:spPr>
          <a:xfrm>
            <a:off x="8770108" y="4225368"/>
            <a:ext cx="16601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100" b="1" dirty="0">
                <a:solidFill>
                  <a:srgbClr val="ED7D31"/>
                </a:solidFill>
              </a:rPr>
              <a:t>Cross-cutting dependency (spatial)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196164-EB20-485A-BD1E-5E839EAF04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2587" y="6005837"/>
            <a:ext cx="3399042" cy="407028"/>
          </a:xfrm>
          <a:prstGeom prst="rect">
            <a:avLst/>
          </a:prstGeom>
          <a:ln w="19050">
            <a:solidFill>
              <a:srgbClr val="368C78"/>
            </a:solidFill>
          </a:ln>
        </p:spPr>
      </p:pic>
    </p:spTree>
    <p:extLst>
      <p:ext uri="{BB962C8B-B14F-4D97-AF65-F5344CB8AC3E}">
        <p14:creationId xmlns:p14="http://schemas.microsoft.com/office/powerpoint/2010/main" val="251228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3" grpId="0" animBg="1"/>
      <p:bldP spid="55" grpId="0" animBg="1"/>
      <p:bldP spid="56" grpId="0" animBg="1"/>
      <p:bldP spid="39" grpId="0" animBg="1"/>
      <p:bldP spid="32" grpId="0" animBg="1"/>
      <p:bldP spid="46" grpId="0" animBg="1"/>
      <p:bldP spid="41" grpId="0"/>
      <p:bldP spid="48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65AAE45E-6BE6-4C89-B304-7FCF90EF07AB}"/>
              </a:ext>
            </a:extLst>
          </p:cNvPr>
          <p:cNvCxnSpPr>
            <a:cxnSpLocks/>
          </p:cNvCxnSpPr>
          <p:nvPr/>
        </p:nvCxnSpPr>
        <p:spPr>
          <a:xfrm flipV="1">
            <a:off x="3485509" y="3862435"/>
            <a:ext cx="7200136" cy="360000"/>
          </a:xfrm>
          <a:prstGeom prst="bentConnector3">
            <a:avLst>
              <a:gd name="adj1" fmla="val 11817"/>
            </a:avLst>
          </a:prstGeom>
          <a:ln w="28575">
            <a:solidFill>
              <a:srgbClr val="368C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AB9AF321-2CC6-4289-A0CB-615061E1EE64}"/>
              </a:ext>
            </a:extLst>
          </p:cNvPr>
          <p:cNvCxnSpPr>
            <a:cxnSpLocks/>
          </p:cNvCxnSpPr>
          <p:nvPr/>
        </p:nvCxnSpPr>
        <p:spPr>
          <a:xfrm>
            <a:off x="3485509" y="4221185"/>
            <a:ext cx="7200000" cy="360000"/>
          </a:xfrm>
          <a:prstGeom prst="bentConnector3">
            <a:avLst>
              <a:gd name="adj1" fmla="val 11834"/>
            </a:avLst>
          </a:prstGeom>
          <a:ln w="28575">
            <a:solidFill>
              <a:srgbClr val="368C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6FDAD13-A85E-4A3E-9906-650494C667E9}"/>
              </a:ext>
            </a:extLst>
          </p:cNvPr>
          <p:cNvCxnSpPr>
            <a:cxnSpLocks/>
          </p:cNvCxnSpPr>
          <p:nvPr/>
        </p:nvCxnSpPr>
        <p:spPr>
          <a:xfrm flipV="1">
            <a:off x="1320013" y="4225947"/>
            <a:ext cx="2232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BC3A64E6-6616-4FDB-B48E-78A83D8DEA7D}"/>
              </a:ext>
            </a:extLst>
          </p:cNvPr>
          <p:cNvSpPr/>
          <p:nvPr/>
        </p:nvSpPr>
        <p:spPr>
          <a:xfrm>
            <a:off x="3485509" y="4127028"/>
            <a:ext cx="180000" cy="18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93B803-A4E1-4BE3-95A9-DA3FF56A2DB6}"/>
              </a:ext>
            </a:extLst>
          </p:cNvPr>
          <p:cNvCxnSpPr/>
          <p:nvPr/>
        </p:nvCxnSpPr>
        <p:spPr>
          <a:xfrm>
            <a:off x="201718" y="927947"/>
            <a:ext cx="11787082" cy="0"/>
          </a:xfrm>
          <a:prstGeom prst="line">
            <a:avLst/>
          </a:prstGeom>
          <a:ln w="28575"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1427567B-6A66-4454-AD33-F04B16E47C1C}"/>
              </a:ext>
            </a:extLst>
          </p:cNvPr>
          <p:cNvSpPr txBox="1">
            <a:spLocks/>
          </p:cNvSpPr>
          <p:nvPr/>
        </p:nvSpPr>
        <p:spPr>
          <a:xfrm>
            <a:off x="201719" y="12434"/>
            <a:ext cx="11787080" cy="102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b="1" dirty="0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ET-SE: </a:t>
            </a:r>
            <a:r>
              <a:rPr lang="nl-NL" sz="2400" b="1" dirty="0" err="1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nl-NL" sz="2400" b="1" dirty="0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b="1" dirty="0" err="1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sz="2400" b="1" dirty="0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b="1" dirty="0" err="1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proceed</a:t>
            </a:r>
            <a:endParaRPr lang="nl-NL" sz="2400" b="1" dirty="0">
              <a:solidFill>
                <a:srgbClr val="368C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71223ACD-ADB8-4A5A-A6AD-577C3F2A7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259" y="222893"/>
            <a:ext cx="1478068" cy="45713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B1E923-E41E-470B-A428-6D78815CD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6396-072A-4105-8696-C0A68A148242}" type="slidenum">
              <a:rPr lang="nl-NL" smtClean="0"/>
              <a:t>9</a:t>
            </a:fld>
            <a:endParaRPr lang="nl-N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BE3AAA-62B3-4AE9-AF79-EA7BD5539128}"/>
              </a:ext>
            </a:extLst>
          </p:cNvPr>
          <p:cNvSpPr txBox="1"/>
          <p:nvPr/>
        </p:nvSpPr>
        <p:spPr>
          <a:xfrm>
            <a:off x="279400" y="1120403"/>
            <a:ext cx="5496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Top-down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Science objectives campaign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High-level system requirements campaign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Development of common RM tools to professionalize and centralize</a:t>
            </a:r>
          </a:p>
          <a:p>
            <a:endParaRPr lang="en-US" sz="1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2AA7D5C-4221-4514-A7BC-3F5FC5A15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121" y="2584571"/>
            <a:ext cx="2388634" cy="12191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4D04DD82-F2C0-43FB-8603-D6B37FA88D7C}"/>
              </a:ext>
            </a:extLst>
          </p:cNvPr>
          <p:cNvSpPr/>
          <p:nvPr/>
        </p:nvSpPr>
        <p:spPr>
          <a:xfrm>
            <a:off x="1691845" y="4181553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A0FD0BF-ED76-40B1-BC3C-636EB7E94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069" y="4443113"/>
            <a:ext cx="754499" cy="1068761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5FCB8F5-C518-4894-930E-4B6502FCE0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5487" y="4585071"/>
            <a:ext cx="754499" cy="1071824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F4EC11E6-FA33-46FA-A141-21D8BE6D413E}"/>
              </a:ext>
            </a:extLst>
          </p:cNvPr>
          <p:cNvSpPr/>
          <p:nvPr/>
        </p:nvSpPr>
        <p:spPr>
          <a:xfrm>
            <a:off x="5172255" y="3827953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A9115F5-3E3C-4045-85EE-3E97E30E7ED0}"/>
              </a:ext>
            </a:extLst>
          </p:cNvPr>
          <p:cNvSpPr txBox="1"/>
          <p:nvPr/>
        </p:nvSpPr>
        <p:spPr>
          <a:xfrm>
            <a:off x="4530950" y="2474356"/>
            <a:ext cx="1374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Science objectives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CE30117-7019-4BA7-8144-9828B954C8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357" y="2855857"/>
            <a:ext cx="1555505" cy="86302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49653EF9-5001-4AF6-875C-E0A6772018D2}"/>
              </a:ext>
            </a:extLst>
          </p:cNvPr>
          <p:cNvSpPr txBox="1"/>
          <p:nvPr/>
        </p:nvSpPr>
        <p:spPr>
          <a:xfrm>
            <a:off x="1162476" y="5974462"/>
            <a:ext cx="15813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SE&amp;RM process drafts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3EB1D07-029A-4B16-8404-9D69213F2649}"/>
              </a:ext>
            </a:extLst>
          </p:cNvPr>
          <p:cNvSpPr txBox="1"/>
          <p:nvPr/>
        </p:nvSpPr>
        <p:spPr>
          <a:xfrm>
            <a:off x="1609121" y="2305367"/>
            <a:ext cx="23886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PBS reviews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C5D77D93-079B-438D-A1C8-206A630A7B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4217" y="5747425"/>
            <a:ext cx="1501914" cy="184557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14970AC9-4572-4619-83D5-04AEDFC6025D}"/>
              </a:ext>
            </a:extLst>
          </p:cNvPr>
          <p:cNvSpPr/>
          <p:nvPr/>
        </p:nvSpPr>
        <p:spPr>
          <a:xfrm>
            <a:off x="1143670" y="4402223"/>
            <a:ext cx="1600200" cy="15797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57BBD1ED-75BE-4017-9C7B-8A05F7143F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958" y="2814260"/>
            <a:ext cx="1737906" cy="8997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0" name="Oval 69">
            <a:extLst>
              <a:ext uri="{FF2B5EF4-FFF2-40B4-BE49-F238E27FC236}">
                <a16:creationId xmlns:a16="http://schemas.microsoft.com/office/drawing/2014/main" id="{B88609A4-9090-4A1E-849E-AB9A795182A5}"/>
              </a:ext>
            </a:extLst>
          </p:cNvPr>
          <p:cNvSpPr/>
          <p:nvPr/>
        </p:nvSpPr>
        <p:spPr>
          <a:xfrm>
            <a:off x="9711911" y="3823035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0F06E6E-1DAD-4005-933C-E773B461C9EB}"/>
              </a:ext>
            </a:extLst>
          </p:cNvPr>
          <p:cNvSpPr txBox="1"/>
          <p:nvPr/>
        </p:nvSpPr>
        <p:spPr>
          <a:xfrm>
            <a:off x="8887958" y="2324775"/>
            <a:ext cx="17235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Requirements Management tools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7B3181D-A396-46E2-8670-C0E4015C76C1}"/>
              </a:ext>
            </a:extLst>
          </p:cNvPr>
          <p:cNvSpPr/>
          <p:nvPr/>
        </p:nvSpPr>
        <p:spPr>
          <a:xfrm>
            <a:off x="7442083" y="3823035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264ECF5E-6332-46F6-9C6D-E1C671E715F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71571"/>
          <a:stretch/>
        </p:blipFill>
        <p:spPr>
          <a:xfrm>
            <a:off x="6650625" y="3009515"/>
            <a:ext cx="1672915" cy="5207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D0ECF274-C724-4950-BA98-EDD286DAE539}"/>
              </a:ext>
            </a:extLst>
          </p:cNvPr>
          <p:cNvSpPr txBox="1"/>
          <p:nvPr/>
        </p:nvSpPr>
        <p:spPr>
          <a:xfrm>
            <a:off x="6650625" y="2324774"/>
            <a:ext cx="16729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High-level system requirements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4E4FA879-BC08-42D3-A0FF-3E1CF3DFDD38}"/>
              </a:ext>
            </a:extLst>
          </p:cNvPr>
          <p:cNvSpPr/>
          <p:nvPr/>
        </p:nvSpPr>
        <p:spPr>
          <a:xfrm>
            <a:off x="6207495" y="4542825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1753728-8FF4-43AF-8D67-8D04E1362E0B}"/>
              </a:ext>
            </a:extLst>
          </p:cNvPr>
          <p:cNvSpPr/>
          <p:nvPr/>
        </p:nvSpPr>
        <p:spPr>
          <a:xfrm>
            <a:off x="8871464" y="4542825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F95E476-B66F-4E03-BFA7-F85159FBE59F}"/>
              </a:ext>
            </a:extLst>
          </p:cNvPr>
          <p:cNvSpPr txBox="1"/>
          <p:nvPr/>
        </p:nvSpPr>
        <p:spPr>
          <a:xfrm>
            <a:off x="5310502" y="5594580"/>
            <a:ext cx="1911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Functional &amp; performance requirements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D64D3B8-C04E-42DB-B52D-206500CA3A6B}"/>
              </a:ext>
            </a:extLst>
          </p:cNvPr>
          <p:cNvSpPr txBox="1"/>
          <p:nvPr/>
        </p:nvSpPr>
        <p:spPr>
          <a:xfrm>
            <a:off x="8053861" y="5445577"/>
            <a:ext cx="17235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Interface requirements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0A620493-50E1-4857-9BDF-0E2043FE7D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47511" y="4792458"/>
            <a:ext cx="1737906" cy="6550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2E6D85A9-76D5-4F11-813E-B0BD5AC1D48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/>
          <a:stretch/>
        </p:blipFill>
        <p:spPr>
          <a:xfrm>
            <a:off x="5396517" y="4810073"/>
            <a:ext cx="664499" cy="758119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81BEA68A-CAC0-484F-A69A-07733A63B28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1083" y="4811353"/>
            <a:ext cx="1079246" cy="752985"/>
          </a:xfrm>
          <a:prstGeom prst="rect">
            <a:avLst/>
          </a:prstGeom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B4BA97E6-3F2F-42E3-BBF1-B28F76BEE717}"/>
              </a:ext>
            </a:extLst>
          </p:cNvPr>
          <p:cNvCxnSpPr>
            <a:stCxn id="33" idx="5"/>
            <a:endCxn id="68" idx="0"/>
          </p:cNvCxnSpPr>
          <p:nvPr/>
        </p:nvCxnSpPr>
        <p:spPr>
          <a:xfrm>
            <a:off x="1768665" y="4258373"/>
            <a:ext cx="175105" cy="1438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CFC98EC-8752-49FA-944E-91B3B4D49BAA}"/>
              </a:ext>
            </a:extLst>
          </p:cNvPr>
          <p:cNvCxnSpPr>
            <a:cxnSpLocks/>
            <a:stCxn id="31" idx="2"/>
            <a:endCxn id="25" idx="0"/>
          </p:cNvCxnSpPr>
          <p:nvPr/>
        </p:nvCxnSpPr>
        <p:spPr>
          <a:xfrm>
            <a:off x="2803438" y="3803672"/>
            <a:ext cx="772071" cy="32335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DEA9BA8-2AFC-427B-838E-EF7F1854B1A1}"/>
              </a:ext>
            </a:extLst>
          </p:cNvPr>
          <p:cNvCxnSpPr>
            <a:cxnSpLocks/>
            <a:stCxn id="44" idx="2"/>
            <a:endCxn id="41" idx="0"/>
          </p:cNvCxnSpPr>
          <p:nvPr/>
        </p:nvCxnSpPr>
        <p:spPr>
          <a:xfrm flipH="1">
            <a:off x="5217255" y="3718878"/>
            <a:ext cx="855" cy="10907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37F3360A-149A-438D-80FD-096C5C233B24}"/>
              </a:ext>
            </a:extLst>
          </p:cNvPr>
          <p:cNvCxnSpPr>
            <a:cxnSpLocks/>
            <a:stCxn id="75" idx="4"/>
            <a:endCxn id="103" idx="0"/>
          </p:cNvCxnSpPr>
          <p:nvPr/>
        </p:nvCxnSpPr>
        <p:spPr>
          <a:xfrm>
            <a:off x="6252495" y="4632825"/>
            <a:ext cx="533" cy="17339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F41224C5-276C-436E-B44A-96BB7D388E19}"/>
              </a:ext>
            </a:extLst>
          </p:cNvPr>
          <p:cNvCxnSpPr>
            <a:cxnSpLocks/>
            <a:stCxn id="73" idx="2"/>
            <a:endCxn id="72" idx="0"/>
          </p:cNvCxnSpPr>
          <p:nvPr/>
        </p:nvCxnSpPr>
        <p:spPr>
          <a:xfrm>
            <a:off x="7487083" y="3530262"/>
            <a:ext cx="0" cy="29277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642D18E1-922A-47EA-A434-CF47BEBC02C4}"/>
              </a:ext>
            </a:extLst>
          </p:cNvPr>
          <p:cNvCxnSpPr>
            <a:cxnSpLocks/>
            <a:stCxn id="76" idx="4"/>
            <a:endCxn id="79" idx="0"/>
          </p:cNvCxnSpPr>
          <p:nvPr/>
        </p:nvCxnSpPr>
        <p:spPr>
          <a:xfrm>
            <a:off x="8916464" y="4632825"/>
            <a:ext cx="0" cy="15963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BD50E41-C3B3-427A-9CD8-61567050662B}"/>
              </a:ext>
            </a:extLst>
          </p:cNvPr>
          <p:cNvCxnSpPr>
            <a:cxnSpLocks/>
            <a:stCxn id="69" idx="2"/>
            <a:endCxn id="70" idx="0"/>
          </p:cNvCxnSpPr>
          <p:nvPr/>
        </p:nvCxnSpPr>
        <p:spPr>
          <a:xfrm>
            <a:off x="9756911" y="3713989"/>
            <a:ext cx="0" cy="10904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id="{6F37FABA-E3B3-4061-B0F1-64EDD4D2482F}"/>
              </a:ext>
            </a:extLst>
          </p:cNvPr>
          <p:cNvSpPr/>
          <p:nvPr/>
        </p:nvSpPr>
        <p:spPr>
          <a:xfrm>
            <a:off x="5371634" y="4806219"/>
            <a:ext cx="1762788" cy="8082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D21A183-0064-4184-81E7-0E1E00CCAF0D}"/>
              </a:ext>
            </a:extLst>
          </p:cNvPr>
          <p:cNvSpPr txBox="1"/>
          <p:nvPr/>
        </p:nvSpPr>
        <p:spPr>
          <a:xfrm>
            <a:off x="5233466" y="1123307"/>
            <a:ext cx="65927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/>
              <a:t>Bottom-up</a:t>
            </a:r>
            <a:r>
              <a:rPr lang="en-US" sz="1200" dirty="0"/>
              <a:t> 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System requirements campaign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en-US" sz="1200" dirty="0">
                <a:sym typeface="Wingdings" panose="05000000000000000000" pitchFamily="2" charset="2"/>
              </a:rPr>
              <a:t>Step 1: functional &amp; performance requirements (parameter files – functional (integration))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en-US" sz="1200" dirty="0">
                <a:sym typeface="Wingdings" panose="05000000000000000000" pitchFamily="2" charset="2"/>
              </a:rPr>
              <a:t>Step 2: interface requirements (parameter files – integration)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6065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/>
      <p:bldP spid="70" grpId="0" animBg="1"/>
      <p:bldP spid="71" grpId="0"/>
      <p:bldP spid="72" grpId="0" animBg="1"/>
      <p:bldP spid="74" grpId="0"/>
      <p:bldP spid="75" grpId="0" animBg="1"/>
      <p:bldP spid="76" grpId="0" animBg="1"/>
      <p:bldP spid="77" grpId="0"/>
      <p:bldP spid="78" grpId="0"/>
      <p:bldP spid="103" grpId="0" animBg="1"/>
      <p:bldP spid="10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49ba3cb8-cc0f-4e2b-a2c3-49ceef2415f5">
      <Terms xmlns="http://schemas.microsoft.com/office/infopath/2007/PartnerControls"/>
    </lcf76f155ced4ddcb4097134ff3c332f>
    <_ip_UnifiedCompliancePolicyProperties xmlns="http://schemas.microsoft.com/sharepoint/v3" xsi:nil="true"/>
    <TaxCatchAll xmlns="4687aa80-790d-490d-bf5c-1a23927abbc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B3E1DCC50AD948B027AC4F8981153B" ma:contentTypeVersion="17" ma:contentTypeDescription="Create a new document." ma:contentTypeScope="" ma:versionID="4f9df9e9abd072548316296838a4173c">
  <xsd:schema xmlns:xsd="http://www.w3.org/2001/XMLSchema" xmlns:xs="http://www.w3.org/2001/XMLSchema" xmlns:p="http://schemas.microsoft.com/office/2006/metadata/properties" xmlns:ns1="http://schemas.microsoft.com/sharepoint/v3" xmlns:ns2="49ba3cb8-cc0f-4e2b-a2c3-49ceef2415f5" xmlns:ns3="4687aa80-790d-490d-bf5c-1a23927abbc5" targetNamespace="http://schemas.microsoft.com/office/2006/metadata/properties" ma:root="true" ma:fieldsID="b5aaf03a143f13ee80677d06622e9133" ns1:_="" ns2:_="" ns3:_="">
    <xsd:import namespace="http://schemas.microsoft.com/sharepoint/v3"/>
    <xsd:import namespace="49ba3cb8-cc0f-4e2b-a2c3-49ceef2415f5"/>
    <xsd:import namespace="4687aa80-790d-490d-bf5c-1a23927abb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a3cb8-cc0f-4e2b-a2c3-49ceef2415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655b07b-e106-434b-8e42-295331486e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87aa80-790d-490d-bf5c-1a23927abbc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efc3a8d9-fe06-4317-b932-e1540083f133}" ma:internalName="TaxCatchAll" ma:showField="CatchAllData" ma:web="4687aa80-790d-490d-bf5c-1a23927abb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41E770-2496-4D7E-ABA9-CB7FB3F2C4F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49ba3cb8-cc0f-4e2b-a2c3-49ceef2415f5"/>
    <ds:schemaRef ds:uri="4687aa80-790d-490d-bf5c-1a23927abbc5"/>
  </ds:schemaRefs>
</ds:datastoreItem>
</file>

<file path=customXml/itemProps2.xml><?xml version="1.0" encoding="utf-8"?>
<ds:datastoreItem xmlns:ds="http://schemas.openxmlformats.org/officeDocument/2006/customXml" ds:itemID="{A2F4FBCC-33AE-47C1-A761-9D98C09D23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9ba3cb8-cc0f-4e2b-a2c3-49ceef2415f5"/>
    <ds:schemaRef ds:uri="4687aa80-790d-490d-bf5c-1a23927abb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7838C5-2A16-4FA8-9F3E-4ACDC5050D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2348</Words>
  <Application>Microsoft Office PowerPoint</Application>
  <PresentationFormat>Widescreen</PresentationFormat>
  <Paragraphs>433</Paragraphs>
  <Slides>17</Slides>
  <Notes>0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Romano Meijer</dc:creator>
  <cp:lastModifiedBy>Romano Meijer</cp:lastModifiedBy>
  <cp:revision>1028</cp:revision>
  <dcterms:created xsi:type="dcterms:W3CDTF">2023-12-15T11:50:01Z</dcterms:created>
  <dcterms:modified xsi:type="dcterms:W3CDTF">2024-05-03T14:17:58Z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0x010100C1B3E1DCC50AD948B027AC4F8981153B</vt:lpwstr>
  </property>
  <property fmtid="{D5CDD505-2E9C-101B-9397-08002B2CF9AE}" pid="3" name="MediaServiceImageTags">
    <vt:lpwstr/>
  </property>
</Properties>
</file>