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6" r:id="rId5"/>
    <p:sldId id="432" r:id="rId6"/>
    <p:sldId id="410" r:id="rId7"/>
    <p:sldId id="409" r:id="rId8"/>
    <p:sldId id="417" r:id="rId9"/>
    <p:sldId id="412" r:id="rId10"/>
    <p:sldId id="431" r:id="rId11"/>
    <p:sldId id="43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F85D8-194C-469E-BE50-359E6B9F7CD7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606969-C84E-4EBE-8A0E-85040258E0CC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Identification</a:t>
          </a:r>
        </a:p>
      </dgm:t>
    </dgm:pt>
    <dgm:pt modelId="{025CECB6-A0A5-49AF-9E43-38D406777C11}" type="parTrans" cxnId="{A52F5238-18DD-4874-B7EA-A47BC3AFE7EE}">
      <dgm:prSet/>
      <dgm:spPr/>
      <dgm:t>
        <a:bodyPr/>
        <a:lstStyle/>
        <a:p>
          <a:endParaRPr lang="fr-FR" sz="1100" b="1"/>
        </a:p>
      </dgm:t>
    </dgm:pt>
    <dgm:pt modelId="{8527FC8F-C5FC-4FDA-B5C9-E91D40B08A42}" type="sibTrans" cxnId="{A52F5238-18DD-4874-B7EA-A47BC3AFE7EE}">
      <dgm:prSet/>
      <dgm:spPr/>
      <dgm:t>
        <a:bodyPr/>
        <a:lstStyle/>
        <a:p>
          <a:endParaRPr lang="fr-FR" sz="1100" b="1"/>
        </a:p>
      </dgm:t>
    </dgm:pt>
    <dgm:pt modelId="{746862C6-4DBC-47CE-BD2E-886596483293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Assessment</a:t>
          </a:r>
        </a:p>
      </dgm:t>
    </dgm:pt>
    <dgm:pt modelId="{E2EFADB7-222C-4497-852E-A6C11173E15B}" type="parTrans" cxnId="{D2095BB4-1041-404D-8145-3B9A3789F59C}">
      <dgm:prSet/>
      <dgm:spPr/>
      <dgm:t>
        <a:bodyPr/>
        <a:lstStyle/>
        <a:p>
          <a:endParaRPr lang="fr-FR" sz="1100" b="1"/>
        </a:p>
      </dgm:t>
    </dgm:pt>
    <dgm:pt modelId="{16192620-652B-415C-90AF-0C81499481A0}" type="sibTrans" cxnId="{D2095BB4-1041-404D-8145-3B9A3789F59C}">
      <dgm:prSet/>
      <dgm:spPr/>
      <dgm:t>
        <a:bodyPr/>
        <a:lstStyle/>
        <a:p>
          <a:endParaRPr lang="fr-FR" sz="1100" b="1"/>
        </a:p>
      </dgm:t>
    </dgm:pt>
    <dgm:pt modelId="{5A7A10A7-832C-4343-893C-F91ED08004E5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Plan Risk Responses: Accept/ Close / Avoid / Transfer / Mitigate</a:t>
          </a:r>
        </a:p>
      </dgm:t>
    </dgm:pt>
    <dgm:pt modelId="{A8D66C2C-A120-4E4C-972F-BBFE85AC62BA}" type="parTrans" cxnId="{CC009794-CD84-42D0-9C69-7B479C5FD848}">
      <dgm:prSet/>
      <dgm:spPr/>
      <dgm:t>
        <a:bodyPr/>
        <a:lstStyle/>
        <a:p>
          <a:endParaRPr lang="fr-FR" sz="1100" b="1"/>
        </a:p>
      </dgm:t>
    </dgm:pt>
    <dgm:pt modelId="{6F5E93ED-7288-4FBA-ADBE-2B47724D8BFD}" type="sibTrans" cxnId="{CC009794-CD84-42D0-9C69-7B479C5FD848}">
      <dgm:prSet/>
      <dgm:spPr/>
      <dgm:t>
        <a:bodyPr/>
        <a:lstStyle/>
        <a:p>
          <a:endParaRPr lang="fr-FR" sz="1100" b="1"/>
        </a:p>
      </dgm:t>
    </dgm:pt>
    <dgm:pt modelId="{43639D76-4B2D-4A2D-A8CD-17CE349D2FA8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Implement Risk Responses </a:t>
          </a:r>
        </a:p>
      </dgm:t>
    </dgm:pt>
    <dgm:pt modelId="{BBB2EC90-5FB9-4C51-A20F-67DBC4CE4A44}" type="parTrans" cxnId="{2BF3B32E-0BB4-402B-9664-1036E0AACB19}">
      <dgm:prSet/>
      <dgm:spPr/>
      <dgm:t>
        <a:bodyPr/>
        <a:lstStyle/>
        <a:p>
          <a:endParaRPr lang="fr-FR" sz="1100" b="1"/>
        </a:p>
      </dgm:t>
    </dgm:pt>
    <dgm:pt modelId="{457C101C-B3EC-45A7-A2CB-66A618DEBBFB}" type="sibTrans" cxnId="{2BF3B32E-0BB4-402B-9664-1036E0AACB19}">
      <dgm:prSet/>
      <dgm:spPr/>
      <dgm:t>
        <a:bodyPr/>
        <a:lstStyle/>
        <a:p>
          <a:endParaRPr lang="fr-FR" sz="1100" b="1"/>
        </a:p>
      </dgm:t>
    </dgm:pt>
    <dgm:pt modelId="{05957EDA-F615-4A27-BF02-5BD69D21204F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Monitor and control</a:t>
          </a:r>
        </a:p>
      </dgm:t>
    </dgm:pt>
    <dgm:pt modelId="{3B63878A-64D2-4043-9F50-31F6589CE3B2}" type="parTrans" cxnId="{D14D136E-FF92-466A-B26B-CFBBCB3A81A5}">
      <dgm:prSet/>
      <dgm:spPr/>
      <dgm:t>
        <a:bodyPr/>
        <a:lstStyle/>
        <a:p>
          <a:endParaRPr lang="fr-FR" sz="1100" b="1"/>
        </a:p>
      </dgm:t>
    </dgm:pt>
    <dgm:pt modelId="{771D893E-329E-4ADB-8C53-17E229A9BE85}" type="sibTrans" cxnId="{D14D136E-FF92-466A-B26B-CFBBCB3A81A5}">
      <dgm:prSet/>
      <dgm:spPr/>
      <dgm:t>
        <a:bodyPr/>
        <a:lstStyle/>
        <a:p>
          <a:endParaRPr lang="fr-FR" sz="1100" b="1"/>
        </a:p>
      </dgm:t>
    </dgm:pt>
    <dgm:pt modelId="{A2820FD0-F2B1-4270-AD72-D80376302494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Planning</a:t>
          </a:r>
        </a:p>
      </dgm:t>
    </dgm:pt>
    <dgm:pt modelId="{6F8CD5D0-042B-4DC3-8231-77CAA2C95733}" type="sibTrans" cxnId="{91727B03-40C2-4025-B91B-FC8D3D34592E}">
      <dgm:prSet/>
      <dgm:spPr/>
      <dgm:t>
        <a:bodyPr/>
        <a:lstStyle/>
        <a:p>
          <a:endParaRPr lang="fr-FR" sz="1100" b="1"/>
        </a:p>
      </dgm:t>
    </dgm:pt>
    <dgm:pt modelId="{506C4836-93E5-4795-9985-8A7B4CE11A02}" type="parTrans" cxnId="{91727B03-40C2-4025-B91B-FC8D3D34592E}">
      <dgm:prSet/>
      <dgm:spPr/>
      <dgm:t>
        <a:bodyPr/>
        <a:lstStyle/>
        <a:p>
          <a:endParaRPr lang="fr-FR" sz="1100" b="1"/>
        </a:p>
      </dgm:t>
    </dgm:pt>
    <dgm:pt modelId="{3CE28331-66C5-4F2E-BF9A-FFD36D115C8F}" type="pres">
      <dgm:prSet presAssocID="{D97F85D8-194C-469E-BE50-359E6B9F7CD7}" presName="Name0" presStyleCnt="0">
        <dgm:presLayoutVars>
          <dgm:dir/>
          <dgm:resizeHandles val="exact"/>
        </dgm:presLayoutVars>
      </dgm:prSet>
      <dgm:spPr/>
    </dgm:pt>
    <dgm:pt modelId="{EB09DCA0-5D39-4585-ACEB-B8255564BAF3}" type="pres">
      <dgm:prSet presAssocID="{D97F85D8-194C-469E-BE50-359E6B9F7CD7}" presName="cycle" presStyleCnt="0"/>
      <dgm:spPr/>
    </dgm:pt>
    <dgm:pt modelId="{93165251-AE10-4C01-94F5-576F49A6A4B7}" type="pres">
      <dgm:prSet presAssocID="{A2820FD0-F2B1-4270-AD72-D80376302494}" presName="nodeFirstNode" presStyleLbl="node1" presStyleIdx="0" presStyleCnt="6" custRadScaleRad="100901">
        <dgm:presLayoutVars>
          <dgm:bulletEnabled val="1"/>
        </dgm:presLayoutVars>
      </dgm:prSet>
      <dgm:spPr/>
    </dgm:pt>
    <dgm:pt modelId="{DB01C076-B3D0-4F4F-AA05-17CF065BF199}" type="pres">
      <dgm:prSet presAssocID="{6F8CD5D0-042B-4DC3-8231-77CAA2C95733}" presName="sibTransFirstNode" presStyleLbl="bgShp" presStyleIdx="0" presStyleCnt="1"/>
      <dgm:spPr/>
    </dgm:pt>
    <dgm:pt modelId="{73F95E9C-4C0B-4B64-AF12-9A0B59160F7A}" type="pres">
      <dgm:prSet presAssocID="{5D606969-C84E-4EBE-8A0E-85040258E0CC}" presName="nodeFollowingNodes" presStyleLbl="node1" presStyleIdx="1" presStyleCnt="6" custRadScaleRad="56250" custRadScaleInc="-10185">
        <dgm:presLayoutVars>
          <dgm:bulletEnabled val="1"/>
        </dgm:presLayoutVars>
      </dgm:prSet>
      <dgm:spPr/>
    </dgm:pt>
    <dgm:pt modelId="{E0E63EC0-6B52-467A-9D38-92307C7AC7D7}" type="pres">
      <dgm:prSet presAssocID="{746862C6-4DBC-47CE-BD2E-886596483293}" presName="nodeFollowingNodes" presStyleLbl="node1" presStyleIdx="2" presStyleCnt="6" custRadScaleRad="45738" custRadScaleInc="-10782">
        <dgm:presLayoutVars>
          <dgm:bulletEnabled val="1"/>
        </dgm:presLayoutVars>
      </dgm:prSet>
      <dgm:spPr/>
    </dgm:pt>
    <dgm:pt modelId="{E7F4686E-8726-486E-A2CF-22B6DB75F836}" type="pres">
      <dgm:prSet presAssocID="{5A7A10A7-832C-4343-893C-F91ED08004E5}" presName="nodeFollowingNodes" presStyleLbl="node1" presStyleIdx="3" presStyleCnt="6" custRadScaleRad="47491" custRadScaleInc="5806">
        <dgm:presLayoutVars>
          <dgm:bulletEnabled val="1"/>
        </dgm:presLayoutVars>
      </dgm:prSet>
      <dgm:spPr/>
    </dgm:pt>
    <dgm:pt modelId="{A7995598-AC9E-48A0-BE44-0E9C1B17FF8D}" type="pres">
      <dgm:prSet presAssocID="{43639D76-4B2D-4A2D-A8CD-17CE349D2FA8}" presName="nodeFollowingNodes" presStyleLbl="node1" presStyleIdx="4" presStyleCnt="6" custRadScaleRad="7106" custRadScaleInc="55603">
        <dgm:presLayoutVars>
          <dgm:bulletEnabled val="1"/>
        </dgm:presLayoutVars>
      </dgm:prSet>
      <dgm:spPr/>
    </dgm:pt>
    <dgm:pt modelId="{35755028-5456-4F0A-B909-993727A7BC39}" type="pres">
      <dgm:prSet presAssocID="{05957EDA-F615-4A27-BF02-5BD69D21204F}" presName="nodeFollowingNodes" presStyleLbl="node1" presStyleIdx="5" presStyleCnt="6" custRadScaleRad="18928" custRadScaleInc="288990">
        <dgm:presLayoutVars>
          <dgm:bulletEnabled val="1"/>
        </dgm:presLayoutVars>
      </dgm:prSet>
      <dgm:spPr/>
    </dgm:pt>
  </dgm:ptLst>
  <dgm:cxnLst>
    <dgm:cxn modelId="{91727B03-40C2-4025-B91B-FC8D3D34592E}" srcId="{D97F85D8-194C-469E-BE50-359E6B9F7CD7}" destId="{A2820FD0-F2B1-4270-AD72-D80376302494}" srcOrd="0" destOrd="0" parTransId="{506C4836-93E5-4795-9985-8A7B4CE11A02}" sibTransId="{6F8CD5D0-042B-4DC3-8231-77CAA2C95733}"/>
    <dgm:cxn modelId="{376AD60B-EE5E-43D4-B011-476140B8290E}" type="presOf" srcId="{D97F85D8-194C-469E-BE50-359E6B9F7CD7}" destId="{3CE28331-66C5-4F2E-BF9A-FFD36D115C8F}" srcOrd="0" destOrd="0" presId="urn:microsoft.com/office/officeart/2005/8/layout/cycle3"/>
    <dgm:cxn modelId="{009A0423-29C8-4AC3-BBE0-751144AB4149}" type="presOf" srcId="{A2820FD0-F2B1-4270-AD72-D80376302494}" destId="{93165251-AE10-4C01-94F5-576F49A6A4B7}" srcOrd="0" destOrd="0" presId="urn:microsoft.com/office/officeart/2005/8/layout/cycle3"/>
    <dgm:cxn modelId="{46FCFE23-6E11-4C40-A9B6-83D7FE269B4B}" type="presOf" srcId="{5A7A10A7-832C-4343-893C-F91ED08004E5}" destId="{E7F4686E-8726-486E-A2CF-22B6DB75F836}" srcOrd="0" destOrd="0" presId="urn:microsoft.com/office/officeart/2005/8/layout/cycle3"/>
    <dgm:cxn modelId="{2BF3B32E-0BB4-402B-9664-1036E0AACB19}" srcId="{D97F85D8-194C-469E-BE50-359E6B9F7CD7}" destId="{43639D76-4B2D-4A2D-A8CD-17CE349D2FA8}" srcOrd="4" destOrd="0" parTransId="{BBB2EC90-5FB9-4C51-A20F-67DBC4CE4A44}" sibTransId="{457C101C-B3EC-45A7-A2CB-66A618DEBBFB}"/>
    <dgm:cxn modelId="{A52F5238-18DD-4874-B7EA-A47BC3AFE7EE}" srcId="{D97F85D8-194C-469E-BE50-359E6B9F7CD7}" destId="{5D606969-C84E-4EBE-8A0E-85040258E0CC}" srcOrd="1" destOrd="0" parTransId="{025CECB6-A0A5-49AF-9E43-38D406777C11}" sibTransId="{8527FC8F-C5FC-4FDA-B5C9-E91D40B08A42}"/>
    <dgm:cxn modelId="{2CC12847-9EBC-464F-98E7-CE026F6FB40C}" type="presOf" srcId="{746862C6-4DBC-47CE-BD2E-886596483293}" destId="{E0E63EC0-6B52-467A-9D38-92307C7AC7D7}" srcOrd="0" destOrd="0" presId="urn:microsoft.com/office/officeart/2005/8/layout/cycle3"/>
    <dgm:cxn modelId="{D14D136E-FF92-466A-B26B-CFBBCB3A81A5}" srcId="{D97F85D8-194C-469E-BE50-359E6B9F7CD7}" destId="{05957EDA-F615-4A27-BF02-5BD69D21204F}" srcOrd="5" destOrd="0" parTransId="{3B63878A-64D2-4043-9F50-31F6589CE3B2}" sibTransId="{771D893E-329E-4ADB-8C53-17E229A9BE85}"/>
    <dgm:cxn modelId="{4B36FB7B-3CFF-427A-97AF-6457FD2E6B4B}" type="presOf" srcId="{43639D76-4B2D-4A2D-A8CD-17CE349D2FA8}" destId="{A7995598-AC9E-48A0-BE44-0E9C1B17FF8D}" srcOrd="0" destOrd="0" presId="urn:microsoft.com/office/officeart/2005/8/layout/cycle3"/>
    <dgm:cxn modelId="{E6F1677D-7100-473A-861E-6E072AFE8400}" type="presOf" srcId="{05957EDA-F615-4A27-BF02-5BD69D21204F}" destId="{35755028-5456-4F0A-B909-993727A7BC39}" srcOrd="0" destOrd="0" presId="urn:microsoft.com/office/officeart/2005/8/layout/cycle3"/>
    <dgm:cxn modelId="{CC009794-CD84-42D0-9C69-7B479C5FD848}" srcId="{D97F85D8-194C-469E-BE50-359E6B9F7CD7}" destId="{5A7A10A7-832C-4343-893C-F91ED08004E5}" srcOrd="3" destOrd="0" parTransId="{A8D66C2C-A120-4E4C-972F-BBFE85AC62BA}" sibTransId="{6F5E93ED-7288-4FBA-ADBE-2B47724D8BFD}"/>
    <dgm:cxn modelId="{D2095BB4-1041-404D-8145-3B9A3789F59C}" srcId="{D97F85D8-194C-469E-BE50-359E6B9F7CD7}" destId="{746862C6-4DBC-47CE-BD2E-886596483293}" srcOrd="2" destOrd="0" parTransId="{E2EFADB7-222C-4497-852E-A6C11173E15B}" sibTransId="{16192620-652B-415C-90AF-0C81499481A0}"/>
    <dgm:cxn modelId="{BB523FF2-CB07-4FB7-A0A6-8CE57A28034A}" type="presOf" srcId="{5D606969-C84E-4EBE-8A0E-85040258E0CC}" destId="{73F95E9C-4C0B-4B64-AF12-9A0B59160F7A}" srcOrd="0" destOrd="0" presId="urn:microsoft.com/office/officeart/2005/8/layout/cycle3"/>
    <dgm:cxn modelId="{0B08C2FE-E798-4D68-BCAF-75C0554D713F}" type="presOf" srcId="{6F8CD5D0-042B-4DC3-8231-77CAA2C95733}" destId="{DB01C076-B3D0-4F4F-AA05-17CF065BF199}" srcOrd="0" destOrd="0" presId="urn:microsoft.com/office/officeart/2005/8/layout/cycle3"/>
    <dgm:cxn modelId="{723B2E36-A877-4B74-80D9-2F091FCB3684}" type="presParOf" srcId="{3CE28331-66C5-4F2E-BF9A-FFD36D115C8F}" destId="{EB09DCA0-5D39-4585-ACEB-B8255564BAF3}" srcOrd="0" destOrd="0" presId="urn:microsoft.com/office/officeart/2005/8/layout/cycle3"/>
    <dgm:cxn modelId="{14A50491-29E9-47A9-B1FD-A6FBCA51D146}" type="presParOf" srcId="{EB09DCA0-5D39-4585-ACEB-B8255564BAF3}" destId="{93165251-AE10-4C01-94F5-576F49A6A4B7}" srcOrd="0" destOrd="0" presId="urn:microsoft.com/office/officeart/2005/8/layout/cycle3"/>
    <dgm:cxn modelId="{1215A52D-4B31-464F-9BC5-5FEBE2C6F7BC}" type="presParOf" srcId="{EB09DCA0-5D39-4585-ACEB-B8255564BAF3}" destId="{DB01C076-B3D0-4F4F-AA05-17CF065BF199}" srcOrd="1" destOrd="0" presId="urn:microsoft.com/office/officeart/2005/8/layout/cycle3"/>
    <dgm:cxn modelId="{73FA516E-901D-4CAB-B31E-05065B985981}" type="presParOf" srcId="{EB09DCA0-5D39-4585-ACEB-B8255564BAF3}" destId="{73F95E9C-4C0B-4B64-AF12-9A0B59160F7A}" srcOrd="2" destOrd="0" presId="urn:microsoft.com/office/officeart/2005/8/layout/cycle3"/>
    <dgm:cxn modelId="{DB4E7E33-BB32-440F-8C96-DD1E20ACD8AA}" type="presParOf" srcId="{EB09DCA0-5D39-4585-ACEB-B8255564BAF3}" destId="{E0E63EC0-6B52-467A-9D38-92307C7AC7D7}" srcOrd="3" destOrd="0" presId="urn:microsoft.com/office/officeart/2005/8/layout/cycle3"/>
    <dgm:cxn modelId="{608F7A4C-A33E-4343-9752-39D322E11D04}" type="presParOf" srcId="{EB09DCA0-5D39-4585-ACEB-B8255564BAF3}" destId="{E7F4686E-8726-486E-A2CF-22B6DB75F836}" srcOrd="4" destOrd="0" presId="urn:microsoft.com/office/officeart/2005/8/layout/cycle3"/>
    <dgm:cxn modelId="{B6F4569A-C0BA-4FDF-8E7C-B50FE9039FF9}" type="presParOf" srcId="{EB09DCA0-5D39-4585-ACEB-B8255564BAF3}" destId="{A7995598-AC9E-48A0-BE44-0E9C1B17FF8D}" srcOrd="5" destOrd="0" presId="urn:microsoft.com/office/officeart/2005/8/layout/cycle3"/>
    <dgm:cxn modelId="{AB3D190E-03DA-4EA7-AA56-047254A785EE}" type="presParOf" srcId="{EB09DCA0-5D39-4585-ACEB-B8255564BAF3}" destId="{35755028-5456-4F0A-B909-993727A7BC3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C076-B3D0-4F4F-AA05-17CF065BF199}">
      <dsp:nvSpPr>
        <dsp:cNvPr id="0" name=""/>
        <dsp:cNvSpPr/>
      </dsp:nvSpPr>
      <dsp:spPr>
        <a:xfrm>
          <a:off x="490709" y="-6315"/>
          <a:ext cx="4290296" cy="4290296"/>
        </a:xfrm>
        <a:prstGeom prst="circularArrow">
          <a:avLst>
            <a:gd name="adj1" fmla="val 5274"/>
            <a:gd name="adj2" fmla="val 312630"/>
            <a:gd name="adj3" fmla="val 14288310"/>
            <a:gd name="adj4" fmla="val 1709188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65251-AE10-4C01-94F5-576F49A6A4B7}">
      <dsp:nvSpPr>
        <dsp:cNvPr id="0" name=""/>
        <dsp:cNvSpPr/>
      </dsp:nvSpPr>
      <dsp:spPr>
        <a:xfrm>
          <a:off x="1848189" y="0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Planning</a:t>
          </a:r>
        </a:p>
      </dsp:txBody>
      <dsp:txXfrm>
        <a:off x="1886640" y="38451"/>
        <a:ext cx="1498434" cy="710766"/>
      </dsp:txXfrm>
    </dsp:sp>
    <dsp:sp modelId="{73F95E9C-4C0B-4B64-AF12-9A0B59160F7A}">
      <dsp:nvSpPr>
        <dsp:cNvPr id="0" name=""/>
        <dsp:cNvSpPr/>
      </dsp:nvSpPr>
      <dsp:spPr>
        <a:xfrm>
          <a:off x="2647818" y="1176127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Identification</a:t>
          </a:r>
        </a:p>
      </dsp:txBody>
      <dsp:txXfrm>
        <a:off x="2686269" y="1214578"/>
        <a:ext cx="1498434" cy="710766"/>
      </dsp:txXfrm>
    </dsp:sp>
    <dsp:sp modelId="{E0E63EC0-6B52-467A-9D38-92307C7AC7D7}">
      <dsp:nvSpPr>
        <dsp:cNvPr id="0" name=""/>
        <dsp:cNvSpPr/>
      </dsp:nvSpPr>
      <dsp:spPr>
        <a:xfrm>
          <a:off x="2572835" y="2070551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Assessment</a:t>
          </a:r>
        </a:p>
      </dsp:txBody>
      <dsp:txXfrm>
        <a:off x="2611286" y="2109002"/>
        <a:ext cx="1498434" cy="710766"/>
      </dsp:txXfrm>
    </dsp:sp>
    <dsp:sp modelId="{E7F4686E-8726-486E-A2CF-22B6DB75F836}">
      <dsp:nvSpPr>
        <dsp:cNvPr id="0" name=""/>
        <dsp:cNvSpPr/>
      </dsp:nvSpPr>
      <dsp:spPr>
        <a:xfrm>
          <a:off x="1805132" y="2566450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Plan Risk Responses: Accept/ Close / Avoid / Transfer / Mitigate</a:t>
          </a:r>
        </a:p>
      </dsp:txBody>
      <dsp:txXfrm>
        <a:off x="1843583" y="2604901"/>
        <a:ext cx="1498434" cy="710766"/>
      </dsp:txXfrm>
    </dsp:sp>
    <dsp:sp modelId="{A7995598-AC9E-48A0-BE44-0E9C1B17FF8D}">
      <dsp:nvSpPr>
        <dsp:cNvPr id="0" name=""/>
        <dsp:cNvSpPr/>
      </dsp:nvSpPr>
      <dsp:spPr>
        <a:xfrm>
          <a:off x="1724547" y="1744029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Implement Risk Responses </a:t>
          </a:r>
        </a:p>
      </dsp:txBody>
      <dsp:txXfrm>
        <a:off x="1762998" y="1782480"/>
        <a:ext cx="1498434" cy="710766"/>
      </dsp:txXfrm>
    </dsp:sp>
    <dsp:sp modelId="{35755028-5456-4F0A-B909-993727A7BC39}">
      <dsp:nvSpPr>
        <dsp:cNvPr id="0" name=""/>
        <dsp:cNvSpPr/>
      </dsp:nvSpPr>
      <dsp:spPr>
        <a:xfrm>
          <a:off x="2177533" y="1733084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Monitor and control</a:t>
          </a:r>
        </a:p>
      </dsp:txBody>
      <dsp:txXfrm>
        <a:off x="2215984" y="1771535"/>
        <a:ext cx="1498434" cy="71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303B2-CBB8-435A-865B-036EFCC16508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43141-ECE6-419A-9195-9659418C5A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5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797E2-09BE-4A17-8BB7-17E28820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3CCC69-3C21-4CC8-A39F-65BAF736C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2C100-60FD-49C6-B733-426C69BB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44C54-E99A-4481-B43B-258F7BAD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6F72D-2311-4AD1-8359-841B7F3E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0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F9D28-1649-4FB3-8B88-CCC48147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12E11D-1DC6-4E2F-A08D-F43CC1C4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C40D0-F1CC-4A51-AED7-900455C9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48813-A09D-4F23-BC1C-BDB90921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F221E-3DBB-4ACF-B53C-FFD3857A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6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DB0815-57F6-49BC-9184-741D8FEE8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DB6B04-C4D4-4599-8966-186AA345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259E0-9922-48B0-8B43-F4012B0C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3D9B4-2C59-4935-92AB-18DB1366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175BD-B8B2-4A91-9ACA-87384702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6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3C4D1-F907-453F-9445-960F4731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32536-85A2-4FA3-BFDC-1F71EBD1B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90B6E-8390-450F-984C-E49AC926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FC7C94-54F6-4C78-8A68-D8F7FA8B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E8F4F-0626-4A5D-8AC4-5FBB7EA2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A6EE4-8977-47BB-8728-D7C3C241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AB3B5D-3095-4B4A-B181-B9D5F6B8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EA40B-9229-4329-9903-33DAF560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2BD51-FE74-4216-890F-E7E7B2A3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696FB-991D-4316-B985-BDEF9027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6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878DE-CA46-422A-9441-D0E24D46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FDDE7-E070-4499-8356-423D5CF38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C8B2B5-2661-4765-B48D-0B4B8E92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2EFD7C-A2B0-4D61-A265-B83FDC37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D60C4-505C-4518-B443-09B54DD5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0A15DA-2D2D-45CC-BBDA-06F888A7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6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337F5-6761-4DAE-ABF7-5AC361CC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FFCDDF-AE27-48E1-8045-CAAB69E6A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85188B-E695-4344-A025-5B5802245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8973A3-0B70-4075-BAFC-D126AF876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CCFD51-E1D6-428C-9330-7F784EB04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52C6EE-9365-44A2-B02A-EE6F95B9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30FF25-025B-44E6-BDE3-5FC92103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3057FB-D41B-4308-A943-80001038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CE413-B1A2-4458-9A75-6098EECA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1BB890-95E9-4112-B55B-298994C0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4330C9-B0B0-455F-942A-3885E0B0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6A5A01-4F56-42EF-90C1-CED1BD81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7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462B38-48BC-405D-A7BF-1FC0AD22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182322-B65B-4C5E-909A-480CD4A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B3B95D-4F41-4BF9-8609-E9172659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6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AA565-229C-42F4-900E-9106FE0D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6D8C4-BF18-4B0A-864B-9B15A377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B8BDD8-B637-45D9-B496-C4732D366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35D73-55D2-4345-A923-ACE38BF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B258DC-BD29-448B-BDD2-04D146B3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7A4CAD-D452-41D0-8A9F-93957DE6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2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436CA-AEB7-4048-A230-E68E12A4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5EB3C5-6604-4872-997E-534F80E16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D2261-E69F-479C-8AB7-E95291756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CF4D7-022A-4FF2-84D7-8D86AA9C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D67157-B5F0-4AF6-9F32-53E52C61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2A0322-B746-4B72-B488-46ADF969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3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25C8A4-1404-4DEC-A4C8-AD84BDD7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F043FF-D9CB-4E83-90BB-BE758D64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99F09-3B64-4F31-AA9C-68CEE988F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E500-A4D0-445E-8598-44AC6805DDE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F50C7-6B58-481C-8513-054758829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C9E17-A18F-458B-B4A0-03F4B976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4A84-471A-4EA6-94C7-53DB3DE36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8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hmoud@apc.in2p3.f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diagramData" Target="../diagrams/data1.xml"/><Relationship Id="rId21" Type="http://schemas.openxmlformats.org/officeDocument/2006/relationships/image" Target="../media/image18.png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20" Type="http://schemas.openxmlformats.org/officeDocument/2006/relationships/image" Target="../media/image4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24" Type="http://schemas.openxmlformats.org/officeDocument/2006/relationships/image" Target="../media/image21.svg"/><Relationship Id="rId32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8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313E5B-73E9-428C-85F1-2A5192CFE99E}"/>
              </a:ext>
            </a:extLst>
          </p:cNvPr>
          <p:cNvSpPr txBox="1">
            <a:spLocks/>
          </p:cNvSpPr>
          <p:nvPr/>
        </p:nvSpPr>
        <p:spPr>
          <a:xfrm>
            <a:off x="0" y="12434"/>
            <a:ext cx="11988799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</a:p>
          <a:p>
            <a:pPr algn="ctr"/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 ET Symposium | Maastricht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2488DEC-59C5-4BF7-BD71-C4712369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22" y="1388174"/>
            <a:ext cx="7586437" cy="4273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C4F4E-9390-43D0-80C2-8392D06A5891}"/>
              </a:ext>
            </a:extLst>
          </p:cNvPr>
          <p:cNvSpPr txBox="1"/>
          <p:nvPr/>
        </p:nvSpPr>
        <p:spPr>
          <a:xfrm>
            <a:off x="2661251" y="6041259"/>
            <a:ext cx="6868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Ghada MAHMOUD – ET Project Office</a:t>
            </a:r>
          </a:p>
          <a:p>
            <a:pPr algn="ctr"/>
            <a:r>
              <a:rPr lang="fr-FR" dirty="0">
                <a:hlinkClick r:id="rId3"/>
              </a:rPr>
              <a:t>mahmoud@apc.in2p3.fr</a:t>
            </a:r>
            <a:endParaRPr lang="nl-NL" sz="1800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3D959-F3CC-4B5F-B5A0-83F7C72D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</a:t>
            </a:fld>
            <a:endParaRPr lang="nl-NL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4BD8640-506E-45E8-BD5E-93B2A6D5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5" y="97145"/>
            <a:ext cx="2201216" cy="7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4E8855A-DC79-4CD5-88A7-C0F0435CF3A0}"/>
              </a:ext>
            </a:extLst>
          </p:cNvPr>
          <p:cNvSpPr/>
          <p:nvPr/>
        </p:nvSpPr>
        <p:spPr>
          <a:xfrm>
            <a:off x="1679051" y="1672850"/>
            <a:ext cx="1725433" cy="9223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Ideas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D983BC5-F3A0-4CF5-A727-86D6A32549F8}"/>
              </a:ext>
            </a:extLst>
          </p:cNvPr>
          <p:cNvSpPr/>
          <p:nvPr/>
        </p:nvSpPr>
        <p:spPr>
          <a:xfrm>
            <a:off x="8120932" y="1225103"/>
            <a:ext cx="2565621" cy="13700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 </a:t>
            </a:r>
            <a:r>
              <a:rPr lang="en-CA" b="1" dirty="0">
                <a:solidFill>
                  <a:schemeClr val="tx1"/>
                </a:solidFill>
              </a:rPr>
              <a:t>well functioning </a:t>
            </a:r>
            <a:r>
              <a:rPr lang="en-CA" dirty="0">
                <a:solidFill>
                  <a:schemeClr val="tx1"/>
                </a:solidFill>
              </a:rPr>
              <a:t>Product (detector)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536D89D0-E9E9-4070-93BB-AA31C23AE145}"/>
              </a:ext>
            </a:extLst>
          </p:cNvPr>
          <p:cNvSpPr/>
          <p:nvPr/>
        </p:nvSpPr>
        <p:spPr>
          <a:xfrm>
            <a:off x="3872284" y="1877276"/>
            <a:ext cx="3927945" cy="34985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993F2-D986-4868-98D8-920757E8FCC6}"/>
              </a:ext>
            </a:extLst>
          </p:cNvPr>
          <p:cNvSpPr txBox="1"/>
          <p:nvPr/>
        </p:nvSpPr>
        <p:spPr>
          <a:xfrm>
            <a:off x="818983" y="3091585"/>
            <a:ext cx="3689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Scientists : Responsible of the </a:t>
            </a:r>
            <a:r>
              <a:rPr lang="en-AU" b="1" dirty="0"/>
              <a:t>good functioning</a:t>
            </a:r>
            <a:r>
              <a:rPr lang="en-AU" dirty="0"/>
              <a:t> of the detector</a:t>
            </a:r>
          </a:p>
          <a:p>
            <a:r>
              <a:rPr lang="en-A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Engineers : Responsible of building a safe frame for the detector to </a:t>
            </a:r>
            <a:r>
              <a:rPr lang="en-AU" b="1" dirty="0"/>
              <a:t>protect </a:t>
            </a:r>
            <a:r>
              <a:rPr lang="en-AU" dirty="0"/>
              <a:t>it from the </a:t>
            </a:r>
            <a:r>
              <a:rPr lang="en-AU" b="1" dirty="0"/>
              <a:t>external environment </a:t>
            </a:r>
            <a:r>
              <a:rPr lang="en-AU" dirty="0"/>
              <a:t>and help scientists achieving their goal in a good environment. </a:t>
            </a:r>
          </a:p>
          <a:p>
            <a:endParaRPr lang="en-AU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2F5618-E857-4F55-9B5E-EB6BD68C0BD4}"/>
              </a:ext>
            </a:extLst>
          </p:cNvPr>
          <p:cNvSpPr txBox="1"/>
          <p:nvPr/>
        </p:nvSpPr>
        <p:spPr>
          <a:xfrm>
            <a:off x="6696985" y="2946606"/>
            <a:ext cx="4891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Project Managers : deliver tools – techniques – skills – knowledge to make sure the </a:t>
            </a:r>
            <a:r>
              <a:rPr lang="en-AU" b="1" dirty="0"/>
              <a:t>scope</a:t>
            </a:r>
            <a:r>
              <a:rPr lang="en-AU" dirty="0"/>
              <a:t> of a project is met </a:t>
            </a:r>
            <a:r>
              <a:rPr lang="en-US" dirty="0"/>
              <a:t>on </a:t>
            </a:r>
            <a:r>
              <a:rPr lang="en-US" b="1" dirty="0"/>
              <a:t>time</a:t>
            </a:r>
            <a:r>
              <a:rPr lang="en-US" dirty="0"/>
              <a:t> and doesn’t exceed its </a:t>
            </a:r>
            <a:r>
              <a:rPr lang="en-US" b="1" dirty="0"/>
              <a:t>budget</a:t>
            </a:r>
            <a:r>
              <a:rPr lang="en-US" dirty="0"/>
              <a:t>. (Managing Tasks ) </a:t>
            </a:r>
          </a:p>
          <a:p>
            <a:r>
              <a:rPr lang="en-US" dirty="0"/>
              <a:t>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Systems Engineers: Making sure The goal of Project Management </a:t>
            </a:r>
            <a:r>
              <a:rPr lang="en-AU" b="1" dirty="0"/>
              <a:t>(scope-cost-time</a:t>
            </a:r>
            <a:r>
              <a:rPr lang="en-AU" dirty="0"/>
              <a:t>) is delivered to Project Members. </a:t>
            </a:r>
          </a:p>
          <a:p>
            <a:r>
              <a:rPr lang="en-AU" b="1" dirty="0"/>
              <a:t>      ( Bridge ) </a:t>
            </a:r>
          </a:p>
          <a:p>
            <a:r>
              <a:rPr lang="en-AU" dirty="0"/>
              <a:t>Example :  </a:t>
            </a:r>
            <a:r>
              <a:rPr lang="en-US" dirty="0"/>
              <a:t>assessing project requirements ,     overseeing risk management activities …</a:t>
            </a:r>
            <a:endParaRPr lang="en-AU" dirty="0"/>
          </a:p>
          <a:p>
            <a:endParaRPr lang="en-AU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75280E-CD14-4001-B82C-4CF1627EE62E}"/>
              </a:ext>
            </a:extLst>
          </p:cNvPr>
          <p:cNvSpPr txBox="1"/>
          <p:nvPr/>
        </p:nvSpPr>
        <p:spPr>
          <a:xfrm>
            <a:off x="4921857" y="1576145"/>
            <a:ext cx="211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/>
              <a:t>A full procedure </a:t>
            </a:r>
          </a:p>
        </p:txBody>
      </p:sp>
    </p:spTree>
    <p:extLst>
      <p:ext uri="{BB962C8B-B14F-4D97-AF65-F5344CB8AC3E}">
        <p14:creationId xmlns:p14="http://schemas.microsoft.com/office/powerpoint/2010/main" val="14834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DF9B017-0EDA-4EFE-9941-9C69BB12C212}"/>
              </a:ext>
            </a:extLst>
          </p:cNvPr>
          <p:cNvSpPr/>
          <p:nvPr/>
        </p:nvSpPr>
        <p:spPr>
          <a:xfrm>
            <a:off x="1685676" y="4668480"/>
            <a:ext cx="962109" cy="453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5DAD4-EA8A-4005-9775-8DCA8E031E8B}"/>
              </a:ext>
            </a:extLst>
          </p:cNvPr>
          <p:cNvSpPr/>
          <p:nvPr/>
        </p:nvSpPr>
        <p:spPr>
          <a:xfrm>
            <a:off x="1685676" y="4155811"/>
            <a:ext cx="1176793" cy="453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F663C-FDEC-4FE3-B080-C8B42D9FD72E}"/>
              </a:ext>
            </a:extLst>
          </p:cNvPr>
          <p:cNvSpPr/>
          <p:nvPr/>
        </p:nvSpPr>
        <p:spPr>
          <a:xfrm>
            <a:off x="4088138" y="2965737"/>
            <a:ext cx="3538332" cy="532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Risk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0572A-3625-437B-8750-868B11D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3</a:t>
            </a:fld>
            <a:endParaRPr lang="nl-NL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20A15BF-80D2-41A3-9594-DF3A64D9C2A8}"/>
              </a:ext>
            </a:extLst>
          </p:cNvPr>
          <p:cNvSpPr txBox="1"/>
          <p:nvPr/>
        </p:nvSpPr>
        <p:spPr>
          <a:xfrm>
            <a:off x="361950" y="1190151"/>
            <a:ext cx="1170265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Risk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arises from the potential </a:t>
            </a:r>
            <a:r>
              <a:rPr lang="en-US" sz="2000" b="1" i="0" u="sng" dirty="0">
                <a:solidFill>
                  <a:srgbClr val="00B0F0"/>
                </a:solidFill>
                <a:effectLst/>
                <a:latin typeface="Söhne"/>
              </a:rPr>
              <a:t>occurrence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i="0" dirty="0">
                <a:solidFill>
                  <a:srgbClr val="0D0D0D"/>
                </a:solidFill>
                <a:effectLst/>
                <a:latin typeface="Söhne"/>
              </a:rPr>
              <a:t>of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specific hazard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during a project's lifecycle.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This Hazard can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affect the project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, leading to </a:t>
            </a:r>
            <a:r>
              <a:rPr lang="en-US" sz="2000" b="1" i="0" u="sng" dirty="0">
                <a:solidFill>
                  <a:srgbClr val="FFC000"/>
                </a:solidFill>
                <a:effectLst/>
                <a:latin typeface="Söhne"/>
              </a:rPr>
              <a:t>impacts</a:t>
            </a:r>
            <a:r>
              <a:rPr lang="en-US" sz="2000" b="0" i="0" u="sng" dirty="0">
                <a:solidFill>
                  <a:srgbClr val="FFC000"/>
                </a:solidFill>
                <a:effectLst/>
                <a:latin typeface="Söhne"/>
              </a:rPr>
              <a:t>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on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cost, schedule, technical performance, safety, and other critical areas….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D0D0D"/>
                </a:solidFill>
                <a:latin typeface="Söhne"/>
              </a:rPr>
              <a:t>                </a:t>
            </a:r>
            <a:r>
              <a:rPr lang="en-US" sz="2000" b="1" dirty="0">
                <a:solidFill>
                  <a:srgbClr val="0D0D0D"/>
                </a:solidFill>
                <a:latin typeface="Söhne"/>
              </a:rPr>
              <a:t> Risks </a:t>
            </a:r>
            <a:r>
              <a:rPr lang="en-US" sz="2000" dirty="0">
                <a:solidFill>
                  <a:srgbClr val="0D0D0D"/>
                </a:solidFill>
                <a:latin typeface="Söhne"/>
              </a:rPr>
              <a:t>are defined by their </a:t>
            </a:r>
            <a:r>
              <a:rPr lang="en-US" sz="2000" b="1" dirty="0">
                <a:solidFill>
                  <a:srgbClr val="FF0000"/>
                </a:solidFill>
                <a:latin typeface="Söhne"/>
              </a:rPr>
              <a:t>Criticality</a:t>
            </a:r>
            <a:r>
              <a:rPr lang="en-US" sz="2000" b="1" dirty="0">
                <a:solidFill>
                  <a:srgbClr val="0D0D0D"/>
                </a:solidFill>
                <a:latin typeface="Söhne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Söhne"/>
              </a:rPr>
              <a:t>Likelihood</a:t>
            </a:r>
            <a:r>
              <a:rPr lang="en-US" sz="2000" b="1" dirty="0">
                <a:solidFill>
                  <a:srgbClr val="00B050"/>
                </a:solidFill>
                <a:latin typeface="Söhne"/>
              </a:rPr>
              <a:t> </a:t>
            </a:r>
            <a:r>
              <a:rPr lang="en-US" sz="2000" b="1" dirty="0">
                <a:latin typeface="Söhne"/>
              </a:rPr>
              <a:t>*</a:t>
            </a:r>
            <a:r>
              <a:rPr lang="en-US" sz="2000" b="1" dirty="0">
                <a:solidFill>
                  <a:srgbClr val="00B050"/>
                </a:solidFill>
                <a:latin typeface="Söhne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Söhne"/>
              </a:rPr>
              <a:t>Severity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r>
              <a:rPr lang="en-US" sz="2000" b="1" dirty="0"/>
              <a:t>                    - </a:t>
            </a:r>
            <a:r>
              <a:rPr lang="en-US" sz="2000" b="1" dirty="0">
                <a:solidFill>
                  <a:srgbClr val="00B0F0"/>
                </a:solidFill>
              </a:rPr>
              <a:t>Likelihood</a:t>
            </a:r>
            <a:r>
              <a:rPr lang="en-US" sz="2000" b="1" dirty="0"/>
              <a:t> </a:t>
            </a:r>
            <a:r>
              <a:rPr lang="en-US" sz="2000" dirty="0"/>
              <a:t>Represents the chance this particular </a:t>
            </a:r>
            <a:r>
              <a:rPr lang="en-US" sz="2000" b="1" dirty="0"/>
              <a:t>hazard</a:t>
            </a:r>
            <a:r>
              <a:rPr lang="en-US" sz="2000" dirty="0"/>
              <a:t> will </a:t>
            </a:r>
            <a:r>
              <a:rPr lang="en-US" sz="2000" b="1" u="sng" dirty="0">
                <a:solidFill>
                  <a:srgbClr val="00B0F0"/>
                </a:solidFill>
              </a:rPr>
              <a:t>occur </a:t>
            </a:r>
          </a:p>
          <a:p>
            <a:endParaRPr lang="fr-FR" sz="2000" b="1" u="sng" dirty="0">
              <a:solidFill>
                <a:srgbClr val="00B0F0"/>
              </a:solidFill>
            </a:endParaRPr>
          </a:p>
          <a:p>
            <a:r>
              <a:rPr lang="en-US" sz="2000" b="1" dirty="0"/>
              <a:t>                    - </a:t>
            </a:r>
            <a:r>
              <a:rPr lang="en-US" sz="2000" b="1" dirty="0">
                <a:solidFill>
                  <a:srgbClr val="FFC000"/>
                </a:solidFill>
              </a:rPr>
              <a:t>Severity </a:t>
            </a:r>
            <a:r>
              <a:rPr lang="en-US" sz="2000" dirty="0"/>
              <a:t>quantify the</a:t>
            </a:r>
            <a:r>
              <a:rPr lang="en-US" sz="2000" b="1" u="sng" dirty="0">
                <a:solidFill>
                  <a:srgbClr val="FFC000"/>
                </a:solidFill>
              </a:rPr>
              <a:t> impact </a:t>
            </a:r>
            <a:r>
              <a:rPr lang="en-US" sz="2000" dirty="0"/>
              <a:t>of this </a:t>
            </a:r>
            <a:r>
              <a:rPr lang="en-US" sz="2000" b="1" dirty="0"/>
              <a:t>hazard</a:t>
            </a:r>
            <a:r>
              <a:rPr lang="en-US" sz="2000" dirty="0"/>
              <a:t> occurrence on a project ….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8" name="Picture 2" descr="Ingredients of Risk Assessments">
            <a:extLst>
              <a:ext uri="{FF2B5EF4-FFF2-40B4-BE49-F238E27FC236}">
                <a16:creationId xmlns:a16="http://schemas.microsoft.com/office/drawing/2014/main" id="{C112BD15-AB3E-4903-AD44-AFE89DAD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34058" r="62869" b="38406"/>
          <a:stretch/>
        </p:blipFill>
        <p:spPr bwMode="auto">
          <a:xfrm>
            <a:off x="9097127" y="5316315"/>
            <a:ext cx="2743200" cy="1275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3" name="Picture 2" descr="Risk Management Companies">
            <a:extLst>
              <a:ext uri="{FF2B5EF4-FFF2-40B4-BE49-F238E27FC236}">
                <a16:creationId xmlns:a16="http://schemas.microsoft.com/office/drawing/2014/main" id="{1A9C02CA-9C5B-407F-8959-37AC6FE4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70" y="2439256"/>
            <a:ext cx="2628946" cy="17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4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gredients of Risk Assessments">
            <a:extLst>
              <a:ext uri="{FF2B5EF4-FFF2-40B4-BE49-F238E27FC236}">
                <a16:creationId xmlns:a16="http://schemas.microsoft.com/office/drawing/2014/main" id="{2937965C-31BD-4BDD-964E-BA0D3FAE8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848"/>
          <a:stretch/>
        </p:blipFill>
        <p:spPr bwMode="auto">
          <a:xfrm>
            <a:off x="2737661" y="1926251"/>
            <a:ext cx="5686084" cy="46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CD769D-BA43-4010-93B1-4F6F6F5ACC43}"/>
              </a:ext>
            </a:extLst>
          </p:cNvPr>
          <p:cNvSpPr txBox="1"/>
          <p:nvPr/>
        </p:nvSpPr>
        <p:spPr>
          <a:xfrm>
            <a:off x="7994706" y="1506839"/>
            <a:ext cx="3902074" cy="1600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FF0000"/>
                </a:solidFill>
                <a:effectLst/>
                <a:latin typeface="Söhne"/>
              </a:rPr>
              <a:t>2- Establish Processes 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: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</a:p>
          <a:p>
            <a:pPr algn="l"/>
            <a:endParaRPr lang="en-US" sz="1400" dirty="0">
              <a:solidFill>
                <a:srgbClr val="002060"/>
              </a:solidFill>
              <a:latin typeface="Söhne"/>
            </a:endParaRPr>
          </a:p>
          <a:p>
            <a:pPr algn="l"/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In order to define the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steps necessary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for effective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risk management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sz="1400" b="0" i="0" dirty="0">
              <a:solidFill>
                <a:srgbClr val="002060"/>
              </a:solidFill>
              <a:effectLst/>
              <a:latin typeface="Söhne"/>
            </a:endParaRPr>
          </a:p>
          <a:p>
            <a:pPr algn="l"/>
            <a:endParaRPr lang="en-US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EDFD8F-28C5-4387-B60B-19CDEF9E3D8C}"/>
              </a:ext>
            </a:extLst>
          </p:cNvPr>
          <p:cNvSpPr txBox="1"/>
          <p:nvPr/>
        </p:nvSpPr>
        <p:spPr>
          <a:xfrm>
            <a:off x="7902687" y="3528034"/>
            <a:ext cx="4086112" cy="30306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FF0000"/>
                </a:solidFill>
                <a:effectLst/>
                <a:latin typeface="Söhne"/>
              </a:rPr>
              <a:t>3- Formulate a Risk Management Plan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: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</a:p>
          <a:p>
            <a:pPr algn="l"/>
            <a:endParaRPr lang="en-US" sz="1400" dirty="0">
              <a:solidFill>
                <a:srgbClr val="002060"/>
              </a:solidFill>
              <a:latin typeface="Söhne"/>
            </a:endParaRPr>
          </a:p>
          <a:p>
            <a:pPr algn="l"/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which is the </a:t>
            </a:r>
            <a:r>
              <a:rPr lang="en-US" sz="1400" b="1" dirty="0">
                <a:solidFill>
                  <a:srgbClr val="00B050"/>
                </a:solidFill>
              </a:rPr>
              <a:t>final document </a:t>
            </a:r>
            <a:r>
              <a:rPr lang="en-US" sz="1400" dirty="0">
                <a:solidFill>
                  <a:srgbClr val="002060"/>
                </a:solidFill>
              </a:rPr>
              <a:t>t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hat provides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processes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to be followed,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responsibilities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for each activity and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policies</a:t>
            </a:r>
            <a:r>
              <a:rPr lang="en-US" sz="1400" dirty="0">
                <a:solidFill>
                  <a:srgbClr val="002060"/>
                </a:solidFill>
                <a:latin typeface="Söhne"/>
              </a:rPr>
              <a:t> and deliver </a:t>
            </a:r>
            <a:r>
              <a:rPr lang="en-US" sz="1400" b="1" dirty="0">
                <a:solidFill>
                  <a:srgbClr val="00B050"/>
                </a:solidFill>
                <a:latin typeface="Söhne"/>
              </a:rPr>
              <a:t>Tools</a:t>
            </a:r>
            <a:r>
              <a:rPr lang="en-US" sz="1400" b="1" dirty="0">
                <a:solidFill>
                  <a:srgbClr val="002060"/>
                </a:solidFill>
                <a:latin typeface="Söhne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Söhne"/>
              </a:rPr>
              <a:t>and</a:t>
            </a:r>
            <a:r>
              <a:rPr lang="en-US" sz="1400" b="1" dirty="0">
                <a:solidFill>
                  <a:srgbClr val="002060"/>
                </a:solidFill>
                <a:latin typeface="Söhne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Söhne"/>
              </a:rPr>
              <a:t>Templates</a:t>
            </a:r>
            <a:r>
              <a:rPr lang="en-US" sz="1400" b="1" dirty="0">
                <a:solidFill>
                  <a:srgbClr val="002060"/>
                </a:solidFill>
                <a:latin typeface="Söhne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Söhne"/>
              </a:rPr>
              <a:t>to aid in Risk Management.</a:t>
            </a:r>
          </a:p>
          <a:p>
            <a:pPr algn="l"/>
            <a:r>
              <a:rPr lang="en-US" sz="1400" dirty="0">
                <a:solidFill>
                  <a:srgbClr val="002060"/>
                </a:solidFill>
                <a:latin typeface="Söhne"/>
              </a:rPr>
              <a:t> </a:t>
            </a:r>
            <a:endParaRPr lang="en-US" sz="1400" b="0" i="0" dirty="0">
              <a:solidFill>
                <a:srgbClr val="002060"/>
              </a:solidFill>
              <a:effectLst/>
              <a:latin typeface="Söhne"/>
            </a:endParaRPr>
          </a:p>
          <a:p>
            <a:pPr lvl="1" algn="l"/>
            <a:r>
              <a:rPr lang="en-US" sz="1400" b="1" i="1" dirty="0">
                <a:solidFill>
                  <a:srgbClr val="002060"/>
                </a:solidFill>
                <a:effectLst/>
                <a:latin typeface="Söhne"/>
              </a:rPr>
              <a:t>- Conventions:</a:t>
            </a:r>
            <a:r>
              <a:rPr lang="en-US" sz="1400" b="0" i="1" dirty="0">
                <a:solidFill>
                  <a:srgbClr val="002060"/>
                </a:solidFill>
                <a:effectLst/>
                <a:latin typeface="Söhne"/>
              </a:rPr>
              <a:t> Clear policies </a:t>
            </a:r>
            <a:r>
              <a:rPr lang="en-US" sz="1400" b="0" i="1" dirty="0">
                <a:solidFill>
                  <a:srgbClr val="C00000"/>
                </a:solidFill>
                <a:effectLst/>
                <a:latin typeface="Söhne"/>
              </a:rPr>
              <a:t>(Likelihood Scale, Severity Scale, Criticality Matrix … ) </a:t>
            </a:r>
            <a:r>
              <a:rPr lang="en-US" sz="1400" b="0" i="1" dirty="0">
                <a:solidFill>
                  <a:srgbClr val="002060"/>
                </a:solidFill>
                <a:effectLst/>
                <a:latin typeface="Söhne"/>
              </a:rPr>
              <a:t>and processes for risk management.</a:t>
            </a:r>
          </a:p>
          <a:p>
            <a:pPr lvl="1" algn="l"/>
            <a:r>
              <a:rPr lang="en-US" sz="1400" b="1" i="1" dirty="0">
                <a:solidFill>
                  <a:srgbClr val="002060"/>
                </a:solidFill>
                <a:effectLst/>
                <a:latin typeface="Söhne"/>
              </a:rPr>
              <a:t>- Templates &amp; Tools </a:t>
            </a:r>
          </a:p>
          <a:p>
            <a:pPr algn="l"/>
            <a:endParaRPr lang="en-US" sz="1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16C926-FF97-4CF2-AD51-4EB4F67F430E}"/>
              </a:ext>
            </a:extLst>
          </p:cNvPr>
          <p:cNvSpPr txBox="1"/>
          <p:nvPr/>
        </p:nvSpPr>
        <p:spPr>
          <a:xfrm>
            <a:off x="201718" y="4226287"/>
            <a:ext cx="2524012" cy="20771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FF0000"/>
                </a:solidFill>
                <a:effectLst/>
                <a:latin typeface="Söhne"/>
              </a:rPr>
              <a:t>4- Conduct Risk Analysis : </a:t>
            </a:r>
            <a:endParaRPr lang="en-US" sz="1400" b="0" i="0" dirty="0">
              <a:solidFill>
                <a:srgbClr val="002060"/>
              </a:solidFill>
              <a:effectLst/>
              <a:latin typeface="Söhne"/>
            </a:endParaRPr>
          </a:p>
          <a:p>
            <a:endParaRPr lang="en-US" sz="1400" dirty="0">
              <a:solidFill>
                <a:srgbClr val="002060"/>
              </a:solidFill>
              <a:latin typeface="Söhne"/>
            </a:endParaRPr>
          </a:p>
          <a:p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identifying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 + 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assessing</a:t>
            </a:r>
            <a:r>
              <a:rPr lang="en-US" sz="1400" b="1" dirty="0">
                <a:solidFill>
                  <a:srgbClr val="002060"/>
                </a:solidFill>
                <a:latin typeface="Söhne"/>
              </a:rPr>
              <a:t> 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+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responding to 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+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controlling</a:t>
            </a:r>
            <a:r>
              <a:rPr lang="en-US" sz="1400" b="1" dirty="0">
                <a:solidFill>
                  <a:srgbClr val="00B050"/>
                </a:solidFill>
                <a:latin typeface="Söhne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Söhne"/>
              </a:rPr>
              <a:t>+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Söhne"/>
              </a:rPr>
              <a:t>reviewing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 risks </a:t>
            </a:r>
            <a:r>
              <a:rPr lang="en-US" sz="1400" i="0" dirty="0">
                <a:solidFill>
                  <a:srgbClr val="002060"/>
                </a:solidFill>
                <a:effectLst/>
                <a:latin typeface="Söhne"/>
              </a:rPr>
              <a:t>throughout the project's lifecycle.</a:t>
            </a:r>
          </a:p>
          <a:p>
            <a:pPr algn="l"/>
            <a:endParaRPr lang="en-US" sz="1400" b="1" i="0" dirty="0">
              <a:solidFill>
                <a:srgbClr val="002060"/>
              </a:solidFill>
              <a:effectLst/>
              <a:latin typeface="Söhne"/>
            </a:endParaRPr>
          </a:p>
          <a:p>
            <a:pPr algn="l"/>
            <a:endParaRPr lang="en-US" sz="1800" dirty="0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8826ECAF-2FE7-4307-9208-56086CC8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EF47326-E039-4720-BBA0-E792D6CE9CB8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?</a:t>
            </a:r>
          </a:p>
        </p:txBody>
      </p:sp>
      <p:pic>
        <p:nvPicPr>
          <p:cNvPr id="19" name="Picture 4" descr="The Important Role of Risk Management In Project Management.">
            <a:extLst>
              <a:ext uri="{FF2B5EF4-FFF2-40B4-BE49-F238E27FC236}">
                <a16:creationId xmlns:a16="http://schemas.microsoft.com/office/drawing/2014/main" id="{CDBCCCF0-A494-448D-A7BD-106A3777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19" y="52986"/>
            <a:ext cx="2650770" cy="17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04CC3A17-053F-46BB-AA35-2D563EF0148E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F20F0F5-3A5F-40BD-BA11-0056F2FF7AD3}"/>
              </a:ext>
            </a:extLst>
          </p:cNvPr>
          <p:cNvSpPr txBox="1"/>
          <p:nvPr/>
        </p:nvSpPr>
        <p:spPr>
          <a:xfrm>
            <a:off x="81677" y="1506839"/>
            <a:ext cx="2947770" cy="20771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FF0000"/>
                </a:solidFill>
                <a:effectLst/>
                <a:latin typeface="Söhne"/>
              </a:rPr>
              <a:t>1- Develop Strategies</a:t>
            </a:r>
            <a:r>
              <a:rPr lang="en-US" sz="1400" b="1" i="0" dirty="0">
                <a:solidFill>
                  <a:srgbClr val="002060"/>
                </a:solidFill>
                <a:effectLst/>
                <a:latin typeface="Söhne"/>
              </a:rPr>
              <a:t>: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</a:p>
          <a:p>
            <a:pPr algn="l"/>
            <a:r>
              <a:rPr lang="en-US" sz="1400" dirty="0">
                <a:solidFill>
                  <a:srgbClr val="002060"/>
                </a:solidFill>
                <a:latin typeface="Söhne"/>
              </a:rPr>
              <a:t>Where we define all the different parties that contribute to Risk studies, </a:t>
            </a:r>
          </a:p>
          <a:p>
            <a:pPr algn="l"/>
            <a:endParaRPr lang="en-US" sz="1400" dirty="0">
              <a:solidFill>
                <a:srgbClr val="002060"/>
              </a:solidFill>
              <a:latin typeface="Söhne"/>
            </a:endParaRPr>
          </a:p>
          <a:p>
            <a:pPr algn="l"/>
            <a:r>
              <a:rPr lang="en-US" sz="1400" dirty="0">
                <a:solidFill>
                  <a:srgbClr val="002060"/>
                </a:solidFill>
                <a:latin typeface="Söhne"/>
              </a:rPr>
              <a:t>Also we define on what to study, when and how often,  </a:t>
            </a:r>
            <a:endParaRPr lang="en-US" sz="14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72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27322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E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Risk Domains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B3E8FDC-855A-4475-8C35-0A79922C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12399"/>
              </p:ext>
            </p:extLst>
          </p:nvPr>
        </p:nvGraphicFramePr>
        <p:xfrm>
          <a:off x="1160891" y="1356702"/>
          <a:ext cx="2719346" cy="3375022"/>
        </p:xfrm>
        <a:graphic>
          <a:graphicData uri="http://schemas.openxmlformats.org/drawingml/2006/table">
            <a:tbl>
              <a:tblPr/>
              <a:tblGrid>
                <a:gridCol w="2719346">
                  <a:extLst>
                    <a:ext uri="{9D8B030D-6E8A-4147-A177-3AD203B41FA5}">
                      <a16:colId xmlns:a16="http://schemas.microsoft.com/office/drawing/2014/main" val="2648885690"/>
                    </a:ext>
                  </a:extLst>
                </a:gridCol>
              </a:tblGrid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Domain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5742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550676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Financial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20627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Schedule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36740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33595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Political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37165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10597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B94781D-E7D6-4A8F-A62D-E8D26971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95927"/>
              </p:ext>
            </p:extLst>
          </p:nvPr>
        </p:nvGraphicFramePr>
        <p:xfrm>
          <a:off x="1160891" y="4731724"/>
          <a:ext cx="2719346" cy="1446438"/>
        </p:xfrm>
        <a:graphic>
          <a:graphicData uri="http://schemas.openxmlformats.org/drawingml/2006/table">
            <a:tbl>
              <a:tblPr/>
              <a:tblGrid>
                <a:gridCol w="2719346">
                  <a:extLst>
                    <a:ext uri="{9D8B030D-6E8A-4147-A177-3AD203B41FA5}">
                      <a16:colId xmlns:a16="http://schemas.microsoft.com/office/drawing/2014/main" val="2218219987"/>
                    </a:ext>
                  </a:extLst>
                </a:gridCol>
              </a:tblGrid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Organizational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6939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1666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Scope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997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B8D44CC-0362-4162-9795-B9623B9BFBF5}"/>
              </a:ext>
            </a:extLst>
          </p:cNvPr>
          <p:cNvSpPr txBox="1"/>
          <p:nvPr/>
        </p:nvSpPr>
        <p:spPr>
          <a:xfrm>
            <a:off x="6981245" y="1606991"/>
            <a:ext cx="30612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Super-attenuator Operational Failures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C7C8FA-8020-425B-8A30-32D25C193FAE}"/>
              </a:ext>
            </a:extLst>
          </p:cNvPr>
          <p:cNvSpPr txBox="1"/>
          <p:nvPr/>
        </p:nvSpPr>
        <p:spPr>
          <a:xfrm>
            <a:off x="6981245" y="2640381"/>
            <a:ext cx="360989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Sudden increase in some materials prices affecting the cost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5B539E-F65D-4F5B-804C-C6E95D336F10}"/>
              </a:ext>
            </a:extLst>
          </p:cNvPr>
          <p:cNvSpPr txBox="1"/>
          <p:nvPr/>
        </p:nvSpPr>
        <p:spPr>
          <a:xfrm>
            <a:off x="6981244" y="3689130"/>
            <a:ext cx="291813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Some design Approval Delays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9E7200-ED51-44CB-84FB-C6C1A599E82C}"/>
              </a:ext>
            </a:extLst>
          </p:cNvPr>
          <p:cNvSpPr txBox="1"/>
          <p:nvPr/>
        </p:nvSpPr>
        <p:spPr>
          <a:xfrm>
            <a:off x="6981244" y="4315011"/>
            <a:ext cx="44845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High energy use by the cryogenic systems raising concerns about carbon footprint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29DB0C-6A3B-4D31-8BE8-EDCCC79A9101}"/>
              </a:ext>
            </a:extLst>
          </p:cNvPr>
          <p:cNvSpPr txBox="1"/>
          <p:nvPr/>
        </p:nvSpPr>
        <p:spPr>
          <a:xfrm>
            <a:off x="6981245" y="5363760"/>
            <a:ext cx="44845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 change in government leading to shifts in science funding priorities.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9C884F8-7D13-4ED4-A4BC-2CA181E2725B}"/>
              </a:ext>
            </a:extLst>
          </p:cNvPr>
          <p:cNvCxnSpPr/>
          <p:nvPr/>
        </p:nvCxnSpPr>
        <p:spPr>
          <a:xfrm flipV="1">
            <a:off x="3935896" y="1940118"/>
            <a:ext cx="2751151" cy="14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8997B1-0955-4D96-AA4B-2D8F5D50AADA}"/>
              </a:ext>
            </a:extLst>
          </p:cNvPr>
          <p:cNvCxnSpPr>
            <a:cxnSpLocks/>
          </p:cNvCxnSpPr>
          <p:nvPr/>
        </p:nvCxnSpPr>
        <p:spPr>
          <a:xfrm>
            <a:off x="3935896" y="2585314"/>
            <a:ext cx="2846567" cy="37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15A0E2-A4C2-41B9-A885-85B5E4B9A294}"/>
              </a:ext>
            </a:extLst>
          </p:cNvPr>
          <p:cNvCxnSpPr>
            <a:cxnSpLocks/>
          </p:cNvCxnSpPr>
          <p:nvPr/>
        </p:nvCxnSpPr>
        <p:spPr>
          <a:xfrm>
            <a:off x="3935895" y="3109689"/>
            <a:ext cx="2902227" cy="78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2A491A6-A16C-4CFB-A3E2-AE7723E02C9C}"/>
              </a:ext>
            </a:extLst>
          </p:cNvPr>
          <p:cNvCxnSpPr>
            <a:cxnSpLocks/>
          </p:cNvCxnSpPr>
          <p:nvPr/>
        </p:nvCxnSpPr>
        <p:spPr>
          <a:xfrm>
            <a:off x="3935895" y="3572124"/>
            <a:ext cx="2846568" cy="115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CFF8447-AE2C-4626-AC0C-9961CEB18AF8}"/>
              </a:ext>
            </a:extLst>
          </p:cNvPr>
          <p:cNvCxnSpPr>
            <a:cxnSpLocks/>
          </p:cNvCxnSpPr>
          <p:nvPr/>
        </p:nvCxnSpPr>
        <p:spPr>
          <a:xfrm>
            <a:off x="3935896" y="4016920"/>
            <a:ext cx="2902225" cy="167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9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75841FEF-B0AB-4DCC-AEBD-10852F5F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49CF7CE4-2D33-419A-9172-262EAA468163}"/>
              </a:ext>
            </a:extLst>
          </p:cNvPr>
          <p:cNvCxnSpPr/>
          <p:nvPr/>
        </p:nvCxnSpPr>
        <p:spPr>
          <a:xfrm>
            <a:off x="201718" y="74506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F189E3C-7F0A-4FE9-8CC6-27AEBF55D7B1}"/>
              </a:ext>
            </a:extLst>
          </p:cNvPr>
          <p:cNvSpPr txBox="1">
            <a:spLocks/>
          </p:cNvSpPr>
          <p:nvPr/>
        </p:nvSpPr>
        <p:spPr>
          <a:xfrm>
            <a:off x="201719" y="-11421"/>
            <a:ext cx="11787080" cy="846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Analysis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1E24574-BF08-4CB8-A3CF-7B8EA99FD8C7}"/>
              </a:ext>
            </a:extLst>
          </p:cNvPr>
          <p:cNvSpPr txBox="1"/>
          <p:nvPr/>
        </p:nvSpPr>
        <p:spPr>
          <a:xfrm>
            <a:off x="623735" y="924511"/>
            <a:ext cx="112165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Risk</a:t>
            </a:r>
            <a:r>
              <a:rPr lang="en-US" sz="1600" b="1" dirty="0"/>
              <a:t> Analysis     :</a:t>
            </a:r>
          </a:p>
          <a:p>
            <a:r>
              <a:rPr lang="en-US" sz="1600" b="1" dirty="0"/>
              <a:t>Common convention </a:t>
            </a:r>
            <a:r>
              <a:rPr lang="en-US" sz="1600" dirty="0"/>
              <a:t>that is adopted within a collaboration to study the risks and know how to deal with them 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i="1" dirty="0"/>
              <a:t>It must be carried out at all the different phases of the project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0446F7A-868E-4C52-A262-063D913BF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450243"/>
              </p:ext>
            </p:extLst>
          </p:nvPr>
        </p:nvGraphicFramePr>
        <p:xfrm>
          <a:off x="3522426" y="2201783"/>
          <a:ext cx="5271715" cy="426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24338F3C-77AC-461E-8944-2E2D9BD39444}"/>
              </a:ext>
            </a:extLst>
          </p:cNvPr>
          <p:cNvGrpSpPr/>
          <p:nvPr/>
        </p:nvGrpSpPr>
        <p:grpSpPr>
          <a:xfrm>
            <a:off x="5409066" y="2112154"/>
            <a:ext cx="1575336" cy="787668"/>
            <a:chOff x="1848189" y="0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1E72489-18CE-49C9-9E93-A1775E51A277}"/>
                </a:ext>
              </a:extLst>
            </p:cNvPr>
            <p:cNvSpPr/>
            <p:nvPr/>
          </p:nvSpPr>
          <p:spPr>
            <a:xfrm>
              <a:off x="1848189" y="0"/>
              <a:ext cx="1575336" cy="78766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4">
              <a:extLst>
                <a:ext uri="{FF2B5EF4-FFF2-40B4-BE49-F238E27FC236}">
                  <a16:creationId xmlns:a16="http://schemas.microsoft.com/office/drawing/2014/main" id="{C97ECA39-6C84-4341-9460-8F6C3CD31C53}"/>
                </a:ext>
              </a:extLst>
            </p:cNvPr>
            <p:cNvSpPr txBox="1"/>
            <p:nvPr/>
          </p:nvSpPr>
          <p:spPr>
            <a:xfrm>
              <a:off x="1886640" y="38451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Planning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E3F2D95-4F72-4F87-9645-260C75280180}"/>
              </a:ext>
            </a:extLst>
          </p:cNvPr>
          <p:cNvGrpSpPr/>
          <p:nvPr/>
        </p:nvGrpSpPr>
        <p:grpSpPr>
          <a:xfrm>
            <a:off x="7257256" y="3139760"/>
            <a:ext cx="1575336" cy="787668"/>
            <a:chOff x="3355493" y="870756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A7DE241-D804-464F-906D-3D5660F79ED9}"/>
                </a:ext>
              </a:extLst>
            </p:cNvPr>
            <p:cNvSpPr/>
            <p:nvPr/>
          </p:nvSpPr>
          <p:spPr>
            <a:xfrm>
              <a:off x="3355493" y="870756"/>
              <a:ext cx="1575336" cy="787668"/>
            </a:xfrm>
            <a:prstGeom prst="roundRect">
              <a:avLst/>
            </a:prstGeom>
            <a:solidFill>
              <a:schemeClr val="accent2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3688EC7E-72D4-475B-AC03-7FAF4AD8F055}"/>
                </a:ext>
              </a:extLst>
            </p:cNvPr>
            <p:cNvSpPr txBox="1"/>
            <p:nvPr/>
          </p:nvSpPr>
          <p:spPr>
            <a:xfrm>
              <a:off x="3393944" y="909207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Identification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FA9AB21-47F0-4361-94D9-EE28C642C5C2}"/>
              </a:ext>
            </a:extLst>
          </p:cNvPr>
          <p:cNvGrpSpPr/>
          <p:nvPr/>
        </p:nvGrpSpPr>
        <p:grpSpPr>
          <a:xfrm>
            <a:off x="7257256" y="4716714"/>
            <a:ext cx="1575336" cy="787668"/>
            <a:chOff x="3355493" y="2611241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9070ADE8-39D6-4259-BC23-F5F0A0A3F831}"/>
                </a:ext>
              </a:extLst>
            </p:cNvPr>
            <p:cNvSpPr/>
            <p:nvPr/>
          </p:nvSpPr>
          <p:spPr>
            <a:xfrm>
              <a:off x="3355493" y="2611241"/>
              <a:ext cx="1575336" cy="787668"/>
            </a:xfrm>
            <a:prstGeom prst="roundRect">
              <a:avLst/>
            </a:prstGeom>
            <a:solidFill>
              <a:schemeClr val="accent4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636306A7-462A-47BE-9BA0-C8A50B4B1D4D}"/>
                </a:ext>
              </a:extLst>
            </p:cNvPr>
            <p:cNvSpPr txBox="1"/>
            <p:nvPr/>
          </p:nvSpPr>
          <p:spPr>
            <a:xfrm>
              <a:off x="3393944" y="2649692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Assessment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5D06D3-E08D-4623-A16D-92E0DF7C3C9D}"/>
              </a:ext>
            </a:extLst>
          </p:cNvPr>
          <p:cNvGrpSpPr/>
          <p:nvPr/>
        </p:nvGrpSpPr>
        <p:grpSpPr>
          <a:xfrm>
            <a:off x="5409066" y="5792857"/>
            <a:ext cx="1575336" cy="787668"/>
            <a:chOff x="1848189" y="3481484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7E9ABA4-F3FB-4DB6-8611-FE745828083B}"/>
                </a:ext>
              </a:extLst>
            </p:cNvPr>
            <p:cNvSpPr/>
            <p:nvPr/>
          </p:nvSpPr>
          <p:spPr>
            <a:xfrm>
              <a:off x="1848189" y="3481484"/>
              <a:ext cx="1575336" cy="78766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2DEA6CB1-3B0D-4FB0-B752-C3E821BDB63F}"/>
                </a:ext>
              </a:extLst>
            </p:cNvPr>
            <p:cNvSpPr txBox="1"/>
            <p:nvPr/>
          </p:nvSpPr>
          <p:spPr>
            <a:xfrm>
              <a:off x="1886640" y="3519935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Plan Risk Responses: Accept/ Close / Transfer / Mitigate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9163F8D-842C-4BB6-855D-E9FB5E841150}"/>
              </a:ext>
            </a:extLst>
          </p:cNvPr>
          <p:cNvGrpSpPr/>
          <p:nvPr/>
        </p:nvGrpSpPr>
        <p:grpSpPr>
          <a:xfrm>
            <a:off x="3522426" y="4716714"/>
            <a:ext cx="1575336" cy="787668"/>
            <a:chOff x="333074" y="2611874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F95F4CC1-598C-4C22-AAAF-5227DE78875D}"/>
                </a:ext>
              </a:extLst>
            </p:cNvPr>
            <p:cNvSpPr/>
            <p:nvPr/>
          </p:nvSpPr>
          <p:spPr>
            <a:xfrm>
              <a:off x="333074" y="2611874"/>
              <a:ext cx="1575336" cy="787668"/>
            </a:xfrm>
            <a:prstGeom prst="roundRect">
              <a:avLst/>
            </a:prstGeom>
            <a:solidFill>
              <a:srgbClr val="00B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 : coins arrondis 4">
              <a:extLst>
                <a:ext uri="{FF2B5EF4-FFF2-40B4-BE49-F238E27FC236}">
                  <a16:creationId xmlns:a16="http://schemas.microsoft.com/office/drawing/2014/main" id="{4CD0C40E-4537-4532-B8B4-8850B7D9F6AB}"/>
                </a:ext>
              </a:extLst>
            </p:cNvPr>
            <p:cNvSpPr txBox="1"/>
            <p:nvPr/>
          </p:nvSpPr>
          <p:spPr>
            <a:xfrm>
              <a:off x="371525" y="2650325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Implement Risk Responses 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0466F6E-C6CF-4BDA-8A73-BB5FB6D48418}"/>
              </a:ext>
            </a:extLst>
          </p:cNvPr>
          <p:cNvGrpSpPr/>
          <p:nvPr/>
        </p:nvGrpSpPr>
        <p:grpSpPr>
          <a:xfrm>
            <a:off x="3522426" y="3139760"/>
            <a:ext cx="1575336" cy="787668"/>
            <a:chOff x="372586" y="863848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54D44CD6-7368-41B7-BF94-35655A35823A}"/>
                </a:ext>
              </a:extLst>
            </p:cNvPr>
            <p:cNvSpPr/>
            <p:nvPr/>
          </p:nvSpPr>
          <p:spPr>
            <a:xfrm>
              <a:off x="372586" y="863848"/>
              <a:ext cx="1575336" cy="78766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 : coins arrondis 4">
              <a:extLst>
                <a:ext uri="{FF2B5EF4-FFF2-40B4-BE49-F238E27FC236}">
                  <a16:creationId xmlns:a16="http://schemas.microsoft.com/office/drawing/2014/main" id="{596ACB22-A071-4C3D-AA55-9A22C029D8AE}"/>
                </a:ext>
              </a:extLst>
            </p:cNvPr>
            <p:cNvSpPr txBox="1"/>
            <p:nvPr/>
          </p:nvSpPr>
          <p:spPr>
            <a:xfrm>
              <a:off x="411037" y="902299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Monitor and control</a:t>
              </a:r>
            </a:p>
          </p:txBody>
        </p:sp>
      </p:grpSp>
      <p:pic>
        <p:nvPicPr>
          <p:cNvPr id="31" name="Graphique 30" descr="Calendrier journalier avec un remplissage uni">
            <a:extLst>
              <a:ext uri="{FF2B5EF4-FFF2-40B4-BE49-F238E27FC236}">
                <a16:creationId xmlns:a16="http://schemas.microsoft.com/office/drawing/2014/main" id="{2CAEF819-C377-4ACC-B71A-5026DD622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1349" y="2319786"/>
            <a:ext cx="490351" cy="490351"/>
          </a:xfrm>
          <a:prstGeom prst="rect">
            <a:avLst/>
          </a:prstGeom>
        </p:spPr>
      </p:pic>
      <p:pic>
        <p:nvPicPr>
          <p:cNvPr id="33" name="Graphique 32" descr="Réunion avec un remplissage uni">
            <a:extLst>
              <a:ext uri="{FF2B5EF4-FFF2-40B4-BE49-F238E27FC236}">
                <a16:creationId xmlns:a16="http://schemas.microsoft.com/office/drawing/2014/main" id="{05274EFB-F542-4C6F-A762-5A01D62E8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4323" y="3183824"/>
            <a:ext cx="490351" cy="490351"/>
          </a:xfrm>
          <a:prstGeom prst="rect">
            <a:avLst/>
          </a:prstGeom>
        </p:spPr>
      </p:pic>
      <p:pic>
        <p:nvPicPr>
          <p:cNvPr id="35" name="Graphique 34" descr="Liste de contrôle avec un remplissage uni">
            <a:extLst>
              <a:ext uri="{FF2B5EF4-FFF2-40B4-BE49-F238E27FC236}">
                <a16:creationId xmlns:a16="http://schemas.microsoft.com/office/drawing/2014/main" id="{F4336541-EDCA-4E6C-924D-033D0A46C4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2080" y="1905429"/>
            <a:ext cx="490351" cy="490351"/>
          </a:xfrm>
          <a:prstGeom prst="rect">
            <a:avLst/>
          </a:prstGeom>
        </p:spPr>
      </p:pic>
      <p:pic>
        <p:nvPicPr>
          <p:cNvPr id="37" name="Graphique 36" descr="Guide opérationnel avec un remplissage uni">
            <a:extLst>
              <a:ext uri="{FF2B5EF4-FFF2-40B4-BE49-F238E27FC236}">
                <a16:creationId xmlns:a16="http://schemas.microsoft.com/office/drawing/2014/main" id="{EA82379A-7ABB-4A67-84AD-4E1AA1CCF1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73705" y="2339011"/>
            <a:ext cx="490351" cy="490351"/>
          </a:xfrm>
          <a:prstGeom prst="rect">
            <a:avLst/>
          </a:prstGeom>
        </p:spPr>
      </p:pic>
      <p:pic>
        <p:nvPicPr>
          <p:cNvPr id="40" name="Graphique 39" descr="Utilisateurs avec un remplissage uni">
            <a:extLst>
              <a:ext uri="{FF2B5EF4-FFF2-40B4-BE49-F238E27FC236}">
                <a16:creationId xmlns:a16="http://schemas.microsoft.com/office/drawing/2014/main" id="{1C45A040-9D82-4DE3-A4BB-984182A92D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109" y="1929090"/>
            <a:ext cx="395381" cy="395381"/>
          </a:xfrm>
          <a:prstGeom prst="rect">
            <a:avLst/>
          </a:prstGeom>
        </p:spPr>
      </p:pic>
      <p:pic>
        <p:nvPicPr>
          <p:cNvPr id="41" name="Graphique 40" descr="Document avec un remplissage uni">
            <a:extLst>
              <a:ext uri="{FF2B5EF4-FFF2-40B4-BE49-F238E27FC236}">
                <a16:creationId xmlns:a16="http://schemas.microsoft.com/office/drawing/2014/main" id="{A7CE842F-B25B-4E95-94E8-9AC18B3106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9660" y="3178211"/>
            <a:ext cx="431538" cy="431538"/>
          </a:xfrm>
          <a:prstGeom prst="rect">
            <a:avLst/>
          </a:prstGeom>
        </p:spPr>
      </p:pic>
      <p:pic>
        <p:nvPicPr>
          <p:cNvPr id="44" name="Picture 2" descr="Risk Management Companies">
            <a:extLst>
              <a:ext uri="{FF2B5EF4-FFF2-40B4-BE49-F238E27FC236}">
                <a16:creationId xmlns:a16="http://schemas.microsoft.com/office/drawing/2014/main" id="{4AA079BD-02B5-4A9D-8927-AE364141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086" y="4420929"/>
            <a:ext cx="1141604" cy="9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que 44" descr="Ampoule et engrenage avec un remplissage uni">
            <a:extLst>
              <a:ext uri="{FF2B5EF4-FFF2-40B4-BE49-F238E27FC236}">
                <a16:creationId xmlns:a16="http://schemas.microsoft.com/office/drawing/2014/main" id="{16B73DDA-43CD-4C71-9C36-347BCFDE1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71839" y="6112115"/>
            <a:ext cx="388916" cy="388916"/>
          </a:xfrm>
          <a:prstGeom prst="rect">
            <a:avLst/>
          </a:prstGeom>
        </p:spPr>
      </p:pic>
      <p:pic>
        <p:nvPicPr>
          <p:cNvPr id="46" name="Graphique 45" descr="Coche avec un remplissage uni">
            <a:extLst>
              <a:ext uri="{FF2B5EF4-FFF2-40B4-BE49-F238E27FC236}">
                <a16:creationId xmlns:a16="http://schemas.microsoft.com/office/drawing/2014/main" id="{82290E16-A442-472A-9774-0ADD59F136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12509" y="6194025"/>
            <a:ext cx="328602" cy="328602"/>
          </a:xfrm>
          <a:prstGeom prst="rect">
            <a:avLst/>
          </a:prstGeom>
        </p:spPr>
      </p:pic>
      <p:pic>
        <p:nvPicPr>
          <p:cNvPr id="47" name="Graphique 46" descr="Fermer avec un remplissage uni">
            <a:extLst>
              <a:ext uri="{FF2B5EF4-FFF2-40B4-BE49-F238E27FC236}">
                <a16:creationId xmlns:a16="http://schemas.microsoft.com/office/drawing/2014/main" id="{0F1FC846-0A5E-41AE-BFD3-9A2933F975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72045" y="6157638"/>
            <a:ext cx="328602" cy="328602"/>
          </a:xfrm>
          <a:prstGeom prst="rect">
            <a:avLst/>
          </a:prstGeom>
        </p:spPr>
      </p:pic>
      <p:pic>
        <p:nvPicPr>
          <p:cNvPr id="48" name="Graphique 47" descr="Retour avec un remplissage uni">
            <a:extLst>
              <a:ext uri="{FF2B5EF4-FFF2-40B4-BE49-F238E27FC236}">
                <a16:creationId xmlns:a16="http://schemas.microsoft.com/office/drawing/2014/main" id="{3182E765-7763-4520-B97C-AFA60A24E4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76179" y="6112114"/>
            <a:ext cx="388917" cy="388917"/>
          </a:xfrm>
          <a:prstGeom prst="rect">
            <a:avLst/>
          </a:prstGeom>
        </p:spPr>
      </p:pic>
      <p:pic>
        <p:nvPicPr>
          <p:cNvPr id="49" name="Picture 4" descr="The Important Role of Risk Management In Project Management.">
            <a:extLst>
              <a:ext uri="{FF2B5EF4-FFF2-40B4-BE49-F238E27FC236}">
                <a16:creationId xmlns:a16="http://schemas.microsoft.com/office/drawing/2014/main" id="{216BA37C-0E3C-4C17-A958-5970F79D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0" y="5902392"/>
            <a:ext cx="1381290" cy="9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39BEEA49-4661-483E-A46C-951DF44172D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77326" y="3314868"/>
            <a:ext cx="494987" cy="38837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50E32678-A5D0-4AD0-B7F7-67880A99918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34228" y="3413864"/>
            <a:ext cx="632060" cy="2893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D1B997-22F1-47B8-A00E-412FF2443D9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6003" y="5386451"/>
            <a:ext cx="2940623" cy="124548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E5F5FB8-53D6-4237-84F4-0762A5FFDA3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43462" y="4361331"/>
            <a:ext cx="2187075" cy="7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 in a minute: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0572A-3625-437B-8750-868B11D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7</a:t>
            </a:fld>
            <a:endParaRPr lang="nl-NL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20A15BF-80D2-41A3-9594-DF3A64D9C2A8}"/>
              </a:ext>
            </a:extLst>
          </p:cNvPr>
          <p:cNvSpPr txBox="1"/>
          <p:nvPr/>
        </p:nvSpPr>
        <p:spPr>
          <a:xfrm>
            <a:off x="4723076" y="1262564"/>
            <a:ext cx="71812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identify Risks + Causes  ( Responsible of the Risk  ) + Impacts ( The person to whom we transfer the Risk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Cause : we know better the origin of the problem and what are the actions that we should take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Impact : We define better the person in charge to </a:t>
            </a:r>
            <a:r>
              <a:rPr lang="en-US" sz="2000" b="1" dirty="0"/>
              <a:t>help</a:t>
            </a:r>
            <a:r>
              <a:rPr lang="en-US" sz="2000" dirty="0"/>
              <a:t> with taking the action to respond to the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1DEECBE-8F97-47CF-B8F3-9BF161936853}"/>
              </a:ext>
            </a:extLst>
          </p:cNvPr>
          <p:cNvGrpSpPr/>
          <p:nvPr/>
        </p:nvGrpSpPr>
        <p:grpSpPr>
          <a:xfrm>
            <a:off x="452548" y="1350479"/>
            <a:ext cx="3389540" cy="1766195"/>
            <a:chOff x="3355493" y="870756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6BF72A9-2240-4852-BCC7-0F4E86599AF3}"/>
                </a:ext>
              </a:extLst>
            </p:cNvPr>
            <p:cNvSpPr/>
            <p:nvPr/>
          </p:nvSpPr>
          <p:spPr>
            <a:xfrm>
              <a:off x="3355493" y="870756"/>
              <a:ext cx="1575336" cy="787668"/>
            </a:xfrm>
            <a:prstGeom prst="roundRect">
              <a:avLst/>
            </a:prstGeom>
            <a:solidFill>
              <a:schemeClr val="accent2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2D4A723F-51AE-4002-8B0D-1535CB1F6FB2}"/>
                </a:ext>
              </a:extLst>
            </p:cNvPr>
            <p:cNvSpPr txBox="1"/>
            <p:nvPr/>
          </p:nvSpPr>
          <p:spPr>
            <a:xfrm>
              <a:off x="3393944" y="909207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/>
                <a:t>Risk identification</a:t>
              </a:r>
              <a:endParaRPr lang="en-US" sz="2800" b="1" kern="1200" noProof="0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E65C9DC-3C63-449F-90FE-D84055F1B463}"/>
              </a:ext>
            </a:extLst>
          </p:cNvPr>
          <p:cNvGrpSpPr/>
          <p:nvPr/>
        </p:nvGrpSpPr>
        <p:grpSpPr>
          <a:xfrm>
            <a:off x="452548" y="3741326"/>
            <a:ext cx="3306807" cy="1761982"/>
            <a:chOff x="3355493" y="2611241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D481B05-FD18-41E1-8355-57D4B321A23E}"/>
                </a:ext>
              </a:extLst>
            </p:cNvPr>
            <p:cNvSpPr/>
            <p:nvPr/>
          </p:nvSpPr>
          <p:spPr>
            <a:xfrm>
              <a:off x="3355493" y="2611241"/>
              <a:ext cx="1575336" cy="787668"/>
            </a:xfrm>
            <a:prstGeom prst="roundRect">
              <a:avLst/>
            </a:prstGeom>
            <a:solidFill>
              <a:schemeClr val="accent4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8D45D146-9541-4BD9-A95B-E6E59A2C668F}"/>
                </a:ext>
              </a:extLst>
            </p:cNvPr>
            <p:cNvSpPr txBox="1"/>
            <p:nvPr/>
          </p:nvSpPr>
          <p:spPr>
            <a:xfrm>
              <a:off x="3393944" y="2649692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noProof="0" dirty="0"/>
                <a:t>Risk Assessment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ECE7D8A3-2CAE-447E-B833-45636DFAB385}"/>
              </a:ext>
            </a:extLst>
          </p:cNvPr>
          <p:cNvSpPr txBox="1"/>
          <p:nvPr/>
        </p:nvSpPr>
        <p:spPr>
          <a:xfrm>
            <a:off x="4764095" y="3833495"/>
            <a:ext cx="74198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 steps 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assess your Risks to accelerate the second campaign (Subsystems Groups 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reassess together the Risks ( Risk board)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01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nl-NL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0572A-3625-437B-8750-868B11D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8</a:t>
            </a:fld>
            <a:endParaRPr lang="nl-NL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20A15BF-80D2-41A3-9594-DF3A64D9C2A8}"/>
              </a:ext>
            </a:extLst>
          </p:cNvPr>
          <p:cNvSpPr txBox="1"/>
          <p:nvPr/>
        </p:nvSpPr>
        <p:spPr>
          <a:xfrm>
            <a:off x="201718" y="1262564"/>
            <a:ext cx="11702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Comparative Risk Analysis is necessary for a design / Site Trade off as ETRAC is doing 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Risk Analysis is a very important for all the phases of the project that’s why we should keep building strategies, processes, policies and tools to aid with Risk Management, Then we should deliver a final Risk Management Plan (for all the phases of the project). 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We’re initiating a Risk Campaign to study and analyze together Risks of your Groups / Systems, We will arrange together sessions for this aim.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185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9ba3cb8-cc0f-4e2b-a2c3-49ceef2415f5">
      <Terms xmlns="http://schemas.microsoft.com/office/infopath/2007/PartnerControls"/>
    </lcf76f155ced4ddcb4097134ff3c332f>
    <_ip_UnifiedCompliancePolicyProperties xmlns="http://schemas.microsoft.com/sharepoint/v3" xsi:nil="true"/>
    <TaxCatchAll xmlns="4687aa80-790d-490d-bf5c-1a23927abb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E1DCC50AD948B027AC4F8981153B" ma:contentTypeVersion="17" ma:contentTypeDescription="Crée un document." ma:contentTypeScope="" ma:versionID="398a041c4dfa1afe6ab8f47797ab4f74">
  <xsd:schema xmlns:xsd="http://www.w3.org/2001/XMLSchema" xmlns:xs="http://www.w3.org/2001/XMLSchema" xmlns:p="http://schemas.microsoft.com/office/2006/metadata/properties" xmlns:ns1="http://schemas.microsoft.com/sharepoint/v3" xmlns:ns2="49ba3cb8-cc0f-4e2b-a2c3-49ceef2415f5" xmlns:ns3="4687aa80-790d-490d-bf5c-1a23927abbc5" targetNamespace="http://schemas.microsoft.com/office/2006/metadata/properties" ma:root="true" ma:fieldsID="f4198e33697c3e4dd22883ce535b2481" ns1:_="" ns2:_="" ns3:_="">
    <xsd:import namespace="http://schemas.microsoft.com/sharepoint/v3"/>
    <xsd:import namespace="49ba3cb8-cc0f-4e2b-a2c3-49ceef2415f5"/>
    <xsd:import namespace="4687aa80-790d-490d-bf5c-1a23927ab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a3cb8-cc0f-4e2b-a2c3-49ceef241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7aa80-790d-490d-bf5c-1a23927ab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fc3a8d9-fe06-4317-b932-e1540083f133}" ma:internalName="TaxCatchAll" ma:showField="CatchAllData" ma:web="4687aa80-790d-490d-bf5c-1a23927ab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11B84-10F8-4B30-8E32-17B42ACB8DF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9ba3cb8-cc0f-4e2b-a2c3-49ceef2415f5"/>
    <ds:schemaRef ds:uri="4687aa80-790d-490d-bf5c-1a23927abbc5"/>
  </ds:schemaRefs>
</ds:datastoreItem>
</file>

<file path=customXml/itemProps2.xml><?xml version="1.0" encoding="utf-8"?>
<ds:datastoreItem xmlns:ds="http://schemas.openxmlformats.org/officeDocument/2006/customXml" ds:itemID="{D8AE66F9-1F05-47F8-A5FD-79C47D8C1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ba3cb8-cc0f-4e2b-a2c3-49ceef2415f5"/>
    <ds:schemaRef ds:uri="4687aa80-790d-490d-bf5c-1a23927ab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64B152-4E11-4581-BC5D-2D8F2268C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0</TotalTime>
  <Words>691</Words>
  <Application>Microsoft Office PowerPoint</Application>
  <PresentationFormat>Grand écran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Söhne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Ghada Mahmoud</dc:creator>
  <cp:lastModifiedBy>Ghada Mahmoud</cp:lastModifiedBy>
  <cp:revision>267</cp:revision>
  <dcterms:created xsi:type="dcterms:W3CDTF">2024-03-04T09:18:50Z</dcterms:created>
  <dcterms:modified xsi:type="dcterms:W3CDTF">2024-05-06T23:59:49Z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0x010100C1B3E1DCC50AD948B027AC4F8981153B</vt:lpwstr>
  </property>
</Properties>
</file>