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 id="2147483676" r:id="rId5"/>
    <p:sldMasterId id="2147483690" r:id="rId6"/>
  </p:sldMasterIdLst>
  <p:notesMasterIdLst>
    <p:notesMasterId r:id="rId28"/>
  </p:notesMasterIdLst>
  <p:sldIdLst>
    <p:sldId id="527" r:id="rId7"/>
    <p:sldId id="2142532326" r:id="rId8"/>
    <p:sldId id="1165" r:id="rId9"/>
    <p:sldId id="1195" r:id="rId10"/>
    <p:sldId id="2142532334" r:id="rId11"/>
    <p:sldId id="2142532330" r:id="rId12"/>
    <p:sldId id="2142532331" r:id="rId13"/>
    <p:sldId id="2142532337" r:id="rId14"/>
    <p:sldId id="2142532336" r:id="rId15"/>
    <p:sldId id="1184" r:id="rId16"/>
    <p:sldId id="1163" r:id="rId17"/>
    <p:sldId id="2142532339" r:id="rId18"/>
    <p:sldId id="2142532338" r:id="rId19"/>
    <p:sldId id="259" r:id="rId20"/>
    <p:sldId id="263" r:id="rId21"/>
    <p:sldId id="264" r:id="rId22"/>
    <p:sldId id="279" r:id="rId23"/>
    <p:sldId id="280" r:id="rId24"/>
    <p:sldId id="284" r:id="rId25"/>
    <p:sldId id="290" r:id="rId26"/>
    <p:sldId id="1162"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1pPr>
    <a:lvl2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2pPr>
    <a:lvl3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3pPr>
    <a:lvl4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4pPr>
    <a:lvl5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5pPr>
    <a:lvl6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6pPr>
    <a:lvl7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7pPr>
    <a:lvl8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8pPr>
    <a:lvl9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6FD"/>
    <a:srgbClr val="E6EEFE"/>
    <a:srgbClr val="FFFFFF"/>
    <a:srgbClr val="FFE00C"/>
    <a:srgbClr val="FF3246"/>
    <a:srgbClr val="071F97"/>
    <a:srgbClr val="0929D4"/>
    <a:srgbClr val="68E1FA"/>
    <a:srgbClr val="000000"/>
    <a:srgbClr val="16E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6808DD-ABE5-488F-A19E-A77FD836654F}" v="16" dt="2024-07-04T15:33:33.11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8"/>
  </p:normalViewPr>
  <p:slideViewPr>
    <p:cSldViewPr snapToGrid="0">
      <p:cViewPr varScale="1">
        <p:scale>
          <a:sx n="58" d="100"/>
          <a:sy n="58" d="100"/>
        </p:scale>
        <p:origin x="37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eurohpc.sharepoint.com/sites/Infrastructure/Shared%20Documents/Peer-Review/Calls%20for%20Access/All%20calls%20stats/Country%20statistics-01-1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eurohpc.sharepoint.com/sites/Infrastructure/Shared%20Documents/Peer-Review/Calls%20for%20Access/All%20calls%20stats/Country%20statistics-01-1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urohpc.sharepoint.com/sites/Infrastructure/Shared%20Documents/Peer-Review/Calls%20for%20Access/All%20calls%20stats/stats%20al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urohpc.sharepoint.com/sites/Infrastructure/Shared%20Documents/Peer-Review/Calls%20for%20Access/Regular%20Access/Statistics/Country%20statistics/Country%20statistics-12-03-2024%20-%20Cop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eurohpc.sharepoint.com/sites/Infrastructure/Shared%20Documents/Peer-Review/Calls%20for%20Access/AI%20&amp;%20DataIntensive%20Applications%20Access/05_Cut_offs/1st%20cut-off%20-%20April%202024/AI%20and%20Data%20Intensive%20Applications%20call-%20MASTERSHEE%20-%20Cop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a:t>Extreme Scale Access - Administratively accepted vs awarded proposals - all cut-offs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ES"/>
        </a:p>
      </c:txPr>
    </c:title>
    <c:autoTitleDeleted val="0"/>
    <c:plotArea>
      <c:layout/>
      <c:lineChart>
        <c:grouping val="standard"/>
        <c:varyColors val="0"/>
        <c:ser>
          <c:idx val="0"/>
          <c:order val="0"/>
          <c:tx>
            <c:strRef>
              <c:f>'[Country statistics-01-10-2023.xlsx]ES Charts'!$B$109</c:f>
              <c:strCache>
                <c:ptCount val="1"/>
                <c:pt idx="0">
                  <c:v>Admin accepted proposals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'[Country statistics-01-10-2023.xlsx]ES Charts'!$A$110:$A$113</c:f>
              <c:numCache>
                <c:formatCode>mmm\-yy</c:formatCode>
                <c:ptCount val="4"/>
                <c:pt idx="0">
                  <c:v>44896</c:v>
                </c:pt>
                <c:pt idx="1">
                  <c:v>45047</c:v>
                </c:pt>
                <c:pt idx="2">
                  <c:v>45200</c:v>
                </c:pt>
                <c:pt idx="3">
                  <c:v>45383</c:v>
                </c:pt>
              </c:numCache>
            </c:numRef>
          </c:cat>
          <c:val>
            <c:numRef>
              <c:f>'[Country statistics-01-10-2023.xlsx]ES Charts'!$B$110:$B$113</c:f>
              <c:numCache>
                <c:formatCode>General</c:formatCode>
                <c:ptCount val="4"/>
                <c:pt idx="0">
                  <c:v>36</c:v>
                </c:pt>
                <c:pt idx="1">
                  <c:v>17</c:v>
                </c:pt>
                <c:pt idx="2">
                  <c:v>21</c:v>
                </c:pt>
                <c:pt idx="3">
                  <c:v>26</c:v>
                </c:pt>
              </c:numCache>
            </c:numRef>
          </c:val>
          <c:smooth val="0"/>
          <c:extLst>
            <c:ext xmlns:c16="http://schemas.microsoft.com/office/drawing/2014/chart" uri="{C3380CC4-5D6E-409C-BE32-E72D297353CC}">
              <c16:uniqueId val="{00000000-31E5-4A03-A984-C9213C0EC9CA}"/>
            </c:ext>
          </c:extLst>
        </c:ser>
        <c:ser>
          <c:idx val="1"/>
          <c:order val="1"/>
          <c:tx>
            <c:strRef>
              <c:f>'[Country statistics-01-10-2023.xlsx]ES Charts'!$C$109</c:f>
              <c:strCache>
                <c:ptCount val="1"/>
                <c:pt idx="0">
                  <c:v>Awarded projects</c:v>
                </c:pt>
              </c:strCache>
            </c:strRef>
          </c:tx>
          <c:spPr>
            <a:ln w="28575" cap="rnd">
              <a:solidFill>
                <a:srgbClr val="FBD1FC"/>
              </a:solidFill>
              <a:round/>
            </a:ln>
            <a:effectLst/>
          </c:spPr>
          <c:marker>
            <c:symbol val="square"/>
            <c:size val="5"/>
            <c:spPr>
              <a:solidFill>
                <a:srgbClr val="FBD1FC"/>
              </a:solidFill>
              <a:ln w="9525">
                <a:solidFill>
                  <a:srgbClr val="FBD1FC"/>
                </a:solidFill>
              </a:ln>
              <a:effectLst/>
            </c:spPr>
          </c:marker>
          <c:dLbls>
            <c:dLbl>
              <c:idx val="1"/>
              <c:layout>
                <c:manualLayout>
                  <c:x val="-4.1833333333333333E-2"/>
                  <c:y val="4.9918205074157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E5-4A03-A984-C9213C0EC9CA}"/>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'[Country statistics-01-10-2023.xlsx]ES Charts'!$A$110:$A$113</c:f>
              <c:numCache>
                <c:formatCode>mmm\-yy</c:formatCode>
                <c:ptCount val="4"/>
                <c:pt idx="0">
                  <c:v>44896</c:v>
                </c:pt>
                <c:pt idx="1">
                  <c:v>45047</c:v>
                </c:pt>
                <c:pt idx="2">
                  <c:v>45200</c:v>
                </c:pt>
                <c:pt idx="3">
                  <c:v>45383</c:v>
                </c:pt>
              </c:numCache>
            </c:numRef>
          </c:cat>
          <c:val>
            <c:numRef>
              <c:f>'[Country statistics-01-10-2023.xlsx]ES Charts'!$C$110:$C$113</c:f>
              <c:numCache>
                <c:formatCode>General</c:formatCode>
                <c:ptCount val="4"/>
                <c:pt idx="0">
                  <c:v>26</c:v>
                </c:pt>
                <c:pt idx="1">
                  <c:v>15</c:v>
                </c:pt>
                <c:pt idx="2">
                  <c:v>14</c:v>
                </c:pt>
              </c:numCache>
            </c:numRef>
          </c:val>
          <c:smooth val="0"/>
          <c:extLst>
            <c:ext xmlns:c16="http://schemas.microsoft.com/office/drawing/2014/chart" uri="{C3380CC4-5D6E-409C-BE32-E72D297353CC}">
              <c16:uniqueId val="{00000002-31E5-4A03-A984-C9213C0EC9CA}"/>
            </c:ext>
          </c:extLst>
        </c:ser>
        <c:dLbls>
          <c:dLblPos val="t"/>
          <c:showLegendKey val="0"/>
          <c:showVal val="1"/>
          <c:showCatName val="0"/>
          <c:showSerName val="0"/>
          <c:showPercent val="0"/>
          <c:showBubbleSize val="0"/>
        </c:dLbls>
        <c:marker val="1"/>
        <c:smooth val="0"/>
        <c:axId val="300203471"/>
        <c:axId val="300200591"/>
      </c:lineChart>
      <c:catAx>
        <c:axId val="30020347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ES"/>
          </a:p>
        </c:txPr>
        <c:crossAx val="300200591"/>
        <c:crosses val="autoZero"/>
        <c:auto val="0"/>
        <c:lblAlgn val="ctr"/>
        <c:lblOffset val="100"/>
        <c:noMultiLvlLbl val="0"/>
      </c:catAx>
      <c:valAx>
        <c:axId val="3002005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0203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a:t>Extreme Scale Access (Dec 2022-Oct 2023) - research domains distribution – awarded projects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ES"/>
        </a:p>
      </c:txPr>
    </c:title>
    <c:autoTitleDeleted val="0"/>
    <c:plotArea>
      <c:layout/>
      <c:pieChart>
        <c:varyColors val="1"/>
        <c:ser>
          <c:idx val="0"/>
          <c:order val="0"/>
          <c:dPt>
            <c:idx val="0"/>
            <c:bubble3D val="0"/>
            <c:spPr>
              <a:solidFill>
                <a:srgbClr val="FBD1FC"/>
              </a:solidFill>
              <a:ln w="19050">
                <a:solidFill>
                  <a:schemeClr val="lt1"/>
                </a:solidFill>
              </a:ln>
              <a:effectLst/>
            </c:spPr>
            <c:extLst>
              <c:ext xmlns:c16="http://schemas.microsoft.com/office/drawing/2014/chart" uri="{C3380CC4-5D6E-409C-BE32-E72D297353CC}">
                <c16:uniqueId val="{00000001-E85B-4CDA-BB65-4CA94B81EB2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85B-4CDA-BB65-4CA94B81EB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5B-4CDA-BB65-4CA94B81EB21}"/>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E85B-4CDA-BB65-4CA94B81EB21}"/>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'[Country statistics-01-10-2023.xlsx]ES Charts'!$F$93:$F$96</c:f>
              <c:strCache>
                <c:ptCount val="4"/>
                <c:pt idx="0">
                  <c:v>Chemical Sciences and Materials, Solid State Physics</c:v>
                </c:pt>
                <c:pt idx="1">
                  <c:v>Earth System Sciences &amp; Environmental Studies</c:v>
                </c:pt>
                <c:pt idx="2">
                  <c:v>Engineering, Mathematics and Computer Sciences</c:v>
                </c:pt>
                <c:pt idx="3">
                  <c:v>Computational Physics: Universe Sciences, Fundamental Constituents of Matter</c:v>
                </c:pt>
              </c:strCache>
            </c:strRef>
          </c:cat>
          <c:val>
            <c:numRef>
              <c:f>'[Country statistics-01-10-2023.xlsx]ES Charts'!$H$93:$H$96</c:f>
              <c:numCache>
                <c:formatCode>0%</c:formatCode>
                <c:ptCount val="4"/>
                <c:pt idx="0">
                  <c:v>0.2</c:v>
                </c:pt>
                <c:pt idx="1">
                  <c:v>7.2727272727272724E-2</c:v>
                </c:pt>
                <c:pt idx="2">
                  <c:v>0.21818181818181817</c:v>
                </c:pt>
                <c:pt idx="3">
                  <c:v>0.50909090909090904</c:v>
                </c:pt>
              </c:numCache>
            </c:numRef>
          </c:val>
          <c:extLst>
            <c:ext xmlns:c16="http://schemas.microsoft.com/office/drawing/2014/chart" uri="{C3380CC4-5D6E-409C-BE32-E72D297353CC}">
              <c16:uniqueId val="{00000008-E85B-4CDA-BB65-4CA94B81EB2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rgbClr val="595959"/>
                </a:solidFill>
                <a:latin typeface="+mn-lt"/>
                <a:ea typeface="+mn-ea"/>
                <a:cs typeface="Arial" panose="020B0604020202020204" pitchFamily="34" charset="0"/>
              </a:defRPr>
            </a:pPr>
            <a:r>
              <a:rPr lang="en-GB"/>
              <a:t>Regular Access - Administratively accepted vs awarded proposals - all cut-offs</a:t>
            </a:r>
          </a:p>
        </c:rich>
      </c:tx>
      <c:layout>
        <c:manualLayout>
          <c:xMode val="edge"/>
          <c:yMode val="edge"/>
          <c:x val="0.13470741449997922"/>
          <c:y val="1.5843997486484868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rgbClr val="595959"/>
              </a:solidFill>
              <a:latin typeface="+mn-lt"/>
              <a:ea typeface="+mn-ea"/>
              <a:cs typeface="Arial" panose="020B0604020202020204" pitchFamily="34" charset="0"/>
            </a:defRPr>
          </a:pPr>
          <a:endParaRPr lang="en-ES"/>
        </a:p>
      </c:txPr>
    </c:title>
    <c:autoTitleDeleted val="0"/>
    <c:plotArea>
      <c:layout/>
      <c:lineChart>
        <c:grouping val="standard"/>
        <c:varyColors val="0"/>
        <c:ser>
          <c:idx val="0"/>
          <c:order val="0"/>
          <c:tx>
            <c:strRef>
              <c:f>RA!$B$242</c:f>
              <c:strCache>
                <c:ptCount val="1"/>
                <c:pt idx="0">
                  <c:v>Admin accepted proposals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rgbClr val="595959"/>
                    </a:solidFill>
                    <a:latin typeface="+mn-lt"/>
                    <a:ea typeface="+mn-ea"/>
                    <a:cs typeface="Arial" panose="020B0604020202020204" pitchFamily="34" charset="0"/>
                  </a:defRPr>
                </a:pPr>
                <a:endParaRPr lang="en-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RA!$C$241:$J$241</c:f>
              <c:numCache>
                <c:formatCode>mmm\-yy</c:formatCode>
                <c:ptCount val="8"/>
                <c:pt idx="0">
                  <c:v>44531</c:v>
                </c:pt>
                <c:pt idx="1">
                  <c:v>44621</c:v>
                </c:pt>
                <c:pt idx="2">
                  <c:v>44743</c:v>
                </c:pt>
                <c:pt idx="3">
                  <c:v>44866</c:v>
                </c:pt>
                <c:pt idx="4">
                  <c:v>44986</c:v>
                </c:pt>
                <c:pt idx="5">
                  <c:v>45108</c:v>
                </c:pt>
                <c:pt idx="6">
                  <c:v>45231</c:v>
                </c:pt>
                <c:pt idx="7">
                  <c:v>45352</c:v>
                </c:pt>
              </c:numCache>
            </c:numRef>
          </c:cat>
          <c:val>
            <c:numRef>
              <c:f>RA!$C$242:$J$242</c:f>
              <c:numCache>
                <c:formatCode>General</c:formatCode>
                <c:ptCount val="8"/>
                <c:pt idx="0">
                  <c:v>19</c:v>
                </c:pt>
                <c:pt idx="1">
                  <c:v>16</c:v>
                </c:pt>
                <c:pt idx="2">
                  <c:v>30</c:v>
                </c:pt>
                <c:pt idx="3">
                  <c:v>39</c:v>
                </c:pt>
                <c:pt idx="4">
                  <c:v>31</c:v>
                </c:pt>
                <c:pt idx="5">
                  <c:v>34</c:v>
                </c:pt>
                <c:pt idx="6">
                  <c:v>52</c:v>
                </c:pt>
                <c:pt idx="7">
                  <c:v>36</c:v>
                </c:pt>
              </c:numCache>
            </c:numRef>
          </c:val>
          <c:smooth val="0"/>
          <c:extLst>
            <c:ext xmlns:c16="http://schemas.microsoft.com/office/drawing/2014/chart" uri="{C3380CC4-5D6E-409C-BE32-E72D297353CC}">
              <c16:uniqueId val="{00000000-090C-446D-9138-20A781D41AB9}"/>
            </c:ext>
          </c:extLst>
        </c:ser>
        <c:ser>
          <c:idx val="1"/>
          <c:order val="1"/>
          <c:tx>
            <c:strRef>
              <c:f>RA!$B$243</c:f>
              <c:strCache>
                <c:ptCount val="1"/>
                <c:pt idx="0">
                  <c:v>Awarded proposals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7677677677677679E-2"/>
                  <c:y val="4.1775151352573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0C-446D-9138-20A781D41AB9}"/>
                </c:ext>
              </c:extLst>
            </c:dLbl>
            <c:dLbl>
              <c:idx val="1"/>
              <c:layout>
                <c:manualLayout>
                  <c:x val="-3.2682682682682686E-2"/>
                  <c:y val="4.1775151352573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0C-446D-9138-20A781D41AB9}"/>
                </c:ext>
              </c:extLst>
            </c:dLbl>
            <c:dLbl>
              <c:idx val="2"/>
              <c:layout>
                <c:manualLayout>
                  <c:x val="-3.2682682682682776E-2"/>
                  <c:y val="4.5115164712627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0C-446D-9138-20A781D41AB9}"/>
                </c:ext>
              </c:extLst>
            </c:dLbl>
            <c:spPr>
              <a:noFill/>
              <a:ln>
                <a:noFill/>
              </a:ln>
              <a:effectLst/>
            </c:spPr>
            <c:txPr>
              <a:bodyPr rot="0" spcFirstLastPara="1" vertOverflow="ellipsis" vert="horz" wrap="square" anchor="ctr" anchorCtr="1"/>
              <a:lstStyle/>
              <a:p>
                <a:pPr>
                  <a:defRPr sz="1800" b="0" i="0" u="none" strike="noStrike" kern="1200" baseline="0">
                    <a:solidFill>
                      <a:srgbClr val="595959"/>
                    </a:solidFill>
                    <a:latin typeface="+mn-lt"/>
                    <a:ea typeface="+mn-ea"/>
                    <a:cs typeface="Arial" panose="020B0604020202020204" pitchFamily="34" charset="0"/>
                  </a:defRPr>
                </a:pPr>
                <a:endParaRPr lang="en-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RA!$C$241:$J$241</c:f>
              <c:numCache>
                <c:formatCode>mmm\-yy</c:formatCode>
                <c:ptCount val="8"/>
                <c:pt idx="0">
                  <c:v>44531</c:v>
                </c:pt>
                <c:pt idx="1">
                  <c:v>44621</c:v>
                </c:pt>
                <c:pt idx="2">
                  <c:v>44743</c:v>
                </c:pt>
                <c:pt idx="3">
                  <c:v>44866</c:v>
                </c:pt>
                <c:pt idx="4">
                  <c:v>44986</c:v>
                </c:pt>
                <c:pt idx="5">
                  <c:v>45108</c:v>
                </c:pt>
                <c:pt idx="6">
                  <c:v>45231</c:v>
                </c:pt>
                <c:pt idx="7">
                  <c:v>45352</c:v>
                </c:pt>
              </c:numCache>
            </c:numRef>
          </c:cat>
          <c:val>
            <c:numRef>
              <c:f>RA!$C$243:$J$243</c:f>
              <c:numCache>
                <c:formatCode>General</c:formatCode>
                <c:ptCount val="8"/>
                <c:pt idx="0">
                  <c:v>15</c:v>
                </c:pt>
                <c:pt idx="1">
                  <c:v>14</c:v>
                </c:pt>
                <c:pt idx="2">
                  <c:v>21</c:v>
                </c:pt>
                <c:pt idx="3">
                  <c:v>29</c:v>
                </c:pt>
                <c:pt idx="4">
                  <c:v>21</c:v>
                </c:pt>
                <c:pt idx="5">
                  <c:v>21</c:v>
                </c:pt>
                <c:pt idx="6">
                  <c:v>39</c:v>
                </c:pt>
              </c:numCache>
            </c:numRef>
          </c:val>
          <c:smooth val="0"/>
          <c:extLst>
            <c:ext xmlns:c16="http://schemas.microsoft.com/office/drawing/2014/chart" uri="{C3380CC4-5D6E-409C-BE32-E72D297353CC}">
              <c16:uniqueId val="{00000004-090C-446D-9138-20A781D41AB9}"/>
            </c:ext>
          </c:extLst>
        </c:ser>
        <c:dLbls>
          <c:dLblPos val="t"/>
          <c:showLegendKey val="0"/>
          <c:showVal val="1"/>
          <c:showCatName val="0"/>
          <c:showSerName val="0"/>
          <c:showPercent val="0"/>
          <c:showBubbleSize val="0"/>
        </c:dLbls>
        <c:marker val="1"/>
        <c:smooth val="0"/>
        <c:axId val="938444703"/>
        <c:axId val="938445119"/>
      </c:lineChart>
      <c:catAx>
        <c:axId val="93844470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595959"/>
                </a:solidFill>
                <a:latin typeface="+mn-lt"/>
                <a:ea typeface="+mn-ea"/>
                <a:cs typeface="Arial" panose="020B0604020202020204" pitchFamily="34" charset="0"/>
              </a:defRPr>
            </a:pPr>
            <a:endParaRPr lang="en-ES"/>
          </a:p>
        </c:txPr>
        <c:crossAx val="938445119"/>
        <c:crosses val="autoZero"/>
        <c:auto val="0"/>
        <c:lblAlgn val="ctr"/>
        <c:lblOffset val="100"/>
        <c:noMultiLvlLbl val="0"/>
      </c:catAx>
      <c:valAx>
        <c:axId val="93844511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38444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595959"/>
              </a:solidFill>
              <a:latin typeface="+mn-lt"/>
              <a:ea typeface="+mn-ea"/>
              <a:cs typeface="Arial" panose="020B0604020202020204" pitchFamily="34" charset="0"/>
            </a:defRPr>
          </a:pPr>
          <a:endParaRPr lang="en-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595959"/>
          </a:solidFill>
          <a:latin typeface="+mn-lt"/>
          <a:cs typeface="Arial" panose="020B0604020202020204" pitchFamily="34" charset="0"/>
        </a:defRPr>
      </a:pPr>
      <a:endParaRPr lang="en-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GB"/>
              <a:t>Regular Access call (Dec 2021-Nov 2023) - Research domains distribution – awarded projects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E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AC-451A-881E-AB90DA7345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1AC-451A-881E-AB90DA7345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1AC-451A-881E-AB90DA73457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AC-451A-881E-AB90DA73457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1AC-451A-881E-AB90DA734577}"/>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'[Country statistics-12-03-2024 - Gustav.xlsx]Regular Access'!$I$156:$I$160</c:f>
              <c:strCache>
                <c:ptCount val="5"/>
                <c:pt idx="0">
                  <c:v>Chemical Sciences and Materials, Solid State Physics</c:v>
                </c:pt>
                <c:pt idx="1">
                  <c:v>Earth System Sciences &amp; Environmental Studies</c:v>
                </c:pt>
                <c:pt idx="2">
                  <c:v>Engineering, Mathematics and Computer Sciences</c:v>
                </c:pt>
                <c:pt idx="3">
                  <c:v>Computational Physics: Universe Sciences, Fundamental Constituents of Matter</c:v>
                </c:pt>
                <c:pt idx="4">
                  <c:v>Biochemistry, Bioinformatics, Life Sciences, Physiology and Medicine</c:v>
                </c:pt>
              </c:strCache>
            </c:strRef>
          </c:cat>
          <c:val>
            <c:numRef>
              <c:f>'[Country statistics-12-03-2024 - Gustav.xlsx]Regular Access'!$K$156:$K$160</c:f>
              <c:numCache>
                <c:formatCode>0%</c:formatCode>
                <c:ptCount val="5"/>
                <c:pt idx="0">
                  <c:v>0.27500000000000002</c:v>
                </c:pt>
                <c:pt idx="1">
                  <c:v>4.3749999999999997E-2</c:v>
                </c:pt>
                <c:pt idx="2">
                  <c:v>0.28125</c:v>
                </c:pt>
                <c:pt idx="3">
                  <c:v>0.26250000000000001</c:v>
                </c:pt>
                <c:pt idx="4">
                  <c:v>0.13750000000000001</c:v>
                </c:pt>
              </c:numCache>
            </c:numRef>
          </c:val>
          <c:extLst>
            <c:ext xmlns:c16="http://schemas.microsoft.com/office/drawing/2014/chart" uri="{C3380CC4-5D6E-409C-BE32-E72D297353CC}">
              <c16:uniqueId val="{0000000A-A1AC-451A-881E-AB90DA73457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a:t>AI and Data Intensive Applications Access - research domains distribution (April 2024) - submitted proposals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ES"/>
        </a:p>
      </c:txPr>
    </c:title>
    <c:autoTitleDeleted val="0"/>
    <c:plotArea>
      <c:layout/>
      <c:pieChart>
        <c:varyColors val="1"/>
        <c:ser>
          <c:idx val="0"/>
          <c:order val="0"/>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670B-4F49-85DA-C7256862ED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0B-4F49-85DA-C7256862ED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0B-4F49-85DA-C7256862ED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0B-4F49-85DA-C7256862ED8B}"/>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'[AI and Data Intensive Applications call- MASTERSHEEt-k.xlsx]Pivots'!$A$30:$A$33</c:f>
              <c:strCache>
                <c:ptCount val="4"/>
                <c:pt idx="0">
                  <c:v>Biochemistry, Bioinformatics and Life sciences</c:v>
                </c:pt>
                <c:pt idx="1">
                  <c:v>Earth System Sciences</c:v>
                </c:pt>
                <c:pt idx="2">
                  <c:v>Economics, Finance and Management</c:v>
                </c:pt>
                <c:pt idx="3">
                  <c:v>Mathematics and Computer Sciences</c:v>
                </c:pt>
              </c:strCache>
            </c:strRef>
          </c:cat>
          <c:val>
            <c:numRef>
              <c:f>'[AI and Data Intensive Applications call- MASTERSHEEt-k.xlsx]Pivots'!$C$30:$C$33</c:f>
              <c:numCache>
                <c:formatCode>0%</c:formatCode>
                <c:ptCount val="4"/>
                <c:pt idx="0">
                  <c:v>0.15</c:v>
                </c:pt>
                <c:pt idx="1">
                  <c:v>0.05</c:v>
                </c:pt>
                <c:pt idx="2">
                  <c:v>0.05</c:v>
                </c:pt>
                <c:pt idx="3">
                  <c:v>0.75</c:v>
                </c:pt>
              </c:numCache>
            </c:numRef>
          </c:val>
          <c:extLst>
            <c:ext xmlns:c16="http://schemas.microsoft.com/office/drawing/2014/chart" uri="{C3380CC4-5D6E-409C-BE32-E72D297353CC}">
              <c16:uniqueId val="{00000008-670B-4F49-85DA-C7256862ED8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43000" y="685800"/>
            <a:ext cx="4572000" cy="3429000"/>
          </a:xfrm>
          <a:prstGeom prst="rect">
            <a:avLst/>
          </a:prstGeom>
        </p:spPr>
        <p:txBody>
          <a:bodyPr/>
          <a:lstStyle/>
          <a:p>
            <a:endParaRPr/>
          </a:p>
        </p:txBody>
      </p:sp>
      <p:sp>
        <p:nvSpPr>
          <p:cNvPr id="68" name="Shape 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43434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88812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96813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99143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36897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90887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10462" y="5417847"/>
            <a:ext cx="20726400" cy="2724150"/>
          </a:xfrm>
        </p:spPr>
        <p:txBody>
          <a:bodyPr anchor="t"/>
          <a:lstStyle>
            <a:lvl1pPr algn="l">
              <a:defRPr sz="7200" b="1" cap="none" baseline="0"/>
            </a:lvl1pPr>
          </a:lstStyle>
          <a:p>
            <a:r>
              <a:rPr lang="en-US" dirty="0"/>
              <a:t>Click to edit Master title style</a:t>
            </a:r>
            <a:endParaRPr lang="en-GB" dirty="0"/>
          </a:p>
        </p:txBody>
      </p:sp>
      <p:sp>
        <p:nvSpPr>
          <p:cNvPr id="3" name="Text Placeholder 2"/>
          <p:cNvSpPr>
            <a:spLocks noGrp="1"/>
          </p:cNvSpPr>
          <p:nvPr>
            <p:ph type="body" idx="1"/>
          </p:nvPr>
        </p:nvSpPr>
        <p:spPr>
          <a:xfrm>
            <a:off x="1910462" y="8154151"/>
            <a:ext cx="20726400" cy="3000374"/>
          </a:xfrm>
        </p:spPr>
        <p:txBody>
          <a:bodyPr anchor="b"/>
          <a:lstStyle>
            <a:lvl1pPr marL="0" indent="0">
              <a:buNone/>
              <a:defRPr sz="4000"/>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0569" y="0"/>
            <a:ext cx="13886194" cy="5328592"/>
          </a:xfrm>
          <a:prstGeom prst="rect">
            <a:avLst/>
          </a:prstGeom>
        </p:spPr>
      </p:pic>
    </p:spTree>
    <p:extLst>
      <p:ext uri="{BB962C8B-B14F-4D97-AF65-F5344CB8AC3E}">
        <p14:creationId xmlns:p14="http://schemas.microsoft.com/office/powerpoint/2010/main" val="275412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9032" y="-48517"/>
            <a:ext cx="18303688" cy="1873250"/>
          </a:xfrm>
        </p:spPr>
        <p:txBody>
          <a:bodyPr/>
          <a:lstStyle>
            <a:lvl1pPr>
              <a:defRPr sz="4800"/>
            </a:lvl1pPr>
          </a:lstStyle>
          <a:p>
            <a:r>
              <a:rPr lang="en-GB" noProof="0" dirty="0"/>
              <a:t>Click to edit Master title style</a:t>
            </a:r>
          </a:p>
        </p:txBody>
      </p:sp>
      <p:sp>
        <p:nvSpPr>
          <p:cNvPr id="3" name="Content Placeholder 2"/>
          <p:cNvSpPr>
            <a:spLocks noGrp="1"/>
          </p:cNvSpPr>
          <p:nvPr>
            <p:ph sz="half" idx="1"/>
          </p:nvPr>
        </p:nvSpPr>
        <p:spPr>
          <a:xfrm>
            <a:off x="1219200" y="3401616"/>
            <a:ext cx="21918016" cy="8641160"/>
          </a:xfrm>
        </p:spPr>
        <p:txBody>
          <a:bodyPr/>
          <a:lstStyle>
            <a:lvl1pPr>
              <a:buClrTx/>
              <a:defRPr sz="4800" i="0"/>
            </a:lvl1pPr>
            <a:lvl2pPr>
              <a:buClrTx/>
              <a:defRPr sz="4400" b="0"/>
            </a:lvl2pPr>
            <a:lvl3pPr>
              <a:defRPr sz="4000"/>
            </a:lvl3pPr>
            <a:lvl4pPr>
              <a:buClrTx/>
              <a:defRPr sz="3600"/>
            </a:lvl4pPr>
            <a:lvl5pPr>
              <a:defRPr sz="3600"/>
            </a:lvl5pPr>
            <a:lvl6pPr>
              <a:defRPr sz="3600"/>
            </a:lvl6pPr>
            <a:lvl7pPr>
              <a:defRPr sz="3600"/>
            </a:lvl7pPr>
            <a:lvl8pPr>
              <a:defRPr sz="3600"/>
            </a:lvl8pPr>
            <a:lvl9pPr>
              <a:defRPr sz="3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baseline="0"/>
            </a:lvl1pPr>
          </a:lstStyle>
          <a:p>
            <a:pPr>
              <a:defRPr/>
            </a:pPr>
            <a:fld id="{72CDA757-DEC8-431A-8A78-9AF49282729F}" type="slidenum">
              <a:rPr lang="en-GB" smtClean="0"/>
              <a:pPr>
                <a:defRPr/>
              </a:pPr>
              <a:t>‹#›</a:t>
            </a:fld>
            <a:endParaRPr lang="en-GB" dirty="0"/>
          </a:p>
        </p:txBody>
      </p:sp>
    </p:spTree>
    <p:extLst>
      <p:ext uri="{BB962C8B-B14F-4D97-AF65-F5344CB8AC3E}">
        <p14:creationId xmlns:p14="http://schemas.microsoft.com/office/powerpoint/2010/main" val="420104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EDFF1A8-A5C7-7DCC-853F-F24B4C9072F7}"/>
              </a:ext>
            </a:extLst>
          </p:cNvPr>
          <p:cNvSpPr>
            <a:spLocks noGrp="1"/>
          </p:cNvSpPr>
          <p:nvPr>
            <p:ph type="title"/>
          </p:nvPr>
        </p:nvSpPr>
        <p:spPr>
          <a:xfrm>
            <a:off x="709103" y="518657"/>
            <a:ext cx="22886878" cy="1295278"/>
          </a:xfrm>
          <a:prstGeom prst="rect">
            <a:avLst/>
          </a:prstGeom>
        </p:spPr>
        <p:txBody>
          <a:bodyPr/>
          <a:lstStyle>
            <a:lvl1pPr>
              <a:defRPr sz="6400" b="1" i="0">
                <a:solidFill>
                  <a:schemeClr val="bg1"/>
                </a:solidFill>
                <a:latin typeface="EC Square Sans Pro" panose="020B0506040000020004" pitchFamily="34" charset="0"/>
              </a:defRPr>
            </a:lvl1pPr>
          </a:lstStyle>
          <a:p>
            <a:r>
              <a:rPr lang="fr-FR" dirty="0"/>
              <a:t>Modifiez le style du titre</a:t>
            </a:r>
          </a:p>
        </p:txBody>
      </p:sp>
    </p:spTree>
    <p:extLst>
      <p:ext uri="{BB962C8B-B14F-4D97-AF65-F5344CB8AC3E}">
        <p14:creationId xmlns:p14="http://schemas.microsoft.com/office/powerpoint/2010/main" val="1264721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Title">
    <p:bg>
      <p:bgRef idx="1001">
        <a:schemeClr val="bg1"/>
      </p:bgRef>
    </p:bg>
    <p:spTree>
      <p:nvGrpSpPr>
        <p:cNvPr id="1" name=""/>
        <p:cNvGrpSpPr/>
        <p:nvPr/>
      </p:nvGrpSpPr>
      <p:grpSpPr>
        <a:xfrm>
          <a:off x="0" y="0"/>
          <a:ext cx="0" cy="0"/>
          <a:chOff x="0" y="0"/>
          <a:chExt cx="0" cy="0"/>
        </a:xfrm>
      </p:grpSpPr>
      <p:sp>
        <p:nvSpPr>
          <p:cNvPr id="31" name="Body Level One…"/>
          <p:cNvSpPr txBox="1">
            <a:spLocks noGrp="1"/>
          </p:cNvSpPr>
          <p:nvPr>
            <p:ph type="body" sz="half" idx="1"/>
          </p:nvPr>
        </p:nvSpPr>
        <p:spPr>
          <a:xfrm>
            <a:off x="428499" y="4313041"/>
            <a:ext cx="19373684" cy="6121526"/>
          </a:xfrm>
          <a:prstGeom prst="rect">
            <a:avLst/>
          </a:prstGeom>
        </p:spPr>
        <p:txBody>
          <a:bodyPr lIns="50800" tIns="50800" rIns="50800" bIns="50800"/>
          <a:lstStyle>
            <a:lvl1pPr marL="609600" indent="-609600" defTabSz="2438337">
              <a:lnSpc>
                <a:spcPct val="90000"/>
              </a:lnSpc>
              <a:spcBef>
                <a:spcPts val="4500"/>
              </a:spcBef>
              <a:buSzPct val="123000"/>
              <a:buChar char="•"/>
              <a:defRPr sz="4800">
                <a:solidFill>
                  <a:srgbClr val="1C28CB"/>
                </a:solidFill>
              </a:defRPr>
            </a:lvl1pPr>
            <a:lvl2pPr marL="1219200" indent="-609600" defTabSz="2438337">
              <a:lnSpc>
                <a:spcPct val="90000"/>
              </a:lnSpc>
              <a:spcBef>
                <a:spcPts val="4500"/>
              </a:spcBef>
              <a:defRPr sz="4800">
                <a:solidFill>
                  <a:srgbClr val="1C28CB"/>
                </a:solidFill>
              </a:defRPr>
            </a:lvl2pPr>
            <a:lvl3pPr marL="1828800" indent="-609600" defTabSz="2438337">
              <a:lnSpc>
                <a:spcPct val="90000"/>
              </a:lnSpc>
              <a:spcBef>
                <a:spcPts val="4500"/>
              </a:spcBef>
              <a:defRPr sz="4800">
                <a:solidFill>
                  <a:srgbClr val="1C28CB"/>
                </a:solidFill>
              </a:defRPr>
            </a:lvl3pPr>
            <a:lvl4pPr marL="2438400" indent="-609600" defTabSz="2438337">
              <a:lnSpc>
                <a:spcPct val="90000"/>
              </a:lnSpc>
              <a:spcBef>
                <a:spcPts val="4500"/>
              </a:spcBef>
              <a:defRPr sz="4800">
                <a:solidFill>
                  <a:srgbClr val="1C28CB"/>
                </a:solidFill>
              </a:defRPr>
            </a:lvl4pPr>
            <a:lvl5pPr marL="3048000" indent="-609600" defTabSz="2438337">
              <a:lnSpc>
                <a:spcPct val="90000"/>
              </a:lnSpc>
              <a:spcBef>
                <a:spcPts val="4500"/>
              </a:spcBef>
              <a:defRPr sz="4800">
                <a:solidFill>
                  <a:srgbClr val="1C28CB"/>
                </a:solidFill>
              </a:defRPr>
            </a:lvl5pPr>
          </a:lstStyle>
          <a:p>
            <a:r>
              <a:t>Body Level One</a:t>
            </a:r>
          </a:p>
          <a:p>
            <a:pPr lvl="1"/>
            <a:r>
              <a:t>Body Level Two</a:t>
            </a:r>
          </a:p>
          <a:p>
            <a:pPr lvl="2"/>
            <a:r>
              <a:t>Body Level Three</a:t>
            </a:r>
          </a:p>
          <a:p>
            <a:pPr lvl="3"/>
            <a:r>
              <a:t>Body Level Four</a:t>
            </a:r>
          </a:p>
          <a:p>
            <a:pPr lvl="4"/>
            <a:r>
              <a:t>Body Level Five</a:t>
            </a:r>
          </a:p>
        </p:txBody>
      </p:sp>
      <p:sp>
        <p:nvSpPr>
          <p:cNvPr id="32" name="Presentation Title"/>
          <p:cNvSpPr txBox="1">
            <a:spLocks noGrp="1"/>
          </p:cNvSpPr>
          <p:nvPr>
            <p:ph type="body" sz="quarter" idx="21" hasCustomPrompt="1"/>
          </p:nvPr>
        </p:nvSpPr>
        <p:spPr>
          <a:xfrm>
            <a:off x="488589" y="1354565"/>
            <a:ext cx="19253504" cy="2663159"/>
          </a:xfrm>
          <a:prstGeom prst="rect">
            <a:avLst/>
          </a:prstGeom>
        </p:spPr>
        <p:txBody>
          <a:bodyPr lIns="50800" tIns="50800" rIns="50800" bIns="50800"/>
          <a:lstStyle>
            <a:lvl1pPr>
              <a:lnSpc>
                <a:spcPct val="80000"/>
              </a:lnSpc>
              <a:defRPr sz="9000" spc="-200">
                <a:solidFill>
                  <a:srgbClr val="1C28CB"/>
                </a:solidFill>
              </a:defRPr>
            </a:lvl1pPr>
          </a:lstStyle>
          <a:p>
            <a:r>
              <a:t>Title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14560539"/>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EDFF1A8-A5C7-7DCC-853F-F24B4C9072F7}"/>
              </a:ext>
            </a:extLst>
          </p:cNvPr>
          <p:cNvSpPr>
            <a:spLocks noGrp="1"/>
          </p:cNvSpPr>
          <p:nvPr>
            <p:ph type="title"/>
          </p:nvPr>
        </p:nvSpPr>
        <p:spPr>
          <a:xfrm>
            <a:off x="709103" y="518657"/>
            <a:ext cx="22886878" cy="1295278"/>
          </a:xfrm>
          <a:prstGeom prst="rect">
            <a:avLst/>
          </a:prstGeom>
        </p:spPr>
        <p:txBody>
          <a:bodyPr/>
          <a:lstStyle>
            <a:lvl1pPr>
              <a:defRPr sz="6400" b="1" i="0">
                <a:solidFill>
                  <a:schemeClr val="bg1"/>
                </a:solidFill>
                <a:latin typeface="EC Square Sans Pro" panose="020B0506040000020004" pitchFamily="34" charset="0"/>
              </a:defRPr>
            </a:lvl1pPr>
          </a:lstStyle>
          <a:p>
            <a:r>
              <a:rPr lang="fr-FR" dirty="0"/>
              <a:t>Modifiez le style du titre</a:t>
            </a:r>
          </a:p>
        </p:txBody>
      </p:sp>
    </p:spTree>
    <p:extLst>
      <p:ext uri="{BB962C8B-B14F-4D97-AF65-F5344CB8AC3E}">
        <p14:creationId xmlns:p14="http://schemas.microsoft.com/office/powerpoint/2010/main" val="2380908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9032" y="-48517"/>
            <a:ext cx="18303688" cy="1873250"/>
          </a:xfrm>
        </p:spPr>
        <p:txBody>
          <a:bodyPr/>
          <a:lstStyle>
            <a:lvl1pPr>
              <a:defRPr sz="4800"/>
            </a:lvl1pPr>
          </a:lstStyle>
          <a:p>
            <a:r>
              <a:rPr lang="en-GB" noProof="0" dirty="0"/>
              <a:t>Click to edit Master title style</a:t>
            </a:r>
          </a:p>
        </p:txBody>
      </p:sp>
      <p:sp>
        <p:nvSpPr>
          <p:cNvPr id="3" name="Content Placeholder 2"/>
          <p:cNvSpPr>
            <a:spLocks noGrp="1"/>
          </p:cNvSpPr>
          <p:nvPr>
            <p:ph sz="half" idx="1"/>
          </p:nvPr>
        </p:nvSpPr>
        <p:spPr>
          <a:xfrm>
            <a:off x="1219200" y="3401616"/>
            <a:ext cx="21918016" cy="8641160"/>
          </a:xfrm>
        </p:spPr>
        <p:txBody>
          <a:bodyPr/>
          <a:lstStyle>
            <a:lvl1pPr>
              <a:buClrTx/>
              <a:defRPr sz="4800" i="0"/>
            </a:lvl1pPr>
            <a:lvl2pPr>
              <a:buClrTx/>
              <a:defRPr sz="4400" b="0"/>
            </a:lvl2pPr>
            <a:lvl3pPr>
              <a:defRPr sz="4000"/>
            </a:lvl3pPr>
            <a:lvl4pPr>
              <a:buClrTx/>
              <a:defRPr sz="3600"/>
            </a:lvl4pPr>
            <a:lvl5pPr>
              <a:defRPr sz="3600"/>
            </a:lvl5pPr>
            <a:lvl6pPr>
              <a:defRPr sz="3600"/>
            </a:lvl6pPr>
            <a:lvl7pPr>
              <a:defRPr sz="3600"/>
            </a:lvl7pPr>
            <a:lvl8pPr>
              <a:defRPr sz="3600"/>
            </a:lvl8pPr>
            <a:lvl9pPr>
              <a:defRPr sz="3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11993392" y="13076008"/>
            <a:ext cx="384721" cy="379591"/>
          </a:xfrm>
          <a:ln/>
        </p:spPr>
        <p:txBody>
          <a:bodyPr/>
          <a:lstStyle>
            <a:lvl1pPr>
              <a:defRPr baseline="0"/>
            </a:lvl1pPr>
          </a:lstStyle>
          <a:p>
            <a:pPr>
              <a:defRPr/>
            </a:pPr>
            <a:fld id="{72CDA757-DEC8-431A-8A78-9AF49282729F}"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8627" y="0"/>
            <a:ext cx="6572754" cy="2537520"/>
          </a:xfrm>
          <a:prstGeom prst="rect">
            <a:avLst/>
          </a:prstGeom>
        </p:spPr>
      </p:pic>
    </p:spTree>
    <p:extLst>
      <p:ext uri="{BB962C8B-B14F-4D97-AF65-F5344CB8AC3E}">
        <p14:creationId xmlns:p14="http://schemas.microsoft.com/office/powerpoint/2010/main" val="3156452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10462" y="5417847"/>
            <a:ext cx="20726400" cy="2724150"/>
          </a:xfrm>
        </p:spPr>
        <p:txBody>
          <a:bodyPr anchor="t"/>
          <a:lstStyle>
            <a:lvl1pPr algn="l">
              <a:defRPr sz="7200" b="1" cap="none" baseline="0"/>
            </a:lvl1pPr>
          </a:lstStyle>
          <a:p>
            <a:r>
              <a:rPr lang="en-US" dirty="0"/>
              <a:t>Click to edit Master title style</a:t>
            </a:r>
            <a:endParaRPr lang="en-GB" dirty="0"/>
          </a:p>
        </p:txBody>
      </p:sp>
      <p:sp>
        <p:nvSpPr>
          <p:cNvPr id="3" name="Text Placeholder 2"/>
          <p:cNvSpPr>
            <a:spLocks noGrp="1"/>
          </p:cNvSpPr>
          <p:nvPr>
            <p:ph type="body" idx="1"/>
          </p:nvPr>
        </p:nvSpPr>
        <p:spPr>
          <a:xfrm>
            <a:off x="1910462" y="8154151"/>
            <a:ext cx="20726400" cy="3000374"/>
          </a:xfrm>
        </p:spPr>
        <p:txBody>
          <a:bodyPr anchor="b"/>
          <a:lstStyle>
            <a:lvl1pPr marL="0" indent="0">
              <a:buNone/>
              <a:defRPr sz="4000"/>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0569" y="0"/>
            <a:ext cx="13886194" cy="5328592"/>
          </a:xfrm>
          <a:prstGeom prst="rect">
            <a:avLst/>
          </a:prstGeom>
        </p:spPr>
      </p:pic>
    </p:spTree>
    <p:extLst>
      <p:ext uri="{BB962C8B-B14F-4D97-AF65-F5344CB8AC3E}">
        <p14:creationId xmlns:p14="http://schemas.microsoft.com/office/powerpoint/2010/main" val="4093648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9032" y="-48517"/>
            <a:ext cx="18303688" cy="1873250"/>
          </a:xfrm>
        </p:spPr>
        <p:txBody>
          <a:bodyPr/>
          <a:lstStyle>
            <a:lvl1pPr>
              <a:defRPr sz="4800"/>
            </a:lvl1pPr>
          </a:lstStyle>
          <a:p>
            <a:r>
              <a:rPr lang="en-GB" noProof="0" dirty="0"/>
              <a:t>Click to edit Master title style</a:t>
            </a:r>
          </a:p>
        </p:txBody>
      </p:sp>
      <p:sp>
        <p:nvSpPr>
          <p:cNvPr id="3" name="Content Placeholder 2"/>
          <p:cNvSpPr>
            <a:spLocks noGrp="1"/>
          </p:cNvSpPr>
          <p:nvPr>
            <p:ph sz="half" idx="1"/>
          </p:nvPr>
        </p:nvSpPr>
        <p:spPr>
          <a:xfrm>
            <a:off x="1219200" y="3401616"/>
            <a:ext cx="21918016" cy="8641160"/>
          </a:xfrm>
        </p:spPr>
        <p:txBody>
          <a:bodyPr/>
          <a:lstStyle>
            <a:lvl1pPr>
              <a:buClrTx/>
              <a:defRPr sz="4800" i="0"/>
            </a:lvl1pPr>
            <a:lvl2pPr>
              <a:buClrTx/>
              <a:defRPr sz="4400" b="0"/>
            </a:lvl2pPr>
            <a:lvl3pPr>
              <a:defRPr sz="4000"/>
            </a:lvl3pPr>
            <a:lvl4pPr>
              <a:buClrTx/>
              <a:defRPr sz="3600"/>
            </a:lvl4pPr>
            <a:lvl5pPr>
              <a:defRPr sz="3600"/>
            </a:lvl5pPr>
            <a:lvl6pPr>
              <a:defRPr sz="3600"/>
            </a:lvl6pPr>
            <a:lvl7pPr>
              <a:defRPr sz="3600"/>
            </a:lvl7pPr>
            <a:lvl8pPr>
              <a:defRPr sz="3600"/>
            </a:lvl8pPr>
            <a:lvl9pPr>
              <a:defRPr sz="3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baseline="0"/>
            </a:lvl1pPr>
          </a:lstStyle>
          <a:p>
            <a:pPr>
              <a:defRPr/>
            </a:pPr>
            <a:fld id="{72CDA757-DEC8-431A-8A78-9AF49282729F}"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8627" y="0"/>
            <a:ext cx="6572754" cy="2537520"/>
          </a:xfrm>
          <a:prstGeom prst="rect">
            <a:avLst/>
          </a:prstGeom>
        </p:spPr>
      </p:pic>
    </p:spTree>
    <p:extLst>
      <p:ext uri="{BB962C8B-B14F-4D97-AF65-F5344CB8AC3E}">
        <p14:creationId xmlns:p14="http://schemas.microsoft.com/office/powerpoint/2010/main" val="26709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1" y="3070226"/>
            <a:ext cx="10773834"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201" y="4349750"/>
            <a:ext cx="10773834"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6739" y="3070226"/>
            <a:ext cx="10778066"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6739" y="4349750"/>
            <a:ext cx="10778066"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dirty="0"/>
          </a:p>
        </p:txBody>
      </p:sp>
      <p:sp>
        <p:nvSpPr>
          <p:cNvPr id="10" name="Title 1"/>
          <p:cNvSpPr txBox="1">
            <a:spLocks/>
          </p:cNvSpPr>
          <p:nvPr userDrawn="1"/>
        </p:nvSpPr>
        <p:spPr bwMode="auto">
          <a:xfrm>
            <a:off x="1233127" y="664275"/>
            <a:ext cx="17439594" cy="1873250"/>
          </a:xfrm>
          <a:prstGeom prst="rect">
            <a:avLst/>
          </a:prstGeom>
          <a:noFill/>
          <a:ln w="9525">
            <a:noFill/>
            <a:miter lim="800000"/>
            <a:headEnd/>
            <a:tailEnd/>
          </a:ln>
        </p:spPr>
        <p:txBody>
          <a:bodyPr vert="horz" wrap="square" lIns="182880" tIns="91440" rIns="182880" bIns="9144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6000" kern="0"/>
              <a:t>Click to edit Master title style</a:t>
            </a:r>
            <a:endParaRPr lang="en-GB" sz="6000" kern="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77575" y="0"/>
            <a:ext cx="7003806" cy="2537520"/>
          </a:xfrm>
          <a:prstGeom prst="rect">
            <a:avLst/>
          </a:prstGeom>
        </p:spPr>
      </p:pic>
    </p:spTree>
    <p:extLst>
      <p:ext uri="{BB962C8B-B14F-4D97-AF65-F5344CB8AC3E}">
        <p14:creationId xmlns:p14="http://schemas.microsoft.com/office/powerpoint/2010/main" val="2938590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dirty="0"/>
          </a:p>
        </p:txBody>
      </p:sp>
    </p:spTree>
    <p:extLst>
      <p:ext uri="{BB962C8B-B14F-4D97-AF65-F5344CB8AC3E}">
        <p14:creationId xmlns:p14="http://schemas.microsoft.com/office/powerpoint/2010/main" val="2071605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dirty="0"/>
          </a:p>
        </p:txBody>
      </p:sp>
    </p:spTree>
    <p:extLst>
      <p:ext uri="{BB962C8B-B14F-4D97-AF65-F5344CB8AC3E}">
        <p14:creationId xmlns:p14="http://schemas.microsoft.com/office/powerpoint/2010/main" val="269952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9032" y="-48517"/>
            <a:ext cx="18303688" cy="1873250"/>
          </a:xfrm>
        </p:spPr>
        <p:txBody>
          <a:bodyPr/>
          <a:lstStyle>
            <a:lvl1pPr>
              <a:defRPr sz="4800"/>
            </a:lvl1pPr>
          </a:lstStyle>
          <a:p>
            <a:r>
              <a:rPr lang="en-GB" noProof="0" dirty="0"/>
              <a:t>Click to edit Master title style</a:t>
            </a:r>
          </a:p>
        </p:txBody>
      </p:sp>
      <p:sp>
        <p:nvSpPr>
          <p:cNvPr id="3" name="Content Placeholder 2"/>
          <p:cNvSpPr>
            <a:spLocks noGrp="1"/>
          </p:cNvSpPr>
          <p:nvPr>
            <p:ph sz="half" idx="1"/>
          </p:nvPr>
        </p:nvSpPr>
        <p:spPr>
          <a:xfrm>
            <a:off x="1219200" y="3401616"/>
            <a:ext cx="21918016" cy="8641160"/>
          </a:xfrm>
        </p:spPr>
        <p:txBody>
          <a:bodyPr/>
          <a:lstStyle>
            <a:lvl1pPr>
              <a:buClrTx/>
              <a:defRPr sz="4800" i="0"/>
            </a:lvl1pPr>
            <a:lvl2pPr>
              <a:buClrTx/>
              <a:defRPr sz="4400" b="0"/>
            </a:lvl2pPr>
            <a:lvl3pPr>
              <a:defRPr sz="4000"/>
            </a:lvl3pPr>
            <a:lvl4pPr>
              <a:buClrTx/>
              <a:defRPr sz="3600"/>
            </a:lvl4pPr>
            <a:lvl5pPr>
              <a:defRPr sz="3600"/>
            </a:lvl5pPr>
            <a:lvl6pPr>
              <a:defRPr sz="3600"/>
            </a:lvl6pPr>
            <a:lvl7pPr>
              <a:defRPr sz="3600"/>
            </a:lvl7pPr>
            <a:lvl8pPr>
              <a:defRPr sz="3600"/>
            </a:lvl8pPr>
            <a:lvl9pPr>
              <a:defRPr sz="3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baseline="0"/>
            </a:lvl1pPr>
          </a:lstStyle>
          <a:p>
            <a:pPr>
              <a:defRPr/>
            </a:pPr>
            <a:fld id="{72CDA757-DEC8-431A-8A78-9AF49282729F}" type="slidenum">
              <a:rPr lang="en-GB" smtClean="0"/>
              <a:pPr>
                <a:defRPr/>
              </a:pPr>
              <a:t>‹#›</a:t>
            </a:fld>
            <a:endParaRPr lang="en-GB" dirty="0"/>
          </a:p>
        </p:txBody>
      </p:sp>
    </p:spTree>
    <p:extLst>
      <p:ext uri="{BB962C8B-B14F-4D97-AF65-F5344CB8AC3E}">
        <p14:creationId xmlns:p14="http://schemas.microsoft.com/office/powerpoint/2010/main" val="3258386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4" y="546100"/>
            <a:ext cx="8022168" cy="2324100"/>
          </a:xfrm>
        </p:spPr>
        <p:txBody>
          <a:bodyPr anchor="b"/>
          <a:lstStyle>
            <a:lvl1pPr algn="l">
              <a:defRPr sz="4000" b="1"/>
            </a:lvl1pPr>
          </a:lstStyle>
          <a:p>
            <a:r>
              <a:rPr lang="en-US"/>
              <a:t>Click to edit Master title style</a:t>
            </a:r>
            <a:endParaRPr lang="en-GB"/>
          </a:p>
        </p:txBody>
      </p:sp>
      <p:sp>
        <p:nvSpPr>
          <p:cNvPr id="3" name="Content Placeholder 2"/>
          <p:cNvSpPr>
            <a:spLocks noGrp="1"/>
          </p:cNvSpPr>
          <p:nvPr>
            <p:ph idx="1"/>
          </p:nvPr>
        </p:nvSpPr>
        <p:spPr>
          <a:xfrm>
            <a:off x="9533467" y="546107"/>
            <a:ext cx="13631334"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19204" y="2870207"/>
            <a:ext cx="8022168"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dirty="0"/>
          </a:p>
        </p:txBody>
      </p:sp>
    </p:spTree>
    <p:extLst>
      <p:ext uri="{BB962C8B-B14F-4D97-AF65-F5344CB8AC3E}">
        <p14:creationId xmlns:p14="http://schemas.microsoft.com/office/powerpoint/2010/main" val="2731093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4" y="9601200"/>
            <a:ext cx="14630400" cy="1133476"/>
          </a:xfrm>
        </p:spPr>
        <p:txBody>
          <a:bodyPr anchor="b"/>
          <a:lstStyle>
            <a:lvl1pPr algn="l">
              <a:defRPr sz="4000" b="1"/>
            </a:lvl1pPr>
          </a:lstStyle>
          <a:p>
            <a:r>
              <a:rPr lang="en-US"/>
              <a:t>Click to edit Master title style</a:t>
            </a:r>
            <a:endParaRPr lang="en-GB"/>
          </a:p>
        </p:txBody>
      </p:sp>
      <p:sp>
        <p:nvSpPr>
          <p:cNvPr id="3" name="Picture Placeholder 2"/>
          <p:cNvSpPr>
            <a:spLocks noGrp="1"/>
          </p:cNvSpPr>
          <p:nvPr>
            <p:ph type="pic" idx="1"/>
          </p:nvPr>
        </p:nvSpPr>
        <p:spPr>
          <a:xfrm>
            <a:off x="4779434" y="1225550"/>
            <a:ext cx="14630400" cy="82296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4779434" y="10734676"/>
            <a:ext cx="1463040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dirty="0"/>
          </a:p>
        </p:txBody>
      </p:sp>
    </p:spTree>
    <p:extLst>
      <p:ext uri="{BB962C8B-B14F-4D97-AF65-F5344CB8AC3E}">
        <p14:creationId xmlns:p14="http://schemas.microsoft.com/office/powerpoint/2010/main" val="3592953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dirty="0"/>
          </a:p>
        </p:txBody>
      </p:sp>
    </p:spTree>
    <p:extLst>
      <p:ext uri="{BB962C8B-B14F-4D97-AF65-F5344CB8AC3E}">
        <p14:creationId xmlns:p14="http://schemas.microsoft.com/office/powerpoint/2010/main" val="2127268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703801" y="2247900"/>
            <a:ext cx="5490634" cy="979487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19204" y="2247900"/>
            <a:ext cx="16078200" cy="97948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dirty="0"/>
          </a:p>
        </p:txBody>
      </p:sp>
    </p:spTree>
    <p:extLst>
      <p:ext uri="{BB962C8B-B14F-4D97-AF65-F5344CB8AC3E}">
        <p14:creationId xmlns:p14="http://schemas.microsoft.com/office/powerpoint/2010/main" val="1760522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0C71E4-2CC2-4DD8-85B3-7472DEC98254}" type="datetime1">
              <a:rPr lang="en-GB" smtClean="0">
                <a:solidFill>
                  <a:prstClr val="black">
                    <a:tint val="75000"/>
                  </a:prstClr>
                </a:solidFill>
              </a:rPr>
              <a:pPr/>
              <a:t>08/07/2024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F68EF5-75AE-400B-8789-7B1747EC3070}"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39031" y="9"/>
            <a:ext cx="5971006" cy="2594146"/>
          </a:xfrm>
          <a:prstGeom prst="rect">
            <a:avLst/>
          </a:prstGeom>
        </p:spPr>
      </p:pic>
    </p:spTree>
    <p:extLst>
      <p:ext uri="{BB962C8B-B14F-4D97-AF65-F5344CB8AC3E}">
        <p14:creationId xmlns:p14="http://schemas.microsoft.com/office/powerpoint/2010/main" val="3471846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9032" y="-48517"/>
            <a:ext cx="18303688" cy="1873250"/>
          </a:xfrm>
        </p:spPr>
        <p:txBody>
          <a:bodyPr/>
          <a:lstStyle>
            <a:lvl1pPr>
              <a:defRPr sz="4800"/>
            </a:lvl1pPr>
          </a:lstStyle>
          <a:p>
            <a:r>
              <a:rPr lang="en-GB" noProof="0" dirty="0"/>
              <a:t>Click to edit Master title style</a:t>
            </a:r>
          </a:p>
        </p:txBody>
      </p:sp>
      <p:sp>
        <p:nvSpPr>
          <p:cNvPr id="3" name="Content Placeholder 2"/>
          <p:cNvSpPr>
            <a:spLocks noGrp="1"/>
          </p:cNvSpPr>
          <p:nvPr>
            <p:ph sz="half" idx="1"/>
          </p:nvPr>
        </p:nvSpPr>
        <p:spPr>
          <a:xfrm>
            <a:off x="1219200" y="3401616"/>
            <a:ext cx="21918016" cy="8641160"/>
          </a:xfrm>
        </p:spPr>
        <p:txBody>
          <a:bodyPr/>
          <a:lstStyle>
            <a:lvl1pPr>
              <a:buClrTx/>
              <a:defRPr sz="4800" i="0"/>
            </a:lvl1pPr>
            <a:lvl2pPr>
              <a:buClrTx/>
              <a:defRPr sz="4400" b="0"/>
            </a:lvl2pPr>
            <a:lvl3pPr>
              <a:defRPr sz="4000"/>
            </a:lvl3pPr>
            <a:lvl4pPr>
              <a:buClrTx/>
              <a:defRPr sz="3600"/>
            </a:lvl4pPr>
            <a:lvl5pPr>
              <a:defRPr sz="3600"/>
            </a:lvl5pPr>
            <a:lvl6pPr>
              <a:defRPr sz="3600"/>
            </a:lvl6pPr>
            <a:lvl7pPr>
              <a:defRPr sz="3600"/>
            </a:lvl7pPr>
            <a:lvl8pPr>
              <a:defRPr sz="3600"/>
            </a:lvl8pPr>
            <a:lvl9pPr>
              <a:defRPr sz="36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baseline="0"/>
            </a:lvl1pPr>
          </a:lstStyle>
          <a:p>
            <a:pPr>
              <a:defRPr/>
            </a:pPr>
            <a:fld id="{72CDA757-DEC8-431A-8A78-9AF49282729F}"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8627" y="0"/>
            <a:ext cx="6572754" cy="2537520"/>
          </a:xfrm>
          <a:prstGeom prst="rect">
            <a:avLst/>
          </a:prstGeom>
        </p:spPr>
      </p:pic>
    </p:spTree>
    <p:extLst>
      <p:ext uri="{BB962C8B-B14F-4D97-AF65-F5344CB8AC3E}">
        <p14:creationId xmlns:p14="http://schemas.microsoft.com/office/powerpoint/2010/main" val="4236176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EDFF1A8-A5C7-7DCC-853F-F24B4C9072F7}"/>
              </a:ext>
            </a:extLst>
          </p:cNvPr>
          <p:cNvSpPr>
            <a:spLocks noGrp="1"/>
          </p:cNvSpPr>
          <p:nvPr>
            <p:ph type="title"/>
          </p:nvPr>
        </p:nvSpPr>
        <p:spPr>
          <a:xfrm>
            <a:off x="709103" y="518657"/>
            <a:ext cx="22886878" cy="1295278"/>
          </a:xfrm>
          <a:prstGeom prst="rect">
            <a:avLst/>
          </a:prstGeom>
        </p:spPr>
        <p:txBody>
          <a:bodyPr/>
          <a:lstStyle>
            <a:lvl1pPr>
              <a:defRPr sz="6400" b="1" i="0">
                <a:solidFill>
                  <a:schemeClr val="bg1"/>
                </a:solidFill>
                <a:latin typeface="EC Square Sans Pro" panose="020B0506040000020004" pitchFamily="34" charset="0"/>
              </a:defRPr>
            </a:lvl1pPr>
          </a:lstStyle>
          <a:p>
            <a:r>
              <a:rPr lang="fr-FR" dirty="0"/>
              <a:t>Modifiez le style du titre</a:t>
            </a:r>
          </a:p>
        </p:txBody>
      </p:sp>
    </p:spTree>
    <p:extLst>
      <p:ext uri="{BB962C8B-B14F-4D97-AF65-F5344CB8AC3E}">
        <p14:creationId xmlns:p14="http://schemas.microsoft.com/office/powerpoint/2010/main" val="2475211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E058-34CB-4D41-849F-AF7A6EAA5AE4}"/>
              </a:ext>
            </a:extLst>
          </p:cNvPr>
          <p:cNvSpPr>
            <a:spLocks noGrp="1"/>
          </p:cNvSpPr>
          <p:nvPr>
            <p:ph type="title"/>
          </p:nvPr>
        </p:nvSpPr>
        <p:spPr>
          <a:xfrm>
            <a:off x="1219200" y="332135"/>
            <a:ext cx="16256000" cy="1873250"/>
          </a:xfrm>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0DD0A2B1-7A90-4B53-9E1A-8B32A7841687}"/>
              </a:ext>
            </a:extLst>
          </p:cNvPr>
          <p:cNvSpPr>
            <a:spLocks noGrp="1"/>
          </p:cNvSpPr>
          <p:nvPr>
            <p:ph type="sldNum" sz="quarter" idx="12"/>
          </p:nvPr>
        </p:nvSpPr>
        <p:spPr/>
        <p:txBody>
          <a:bodyPr/>
          <a:lstStyle/>
          <a:p>
            <a:pPr>
              <a:defRPr/>
            </a:pPr>
            <a:fld id="{9C8D21B7-B314-438C-91E9-7FF9087DC078}" type="slidenum">
              <a:rPr lang="en-GB" smtClean="0"/>
              <a:pPr>
                <a:defRPr/>
              </a:pPr>
              <a:t>‹#›</a:t>
            </a:fld>
            <a:endParaRPr lang="en-GB"/>
          </a:p>
        </p:txBody>
      </p:sp>
      <p:sp>
        <p:nvSpPr>
          <p:cNvPr id="10" name="Text Placeholder 9">
            <a:extLst>
              <a:ext uri="{FF2B5EF4-FFF2-40B4-BE49-F238E27FC236}">
                <a16:creationId xmlns:a16="http://schemas.microsoft.com/office/drawing/2014/main" id="{725E353A-6344-4016-B3AF-68E1D4FCB82A}"/>
              </a:ext>
            </a:extLst>
          </p:cNvPr>
          <p:cNvSpPr>
            <a:spLocks noGrp="1"/>
          </p:cNvSpPr>
          <p:nvPr>
            <p:ph type="body" sz="quarter" idx="13"/>
          </p:nvPr>
        </p:nvSpPr>
        <p:spPr>
          <a:xfrm>
            <a:off x="1219199" y="3600450"/>
            <a:ext cx="21945602" cy="8557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6405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DE86-7C8C-2BEF-4A6B-C9A98781DD37}"/>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GB"/>
          </a:p>
        </p:txBody>
      </p:sp>
      <p:sp>
        <p:nvSpPr>
          <p:cNvPr id="3" name="Subtitle 2">
            <a:extLst>
              <a:ext uri="{FF2B5EF4-FFF2-40B4-BE49-F238E27FC236}">
                <a16:creationId xmlns:a16="http://schemas.microsoft.com/office/drawing/2014/main" id="{17AF90E5-9368-7F25-AA60-B79E9FC6B205}"/>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36CB00-0AC2-9925-2CEE-C27B85DFCD20}"/>
              </a:ext>
            </a:extLst>
          </p:cNvPr>
          <p:cNvSpPr>
            <a:spLocks noGrp="1"/>
          </p:cNvSpPr>
          <p:nvPr>
            <p:ph type="dt" sz="half" idx="10"/>
          </p:nvPr>
        </p:nvSpPr>
        <p:spPr/>
        <p:txBody>
          <a:bodyPr/>
          <a:lstStyle/>
          <a:p>
            <a:fld id="{3BCA072E-EE55-497A-A097-E5418A045AD8}" type="datetimeFigureOut">
              <a:rPr lang="en-GB" smtClean="0"/>
              <a:t>08/07/2024</a:t>
            </a:fld>
            <a:endParaRPr lang="en-GB" dirty="0"/>
          </a:p>
        </p:txBody>
      </p:sp>
      <p:sp>
        <p:nvSpPr>
          <p:cNvPr id="5" name="Footer Placeholder 4">
            <a:extLst>
              <a:ext uri="{FF2B5EF4-FFF2-40B4-BE49-F238E27FC236}">
                <a16:creationId xmlns:a16="http://schemas.microsoft.com/office/drawing/2014/main" id="{A3FF943F-BCA9-0771-7BCF-63C2C42964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174795D-8721-2BD7-CE91-E7329128C02B}"/>
              </a:ext>
            </a:extLst>
          </p:cNvPr>
          <p:cNvSpPr>
            <a:spLocks noGrp="1"/>
          </p:cNvSpPr>
          <p:nvPr>
            <p:ph type="sldNum" sz="quarter" idx="12"/>
          </p:nvPr>
        </p:nvSpPr>
        <p:spPr/>
        <p:txBody>
          <a:bodyPr/>
          <a:lstStyle/>
          <a:p>
            <a:fld id="{CA7215DD-DB08-466E-8D84-8DA77B85C6C4}" type="slidenum">
              <a:rPr lang="en-GB" smtClean="0"/>
              <a:t>‹#›</a:t>
            </a:fld>
            <a:endParaRPr lang="en-GB" dirty="0"/>
          </a:p>
        </p:txBody>
      </p:sp>
    </p:spTree>
    <p:extLst>
      <p:ext uri="{BB962C8B-B14F-4D97-AF65-F5344CB8AC3E}">
        <p14:creationId xmlns:p14="http://schemas.microsoft.com/office/powerpoint/2010/main" val="2399931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2939-F0DF-F24B-EB76-D9A0FA9FC1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576CF4-BC3A-DC3A-DA54-71D50FD584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EF897-B3B3-62FF-2245-E27A3CD63F74}"/>
              </a:ext>
            </a:extLst>
          </p:cNvPr>
          <p:cNvSpPr>
            <a:spLocks noGrp="1"/>
          </p:cNvSpPr>
          <p:nvPr>
            <p:ph type="dt" sz="half" idx="10"/>
          </p:nvPr>
        </p:nvSpPr>
        <p:spPr/>
        <p:txBody>
          <a:bodyPr/>
          <a:lstStyle/>
          <a:p>
            <a:fld id="{3BCA072E-EE55-497A-A097-E5418A045AD8}" type="datetimeFigureOut">
              <a:rPr lang="en-GB" smtClean="0"/>
              <a:t>08/07/2024</a:t>
            </a:fld>
            <a:endParaRPr lang="en-GB" dirty="0"/>
          </a:p>
        </p:txBody>
      </p:sp>
      <p:sp>
        <p:nvSpPr>
          <p:cNvPr id="5" name="Footer Placeholder 4">
            <a:extLst>
              <a:ext uri="{FF2B5EF4-FFF2-40B4-BE49-F238E27FC236}">
                <a16:creationId xmlns:a16="http://schemas.microsoft.com/office/drawing/2014/main" id="{0E760ECA-60B4-D8A4-9AE1-75D234D8F15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91BF19E-68F2-F2C6-C8E8-C530A65F8111}"/>
              </a:ext>
            </a:extLst>
          </p:cNvPr>
          <p:cNvSpPr>
            <a:spLocks noGrp="1"/>
          </p:cNvSpPr>
          <p:nvPr>
            <p:ph type="sldNum" sz="quarter" idx="12"/>
          </p:nvPr>
        </p:nvSpPr>
        <p:spPr/>
        <p:txBody>
          <a:bodyPr/>
          <a:lstStyle/>
          <a:p>
            <a:fld id="{CA7215DD-DB08-466E-8D84-8DA77B85C6C4}" type="slidenum">
              <a:rPr lang="en-GB" smtClean="0"/>
              <a:t>‹#›</a:t>
            </a:fld>
            <a:endParaRPr lang="en-GB" dirty="0"/>
          </a:p>
        </p:txBody>
      </p:sp>
    </p:spTree>
    <p:extLst>
      <p:ext uri="{BB962C8B-B14F-4D97-AF65-F5344CB8AC3E}">
        <p14:creationId xmlns:p14="http://schemas.microsoft.com/office/powerpoint/2010/main" val="242293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1" y="3070226"/>
            <a:ext cx="10773834"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201" y="4349750"/>
            <a:ext cx="10773834"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6739" y="3070226"/>
            <a:ext cx="10778066"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6739" y="4349750"/>
            <a:ext cx="10778066"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dirty="0"/>
          </a:p>
        </p:txBody>
      </p:sp>
      <p:sp>
        <p:nvSpPr>
          <p:cNvPr id="10" name="Title 1"/>
          <p:cNvSpPr txBox="1">
            <a:spLocks/>
          </p:cNvSpPr>
          <p:nvPr userDrawn="1"/>
        </p:nvSpPr>
        <p:spPr bwMode="auto">
          <a:xfrm>
            <a:off x="1233127" y="664275"/>
            <a:ext cx="17439594" cy="1873250"/>
          </a:xfrm>
          <a:prstGeom prst="rect">
            <a:avLst/>
          </a:prstGeom>
          <a:noFill/>
          <a:ln w="9525">
            <a:noFill/>
            <a:miter lim="800000"/>
            <a:headEnd/>
            <a:tailEnd/>
          </a:ln>
        </p:spPr>
        <p:txBody>
          <a:bodyPr vert="horz" wrap="square" lIns="182880" tIns="91440" rIns="182880" bIns="9144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US" sz="6000" kern="0"/>
              <a:t>Click to edit Master title style</a:t>
            </a:r>
            <a:endParaRPr lang="en-GB" sz="6000" kern="0" dirty="0"/>
          </a:p>
        </p:txBody>
      </p:sp>
    </p:spTree>
    <p:extLst>
      <p:ext uri="{BB962C8B-B14F-4D97-AF65-F5344CB8AC3E}">
        <p14:creationId xmlns:p14="http://schemas.microsoft.com/office/powerpoint/2010/main" val="4059916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871D-8AAA-C1DF-252B-75AC3F153F16}"/>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BAE5B3-1F96-3496-0B6B-05AA004C0F13}"/>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F260E3-D69D-3C7E-4A01-DFBAB51B62C0}"/>
              </a:ext>
            </a:extLst>
          </p:cNvPr>
          <p:cNvSpPr>
            <a:spLocks noGrp="1"/>
          </p:cNvSpPr>
          <p:nvPr>
            <p:ph type="dt" sz="half" idx="10"/>
          </p:nvPr>
        </p:nvSpPr>
        <p:spPr/>
        <p:txBody>
          <a:bodyPr/>
          <a:lstStyle/>
          <a:p>
            <a:fld id="{3BCA072E-EE55-497A-A097-E5418A045AD8}" type="datetimeFigureOut">
              <a:rPr lang="en-GB" smtClean="0"/>
              <a:t>08/07/2024</a:t>
            </a:fld>
            <a:endParaRPr lang="en-GB" dirty="0"/>
          </a:p>
        </p:txBody>
      </p:sp>
      <p:sp>
        <p:nvSpPr>
          <p:cNvPr id="5" name="Footer Placeholder 4">
            <a:extLst>
              <a:ext uri="{FF2B5EF4-FFF2-40B4-BE49-F238E27FC236}">
                <a16:creationId xmlns:a16="http://schemas.microsoft.com/office/drawing/2014/main" id="{D80A9317-E2D1-BFA8-42D7-CDEED445FBD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62533F-4611-BFC0-4AFA-237B7F19CE99}"/>
              </a:ext>
            </a:extLst>
          </p:cNvPr>
          <p:cNvSpPr>
            <a:spLocks noGrp="1"/>
          </p:cNvSpPr>
          <p:nvPr>
            <p:ph type="sldNum" sz="quarter" idx="12"/>
          </p:nvPr>
        </p:nvSpPr>
        <p:spPr/>
        <p:txBody>
          <a:bodyPr/>
          <a:lstStyle/>
          <a:p>
            <a:fld id="{CA7215DD-DB08-466E-8D84-8DA77B85C6C4}" type="slidenum">
              <a:rPr lang="en-GB" smtClean="0"/>
              <a:t>‹#›</a:t>
            </a:fld>
            <a:endParaRPr lang="en-GB" dirty="0"/>
          </a:p>
        </p:txBody>
      </p:sp>
    </p:spTree>
    <p:extLst>
      <p:ext uri="{BB962C8B-B14F-4D97-AF65-F5344CB8AC3E}">
        <p14:creationId xmlns:p14="http://schemas.microsoft.com/office/powerpoint/2010/main" val="544530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707E-DDB0-896D-78ED-CC35542136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F8BF70-842A-A6E4-6B54-54934A7E345F}"/>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35D256-9E1C-D048-2CF2-C2924E0CBFA1}"/>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BD42F0-B384-5B7F-0EC3-95E563391761}"/>
              </a:ext>
            </a:extLst>
          </p:cNvPr>
          <p:cNvSpPr>
            <a:spLocks noGrp="1"/>
          </p:cNvSpPr>
          <p:nvPr>
            <p:ph type="dt" sz="half" idx="10"/>
          </p:nvPr>
        </p:nvSpPr>
        <p:spPr/>
        <p:txBody>
          <a:bodyPr/>
          <a:lstStyle/>
          <a:p>
            <a:fld id="{3BCA072E-EE55-497A-A097-E5418A045AD8}" type="datetimeFigureOut">
              <a:rPr lang="en-GB" smtClean="0"/>
              <a:t>08/07/2024</a:t>
            </a:fld>
            <a:endParaRPr lang="en-GB" dirty="0"/>
          </a:p>
        </p:txBody>
      </p:sp>
      <p:sp>
        <p:nvSpPr>
          <p:cNvPr id="6" name="Footer Placeholder 5">
            <a:extLst>
              <a:ext uri="{FF2B5EF4-FFF2-40B4-BE49-F238E27FC236}">
                <a16:creationId xmlns:a16="http://schemas.microsoft.com/office/drawing/2014/main" id="{5629E27D-0DA2-5FF4-21DB-3B853C1F4FF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1935EDB-9F6F-3761-9F6C-12817D05354D}"/>
              </a:ext>
            </a:extLst>
          </p:cNvPr>
          <p:cNvSpPr>
            <a:spLocks noGrp="1"/>
          </p:cNvSpPr>
          <p:nvPr>
            <p:ph type="sldNum" sz="quarter" idx="12"/>
          </p:nvPr>
        </p:nvSpPr>
        <p:spPr/>
        <p:txBody>
          <a:bodyPr/>
          <a:lstStyle/>
          <a:p>
            <a:fld id="{CA7215DD-DB08-466E-8D84-8DA77B85C6C4}" type="slidenum">
              <a:rPr lang="en-GB" smtClean="0"/>
              <a:t>‹#›</a:t>
            </a:fld>
            <a:endParaRPr lang="en-GB" dirty="0"/>
          </a:p>
        </p:txBody>
      </p:sp>
    </p:spTree>
    <p:extLst>
      <p:ext uri="{BB962C8B-B14F-4D97-AF65-F5344CB8AC3E}">
        <p14:creationId xmlns:p14="http://schemas.microsoft.com/office/powerpoint/2010/main" val="2606691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4222-26A5-3D0C-A8DF-0C271D39DE8D}"/>
              </a:ext>
            </a:extLst>
          </p:cNvPr>
          <p:cNvSpPr>
            <a:spLocks noGrp="1"/>
          </p:cNvSpPr>
          <p:nvPr>
            <p:ph type="title"/>
          </p:nvPr>
        </p:nvSpPr>
        <p:spPr>
          <a:xfrm>
            <a:off x="1679576" y="730251"/>
            <a:ext cx="21031200" cy="265112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23BDA7-761C-DF2B-820A-1F74234F12AF}"/>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DA2251-C717-FEEC-C8D4-A493BA22653D}"/>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8E5D42-F0B8-8EC9-80C5-E771B63D0BB7}"/>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F4C6386D-2712-A568-EA2F-54DF12CB38E6}"/>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D629DA-CC89-E7E6-AC6E-D66EF4D9E880}"/>
              </a:ext>
            </a:extLst>
          </p:cNvPr>
          <p:cNvSpPr>
            <a:spLocks noGrp="1"/>
          </p:cNvSpPr>
          <p:nvPr>
            <p:ph type="dt" sz="half" idx="10"/>
          </p:nvPr>
        </p:nvSpPr>
        <p:spPr/>
        <p:txBody>
          <a:bodyPr/>
          <a:lstStyle/>
          <a:p>
            <a:fld id="{3BCA072E-EE55-497A-A097-E5418A045AD8}" type="datetimeFigureOut">
              <a:rPr lang="en-GB" smtClean="0"/>
              <a:t>08/07/2024</a:t>
            </a:fld>
            <a:endParaRPr lang="en-GB" dirty="0"/>
          </a:p>
        </p:txBody>
      </p:sp>
      <p:sp>
        <p:nvSpPr>
          <p:cNvPr id="8" name="Footer Placeholder 7">
            <a:extLst>
              <a:ext uri="{FF2B5EF4-FFF2-40B4-BE49-F238E27FC236}">
                <a16:creationId xmlns:a16="http://schemas.microsoft.com/office/drawing/2014/main" id="{532D2DA1-55C7-ACD0-D3F9-B471E3F97BF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A43DADB-7EE6-07DA-6869-08BE91FD4126}"/>
              </a:ext>
            </a:extLst>
          </p:cNvPr>
          <p:cNvSpPr>
            <a:spLocks noGrp="1"/>
          </p:cNvSpPr>
          <p:nvPr>
            <p:ph type="sldNum" sz="quarter" idx="12"/>
          </p:nvPr>
        </p:nvSpPr>
        <p:spPr/>
        <p:txBody>
          <a:bodyPr/>
          <a:lstStyle/>
          <a:p>
            <a:fld id="{CA7215DD-DB08-466E-8D84-8DA77B85C6C4}" type="slidenum">
              <a:rPr lang="en-GB" smtClean="0"/>
              <a:t>‹#›</a:t>
            </a:fld>
            <a:endParaRPr lang="en-GB" dirty="0"/>
          </a:p>
        </p:txBody>
      </p:sp>
    </p:spTree>
    <p:extLst>
      <p:ext uri="{BB962C8B-B14F-4D97-AF65-F5344CB8AC3E}">
        <p14:creationId xmlns:p14="http://schemas.microsoft.com/office/powerpoint/2010/main" val="2590244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0B49-46E9-AF2D-0307-5A8E93C3FD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DAC74A-F409-0491-6040-E9824AF70BDF}"/>
              </a:ext>
            </a:extLst>
          </p:cNvPr>
          <p:cNvSpPr>
            <a:spLocks noGrp="1"/>
          </p:cNvSpPr>
          <p:nvPr>
            <p:ph type="dt" sz="half" idx="10"/>
          </p:nvPr>
        </p:nvSpPr>
        <p:spPr/>
        <p:txBody>
          <a:bodyPr/>
          <a:lstStyle/>
          <a:p>
            <a:fld id="{3BCA072E-EE55-497A-A097-E5418A045AD8}" type="datetimeFigureOut">
              <a:rPr lang="en-GB" smtClean="0"/>
              <a:t>08/07/2024</a:t>
            </a:fld>
            <a:endParaRPr lang="en-GB" dirty="0"/>
          </a:p>
        </p:txBody>
      </p:sp>
      <p:sp>
        <p:nvSpPr>
          <p:cNvPr id="4" name="Footer Placeholder 3">
            <a:extLst>
              <a:ext uri="{FF2B5EF4-FFF2-40B4-BE49-F238E27FC236}">
                <a16:creationId xmlns:a16="http://schemas.microsoft.com/office/drawing/2014/main" id="{5DC09628-C5FC-1EA2-CC10-9EE16E7914D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E5FC828-254A-AA0C-78A9-0A575C959DA9}"/>
              </a:ext>
            </a:extLst>
          </p:cNvPr>
          <p:cNvSpPr>
            <a:spLocks noGrp="1"/>
          </p:cNvSpPr>
          <p:nvPr>
            <p:ph type="sldNum" sz="quarter" idx="12"/>
          </p:nvPr>
        </p:nvSpPr>
        <p:spPr/>
        <p:txBody>
          <a:bodyPr/>
          <a:lstStyle/>
          <a:p>
            <a:fld id="{CA7215DD-DB08-466E-8D84-8DA77B85C6C4}" type="slidenum">
              <a:rPr lang="en-GB" smtClean="0"/>
              <a:t>‹#›</a:t>
            </a:fld>
            <a:endParaRPr lang="en-GB" dirty="0"/>
          </a:p>
        </p:txBody>
      </p:sp>
    </p:spTree>
    <p:extLst>
      <p:ext uri="{BB962C8B-B14F-4D97-AF65-F5344CB8AC3E}">
        <p14:creationId xmlns:p14="http://schemas.microsoft.com/office/powerpoint/2010/main" val="4197720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816BF-45E0-EA3F-5188-426AE4085A3F}"/>
              </a:ext>
            </a:extLst>
          </p:cNvPr>
          <p:cNvSpPr>
            <a:spLocks noGrp="1"/>
          </p:cNvSpPr>
          <p:nvPr>
            <p:ph type="dt" sz="half" idx="10"/>
          </p:nvPr>
        </p:nvSpPr>
        <p:spPr/>
        <p:txBody>
          <a:bodyPr/>
          <a:lstStyle/>
          <a:p>
            <a:fld id="{3BCA072E-EE55-497A-A097-E5418A045AD8}" type="datetimeFigureOut">
              <a:rPr lang="en-GB" smtClean="0"/>
              <a:t>08/07/2024</a:t>
            </a:fld>
            <a:endParaRPr lang="en-GB" dirty="0"/>
          </a:p>
        </p:txBody>
      </p:sp>
      <p:sp>
        <p:nvSpPr>
          <p:cNvPr id="3" name="Footer Placeholder 2">
            <a:extLst>
              <a:ext uri="{FF2B5EF4-FFF2-40B4-BE49-F238E27FC236}">
                <a16:creationId xmlns:a16="http://schemas.microsoft.com/office/drawing/2014/main" id="{F32F0522-8BF1-2B61-209E-C30512979B5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45331C8-5FD4-9A18-639B-85B998C7AFA9}"/>
              </a:ext>
            </a:extLst>
          </p:cNvPr>
          <p:cNvSpPr>
            <a:spLocks noGrp="1"/>
          </p:cNvSpPr>
          <p:nvPr>
            <p:ph type="sldNum" sz="quarter" idx="12"/>
          </p:nvPr>
        </p:nvSpPr>
        <p:spPr/>
        <p:txBody>
          <a:bodyPr/>
          <a:lstStyle/>
          <a:p>
            <a:fld id="{CA7215DD-DB08-466E-8D84-8DA77B85C6C4}" type="slidenum">
              <a:rPr lang="en-GB" smtClean="0"/>
              <a:t>‹#›</a:t>
            </a:fld>
            <a:endParaRPr lang="en-GB" dirty="0"/>
          </a:p>
        </p:txBody>
      </p:sp>
    </p:spTree>
    <p:extLst>
      <p:ext uri="{BB962C8B-B14F-4D97-AF65-F5344CB8AC3E}">
        <p14:creationId xmlns:p14="http://schemas.microsoft.com/office/powerpoint/2010/main" val="625314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BEF6-B8D6-A5E9-636A-5A19FDBA1B11}"/>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C4ED03-0935-BF3E-0777-63841D40E4CA}"/>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8E3E9F-C4D9-6A4F-D4E6-0281D89331B5}"/>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75CCCD4A-C61B-752A-1271-B5FFFBDCFE3D}"/>
              </a:ext>
            </a:extLst>
          </p:cNvPr>
          <p:cNvSpPr>
            <a:spLocks noGrp="1"/>
          </p:cNvSpPr>
          <p:nvPr>
            <p:ph type="dt" sz="half" idx="10"/>
          </p:nvPr>
        </p:nvSpPr>
        <p:spPr/>
        <p:txBody>
          <a:bodyPr/>
          <a:lstStyle/>
          <a:p>
            <a:fld id="{3BCA072E-EE55-497A-A097-E5418A045AD8}" type="datetimeFigureOut">
              <a:rPr lang="en-GB" smtClean="0"/>
              <a:t>08/07/2024</a:t>
            </a:fld>
            <a:endParaRPr lang="en-GB" dirty="0"/>
          </a:p>
        </p:txBody>
      </p:sp>
      <p:sp>
        <p:nvSpPr>
          <p:cNvPr id="6" name="Footer Placeholder 5">
            <a:extLst>
              <a:ext uri="{FF2B5EF4-FFF2-40B4-BE49-F238E27FC236}">
                <a16:creationId xmlns:a16="http://schemas.microsoft.com/office/drawing/2014/main" id="{7F641651-E888-881A-FE2E-604AFE74FE2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1CB0333-D451-5F33-8A97-12EFAE9B7578}"/>
              </a:ext>
            </a:extLst>
          </p:cNvPr>
          <p:cNvSpPr>
            <a:spLocks noGrp="1"/>
          </p:cNvSpPr>
          <p:nvPr>
            <p:ph type="sldNum" sz="quarter" idx="12"/>
          </p:nvPr>
        </p:nvSpPr>
        <p:spPr/>
        <p:txBody>
          <a:bodyPr/>
          <a:lstStyle/>
          <a:p>
            <a:fld id="{CA7215DD-DB08-466E-8D84-8DA77B85C6C4}" type="slidenum">
              <a:rPr lang="en-GB" smtClean="0"/>
              <a:t>‹#›</a:t>
            </a:fld>
            <a:endParaRPr lang="en-GB" dirty="0"/>
          </a:p>
        </p:txBody>
      </p:sp>
    </p:spTree>
    <p:extLst>
      <p:ext uri="{BB962C8B-B14F-4D97-AF65-F5344CB8AC3E}">
        <p14:creationId xmlns:p14="http://schemas.microsoft.com/office/powerpoint/2010/main" val="1748430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6B96-A8EC-8C6C-6C5C-5E8B6BAB766F}"/>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913B75-DBED-2E78-5947-BE7D71E4EFD2}"/>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GB" dirty="0"/>
          </a:p>
        </p:txBody>
      </p:sp>
      <p:sp>
        <p:nvSpPr>
          <p:cNvPr id="4" name="Text Placeholder 3">
            <a:extLst>
              <a:ext uri="{FF2B5EF4-FFF2-40B4-BE49-F238E27FC236}">
                <a16:creationId xmlns:a16="http://schemas.microsoft.com/office/drawing/2014/main" id="{3B5C9514-4AF4-65B7-94E6-393182E4821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6999FD2-07C0-01F4-AF15-C3A2FE2600FD}"/>
              </a:ext>
            </a:extLst>
          </p:cNvPr>
          <p:cNvSpPr>
            <a:spLocks noGrp="1"/>
          </p:cNvSpPr>
          <p:nvPr>
            <p:ph type="dt" sz="half" idx="10"/>
          </p:nvPr>
        </p:nvSpPr>
        <p:spPr/>
        <p:txBody>
          <a:bodyPr/>
          <a:lstStyle/>
          <a:p>
            <a:fld id="{3BCA072E-EE55-497A-A097-E5418A045AD8}" type="datetimeFigureOut">
              <a:rPr lang="en-GB" smtClean="0"/>
              <a:t>08/07/2024</a:t>
            </a:fld>
            <a:endParaRPr lang="en-GB" dirty="0"/>
          </a:p>
        </p:txBody>
      </p:sp>
      <p:sp>
        <p:nvSpPr>
          <p:cNvPr id="6" name="Footer Placeholder 5">
            <a:extLst>
              <a:ext uri="{FF2B5EF4-FFF2-40B4-BE49-F238E27FC236}">
                <a16:creationId xmlns:a16="http://schemas.microsoft.com/office/drawing/2014/main" id="{E09F750C-1098-3D17-02C0-1F983F0032A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8C555EA-8BFD-D78D-32A9-D49F3D4DE77D}"/>
              </a:ext>
            </a:extLst>
          </p:cNvPr>
          <p:cNvSpPr>
            <a:spLocks noGrp="1"/>
          </p:cNvSpPr>
          <p:nvPr>
            <p:ph type="sldNum" sz="quarter" idx="12"/>
          </p:nvPr>
        </p:nvSpPr>
        <p:spPr/>
        <p:txBody>
          <a:bodyPr/>
          <a:lstStyle/>
          <a:p>
            <a:fld id="{CA7215DD-DB08-466E-8D84-8DA77B85C6C4}" type="slidenum">
              <a:rPr lang="en-GB" smtClean="0"/>
              <a:t>‹#›</a:t>
            </a:fld>
            <a:endParaRPr lang="en-GB" dirty="0"/>
          </a:p>
        </p:txBody>
      </p:sp>
    </p:spTree>
    <p:extLst>
      <p:ext uri="{BB962C8B-B14F-4D97-AF65-F5344CB8AC3E}">
        <p14:creationId xmlns:p14="http://schemas.microsoft.com/office/powerpoint/2010/main" val="1613897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CEEC-872C-ADC7-25A2-F60D1B1525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775B81-BB5F-A50C-0877-06D433FAC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341D8E-718B-CB4A-92CF-5770D50449A2}"/>
              </a:ext>
            </a:extLst>
          </p:cNvPr>
          <p:cNvSpPr>
            <a:spLocks noGrp="1"/>
          </p:cNvSpPr>
          <p:nvPr>
            <p:ph type="dt" sz="half" idx="10"/>
          </p:nvPr>
        </p:nvSpPr>
        <p:spPr/>
        <p:txBody>
          <a:bodyPr/>
          <a:lstStyle/>
          <a:p>
            <a:fld id="{3BCA072E-EE55-497A-A097-E5418A045AD8}" type="datetimeFigureOut">
              <a:rPr lang="en-GB" smtClean="0"/>
              <a:t>08/07/2024</a:t>
            </a:fld>
            <a:endParaRPr lang="en-GB" dirty="0"/>
          </a:p>
        </p:txBody>
      </p:sp>
      <p:sp>
        <p:nvSpPr>
          <p:cNvPr id="5" name="Footer Placeholder 4">
            <a:extLst>
              <a:ext uri="{FF2B5EF4-FFF2-40B4-BE49-F238E27FC236}">
                <a16:creationId xmlns:a16="http://schemas.microsoft.com/office/drawing/2014/main" id="{5360199E-EE0F-E583-FF61-EA05541006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9A921EE-3C8C-3467-2508-46B91B81E5BF}"/>
              </a:ext>
            </a:extLst>
          </p:cNvPr>
          <p:cNvSpPr>
            <a:spLocks noGrp="1"/>
          </p:cNvSpPr>
          <p:nvPr>
            <p:ph type="sldNum" sz="quarter" idx="12"/>
          </p:nvPr>
        </p:nvSpPr>
        <p:spPr/>
        <p:txBody>
          <a:bodyPr/>
          <a:lstStyle/>
          <a:p>
            <a:fld id="{CA7215DD-DB08-466E-8D84-8DA77B85C6C4}" type="slidenum">
              <a:rPr lang="en-GB" smtClean="0"/>
              <a:t>‹#›</a:t>
            </a:fld>
            <a:endParaRPr lang="en-GB" dirty="0"/>
          </a:p>
        </p:txBody>
      </p:sp>
    </p:spTree>
    <p:extLst>
      <p:ext uri="{BB962C8B-B14F-4D97-AF65-F5344CB8AC3E}">
        <p14:creationId xmlns:p14="http://schemas.microsoft.com/office/powerpoint/2010/main" val="1643998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B0642-6D96-D10E-E4BE-0E281A75B435}"/>
              </a:ext>
            </a:extLst>
          </p:cNvPr>
          <p:cNvSpPr>
            <a:spLocks noGrp="1"/>
          </p:cNvSpPr>
          <p:nvPr>
            <p:ph type="title" orient="vert"/>
          </p:nvPr>
        </p:nvSpPr>
        <p:spPr>
          <a:xfrm>
            <a:off x="17449800" y="730250"/>
            <a:ext cx="5257800" cy="1162367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B83A75-D1F9-C77B-81F9-4D672C63B9E3}"/>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03BA72-D63F-4C5C-5B08-37AAC6074D39}"/>
              </a:ext>
            </a:extLst>
          </p:cNvPr>
          <p:cNvSpPr>
            <a:spLocks noGrp="1"/>
          </p:cNvSpPr>
          <p:nvPr>
            <p:ph type="dt" sz="half" idx="10"/>
          </p:nvPr>
        </p:nvSpPr>
        <p:spPr/>
        <p:txBody>
          <a:bodyPr/>
          <a:lstStyle/>
          <a:p>
            <a:fld id="{3BCA072E-EE55-497A-A097-E5418A045AD8}" type="datetimeFigureOut">
              <a:rPr lang="en-GB" smtClean="0"/>
              <a:t>08/07/2024</a:t>
            </a:fld>
            <a:endParaRPr lang="en-GB" dirty="0"/>
          </a:p>
        </p:txBody>
      </p:sp>
      <p:sp>
        <p:nvSpPr>
          <p:cNvPr id="5" name="Footer Placeholder 4">
            <a:extLst>
              <a:ext uri="{FF2B5EF4-FFF2-40B4-BE49-F238E27FC236}">
                <a16:creationId xmlns:a16="http://schemas.microsoft.com/office/drawing/2014/main" id="{77054118-538B-158D-D146-C06AC6C9254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8B7A71-C4BF-0FE6-34CF-F03F834C4305}"/>
              </a:ext>
            </a:extLst>
          </p:cNvPr>
          <p:cNvSpPr>
            <a:spLocks noGrp="1"/>
          </p:cNvSpPr>
          <p:nvPr>
            <p:ph type="sldNum" sz="quarter" idx="12"/>
          </p:nvPr>
        </p:nvSpPr>
        <p:spPr/>
        <p:txBody>
          <a:bodyPr/>
          <a:lstStyle/>
          <a:p>
            <a:fld id="{CA7215DD-DB08-466E-8D84-8DA77B85C6C4}" type="slidenum">
              <a:rPr lang="en-GB" smtClean="0"/>
              <a:t>‹#›</a:t>
            </a:fld>
            <a:endParaRPr lang="en-GB" dirty="0"/>
          </a:p>
        </p:txBody>
      </p:sp>
    </p:spTree>
    <p:extLst>
      <p:ext uri="{BB962C8B-B14F-4D97-AF65-F5344CB8AC3E}">
        <p14:creationId xmlns:p14="http://schemas.microsoft.com/office/powerpoint/2010/main" val="326990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dirty="0"/>
          </a:p>
        </p:txBody>
      </p:sp>
    </p:spTree>
    <p:extLst>
      <p:ext uri="{BB962C8B-B14F-4D97-AF65-F5344CB8AC3E}">
        <p14:creationId xmlns:p14="http://schemas.microsoft.com/office/powerpoint/2010/main" val="90663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dirty="0"/>
          </a:p>
        </p:txBody>
      </p:sp>
    </p:spTree>
    <p:extLst>
      <p:ext uri="{BB962C8B-B14F-4D97-AF65-F5344CB8AC3E}">
        <p14:creationId xmlns:p14="http://schemas.microsoft.com/office/powerpoint/2010/main" val="68500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4" y="546100"/>
            <a:ext cx="8022168" cy="2324100"/>
          </a:xfrm>
        </p:spPr>
        <p:txBody>
          <a:bodyPr anchor="b"/>
          <a:lstStyle>
            <a:lvl1pPr algn="l">
              <a:defRPr sz="4000" b="1"/>
            </a:lvl1pPr>
          </a:lstStyle>
          <a:p>
            <a:r>
              <a:rPr lang="en-US"/>
              <a:t>Click to edit Master title style</a:t>
            </a:r>
            <a:endParaRPr lang="en-GB"/>
          </a:p>
        </p:txBody>
      </p:sp>
      <p:sp>
        <p:nvSpPr>
          <p:cNvPr id="3" name="Content Placeholder 2"/>
          <p:cNvSpPr>
            <a:spLocks noGrp="1"/>
          </p:cNvSpPr>
          <p:nvPr>
            <p:ph idx="1"/>
          </p:nvPr>
        </p:nvSpPr>
        <p:spPr>
          <a:xfrm>
            <a:off x="9533467" y="546107"/>
            <a:ext cx="13631334"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19204" y="2870207"/>
            <a:ext cx="8022168"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dirty="0"/>
          </a:p>
        </p:txBody>
      </p:sp>
    </p:spTree>
    <p:extLst>
      <p:ext uri="{BB962C8B-B14F-4D97-AF65-F5344CB8AC3E}">
        <p14:creationId xmlns:p14="http://schemas.microsoft.com/office/powerpoint/2010/main" val="380204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4" y="9601200"/>
            <a:ext cx="14630400" cy="1133476"/>
          </a:xfrm>
        </p:spPr>
        <p:txBody>
          <a:bodyPr anchor="b"/>
          <a:lstStyle>
            <a:lvl1pPr algn="l">
              <a:defRPr sz="4000" b="1"/>
            </a:lvl1pPr>
          </a:lstStyle>
          <a:p>
            <a:r>
              <a:rPr lang="en-US"/>
              <a:t>Click to edit Master title style</a:t>
            </a:r>
            <a:endParaRPr lang="en-GB"/>
          </a:p>
        </p:txBody>
      </p:sp>
      <p:sp>
        <p:nvSpPr>
          <p:cNvPr id="3" name="Picture Placeholder 2"/>
          <p:cNvSpPr>
            <a:spLocks noGrp="1"/>
          </p:cNvSpPr>
          <p:nvPr>
            <p:ph type="pic" idx="1"/>
          </p:nvPr>
        </p:nvSpPr>
        <p:spPr>
          <a:xfrm>
            <a:off x="4779434" y="1225550"/>
            <a:ext cx="14630400" cy="82296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4779434" y="10734676"/>
            <a:ext cx="1463040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dirty="0"/>
          </a:p>
        </p:txBody>
      </p:sp>
    </p:spTree>
    <p:extLst>
      <p:ext uri="{BB962C8B-B14F-4D97-AF65-F5344CB8AC3E}">
        <p14:creationId xmlns:p14="http://schemas.microsoft.com/office/powerpoint/2010/main" val="407373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dirty="0"/>
          </a:p>
        </p:txBody>
      </p:sp>
    </p:spTree>
    <p:extLst>
      <p:ext uri="{BB962C8B-B14F-4D97-AF65-F5344CB8AC3E}">
        <p14:creationId xmlns:p14="http://schemas.microsoft.com/office/powerpoint/2010/main" val="59357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703801" y="2247900"/>
            <a:ext cx="5490634" cy="979487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19204" y="2247900"/>
            <a:ext cx="16078200" cy="97948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dirty="0"/>
          </a:p>
        </p:txBody>
      </p:sp>
    </p:spTree>
    <p:extLst>
      <p:ext uri="{BB962C8B-B14F-4D97-AF65-F5344CB8AC3E}">
        <p14:creationId xmlns:p14="http://schemas.microsoft.com/office/powerpoint/2010/main" val="160422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48834" y="2247907"/>
            <a:ext cx="21945600" cy="187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1219200" y="4775200"/>
            <a:ext cx="21945600" cy="7267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1219200" y="12490450"/>
            <a:ext cx="5689600" cy="952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8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8331200" y="12490450"/>
            <a:ext cx="7721600" cy="952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28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17475200" y="12490450"/>
            <a:ext cx="5689600" cy="952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800" b="0">
                <a:solidFill>
                  <a:schemeClr val="tx1"/>
                </a:solidFill>
                <a:latin typeface="Arial" charset="0"/>
              </a:defRPr>
            </a:lvl1pPr>
          </a:lstStyle>
          <a:p>
            <a:pPr>
              <a:defRPr/>
            </a:pPr>
            <a:fld id="{9C8D21B7-B314-438C-91E9-7FF9087DC078}" type="slidenum">
              <a:rPr lang="en-GB"/>
              <a:pPr>
                <a:defRPr/>
              </a:pPr>
              <a:t>‹#›</a:t>
            </a:fld>
            <a:endParaRPr lang="en-GB" dirty="0"/>
          </a:p>
        </p:txBody>
      </p:sp>
    </p:spTree>
    <p:extLst>
      <p:ext uri="{BB962C8B-B14F-4D97-AF65-F5344CB8AC3E}">
        <p14:creationId xmlns:p14="http://schemas.microsoft.com/office/powerpoint/2010/main" val="39659194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2" r:id="rId10"/>
    <p:sldLayoutId id="2147483673" r:id="rId11"/>
    <p:sldLayoutId id="2147483675" r:id="rId12"/>
    <p:sldLayoutId id="2147483658" r:id="rId13"/>
    <p:sldLayoutId id="2147483660" r:id="rId14"/>
  </p:sldLayoutIdLst>
  <p:hf hdr="0" ftr="0" dt="0"/>
  <p:txStyles>
    <p:titleStyle>
      <a:lvl1pPr marL="717550" indent="-717550" algn="l" rtl="0" eaLnBrk="1" fontAlgn="base" hangingPunct="1">
        <a:spcBef>
          <a:spcPct val="0"/>
        </a:spcBef>
        <a:spcAft>
          <a:spcPct val="0"/>
        </a:spcAft>
        <a:defRPr sz="6000" b="1">
          <a:solidFill>
            <a:srgbClr val="0F5494"/>
          </a:solidFill>
          <a:latin typeface="+mj-lt"/>
          <a:ea typeface="+mj-ea"/>
          <a:cs typeface="+mj-cs"/>
        </a:defRPr>
      </a:lvl1pPr>
      <a:lvl2pPr marL="717550" indent="-717550" algn="l" rtl="0" eaLnBrk="1" fontAlgn="base" hangingPunct="1">
        <a:spcBef>
          <a:spcPct val="0"/>
        </a:spcBef>
        <a:spcAft>
          <a:spcPct val="0"/>
        </a:spcAft>
        <a:defRPr sz="6000" b="1">
          <a:solidFill>
            <a:srgbClr val="0F5494"/>
          </a:solidFill>
          <a:latin typeface="Verdana" pitchFamily="34" charset="0"/>
        </a:defRPr>
      </a:lvl2pPr>
      <a:lvl3pPr marL="717550" indent="-717550" algn="l" rtl="0" eaLnBrk="1" fontAlgn="base" hangingPunct="1">
        <a:spcBef>
          <a:spcPct val="0"/>
        </a:spcBef>
        <a:spcAft>
          <a:spcPct val="0"/>
        </a:spcAft>
        <a:defRPr sz="6000" b="1">
          <a:solidFill>
            <a:srgbClr val="0F5494"/>
          </a:solidFill>
          <a:latin typeface="Verdana" pitchFamily="34" charset="0"/>
        </a:defRPr>
      </a:lvl3pPr>
      <a:lvl4pPr marL="717550" indent="-717550" algn="l" rtl="0" eaLnBrk="1" fontAlgn="base" hangingPunct="1">
        <a:spcBef>
          <a:spcPct val="0"/>
        </a:spcBef>
        <a:spcAft>
          <a:spcPct val="0"/>
        </a:spcAft>
        <a:defRPr sz="6000" b="1">
          <a:solidFill>
            <a:srgbClr val="0F5494"/>
          </a:solidFill>
          <a:latin typeface="Verdana" pitchFamily="34" charset="0"/>
        </a:defRPr>
      </a:lvl4pPr>
      <a:lvl5pPr marL="717550" indent="-717550" algn="l" rtl="0" eaLnBrk="1" fontAlgn="base" hangingPunct="1">
        <a:spcBef>
          <a:spcPct val="0"/>
        </a:spcBef>
        <a:spcAft>
          <a:spcPct val="0"/>
        </a:spcAft>
        <a:defRPr sz="6000" b="1">
          <a:solidFill>
            <a:srgbClr val="0F5494"/>
          </a:solidFill>
          <a:latin typeface="Verdana" pitchFamily="34" charset="0"/>
        </a:defRPr>
      </a:lvl5pPr>
      <a:lvl6pPr marL="1631950" algn="l" rtl="0" eaLnBrk="1" fontAlgn="base" hangingPunct="1">
        <a:spcBef>
          <a:spcPct val="0"/>
        </a:spcBef>
        <a:spcAft>
          <a:spcPct val="0"/>
        </a:spcAft>
        <a:defRPr sz="6000" b="1">
          <a:solidFill>
            <a:srgbClr val="0F5494"/>
          </a:solidFill>
          <a:latin typeface="Verdana" pitchFamily="34" charset="0"/>
        </a:defRPr>
      </a:lvl6pPr>
      <a:lvl7pPr marL="2546350" algn="l" rtl="0" eaLnBrk="1" fontAlgn="base" hangingPunct="1">
        <a:spcBef>
          <a:spcPct val="0"/>
        </a:spcBef>
        <a:spcAft>
          <a:spcPct val="0"/>
        </a:spcAft>
        <a:defRPr sz="6000" b="1">
          <a:solidFill>
            <a:srgbClr val="0F5494"/>
          </a:solidFill>
          <a:latin typeface="Verdana" pitchFamily="34" charset="0"/>
        </a:defRPr>
      </a:lvl7pPr>
      <a:lvl8pPr marL="3460750" algn="l" rtl="0" eaLnBrk="1" fontAlgn="base" hangingPunct="1">
        <a:spcBef>
          <a:spcPct val="0"/>
        </a:spcBef>
        <a:spcAft>
          <a:spcPct val="0"/>
        </a:spcAft>
        <a:defRPr sz="6000" b="1">
          <a:solidFill>
            <a:srgbClr val="0F5494"/>
          </a:solidFill>
          <a:latin typeface="Verdana" pitchFamily="34" charset="0"/>
        </a:defRPr>
      </a:lvl8pPr>
      <a:lvl9pPr marL="4375150" algn="l" rtl="0" eaLnBrk="1" fontAlgn="base" hangingPunct="1">
        <a:spcBef>
          <a:spcPct val="0"/>
        </a:spcBef>
        <a:spcAft>
          <a:spcPct val="0"/>
        </a:spcAft>
        <a:defRPr sz="6000" b="1">
          <a:solidFill>
            <a:srgbClr val="0F5494"/>
          </a:solidFill>
          <a:latin typeface="Verdana" pitchFamily="34" charset="0"/>
        </a:defRPr>
      </a:lvl9pPr>
    </p:titleStyle>
    <p:bodyStyle>
      <a:lvl1pPr marL="685800" indent="-685800" algn="l" rtl="0" eaLnBrk="1" fontAlgn="base" hangingPunct="1">
        <a:spcBef>
          <a:spcPct val="20000"/>
        </a:spcBef>
        <a:spcAft>
          <a:spcPct val="0"/>
        </a:spcAft>
        <a:buClr>
          <a:schemeClr val="bg1"/>
        </a:buClr>
        <a:buChar char="•"/>
        <a:defRPr sz="4800" i="1">
          <a:solidFill>
            <a:srgbClr val="0F5494"/>
          </a:solidFill>
          <a:latin typeface="+mn-lt"/>
          <a:ea typeface="+mn-ea"/>
          <a:cs typeface="+mn-cs"/>
        </a:defRPr>
      </a:lvl1pPr>
      <a:lvl2pPr marL="1485900" indent="-571500" algn="l" rtl="0" eaLnBrk="1" fontAlgn="base" hangingPunct="1">
        <a:spcBef>
          <a:spcPct val="20000"/>
        </a:spcBef>
        <a:spcAft>
          <a:spcPct val="0"/>
        </a:spcAft>
        <a:buClr>
          <a:srgbClr val="009FBA"/>
        </a:buClr>
        <a:buChar char="•"/>
        <a:defRPr sz="4000" b="1">
          <a:solidFill>
            <a:srgbClr val="0F5494"/>
          </a:solidFill>
          <a:latin typeface="+mn-lt"/>
        </a:defRPr>
      </a:lvl2pPr>
      <a:lvl3pPr marL="2286000" indent="-457200" algn="l" rtl="0" eaLnBrk="1" fontAlgn="base" hangingPunct="1">
        <a:spcBef>
          <a:spcPct val="20000"/>
        </a:spcBef>
        <a:spcAft>
          <a:spcPct val="0"/>
        </a:spcAft>
        <a:defRPr sz="2800">
          <a:solidFill>
            <a:srgbClr val="0F5494"/>
          </a:solidFill>
          <a:latin typeface="+mn-lt"/>
        </a:defRPr>
      </a:lvl3pPr>
      <a:lvl4pPr marL="3200400" indent="-457200" algn="l" rtl="0" eaLnBrk="1" fontAlgn="base" hangingPunct="1">
        <a:spcBef>
          <a:spcPct val="20000"/>
        </a:spcBef>
        <a:spcAft>
          <a:spcPct val="0"/>
        </a:spcAft>
        <a:buChar char="–"/>
        <a:defRPr sz="4000">
          <a:solidFill>
            <a:schemeClr val="tx1"/>
          </a:solidFill>
          <a:latin typeface="Arial" charset="0"/>
        </a:defRPr>
      </a:lvl4pPr>
      <a:lvl5pPr marL="4114800" indent="-457200" algn="l" rtl="0" eaLnBrk="1" fontAlgn="base" hangingPunct="1">
        <a:spcBef>
          <a:spcPct val="20000"/>
        </a:spcBef>
        <a:spcAft>
          <a:spcPct val="0"/>
        </a:spcAft>
        <a:buChar char="»"/>
        <a:defRPr sz="4000">
          <a:solidFill>
            <a:schemeClr val="tx1"/>
          </a:solidFill>
          <a:latin typeface="Arial" charset="0"/>
        </a:defRPr>
      </a:lvl5pPr>
      <a:lvl6pPr marL="5029200" indent="-457200" algn="l" rtl="0" eaLnBrk="1" fontAlgn="base" hangingPunct="1">
        <a:spcBef>
          <a:spcPct val="20000"/>
        </a:spcBef>
        <a:spcAft>
          <a:spcPct val="0"/>
        </a:spcAft>
        <a:buChar char="»"/>
        <a:defRPr sz="4000">
          <a:solidFill>
            <a:schemeClr val="tx1"/>
          </a:solidFill>
          <a:latin typeface="Arial" charset="0"/>
        </a:defRPr>
      </a:lvl6pPr>
      <a:lvl7pPr marL="5943600" indent="-457200" algn="l" rtl="0" eaLnBrk="1" fontAlgn="base" hangingPunct="1">
        <a:spcBef>
          <a:spcPct val="20000"/>
        </a:spcBef>
        <a:spcAft>
          <a:spcPct val="0"/>
        </a:spcAft>
        <a:buChar char="»"/>
        <a:defRPr sz="4000">
          <a:solidFill>
            <a:schemeClr val="tx1"/>
          </a:solidFill>
          <a:latin typeface="Arial" charset="0"/>
        </a:defRPr>
      </a:lvl7pPr>
      <a:lvl8pPr marL="6858000" indent="-457200" algn="l" rtl="0" eaLnBrk="1" fontAlgn="base" hangingPunct="1">
        <a:spcBef>
          <a:spcPct val="20000"/>
        </a:spcBef>
        <a:spcAft>
          <a:spcPct val="0"/>
        </a:spcAft>
        <a:buChar char="»"/>
        <a:defRPr sz="4000">
          <a:solidFill>
            <a:schemeClr val="tx1"/>
          </a:solidFill>
          <a:latin typeface="Arial" charset="0"/>
        </a:defRPr>
      </a:lvl8pPr>
      <a:lvl9pPr marL="7772400" indent="-457200" algn="l" rtl="0" eaLnBrk="1" fontAlgn="base" hangingPunct="1">
        <a:spcBef>
          <a:spcPct val="20000"/>
        </a:spcBef>
        <a:spcAft>
          <a:spcPct val="0"/>
        </a:spcAft>
        <a:buChar char="»"/>
        <a:defRPr sz="4000">
          <a:solidFill>
            <a:schemeClr val="tx1"/>
          </a:solidFill>
          <a:latin typeface="Arial" charset="0"/>
        </a:defRPr>
      </a:lvl9pPr>
    </p:bodyStyle>
    <p:otherStyle>
      <a:defPPr>
        <a:defRPr lang="fr-F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48834" y="2247907"/>
            <a:ext cx="21945600" cy="187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1219200" y="4775200"/>
            <a:ext cx="21945600" cy="7267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1219200" y="12490450"/>
            <a:ext cx="5689600" cy="952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8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8331200" y="12490450"/>
            <a:ext cx="7721600" cy="952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28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17475200" y="12490450"/>
            <a:ext cx="5689600" cy="952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800" b="0">
                <a:solidFill>
                  <a:schemeClr val="tx1"/>
                </a:solidFill>
                <a:latin typeface="Arial" charset="0"/>
              </a:defRPr>
            </a:lvl1pPr>
          </a:lstStyle>
          <a:p>
            <a:pPr>
              <a:defRPr/>
            </a:pPr>
            <a:fld id="{9C8D21B7-B314-438C-91E9-7FF9087DC078}" type="slidenum">
              <a:rPr lang="en-GB"/>
              <a:pPr>
                <a:defRPr/>
              </a:pPr>
              <a:t>‹#›</a:t>
            </a:fld>
            <a:endParaRPr lang="en-GB" dirty="0"/>
          </a:p>
        </p:txBody>
      </p:sp>
    </p:spTree>
    <p:extLst>
      <p:ext uri="{BB962C8B-B14F-4D97-AF65-F5344CB8AC3E}">
        <p14:creationId xmlns:p14="http://schemas.microsoft.com/office/powerpoint/2010/main" val="1448684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marL="717550" indent="-717550" algn="l" rtl="0" eaLnBrk="1" fontAlgn="base" hangingPunct="1">
        <a:spcBef>
          <a:spcPct val="0"/>
        </a:spcBef>
        <a:spcAft>
          <a:spcPct val="0"/>
        </a:spcAft>
        <a:defRPr sz="6000" b="1">
          <a:solidFill>
            <a:srgbClr val="0F5494"/>
          </a:solidFill>
          <a:latin typeface="+mj-lt"/>
          <a:ea typeface="+mj-ea"/>
          <a:cs typeface="+mj-cs"/>
        </a:defRPr>
      </a:lvl1pPr>
      <a:lvl2pPr marL="717550" indent="-717550" algn="l" rtl="0" eaLnBrk="1" fontAlgn="base" hangingPunct="1">
        <a:spcBef>
          <a:spcPct val="0"/>
        </a:spcBef>
        <a:spcAft>
          <a:spcPct val="0"/>
        </a:spcAft>
        <a:defRPr sz="6000" b="1">
          <a:solidFill>
            <a:srgbClr val="0F5494"/>
          </a:solidFill>
          <a:latin typeface="Verdana" pitchFamily="34" charset="0"/>
        </a:defRPr>
      </a:lvl2pPr>
      <a:lvl3pPr marL="717550" indent="-717550" algn="l" rtl="0" eaLnBrk="1" fontAlgn="base" hangingPunct="1">
        <a:spcBef>
          <a:spcPct val="0"/>
        </a:spcBef>
        <a:spcAft>
          <a:spcPct val="0"/>
        </a:spcAft>
        <a:defRPr sz="6000" b="1">
          <a:solidFill>
            <a:srgbClr val="0F5494"/>
          </a:solidFill>
          <a:latin typeface="Verdana" pitchFamily="34" charset="0"/>
        </a:defRPr>
      </a:lvl3pPr>
      <a:lvl4pPr marL="717550" indent="-717550" algn="l" rtl="0" eaLnBrk="1" fontAlgn="base" hangingPunct="1">
        <a:spcBef>
          <a:spcPct val="0"/>
        </a:spcBef>
        <a:spcAft>
          <a:spcPct val="0"/>
        </a:spcAft>
        <a:defRPr sz="6000" b="1">
          <a:solidFill>
            <a:srgbClr val="0F5494"/>
          </a:solidFill>
          <a:latin typeface="Verdana" pitchFamily="34" charset="0"/>
        </a:defRPr>
      </a:lvl4pPr>
      <a:lvl5pPr marL="717550" indent="-717550" algn="l" rtl="0" eaLnBrk="1" fontAlgn="base" hangingPunct="1">
        <a:spcBef>
          <a:spcPct val="0"/>
        </a:spcBef>
        <a:spcAft>
          <a:spcPct val="0"/>
        </a:spcAft>
        <a:defRPr sz="6000" b="1">
          <a:solidFill>
            <a:srgbClr val="0F5494"/>
          </a:solidFill>
          <a:latin typeface="Verdana" pitchFamily="34" charset="0"/>
        </a:defRPr>
      </a:lvl5pPr>
      <a:lvl6pPr marL="1631950" algn="l" rtl="0" eaLnBrk="1" fontAlgn="base" hangingPunct="1">
        <a:spcBef>
          <a:spcPct val="0"/>
        </a:spcBef>
        <a:spcAft>
          <a:spcPct val="0"/>
        </a:spcAft>
        <a:defRPr sz="6000" b="1">
          <a:solidFill>
            <a:srgbClr val="0F5494"/>
          </a:solidFill>
          <a:latin typeface="Verdana" pitchFamily="34" charset="0"/>
        </a:defRPr>
      </a:lvl6pPr>
      <a:lvl7pPr marL="2546350" algn="l" rtl="0" eaLnBrk="1" fontAlgn="base" hangingPunct="1">
        <a:spcBef>
          <a:spcPct val="0"/>
        </a:spcBef>
        <a:spcAft>
          <a:spcPct val="0"/>
        </a:spcAft>
        <a:defRPr sz="6000" b="1">
          <a:solidFill>
            <a:srgbClr val="0F5494"/>
          </a:solidFill>
          <a:latin typeface="Verdana" pitchFamily="34" charset="0"/>
        </a:defRPr>
      </a:lvl7pPr>
      <a:lvl8pPr marL="3460750" algn="l" rtl="0" eaLnBrk="1" fontAlgn="base" hangingPunct="1">
        <a:spcBef>
          <a:spcPct val="0"/>
        </a:spcBef>
        <a:spcAft>
          <a:spcPct val="0"/>
        </a:spcAft>
        <a:defRPr sz="6000" b="1">
          <a:solidFill>
            <a:srgbClr val="0F5494"/>
          </a:solidFill>
          <a:latin typeface="Verdana" pitchFamily="34" charset="0"/>
        </a:defRPr>
      </a:lvl8pPr>
      <a:lvl9pPr marL="4375150" algn="l" rtl="0" eaLnBrk="1" fontAlgn="base" hangingPunct="1">
        <a:spcBef>
          <a:spcPct val="0"/>
        </a:spcBef>
        <a:spcAft>
          <a:spcPct val="0"/>
        </a:spcAft>
        <a:defRPr sz="6000" b="1">
          <a:solidFill>
            <a:srgbClr val="0F5494"/>
          </a:solidFill>
          <a:latin typeface="Verdana" pitchFamily="34" charset="0"/>
        </a:defRPr>
      </a:lvl9pPr>
    </p:titleStyle>
    <p:bodyStyle>
      <a:lvl1pPr marL="685800" indent="-685800" algn="l" rtl="0" eaLnBrk="1" fontAlgn="base" hangingPunct="1">
        <a:spcBef>
          <a:spcPct val="20000"/>
        </a:spcBef>
        <a:spcAft>
          <a:spcPct val="0"/>
        </a:spcAft>
        <a:buClr>
          <a:schemeClr val="bg1"/>
        </a:buClr>
        <a:buChar char="•"/>
        <a:defRPr sz="4800" i="1">
          <a:solidFill>
            <a:srgbClr val="0F5494"/>
          </a:solidFill>
          <a:latin typeface="+mn-lt"/>
          <a:ea typeface="+mn-ea"/>
          <a:cs typeface="+mn-cs"/>
        </a:defRPr>
      </a:lvl1pPr>
      <a:lvl2pPr marL="1485900" indent="-571500" algn="l" rtl="0" eaLnBrk="1" fontAlgn="base" hangingPunct="1">
        <a:spcBef>
          <a:spcPct val="20000"/>
        </a:spcBef>
        <a:spcAft>
          <a:spcPct val="0"/>
        </a:spcAft>
        <a:buClr>
          <a:srgbClr val="009FBA"/>
        </a:buClr>
        <a:buChar char="•"/>
        <a:defRPr sz="4000" b="1">
          <a:solidFill>
            <a:srgbClr val="0F5494"/>
          </a:solidFill>
          <a:latin typeface="+mn-lt"/>
        </a:defRPr>
      </a:lvl2pPr>
      <a:lvl3pPr marL="2286000" indent="-457200" algn="l" rtl="0" eaLnBrk="1" fontAlgn="base" hangingPunct="1">
        <a:spcBef>
          <a:spcPct val="20000"/>
        </a:spcBef>
        <a:spcAft>
          <a:spcPct val="0"/>
        </a:spcAft>
        <a:defRPr sz="2800">
          <a:solidFill>
            <a:srgbClr val="0F5494"/>
          </a:solidFill>
          <a:latin typeface="+mn-lt"/>
        </a:defRPr>
      </a:lvl3pPr>
      <a:lvl4pPr marL="3200400" indent="-457200" algn="l" rtl="0" eaLnBrk="1" fontAlgn="base" hangingPunct="1">
        <a:spcBef>
          <a:spcPct val="20000"/>
        </a:spcBef>
        <a:spcAft>
          <a:spcPct val="0"/>
        </a:spcAft>
        <a:buChar char="–"/>
        <a:defRPr sz="4000">
          <a:solidFill>
            <a:schemeClr val="tx1"/>
          </a:solidFill>
          <a:latin typeface="Arial" charset="0"/>
        </a:defRPr>
      </a:lvl4pPr>
      <a:lvl5pPr marL="4114800" indent="-457200" algn="l" rtl="0" eaLnBrk="1" fontAlgn="base" hangingPunct="1">
        <a:spcBef>
          <a:spcPct val="20000"/>
        </a:spcBef>
        <a:spcAft>
          <a:spcPct val="0"/>
        </a:spcAft>
        <a:buChar char="»"/>
        <a:defRPr sz="4000">
          <a:solidFill>
            <a:schemeClr val="tx1"/>
          </a:solidFill>
          <a:latin typeface="Arial" charset="0"/>
        </a:defRPr>
      </a:lvl5pPr>
      <a:lvl6pPr marL="5029200" indent="-457200" algn="l" rtl="0" eaLnBrk="1" fontAlgn="base" hangingPunct="1">
        <a:spcBef>
          <a:spcPct val="20000"/>
        </a:spcBef>
        <a:spcAft>
          <a:spcPct val="0"/>
        </a:spcAft>
        <a:buChar char="»"/>
        <a:defRPr sz="4000">
          <a:solidFill>
            <a:schemeClr val="tx1"/>
          </a:solidFill>
          <a:latin typeface="Arial" charset="0"/>
        </a:defRPr>
      </a:lvl6pPr>
      <a:lvl7pPr marL="5943600" indent="-457200" algn="l" rtl="0" eaLnBrk="1" fontAlgn="base" hangingPunct="1">
        <a:spcBef>
          <a:spcPct val="20000"/>
        </a:spcBef>
        <a:spcAft>
          <a:spcPct val="0"/>
        </a:spcAft>
        <a:buChar char="»"/>
        <a:defRPr sz="4000">
          <a:solidFill>
            <a:schemeClr val="tx1"/>
          </a:solidFill>
          <a:latin typeface="Arial" charset="0"/>
        </a:defRPr>
      </a:lvl7pPr>
      <a:lvl8pPr marL="6858000" indent="-457200" algn="l" rtl="0" eaLnBrk="1" fontAlgn="base" hangingPunct="1">
        <a:spcBef>
          <a:spcPct val="20000"/>
        </a:spcBef>
        <a:spcAft>
          <a:spcPct val="0"/>
        </a:spcAft>
        <a:buChar char="»"/>
        <a:defRPr sz="4000">
          <a:solidFill>
            <a:schemeClr val="tx1"/>
          </a:solidFill>
          <a:latin typeface="Arial" charset="0"/>
        </a:defRPr>
      </a:lvl8pPr>
      <a:lvl9pPr marL="7772400" indent="-457200" algn="l" rtl="0" eaLnBrk="1" fontAlgn="base" hangingPunct="1">
        <a:spcBef>
          <a:spcPct val="20000"/>
        </a:spcBef>
        <a:spcAft>
          <a:spcPct val="0"/>
        </a:spcAft>
        <a:buChar char="»"/>
        <a:defRPr sz="4000">
          <a:solidFill>
            <a:schemeClr val="tx1"/>
          </a:solidFill>
          <a:latin typeface="Arial" charset="0"/>
        </a:defRPr>
      </a:lvl9pPr>
    </p:bodyStyle>
    <p:otherStyle>
      <a:defPPr>
        <a:defRPr lang="fr-F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A652B0-655F-1419-2FF5-08ADC4D9A940}"/>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60A91E-F32E-0555-2255-AF4A1125B917}"/>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F3F2DD-487A-6495-94C1-DB99935299B7}"/>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3BCA072E-EE55-497A-A097-E5418A045AD8}" type="datetimeFigureOut">
              <a:rPr lang="en-GB" smtClean="0"/>
              <a:t>08/07/2024</a:t>
            </a:fld>
            <a:endParaRPr lang="en-GB" dirty="0"/>
          </a:p>
        </p:txBody>
      </p:sp>
      <p:sp>
        <p:nvSpPr>
          <p:cNvPr id="5" name="Footer Placeholder 4">
            <a:extLst>
              <a:ext uri="{FF2B5EF4-FFF2-40B4-BE49-F238E27FC236}">
                <a16:creationId xmlns:a16="http://schemas.microsoft.com/office/drawing/2014/main" id="{669A6594-D44D-9139-B3F7-F024508903A7}"/>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AC3371F-4BDB-E2AD-C227-EB47FD3789BF}"/>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A7215DD-DB08-466E-8D84-8DA77B85C6C4}" type="slidenum">
              <a:rPr lang="en-GB" smtClean="0"/>
              <a:t>‹#›</a:t>
            </a:fld>
            <a:endParaRPr lang="en-GB" dirty="0"/>
          </a:p>
        </p:txBody>
      </p:sp>
    </p:spTree>
    <p:extLst>
      <p:ext uri="{BB962C8B-B14F-4D97-AF65-F5344CB8AC3E}">
        <p14:creationId xmlns:p14="http://schemas.microsoft.com/office/powerpoint/2010/main" val="3071155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eurohpc-ju.europa.eu/access-our-supercomputers/access-policy-and-faq_en"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microsoft.com/office/2007/relationships/hdphoto" Target="../media/hdphoto1.wdp"/><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24.xml"/><Relationship Id="rId6" Type="http://schemas.openxmlformats.org/officeDocument/2006/relationships/image" Target="../media/image44.svg"/><Relationship Id="rId5" Type="http://schemas.openxmlformats.org/officeDocument/2006/relationships/image" Target="../media/image43.png"/><Relationship Id="rId10" Type="http://schemas.microsoft.com/office/2007/relationships/hdphoto" Target="../media/hdphoto3.wdp"/><Relationship Id="rId4" Type="http://schemas.openxmlformats.org/officeDocument/2006/relationships/image" Target="../media/image42.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microsoft.com/office/2007/relationships/hdphoto" Target="../media/hdphoto1.wdp"/><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4.png"/><Relationship Id="rId7" Type="http://schemas.openxmlformats.org/officeDocument/2006/relationships/image" Target="../media/image2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6.svg"/><Relationship Id="rId11" Type="http://schemas.openxmlformats.org/officeDocument/2006/relationships/image" Target="../media/image11.png"/><Relationship Id="rId5" Type="http://schemas.openxmlformats.org/officeDocument/2006/relationships/image" Target="../media/image25.png"/><Relationship Id="rId10" Type="http://schemas.openxmlformats.org/officeDocument/2006/relationships/image" Target="../media/image10.svg"/><Relationship Id="rId4" Type="http://schemas.microsoft.com/office/2007/relationships/hdphoto" Target="../media/hdphoto1.wdp"/><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microsoft.com/office/2007/relationships/hdphoto" Target="../media/hdphoto1.wdp"/><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microsoft.com/office/2007/relationships/hdphoto" Target="../media/hdphoto1.wdp"/><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fz-juelich.de/en/ias/jsc/jupiter/jureap/call-for-participation/"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520" y="10182523"/>
            <a:ext cx="15544800" cy="2724150"/>
          </a:xfrm>
        </p:spPr>
        <p:txBody>
          <a:bodyPr/>
          <a:lstStyle/>
          <a:p>
            <a:pPr algn="ctr"/>
            <a:r>
              <a:rPr lang="en-GB" sz="4800" b="0"/>
              <a:t>July </a:t>
            </a:r>
            <a:r>
              <a:rPr lang="en-GB" sz="4800" b="0" dirty="0"/>
              <a:t>2024</a:t>
            </a:r>
          </a:p>
        </p:txBody>
      </p:sp>
      <p:sp>
        <p:nvSpPr>
          <p:cNvPr id="3" name="Text Placeholder 2"/>
          <p:cNvSpPr>
            <a:spLocks noGrp="1"/>
          </p:cNvSpPr>
          <p:nvPr>
            <p:ph type="body" idx="1"/>
          </p:nvPr>
        </p:nvSpPr>
        <p:spPr>
          <a:xfrm>
            <a:off x="2265218" y="5586730"/>
            <a:ext cx="20158364" cy="2999740"/>
          </a:xfrm>
        </p:spPr>
        <p:txBody>
          <a:bodyPr/>
          <a:lstStyle/>
          <a:p>
            <a:pPr algn="ctr"/>
            <a:endParaRPr lang="en-150" sz="4400" b="1" i="0" dirty="0"/>
          </a:p>
          <a:p>
            <a:pPr algn="ctr"/>
            <a:r>
              <a:rPr lang="en-US" sz="6000" b="1" i="0" dirty="0"/>
              <a:t>EuroHPC JU </a:t>
            </a:r>
            <a:br>
              <a:rPr lang="en-US" sz="6000" b="1" i="0" dirty="0"/>
            </a:br>
            <a:r>
              <a:rPr lang="en-US" sz="6000" b="1" i="0" dirty="0"/>
              <a:t>Supercomputing Infrastructure state-of-play</a:t>
            </a:r>
            <a:endParaRPr lang="en-GB" sz="6000" b="1" i="0" dirty="0"/>
          </a:p>
        </p:txBody>
      </p:sp>
    </p:spTree>
    <p:extLst>
      <p:ext uri="{BB962C8B-B14F-4D97-AF65-F5344CB8AC3E}">
        <p14:creationId xmlns:p14="http://schemas.microsoft.com/office/powerpoint/2010/main" val="2800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946EDA-FCCB-2B3F-4982-F187D4DADD84}"/>
              </a:ext>
            </a:extLst>
          </p:cNvPr>
          <p:cNvSpPr>
            <a:spLocks noGrp="1"/>
          </p:cNvSpPr>
          <p:nvPr>
            <p:ph type="sldNum" sz="quarter" idx="2"/>
          </p:nvPr>
        </p:nvSpPr>
        <p:spPr/>
        <p:txBody>
          <a:bodyPr/>
          <a:lstStyle/>
          <a:p>
            <a:pPr>
              <a:defRPr/>
            </a:pPr>
            <a:fld id="{72CDA757-DEC8-431A-8A78-9AF49282729F}" type="slidenum">
              <a:rPr lang="en-GB" smtClean="0"/>
              <a:pPr>
                <a:defRPr/>
              </a:pPr>
              <a:t>10</a:t>
            </a:fld>
            <a:endParaRPr lang="en-GB" dirty="0"/>
          </a:p>
        </p:txBody>
      </p:sp>
      <p:pic>
        <p:nvPicPr>
          <p:cNvPr id="6" name="Picture 5">
            <a:extLst>
              <a:ext uri="{FF2B5EF4-FFF2-40B4-BE49-F238E27FC236}">
                <a16:creationId xmlns:a16="http://schemas.microsoft.com/office/drawing/2014/main" id="{FE8F7B3C-7F36-D4EC-B11B-D9D2CE0B1721}"/>
              </a:ext>
            </a:extLst>
          </p:cNvPr>
          <p:cNvPicPr>
            <a:picLocks noChangeAspect="1"/>
          </p:cNvPicPr>
          <p:nvPr/>
        </p:nvPicPr>
        <p:blipFill>
          <a:blip r:embed="rId2"/>
          <a:stretch>
            <a:fillRect/>
          </a:stretch>
        </p:blipFill>
        <p:spPr>
          <a:xfrm>
            <a:off x="-209309" y="1168072"/>
            <a:ext cx="24829529" cy="13195320"/>
          </a:xfrm>
          <a:prstGeom prst="rect">
            <a:avLst/>
          </a:prstGeom>
        </p:spPr>
      </p:pic>
      <p:sp>
        <p:nvSpPr>
          <p:cNvPr id="2" name="TextBox 1">
            <a:extLst>
              <a:ext uri="{FF2B5EF4-FFF2-40B4-BE49-F238E27FC236}">
                <a16:creationId xmlns:a16="http://schemas.microsoft.com/office/drawing/2014/main" id="{7DFFEE43-0329-F830-A83E-CE83F8728C5A}"/>
              </a:ext>
            </a:extLst>
          </p:cNvPr>
          <p:cNvSpPr txBox="1"/>
          <p:nvPr/>
        </p:nvSpPr>
        <p:spPr>
          <a:xfrm>
            <a:off x="1525773" y="2652651"/>
            <a:ext cx="21319958" cy="9889887"/>
          </a:xfrm>
          <a:prstGeom prst="rect">
            <a:avLst/>
          </a:prstGeom>
          <a:gradFill flip="none" rotWithShape="1">
            <a:gsLst>
              <a:gs pos="0">
                <a:schemeClr val="tx1">
                  <a:lumMod val="60000"/>
                  <a:lumOff val="40000"/>
                  <a:tint val="66000"/>
                  <a:satMod val="160000"/>
                  <a:alpha val="36000"/>
                </a:schemeClr>
              </a:gs>
              <a:gs pos="50000">
                <a:schemeClr val="tx1">
                  <a:lumMod val="60000"/>
                  <a:lumOff val="40000"/>
                  <a:tint val="44500"/>
                  <a:satMod val="160000"/>
                </a:schemeClr>
              </a:gs>
              <a:gs pos="100000">
                <a:schemeClr val="tx1">
                  <a:lumMod val="60000"/>
                  <a:lumOff val="40000"/>
                  <a:tint val="23500"/>
                  <a:satMod val="160000"/>
                </a:schemeClr>
              </a:gs>
            </a:gsLst>
            <a:lin ang="2700000" scaled="1"/>
            <a:tileRect/>
          </a:gradFill>
          <a:ln w="12700" cap="flat">
            <a:noFill/>
            <a:miter lim="4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5400" b="1" i="0" u="none" strike="noStrike" normalizeH="0" baseline="0" dirty="0">
                <a:ln w="0"/>
                <a:solidFill>
                  <a:schemeClr val="tx1"/>
                </a:solidFill>
                <a:effectLst>
                  <a:outerShdw blurRad="38100" dist="19050" dir="2700000" algn="tl" rotWithShape="0">
                    <a:schemeClr val="dk1">
                      <a:alpha val="40000"/>
                    </a:schemeClr>
                  </a:outerShdw>
                </a:effectLst>
                <a:uFillTx/>
                <a:latin typeface="Arial"/>
                <a:ea typeface="Arial"/>
                <a:cs typeface="Arial"/>
                <a:sym typeface="Arial"/>
              </a:rPr>
              <a:t>EuroHPC System Access</a:t>
            </a:r>
          </a:p>
          <a:p>
            <a:pPr marL="0" marR="0" indent="0" algn="l" defTabSz="825500" rtl="0" fontAlgn="auto" latinLnBrk="0" hangingPunct="0">
              <a:lnSpc>
                <a:spcPct val="100000"/>
              </a:lnSpc>
              <a:spcBef>
                <a:spcPts val="0"/>
              </a:spcBef>
              <a:spcAft>
                <a:spcPts val="0"/>
              </a:spcAft>
              <a:buClrTx/>
              <a:buSzTx/>
              <a:buFontTx/>
              <a:buNone/>
              <a:tabLst/>
            </a:pPr>
            <a:endParaRPr kumimoji="0" lang="en-GB" sz="5400" b="1" i="0" u="none" strike="noStrike" normalizeH="0" baseline="0" dirty="0">
              <a:ln w="0"/>
              <a:solidFill>
                <a:schemeClr val="tx1"/>
              </a:solidFill>
              <a:effectLst>
                <a:outerShdw blurRad="38100" dist="19050" dir="2700000" algn="tl" rotWithShape="0">
                  <a:schemeClr val="dk1">
                    <a:alpha val="40000"/>
                  </a:schemeClr>
                </a:outerShdw>
              </a:effectLst>
              <a:uFillTx/>
              <a:latin typeface="Arial"/>
              <a:ea typeface="Arial"/>
              <a:cs typeface="Arial"/>
              <a:sym typeface="Arial"/>
            </a:endParaRPr>
          </a:p>
          <a:p>
            <a:pPr marL="685800" marR="0" indent="-685800" algn="ctr"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ln w="0"/>
                <a:solidFill>
                  <a:schemeClr val="tx1"/>
                </a:solidFill>
                <a:effectLst>
                  <a:outerShdw blurRad="38100" dist="19050" dir="2700000" algn="tl" rotWithShape="0">
                    <a:schemeClr val="dk1">
                      <a:alpha val="40000"/>
                    </a:schemeClr>
                  </a:outerShdw>
                </a:effectLst>
              </a:rPr>
              <a:t>Offering </a:t>
            </a:r>
            <a:r>
              <a:rPr lang="en-GB" sz="4800" b="1" dirty="0">
                <a:ln w="0"/>
                <a:solidFill>
                  <a:schemeClr val="tx1"/>
                </a:solidFill>
                <a:effectLst>
                  <a:outerShdw blurRad="38100" dist="19050" dir="2700000" algn="tl" rotWithShape="0">
                    <a:schemeClr val="dk1">
                      <a:alpha val="40000"/>
                    </a:schemeClr>
                  </a:outerShdw>
                </a:effectLst>
              </a:rPr>
              <a:t>90 Million node hours </a:t>
            </a:r>
            <a:r>
              <a:rPr lang="en-GB" sz="4800" dirty="0">
                <a:ln w="0"/>
                <a:solidFill>
                  <a:schemeClr val="tx1"/>
                </a:solidFill>
                <a:effectLst>
                  <a:outerShdw blurRad="38100" dist="19050" dir="2700000" algn="tl" rotWithShape="0">
                    <a:schemeClr val="dk1">
                      <a:alpha val="40000"/>
                    </a:schemeClr>
                  </a:outerShdw>
                </a:effectLst>
              </a:rPr>
              <a:t>per year across the </a:t>
            </a:r>
            <a:r>
              <a:rPr lang="en-GB" sz="4800" b="1" dirty="0">
                <a:ln w="0"/>
                <a:solidFill>
                  <a:schemeClr val="tx1"/>
                </a:solidFill>
                <a:effectLst>
                  <a:outerShdw blurRad="38100" dist="19050" dir="2700000" algn="tl" rotWithShape="0">
                    <a:schemeClr val="dk1">
                      <a:alpha val="40000"/>
                    </a:schemeClr>
                  </a:outerShdw>
                </a:effectLst>
              </a:rPr>
              <a:t>8 EuroHPC supercomputers in Europe</a:t>
            </a:r>
          </a:p>
          <a:p>
            <a:pPr marL="685800" marR="0" indent="-685800" algn="ctr"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ln w="0"/>
                <a:solidFill>
                  <a:schemeClr val="tx1"/>
                </a:solidFill>
                <a:effectLst>
                  <a:outerShdw blurRad="38100" dist="19050" dir="2700000" algn="tl" rotWithShape="0">
                    <a:schemeClr val="dk1">
                      <a:alpha val="40000"/>
                    </a:schemeClr>
                  </a:outerShdw>
                </a:effectLst>
              </a:rPr>
              <a:t>Research/Innovation/Industry/SMEs/Public Sector</a:t>
            </a:r>
          </a:p>
          <a:p>
            <a:pPr marL="685800" marR="0" indent="-685800" algn="ctr"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4800" i="0" u="none" strike="noStrike" normalizeH="0" baseline="0" dirty="0">
                <a:ln w="0"/>
                <a:solidFill>
                  <a:schemeClr val="tx1"/>
                </a:solidFill>
                <a:effectLst>
                  <a:outerShdw blurRad="38100" dist="19050" dir="2700000" algn="tl" rotWithShape="0">
                    <a:schemeClr val="dk1">
                      <a:alpha val="40000"/>
                    </a:schemeClr>
                  </a:outerShdw>
                </a:effectLst>
                <a:uFillTx/>
                <a:latin typeface="Arial"/>
                <a:ea typeface="Arial"/>
                <a:cs typeface="Arial"/>
                <a:sym typeface="Arial"/>
              </a:rPr>
              <a:t>EU Strategic Initiatives</a:t>
            </a:r>
          </a:p>
          <a:p>
            <a:pPr marL="685800" marR="0" indent="-685800" algn="ctr"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4800" dirty="0">
                <a:ln w="0"/>
                <a:solidFill>
                  <a:schemeClr val="tx1"/>
                </a:solidFill>
                <a:effectLst>
                  <a:outerShdw blurRad="38100" dist="19050" dir="2700000" algn="tl" rotWithShape="0">
                    <a:schemeClr val="dk1">
                      <a:alpha val="40000"/>
                    </a:schemeClr>
                  </a:outerShdw>
                </a:effectLst>
              </a:rPr>
              <a:t>Special </a:t>
            </a:r>
            <a:r>
              <a:rPr lang="en-GB" sz="4800" b="1" dirty="0">
                <a:ln w="0"/>
                <a:solidFill>
                  <a:schemeClr val="tx1"/>
                </a:solidFill>
                <a:effectLst>
                  <a:outerShdw blurRad="38100" dist="19050" dir="2700000" algn="tl" rotWithShape="0">
                    <a:schemeClr val="dk1">
                      <a:alpha val="40000"/>
                    </a:schemeClr>
                  </a:outerShdw>
                </a:effectLst>
              </a:rPr>
              <a:t>AI</a:t>
            </a:r>
            <a:r>
              <a:rPr lang="en-GB" sz="4800" dirty="0">
                <a:ln w="0"/>
                <a:solidFill>
                  <a:schemeClr val="tx1"/>
                </a:solidFill>
                <a:effectLst>
                  <a:outerShdw blurRad="38100" dist="19050" dir="2700000" algn="tl" rotWithShape="0">
                    <a:schemeClr val="dk1">
                      <a:alpha val="40000"/>
                    </a:schemeClr>
                  </a:outerShdw>
                </a:effectLst>
              </a:rPr>
              <a:t> access mode (New!)</a:t>
            </a:r>
          </a:p>
          <a:p>
            <a:pPr marL="685800" indent="-685800" algn="ctr">
              <a:buFont typeface="Arial" panose="020B0604020202020204" pitchFamily="34" charset="0"/>
              <a:buChar char="•"/>
            </a:pPr>
            <a:r>
              <a:rPr lang="en-GB" sz="4800" dirty="0">
                <a:ln w="0"/>
                <a:solidFill>
                  <a:schemeClr val="tx1"/>
                </a:solidFill>
                <a:effectLst>
                  <a:outerShdw blurRad="38100" dist="19050" dir="2700000" algn="tl" rotWithShape="0">
                    <a:schemeClr val="dk1">
                      <a:alpha val="40000"/>
                    </a:schemeClr>
                  </a:outerShdw>
                </a:effectLst>
              </a:rPr>
              <a:t>Various opportunities for access (Production, Benchmark, Development)</a:t>
            </a:r>
          </a:p>
          <a:p>
            <a:pPr marL="685800" indent="-685800" algn="ctr">
              <a:buFont typeface="Arial" panose="020B0604020202020204" pitchFamily="34" charset="0"/>
              <a:buChar char="•"/>
            </a:pPr>
            <a:r>
              <a:rPr lang="en-GB" sz="4800" b="1" dirty="0">
                <a:ln w="0"/>
                <a:solidFill>
                  <a:schemeClr val="tx1"/>
                </a:solidFill>
                <a:effectLst>
                  <a:outerShdw blurRad="38100" dist="19050" dir="2700000" algn="tl" rotWithShape="0">
                    <a:schemeClr val="dk1">
                      <a:alpha val="40000"/>
                    </a:schemeClr>
                  </a:outerShdw>
                </a:effectLst>
              </a:rPr>
              <a:t>7</a:t>
            </a:r>
            <a:r>
              <a:rPr lang="en-GB" sz="4800" dirty="0">
                <a:ln w="0"/>
                <a:solidFill>
                  <a:schemeClr val="tx1"/>
                </a:solidFill>
                <a:effectLst>
                  <a:outerShdw blurRad="38100" dist="19050" dir="2700000" algn="tl" rotWithShape="0">
                    <a:schemeClr val="dk1">
                      <a:alpha val="40000"/>
                    </a:schemeClr>
                  </a:outerShdw>
                </a:effectLst>
              </a:rPr>
              <a:t> access modes (</a:t>
            </a:r>
            <a:r>
              <a:rPr lang="en-GB" sz="4800" b="1" dirty="0">
                <a:ln w="0"/>
                <a:solidFill>
                  <a:schemeClr val="tx1"/>
                </a:solidFill>
                <a:effectLst>
                  <a:outerShdw blurRad="38100" dist="19050" dir="2700000" algn="tl" rotWithShape="0">
                    <a:schemeClr val="dk1">
                      <a:alpha val="40000"/>
                    </a:schemeClr>
                  </a:outerShdw>
                </a:effectLst>
              </a:rPr>
              <a:t>3</a:t>
            </a:r>
            <a:r>
              <a:rPr lang="en-GB" sz="4800" dirty="0">
                <a:ln w="0"/>
                <a:solidFill>
                  <a:schemeClr val="tx1"/>
                </a:solidFill>
                <a:effectLst>
                  <a:outerShdw blurRad="38100" dist="19050" dir="2700000" algn="tl" rotWithShape="0">
                    <a:schemeClr val="dk1">
                      <a:alpha val="40000"/>
                    </a:schemeClr>
                  </a:outerShdw>
                </a:effectLst>
              </a:rPr>
              <a:t> peer-reviewed)</a:t>
            </a:r>
          </a:p>
          <a:p>
            <a:pPr marL="685800" marR="0" indent="-685800" algn="ctr"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4800" i="0" u="none" strike="noStrike" normalizeH="0" baseline="0" dirty="0">
                <a:ln w="0"/>
                <a:solidFill>
                  <a:schemeClr val="tx1"/>
                </a:solidFill>
                <a:effectLst>
                  <a:outerShdw blurRad="38100" dist="19050" dir="2700000" algn="tl" rotWithShape="0">
                    <a:schemeClr val="dk1">
                      <a:alpha val="40000"/>
                    </a:schemeClr>
                  </a:outerShdw>
                </a:effectLst>
                <a:uFillTx/>
                <a:latin typeface="Arial"/>
                <a:ea typeface="Arial"/>
                <a:cs typeface="Arial"/>
                <a:sym typeface="Arial"/>
              </a:rPr>
              <a:t>Rigorous peer-review selection process based on </a:t>
            </a:r>
            <a:r>
              <a:rPr kumimoji="0" lang="en-GB" sz="4800" b="1" i="0" u="none" strike="noStrike" normalizeH="0" baseline="0" dirty="0">
                <a:ln w="0"/>
                <a:solidFill>
                  <a:schemeClr val="tx1"/>
                </a:solidFill>
                <a:effectLst>
                  <a:outerShdw blurRad="38100" dist="19050" dir="2700000" algn="tl" rotWithShape="0">
                    <a:schemeClr val="dk1">
                      <a:alpha val="40000"/>
                    </a:schemeClr>
                  </a:outerShdw>
                </a:effectLst>
                <a:uFillTx/>
                <a:latin typeface="Arial"/>
                <a:ea typeface="Arial"/>
                <a:cs typeface="Arial"/>
                <a:sym typeface="Arial"/>
              </a:rPr>
              <a:t>scientific/innovation excellence </a:t>
            </a:r>
          </a:p>
          <a:p>
            <a:pPr marL="685800" marR="0" indent="-685800" algn="ctr"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en-GB" sz="4800" b="1" dirty="0">
              <a:ln w="0"/>
              <a:solidFill>
                <a:schemeClr val="tx1"/>
              </a:solidFill>
              <a:effectLst>
                <a:outerShdw blurRad="38100" dist="19050" dir="2700000" algn="tl" rotWithShape="0">
                  <a:schemeClr val="dk1">
                    <a:alpha val="40000"/>
                  </a:schemeClr>
                </a:outerShdw>
              </a:effectLst>
            </a:endParaRPr>
          </a:p>
          <a:p>
            <a:pPr marR="0" algn="ctr" defTabSz="825500" rtl="0" fontAlgn="auto" latinLnBrk="0" hangingPunct="0">
              <a:lnSpc>
                <a:spcPct val="100000"/>
              </a:lnSpc>
              <a:spcBef>
                <a:spcPts val="0"/>
              </a:spcBef>
              <a:spcAft>
                <a:spcPts val="0"/>
              </a:spcAft>
              <a:buClrTx/>
              <a:buSzTx/>
              <a:tabLst/>
            </a:pPr>
            <a:r>
              <a:rPr kumimoji="0" lang="en-GB" sz="4800" b="1" i="0" u="none" strike="noStrike" normalizeH="0" baseline="0" dirty="0">
                <a:ln w="0"/>
                <a:solidFill>
                  <a:schemeClr val="tx1"/>
                </a:solidFill>
                <a:effectLst>
                  <a:outerShdw blurRad="38100" dist="19050" dir="2700000" algn="tl" rotWithShape="0">
                    <a:schemeClr val="dk1">
                      <a:alpha val="40000"/>
                    </a:schemeClr>
                  </a:outerShdw>
                </a:effectLst>
                <a:uFillTx/>
                <a:latin typeface="Arial"/>
                <a:ea typeface="Arial"/>
                <a:cs typeface="Arial"/>
                <a:sym typeface="Arial"/>
              </a:rPr>
              <a:t>More info: </a:t>
            </a:r>
            <a:r>
              <a:rPr kumimoji="0" lang="en-GB" sz="4800" b="1" i="0" u="none" strike="noStrike" normalizeH="0" baseline="0" dirty="0">
                <a:ln w="0"/>
                <a:solidFill>
                  <a:schemeClr val="tx1">
                    <a:lumMod val="50000"/>
                  </a:schemeClr>
                </a:solidFill>
                <a:effectLst>
                  <a:outerShdw blurRad="38100" dist="19050" dir="2700000" algn="tl" rotWithShape="0">
                    <a:schemeClr val="dk1">
                      <a:alpha val="40000"/>
                    </a:schemeClr>
                  </a:outerShdw>
                </a:effectLst>
                <a:uFillTx/>
                <a:latin typeface="Arial"/>
                <a:ea typeface="Arial"/>
                <a:cs typeface="Arial"/>
                <a:sym typeface="Arial"/>
              </a:rPr>
              <a:t>https://eurohpc-ju.europa.eu/access-our-supercomputers_en</a:t>
            </a:r>
          </a:p>
        </p:txBody>
      </p:sp>
    </p:spTree>
    <p:extLst>
      <p:ext uri="{BB962C8B-B14F-4D97-AF65-F5344CB8AC3E}">
        <p14:creationId xmlns:p14="http://schemas.microsoft.com/office/powerpoint/2010/main" val="25208378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F3CC-A9C2-DA5E-A2C7-775A15B10934}"/>
              </a:ext>
            </a:extLst>
          </p:cNvPr>
          <p:cNvSpPr>
            <a:spLocks noGrp="1"/>
          </p:cNvSpPr>
          <p:nvPr>
            <p:ph type="title"/>
          </p:nvPr>
        </p:nvSpPr>
        <p:spPr>
          <a:xfrm>
            <a:off x="392100" y="497391"/>
            <a:ext cx="21945600" cy="1873250"/>
          </a:xfrm>
        </p:spPr>
        <p:txBody>
          <a:bodyPr/>
          <a:lstStyle/>
          <a:p>
            <a:r>
              <a:rPr lang="en-US" dirty="0"/>
              <a:t>ACCESS TO EUROHPC SUPERCOMPUTERS</a:t>
            </a:r>
            <a:br>
              <a:rPr lang="en-US" dirty="0"/>
            </a:br>
            <a:endParaRPr lang="en-US" dirty="0"/>
          </a:p>
        </p:txBody>
      </p:sp>
      <p:sp>
        <p:nvSpPr>
          <p:cNvPr id="4" name="Slide Number Placeholder 3">
            <a:extLst>
              <a:ext uri="{FF2B5EF4-FFF2-40B4-BE49-F238E27FC236}">
                <a16:creationId xmlns:a16="http://schemas.microsoft.com/office/drawing/2014/main" id="{E4A328EA-BE69-45D6-3594-EB0C3784BCDF}"/>
              </a:ext>
            </a:extLst>
          </p:cNvPr>
          <p:cNvSpPr>
            <a:spLocks noGrp="1"/>
          </p:cNvSpPr>
          <p:nvPr>
            <p:ph type="sldNum" sz="quarter" idx="12"/>
          </p:nvPr>
        </p:nvSpPr>
        <p:spPr/>
        <p:txBody>
          <a:bodyPr/>
          <a:lstStyle/>
          <a:p>
            <a:pPr defTabSz="1828800" hangingPunct="1"/>
            <a:fld id="{D5F68EF5-75AE-400B-8789-7B1747EC3070}" type="slidenum">
              <a:rPr lang="en-GB" sz="3200" kern="1200">
                <a:solidFill>
                  <a:srgbClr val="000000"/>
                </a:solidFill>
                <a:ea typeface="+mn-ea"/>
                <a:cs typeface="+mn-cs"/>
              </a:rPr>
              <a:pPr defTabSz="1828800" hangingPunct="1"/>
              <a:t>11</a:t>
            </a:fld>
            <a:endParaRPr lang="en-GB" sz="3200" kern="1200" dirty="0">
              <a:solidFill>
                <a:srgbClr val="000000"/>
              </a:solidFill>
              <a:ea typeface="+mn-ea"/>
              <a:cs typeface="+mn-cs"/>
            </a:endParaRPr>
          </a:p>
        </p:txBody>
      </p:sp>
      <p:sp>
        <p:nvSpPr>
          <p:cNvPr id="19" name="TextBox 18">
            <a:extLst>
              <a:ext uri="{FF2B5EF4-FFF2-40B4-BE49-F238E27FC236}">
                <a16:creationId xmlns:a16="http://schemas.microsoft.com/office/drawing/2014/main" id="{5DBC1ACF-F7C0-8058-70B4-6F4AB2746765}"/>
              </a:ext>
            </a:extLst>
          </p:cNvPr>
          <p:cNvSpPr txBox="1"/>
          <p:nvPr/>
        </p:nvSpPr>
        <p:spPr>
          <a:xfrm>
            <a:off x="12358583" y="2852035"/>
            <a:ext cx="9740082" cy="4217886"/>
          </a:xfrm>
          <a:prstGeom prst="rect">
            <a:avLst/>
          </a:prstGeom>
          <a:solidFill>
            <a:srgbClr val="61D836">
              <a:lumMod val="40000"/>
              <a:lumOff val="60000"/>
            </a:srgbClr>
          </a:solidFill>
        </p:spPr>
        <p:txBody>
          <a:bodyPr wrap="square">
            <a:noAutofit/>
          </a:bodyPr>
          <a:lstStyle/>
          <a:p>
            <a:pPr marL="216000" lvl="2" defTabSz="1828800" hangingPunct="1">
              <a:spcBef>
                <a:spcPts val="600"/>
              </a:spcBef>
              <a:buClr>
                <a:srgbClr val="FFE30D"/>
              </a:buClr>
              <a:defRPr/>
            </a:pPr>
            <a:r>
              <a:rPr lang="en-US" sz="4000" b="1" dirty="0">
                <a:solidFill>
                  <a:srgbClr val="1B09BC"/>
                </a:solidFill>
                <a:latin typeface="Roobert-Regular" panose="00000500000000000000" pitchFamily="2" charset="0"/>
                <a:ea typeface="+mn-ea"/>
                <a:cs typeface="Arial" panose="020B0604020202020204" pitchFamily="34" charset="0"/>
              </a:rPr>
              <a:t>WHICH TYPES OF ACCESS EXIST?</a:t>
            </a:r>
          </a:p>
          <a:p>
            <a:pPr marL="673200" lvl="2" indent="-457200" defTabSz="1828800" hangingPunct="1">
              <a:spcBef>
                <a:spcPts val="600"/>
              </a:spcBef>
              <a:buClr>
                <a:srgbClr val="FFE30D"/>
              </a:buClr>
              <a:buFont typeface="Wingdings" panose="05000000000000000000" pitchFamily="2" charset="2"/>
              <a:buChar char="§"/>
              <a:defRPr/>
            </a:pPr>
            <a:r>
              <a:rPr lang="en-US" sz="3200" dirty="0">
                <a:solidFill>
                  <a:srgbClr val="535353">
                    <a:lumMod val="75000"/>
                  </a:srgbClr>
                </a:solidFill>
                <a:latin typeface="Roobert-Regular" panose="00000500000000000000" pitchFamily="2" charset="0"/>
                <a:ea typeface="+mn-ea"/>
                <a:cs typeface="Arial" panose="020B0604020202020204" pitchFamily="34" charset="0"/>
              </a:rPr>
              <a:t>Multiple access modes to serve different demands and application areas</a:t>
            </a:r>
          </a:p>
          <a:p>
            <a:pPr marL="673200" lvl="2" indent="-457200" defTabSz="1828800" hangingPunct="1">
              <a:spcBef>
                <a:spcPts val="600"/>
              </a:spcBef>
              <a:buClr>
                <a:srgbClr val="FFE30D"/>
              </a:buClr>
              <a:buFont typeface="Wingdings" panose="05000000000000000000" pitchFamily="2" charset="2"/>
              <a:buChar char="§"/>
              <a:defRPr/>
            </a:pPr>
            <a:r>
              <a:rPr lang="en-US" sz="3200" dirty="0">
                <a:solidFill>
                  <a:srgbClr val="535353">
                    <a:lumMod val="75000"/>
                  </a:srgbClr>
                </a:solidFill>
                <a:latin typeface="Roobert-Regular" panose="00000500000000000000" pitchFamily="2" charset="0"/>
                <a:ea typeface="+mn-ea"/>
                <a:cs typeface="Arial" panose="020B0604020202020204" pitchFamily="34" charset="0"/>
              </a:rPr>
              <a:t>Defined in the EuroHPC Access Policy approved by the JU Governing Board.</a:t>
            </a:r>
          </a:p>
          <a:p>
            <a:pPr marL="720725" lvl="2" defTabSz="1828800" hangingPunct="1">
              <a:spcBef>
                <a:spcPts val="600"/>
              </a:spcBef>
              <a:buClr>
                <a:srgbClr val="FFE30D"/>
              </a:buClr>
              <a:defRPr/>
            </a:pPr>
            <a:r>
              <a:rPr lang="en-US" sz="3200" dirty="0">
                <a:solidFill>
                  <a:srgbClr val="535353">
                    <a:lumMod val="75000"/>
                  </a:srgbClr>
                </a:solidFill>
                <a:latin typeface="Roobert-Regular" panose="00000500000000000000" pitchFamily="2" charset="0"/>
                <a:ea typeface="+mn-ea"/>
                <a:cs typeface="Arial" panose="020B0604020202020204" pitchFamily="34" charset="0"/>
                <a:hlinkClick r:id="rId2"/>
              </a:rPr>
              <a:t>https://eurohpc-ju.europa.eu/access-our-supercomputers/access-policy-and-faq_en</a:t>
            </a:r>
            <a:r>
              <a:rPr lang="en-US" sz="3200" dirty="0">
                <a:solidFill>
                  <a:srgbClr val="535353">
                    <a:lumMod val="75000"/>
                  </a:srgbClr>
                </a:solidFill>
                <a:latin typeface="Roobert-Regular" panose="00000500000000000000" pitchFamily="2" charset="0"/>
                <a:ea typeface="+mn-ea"/>
                <a:cs typeface="Arial" panose="020B0604020202020204" pitchFamily="34" charset="0"/>
              </a:rPr>
              <a:t> </a:t>
            </a:r>
          </a:p>
          <a:p>
            <a:pPr marL="216000" lvl="2" defTabSz="1828800" hangingPunct="1">
              <a:spcBef>
                <a:spcPts val="600"/>
              </a:spcBef>
              <a:spcAft>
                <a:spcPts val="1000"/>
              </a:spcAft>
              <a:buClr>
                <a:srgbClr val="FFE30D"/>
              </a:buClr>
              <a:defRPr/>
            </a:pPr>
            <a:endParaRPr lang="en-US" sz="3200" dirty="0">
              <a:solidFill>
                <a:srgbClr val="535353">
                  <a:lumMod val="75000"/>
                </a:srgbClr>
              </a:solidFill>
              <a:latin typeface="Roobert-Regular" panose="00000500000000000000" pitchFamily="2" charset="0"/>
              <a:ea typeface="+mn-ea"/>
              <a:cs typeface="Arial" panose="020B0604020202020204" pitchFamily="34" charset="0"/>
            </a:endParaRPr>
          </a:p>
        </p:txBody>
      </p:sp>
      <p:sp>
        <p:nvSpPr>
          <p:cNvPr id="20" name="TextBox 19">
            <a:extLst>
              <a:ext uri="{FF2B5EF4-FFF2-40B4-BE49-F238E27FC236}">
                <a16:creationId xmlns:a16="http://schemas.microsoft.com/office/drawing/2014/main" id="{000E511B-08D2-3C3F-4E24-52517B6DE313}"/>
              </a:ext>
            </a:extLst>
          </p:cNvPr>
          <p:cNvSpPr txBox="1"/>
          <p:nvPr/>
        </p:nvSpPr>
        <p:spPr>
          <a:xfrm>
            <a:off x="2084003" y="2852035"/>
            <a:ext cx="9740082" cy="4217886"/>
          </a:xfrm>
          <a:prstGeom prst="rect">
            <a:avLst/>
          </a:prstGeom>
          <a:solidFill>
            <a:srgbClr val="FFD932">
              <a:lumMod val="40000"/>
              <a:lumOff val="60000"/>
            </a:srgbClr>
          </a:solidFill>
          <a:ln w="12700" cap="flat">
            <a:noFill/>
            <a:miter lim="400000"/>
          </a:ln>
          <a:effectLst/>
          <a:sp3d/>
        </p:spPr>
        <p:txBody>
          <a:bodyPr rot="0" spcFirstLastPara="1" vertOverflow="overflow" horzOverflow="overflow" vert="horz" wrap="square" lIns="50800" tIns="50800" rIns="50800" bIns="50800" numCol="1" spcCol="38100" rtlCol="0" anchor="ctr" anchorCtr="0">
            <a:noAutofit/>
          </a:bodyPr>
          <a:lstStyle/>
          <a:p>
            <a:pPr marL="76500" lvl="1" defTabSz="1828800" hangingPunct="1">
              <a:spcBef>
                <a:spcPts val="600"/>
              </a:spcBef>
              <a:buClr>
                <a:srgbClr val="49B7EE"/>
              </a:buClr>
              <a:defRPr/>
            </a:pPr>
            <a:r>
              <a:rPr lang="en-US" sz="4000" b="1" dirty="0">
                <a:solidFill>
                  <a:srgbClr val="1B09BC"/>
                </a:solidFill>
                <a:latin typeface="Roobert-Regular" panose="00000500000000000000" pitchFamily="2" charset="0"/>
                <a:ea typeface="+mn-ea"/>
                <a:cs typeface="Arial" panose="020B0604020202020204" pitchFamily="34" charset="0"/>
              </a:rPr>
              <a:t>WHO IS ELIGIBLE?</a:t>
            </a:r>
          </a:p>
          <a:p>
            <a:pPr marL="457200" indent="-457200" defTabSz="1828800" hangingPunct="1">
              <a:spcBef>
                <a:spcPts val="600"/>
              </a:spcBef>
              <a:buClr>
                <a:srgbClr val="61D836"/>
              </a:buClr>
              <a:buFont typeface="Wingdings" panose="05000000000000000000" pitchFamily="2" charset="2"/>
              <a:buChar char="§"/>
              <a:defRPr/>
            </a:pPr>
            <a:r>
              <a:rPr lang="en-US" sz="3200" dirty="0">
                <a:solidFill>
                  <a:srgbClr val="535353">
                    <a:lumMod val="75000"/>
                  </a:srgbClr>
                </a:solidFill>
                <a:latin typeface="Roobert-Regular" panose="00000500000000000000" pitchFamily="2" charset="0"/>
                <a:ea typeface="+mn-ea"/>
                <a:cs typeface="Arial" panose="020B0604020202020204" pitchFamily="34" charset="0"/>
              </a:rPr>
              <a:t>Academic and research institutions (public and private) </a:t>
            </a:r>
          </a:p>
          <a:p>
            <a:pPr marL="457200" indent="-457200" defTabSz="1828800" hangingPunct="1">
              <a:spcBef>
                <a:spcPts val="600"/>
              </a:spcBef>
              <a:buClr>
                <a:srgbClr val="61D836"/>
              </a:buClr>
              <a:buFont typeface="Wingdings" panose="05000000000000000000" pitchFamily="2" charset="2"/>
              <a:buChar char="§"/>
              <a:defRPr/>
            </a:pPr>
            <a:r>
              <a:rPr lang="en-US" sz="3200" dirty="0">
                <a:solidFill>
                  <a:srgbClr val="535353">
                    <a:lumMod val="75000"/>
                  </a:srgbClr>
                </a:solidFill>
                <a:latin typeface="Roobert-Regular" panose="00000500000000000000" pitchFamily="2" charset="0"/>
                <a:ea typeface="+mn-ea"/>
                <a:cs typeface="Arial" panose="020B0604020202020204" pitchFamily="34" charset="0"/>
              </a:rPr>
              <a:t>Public sector </a:t>
            </a:r>
            <a:r>
              <a:rPr lang="en-US" sz="3200" dirty="0" err="1">
                <a:solidFill>
                  <a:srgbClr val="535353">
                    <a:lumMod val="75000"/>
                  </a:srgbClr>
                </a:solidFill>
                <a:latin typeface="Roobert-Regular" panose="00000500000000000000" pitchFamily="2" charset="0"/>
                <a:ea typeface="+mn-ea"/>
                <a:cs typeface="Arial" panose="020B0604020202020204" pitchFamily="34" charset="0"/>
              </a:rPr>
              <a:t>organisations</a:t>
            </a:r>
            <a:r>
              <a:rPr lang="en-US" sz="3200" dirty="0">
                <a:solidFill>
                  <a:srgbClr val="535353">
                    <a:lumMod val="75000"/>
                  </a:srgbClr>
                </a:solidFill>
                <a:latin typeface="Roobert-Regular" panose="00000500000000000000" pitchFamily="2" charset="0"/>
                <a:ea typeface="+mn-ea"/>
                <a:cs typeface="Arial" panose="020B0604020202020204" pitchFamily="34" charset="0"/>
              </a:rPr>
              <a:t> </a:t>
            </a:r>
          </a:p>
          <a:p>
            <a:pPr marL="457200" indent="-457200" defTabSz="1828800" hangingPunct="1">
              <a:spcBef>
                <a:spcPts val="600"/>
              </a:spcBef>
              <a:buClr>
                <a:srgbClr val="61D836"/>
              </a:buClr>
              <a:buFont typeface="Wingdings" panose="05000000000000000000" pitchFamily="2" charset="2"/>
              <a:buChar char="§"/>
              <a:defRPr/>
            </a:pPr>
            <a:r>
              <a:rPr lang="en-US" sz="3200" u="sng" dirty="0">
                <a:solidFill>
                  <a:srgbClr val="535353">
                    <a:lumMod val="75000"/>
                  </a:srgbClr>
                </a:solidFill>
                <a:latin typeface="Roobert-Regular" panose="00000500000000000000" pitchFamily="2" charset="0"/>
                <a:ea typeface="+mn-ea"/>
                <a:cs typeface="Arial" panose="020B0604020202020204" pitchFamily="34" charset="0"/>
              </a:rPr>
              <a:t>Industrial enterprises and SMEs</a:t>
            </a:r>
          </a:p>
          <a:p>
            <a:pPr marL="457200" indent="-457200" defTabSz="1828800" hangingPunct="1">
              <a:spcBef>
                <a:spcPts val="600"/>
              </a:spcBef>
              <a:buClr>
                <a:srgbClr val="61D836"/>
              </a:buClr>
              <a:buFont typeface="Wingdings" panose="05000000000000000000" pitchFamily="2" charset="2"/>
              <a:buChar char="§"/>
              <a:defRPr/>
            </a:pPr>
            <a:r>
              <a:rPr lang="en-US" sz="3200" dirty="0">
                <a:solidFill>
                  <a:srgbClr val="535353">
                    <a:lumMod val="75000"/>
                  </a:srgbClr>
                </a:solidFill>
                <a:latin typeface="Roobert-Regular" panose="00000500000000000000" pitchFamily="2" charset="0"/>
                <a:ea typeface="+mn-ea"/>
                <a:cs typeface="Arial" panose="020B0604020202020204" pitchFamily="34" charset="0"/>
              </a:rPr>
              <a:t>Established in the EU or H2020 affiliated country </a:t>
            </a:r>
            <a:endParaRPr lang="en-US" sz="3200" dirty="0">
              <a:solidFill>
                <a:srgbClr val="535353">
                  <a:lumMod val="75000"/>
                </a:srgbClr>
              </a:solidFill>
              <a:latin typeface="Roobert-Regular" panose="00000500000000000000" pitchFamily="2" charset="0"/>
              <a:ea typeface="+mn-ea"/>
              <a:cs typeface="Arial" panose="020B0604020202020204" pitchFamily="34" charset="0"/>
              <a:sym typeface="Wingdings" panose="05000000000000000000" pitchFamily="2" charset="2"/>
            </a:endParaRPr>
          </a:p>
          <a:p>
            <a:pPr marL="900000" lvl="6" indent="-457200" defTabSz="1828800" hangingPunct="1">
              <a:spcBef>
                <a:spcPts val="600"/>
              </a:spcBef>
              <a:buClr>
                <a:srgbClr val="082E9D"/>
              </a:buClr>
              <a:buFont typeface="Arial" panose="020B0604020202020204" pitchFamily="34" charset="0"/>
              <a:buChar char="→"/>
              <a:defRPr/>
            </a:pPr>
            <a:r>
              <a:rPr lang="en-GB" sz="3200" dirty="0">
                <a:solidFill>
                  <a:srgbClr val="535353">
                    <a:lumMod val="75000"/>
                  </a:srgbClr>
                </a:solidFill>
                <a:latin typeface="Roobert-Regular" panose="00000500000000000000" pitchFamily="2" charset="0"/>
                <a:ea typeface="+mn-ea"/>
                <a:cs typeface="Arial" panose="020B0604020202020204" pitchFamily="34" charset="0"/>
              </a:rPr>
              <a:t>Open to all fields of research </a:t>
            </a:r>
          </a:p>
          <a:p>
            <a:pPr marL="442800" lvl="6" defTabSz="1828800" hangingPunct="1">
              <a:spcBef>
                <a:spcPts val="600"/>
              </a:spcBef>
              <a:buClr>
                <a:srgbClr val="082E9D"/>
              </a:buClr>
              <a:defRPr/>
            </a:pPr>
            <a:endParaRPr lang="en-US" sz="3200" dirty="0">
              <a:solidFill>
                <a:srgbClr val="535353">
                  <a:lumMod val="75000"/>
                </a:srgbClr>
              </a:solidFill>
              <a:latin typeface="Roobert-Regular" panose="00000500000000000000" pitchFamily="2" charset="0"/>
              <a:ea typeface="+mn-ea"/>
              <a:cs typeface="Arial" panose="020B0604020202020204" pitchFamily="34" charset="0"/>
              <a:sym typeface="Wingdings" panose="05000000000000000000" pitchFamily="2" charset="2"/>
            </a:endParaRPr>
          </a:p>
        </p:txBody>
      </p:sp>
      <p:sp>
        <p:nvSpPr>
          <p:cNvPr id="21" name="TextBox 20">
            <a:extLst>
              <a:ext uri="{FF2B5EF4-FFF2-40B4-BE49-F238E27FC236}">
                <a16:creationId xmlns:a16="http://schemas.microsoft.com/office/drawing/2014/main" id="{F727648F-82D1-51F2-E7A5-A98F157BDFBA}"/>
              </a:ext>
            </a:extLst>
          </p:cNvPr>
          <p:cNvSpPr txBox="1"/>
          <p:nvPr/>
        </p:nvSpPr>
        <p:spPr>
          <a:xfrm>
            <a:off x="2084002" y="7240050"/>
            <a:ext cx="20014660" cy="4537188"/>
          </a:xfrm>
          <a:prstGeom prst="rect">
            <a:avLst/>
          </a:prstGeom>
          <a:solidFill>
            <a:srgbClr val="00A2FF">
              <a:lumMod val="20000"/>
              <a:lumOff val="80000"/>
            </a:srgbClr>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76500" defTabSz="1828800" hangingPunct="1">
              <a:spcBef>
                <a:spcPts val="600"/>
              </a:spcBef>
              <a:buClr>
                <a:srgbClr val="49B7EE"/>
              </a:buClr>
              <a:defRPr/>
            </a:pPr>
            <a:r>
              <a:rPr lang="en-US" sz="4000" b="1" dirty="0">
                <a:solidFill>
                  <a:srgbClr val="1B09BC"/>
                </a:solidFill>
                <a:latin typeface="Roobert-Regular" panose="00000500000000000000" pitchFamily="2" charset="0"/>
                <a:ea typeface="+mn-ea"/>
                <a:cs typeface="Arial" panose="020B0604020202020204" pitchFamily="34" charset="0"/>
              </a:rPr>
              <a:t>WHAT ARE THE CONDITIONS FOR ACCESS?</a:t>
            </a:r>
          </a:p>
          <a:p>
            <a:pPr marL="216000" defTabSz="1828800" hangingPunct="1">
              <a:spcBef>
                <a:spcPts val="600"/>
              </a:spcBef>
              <a:buClr>
                <a:srgbClr val="16EF0B"/>
              </a:buClr>
              <a:defRPr/>
            </a:pPr>
            <a:r>
              <a:rPr lang="en-GB" sz="3200" b="1" dirty="0">
                <a:solidFill>
                  <a:srgbClr val="535353">
                    <a:lumMod val="75000"/>
                  </a:srgbClr>
                </a:solidFill>
                <a:latin typeface="Roobert-Regular" panose="00000500000000000000" pitchFamily="2" charset="0"/>
                <a:ea typeface="+mn-ea"/>
                <a:cs typeface="Arial" panose="020B0604020202020204" pitchFamily="34" charset="0"/>
              </a:rPr>
              <a:t>Access is free of charge</a:t>
            </a:r>
            <a:r>
              <a:rPr lang="en-GB" sz="3200" dirty="0">
                <a:solidFill>
                  <a:srgbClr val="535353">
                    <a:lumMod val="75000"/>
                  </a:srgbClr>
                </a:solidFill>
                <a:latin typeface="Roobert-Regular" panose="00000500000000000000" pitchFamily="2" charset="0"/>
                <a:ea typeface="+mn-ea"/>
                <a:cs typeface="Arial" panose="020B0604020202020204" pitchFamily="34" charset="0"/>
              </a:rPr>
              <a:t>. </a:t>
            </a:r>
            <a:r>
              <a:rPr lang="en-US" sz="3200" dirty="0">
                <a:solidFill>
                  <a:srgbClr val="535353">
                    <a:lumMod val="75000"/>
                  </a:srgbClr>
                </a:solidFill>
                <a:latin typeface="Roobert-Regular" panose="00000500000000000000" pitchFamily="2" charset="0"/>
                <a:ea typeface="+mn-ea"/>
                <a:cs typeface="Arial" panose="020B0604020202020204" pitchFamily="34" charset="0"/>
              </a:rPr>
              <a:t>Participation conditions depend on the specific access call that a research group has applied to. </a:t>
            </a:r>
          </a:p>
          <a:p>
            <a:pPr marL="216000" defTabSz="1828800" hangingPunct="1">
              <a:spcBef>
                <a:spcPts val="600"/>
              </a:spcBef>
              <a:buClr>
                <a:srgbClr val="16EF0B"/>
              </a:buClr>
              <a:defRPr/>
            </a:pPr>
            <a:r>
              <a:rPr lang="en-US" sz="3200" dirty="0">
                <a:solidFill>
                  <a:srgbClr val="535353">
                    <a:lumMod val="75000"/>
                  </a:srgbClr>
                </a:solidFill>
                <a:latin typeface="Roobert-Regular" panose="00000500000000000000" pitchFamily="2" charset="0"/>
                <a:ea typeface="+mn-ea"/>
                <a:cs typeface="Arial" panose="020B0604020202020204" pitchFamily="34" charset="0"/>
              </a:rPr>
              <a:t>In general users of EuroHPC systems commit to: </a:t>
            </a:r>
          </a:p>
          <a:p>
            <a:pPr marL="673200" indent="-457200" defTabSz="1828800" hangingPunct="1">
              <a:spcBef>
                <a:spcPts val="600"/>
              </a:spcBef>
              <a:buClr>
                <a:srgbClr val="16EF0B"/>
              </a:buClr>
              <a:buFont typeface="Wingdings" panose="05000000000000000000" pitchFamily="2" charset="2"/>
              <a:buChar char="§"/>
              <a:defRPr/>
            </a:pPr>
            <a:r>
              <a:rPr lang="en-US" sz="3200" dirty="0">
                <a:solidFill>
                  <a:srgbClr val="535353">
                    <a:lumMod val="75000"/>
                  </a:srgbClr>
                </a:solidFill>
                <a:latin typeface="Roobert-Regular" panose="00000500000000000000" pitchFamily="2" charset="0"/>
                <a:ea typeface="+mn-ea"/>
                <a:cs typeface="Arial" panose="020B0604020202020204" pitchFamily="34" charset="0"/>
              </a:rPr>
              <a:t>use computing resources primarily for research and innovation</a:t>
            </a:r>
          </a:p>
          <a:p>
            <a:pPr marL="673200" indent="-457200" defTabSz="1828800" hangingPunct="1">
              <a:spcBef>
                <a:spcPts val="600"/>
              </a:spcBef>
              <a:buClr>
                <a:srgbClr val="16EF0B"/>
              </a:buClr>
              <a:buFont typeface="Wingdings" panose="05000000000000000000" pitchFamily="2" charset="2"/>
              <a:buChar char="§"/>
              <a:defRPr/>
            </a:pPr>
            <a:r>
              <a:rPr lang="en-US" sz="3200" dirty="0">
                <a:solidFill>
                  <a:srgbClr val="535353">
                    <a:lumMod val="75000"/>
                  </a:srgbClr>
                </a:solidFill>
                <a:latin typeface="Roobert-Regular" panose="00000500000000000000" pitchFamily="2" charset="0"/>
                <a:ea typeface="+mn-ea"/>
                <a:cs typeface="Arial" panose="020B0604020202020204" pitchFamily="34" charset="0"/>
              </a:rPr>
              <a:t>acknowledge the use of the resources</a:t>
            </a:r>
            <a:r>
              <a:rPr lang="en-US" sz="3200" b="1" dirty="0">
                <a:solidFill>
                  <a:srgbClr val="535353">
                    <a:lumMod val="75000"/>
                  </a:srgbClr>
                </a:solidFill>
                <a:latin typeface="Roobert-Regular" panose="00000500000000000000" pitchFamily="2" charset="0"/>
                <a:ea typeface="+mn-ea"/>
                <a:cs typeface="Arial" panose="020B0604020202020204" pitchFamily="34" charset="0"/>
              </a:rPr>
              <a:t> </a:t>
            </a:r>
            <a:r>
              <a:rPr lang="en-US" sz="3200" dirty="0">
                <a:solidFill>
                  <a:srgbClr val="535353">
                    <a:lumMod val="75000"/>
                  </a:srgbClr>
                </a:solidFill>
                <a:latin typeface="Roobert-Regular" panose="00000500000000000000" pitchFamily="2" charset="0"/>
                <a:ea typeface="+mn-ea"/>
                <a:cs typeface="Arial" panose="020B0604020202020204" pitchFamily="34" charset="0"/>
              </a:rPr>
              <a:t>in their related publications</a:t>
            </a:r>
          </a:p>
          <a:p>
            <a:pPr marL="673200" indent="-457200" defTabSz="1828800" hangingPunct="1">
              <a:spcBef>
                <a:spcPts val="600"/>
              </a:spcBef>
              <a:buClr>
                <a:srgbClr val="16EF0B"/>
              </a:buClr>
              <a:buFont typeface="Wingdings" panose="05000000000000000000" pitchFamily="2" charset="2"/>
              <a:buChar char="§"/>
              <a:defRPr/>
            </a:pPr>
            <a:r>
              <a:rPr lang="en-US" sz="3200" dirty="0">
                <a:solidFill>
                  <a:srgbClr val="535353">
                    <a:lumMod val="75000"/>
                  </a:srgbClr>
                </a:solidFill>
                <a:latin typeface="Roobert-Regular" panose="00000500000000000000" pitchFamily="2" charset="0"/>
                <a:ea typeface="+mn-ea"/>
                <a:cs typeface="Arial" panose="020B0604020202020204" pitchFamily="34" charset="0"/>
              </a:rPr>
              <a:t>contribute to dissemination</a:t>
            </a:r>
            <a:r>
              <a:rPr lang="en-US" sz="3200" b="1" dirty="0">
                <a:solidFill>
                  <a:srgbClr val="535353">
                    <a:lumMod val="75000"/>
                  </a:srgbClr>
                </a:solidFill>
                <a:latin typeface="Roobert-Regular" panose="00000500000000000000" pitchFamily="2" charset="0"/>
                <a:ea typeface="+mn-ea"/>
                <a:cs typeface="Arial" panose="020B0604020202020204" pitchFamily="34" charset="0"/>
              </a:rPr>
              <a:t> </a:t>
            </a:r>
            <a:r>
              <a:rPr lang="en-US" sz="3200" dirty="0">
                <a:solidFill>
                  <a:srgbClr val="535353">
                    <a:lumMod val="75000"/>
                  </a:srgbClr>
                </a:solidFill>
                <a:latin typeface="Roobert-Regular" panose="00000500000000000000" pitchFamily="2" charset="0"/>
                <a:ea typeface="+mn-ea"/>
                <a:cs typeface="Arial" panose="020B0604020202020204" pitchFamily="34" charset="0"/>
              </a:rPr>
              <a:t>events</a:t>
            </a:r>
          </a:p>
          <a:p>
            <a:pPr marL="673200" indent="-457200" defTabSz="1828800" hangingPunct="1">
              <a:spcBef>
                <a:spcPts val="600"/>
              </a:spcBef>
              <a:buClr>
                <a:srgbClr val="16EF0B"/>
              </a:buClr>
              <a:buFont typeface="Wingdings" panose="05000000000000000000" pitchFamily="2" charset="2"/>
              <a:buChar char="§"/>
              <a:defRPr/>
            </a:pPr>
            <a:r>
              <a:rPr lang="en-US" sz="3200" dirty="0">
                <a:solidFill>
                  <a:srgbClr val="535353">
                    <a:lumMod val="75000"/>
                  </a:srgbClr>
                </a:solidFill>
                <a:latin typeface="Roobert-Regular" panose="00000500000000000000" pitchFamily="2" charset="0"/>
                <a:ea typeface="+mn-ea"/>
                <a:cs typeface="Arial" panose="020B0604020202020204" pitchFamily="34" charset="0"/>
              </a:rPr>
              <a:t>produce and submit a report</a:t>
            </a:r>
            <a:r>
              <a:rPr lang="en-US" sz="3200" b="1" dirty="0">
                <a:solidFill>
                  <a:srgbClr val="535353">
                    <a:lumMod val="75000"/>
                  </a:srgbClr>
                </a:solidFill>
                <a:latin typeface="Roobert-Regular" panose="00000500000000000000" pitchFamily="2" charset="0"/>
                <a:ea typeface="+mn-ea"/>
                <a:cs typeface="Arial" panose="020B0604020202020204" pitchFamily="34" charset="0"/>
              </a:rPr>
              <a:t> </a:t>
            </a:r>
            <a:r>
              <a:rPr lang="en-US" sz="3200" dirty="0">
                <a:solidFill>
                  <a:srgbClr val="535353">
                    <a:lumMod val="75000"/>
                  </a:srgbClr>
                </a:solidFill>
                <a:latin typeface="Roobert-Regular" panose="00000500000000000000" pitchFamily="2" charset="0"/>
                <a:ea typeface="+mn-ea"/>
                <a:cs typeface="Arial" panose="020B0604020202020204" pitchFamily="34" charset="0"/>
              </a:rPr>
              <a:t>after completion of a resource allocation</a:t>
            </a:r>
          </a:p>
        </p:txBody>
      </p:sp>
    </p:spTree>
    <p:extLst>
      <p:ext uri="{BB962C8B-B14F-4D97-AF65-F5344CB8AC3E}">
        <p14:creationId xmlns:p14="http://schemas.microsoft.com/office/powerpoint/2010/main" val="106629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E068C9-F20C-A202-1B78-8545DA6781BE}"/>
              </a:ext>
            </a:extLst>
          </p:cNvPr>
          <p:cNvSpPr>
            <a:spLocks noGrp="1"/>
          </p:cNvSpPr>
          <p:nvPr>
            <p:ph type="sldNum" sz="quarter" idx="2"/>
          </p:nvPr>
        </p:nvSpPr>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BE" sz="2800" b="0" i="0" u="none" strike="noStrike" kern="0" cap="none" spc="0" normalizeH="0" baseline="0" noProof="0" smtClean="0">
                <a:ln>
                  <a:noFill/>
                </a:ln>
                <a:solidFill>
                  <a:prstClr val="black"/>
                </a:solidFill>
                <a:effectLst/>
                <a:uLnTx/>
                <a:uFillTx/>
                <a:latin typeface="Arial" charset="0"/>
                <a:cs typeface="Arial"/>
                <a:sym typeface="Arial"/>
              </a:rPr>
              <a:pPr marL="0" marR="0" lvl="0" indent="0" algn="r" defTabSz="825500" rtl="0" eaLnBrk="1" fontAlgn="auto" latinLnBrk="0" hangingPunct="0">
                <a:lnSpc>
                  <a:spcPct val="100000"/>
                </a:lnSpc>
                <a:spcBef>
                  <a:spcPts val="0"/>
                </a:spcBef>
                <a:spcAft>
                  <a:spcPts val="0"/>
                </a:spcAft>
                <a:buClrTx/>
                <a:buSzTx/>
                <a:buFontTx/>
                <a:buNone/>
                <a:tabLst/>
                <a:defRPr/>
              </a:pPr>
              <a:t>12</a:t>
            </a:fld>
            <a:endParaRPr kumimoji="0" lang="en-BE" sz="2800" b="0" i="0" u="none" strike="noStrike" kern="0" cap="none" spc="0" normalizeH="0" baseline="0" noProof="0">
              <a:ln>
                <a:noFill/>
              </a:ln>
              <a:solidFill>
                <a:prstClr val="black"/>
              </a:solidFill>
              <a:effectLst/>
              <a:uLnTx/>
              <a:uFillTx/>
              <a:latin typeface="Arial" charset="0"/>
              <a:cs typeface="Arial"/>
              <a:sym typeface="Arial"/>
            </a:endParaRPr>
          </a:p>
        </p:txBody>
      </p:sp>
      <p:sp>
        <p:nvSpPr>
          <p:cNvPr id="12" name="Rectangle 11">
            <a:extLst>
              <a:ext uri="{FF2B5EF4-FFF2-40B4-BE49-F238E27FC236}">
                <a16:creationId xmlns:a16="http://schemas.microsoft.com/office/drawing/2014/main" id="{02F50DBB-8AC5-9FB7-15AE-37F5F64DA379}"/>
              </a:ext>
            </a:extLst>
          </p:cNvPr>
          <p:cNvSpPr/>
          <p:nvPr/>
        </p:nvSpPr>
        <p:spPr>
          <a:xfrm>
            <a:off x="810701" y="2036620"/>
            <a:ext cx="3848671" cy="8120929"/>
          </a:xfrm>
          <a:prstGeom prst="rect">
            <a:avLst/>
          </a:prstGeom>
          <a:solidFill>
            <a:srgbClr val="44546A">
              <a:lumMod val="75000"/>
            </a:srgbClr>
          </a:solidFill>
          <a:ln w="6350" cap="flat" cmpd="sng" algn="ctr">
            <a:noFill/>
            <a:prstDash val="solid"/>
            <a:miter lim="800000"/>
          </a:ln>
          <a:effectLst>
            <a:outerShdw blurRad="50800" dist="38100" dir="2700000" algn="tl" rotWithShape="0">
              <a:prstClr val="black">
                <a:alpha val="40000"/>
              </a:prstClr>
            </a:outerShdw>
          </a:effectLst>
        </p:spPr>
        <p:txBody>
          <a:bodyPr lIns="1371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BENCHMARK ACCESS CALL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For </a:t>
            </a:r>
            <a:r>
              <a:rPr kumimoji="0" lang="en-US" sz="2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scaling</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tests &amp; benchmarks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Fixed amount of allocation for 2 or 3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Continuously open with monthly cut-offs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Results and access to system: 2 weeks from cut-off 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EC Square Sans Pro"/>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EC Square Sans Pro"/>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EC Square Sans Pro"/>
              <a:ea typeface="+mn-ea"/>
              <a:cs typeface="Arial"/>
              <a:sym typeface="Arial"/>
            </a:endParaRPr>
          </a:p>
        </p:txBody>
      </p:sp>
      <p:sp>
        <p:nvSpPr>
          <p:cNvPr id="13" name="Rectangle 12">
            <a:extLst>
              <a:ext uri="{FF2B5EF4-FFF2-40B4-BE49-F238E27FC236}">
                <a16:creationId xmlns:a16="http://schemas.microsoft.com/office/drawing/2014/main" id="{2D4AFE79-1E10-95CC-7C92-49469A6E2EF6}"/>
              </a:ext>
            </a:extLst>
          </p:cNvPr>
          <p:cNvSpPr/>
          <p:nvPr/>
        </p:nvSpPr>
        <p:spPr>
          <a:xfrm>
            <a:off x="5334881" y="2916075"/>
            <a:ext cx="3848671" cy="8120929"/>
          </a:xfrm>
          <a:prstGeom prst="rect">
            <a:avLst/>
          </a:prstGeom>
          <a:solidFill>
            <a:srgbClr val="4472C4">
              <a:lumMod val="75000"/>
            </a:srgbClr>
          </a:solidFill>
          <a:ln w="6350" cap="flat" cmpd="sng" algn="ctr">
            <a:noFill/>
            <a:prstDash val="solid"/>
            <a:miter lim="800000"/>
          </a:ln>
          <a:effectLst>
            <a:outerShdw blurRad="50800" dist="38100" dir="2700000" algn="tl" rotWithShape="0">
              <a:prstClr val="black">
                <a:alpha val="40000"/>
              </a:prstClr>
            </a:outerShdw>
          </a:effectLst>
        </p:spPr>
        <p:txBody>
          <a:bodyPr lIns="1371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DEVELOPMENT ACCESS CALL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For code and algorithm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Fixed amount of a</a:t>
            </a:r>
            <a:r>
              <a:rPr kumimoji="0" lang="en-GB" sz="2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sym typeface="Arial"/>
              </a:rPr>
              <a:t>llocation</a:t>
            </a: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for 6 or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Continuously open with monthly cut-offs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 </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Results and access to system: 2 weeks from cut-off 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EC Square Sans Pro" panose="020B0506040000020004"/>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4" name="Rectangle 13">
            <a:extLst>
              <a:ext uri="{FF2B5EF4-FFF2-40B4-BE49-F238E27FC236}">
                <a16:creationId xmlns:a16="http://schemas.microsoft.com/office/drawing/2014/main" id="{B45453DB-4010-E0AD-6534-CE0E2A529AC9}"/>
              </a:ext>
            </a:extLst>
          </p:cNvPr>
          <p:cNvSpPr/>
          <p:nvPr/>
        </p:nvSpPr>
        <p:spPr>
          <a:xfrm>
            <a:off x="9942187" y="3941006"/>
            <a:ext cx="3848671" cy="8120929"/>
          </a:xfrm>
          <a:prstGeom prst="rect">
            <a:avLst/>
          </a:prstGeom>
          <a:solidFill>
            <a:srgbClr val="70AD47"/>
          </a:solidFill>
          <a:ln w="6350" cap="flat" cmpd="sng" algn="ctr">
            <a:noFill/>
            <a:prstDash val="solid"/>
            <a:miter lim="800000"/>
          </a:ln>
          <a:effectLst>
            <a:outerShdw blurRad="50800" dist="38100" dir="2700000" algn="tl" rotWithShape="0">
              <a:prstClr val="black">
                <a:alpha val="40000"/>
              </a:prstClr>
            </a:outerShdw>
          </a:effectLst>
        </p:spPr>
        <p:txBody>
          <a:bodyPr lIns="1371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REGULAR ACCESS CALL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For projects that require large-scale HPC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a:t>
            </a:r>
            <a:r>
              <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Allocation duration: for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Continuously open with 2 cut-offs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Peer-review process duration: 4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5" name="Rectangle 14">
            <a:extLst>
              <a:ext uri="{FF2B5EF4-FFF2-40B4-BE49-F238E27FC236}">
                <a16:creationId xmlns:a16="http://schemas.microsoft.com/office/drawing/2014/main" id="{AE7C6D1E-8EEC-879E-B772-DAF1D0BF13B1}"/>
              </a:ext>
            </a:extLst>
          </p:cNvPr>
          <p:cNvSpPr/>
          <p:nvPr/>
        </p:nvSpPr>
        <p:spPr>
          <a:xfrm>
            <a:off x="14632621" y="4812995"/>
            <a:ext cx="3848671" cy="8120929"/>
          </a:xfrm>
          <a:prstGeom prst="rect">
            <a:avLst/>
          </a:prstGeom>
          <a:solidFill>
            <a:srgbClr val="70AD47">
              <a:lumMod val="75000"/>
            </a:srgbClr>
          </a:solidFill>
          <a:ln w="6350" cap="flat" cmpd="sng" algn="ctr">
            <a:noFill/>
            <a:prstDash val="solid"/>
            <a:miter lim="800000"/>
          </a:ln>
          <a:effectLst>
            <a:outerShdw blurRad="50800" dist="38100" dir="2700000" algn="tl" rotWithShape="0">
              <a:prstClr val="black">
                <a:alpha val="40000"/>
              </a:prstClr>
            </a:outerShdw>
          </a:effectLst>
        </p:spPr>
        <p:txBody>
          <a:bodyPr lIns="1371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EXTREME SCALE ACCESS CALL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For high-impact, high-gain projects that require extremely large-scale HPC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a:t>
            </a:r>
            <a:r>
              <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Allocation duration: for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Continuously open with 2 cut-offs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Peer review process duration: 6 months</a:t>
            </a:r>
            <a:endPar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endParaRPr>
          </a:p>
        </p:txBody>
      </p:sp>
      <p:sp>
        <p:nvSpPr>
          <p:cNvPr id="16" name="Rectangle 15">
            <a:extLst>
              <a:ext uri="{FF2B5EF4-FFF2-40B4-BE49-F238E27FC236}">
                <a16:creationId xmlns:a16="http://schemas.microsoft.com/office/drawing/2014/main" id="{3F448FFA-7C93-86F1-2389-AF29E3538950}"/>
              </a:ext>
            </a:extLst>
          </p:cNvPr>
          <p:cNvSpPr/>
          <p:nvPr/>
        </p:nvSpPr>
        <p:spPr>
          <a:xfrm>
            <a:off x="19281492" y="5522333"/>
            <a:ext cx="3848671" cy="8120929"/>
          </a:xfrm>
          <a:prstGeom prst="rect">
            <a:avLst/>
          </a:prstGeom>
          <a:solidFill>
            <a:srgbClr val="70AD47">
              <a:lumMod val="50000"/>
            </a:srgbClr>
          </a:solidFill>
          <a:ln w="6350" cap="flat" cmpd="sng" algn="ctr">
            <a:noFill/>
            <a:prstDash val="solid"/>
            <a:miter lim="800000"/>
          </a:ln>
          <a:effectLst>
            <a:outerShdw blurRad="50800" dist="38100" dir="2700000" algn="tl" rotWithShape="0">
              <a:prstClr val="black">
                <a:alpha val="40000"/>
              </a:prstClr>
            </a:outerShdw>
          </a:effectLst>
        </p:spPr>
        <p:txBody>
          <a:bodyPr lIns="1371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AI  AND DATA INTENSIVE APPLICATIONS ACCESS CALL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For projects intending to perform artificial intelligence and data-intensive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Fixed allocation for 12 months on first-arrived-first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Bimonthly cut-offs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Peer-review process duration: 1 month</a:t>
            </a:r>
          </a:p>
        </p:txBody>
      </p:sp>
      <p:sp>
        <p:nvSpPr>
          <p:cNvPr id="17" name="Rectangle: Rounded Corners 16">
            <a:extLst>
              <a:ext uri="{FF2B5EF4-FFF2-40B4-BE49-F238E27FC236}">
                <a16:creationId xmlns:a16="http://schemas.microsoft.com/office/drawing/2014/main" id="{B697E8B3-9F7C-832D-194D-341EAC821EAC}"/>
              </a:ext>
            </a:extLst>
          </p:cNvPr>
          <p:cNvSpPr/>
          <p:nvPr/>
        </p:nvSpPr>
        <p:spPr>
          <a:xfrm>
            <a:off x="4956047" y="1579057"/>
            <a:ext cx="4414500" cy="522129"/>
          </a:xfrm>
          <a:prstGeom prst="roundRect">
            <a:avLst/>
          </a:prstGeom>
          <a:gradFill rotWithShape="1">
            <a:gsLst>
              <a:gs pos="0">
                <a:srgbClr val="557BC7"/>
              </a:gs>
              <a:gs pos="100000">
                <a:srgbClr val="535353">
                  <a:shade val="30000"/>
                  <a:satMod val="200000"/>
                </a:srgbClr>
              </a:gs>
            </a:gsLst>
            <a:path path="circle">
              <a:fillToRect l="50000" t="50000" r="50000" b="50000"/>
            </a:path>
          </a:gradFill>
          <a:ln w="9525" cap="flat" cmpd="sng" algn="ctr">
            <a:solidFill>
              <a:srgbClr val="FFD932">
                <a:shade val="95000"/>
                <a:satMod val="104999"/>
              </a:srgbClr>
            </a:solidFill>
            <a:prstDash val="solid"/>
          </a:ln>
          <a:effectLst/>
        </p:spPr>
        <p:txBody>
          <a:bodyPr rot="0" spcFirstLastPara="1" vertOverflow="overflow" horzOverflow="overflow" vert="horz" wrap="square" lIns="50800" tIns="50800" rIns="50800" bIns="50800" numCol="1" spcCol="38100" rtlCol="0" anchor="ctr">
            <a:spAutoFit/>
          </a:body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F2F2F2"/>
                </a:solidFill>
                <a:effectLst/>
                <a:uLnTx/>
                <a:uFillTx/>
                <a:latin typeface="Helvetica Neue"/>
                <a:cs typeface="Arial"/>
                <a:sym typeface="Helvetica Neue"/>
              </a:rPr>
              <a:t>Calls for preparatory activities</a:t>
            </a:r>
          </a:p>
        </p:txBody>
      </p:sp>
      <p:sp>
        <p:nvSpPr>
          <p:cNvPr id="18" name="Rectangle: Rounded Corners 17">
            <a:extLst>
              <a:ext uri="{FF2B5EF4-FFF2-40B4-BE49-F238E27FC236}">
                <a16:creationId xmlns:a16="http://schemas.microsoft.com/office/drawing/2014/main" id="{C34CDCFE-C7B6-DD8A-1FDE-450444D20EBF}"/>
              </a:ext>
            </a:extLst>
          </p:cNvPr>
          <p:cNvSpPr/>
          <p:nvPr/>
        </p:nvSpPr>
        <p:spPr>
          <a:xfrm>
            <a:off x="16384669" y="3403960"/>
            <a:ext cx="4414500" cy="522129"/>
          </a:xfrm>
          <a:prstGeom prst="roundRect">
            <a:avLst/>
          </a:prstGeom>
          <a:gradFill rotWithShape="1">
            <a:gsLst>
              <a:gs pos="0">
                <a:srgbClr val="61D836">
                  <a:lumMod val="75000"/>
                </a:srgbClr>
              </a:gs>
              <a:gs pos="100000">
                <a:srgbClr val="535353">
                  <a:shade val="30000"/>
                  <a:satMod val="200000"/>
                </a:srgbClr>
              </a:gs>
            </a:gsLst>
            <a:path path="circle">
              <a:fillToRect l="50000" t="50000" r="50000" b="50000"/>
            </a:path>
          </a:gradFill>
          <a:ln w="9525" cap="flat" cmpd="sng" algn="ctr">
            <a:solidFill>
              <a:srgbClr val="FFD932">
                <a:shade val="95000"/>
                <a:satMod val="104999"/>
              </a:srgbClr>
            </a:solidFill>
            <a:prstDash val="solid"/>
          </a:ln>
          <a:effectLst/>
        </p:spPr>
        <p:txBody>
          <a:bodyPr rot="0" spcFirstLastPara="1" vertOverflow="overflow" horzOverflow="overflow" vert="horz" wrap="square" lIns="50800" tIns="50800" rIns="50800" bIns="50800" numCol="1" spcCol="38100" rtlCol="0" anchor="ctr">
            <a:spAutoFit/>
          </a:bodyPr>
          <a:lstStyle/>
          <a:p>
            <a:pPr marL="0" marR="0" lvl="0" indent="0" algn="ctr" defTabSz="2438337"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F2F2F2"/>
                </a:solidFill>
                <a:effectLst/>
                <a:uLnTx/>
                <a:uFillTx/>
                <a:latin typeface="Helvetica Neue"/>
                <a:cs typeface="Arial"/>
                <a:sym typeface="Helvetica Neue"/>
              </a:rPr>
              <a:t>Calls for </a:t>
            </a:r>
            <a:r>
              <a:rPr kumimoji="0" lang="en-GB" sz="2400" b="0" i="0" u="none" strike="noStrike" kern="0" cap="none" spc="0" normalizeH="0" baseline="0" noProof="0">
                <a:ln>
                  <a:noFill/>
                </a:ln>
                <a:solidFill>
                  <a:srgbClr val="F2F2F2"/>
                </a:solidFill>
                <a:effectLst/>
                <a:uLnTx/>
                <a:uFillTx/>
                <a:latin typeface="Helvetica Neue"/>
                <a:cs typeface="Arial"/>
                <a:sym typeface="Helvetica Neue"/>
              </a:rPr>
              <a:t>production activities</a:t>
            </a:r>
            <a:endParaRPr kumimoji="0" lang="en-GB" sz="2400" b="0" i="0" u="none" strike="noStrike" kern="0" cap="none" spc="0" normalizeH="0" baseline="0" noProof="0" dirty="0">
              <a:ln>
                <a:noFill/>
              </a:ln>
              <a:solidFill>
                <a:srgbClr val="F2F2F2"/>
              </a:solidFill>
              <a:effectLst/>
              <a:uLnTx/>
              <a:uFillTx/>
              <a:latin typeface="Helvetica Neue"/>
              <a:cs typeface="Arial"/>
              <a:sym typeface="Helvetica Neue"/>
            </a:endParaRPr>
          </a:p>
        </p:txBody>
      </p:sp>
      <p:sp>
        <p:nvSpPr>
          <p:cNvPr id="19" name="Text Placeholder 2">
            <a:extLst>
              <a:ext uri="{FF2B5EF4-FFF2-40B4-BE49-F238E27FC236}">
                <a16:creationId xmlns:a16="http://schemas.microsoft.com/office/drawing/2014/main" id="{991AFA76-7E11-F404-207F-2361D3F0AB8F}"/>
              </a:ext>
            </a:extLst>
          </p:cNvPr>
          <p:cNvSpPr txBox="1">
            <a:spLocks/>
          </p:cNvSpPr>
          <p:nvPr/>
        </p:nvSpPr>
        <p:spPr>
          <a:xfrm>
            <a:off x="665233" y="365503"/>
            <a:ext cx="23457261" cy="1926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9000" b="0" i="0" u="none" strike="noStrike" cap="none" spc="-200" baseline="0">
                <a:solidFill>
                  <a:srgbClr val="1C28CB"/>
                </a:solidFill>
                <a:uFillTx/>
                <a:latin typeface="Arial"/>
                <a:ea typeface="Arial"/>
                <a:cs typeface="Arial"/>
                <a:sym typeface="Arial"/>
              </a:defRPr>
            </a:lvl1pPr>
            <a:lvl2pPr marL="10668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2pPr>
            <a:lvl3pPr marL="16764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3pPr>
            <a:lvl4pPr marL="22860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4pPr>
            <a:lvl5pPr marL="28956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5pPr>
            <a:lvl6pPr marL="35052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6pPr>
            <a:lvl7pPr marL="41148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7pPr>
            <a:lvl8pPr marL="47244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8pPr>
            <a:lvl9pPr marL="53340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9pPr>
          </a:lstStyle>
          <a:p>
            <a:pPr marL="0" marR="0" lvl="0" indent="0" algn="ctr" defTabSz="825500" rtl="0" eaLnBrk="1" fontAlgn="auto" latinLnBrk="0" hangingPunct="1">
              <a:lnSpc>
                <a:spcPct val="80000"/>
              </a:lnSpc>
              <a:spcBef>
                <a:spcPts val="0"/>
              </a:spcBef>
              <a:spcAft>
                <a:spcPts val="0"/>
              </a:spcAft>
              <a:buClrTx/>
              <a:buSzTx/>
              <a:buFontTx/>
              <a:buNone/>
              <a:tabLst/>
              <a:defRPr/>
            </a:pPr>
            <a:r>
              <a:rPr kumimoji="0" lang="en-GB" sz="6200" b="1" i="0" u="none" strike="noStrike" kern="0" cap="none" spc="-180" normalizeH="0" baseline="0" noProof="0" dirty="0">
                <a:ln>
                  <a:noFill/>
                </a:ln>
                <a:solidFill>
                  <a:srgbClr val="1B09BC"/>
                </a:solidFill>
                <a:effectLst/>
                <a:uLnTx/>
                <a:uFillTx/>
                <a:latin typeface="Arial"/>
                <a:cs typeface="Arial"/>
                <a:sym typeface="Arial"/>
              </a:rPr>
              <a:t>EuroHPC Access opportunities </a:t>
            </a:r>
          </a:p>
        </p:txBody>
      </p:sp>
    </p:spTree>
    <p:extLst>
      <p:ext uri="{BB962C8B-B14F-4D97-AF65-F5344CB8AC3E}">
        <p14:creationId xmlns:p14="http://schemas.microsoft.com/office/powerpoint/2010/main" val="25917438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3F0D-B1B8-533E-FA44-5CDF7FD9E98D}"/>
              </a:ext>
            </a:extLst>
          </p:cNvPr>
          <p:cNvSpPr>
            <a:spLocks noGrp="1"/>
          </p:cNvSpPr>
          <p:nvPr>
            <p:ph type="title"/>
          </p:nvPr>
        </p:nvSpPr>
        <p:spPr>
          <a:xfrm>
            <a:off x="369032" y="-48517"/>
            <a:ext cx="18303688" cy="1873250"/>
          </a:xfrm>
        </p:spPr>
        <p:txBody>
          <a:bodyPr wrap="square" anchor="ctr">
            <a:normAutofit/>
          </a:bodyPr>
          <a:lstStyle/>
          <a:p>
            <a:r>
              <a:rPr lang="en-GB" dirty="0"/>
              <a:t>Strategic Applications</a:t>
            </a:r>
            <a:endParaRPr lang="LID4096" dirty="0"/>
          </a:p>
        </p:txBody>
      </p:sp>
      <p:sp>
        <p:nvSpPr>
          <p:cNvPr id="3" name="Content Placeholder 2">
            <a:extLst>
              <a:ext uri="{FF2B5EF4-FFF2-40B4-BE49-F238E27FC236}">
                <a16:creationId xmlns:a16="http://schemas.microsoft.com/office/drawing/2014/main" id="{FE3597A8-8705-3661-A20C-271D05C52F10}"/>
              </a:ext>
            </a:extLst>
          </p:cNvPr>
          <p:cNvSpPr>
            <a:spLocks noGrp="1"/>
          </p:cNvSpPr>
          <p:nvPr>
            <p:ph sz="half" idx="1"/>
          </p:nvPr>
        </p:nvSpPr>
        <p:spPr>
          <a:xfrm>
            <a:off x="-551935" y="4801790"/>
            <a:ext cx="14921471" cy="8641160"/>
          </a:xfrm>
        </p:spPr>
        <p:txBody>
          <a:bodyPr wrap="square" anchor="t">
            <a:normAutofit/>
          </a:bodyPr>
          <a:lstStyle/>
          <a:p>
            <a:pPr lvl="1">
              <a:lnSpc>
                <a:spcPct val="90000"/>
              </a:lnSpc>
            </a:pPr>
            <a:r>
              <a:rPr lang="en-GB" sz="4100" b="1" dirty="0"/>
              <a:t>Destination Earth </a:t>
            </a:r>
            <a:r>
              <a:rPr lang="en-GB" sz="4100" dirty="0"/>
              <a:t>(LUMI, Leonardo, MN5, MeluXina)</a:t>
            </a:r>
          </a:p>
          <a:p>
            <a:pPr lvl="2">
              <a:lnSpc>
                <a:spcPct val="90000"/>
              </a:lnSpc>
            </a:pPr>
            <a:r>
              <a:rPr lang="en-GB" sz="4100" dirty="0"/>
              <a:t>- Officially launched on 10 June.</a:t>
            </a:r>
          </a:p>
        </p:txBody>
      </p:sp>
      <p:sp>
        <p:nvSpPr>
          <p:cNvPr id="4" name="Slide Number Placeholder 3">
            <a:extLst>
              <a:ext uri="{FF2B5EF4-FFF2-40B4-BE49-F238E27FC236}">
                <a16:creationId xmlns:a16="http://schemas.microsoft.com/office/drawing/2014/main" id="{76CCD43C-2FF9-3C75-FC07-CD8E1963966A}"/>
              </a:ext>
            </a:extLst>
          </p:cNvPr>
          <p:cNvSpPr>
            <a:spLocks noGrp="1"/>
          </p:cNvSpPr>
          <p:nvPr>
            <p:ph type="sldNum" sz="quarter" idx="12"/>
          </p:nvPr>
        </p:nvSpPr>
        <p:spPr>
          <a:xfrm>
            <a:off x="17475200" y="12490450"/>
            <a:ext cx="5689600" cy="952500"/>
          </a:xfrm>
        </p:spPr>
        <p:txBody>
          <a:bodyPr wrap="square" anchor="t">
            <a:normAutofit/>
          </a:bodyPr>
          <a:lstStyle/>
          <a:p>
            <a:pPr>
              <a:spcAft>
                <a:spcPts val="600"/>
              </a:spcAft>
              <a:defRPr/>
            </a:pPr>
            <a:fld id="{72CDA757-DEC8-431A-8A78-9AF49282729F}" type="slidenum">
              <a:rPr lang="en-GB" smtClean="0"/>
              <a:pPr>
                <a:spcAft>
                  <a:spcPts val="600"/>
                </a:spcAft>
                <a:defRPr/>
              </a:pPr>
              <a:t>13</a:t>
            </a:fld>
            <a:endParaRPr lang="en-GB" dirty="0"/>
          </a:p>
        </p:txBody>
      </p:sp>
      <p:pic>
        <p:nvPicPr>
          <p:cNvPr id="8" name="Picture 7">
            <a:extLst>
              <a:ext uri="{FF2B5EF4-FFF2-40B4-BE49-F238E27FC236}">
                <a16:creationId xmlns:a16="http://schemas.microsoft.com/office/drawing/2014/main" id="{5973AF2E-BC9D-D8BF-6AC0-77628A3636B1}"/>
              </a:ext>
            </a:extLst>
          </p:cNvPr>
          <p:cNvPicPr>
            <a:picLocks noChangeAspect="1"/>
          </p:cNvPicPr>
          <p:nvPr/>
        </p:nvPicPr>
        <p:blipFill>
          <a:blip r:embed="rId2"/>
          <a:stretch>
            <a:fillRect/>
          </a:stretch>
        </p:blipFill>
        <p:spPr>
          <a:xfrm>
            <a:off x="602578" y="8122394"/>
            <a:ext cx="11383964" cy="5010849"/>
          </a:xfrm>
          <a:prstGeom prst="rect">
            <a:avLst/>
          </a:prstGeom>
        </p:spPr>
      </p:pic>
      <p:sp>
        <p:nvSpPr>
          <p:cNvPr id="12" name="TextBox 11">
            <a:extLst>
              <a:ext uri="{FF2B5EF4-FFF2-40B4-BE49-F238E27FC236}">
                <a16:creationId xmlns:a16="http://schemas.microsoft.com/office/drawing/2014/main" id="{9E59E53D-66C3-00DF-13FE-90319761DDAA}"/>
              </a:ext>
            </a:extLst>
          </p:cNvPr>
          <p:cNvSpPr txBox="1"/>
          <p:nvPr/>
        </p:nvSpPr>
        <p:spPr>
          <a:xfrm>
            <a:off x="11730759" y="4686858"/>
            <a:ext cx="12188536" cy="3057760"/>
          </a:xfrm>
          <a:prstGeom prst="rect">
            <a:avLst/>
          </a:prstGeom>
          <a:noFill/>
        </p:spPr>
        <p:txBody>
          <a:bodyPr wrap="square">
            <a:spAutoFit/>
          </a:bodyPr>
          <a:lstStyle/>
          <a:p>
            <a:pPr marL="1485900" marR="0" lvl="1" indent="-571500" algn="l" defTabSz="914400" rtl="0" eaLnBrk="1" fontAlgn="base" latinLnBrk="0" hangingPunct="1">
              <a:lnSpc>
                <a:spcPct val="90000"/>
              </a:lnSpc>
              <a:spcBef>
                <a:spcPct val="20000"/>
              </a:spcBef>
              <a:spcAft>
                <a:spcPct val="0"/>
              </a:spcAft>
              <a:buClrTx/>
              <a:buSzTx/>
              <a:buFontTx/>
              <a:buChar char="•"/>
              <a:tabLst/>
              <a:defRPr/>
            </a:pPr>
            <a:r>
              <a:rPr kumimoji="0" lang="en-GB" sz="4100" b="1" i="0" u="none" strike="noStrike" kern="0" cap="none" spc="0" normalizeH="0" baseline="0" noProof="0" dirty="0">
                <a:ln>
                  <a:noFill/>
                </a:ln>
                <a:solidFill>
                  <a:srgbClr val="0F5494"/>
                </a:solidFill>
                <a:effectLst/>
                <a:uLnTx/>
                <a:uFillTx/>
                <a:latin typeface="Verdana"/>
              </a:rPr>
              <a:t>AI Grand Challenge</a:t>
            </a:r>
          </a:p>
          <a:p>
            <a:pPr marL="2286000" marR="0" lvl="2" indent="-457200" algn="l" defTabSz="914400" rtl="0" eaLnBrk="1" fontAlgn="base" latinLnBrk="0" hangingPunct="1">
              <a:lnSpc>
                <a:spcPct val="90000"/>
              </a:lnSpc>
              <a:spcBef>
                <a:spcPct val="20000"/>
              </a:spcBef>
              <a:spcAft>
                <a:spcPct val="0"/>
              </a:spcAft>
              <a:buClrTx/>
              <a:buSzTx/>
              <a:buFontTx/>
              <a:buNone/>
              <a:tabLst/>
              <a:defRPr/>
            </a:pPr>
            <a:r>
              <a:rPr kumimoji="0" lang="en-GB" sz="4100" b="0" i="0" u="none" strike="noStrike" kern="0" cap="none" spc="0" normalizeH="0" baseline="0" noProof="0" dirty="0">
                <a:ln>
                  <a:noFill/>
                </a:ln>
                <a:solidFill>
                  <a:srgbClr val="0F5494"/>
                </a:solidFill>
                <a:effectLst/>
                <a:uLnTx/>
                <a:uFillTx/>
                <a:latin typeface="Verdana"/>
              </a:rPr>
              <a:t>- 5 Applications awarded access to LUMI-G (2x2M GPU hours), Leonardo BOOSTER (2x2M GPU hours each), MN5 ACC(1x800k)</a:t>
            </a:r>
            <a:endParaRPr kumimoji="0" lang="LID4096" sz="4100" b="0" i="0" u="none" strike="noStrike" kern="0" cap="none" spc="0" normalizeH="0" baseline="0" noProof="0" dirty="0">
              <a:ln>
                <a:noFill/>
              </a:ln>
              <a:solidFill>
                <a:srgbClr val="0F5494"/>
              </a:solidFill>
              <a:effectLst/>
              <a:uLnTx/>
              <a:uFillTx/>
              <a:latin typeface="Verdana"/>
            </a:endParaRPr>
          </a:p>
        </p:txBody>
      </p:sp>
      <p:sp>
        <p:nvSpPr>
          <p:cNvPr id="14" name="TextBox 13">
            <a:extLst>
              <a:ext uri="{FF2B5EF4-FFF2-40B4-BE49-F238E27FC236}">
                <a16:creationId xmlns:a16="http://schemas.microsoft.com/office/drawing/2014/main" id="{A4D5D87C-4EB3-517D-C48D-2B16D3E368E2}"/>
              </a:ext>
            </a:extLst>
          </p:cNvPr>
          <p:cNvSpPr txBox="1"/>
          <p:nvPr/>
        </p:nvSpPr>
        <p:spPr>
          <a:xfrm>
            <a:off x="685674" y="1824733"/>
            <a:ext cx="15643513" cy="3139321"/>
          </a:xfrm>
          <a:prstGeom prst="rect">
            <a:avLst/>
          </a:prstGeom>
          <a:noFill/>
        </p:spPr>
        <p:txBody>
          <a:bodyPr wrap="square">
            <a:spAutoFit/>
          </a:bodyPr>
          <a:lstStyle/>
          <a:p>
            <a:pPr>
              <a:lnSpc>
                <a:spcPct val="90000"/>
              </a:lnSpc>
            </a:pPr>
            <a:r>
              <a:rPr lang="en-GB" sz="4400" dirty="0"/>
              <a:t>Governing Board decision - Allocating 10% of EuroHPC resources. </a:t>
            </a:r>
          </a:p>
          <a:p>
            <a:pPr>
              <a:lnSpc>
                <a:spcPct val="90000"/>
              </a:lnSpc>
            </a:pPr>
            <a:endParaRPr lang="en-GB" sz="4400" dirty="0"/>
          </a:p>
          <a:p>
            <a:pPr>
              <a:lnSpc>
                <a:spcPct val="90000"/>
              </a:lnSpc>
            </a:pPr>
            <a:r>
              <a:rPr lang="en-GB" sz="4400" dirty="0"/>
              <a:t>Currently 2 strategic initiatives selected:</a:t>
            </a:r>
          </a:p>
          <a:p>
            <a:pPr>
              <a:lnSpc>
                <a:spcPct val="90000"/>
              </a:lnSpc>
            </a:pPr>
            <a:endParaRPr lang="en-GB" sz="4400" dirty="0"/>
          </a:p>
        </p:txBody>
      </p:sp>
      <p:pic>
        <p:nvPicPr>
          <p:cNvPr id="16" name="Picture 15">
            <a:extLst>
              <a:ext uri="{FF2B5EF4-FFF2-40B4-BE49-F238E27FC236}">
                <a16:creationId xmlns:a16="http://schemas.microsoft.com/office/drawing/2014/main" id="{2729C1BA-95D1-FD47-36C5-33FF1000BAA7}"/>
              </a:ext>
            </a:extLst>
          </p:cNvPr>
          <p:cNvPicPr>
            <a:picLocks noChangeAspect="1"/>
          </p:cNvPicPr>
          <p:nvPr/>
        </p:nvPicPr>
        <p:blipFill>
          <a:blip r:embed="rId3"/>
          <a:stretch>
            <a:fillRect/>
          </a:stretch>
        </p:blipFill>
        <p:spPr>
          <a:xfrm>
            <a:off x="12891655" y="8122394"/>
            <a:ext cx="10439400" cy="5032166"/>
          </a:xfrm>
          <a:prstGeom prst="rect">
            <a:avLst/>
          </a:prstGeom>
        </p:spPr>
      </p:pic>
    </p:spTree>
    <p:extLst>
      <p:ext uri="{BB962C8B-B14F-4D97-AF65-F5344CB8AC3E}">
        <p14:creationId xmlns:p14="http://schemas.microsoft.com/office/powerpoint/2010/main" val="85000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43A5-8F41-73AD-1FFD-F2A51247C023}"/>
              </a:ext>
            </a:extLst>
          </p:cNvPr>
          <p:cNvSpPr>
            <a:spLocks noGrp="1"/>
          </p:cNvSpPr>
          <p:nvPr>
            <p:ph type="title"/>
          </p:nvPr>
        </p:nvSpPr>
        <p:spPr>
          <a:xfrm>
            <a:off x="222540" y="-12139"/>
            <a:ext cx="21031200" cy="2651126"/>
          </a:xfrm>
        </p:spPr>
        <p:txBody>
          <a:bodyPr>
            <a:normAutofit/>
          </a:bodyPr>
          <a:lstStyle/>
          <a:p>
            <a:r>
              <a:rPr lang="en-US" sz="7200" b="1" dirty="0"/>
              <a:t>Access Calls cut-offs – Regular, Extreme Scale and AI Access</a:t>
            </a:r>
            <a:endParaRPr lang="en-GB" sz="7200" b="1" dirty="0"/>
          </a:p>
        </p:txBody>
      </p:sp>
      <p:sp>
        <p:nvSpPr>
          <p:cNvPr id="7" name="Content Placeholder 53">
            <a:extLst>
              <a:ext uri="{FF2B5EF4-FFF2-40B4-BE49-F238E27FC236}">
                <a16:creationId xmlns:a16="http://schemas.microsoft.com/office/drawing/2014/main" id="{DFF7874C-10CE-4156-DCBE-61DB8A4E80DF}"/>
              </a:ext>
            </a:extLst>
          </p:cNvPr>
          <p:cNvSpPr>
            <a:spLocks noGrp="1"/>
          </p:cNvSpPr>
          <p:nvPr>
            <p:ph idx="1"/>
          </p:nvPr>
        </p:nvSpPr>
        <p:spPr>
          <a:xfrm>
            <a:off x="503128" y="3041738"/>
            <a:ext cx="6911180" cy="5056576"/>
          </a:xfrm>
        </p:spPr>
        <p:txBody>
          <a:bodyPr>
            <a:normAutofit fontScale="85000" lnSpcReduction="20000"/>
          </a:bodyPr>
          <a:lstStyle/>
          <a:p>
            <a:pPr marL="0" indent="0">
              <a:buNone/>
            </a:pPr>
            <a:r>
              <a:rPr lang="en-US" sz="3400" b="1" dirty="0">
                <a:solidFill>
                  <a:schemeClr val="accent5">
                    <a:lumMod val="75000"/>
                  </a:schemeClr>
                </a:solidFill>
              </a:rPr>
              <a:t>REGULAR ACCESS:</a:t>
            </a:r>
          </a:p>
          <a:p>
            <a:r>
              <a:rPr lang="en-US" sz="3400" dirty="0"/>
              <a:t>December 2021</a:t>
            </a:r>
          </a:p>
          <a:p>
            <a:r>
              <a:rPr lang="en-US" sz="3400" dirty="0"/>
              <a:t>March 2022</a:t>
            </a:r>
          </a:p>
          <a:p>
            <a:r>
              <a:rPr lang="en-US" sz="3400" dirty="0"/>
              <a:t>July 2022</a:t>
            </a:r>
          </a:p>
          <a:p>
            <a:r>
              <a:rPr lang="en-US" sz="3400" dirty="0"/>
              <a:t>November 2022</a:t>
            </a:r>
          </a:p>
          <a:p>
            <a:r>
              <a:rPr lang="en-US" sz="3400" dirty="0"/>
              <a:t>March 2023</a:t>
            </a:r>
          </a:p>
          <a:p>
            <a:r>
              <a:rPr lang="en-US" sz="3400" dirty="0"/>
              <a:t>July 2023 </a:t>
            </a:r>
          </a:p>
          <a:p>
            <a:r>
              <a:rPr lang="en-US" sz="3400" dirty="0"/>
              <a:t>November 2023</a:t>
            </a:r>
          </a:p>
          <a:p>
            <a:r>
              <a:rPr lang="en-US" sz="3400" dirty="0"/>
              <a:t>March 2024 (completed evaluation)</a:t>
            </a:r>
            <a:endParaRPr lang="en-GB" sz="3200" dirty="0"/>
          </a:p>
        </p:txBody>
      </p:sp>
      <p:cxnSp>
        <p:nvCxnSpPr>
          <p:cNvPr id="14" name="Straight Connector 13">
            <a:extLst>
              <a:ext uri="{FF2B5EF4-FFF2-40B4-BE49-F238E27FC236}">
                <a16:creationId xmlns:a16="http://schemas.microsoft.com/office/drawing/2014/main" id="{7B573B98-6298-7DA5-9187-973A5280598F}"/>
              </a:ext>
            </a:extLst>
          </p:cNvPr>
          <p:cNvCxnSpPr>
            <a:cxnSpLocks/>
          </p:cNvCxnSpPr>
          <p:nvPr/>
        </p:nvCxnSpPr>
        <p:spPr>
          <a:xfrm flipV="1">
            <a:off x="2593754" y="10674263"/>
            <a:ext cx="19013864" cy="3088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F062478A-11E6-5484-CC34-403A38D351D1}"/>
              </a:ext>
            </a:extLst>
          </p:cNvPr>
          <p:cNvSpPr/>
          <p:nvPr/>
        </p:nvSpPr>
        <p:spPr>
          <a:xfrm>
            <a:off x="2590878" y="10549872"/>
            <a:ext cx="330680" cy="31055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sp>
        <p:nvSpPr>
          <p:cNvPr id="24" name="Oval 23">
            <a:extLst>
              <a:ext uri="{FF2B5EF4-FFF2-40B4-BE49-F238E27FC236}">
                <a16:creationId xmlns:a16="http://schemas.microsoft.com/office/drawing/2014/main" id="{93331375-054A-3F6A-2A03-9A9D41708F02}"/>
              </a:ext>
            </a:extLst>
          </p:cNvPr>
          <p:cNvSpPr/>
          <p:nvPr/>
        </p:nvSpPr>
        <p:spPr>
          <a:xfrm>
            <a:off x="4963140" y="10549872"/>
            <a:ext cx="330680" cy="31055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sp>
        <p:nvSpPr>
          <p:cNvPr id="25" name="Oval 24">
            <a:extLst>
              <a:ext uri="{FF2B5EF4-FFF2-40B4-BE49-F238E27FC236}">
                <a16:creationId xmlns:a16="http://schemas.microsoft.com/office/drawing/2014/main" id="{F80DB385-5A9C-08B4-81CD-91DE6A98E671}"/>
              </a:ext>
            </a:extLst>
          </p:cNvPr>
          <p:cNvSpPr/>
          <p:nvPr/>
        </p:nvSpPr>
        <p:spPr>
          <a:xfrm>
            <a:off x="7335402" y="10549872"/>
            <a:ext cx="330680" cy="31055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sp>
        <p:nvSpPr>
          <p:cNvPr id="27" name="Oval 26">
            <a:extLst>
              <a:ext uri="{FF2B5EF4-FFF2-40B4-BE49-F238E27FC236}">
                <a16:creationId xmlns:a16="http://schemas.microsoft.com/office/drawing/2014/main" id="{A24EDBE6-E78E-98A1-330E-F91B454F9486}"/>
              </a:ext>
            </a:extLst>
          </p:cNvPr>
          <p:cNvSpPr/>
          <p:nvPr/>
        </p:nvSpPr>
        <p:spPr>
          <a:xfrm>
            <a:off x="9707664" y="10549872"/>
            <a:ext cx="330680" cy="31055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sp>
        <p:nvSpPr>
          <p:cNvPr id="29" name="Oval 28">
            <a:extLst>
              <a:ext uri="{FF2B5EF4-FFF2-40B4-BE49-F238E27FC236}">
                <a16:creationId xmlns:a16="http://schemas.microsoft.com/office/drawing/2014/main" id="{2F3B2C0C-18EA-7DF9-79EB-4056995B9E70}"/>
              </a:ext>
            </a:extLst>
          </p:cNvPr>
          <p:cNvSpPr/>
          <p:nvPr/>
        </p:nvSpPr>
        <p:spPr>
          <a:xfrm>
            <a:off x="12079926" y="10549872"/>
            <a:ext cx="330680" cy="31055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sp>
        <p:nvSpPr>
          <p:cNvPr id="31" name="Oval 30">
            <a:extLst>
              <a:ext uri="{FF2B5EF4-FFF2-40B4-BE49-F238E27FC236}">
                <a16:creationId xmlns:a16="http://schemas.microsoft.com/office/drawing/2014/main" id="{31FCA1EA-F12C-CD8D-C257-F7793A4AAACF}"/>
              </a:ext>
            </a:extLst>
          </p:cNvPr>
          <p:cNvSpPr/>
          <p:nvPr/>
        </p:nvSpPr>
        <p:spPr>
          <a:xfrm>
            <a:off x="14452188" y="10549872"/>
            <a:ext cx="330680" cy="31055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sp>
        <p:nvSpPr>
          <p:cNvPr id="33" name="Oval 32">
            <a:extLst>
              <a:ext uri="{FF2B5EF4-FFF2-40B4-BE49-F238E27FC236}">
                <a16:creationId xmlns:a16="http://schemas.microsoft.com/office/drawing/2014/main" id="{D2218C35-4885-0E1D-E01A-B00D98C052DE}"/>
              </a:ext>
            </a:extLst>
          </p:cNvPr>
          <p:cNvSpPr/>
          <p:nvPr/>
        </p:nvSpPr>
        <p:spPr>
          <a:xfrm>
            <a:off x="16824450" y="10549872"/>
            <a:ext cx="330680" cy="31055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sp>
        <p:nvSpPr>
          <p:cNvPr id="35" name="Rectangle 34">
            <a:extLst>
              <a:ext uri="{FF2B5EF4-FFF2-40B4-BE49-F238E27FC236}">
                <a16:creationId xmlns:a16="http://schemas.microsoft.com/office/drawing/2014/main" id="{463A1928-6C44-0B78-C8CF-500D0D31DAA9}"/>
              </a:ext>
            </a:extLst>
          </p:cNvPr>
          <p:cNvSpPr/>
          <p:nvPr/>
        </p:nvSpPr>
        <p:spPr>
          <a:xfrm>
            <a:off x="1660663" y="9741714"/>
            <a:ext cx="2191110" cy="4830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sz="2100" b="1" kern="1200" dirty="0">
                <a:solidFill>
                  <a:prstClr val="white"/>
                </a:solidFill>
                <a:latin typeface="Calibri" panose="020F0502020204030204"/>
              </a:rPr>
              <a:t>December 2021</a:t>
            </a:r>
            <a:endParaRPr lang="en-GB" sz="2100" b="1" kern="1200"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id="{C3BFF4FE-0966-4223-B744-367F823752F7}"/>
              </a:ext>
            </a:extLst>
          </p:cNvPr>
          <p:cNvSpPr/>
          <p:nvPr/>
        </p:nvSpPr>
        <p:spPr>
          <a:xfrm>
            <a:off x="4032925" y="11166910"/>
            <a:ext cx="2191110" cy="4830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sz="2100" b="1" kern="1200" dirty="0">
                <a:solidFill>
                  <a:prstClr val="white"/>
                </a:solidFill>
                <a:latin typeface="Calibri" panose="020F0502020204030204"/>
              </a:rPr>
              <a:t>March 2022</a:t>
            </a:r>
            <a:endParaRPr lang="en-GB" sz="2100" b="1" kern="1200" dirty="0">
              <a:solidFill>
                <a:prstClr val="white"/>
              </a:solidFill>
              <a:latin typeface="Calibri" panose="020F0502020204030204"/>
            </a:endParaRPr>
          </a:p>
        </p:txBody>
      </p:sp>
      <p:sp>
        <p:nvSpPr>
          <p:cNvPr id="38" name="Rectangle 37">
            <a:extLst>
              <a:ext uri="{FF2B5EF4-FFF2-40B4-BE49-F238E27FC236}">
                <a16:creationId xmlns:a16="http://schemas.microsoft.com/office/drawing/2014/main" id="{CC0D3C7C-D6C6-3BF1-A0DB-0371B49D8BC2}"/>
              </a:ext>
            </a:extLst>
          </p:cNvPr>
          <p:cNvSpPr/>
          <p:nvPr/>
        </p:nvSpPr>
        <p:spPr>
          <a:xfrm>
            <a:off x="6405187" y="9729030"/>
            <a:ext cx="2191110" cy="4830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sz="2100" b="1" kern="1200" dirty="0">
                <a:solidFill>
                  <a:prstClr val="white"/>
                </a:solidFill>
                <a:latin typeface="Calibri" panose="020F0502020204030204"/>
              </a:rPr>
              <a:t>July 2022</a:t>
            </a:r>
            <a:endParaRPr lang="en-GB" sz="2100" b="1" kern="1200" dirty="0">
              <a:solidFill>
                <a:prstClr val="white"/>
              </a:solidFill>
              <a:latin typeface="Calibri" panose="020F0502020204030204"/>
            </a:endParaRPr>
          </a:p>
        </p:txBody>
      </p:sp>
      <p:sp>
        <p:nvSpPr>
          <p:cNvPr id="39" name="Rectangle 38">
            <a:extLst>
              <a:ext uri="{FF2B5EF4-FFF2-40B4-BE49-F238E27FC236}">
                <a16:creationId xmlns:a16="http://schemas.microsoft.com/office/drawing/2014/main" id="{50A0013B-7FE2-C2D4-6EB3-548ADB632234}"/>
              </a:ext>
            </a:extLst>
          </p:cNvPr>
          <p:cNvSpPr/>
          <p:nvPr/>
        </p:nvSpPr>
        <p:spPr>
          <a:xfrm>
            <a:off x="8777449" y="11185524"/>
            <a:ext cx="2191110" cy="4830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sz="2100" b="1" kern="1200" dirty="0">
                <a:solidFill>
                  <a:prstClr val="white"/>
                </a:solidFill>
                <a:latin typeface="Calibri" panose="020F0502020204030204"/>
              </a:rPr>
              <a:t>November 2022</a:t>
            </a:r>
            <a:endParaRPr lang="en-GB" sz="2100" b="1" kern="1200" dirty="0">
              <a:solidFill>
                <a:prstClr val="white"/>
              </a:solidFill>
              <a:latin typeface="Calibri" panose="020F0502020204030204"/>
            </a:endParaRPr>
          </a:p>
        </p:txBody>
      </p:sp>
      <p:sp>
        <p:nvSpPr>
          <p:cNvPr id="49" name="Rectangle 48">
            <a:extLst>
              <a:ext uri="{FF2B5EF4-FFF2-40B4-BE49-F238E27FC236}">
                <a16:creationId xmlns:a16="http://schemas.microsoft.com/office/drawing/2014/main" id="{31EE5190-AE09-63F6-185E-51FE36746D81}"/>
              </a:ext>
            </a:extLst>
          </p:cNvPr>
          <p:cNvSpPr/>
          <p:nvPr/>
        </p:nvSpPr>
        <p:spPr>
          <a:xfrm>
            <a:off x="11152587" y="9729030"/>
            <a:ext cx="2191110" cy="4830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sz="2100" b="1" kern="1200" dirty="0">
                <a:solidFill>
                  <a:prstClr val="white"/>
                </a:solidFill>
                <a:latin typeface="Calibri" panose="020F0502020204030204"/>
              </a:rPr>
              <a:t>March 2023</a:t>
            </a:r>
            <a:endParaRPr lang="en-GB" sz="2100" b="1" kern="1200" dirty="0">
              <a:solidFill>
                <a:prstClr val="white"/>
              </a:solidFill>
              <a:latin typeface="Calibri" panose="020F0502020204030204"/>
            </a:endParaRPr>
          </a:p>
        </p:txBody>
      </p:sp>
      <p:sp>
        <p:nvSpPr>
          <p:cNvPr id="50" name="Rectangle 49">
            <a:extLst>
              <a:ext uri="{FF2B5EF4-FFF2-40B4-BE49-F238E27FC236}">
                <a16:creationId xmlns:a16="http://schemas.microsoft.com/office/drawing/2014/main" id="{961DA2F8-6A6F-16D5-30C8-4B1EB8825694}"/>
              </a:ext>
            </a:extLst>
          </p:cNvPr>
          <p:cNvSpPr/>
          <p:nvPr/>
        </p:nvSpPr>
        <p:spPr>
          <a:xfrm>
            <a:off x="13521973" y="11185524"/>
            <a:ext cx="2191110" cy="4830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sz="2100" b="1" kern="1200" dirty="0">
                <a:solidFill>
                  <a:prstClr val="white"/>
                </a:solidFill>
                <a:latin typeface="Calibri" panose="020F0502020204030204"/>
              </a:rPr>
              <a:t>July 2023</a:t>
            </a:r>
            <a:endParaRPr lang="en-GB" sz="2100" b="1" kern="1200" dirty="0">
              <a:solidFill>
                <a:prstClr val="white"/>
              </a:solidFill>
              <a:latin typeface="Calibri" panose="020F0502020204030204"/>
            </a:endParaRPr>
          </a:p>
        </p:txBody>
      </p:sp>
      <p:sp>
        <p:nvSpPr>
          <p:cNvPr id="51" name="Rectangle 50">
            <a:extLst>
              <a:ext uri="{FF2B5EF4-FFF2-40B4-BE49-F238E27FC236}">
                <a16:creationId xmlns:a16="http://schemas.microsoft.com/office/drawing/2014/main" id="{49180696-D3BF-6152-12E7-4A818B196F64}"/>
              </a:ext>
            </a:extLst>
          </p:cNvPr>
          <p:cNvSpPr/>
          <p:nvPr/>
        </p:nvSpPr>
        <p:spPr>
          <a:xfrm>
            <a:off x="15894235" y="9729030"/>
            <a:ext cx="2191110" cy="4830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sz="2100" b="1" kern="1200" dirty="0">
                <a:solidFill>
                  <a:prstClr val="white"/>
                </a:solidFill>
                <a:latin typeface="Calibri" panose="020F0502020204030204"/>
              </a:rPr>
              <a:t>November 2023</a:t>
            </a:r>
            <a:endParaRPr lang="en-GB" sz="2100" b="1" kern="1200" dirty="0">
              <a:solidFill>
                <a:prstClr val="white"/>
              </a:solidFill>
              <a:latin typeface="Calibri" panose="020F0502020204030204"/>
            </a:endParaRPr>
          </a:p>
        </p:txBody>
      </p:sp>
      <p:cxnSp>
        <p:nvCxnSpPr>
          <p:cNvPr id="52" name="Straight Connector 51">
            <a:extLst>
              <a:ext uri="{FF2B5EF4-FFF2-40B4-BE49-F238E27FC236}">
                <a16:creationId xmlns:a16="http://schemas.microsoft.com/office/drawing/2014/main" id="{A2384F45-C839-C142-B854-26B0E095EECE}"/>
              </a:ext>
            </a:extLst>
          </p:cNvPr>
          <p:cNvCxnSpPr>
            <a:cxnSpLocks/>
            <a:stCxn id="22" idx="0"/>
            <a:endCxn id="35" idx="2"/>
          </p:cNvCxnSpPr>
          <p:nvPr/>
        </p:nvCxnSpPr>
        <p:spPr>
          <a:xfrm flipV="1">
            <a:off x="2756218" y="10224775"/>
            <a:ext cx="0" cy="3250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2A1C201-A8F7-84A0-C160-C8E1F2380EB9}"/>
              </a:ext>
            </a:extLst>
          </p:cNvPr>
          <p:cNvCxnSpPr>
            <a:stCxn id="24" idx="4"/>
            <a:endCxn id="37" idx="0"/>
          </p:cNvCxnSpPr>
          <p:nvPr/>
        </p:nvCxnSpPr>
        <p:spPr>
          <a:xfrm>
            <a:off x="5128480" y="10860425"/>
            <a:ext cx="0" cy="30648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C9ED753-376A-A1EB-EBEC-66E6938F4163}"/>
              </a:ext>
            </a:extLst>
          </p:cNvPr>
          <p:cNvCxnSpPr>
            <a:stCxn id="38" idx="2"/>
            <a:endCxn id="25" idx="0"/>
          </p:cNvCxnSpPr>
          <p:nvPr/>
        </p:nvCxnSpPr>
        <p:spPr>
          <a:xfrm>
            <a:off x="7500742" y="10212091"/>
            <a:ext cx="0" cy="3377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DE02C29-0FF3-05E3-A72D-D07EF4BED2B9}"/>
              </a:ext>
            </a:extLst>
          </p:cNvPr>
          <p:cNvCxnSpPr>
            <a:stCxn id="27" idx="4"/>
            <a:endCxn id="39" idx="0"/>
          </p:cNvCxnSpPr>
          <p:nvPr/>
        </p:nvCxnSpPr>
        <p:spPr>
          <a:xfrm>
            <a:off x="9873004" y="10860424"/>
            <a:ext cx="0" cy="3251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3CEB650-7E15-881D-C04A-DC440CD36DD7}"/>
              </a:ext>
            </a:extLst>
          </p:cNvPr>
          <p:cNvCxnSpPr>
            <a:stCxn id="29" idx="0"/>
            <a:endCxn id="49" idx="2"/>
          </p:cNvCxnSpPr>
          <p:nvPr/>
        </p:nvCxnSpPr>
        <p:spPr>
          <a:xfrm flipV="1">
            <a:off x="12245266" y="10212091"/>
            <a:ext cx="2876" cy="3377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7E39E00-FF3D-7A1E-4506-CAE57517649A}"/>
              </a:ext>
            </a:extLst>
          </p:cNvPr>
          <p:cNvCxnSpPr>
            <a:stCxn id="31" idx="4"/>
            <a:endCxn id="50" idx="0"/>
          </p:cNvCxnSpPr>
          <p:nvPr/>
        </p:nvCxnSpPr>
        <p:spPr>
          <a:xfrm>
            <a:off x="14617528" y="10860424"/>
            <a:ext cx="0" cy="3251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17CDF13-8F32-83AC-F08E-8D365318042F}"/>
              </a:ext>
            </a:extLst>
          </p:cNvPr>
          <p:cNvCxnSpPr>
            <a:stCxn id="33" idx="0"/>
            <a:endCxn id="51" idx="2"/>
          </p:cNvCxnSpPr>
          <p:nvPr/>
        </p:nvCxnSpPr>
        <p:spPr>
          <a:xfrm flipV="1">
            <a:off x="16989790" y="10212091"/>
            <a:ext cx="0" cy="3377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6E0371C-141E-36C9-96C0-6C30DBF1F02F}"/>
              </a:ext>
            </a:extLst>
          </p:cNvPr>
          <p:cNvCxnSpPr>
            <a:cxnSpLocks/>
          </p:cNvCxnSpPr>
          <p:nvPr/>
        </p:nvCxnSpPr>
        <p:spPr>
          <a:xfrm flipV="1">
            <a:off x="10716960" y="8465007"/>
            <a:ext cx="0" cy="2240142"/>
          </a:xfrm>
          <a:prstGeom prst="line">
            <a:avLst/>
          </a:prstGeom>
          <a:ln w="19050">
            <a:solidFill>
              <a:srgbClr val="00B050"/>
            </a:solidFill>
            <a:prstDash val="sysDot"/>
          </a:ln>
        </p:spPr>
        <p:style>
          <a:lnRef idx="1">
            <a:schemeClr val="accent6"/>
          </a:lnRef>
          <a:fillRef idx="0">
            <a:schemeClr val="accent6"/>
          </a:fillRef>
          <a:effectRef idx="0">
            <a:schemeClr val="accent6"/>
          </a:effectRef>
          <a:fontRef idx="minor">
            <a:schemeClr val="tx1"/>
          </a:fontRef>
        </p:style>
      </p:cxnSp>
      <p:cxnSp>
        <p:nvCxnSpPr>
          <p:cNvPr id="62" name="Straight Connector 61">
            <a:extLst>
              <a:ext uri="{FF2B5EF4-FFF2-40B4-BE49-F238E27FC236}">
                <a16:creationId xmlns:a16="http://schemas.microsoft.com/office/drawing/2014/main" id="{22D13D26-3DCC-2CDC-D588-300972713834}"/>
              </a:ext>
            </a:extLst>
          </p:cNvPr>
          <p:cNvCxnSpPr>
            <a:cxnSpLocks/>
          </p:cNvCxnSpPr>
          <p:nvPr/>
        </p:nvCxnSpPr>
        <p:spPr>
          <a:xfrm flipV="1">
            <a:off x="13813828" y="8465007"/>
            <a:ext cx="0" cy="2240142"/>
          </a:xfrm>
          <a:prstGeom prst="line">
            <a:avLst/>
          </a:prstGeom>
          <a:ln w="19050">
            <a:solidFill>
              <a:srgbClr val="00B050"/>
            </a:solidFill>
            <a:prstDash val="sysDot"/>
          </a:ln>
        </p:spPr>
        <p:style>
          <a:lnRef idx="1">
            <a:schemeClr val="accent6"/>
          </a:lnRef>
          <a:fillRef idx="0">
            <a:schemeClr val="accent6"/>
          </a:fillRef>
          <a:effectRef idx="0">
            <a:schemeClr val="accent6"/>
          </a:effectRef>
          <a:fontRef idx="minor">
            <a:schemeClr val="tx1"/>
          </a:fontRef>
        </p:style>
      </p:cxnSp>
      <p:cxnSp>
        <p:nvCxnSpPr>
          <p:cNvPr id="63" name="Straight Connector 62">
            <a:extLst>
              <a:ext uri="{FF2B5EF4-FFF2-40B4-BE49-F238E27FC236}">
                <a16:creationId xmlns:a16="http://schemas.microsoft.com/office/drawing/2014/main" id="{621BDEAE-CC24-2B35-ADD6-B062BA29C3D0}"/>
              </a:ext>
            </a:extLst>
          </p:cNvPr>
          <p:cNvCxnSpPr>
            <a:cxnSpLocks/>
          </p:cNvCxnSpPr>
          <p:nvPr/>
        </p:nvCxnSpPr>
        <p:spPr>
          <a:xfrm flipV="1">
            <a:off x="16413254" y="10705149"/>
            <a:ext cx="0" cy="2240142"/>
          </a:xfrm>
          <a:prstGeom prst="line">
            <a:avLst/>
          </a:prstGeom>
          <a:ln w="19050">
            <a:solidFill>
              <a:srgbClr val="00B050"/>
            </a:solidFill>
            <a:prstDash val="sysDot"/>
          </a:ln>
        </p:spPr>
        <p:style>
          <a:lnRef idx="1">
            <a:schemeClr val="accent6"/>
          </a:lnRef>
          <a:fillRef idx="0">
            <a:schemeClr val="accent6"/>
          </a:fillRef>
          <a:effectRef idx="0">
            <a:schemeClr val="accent6"/>
          </a:effectRef>
          <a:fontRef idx="minor">
            <a:schemeClr val="tx1"/>
          </a:fontRef>
        </p:style>
      </p:cxnSp>
      <p:sp>
        <p:nvSpPr>
          <p:cNvPr id="64" name="Rectangle 63">
            <a:extLst>
              <a:ext uri="{FF2B5EF4-FFF2-40B4-BE49-F238E27FC236}">
                <a16:creationId xmlns:a16="http://schemas.microsoft.com/office/drawing/2014/main" id="{760E6C0E-FF2D-E733-5AA8-FBB0AAAA7C94}"/>
              </a:ext>
            </a:extLst>
          </p:cNvPr>
          <p:cNvSpPr/>
          <p:nvPr/>
        </p:nvSpPr>
        <p:spPr>
          <a:xfrm>
            <a:off x="9621405" y="7971948"/>
            <a:ext cx="2191110" cy="48306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sz="2100" b="1" kern="1200" dirty="0">
                <a:solidFill>
                  <a:prstClr val="white"/>
                </a:solidFill>
                <a:latin typeface="Calibri" panose="020F0502020204030204"/>
              </a:rPr>
              <a:t>December 2022</a:t>
            </a:r>
            <a:endParaRPr lang="en-GB" sz="2100" b="1" kern="1200" dirty="0">
              <a:solidFill>
                <a:prstClr val="white"/>
              </a:solidFill>
              <a:latin typeface="Calibri" panose="020F0502020204030204"/>
            </a:endParaRPr>
          </a:p>
        </p:txBody>
      </p:sp>
      <p:sp>
        <p:nvSpPr>
          <p:cNvPr id="65" name="Rectangle 64">
            <a:extLst>
              <a:ext uri="{FF2B5EF4-FFF2-40B4-BE49-F238E27FC236}">
                <a16:creationId xmlns:a16="http://schemas.microsoft.com/office/drawing/2014/main" id="{78467AB7-45D1-A15B-C8DD-BF47A315550E}"/>
              </a:ext>
            </a:extLst>
          </p:cNvPr>
          <p:cNvSpPr/>
          <p:nvPr/>
        </p:nvSpPr>
        <p:spPr>
          <a:xfrm>
            <a:off x="12672285" y="7971948"/>
            <a:ext cx="2191110" cy="48306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sz="2100" b="1" kern="1200" dirty="0">
                <a:solidFill>
                  <a:prstClr val="white"/>
                </a:solidFill>
                <a:latin typeface="Calibri" panose="020F0502020204030204"/>
              </a:rPr>
              <a:t>May 2023</a:t>
            </a:r>
            <a:endParaRPr lang="en-GB" sz="2100" b="1" kern="1200" dirty="0">
              <a:solidFill>
                <a:prstClr val="white"/>
              </a:solidFill>
              <a:latin typeface="Calibri" panose="020F0502020204030204"/>
            </a:endParaRPr>
          </a:p>
        </p:txBody>
      </p:sp>
      <p:sp>
        <p:nvSpPr>
          <p:cNvPr id="66" name="Rectangle 65">
            <a:extLst>
              <a:ext uri="{FF2B5EF4-FFF2-40B4-BE49-F238E27FC236}">
                <a16:creationId xmlns:a16="http://schemas.microsoft.com/office/drawing/2014/main" id="{9259189B-82AD-ACD3-7824-C2307B587A06}"/>
              </a:ext>
            </a:extLst>
          </p:cNvPr>
          <p:cNvSpPr/>
          <p:nvPr/>
        </p:nvSpPr>
        <p:spPr>
          <a:xfrm>
            <a:off x="15317699" y="12919424"/>
            <a:ext cx="2191110" cy="48306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sz="2100" b="1" kern="1200" dirty="0">
                <a:solidFill>
                  <a:prstClr val="white"/>
                </a:solidFill>
                <a:latin typeface="Calibri" panose="020F0502020204030204"/>
              </a:rPr>
              <a:t>October 2023</a:t>
            </a:r>
            <a:endParaRPr lang="en-GB" sz="2100" b="1" kern="1200" dirty="0">
              <a:solidFill>
                <a:prstClr val="white"/>
              </a:solidFill>
              <a:latin typeface="Calibri" panose="020F0502020204030204"/>
            </a:endParaRPr>
          </a:p>
        </p:txBody>
      </p:sp>
      <p:sp>
        <p:nvSpPr>
          <p:cNvPr id="67" name="Flowchart: Process 66">
            <a:extLst>
              <a:ext uri="{FF2B5EF4-FFF2-40B4-BE49-F238E27FC236}">
                <a16:creationId xmlns:a16="http://schemas.microsoft.com/office/drawing/2014/main" id="{7DE944F1-8B5B-F6E3-D218-AE58BDCFAD39}"/>
              </a:ext>
            </a:extLst>
          </p:cNvPr>
          <p:cNvSpPr/>
          <p:nvPr/>
        </p:nvSpPr>
        <p:spPr>
          <a:xfrm>
            <a:off x="10563114" y="10549872"/>
            <a:ext cx="330680" cy="310552"/>
          </a:xfrm>
          <a:prstGeom prst="flowChartProcess">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sp>
        <p:nvSpPr>
          <p:cNvPr id="68" name="Flowchart: Process 67">
            <a:extLst>
              <a:ext uri="{FF2B5EF4-FFF2-40B4-BE49-F238E27FC236}">
                <a16:creationId xmlns:a16="http://schemas.microsoft.com/office/drawing/2014/main" id="{75E91985-E188-1B45-9434-2D786ABB43C4}"/>
              </a:ext>
            </a:extLst>
          </p:cNvPr>
          <p:cNvSpPr/>
          <p:nvPr/>
        </p:nvSpPr>
        <p:spPr>
          <a:xfrm>
            <a:off x="13648488" y="10549872"/>
            <a:ext cx="330680" cy="310552"/>
          </a:xfrm>
          <a:prstGeom prst="flowChartProcess">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sp>
        <p:nvSpPr>
          <p:cNvPr id="69" name="Flowchart: Process 68">
            <a:extLst>
              <a:ext uri="{FF2B5EF4-FFF2-40B4-BE49-F238E27FC236}">
                <a16:creationId xmlns:a16="http://schemas.microsoft.com/office/drawing/2014/main" id="{342F9D78-BC15-E4C8-594A-1D7E955D8D08}"/>
              </a:ext>
            </a:extLst>
          </p:cNvPr>
          <p:cNvSpPr/>
          <p:nvPr/>
        </p:nvSpPr>
        <p:spPr>
          <a:xfrm>
            <a:off x="16247912" y="10549872"/>
            <a:ext cx="330680" cy="310552"/>
          </a:xfrm>
          <a:prstGeom prst="flowChartProcess">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sp>
        <p:nvSpPr>
          <p:cNvPr id="70" name="Content Placeholder 53">
            <a:extLst>
              <a:ext uri="{FF2B5EF4-FFF2-40B4-BE49-F238E27FC236}">
                <a16:creationId xmlns:a16="http://schemas.microsoft.com/office/drawing/2014/main" id="{AD82613B-1152-6484-A96A-D3C14DBA6C63}"/>
              </a:ext>
            </a:extLst>
          </p:cNvPr>
          <p:cNvSpPr txBox="1">
            <a:spLocks/>
          </p:cNvSpPr>
          <p:nvPr/>
        </p:nvSpPr>
        <p:spPr>
          <a:xfrm>
            <a:off x="4647757" y="2992961"/>
            <a:ext cx="7559618" cy="3269594"/>
          </a:xfrm>
          <a:prstGeom prst="rect">
            <a:avLst/>
          </a:prstGeom>
        </p:spPr>
        <p:txBody>
          <a:bodyPr vert="horz" lIns="182880" tIns="91440" rIns="18288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828800">
              <a:spcBef>
                <a:spcPts val="2000"/>
              </a:spcBef>
              <a:buNone/>
              <a:defRPr/>
            </a:pPr>
            <a:r>
              <a:rPr lang="en-US" b="1" dirty="0">
                <a:solidFill>
                  <a:srgbClr val="00B050"/>
                </a:solidFill>
                <a:latin typeface="Calibri" panose="020F0502020204030204"/>
              </a:rPr>
              <a:t>EXTREME SCALE ACCESS:</a:t>
            </a:r>
          </a:p>
          <a:p>
            <a:pPr marL="457200" indent="-457200" defTabSz="1828800">
              <a:spcBef>
                <a:spcPts val="2000"/>
              </a:spcBef>
              <a:defRPr/>
            </a:pPr>
            <a:r>
              <a:rPr lang="en-US" dirty="0">
                <a:solidFill>
                  <a:prstClr val="black"/>
                </a:solidFill>
                <a:latin typeface="Calibri" panose="020F0502020204030204"/>
              </a:rPr>
              <a:t>December 2022</a:t>
            </a:r>
          </a:p>
          <a:p>
            <a:pPr marL="457200" indent="-457200" defTabSz="1828800">
              <a:spcBef>
                <a:spcPts val="2000"/>
              </a:spcBef>
              <a:defRPr/>
            </a:pPr>
            <a:r>
              <a:rPr lang="en-US" dirty="0">
                <a:solidFill>
                  <a:prstClr val="black"/>
                </a:solidFill>
                <a:latin typeface="Calibri" panose="020F0502020204030204"/>
              </a:rPr>
              <a:t>May 2023 </a:t>
            </a:r>
          </a:p>
          <a:p>
            <a:pPr marL="457200" indent="-457200" defTabSz="1828800">
              <a:spcBef>
                <a:spcPts val="2000"/>
              </a:spcBef>
              <a:defRPr/>
            </a:pPr>
            <a:r>
              <a:rPr lang="en-US" dirty="0">
                <a:solidFill>
                  <a:prstClr val="black"/>
                </a:solidFill>
                <a:latin typeface="Calibri" panose="020F0502020204030204"/>
              </a:rPr>
              <a:t>October 2023</a:t>
            </a:r>
          </a:p>
          <a:p>
            <a:pPr marL="457200" indent="-457200" defTabSz="1828800">
              <a:spcBef>
                <a:spcPts val="2000"/>
              </a:spcBef>
              <a:defRPr/>
            </a:pPr>
            <a:r>
              <a:rPr lang="en-US" dirty="0">
                <a:solidFill>
                  <a:prstClr val="black"/>
                </a:solidFill>
                <a:latin typeface="Calibri" panose="020F0502020204030204"/>
              </a:rPr>
              <a:t>April 2024 (under evaluation)</a:t>
            </a:r>
          </a:p>
        </p:txBody>
      </p:sp>
      <p:sp>
        <p:nvSpPr>
          <p:cNvPr id="71" name="Oval 70">
            <a:extLst>
              <a:ext uri="{FF2B5EF4-FFF2-40B4-BE49-F238E27FC236}">
                <a16:creationId xmlns:a16="http://schemas.microsoft.com/office/drawing/2014/main" id="{76653412-8559-33E3-7DA9-7C7CB26D39A0}"/>
              </a:ext>
            </a:extLst>
          </p:cNvPr>
          <p:cNvSpPr/>
          <p:nvPr/>
        </p:nvSpPr>
        <p:spPr>
          <a:xfrm>
            <a:off x="19258524" y="10531258"/>
            <a:ext cx="330680" cy="31055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sp>
        <p:nvSpPr>
          <p:cNvPr id="72" name="Rectangle 71">
            <a:extLst>
              <a:ext uri="{FF2B5EF4-FFF2-40B4-BE49-F238E27FC236}">
                <a16:creationId xmlns:a16="http://schemas.microsoft.com/office/drawing/2014/main" id="{4A53300A-5CB3-5ADE-AD5D-53DEBA5CA56C}"/>
              </a:ext>
            </a:extLst>
          </p:cNvPr>
          <p:cNvSpPr/>
          <p:nvPr/>
        </p:nvSpPr>
        <p:spPr>
          <a:xfrm>
            <a:off x="18328309" y="11166910"/>
            <a:ext cx="2191110" cy="4830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sz="2100" b="1" kern="1200" dirty="0">
                <a:solidFill>
                  <a:prstClr val="white"/>
                </a:solidFill>
                <a:latin typeface="Calibri" panose="020F0502020204030204"/>
              </a:rPr>
              <a:t>March 2024</a:t>
            </a:r>
            <a:endParaRPr lang="en-GB" sz="2100" b="1" kern="1200" dirty="0">
              <a:solidFill>
                <a:prstClr val="white"/>
              </a:solidFill>
              <a:latin typeface="Calibri" panose="020F0502020204030204"/>
            </a:endParaRPr>
          </a:p>
        </p:txBody>
      </p:sp>
      <p:cxnSp>
        <p:nvCxnSpPr>
          <p:cNvPr id="73" name="Straight Connector 72">
            <a:extLst>
              <a:ext uri="{FF2B5EF4-FFF2-40B4-BE49-F238E27FC236}">
                <a16:creationId xmlns:a16="http://schemas.microsoft.com/office/drawing/2014/main" id="{6CB1A963-D363-9593-6353-7D5C135A51DA}"/>
              </a:ext>
            </a:extLst>
          </p:cNvPr>
          <p:cNvCxnSpPr>
            <a:stCxn id="71" idx="4"/>
            <a:endCxn id="72" idx="0"/>
          </p:cNvCxnSpPr>
          <p:nvPr/>
        </p:nvCxnSpPr>
        <p:spPr>
          <a:xfrm>
            <a:off x="19423864" y="10841810"/>
            <a:ext cx="0" cy="3251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CD65EC7-9CBC-E05A-4D20-22DE7270DCA2}"/>
              </a:ext>
            </a:extLst>
          </p:cNvPr>
          <p:cNvCxnSpPr>
            <a:cxnSpLocks/>
          </p:cNvCxnSpPr>
          <p:nvPr/>
        </p:nvCxnSpPr>
        <p:spPr>
          <a:xfrm flipV="1">
            <a:off x="20284332" y="8455009"/>
            <a:ext cx="0" cy="2240142"/>
          </a:xfrm>
          <a:prstGeom prst="line">
            <a:avLst/>
          </a:prstGeom>
          <a:ln w="19050">
            <a:solidFill>
              <a:srgbClr val="00B050"/>
            </a:solidFill>
            <a:prstDash val="sysDot"/>
          </a:ln>
        </p:spPr>
        <p:style>
          <a:lnRef idx="1">
            <a:schemeClr val="accent6"/>
          </a:lnRef>
          <a:fillRef idx="0">
            <a:schemeClr val="accent6"/>
          </a:fillRef>
          <a:effectRef idx="0">
            <a:schemeClr val="accent6"/>
          </a:effectRef>
          <a:fontRef idx="minor">
            <a:schemeClr val="tx1"/>
          </a:fontRef>
        </p:style>
      </p:cxnSp>
      <p:sp>
        <p:nvSpPr>
          <p:cNvPr id="75" name="Rectangle 74">
            <a:extLst>
              <a:ext uri="{FF2B5EF4-FFF2-40B4-BE49-F238E27FC236}">
                <a16:creationId xmlns:a16="http://schemas.microsoft.com/office/drawing/2014/main" id="{A39D2069-C0C5-20B3-B0F4-714E236105AC}"/>
              </a:ext>
            </a:extLst>
          </p:cNvPr>
          <p:cNvSpPr/>
          <p:nvPr/>
        </p:nvSpPr>
        <p:spPr>
          <a:xfrm>
            <a:off x="19142789" y="7961950"/>
            <a:ext cx="2191110" cy="48306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r>
              <a:rPr lang="en-US" sz="2100" b="1" kern="1200" dirty="0">
                <a:solidFill>
                  <a:prstClr val="white"/>
                </a:solidFill>
                <a:latin typeface="Calibri" panose="020F0502020204030204"/>
              </a:rPr>
              <a:t>April 2024</a:t>
            </a:r>
            <a:endParaRPr lang="en-GB" sz="2100" b="1" kern="1200" dirty="0">
              <a:solidFill>
                <a:prstClr val="white"/>
              </a:solidFill>
              <a:latin typeface="Calibri" panose="020F0502020204030204"/>
            </a:endParaRPr>
          </a:p>
        </p:txBody>
      </p:sp>
      <p:sp>
        <p:nvSpPr>
          <p:cNvPr id="76" name="Flowchart: Process 75">
            <a:extLst>
              <a:ext uri="{FF2B5EF4-FFF2-40B4-BE49-F238E27FC236}">
                <a16:creationId xmlns:a16="http://schemas.microsoft.com/office/drawing/2014/main" id="{EE652784-BA5B-C53E-5720-F16B4B2946F3}"/>
              </a:ext>
            </a:extLst>
          </p:cNvPr>
          <p:cNvSpPr/>
          <p:nvPr/>
        </p:nvSpPr>
        <p:spPr>
          <a:xfrm>
            <a:off x="20118992" y="10539874"/>
            <a:ext cx="330680" cy="310552"/>
          </a:xfrm>
          <a:prstGeom prst="flowChartProcess">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sp>
        <p:nvSpPr>
          <p:cNvPr id="3" name="Rectangle 2">
            <a:extLst>
              <a:ext uri="{FF2B5EF4-FFF2-40B4-BE49-F238E27FC236}">
                <a16:creationId xmlns:a16="http://schemas.microsoft.com/office/drawing/2014/main" id="{50BE0AE2-A080-7C93-5F65-A950EEEDD74C}"/>
              </a:ext>
            </a:extLst>
          </p:cNvPr>
          <p:cNvSpPr/>
          <p:nvPr/>
        </p:nvSpPr>
        <p:spPr>
          <a:xfrm>
            <a:off x="16009785" y="2497308"/>
            <a:ext cx="7995438" cy="3866144"/>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defTabSz="1828800" hangingPunct="1">
              <a:defRPr/>
            </a:pPr>
            <a:r>
              <a:rPr lang="en-US" sz="2800" b="1" kern="1200" dirty="0">
                <a:solidFill>
                  <a:prstClr val="black"/>
                </a:solidFill>
                <a:latin typeface="Calibri" panose="020F0502020204030204"/>
              </a:rPr>
              <a:t>UPCOMING CUT-OFFS IN 2024:</a:t>
            </a:r>
          </a:p>
          <a:p>
            <a:pPr defTabSz="1828800" hangingPunct="1">
              <a:defRPr/>
            </a:pPr>
            <a:endParaRPr lang="en-US" sz="3200" b="1" kern="1200" dirty="0">
              <a:solidFill>
                <a:srgbClr val="595959"/>
              </a:solidFill>
              <a:latin typeface="Calibri" panose="020F0502020204030204"/>
            </a:endParaRPr>
          </a:p>
          <a:p>
            <a:pPr defTabSz="1828800" hangingPunct="1">
              <a:defRPr/>
            </a:pPr>
            <a:r>
              <a:rPr lang="en-US" sz="2400" b="1" kern="1200" dirty="0">
                <a:solidFill>
                  <a:srgbClr val="595959"/>
                </a:solidFill>
                <a:latin typeface="Calibri" panose="020F0502020204030204"/>
              </a:rPr>
              <a:t>EXTREME SCALE ACCESS – 03 October 2024</a:t>
            </a:r>
          </a:p>
          <a:p>
            <a:pPr defTabSz="1828800" hangingPunct="1">
              <a:defRPr/>
            </a:pPr>
            <a:endParaRPr lang="en-US" sz="2400" b="1" kern="1200" dirty="0">
              <a:solidFill>
                <a:srgbClr val="595959"/>
              </a:solidFill>
              <a:latin typeface="Calibri" panose="020F0502020204030204"/>
            </a:endParaRPr>
          </a:p>
          <a:p>
            <a:pPr defTabSz="1828800" hangingPunct="1">
              <a:defRPr/>
            </a:pPr>
            <a:r>
              <a:rPr lang="en-US" sz="2400" b="1" kern="1200" dirty="0">
                <a:solidFill>
                  <a:srgbClr val="595959"/>
                </a:solidFill>
                <a:latin typeface="Calibri" panose="020F0502020204030204"/>
              </a:rPr>
              <a:t>REGULAR ACCESS – 06 September 2024</a:t>
            </a:r>
          </a:p>
          <a:p>
            <a:pPr defTabSz="1828800" hangingPunct="1">
              <a:defRPr/>
            </a:pPr>
            <a:endParaRPr lang="en-US" sz="2400" b="1" kern="1200" dirty="0">
              <a:solidFill>
                <a:srgbClr val="595959"/>
              </a:solidFill>
              <a:latin typeface="Calibri" panose="020F0502020204030204"/>
            </a:endParaRPr>
          </a:p>
          <a:p>
            <a:pPr defTabSz="1828800" hangingPunct="1">
              <a:defRPr/>
            </a:pPr>
            <a:r>
              <a:rPr lang="en-US" sz="2400" b="1" kern="1200" dirty="0">
                <a:solidFill>
                  <a:srgbClr val="595959"/>
                </a:solidFill>
                <a:latin typeface="Calibri" panose="020F0502020204030204"/>
              </a:rPr>
              <a:t>AI AND DATA INTENSIVE APPLICATIONS ACCESS – 13 September 2024</a:t>
            </a:r>
          </a:p>
        </p:txBody>
      </p:sp>
      <p:sp>
        <p:nvSpPr>
          <p:cNvPr id="4" name="Rectangle 3">
            <a:extLst>
              <a:ext uri="{FF2B5EF4-FFF2-40B4-BE49-F238E27FC236}">
                <a16:creationId xmlns:a16="http://schemas.microsoft.com/office/drawing/2014/main" id="{5DDF7948-9197-D0C1-DB81-A13B92FB2E67}"/>
              </a:ext>
            </a:extLst>
          </p:cNvPr>
          <p:cNvSpPr/>
          <p:nvPr/>
        </p:nvSpPr>
        <p:spPr>
          <a:xfrm>
            <a:off x="19142789" y="7022762"/>
            <a:ext cx="2191110" cy="48306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defTabSz="1828800" hangingPunct="1">
              <a:defRPr/>
            </a:pPr>
            <a:r>
              <a:rPr lang="en-US" sz="2100" b="1" kern="1200" dirty="0">
                <a:solidFill>
                  <a:prstClr val="black"/>
                </a:solidFill>
                <a:latin typeface="Calibri" panose="020F0502020204030204"/>
              </a:rPr>
              <a:t>April 2024</a:t>
            </a:r>
            <a:endParaRPr lang="en-GB" sz="2100" b="1" kern="1200" dirty="0">
              <a:solidFill>
                <a:prstClr val="black"/>
              </a:solidFill>
              <a:latin typeface="Calibri" panose="020F0502020204030204"/>
            </a:endParaRPr>
          </a:p>
        </p:txBody>
      </p:sp>
      <p:cxnSp>
        <p:nvCxnSpPr>
          <p:cNvPr id="8" name="Straight Connector 7">
            <a:extLst>
              <a:ext uri="{FF2B5EF4-FFF2-40B4-BE49-F238E27FC236}">
                <a16:creationId xmlns:a16="http://schemas.microsoft.com/office/drawing/2014/main" id="{C73CC9B7-647C-C93F-D995-7B2115BDF4C1}"/>
              </a:ext>
            </a:extLst>
          </p:cNvPr>
          <p:cNvCxnSpPr>
            <a:stCxn id="4" idx="2"/>
            <a:endCxn id="75" idx="0"/>
          </p:cNvCxnSpPr>
          <p:nvPr/>
        </p:nvCxnSpPr>
        <p:spPr>
          <a:xfrm>
            <a:off x="20238344" y="7505822"/>
            <a:ext cx="0" cy="456128"/>
          </a:xfrm>
          <a:prstGeom prst="line">
            <a:avLst/>
          </a:prstGeom>
          <a:ln/>
        </p:spPr>
        <p:style>
          <a:lnRef idx="1">
            <a:schemeClr val="accent4"/>
          </a:lnRef>
          <a:fillRef idx="0">
            <a:schemeClr val="accent4"/>
          </a:fillRef>
          <a:effectRef idx="0">
            <a:schemeClr val="accent4"/>
          </a:effectRef>
          <a:fontRef idx="minor">
            <a:schemeClr val="tx1"/>
          </a:fontRef>
        </p:style>
      </p:cxnSp>
      <p:sp>
        <p:nvSpPr>
          <p:cNvPr id="9" name="Content Placeholder 53">
            <a:extLst>
              <a:ext uri="{FF2B5EF4-FFF2-40B4-BE49-F238E27FC236}">
                <a16:creationId xmlns:a16="http://schemas.microsoft.com/office/drawing/2014/main" id="{318E9F62-62BC-A0E9-0B9A-00C5C00345EA}"/>
              </a:ext>
            </a:extLst>
          </p:cNvPr>
          <p:cNvSpPr txBox="1">
            <a:spLocks/>
          </p:cNvSpPr>
          <p:nvPr/>
        </p:nvSpPr>
        <p:spPr>
          <a:xfrm>
            <a:off x="9556204" y="2982963"/>
            <a:ext cx="5890832" cy="3269594"/>
          </a:xfrm>
          <a:prstGeom prst="rect">
            <a:avLst/>
          </a:prstGeom>
        </p:spPr>
        <p:txBody>
          <a:bodyPr vert="horz" lIns="182880" tIns="91440" rIns="18288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828800">
              <a:spcBef>
                <a:spcPts val="2000"/>
              </a:spcBef>
              <a:buNone/>
              <a:defRPr/>
            </a:pPr>
            <a:r>
              <a:rPr lang="en-US" b="1" dirty="0">
                <a:solidFill>
                  <a:srgbClr val="FFC000"/>
                </a:solidFill>
                <a:latin typeface="Calibri" panose="020F0502020204030204"/>
              </a:rPr>
              <a:t>AI AND DATA INTENSIVE APPLICATIONS ACCESS :</a:t>
            </a:r>
          </a:p>
          <a:p>
            <a:pPr marL="457200" indent="-457200" defTabSz="1828800">
              <a:spcBef>
                <a:spcPts val="2000"/>
              </a:spcBef>
              <a:defRPr/>
            </a:pPr>
            <a:r>
              <a:rPr lang="en-US" dirty="0">
                <a:solidFill>
                  <a:prstClr val="black"/>
                </a:solidFill>
                <a:latin typeface="Calibri" panose="020F0502020204030204"/>
              </a:rPr>
              <a:t>April 2024</a:t>
            </a:r>
          </a:p>
          <a:p>
            <a:pPr marL="457200" indent="-457200" defTabSz="1828800">
              <a:spcBef>
                <a:spcPts val="2000"/>
              </a:spcBef>
              <a:defRPr/>
            </a:pPr>
            <a:r>
              <a:rPr lang="en-US" dirty="0">
                <a:solidFill>
                  <a:prstClr val="black"/>
                </a:solidFill>
                <a:latin typeface="Calibri" panose="020F0502020204030204"/>
              </a:rPr>
              <a:t>June 2024 (under evaluation)</a:t>
            </a:r>
          </a:p>
        </p:txBody>
      </p:sp>
      <p:sp>
        <p:nvSpPr>
          <p:cNvPr id="10" name="Oval 9">
            <a:extLst>
              <a:ext uri="{FF2B5EF4-FFF2-40B4-BE49-F238E27FC236}">
                <a16:creationId xmlns:a16="http://schemas.microsoft.com/office/drawing/2014/main" id="{D67D02A1-69DE-5661-9F5C-812A9F7D4538}"/>
              </a:ext>
            </a:extLst>
          </p:cNvPr>
          <p:cNvSpPr/>
          <p:nvPr/>
        </p:nvSpPr>
        <p:spPr>
          <a:xfrm>
            <a:off x="19977801" y="10424337"/>
            <a:ext cx="613062" cy="558014"/>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pic>
        <p:nvPicPr>
          <p:cNvPr id="11" name="Picture 10" descr="A logo with blue stars and lines&#10;&#10;Description automatically generated">
            <a:extLst>
              <a:ext uri="{FF2B5EF4-FFF2-40B4-BE49-F238E27FC236}">
                <a16:creationId xmlns:a16="http://schemas.microsoft.com/office/drawing/2014/main" id="{1AFA7632-8DF1-1EC3-DF10-F5215E77E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1390" y="47986"/>
            <a:ext cx="2993832" cy="1761372"/>
          </a:xfrm>
          <a:prstGeom prst="rect">
            <a:avLst/>
          </a:prstGeom>
        </p:spPr>
      </p:pic>
      <p:sp>
        <p:nvSpPr>
          <p:cNvPr id="6" name="Isosceles Triangle 5">
            <a:extLst>
              <a:ext uri="{FF2B5EF4-FFF2-40B4-BE49-F238E27FC236}">
                <a16:creationId xmlns:a16="http://schemas.microsoft.com/office/drawing/2014/main" id="{EAF02E67-F24A-3F4C-C4DA-CDFAC526557C}"/>
              </a:ext>
            </a:extLst>
          </p:cNvPr>
          <p:cNvSpPr/>
          <p:nvPr/>
        </p:nvSpPr>
        <p:spPr>
          <a:xfrm>
            <a:off x="21317200" y="10515146"/>
            <a:ext cx="378256" cy="298280"/>
          </a:xfrm>
          <a:prstGeom prst="triangl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GB" sz="3600" kern="1200">
              <a:solidFill>
                <a:prstClr val="white"/>
              </a:solidFill>
              <a:latin typeface="Calibri" panose="020F0502020204030204"/>
            </a:endParaRPr>
          </a:p>
        </p:txBody>
      </p:sp>
      <p:cxnSp>
        <p:nvCxnSpPr>
          <p:cNvPr id="13" name="Straight Connector 12">
            <a:extLst>
              <a:ext uri="{FF2B5EF4-FFF2-40B4-BE49-F238E27FC236}">
                <a16:creationId xmlns:a16="http://schemas.microsoft.com/office/drawing/2014/main" id="{DC5A7B1B-60E8-BCA3-09D2-668BA80229DF}"/>
              </a:ext>
            </a:extLst>
          </p:cNvPr>
          <p:cNvCxnSpPr>
            <a:cxnSpLocks/>
            <a:stCxn id="6" idx="3"/>
            <a:endCxn id="15" idx="0"/>
          </p:cNvCxnSpPr>
          <p:nvPr/>
        </p:nvCxnSpPr>
        <p:spPr>
          <a:xfrm>
            <a:off x="21506328" y="10813427"/>
            <a:ext cx="0" cy="212097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BE677D6-9532-E165-FA9A-7AAC5735DBC5}"/>
              </a:ext>
            </a:extLst>
          </p:cNvPr>
          <p:cNvSpPr/>
          <p:nvPr/>
        </p:nvSpPr>
        <p:spPr>
          <a:xfrm>
            <a:off x="20410773" y="12934400"/>
            <a:ext cx="2191110" cy="48306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defTabSz="1828800" hangingPunct="1">
              <a:defRPr/>
            </a:pPr>
            <a:r>
              <a:rPr lang="en-US" sz="2100" b="1" kern="1200" dirty="0">
                <a:solidFill>
                  <a:prstClr val="black"/>
                </a:solidFill>
                <a:latin typeface="Calibri" panose="020F0502020204030204"/>
              </a:rPr>
              <a:t>June 2024</a:t>
            </a:r>
            <a:endParaRPr lang="en-GB" sz="2100" b="1" kern="1200" dirty="0">
              <a:solidFill>
                <a:prstClr val="black"/>
              </a:solidFill>
              <a:latin typeface="Calibri" panose="020F0502020204030204"/>
            </a:endParaRPr>
          </a:p>
        </p:txBody>
      </p:sp>
    </p:spTree>
    <p:extLst>
      <p:ext uri="{BB962C8B-B14F-4D97-AF65-F5344CB8AC3E}">
        <p14:creationId xmlns:p14="http://schemas.microsoft.com/office/powerpoint/2010/main" val="1371813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B490-27E9-0313-9254-8EF4B844C0BD}"/>
              </a:ext>
            </a:extLst>
          </p:cNvPr>
          <p:cNvSpPr>
            <a:spLocks noGrp="1"/>
          </p:cNvSpPr>
          <p:nvPr>
            <p:ph type="title"/>
          </p:nvPr>
        </p:nvSpPr>
        <p:spPr>
          <a:xfrm>
            <a:off x="627728" y="-20835"/>
            <a:ext cx="21031200" cy="2651126"/>
          </a:xfrm>
        </p:spPr>
        <p:txBody>
          <a:bodyPr>
            <a:normAutofit/>
          </a:bodyPr>
          <a:lstStyle/>
          <a:p>
            <a:r>
              <a:rPr lang="en-US" sz="7200" b="1" dirty="0"/>
              <a:t>Extreme Scale Access statistics – proposal numbers</a:t>
            </a:r>
            <a:endParaRPr lang="en-GB" sz="7200" b="1" dirty="0"/>
          </a:p>
        </p:txBody>
      </p:sp>
      <p:graphicFrame>
        <p:nvGraphicFramePr>
          <p:cNvPr id="10" name="Chart 9">
            <a:extLst>
              <a:ext uri="{FF2B5EF4-FFF2-40B4-BE49-F238E27FC236}">
                <a16:creationId xmlns:a16="http://schemas.microsoft.com/office/drawing/2014/main" id="{1DAA4F19-488D-3878-4300-74ACB69F948A}"/>
              </a:ext>
            </a:extLst>
          </p:cNvPr>
          <p:cNvGraphicFramePr>
            <a:graphicFrameLocks/>
          </p:cNvGraphicFramePr>
          <p:nvPr>
            <p:extLst>
              <p:ext uri="{D42A27DB-BD31-4B8C-83A1-F6EECF244321}">
                <p14:modId xmlns:p14="http://schemas.microsoft.com/office/powerpoint/2010/main" val="3365169413"/>
              </p:ext>
            </p:extLst>
          </p:nvPr>
        </p:nvGraphicFramePr>
        <p:xfrm>
          <a:off x="2663834" y="3684296"/>
          <a:ext cx="9173088" cy="810130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9EFA5436-FB36-78C5-A349-5D565EEDBF8E}"/>
              </a:ext>
            </a:extLst>
          </p:cNvPr>
          <p:cNvSpPr txBox="1"/>
          <p:nvPr/>
        </p:nvSpPr>
        <p:spPr>
          <a:xfrm rot="20269945">
            <a:off x="6471476" y="8960879"/>
            <a:ext cx="4742612" cy="461665"/>
          </a:xfrm>
          <a:prstGeom prst="rect">
            <a:avLst/>
          </a:prstGeom>
          <a:solidFill>
            <a:srgbClr val="FBD1FC"/>
          </a:solidFill>
          <a:ln>
            <a:noFill/>
          </a:ln>
        </p:spPr>
        <p:txBody>
          <a:bodyPr wrap="square" rtlCol="0">
            <a:spAutoFit/>
          </a:bodyPr>
          <a:lstStyle/>
          <a:p>
            <a:pPr algn="ctr" defTabSz="1828800" hangingPunct="1">
              <a:defRPr/>
            </a:pPr>
            <a:r>
              <a:rPr lang="en-US" sz="2400" b="1" kern="1200" dirty="0">
                <a:solidFill>
                  <a:prstClr val="black"/>
                </a:solidFill>
                <a:latin typeface="Calibri" panose="020F0502020204030204"/>
                <a:ea typeface="+mn-ea"/>
                <a:cs typeface="+mn-cs"/>
              </a:rPr>
              <a:t>Total 55 proposals awarded</a:t>
            </a:r>
            <a:endParaRPr lang="en-GB" sz="2400" b="1" kern="1200" dirty="0">
              <a:solidFill>
                <a:prstClr val="black"/>
              </a:solidFill>
              <a:latin typeface="Calibri" panose="020F0502020204030204"/>
              <a:ea typeface="+mn-ea"/>
              <a:cs typeface="+mn-cs"/>
            </a:endParaRPr>
          </a:p>
        </p:txBody>
      </p:sp>
      <p:graphicFrame>
        <p:nvGraphicFramePr>
          <p:cNvPr id="12" name="Chart 11">
            <a:extLst>
              <a:ext uri="{FF2B5EF4-FFF2-40B4-BE49-F238E27FC236}">
                <a16:creationId xmlns:a16="http://schemas.microsoft.com/office/drawing/2014/main" id="{372F5261-6087-6FD4-FC33-69CBDC2DFCFE}"/>
              </a:ext>
            </a:extLst>
          </p:cNvPr>
          <p:cNvGraphicFramePr>
            <a:graphicFrameLocks/>
          </p:cNvGraphicFramePr>
          <p:nvPr>
            <p:extLst>
              <p:ext uri="{D42A27DB-BD31-4B8C-83A1-F6EECF244321}">
                <p14:modId xmlns:p14="http://schemas.microsoft.com/office/powerpoint/2010/main" val="1450841469"/>
              </p:ext>
            </p:extLst>
          </p:nvPr>
        </p:nvGraphicFramePr>
        <p:xfrm>
          <a:off x="13328074" y="3451223"/>
          <a:ext cx="9173088" cy="8796194"/>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A logo with blue stars and lines&#10;&#10;Description automatically generated">
            <a:extLst>
              <a:ext uri="{FF2B5EF4-FFF2-40B4-BE49-F238E27FC236}">
                <a16:creationId xmlns:a16="http://schemas.microsoft.com/office/drawing/2014/main" id="{61D6C561-2881-8391-EA55-571A7E7C6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1390" y="47986"/>
            <a:ext cx="2993832" cy="1761372"/>
          </a:xfrm>
          <a:prstGeom prst="rect">
            <a:avLst/>
          </a:prstGeom>
        </p:spPr>
      </p:pic>
    </p:spTree>
    <p:extLst>
      <p:ext uri="{BB962C8B-B14F-4D97-AF65-F5344CB8AC3E}">
        <p14:creationId xmlns:p14="http://schemas.microsoft.com/office/powerpoint/2010/main" val="327606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B490-27E9-0313-9254-8EF4B844C0BD}"/>
              </a:ext>
            </a:extLst>
          </p:cNvPr>
          <p:cNvSpPr>
            <a:spLocks noGrp="1"/>
          </p:cNvSpPr>
          <p:nvPr>
            <p:ph type="title"/>
          </p:nvPr>
        </p:nvSpPr>
        <p:spPr>
          <a:xfrm>
            <a:off x="809134" y="593795"/>
            <a:ext cx="21031200" cy="1685146"/>
          </a:xfrm>
        </p:spPr>
        <p:txBody>
          <a:bodyPr>
            <a:noAutofit/>
          </a:bodyPr>
          <a:lstStyle/>
          <a:p>
            <a:r>
              <a:rPr lang="en-US" sz="7200" b="1" dirty="0"/>
              <a:t>Extreme Scale Access statistics – overall resources distribution</a:t>
            </a:r>
            <a:endParaRPr lang="en-GB" sz="7200" b="1" dirty="0"/>
          </a:p>
        </p:txBody>
      </p:sp>
      <p:sp>
        <p:nvSpPr>
          <p:cNvPr id="5" name="TextBox 4">
            <a:extLst>
              <a:ext uri="{FF2B5EF4-FFF2-40B4-BE49-F238E27FC236}">
                <a16:creationId xmlns:a16="http://schemas.microsoft.com/office/drawing/2014/main" id="{3E7A0A52-A0C3-53AF-2D9F-7932E3200E3E}"/>
              </a:ext>
            </a:extLst>
          </p:cNvPr>
          <p:cNvSpPr txBox="1"/>
          <p:nvPr/>
        </p:nvSpPr>
        <p:spPr>
          <a:xfrm>
            <a:off x="12192001" y="9689621"/>
            <a:ext cx="7503586" cy="1077218"/>
          </a:xfrm>
          <a:prstGeom prst="rect">
            <a:avLst/>
          </a:prstGeom>
          <a:solidFill>
            <a:srgbClr val="00B050"/>
          </a:solidFill>
          <a:ln>
            <a:noFill/>
          </a:ln>
        </p:spPr>
        <p:txBody>
          <a:bodyPr wrap="square" rtlCol="0">
            <a:spAutoFit/>
          </a:bodyPr>
          <a:lstStyle/>
          <a:p>
            <a:pPr algn="ctr" defTabSz="1828800" hangingPunct="1">
              <a:defRPr/>
            </a:pPr>
            <a:r>
              <a:rPr lang="en-US" sz="3200" b="1" kern="1200" dirty="0">
                <a:solidFill>
                  <a:prstClr val="black"/>
                </a:solidFill>
                <a:latin typeface="Calibri" panose="020F0502020204030204"/>
                <a:ea typeface="+mn-ea"/>
                <a:cs typeface="+mn-cs"/>
              </a:rPr>
              <a:t>55.8 million node hours awarded via the Extreme Scale Access call</a:t>
            </a:r>
            <a:endParaRPr lang="en-GB" sz="3200" b="1" kern="1200" dirty="0">
              <a:solidFill>
                <a:prstClr val="black"/>
              </a:solidFill>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CBD8AC57-E014-9D93-0F2B-16D5E996670E}"/>
              </a:ext>
            </a:extLst>
          </p:cNvPr>
          <p:cNvGraphicFramePr>
            <a:graphicFrameLocks noGrp="1"/>
          </p:cNvGraphicFramePr>
          <p:nvPr/>
        </p:nvGraphicFramePr>
        <p:xfrm>
          <a:off x="1359818" y="3454400"/>
          <a:ext cx="21664364" cy="4433820"/>
        </p:xfrm>
        <a:graphic>
          <a:graphicData uri="http://schemas.openxmlformats.org/drawingml/2006/table">
            <a:tbl>
              <a:tblPr>
                <a:tableStyleId>{16D9F66E-5EB9-4882-86FB-DCBF35E3C3E4}</a:tableStyleId>
              </a:tblPr>
              <a:tblGrid>
                <a:gridCol w="1395332">
                  <a:extLst>
                    <a:ext uri="{9D8B030D-6E8A-4147-A177-3AD203B41FA5}">
                      <a16:colId xmlns:a16="http://schemas.microsoft.com/office/drawing/2014/main" val="3122033515"/>
                    </a:ext>
                  </a:extLst>
                </a:gridCol>
                <a:gridCol w="1689086">
                  <a:extLst>
                    <a:ext uri="{9D8B030D-6E8A-4147-A177-3AD203B41FA5}">
                      <a16:colId xmlns:a16="http://schemas.microsoft.com/office/drawing/2014/main" val="3913484720"/>
                    </a:ext>
                  </a:extLst>
                </a:gridCol>
                <a:gridCol w="1689086">
                  <a:extLst>
                    <a:ext uri="{9D8B030D-6E8A-4147-A177-3AD203B41FA5}">
                      <a16:colId xmlns:a16="http://schemas.microsoft.com/office/drawing/2014/main" val="3623863400"/>
                    </a:ext>
                  </a:extLst>
                </a:gridCol>
                <a:gridCol w="1689086">
                  <a:extLst>
                    <a:ext uri="{9D8B030D-6E8A-4147-A177-3AD203B41FA5}">
                      <a16:colId xmlns:a16="http://schemas.microsoft.com/office/drawing/2014/main" val="3119337066"/>
                    </a:ext>
                  </a:extLst>
                </a:gridCol>
                <a:gridCol w="1689086">
                  <a:extLst>
                    <a:ext uri="{9D8B030D-6E8A-4147-A177-3AD203B41FA5}">
                      <a16:colId xmlns:a16="http://schemas.microsoft.com/office/drawing/2014/main" val="4235027320"/>
                    </a:ext>
                  </a:extLst>
                </a:gridCol>
                <a:gridCol w="1689086">
                  <a:extLst>
                    <a:ext uri="{9D8B030D-6E8A-4147-A177-3AD203B41FA5}">
                      <a16:colId xmlns:a16="http://schemas.microsoft.com/office/drawing/2014/main" val="2235001886"/>
                    </a:ext>
                  </a:extLst>
                </a:gridCol>
                <a:gridCol w="1689086">
                  <a:extLst>
                    <a:ext uri="{9D8B030D-6E8A-4147-A177-3AD203B41FA5}">
                      <a16:colId xmlns:a16="http://schemas.microsoft.com/office/drawing/2014/main" val="2316495498"/>
                    </a:ext>
                  </a:extLst>
                </a:gridCol>
                <a:gridCol w="1689086">
                  <a:extLst>
                    <a:ext uri="{9D8B030D-6E8A-4147-A177-3AD203B41FA5}">
                      <a16:colId xmlns:a16="http://schemas.microsoft.com/office/drawing/2014/main" val="3129414689"/>
                    </a:ext>
                  </a:extLst>
                </a:gridCol>
                <a:gridCol w="1689086">
                  <a:extLst>
                    <a:ext uri="{9D8B030D-6E8A-4147-A177-3AD203B41FA5}">
                      <a16:colId xmlns:a16="http://schemas.microsoft.com/office/drawing/2014/main" val="3167906626"/>
                    </a:ext>
                  </a:extLst>
                </a:gridCol>
                <a:gridCol w="1689086">
                  <a:extLst>
                    <a:ext uri="{9D8B030D-6E8A-4147-A177-3AD203B41FA5}">
                      <a16:colId xmlns:a16="http://schemas.microsoft.com/office/drawing/2014/main" val="3905765560"/>
                    </a:ext>
                  </a:extLst>
                </a:gridCol>
                <a:gridCol w="1689086">
                  <a:extLst>
                    <a:ext uri="{9D8B030D-6E8A-4147-A177-3AD203B41FA5}">
                      <a16:colId xmlns:a16="http://schemas.microsoft.com/office/drawing/2014/main" val="2496462074"/>
                    </a:ext>
                  </a:extLst>
                </a:gridCol>
                <a:gridCol w="1689086">
                  <a:extLst>
                    <a:ext uri="{9D8B030D-6E8A-4147-A177-3AD203B41FA5}">
                      <a16:colId xmlns:a16="http://schemas.microsoft.com/office/drawing/2014/main" val="2584543578"/>
                    </a:ext>
                  </a:extLst>
                </a:gridCol>
                <a:gridCol w="1689086">
                  <a:extLst>
                    <a:ext uri="{9D8B030D-6E8A-4147-A177-3AD203B41FA5}">
                      <a16:colId xmlns:a16="http://schemas.microsoft.com/office/drawing/2014/main" val="2880291438"/>
                    </a:ext>
                  </a:extLst>
                </a:gridCol>
              </a:tblGrid>
              <a:tr h="529350">
                <a:tc gridSpan="13">
                  <a:txBody>
                    <a:bodyPr/>
                    <a:lstStyle/>
                    <a:p>
                      <a:pPr algn="ctr" fontAlgn="ctr"/>
                      <a:r>
                        <a:rPr lang="en-US" sz="2000" b="1" i="0" u="none" strike="noStrike" dirty="0">
                          <a:solidFill>
                            <a:srgbClr val="000000"/>
                          </a:solidFill>
                          <a:effectLst/>
                          <a:latin typeface="+mn-lt"/>
                        </a:rPr>
                        <a:t>AWARDED RESOURCES ACROSS ALL CUT-OFFS IN CORE AND NODE HOURS</a:t>
                      </a:r>
                      <a:endParaRPr lang="en-GB" sz="2000" b="1" i="0" u="none" strike="noStrike" dirty="0">
                        <a:solidFill>
                          <a:srgbClr val="000000"/>
                        </a:solidFill>
                        <a:effectLst/>
                        <a:latin typeface="+mn-lt"/>
                      </a:endParaRPr>
                    </a:p>
                  </a:txBody>
                  <a:tcPr marL="0" marR="0" marT="0" marB="0" anchor="ctr"/>
                </a:tc>
                <a:tc hMerge="1">
                  <a:txBody>
                    <a:bodyPr/>
                    <a:lstStyle/>
                    <a:p>
                      <a:pPr algn="ctr" fontAlgn="ctr"/>
                      <a:endParaRPr lang="en-GB" sz="1000" b="1" i="0" u="none" strike="noStrike" dirty="0">
                        <a:solidFill>
                          <a:srgbClr val="FFFFFF"/>
                        </a:solidFill>
                        <a:effectLst/>
                        <a:latin typeface="+mn-lt"/>
                      </a:endParaRPr>
                    </a:p>
                  </a:txBody>
                  <a:tcPr marL="0" marR="0" marT="0" marB="0" anchor="ctr">
                    <a:solidFill>
                      <a:schemeClr val="accent6">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fontAlgn="ctr"/>
                      <a:endParaRPr lang="en-GB" sz="1000" b="1" i="0" u="none" strike="noStrike" dirty="0">
                        <a:solidFill>
                          <a:srgbClr val="FFFFFF"/>
                        </a:solidFill>
                        <a:effectLst/>
                        <a:latin typeface="+mn-lt"/>
                      </a:endParaRPr>
                    </a:p>
                  </a:txBody>
                  <a:tcPr marL="0" marR="0" marT="0" marB="0" anchor="ctr">
                    <a:solidFill>
                      <a:schemeClr val="accent6">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95993453"/>
                  </a:ext>
                </a:extLst>
              </a:tr>
              <a:tr h="529350">
                <a:tc rowSpan="2">
                  <a:txBody>
                    <a:bodyPr/>
                    <a:lstStyle/>
                    <a:p>
                      <a:pPr algn="ctr" fontAlgn="ctr"/>
                      <a:r>
                        <a:rPr lang="en-GB" sz="2000" b="1" u="none" strike="noStrike" dirty="0">
                          <a:effectLst/>
                        </a:rPr>
                        <a:t>Cut-offs</a:t>
                      </a:r>
                      <a:endParaRPr lang="en-GB" sz="2000" b="1" i="0" u="none" strike="noStrike" dirty="0">
                        <a:solidFill>
                          <a:srgbClr val="000000"/>
                        </a:solidFill>
                        <a:effectLst/>
                        <a:latin typeface="+mn-lt"/>
                      </a:endParaRPr>
                    </a:p>
                  </a:txBody>
                  <a:tcPr marL="0" marR="0" marT="0" marB="0" anchor="ctr"/>
                </a:tc>
                <a:tc gridSpan="6">
                  <a:txBody>
                    <a:bodyPr/>
                    <a:lstStyle/>
                    <a:p>
                      <a:pPr algn="ctr" fontAlgn="ctr"/>
                      <a:r>
                        <a:rPr lang="en-GB" sz="2000" b="1" u="none" strike="noStrike" dirty="0">
                          <a:effectLst/>
                        </a:rPr>
                        <a:t>CORE HOURS</a:t>
                      </a:r>
                      <a:endParaRPr lang="en-GB" sz="2000" b="1" i="0" u="none" strike="noStrike" dirty="0">
                        <a:solidFill>
                          <a:srgbClr val="FFFFFF"/>
                        </a:solidFill>
                        <a:effectLst/>
                        <a:latin typeface="+mn-lt"/>
                      </a:endParaRPr>
                    </a:p>
                  </a:txBody>
                  <a:tcPr marL="0" marR="0" marT="0" marB="0" anchor="ctr">
                    <a:solidFill>
                      <a:schemeClr val="accent6">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fontAlgn="ctr"/>
                      <a:r>
                        <a:rPr lang="en-GB" sz="2000" b="1" u="none" strike="noStrike" dirty="0">
                          <a:effectLst/>
                        </a:rPr>
                        <a:t>NODE HOURS</a:t>
                      </a:r>
                      <a:endParaRPr lang="en-GB" sz="2000" b="1" i="0" u="none" strike="noStrike" dirty="0">
                        <a:solidFill>
                          <a:srgbClr val="FFFFFF"/>
                        </a:solidFill>
                        <a:effectLst/>
                        <a:latin typeface="+mn-lt"/>
                      </a:endParaRPr>
                    </a:p>
                  </a:txBody>
                  <a:tcPr marL="0" marR="0" marT="0" marB="0" anchor="ctr">
                    <a:solidFill>
                      <a:schemeClr val="accent6">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2832941"/>
                  </a:ext>
                </a:extLst>
              </a:tr>
              <a:tr h="1257720">
                <a:tc vMerge="1">
                  <a:txBody>
                    <a:bodyPr/>
                    <a:lstStyle/>
                    <a:p>
                      <a:pPr algn="ctr" fontAlgn="ctr"/>
                      <a:r>
                        <a:rPr lang="en-GB" sz="1000" u="none" strike="noStrike" dirty="0">
                          <a:effectLst/>
                          <a:latin typeface="+mn-lt"/>
                        </a:rPr>
                        <a:t>Cut-offs</a:t>
                      </a:r>
                      <a:endParaRPr lang="en-GB" sz="1000" b="1" i="0" u="none" strike="noStrike" dirty="0">
                        <a:solidFill>
                          <a:srgbClr val="000000"/>
                        </a:solidFill>
                        <a:effectLst/>
                        <a:latin typeface="+mn-lt"/>
                      </a:endParaRPr>
                    </a:p>
                  </a:txBody>
                  <a:tcPr marL="0" marR="0" marT="0" marB="0" anchor="ctr"/>
                </a:tc>
                <a:tc>
                  <a:txBody>
                    <a:bodyPr/>
                    <a:lstStyle/>
                    <a:p>
                      <a:pPr algn="ctr" fontAlgn="ctr"/>
                      <a:r>
                        <a:rPr lang="en-GB" sz="2000" b="1" u="none" strike="noStrike" dirty="0">
                          <a:effectLst/>
                        </a:rPr>
                        <a:t>Leonardo DCGP</a:t>
                      </a:r>
                      <a:endParaRPr lang="en-GB" sz="2000" b="1" i="0" u="none" strike="noStrike" dirty="0">
                        <a:solidFill>
                          <a:srgbClr val="000000"/>
                        </a:solidFill>
                        <a:effectLst/>
                        <a:latin typeface="+mn-lt"/>
                      </a:endParaRPr>
                    </a:p>
                  </a:txBody>
                  <a:tcPr marL="0" marR="0" marT="0" marB="0" anchor="ctr"/>
                </a:tc>
                <a:tc>
                  <a:txBody>
                    <a:bodyPr/>
                    <a:lstStyle/>
                    <a:p>
                      <a:pPr algn="ctr" fontAlgn="ctr"/>
                      <a:r>
                        <a:rPr lang="en-GB" sz="2000" b="1" u="none" strike="noStrike" dirty="0">
                          <a:effectLst/>
                        </a:rPr>
                        <a:t>Leonardo Booster</a:t>
                      </a:r>
                      <a:endParaRPr lang="en-GB" sz="2000" b="1" i="0" u="none" strike="noStrike" dirty="0">
                        <a:solidFill>
                          <a:srgbClr val="000000"/>
                        </a:solidFill>
                        <a:effectLst/>
                        <a:latin typeface="+mn-lt"/>
                      </a:endParaRPr>
                    </a:p>
                  </a:txBody>
                  <a:tcPr marL="0" marR="0" marT="0" marB="0" anchor="ctr"/>
                </a:tc>
                <a:tc>
                  <a:txBody>
                    <a:bodyPr/>
                    <a:lstStyle/>
                    <a:p>
                      <a:pPr algn="ctr" fontAlgn="ctr"/>
                      <a:r>
                        <a:rPr lang="en-GB" sz="2000" b="1" u="none" strike="noStrike" dirty="0">
                          <a:effectLst/>
                        </a:rPr>
                        <a:t>LUMI-C</a:t>
                      </a:r>
                      <a:endParaRPr lang="en-GB" sz="2000" b="1" i="0" u="none" strike="noStrike" dirty="0">
                        <a:solidFill>
                          <a:srgbClr val="000000"/>
                        </a:solidFill>
                        <a:effectLst/>
                        <a:latin typeface="+mn-lt"/>
                      </a:endParaRPr>
                    </a:p>
                  </a:txBody>
                  <a:tcPr marL="0" marR="0" marT="0" marB="0" anchor="ctr"/>
                </a:tc>
                <a:tc>
                  <a:txBody>
                    <a:bodyPr/>
                    <a:lstStyle/>
                    <a:p>
                      <a:pPr algn="ctr" fontAlgn="ctr"/>
                      <a:r>
                        <a:rPr lang="en-GB" sz="2000" b="1" u="none" strike="noStrike" dirty="0">
                          <a:effectLst/>
                        </a:rPr>
                        <a:t>LUMI-G</a:t>
                      </a:r>
                      <a:endParaRPr lang="en-GB" sz="2000" b="1" i="0" u="none" strike="noStrike" dirty="0">
                        <a:solidFill>
                          <a:srgbClr val="000000"/>
                        </a:solidFill>
                        <a:effectLst/>
                        <a:latin typeface="+mn-lt"/>
                      </a:endParaRPr>
                    </a:p>
                  </a:txBody>
                  <a:tcPr marL="0" marR="0" marT="0" marB="0" anchor="ctr"/>
                </a:tc>
                <a:tc>
                  <a:txBody>
                    <a:bodyPr/>
                    <a:lstStyle/>
                    <a:p>
                      <a:pPr algn="ctr" fontAlgn="ctr"/>
                      <a:r>
                        <a:rPr lang="en-GB" sz="2000" b="1" u="none" strike="noStrike" dirty="0">
                          <a:effectLst/>
                        </a:rPr>
                        <a:t>MareNostrum5 GPP</a:t>
                      </a:r>
                      <a:endParaRPr lang="en-GB" sz="2000" b="1" i="0" u="none" strike="noStrike" dirty="0">
                        <a:solidFill>
                          <a:srgbClr val="000000"/>
                        </a:solidFill>
                        <a:effectLst/>
                        <a:latin typeface="+mn-lt"/>
                      </a:endParaRPr>
                    </a:p>
                  </a:txBody>
                  <a:tcPr marL="0" marR="0" marT="0" marB="0" anchor="ctr"/>
                </a:tc>
                <a:tc>
                  <a:txBody>
                    <a:bodyPr/>
                    <a:lstStyle/>
                    <a:p>
                      <a:pPr algn="ctr" fontAlgn="ctr"/>
                      <a:r>
                        <a:rPr lang="en-GB" sz="2000" b="1" u="none" strike="noStrike" dirty="0">
                          <a:effectLst/>
                        </a:rPr>
                        <a:t>MareNostrum5 ACC</a:t>
                      </a:r>
                      <a:endParaRPr lang="en-GB" sz="2000" b="1" i="0" u="none" strike="noStrike" dirty="0">
                        <a:solidFill>
                          <a:srgbClr val="000000"/>
                        </a:solidFill>
                        <a:effectLst/>
                        <a:latin typeface="+mn-lt"/>
                      </a:endParaRPr>
                    </a:p>
                  </a:txBody>
                  <a:tcPr marL="0" marR="0" marT="0" marB="0" anchor="ctr"/>
                </a:tc>
                <a:tc>
                  <a:txBody>
                    <a:bodyPr/>
                    <a:lstStyle/>
                    <a:p>
                      <a:pPr algn="ctr" fontAlgn="ctr"/>
                      <a:r>
                        <a:rPr lang="en-GB" sz="2000" b="1" u="none" strike="noStrike" dirty="0">
                          <a:effectLst/>
                        </a:rPr>
                        <a:t>Leonardo DCGP</a:t>
                      </a:r>
                      <a:endParaRPr lang="en-GB" sz="2000" b="1" i="0" u="none" strike="noStrike" dirty="0">
                        <a:solidFill>
                          <a:srgbClr val="000000"/>
                        </a:solidFill>
                        <a:effectLst/>
                        <a:latin typeface="+mn-lt"/>
                      </a:endParaRPr>
                    </a:p>
                  </a:txBody>
                  <a:tcPr marL="0" marR="0" marT="0" marB="0" anchor="ctr"/>
                </a:tc>
                <a:tc>
                  <a:txBody>
                    <a:bodyPr/>
                    <a:lstStyle/>
                    <a:p>
                      <a:pPr algn="ctr" fontAlgn="ctr"/>
                      <a:r>
                        <a:rPr lang="en-GB" sz="2000" b="1" u="none" strike="noStrike" dirty="0">
                          <a:effectLst/>
                        </a:rPr>
                        <a:t>Leonardo Booster</a:t>
                      </a:r>
                      <a:endParaRPr lang="en-GB" sz="2000" b="1" i="0" u="none" strike="noStrike" dirty="0">
                        <a:solidFill>
                          <a:srgbClr val="000000"/>
                        </a:solidFill>
                        <a:effectLst/>
                        <a:latin typeface="+mn-lt"/>
                      </a:endParaRPr>
                    </a:p>
                  </a:txBody>
                  <a:tcPr marL="0" marR="0" marT="0" marB="0" anchor="ctr"/>
                </a:tc>
                <a:tc>
                  <a:txBody>
                    <a:bodyPr/>
                    <a:lstStyle/>
                    <a:p>
                      <a:pPr algn="ctr" fontAlgn="ctr"/>
                      <a:r>
                        <a:rPr lang="en-GB" sz="2000" b="1" u="none" strike="noStrike" dirty="0">
                          <a:effectLst/>
                        </a:rPr>
                        <a:t>LUMI-C</a:t>
                      </a:r>
                      <a:endParaRPr lang="en-GB" sz="2000" b="1" i="0" u="none" strike="noStrike" dirty="0">
                        <a:solidFill>
                          <a:srgbClr val="000000"/>
                        </a:solidFill>
                        <a:effectLst/>
                        <a:latin typeface="+mn-lt"/>
                      </a:endParaRPr>
                    </a:p>
                  </a:txBody>
                  <a:tcPr marL="0" marR="0" marT="0" marB="0" anchor="ctr"/>
                </a:tc>
                <a:tc>
                  <a:txBody>
                    <a:bodyPr/>
                    <a:lstStyle/>
                    <a:p>
                      <a:pPr algn="ctr" fontAlgn="ctr"/>
                      <a:r>
                        <a:rPr lang="en-GB" sz="2000" b="1" u="none" strike="noStrike" dirty="0">
                          <a:effectLst/>
                        </a:rPr>
                        <a:t>LUMI-G</a:t>
                      </a:r>
                      <a:endParaRPr lang="en-GB" sz="2000" b="1" i="0" u="none" strike="noStrike" dirty="0">
                        <a:solidFill>
                          <a:srgbClr val="000000"/>
                        </a:solidFill>
                        <a:effectLst/>
                        <a:latin typeface="+mn-lt"/>
                      </a:endParaRPr>
                    </a:p>
                  </a:txBody>
                  <a:tcPr marL="0" marR="0" marT="0" marB="0" anchor="ctr"/>
                </a:tc>
                <a:tc>
                  <a:txBody>
                    <a:bodyPr/>
                    <a:lstStyle/>
                    <a:p>
                      <a:pPr algn="ctr" fontAlgn="ctr"/>
                      <a:r>
                        <a:rPr lang="en-GB" sz="2000" b="1" u="none" strike="noStrike" dirty="0">
                          <a:effectLst/>
                        </a:rPr>
                        <a:t>MareNostrum5 GPP</a:t>
                      </a:r>
                      <a:endParaRPr lang="en-GB" sz="2000" b="1" i="0" u="none" strike="noStrike" dirty="0">
                        <a:solidFill>
                          <a:srgbClr val="000000"/>
                        </a:solidFill>
                        <a:effectLst/>
                        <a:latin typeface="+mn-lt"/>
                      </a:endParaRPr>
                    </a:p>
                  </a:txBody>
                  <a:tcPr marL="0" marR="0" marT="0" marB="0" anchor="ctr"/>
                </a:tc>
                <a:tc>
                  <a:txBody>
                    <a:bodyPr/>
                    <a:lstStyle/>
                    <a:p>
                      <a:pPr algn="ctr" fontAlgn="ctr"/>
                      <a:r>
                        <a:rPr lang="en-GB" sz="2000" b="1" u="none" strike="noStrike" dirty="0">
                          <a:effectLst/>
                        </a:rPr>
                        <a:t>MareNostrum5 ACC</a:t>
                      </a:r>
                      <a:endParaRPr lang="en-GB" sz="20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307610018"/>
                  </a:ext>
                </a:extLst>
              </a:tr>
              <a:tr h="529350">
                <a:tc>
                  <a:txBody>
                    <a:bodyPr/>
                    <a:lstStyle/>
                    <a:p>
                      <a:pPr algn="ctr" fontAlgn="ctr"/>
                      <a:r>
                        <a:rPr lang="en-GB" sz="2000" u="none" strike="noStrike">
                          <a:effectLst/>
                        </a:rPr>
                        <a:t>Dec 2022</a:t>
                      </a:r>
                      <a:endParaRPr lang="en-GB" sz="2000" b="0" i="0" u="none" strike="noStrike">
                        <a:solidFill>
                          <a:srgbClr val="000000"/>
                        </a:solidFill>
                        <a:effectLst/>
                        <a:latin typeface="+mn-lt"/>
                      </a:endParaRPr>
                    </a:p>
                  </a:txBody>
                  <a:tcPr marL="0" marR="0" marT="0" marB="0" anchor="ctr"/>
                </a:tc>
                <a:tc>
                  <a:txBody>
                    <a:bodyPr/>
                    <a:lstStyle/>
                    <a:p>
                      <a:pPr algn="ctr" fontAlgn="ctr"/>
                      <a:r>
                        <a:rPr lang="en-GB" sz="2000" u="none" strike="noStrike" dirty="0">
                          <a:effectLst/>
                        </a:rPr>
                        <a:t>0</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a:effectLst/>
                        </a:rPr>
                        <a:t>200,000,000</a:t>
                      </a:r>
                      <a:endParaRPr lang="en-GB" sz="2000" b="0" i="0" u="none" strike="noStrike">
                        <a:solidFill>
                          <a:srgbClr val="000000"/>
                        </a:solidFill>
                        <a:effectLst/>
                        <a:latin typeface="+mn-lt"/>
                      </a:endParaRPr>
                    </a:p>
                  </a:txBody>
                  <a:tcPr marL="0" marR="0" marT="0" marB="0" anchor="ctr"/>
                </a:tc>
                <a:tc>
                  <a:txBody>
                    <a:bodyPr/>
                    <a:lstStyle/>
                    <a:p>
                      <a:pPr algn="ctr" fontAlgn="ctr"/>
                      <a:r>
                        <a:rPr lang="en-GB" sz="2000" u="none" strike="noStrike">
                          <a:effectLst/>
                        </a:rPr>
                        <a:t>826,700,000</a:t>
                      </a:r>
                      <a:endParaRPr lang="en-GB" sz="2000" b="0" i="0" u="none" strike="noStrike">
                        <a:solidFill>
                          <a:srgbClr val="000000"/>
                        </a:solidFill>
                        <a:effectLst/>
                        <a:latin typeface="+mn-lt"/>
                      </a:endParaRPr>
                    </a:p>
                  </a:txBody>
                  <a:tcPr marL="0" marR="0" marT="0" marB="0" anchor="ctr"/>
                </a:tc>
                <a:tc>
                  <a:txBody>
                    <a:bodyPr/>
                    <a:lstStyle/>
                    <a:p>
                      <a:pPr algn="ctr" fontAlgn="ctr"/>
                      <a:r>
                        <a:rPr lang="en-GB" sz="2000" u="none" strike="noStrike">
                          <a:effectLst/>
                        </a:rPr>
                        <a:t>689,000,000</a:t>
                      </a:r>
                      <a:endParaRPr lang="en-GB" sz="2000" b="0" i="0" u="none" strike="noStrike">
                        <a:solidFill>
                          <a:srgbClr val="000000"/>
                        </a:solidFill>
                        <a:effectLst/>
                        <a:latin typeface="+mn-lt"/>
                      </a:endParaRPr>
                    </a:p>
                  </a:txBody>
                  <a:tcPr marL="0" marR="0" marT="0" marB="0" anchor="ctr"/>
                </a:tc>
                <a:tc>
                  <a:txBody>
                    <a:bodyPr/>
                    <a:lstStyle/>
                    <a:p>
                      <a:pPr algn="ctr" fontAlgn="ctr"/>
                      <a:r>
                        <a:rPr lang="en-GB" sz="2000" u="none" strike="noStrike" dirty="0">
                          <a:effectLst/>
                        </a:rPr>
                        <a:t>0</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dirty="0">
                          <a:effectLst/>
                        </a:rPr>
                        <a:t>0</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a:effectLst/>
                        </a:rPr>
                        <a:t>0</a:t>
                      </a:r>
                      <a:endParaRPr lang="en-GB" sz="2000" b="0" i="0" u="none" strike="noStrike">
                        <a:solidFill>
                          <a:srgbClr val="000000"/>
                        </a:solidFill>
                        <a:effectLst/>
                        <a:latin typeface="+mn-lt"/>
                      </a:endParaRPr>
                    </a:p>
                  </a:txBody>
                  <a:tcPr marL="0" marR="0" marT="0" marB="0" anchor="ctr"/>
                </a:tc>
                <a:tc>
                  <a:txBody>
                    <a:bodyPr/>
                    <a:lstStyle/>
                    <a:p>
                      <a:pPr algn="ctr" fontAlgn="ctr"/>
                      <a:r>
                        <a:rPr lang="en-GB" sz="2000" u="none" strike="noStrike">
                          <a:effectLst/>
                        </a:rPr>
                        <a:t>6,250,000</a:t>
                      </a:r>
                      <a:endParaRPr lang="en-GB" sz="2000" b="0" i="0" u="none" strike="noStrike">
                        <a:solidFill>
                          <a:srgbClr val="000000"/>
                        </a:solidFill>
                        <a:effectLst/>
                        <a:latin typeface="+mn-lt"/>
                      </a:endParaRPr>
                    </a:p>
                  </a:txBody>
                  <a:tcPr marL="0" marR="0" marT="0" marB="0" anchor="ctr"/>
                </a:tc>
                <a:tc>
                  <a:txBody>
                    <a:bodyPr/>
                    <a:lstStyle/>
                    <a:p>
                      <a:pPr algn="ctr" fontAlgn="ctr"/>
                      <a:r>
                        <a:rPr lang="en-GB" sz="2000" u="none" strike="noStrike">
                          <a:effectLst/>
                        </a:rPr>
                        <a:t>6,458,594</a:t>
                      </a:r>
                      <a:endParaRPr lang="en-GB" sz="2000" b="0" i="0" u="none" strike="noStrike">
                        <a:solidFill>
                          <a:srgbClr val="000000"/>
                        </a:solidFill>
                        <a:effectLst/>
                        <a:latin typeface="+mn-lt"/>
                      </a:endParaRPr>
                    </a:p>
                  </a:txBody>
                  <a:tcPr marL="0" marR="0" marT="0" marB="0" anchor="ctr"/>
                </a:tc>
                <a:tc>
                  <a:txBody>
                    <a:bodyPr/>
                    <a:lstStyle/>
                    <a:p>
                      <a:pPr algn="ctr" fontAlgn="ctr"/>
                      <a:r>
                        <a:rPr lang="en-GB" sz="2000" u="none" strike="noStrike" dirty="0">
                          <a:effectLst/>
                        </a:rPr>
                        <a:t>10,765,625</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a:effectLst/>
                        </a:rPr>
                        <a:t>0</a:t>
                      </a:r>
                      <a:endParaRPr lang="en-GB" sz="2000" b="0" i="0" u="none" strike="noStrike">
                        <a:solidFill>
                          <a:srgbClr val="000000"/>
                        </a:solidFill>
                        <a:effectLst/>
                        <a:latin typeface="+mn-lt"/>
                      </a:endParaRPr>
                    </a:p>
                  </a:txBody>
                  <a:tcPr marL="0" marR="0" marT="0" marB="0" anchor="ctr"/>
                </a:tc>
                <a:tc>
                  <a:txBody>
                    <a:bodyPr/>
                    <a:lstStyle/>
                    <a:p>
                      <a:pPr algn="ctr" fontAlgn="ctr"/>
                      <a:r>
                        <a:rPr lang="en-GB" sz="2000" u="none" strike="noStrike">
                          <a:effectLst/>
                        </a:rPr>
                        <a:t>0</a:t>
                      </a:r>
                      <a:endParaRPr lang="en-GB" sz="2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709150672"/>
                  </a:ext>
                </a:extLst>
              </a:tr>
              <a:tr h="529350">
                <a:tc>
                  <a:txBody>
                    <a:bodyPr/>
                    <a:lstStyle/>
                    <a:p>
                      <a:pPr algn="ctr" fontAlgn="ctr"/>
                      <a:r>
                        <a:rPr lang="en-GB" sz="2000" u="none" strike="noStrike" dirty="0">
                          <a:effectLst/>
                        </a:rPr>
                        <a:t>May 2023</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dirty="0">
                          <a:effectLst/>
                        </a:rPr>
                        <a:t>0</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dirty="0">
                          <a:effectLst/>
                        </a:rPr>
                        <a:t>144,659,008</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a:effectLst/>
                        </a:rPr>
                        <a:t>436,667,904</a:t>
                      </a:r>
                      <a:endParaRPr lang="en-GB" sz="2000" b="0" i="0" u="none" strike="noStrike">
                        <a:solidFill>
                          <a:srgbClr val="000000"/>
                        </a:solidFill>
                        <a:effectLst/>
                        <a:latin typeface="+mn-lt"/>
                      </a:endParaRPr>
                    </a:p>
                  </a:txBody>
                  <a:tcPr marL="0" marR="0" marT="0" marB="0" anchor="ctr"/>
                </a:tc>
                <a:tc>
                  <a:txBody>
                    <a:bodyPr/>
                    <a:lstStyle/>
                    <a:p>
                      <a:pPr algn="ctr" fontAlgn="ctr"/>
                      <a:r>
                        <a:rPr lang="en-GB" sz="2000" u="none" strike="noStrike" dirty="0">
                          <a:effectLst/>
                        </a:rPr>
                        <a:t>505,024,000</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a:effectLst/>
                        </a:rPr>
                        <a:t>0</a:t>
                      </a:r>
                      <a:endParaRPr lang="en-GB" sz="2000" b="0" i="0" u="none" strike="noStrike">
                        <a:solidFill>
                          <a:srgbClr val="000000"/>
                        </a:solidFill>
                        <a:effectLst/>
                        <a:latin typeface="+mn-lt"/>
                      </a:endParaRPr>
                    </a:p>
                  </a:txBody>
                  <a:tcPr marL="0" marR="0" marT="0" marB="0" anchor="ctr"/>
                </a:tc>
                <a:tc>
                  <a:txBody>
                    <a:bodyPr/>
                    <a:lstStyle/>
                    <a:p>
                      <a:pPr algn="ctr" fontAlgn="ctr"/>
                      <a:r>
                        <a:rPr lang="en-GB" sz="2000" u="none" strike="noStrike" dirty="0">
                          <a:effectLst/>
                        </a:rPr>
                        <a:t>83,740,000</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dirty="0">
                          <a:effectLst/>
                        </a:rPr>
                        <a:t> 0 </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dirty="0">
                          <a:effectLst/>
                        </a:rPr>
                        <a:t>4,520,594</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dirty="0">
                          <a:effectLst/>
                        </a:rPr>
                        <a:t>3,411,468</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dirty="0">
                          <a:effectLst/>
                        </a:rPr>
                        <a:t>7,891,000</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dirty="0">
                          <a:effectLst/>
                        </a:rPr>
                        <a:t>0</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u="none" strike="noStrike" dirty="0">
                          <a:effectLst/>
                        </a:rPr>
                        <a:t>2,616,875</a:t>
                      </a:r>
                      <a:endParaRPr lang="en-GB" sz="2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536487787"/>
                  </a:ext>
                </a:extLst>
              </a:tr>
              <a:tr h="529350">
                <a:tc>
                  <a:txBody>
                    <a:bodyPr/>
                    <a:lstStyle/>
                    <a:p>
                      <a:pPr algn="ctr" fontAlgn="ctr"/>
                      <a:r>
                        <a:rPr lang="en-US" sz="2000" b="0" i="0" u="none" strike="noStrike" dirty="0">
                          <a:solidFill>
                            <a:srgbClr val="000000"/>
                          </a:solidFill>
                          <a:effectLst/>
                          <a:latin typeface="+mn-lt"/>
                        </a:rPr>
                        <a:t>Oct 2023</a:t>
                      </a:r>
                      <a:endParaRPr lang="en-GB" sz="2000" b="0" i="0" u="none" strike="noStrike" dirty="0">
                        <a:solidFill>
                          <a:srgbClr val="000000"/>
                        </a:solidFill>
                        <a:effectLst/>
                        <a:latin typeface="+mn-lt"/>
                      </a:endParaRPr>
                    </a:p>
                  </a:txBody>
                  <a:tcPr marL="0" marR="0" marT="0" marB="0" anchor="ctr"/>
                </a:tc>
                <a:tc>
                  <a:txBody>
                    <a:bodyPr/>
                    <a:lstStyle/>
                    <a:p>
                      <a:pPr algn="ctr" fontAlgn="ctr"/>
                      <a:r>
                        <a:rPr lang="en-US" sz="2000" b="0" i="0" u="none" strike="noStrike" dirty="0">
                          <a:solidFill>
                            <a:srgbClr val="000000"/>
                          </a:solidFill>
                          <a:effectLst/>
                          <a:latin typeface="+mn-lt"/>
                        </a:rPr>
                        <a:t>0</a:t>
                      </a: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b="0" i="0" u="none" strike="noStrike" dirty="0">
                          <a:solidFill>
                            <a:srgbClr val="000000"/>
                          </a:solidFill>
                          <a:effectLst/>
                          <a:latin typeface="+mn-lt"/>
                        </a:rPr>
                        <a:t>112,400,224</a:t>
                      </a:r>
                    </a:p>
                  </a:txBody>
                  <a:tcPr marL="0" marR="0" marT="0" marB="0" anchor="ctr"/>
                </a:tc>
                <a:tc>
                  <a:txBody>
                    <a:bodyPr/>
                    <a:lstStyle/>
                    <a:p>
                      <a:pPr algn="ctr" fontAlgn="ctr"/>
                      <a:r>
                        <a:rPr lang="en-GB" sz="2000" b="0" i="0" u="none" strike="noStrike" dirty="0">
                          <a:solidFill>
                            <a:srgbClr val="000000"/>
                          </a:solidFill>
                          <a:effectLst/>
                          <a:latin typeface="+mn-lt"/>
                        </a:rPr>
                        <a:t>249,973,376</a:t>
                      </a:r>
                    </a:p>
                  </a:txBody>
                  <a:tcPr marL="0" marR="0" marT="0" marB="0" anchor="ctr"/>
                </a:tc>
                <a:tc>
                  <a:txBody>
                    <a:bodyPr/>
                    <a:lstStyle/>
                    <a:p>
                      <a:pPr algn="ctr" fontAlgn="ctr"/>
                      <a:r>
                        <a:rPr lang="en-GB" sz="2000" b="0" i="0" u="none" strike="noStrike" dirty="0">
                          <a:solidFill>
                            <a:srgbClr val="000000"/>
                          </a:solidFill>
                          <a:effectLst/>
                          <a:latin typeface="+mn-lt"/>
                        </a:rPr>
                        <a:t>273,881,600</a:t>
                      </a:r>
                    </a:p>
                  </a:txBody>
                  <a:tcPr marL="0" marR="0" marT="0" marB="0" anchor="ctr"/>
                </a:tc>
                <a:tc>
                  <a:txBody>
                    <a:bodyPr/>
                    <a:lstStyle/>
                    <a:p>
                      <a:pPr algn="ctr" fontAlgn="ctr"/>
                      <a:r>
                        <a:rPr lang="en-GB" sz="2000" b="0" i="0" u="none" strike="noStrike" dirty="0">
                          <a:solidFill>
                            <a:srgbClr val="000000"/>
                          </a:solidFill>
                          <a:effectLst/>
                          <a:latin typeface="+mn-lt"/>
                        </a:rPr>
                        <a:t>44,800,000</a:t>
                      </a:r>
                    </a:p>
                  </a:txBody>
                  <a:tcPr marL="0" marR="0" marT="0" marB="0" anchor="ctr"/>
                </a:tc>
                <a:tc>
                  <a:txBody>
                    <a:bodyPr/>
                    <a:lstStyle/>
                    <a:p>
                      <a:pPr algn="ctr" fontAlgn="ctr"/>
                      <a:r>
                        <a:rPr lang="en-GB" sz="2000" b="0" i="0" u="none" strike="noStrike" dirty="0">
                          <a:solidFill>
                            <a:srgbClr val="000000"/>
                          </a:solidFill>
                          <a:effectLst/>
                          <a:latin typeface="+mn-lt"/>
                        </a:rPr>
                        <a:t>121,982,848</a:t>
                      </a:r>
                    </a:p>
                  </a:txBody>
                  <a:tcPr marL="0" marR="0" marT="0" marB="0" anchor="ctr"/>
                </a:tc>
                <a:tc>
                  <a:txBody>
                    <a:bodyPr/>
                    <a:lstStyle/>
                    <a:p>
                      <a:pPr algn="ctr" fontAlgn="ctr"/>
                      <a:endParaRPr lang="en-GB" sz="2000" b="0" i="0" u="none" strike="noStrike" dirty="0">
                        <a:solidFill>
                          <a:srgbClr val="000000"/>
                        </a:solidFill>
                        <a:effectLst/>
                        <a:latin typeface="+mn-lt"/>
                      </a:endParaRPr>
                    </a:p>
                  </a:txBody>
                  <a:tcPr marL="0" marR="0" marT="0" marB="0" anchor="ctr"/>
                </a:tc>
                <a:tc>
                  <a:txBody>
                    <a:bodyPr/>
                    <a:lstStyle/>
                    <a:p>
                      <a:pPr algn="ctr" fontAlgn="ctr"/>
                      <a:r>
                        <a:rPr lang="en-GB" sz="2000" b="0" i="0" u="none" strike="noStrike" dirty="0">
                          <a:solidFill>
                            <a:srgbClr val="000000"/>
                          </a:solidFill>
                          <a:effectLst/>
                          <a:latin typeface="+mn-lt"/>
                        </a:rPr>
                        <a:t>3,512,507</a:t>
                      </a:r>
                    </a:p>
                  </a:txBody>
                  <a:tcPr marL="0" marR="0" marT="0" marB="0" anchor="ctr"/>
                </a:tc>
                <a:tc>
                  <a:txBody>
                    <a:bodyPr/>
                    <a:lstStyle/>
                    <a:p>
                      <a:pPr algn="ctr" fontAlgn="ctr"/>
                      <a:r>
                        <a:rPr lang="en-GB" sz="2000" b="0" i="0" u="none" strike="noStrike" dirty="0">
                          <a:solidFill>
                            <a:srgbClr val="000000"/>
                          </a:solidFill>
                          <a:effectLst/>
                          <a:latin typeface="+mn-lt"/>
                        </a:rPr>
                        <a:t>1,952,917</a:t>
                      </a:r>
                    </a:p>
                  </a:txBody>
                  <a:tcPr marL="0" marR="0" marT="0" marB="0" anchor="ctr"/>
                </a:tc>
                <a:tc>
                  <a:txBody>
                    <a:bodyPr/>
                    <a:lstStyle/>
                    <a:p>
                      <a:pPr algn="ctr" fontAlgn="ctr"/>
                      <a:r>
                        <a:rPr lang="en-GB" sz="2000" b="0" i="0" u="none" strike="noStrike" dirty="0">
                          <a:solidFill>
                            <a:srgbClr val="000000"/>
                          </a:solidFill>
                          <a:effectLst/>
                          <a:latin typeface="+mn-lt"/>
                        </a:rPr>
                        <a:t>4,279,400</a:t>
                      </a:r>
                    </a:p>
                  </a:txBody>
                  <a:tcPr marL="0" marR="0" marT="0" marB="0" anchor="ctr"/>
                </a:tc>
                <a:tc>
                  <a:txBody>
                    <a:bodyPr/>
                    <a:lstStyle/>
                    <a:p>
                      <a:pPr algn="ctr" fontAlgn="ctr"/>
                      <a:r>
                        <a:rPr lang="en-GB" sz="2000" b="0" i="0" u="none" strike="noStrike" dirty="0">
                          <a:solidFill>
                            <a:srgbClr val="000000"/>
                          </a:solidFill>
                          <a:effectLst/>
                          <a:latin typeface="+mn-lt"/>
                        </a:rPr>
                        <a:t>400,000</a:t>
                      </a:r>
                    </a:p>
                  </a:txBody>
                  <a:tcPr marL="0" marR="0" marT="0" marB="0" anchor="ctr"/>
                </a:tc>
                <a:tc>
                  <a:txBody>
                    <a:bodyPr/>
                    <a:lstStyle/>
                    <a:p>
                      <a:pPr algn="ctr" fontAlgn="ctr"/>
                      <a:r>
                        <a:rPr lang="en-GB" sz="2000" b="0" i="0" u="none" strike="noStrike" dirty="0">
                          <a:solidFill>
                            <a:srgbClr val="000000"/>
                          </a:solidFill>
                          <a:effectLst/>
                          <a:latin typeface="+mn-lt"/>
                        </a:rPr>
                        <a:t>3,811,964</a:t>
                      </a:r>
                    </a:p>
                  </a:txBody>
                  <a:tcPr marL="0" marR="0" marT="0" marB="0" anchor="ctr"/>
                </a:tc>
                <a:extLst>
                  <a:ext uri="{0D108BD9-81ED-4DB2-BD59-A6C34878D82A}">
                    <a16:rowId xmlns:a16="http://schemas.microsoft.com/office/drawing/2014/main" val="2136951927"/>
                  </a:ext>
                </a:extLst>
              </a:tr>
              <a:tr h="529350">
                <a:tc>
                  <a:txBody>
                    <a:bodyPr/>
                    <a:lstStyle/>
                    <a:p>
                      <a:pPr algn="ctr" fontAlgn="ctr"/>
                      <a:r>
                        <a:rPr lang="en-GB" sz="2000" b="1" u="none" strike="noStrike" dirty="0">
                          <a:effectLst/>
                        </a:rPr>
                        <a:t>Total</a:t>
                      </a:r>
                      <a:endParaRPr lang="en-GB" sz="2000" b="1" i="0" u="none" strike="noStrike" dirty="0">
                        <a:solidFill>
                          <a:srgbClr val="000000"/>
                        </a:solidFill>
                        <a:effectLst/>
                        <a:latin typeface="+mn-lt"/>
                      </a:endParaRPr>
                    </a:p>
                  </a:txBody>
                  <a:tcPr marL="0" marR="0" marT="0" marB="0" anchor="ctr">
                    <a:solidFill>
                      <a:schemeClr val="accent6">
                        <a:lumMod val="40000"/>
                        <a:lumOff val="60000"/>
                      </a:schemeClr>
                    </a:solidFill>
                  </a:tcPr>
                </a:tc>
                <a:tc>
                  <a:txBody>
                    <a:bodyPr/>
                    <a:lstStyle/>
                    <a:p>
                      <a:pPr algn="ctr" fontAlgn="ctr"/>
                      <a:r>
                        <a:rPr lang="en-GB" sz="2000" b="1" u="none" strike="noStrike">
                          <a:effectLst/>
                        </a:rPr>
                        <a:t>0</a:t>
                      </a:r>
                      <a:endParaRPr lang="en-GB" sz="2000" b="1" i="0" u="none" strike="noStrike">
                        <a:solidFill>
                          <a:srgbClr val="000000"/>
                        </a:solidFill>
                        <a:effectLst/>
                        <a:latin typeface="+mn-lt"/>
                      </a:endParaRPr>
                    </a:p>
                  </a:txBody>
                  <a:tcPr marL="0" marR="0" marT="0" marB="0" anchor="ctr">
                    <a:solidFill>
                      <a:schemeClr val="accent6">
                        <a:lumMod val="40000"/>
                        <a:lumOff val="60000"/>
                      </a:schemeClr>
                    </a:solidFill>
                  </a:tcPr>
                </a:tc>
                <a:tc>
                  <a:txBody>
                    <a:bodyPr/>
                    <a:lstStyle/>
                    <a:p>
                      <a:pPr algn="ctr" fontAlgn="ctr"/>
                      <a:r>
                        <a:rPr lang="en-GB" sz="2000" b="1" u="none" strike="noStrike" dirty="0">
                          <a:effectLst/>
                        </a:rPr>
                        <a:t>457,059,232</a:t>
                      </a:r>
                    </a:p>
                  </a:txBody>
                  <a:tcPr marL="0" marR="0" marT="0" marB="0" anchor="ctr">
                    <a:solidFill>
                      <a:schemeClr val="accent6">
                        <a:lumMod val="40000"/>
                        <a:lumOff val="60000"/>
                      </a:schemeClr>
                    </a:solidFill>
                  </a:tcPr>
                </a:tc>
                <a:tc>
                  <a:txBody>
                    <a:bodyPr/>
                    <a:lstStyle/>
                    <a:p>
                      <a:pPr algn="ctr" fontAlgn="ctr"/>
                      <a:r>
                        <a:rPr lang="en-GB" sz="2000" b="1" u="none" strike="noStrike" dirty="0">
                          <a:effectLst/>
                        </a:rPr>
                        <a:t>1,513,341,280</a:t>
                      </a:r>
                    </a:p>
                  </a:txBody>
                  <a:tcPr marL="0" marR="0" marT="0" marB="0" anchor="ctr">
                    <a:solidFill>
                      <a:schemeClr val="accent6">
                        <a:lumMod val="40000"/>
                        <a:lumOff val="60000"/>
                      </a:schemeClr>
                    </a:solidFill>
                  </a:tcPr>
                </a:tc>
                <a:tc>
                  <a:txBody>
                    <a:bodyPr/>
                    <a:lstStyle/>
                    <a:p>
                      <a:pPr algn="ctr" fontAlgn="ctr"/>
                      <a:r>
                        <a:rPr lang="en-GB" sz="2000" b="1" u="none" strike="noStrike" dirty="0">
                          <a:effectLst/>
                        </a:rPr>
                        <a:t>1,467,905,600</a:t>
                      </a:r>
                    </a:p>
                  </a:txBody>
                  <a:tcPr marL="0" marR="0" marT="0" marB="0" anchor="ctr">
                    <a:solidFill>
                      <a:schemeClr val="accent6">
                        <a:lumMod val="40000"/>
                        <a:lumOff val="60000"/>
                      </a:schemeClr>
                    </a:solidFill>
                  </a:tcPr>
                </a:tc>
                <a:tc>
                  <a:txBody>
                    <a:bodyPr/>
                    <a:lstStyle/>
                    <a:p>
                      <a:pPr algn="ctr" fontAlgn="ctr"/>
                      <a:r>
                        <a:rPr lang="en-GB" sz="2000" b="1" u="none" strike="noStrike" dirty="0">
                          <a:effectLst/>
                        </a:rPr>
                        <a:t>44,800,000</a:t>
                      </a:r>
                    </a:p>
                  </a:txBody>
                  <a:tcPr marL="0" marR="0" marT="0" marB="0" anchor="ctr">
                    <a:solidFill>
                      <a:schemeClr val="accent6">
                        <a:lumMod val="40000"/>
                        <a:lumOff val="60000"/>
                      </a:schemeClr>
                    </a:solidFill>
                  </a:tcPr>
                </a:tc>
                <a:tc>
                  <a:txBody>
                    <a:bodyPr/>
                    <a:lstStyle/>
                    <a:p>
                      <a:pPr algn="ctr" fontAlgn="ctr"/>
                      <a:r>
                        <a:rPr lang="en-GB" sz="2000" b="1" u="none" strike="noStrike" dirty="0">
                          <a:effectLst/>
                        </a:rPr>
                        <a:t>205,722,848</a:t>
                      </a:r>
                    </a:p>
                  </a:txBody>
                  <a:tcPr marL="0" marR="0" marT="0" marB="0" anchor="ctr">
                    <a:solidFill>
                      <a:schemeClr val="accent6">
                        <a:lumMod val="40000"/>
                        <a:lumOff val="60000"/>
                      </a:schemeClr>
                    </a:solidFill>
                  </a:tcPr>
                </a:tc>
                <a:tc>
                  <a:txBody>
                    <a:bodyPr/>
                    <a:lstStyle/>
                    <a:p>
                      <a:pPr algn="ctr" fontAlgn="ctr"/>
                      <a:r>
                        <a:rPr lang="en-GB" sz="2000" b="1" u="none" strike="noStrike" dirty="0">
                          <a:effectLst/>
                        </a:rPr>
                        <a:t>0</a:t>
                      </a:r>
                      <a:endParaRPr lang="en-GB" sz="2000" b="1" i="0" u="none" strike="noStrike" dirty="0">
                        <a:solidFill>
                          <a:srgbClr val="000000"/>
                        </a:solidFill>
                        <a:effectLst/>
                        <a:latin typeface="+mn-lt"/>
                      </a:endParaRPr>
                    </a:p>
                  </a:txBody>
                  <a:tcPr marL="0" marR="0" marT="0" marB="0" anchor="ctr">
                    <a:solidFill>
                      <a:schemeClr val="accent6">
                        <a:lumMod val="40000"/>
                        <a:lumOff val="60000"/>
                      </a:schemeClr>
                    </a:solidFill>
                  </a:tcPr>
                </a:tc>
                <a:tc>
                  <a:txBody>
                    <a:bodyPr/>
                    <a:lstStyle/>
                    <a:p>
                      <a:pPr algn="ctr" fontAlgn="ctr"/>
                      <a:r>
                        <a:rPr lang="en-GB" sz="2000" b="1" u="none" strike="noStrike" dirty="0">
                          <a:effectLst/>
                        </a:rPr>
                        <a:t>14,283,101</a:t>
                      </a:r>
                    </a:p>
                  </a:txBody>
                  <a:tcPr marL="0" marR="0" marT="0" marB="0" anchor="ctr">
                    <a:solidFill>
                      <a:schemeClr val="accent6">
                        <a:lumMod val="40000"/>
                        <a:lumOff val="60000"/>
                      </a:schemeClr>
                    </a:solidFill>
                  </a:tcPr>
                </a:tc>
                <a:tc>
                  <a:txBody>
                    <a:bodyPr/>
                    <a:lstStyle/>
                    <a:p>
                      <a:pPr algn="ctr" fontAlgn="ctr"/>
                      <a:r>
                        <a:rPr lang="en-GB" sz="2000" b="1" u="none" strike="noStrike" dirty="0">
                          <a:effectLst/>
                        </a:rPr>
                        <a:t>11,822,979</a:t>
                      </a:r>
                    </a:p>
                  </a:txBody>
                  <a:tcPr marL="0" marR="0" marT="0" marB="0" anchor="ctr">
                    <a:solidFill>
                      <a:schemeClr val="accent6">
                        <a:lumMod val="40000"/>
                        <a:lumOff val="60000"/>
                      </a:schemeClr>
                    </a:solidFill>
                  </a:tcPr>
                </a:tc>
                <a:tc>
                  <a:txBody>
                    <a:bodyPr/>
                    <a:lstStyle/>
                    <a:p>
                      <a:pPr algn="ctr" fontAlgn="ctr"/>
                      <a:r>
                        <a:rPr lang="en-GB" sz="2000" b="1" u="none" strike="noStrike" dirty="0">
                          <a:effectLst/>
                        </a:rPr>
                        <a:t>22,936,025</a:t>
                      </a:r>
                    </a:p>
                  </a:txBody>
                  <a:tcPr marL="0" marR="0" marT="0" marB="0" anchor="ctr">
                    <a:solidFill>
                      <a:schemeClr val="accent6">
                        <a:lumMod val="40000"/>
                        <a:lumOff val="60000"/>
                      </a:schemeClr>
                    </a:solidFill>
                  </a:tcPr>
                </a:tc>
                <a:tc>
                  <a:txBody>
                    <a:bodyPr/>
                    <a:lstStyle/>
                    <a:p>
                      <a:pPr algn="ctr" fontAlgn="ctr"/>
                      <a:r>
                        <a:rPr lang="en-GB" sz="2000" b="1" u="none" strike="noStrike" dirty="0">
                          <a:effectLst/>
                        </a:rPr>
                        <a:t>400,000</a:t>
                      </a:r>
                      <a:endParaRPr lang="en-GB" sz="2000" b="1" i="0" u="none" strike="noStrike" dirty="0">
                        <a:solidFill>
                          <a:srgbClr val="000000"/>
                        </a:solidFill>
                        <a:effectLst/>
                        <a:latin typeface="+mn-lt"/>
                      </a:endParaRPr>
                    </a:p>
                  </a:txBody>
                  <a:tcPr marL="0" marR="0" marT="0" marB="0" anchor="ctr">
                    <a:solidFill>
                      <a:schemeClr val="accent6">
                        <a:lumMod val="40000"/>
                        <a:lumOff val="60000"/>
                      </a:schemeClr>
                    </a:solidFill>
                  </a:tcPr>
                </a:tc>
                <a:tc>
                  <a:txBody>
                    <a:bodyPr/>
                    <a:lstStyle/>
                    <a:p>
                      <a:pPr algn="ctr" fontAlgn="ctr"/>
                      <a:r>
                        <a:rPr lang="en-GB" sz="2000" b="1" u="none" strike="noStrike" dirty="0">
                          <a:effectLst/>
                        </a:rPr>
                        <a:t>6,428,839</a:t>
                      </a:r>
                    </a:p>
                  </a:txBody>
                  <a:tcPr marL="0" marR="0" marT="0" marB="0" anchor="ctr">
                    <a:solidFill>
                      <a:schemeClr val="accent6">
                        <a:lumMod val="40000"/>
                        <a:lumOff val="60000"/>
                      </a:schemeClr>
                    </a:solidFill>
                  </a:tcPr>
                </a:tc>
                <a:extLst>
                  <a:ext uri="{0D108BD9-81ED-4DB2-BD59-A6C34878D82A}">
                    <a16:rowId xmlns:a16="http://schemas.microsoft.com/office/drawing/2014/main" val="3519480754"/>
                  </a:ext>
                </a:extLst>
              </a:tr>
            </a:tbl>
          </a:graphicData>
        </a:graphic>
      </p:graphicFrame>
      <p:graphicFrame>
        <p:nvGraphicFramePr>
          <p:cNvPr id="9" name="Table 8">
            <a:extLst>
              <a:ext uri="{FF2B5EF4-FFF2-40B4-BE49-F238E27FC236}">
                <a16:creationId xmlns:a16="http://schemas.microsoft.com/office/drawing/2014/main" id="{9DC2D88A-1FA9-BB8D-C69F-464231C6CDE1}"/>
              </a:ext>
            </a:extLst>
          </p:cNvPr>
          <p:cNvGraphicFramePr>
            <a:graphicFrameLocks noGrp="1"/>
          </p:cNvGraphicFramePr>
          <p:nvPr/>
        </p:nvGraphicFramePr>
        <p:xfrm>
          <a:off x="1441726" y="8827384"/>
          <a:ext cx="6579908" cy="2894024"/>
        </p:xfrm>
        <a:graphic>
          <a:graphicData uri="http://schemas.openxmlformats.org/drawingml/2006/table">
            <a:tbl>
              <a:tblPr>
                <a:tableStyleId>{E8B1032C-EA38-4F05-BA0D-38AFFFC7BED3}</a:tableStyleId>
              </a:tblPr>
              <a:tblGrid>
                <a:gridCol w="2017840">
                  <a:extLst>
                    <a:ext uri="{9D8B030D-6E8A-4147-A177-3AD203B41FA5}">
                      <a16:colId xmlns:a16="http://schemas.microsoft.com/office/drawing/2014/main" val="2022174676"/>
                    </a:ext>
                  </a:extLst>
                </a:gridCol>
                <a:gridCol w="2281034">
                  <a:extLst>
                    <a:ext uri="{9D8B030D-6E8A-4147-A177-3AD203B41FA5}">
                      <a16:colId xmlns:a16="http://schemas.microsoft.com/office/drawing/2014/main" val="3321672877"/>
                    </a:ext>
                  </a:extLst>
                </a:gridCol>
                <a:gridCol w="2281034">
                  <a:extLst>
                    <a:ext uri="{9D8B030D-6E8A-4147-A177-3AD203B41FA5}">
                      <a16:colId xmlns:a16="http://schemas.microsoft.com/office/drawing/2014/main" val="1098187833"/>
                    </a:ext>
                  </a:extLst>
                </a:gridCol>
              </a:tblGrid>
              <a:tr h="789280">
                <a:tc>
                  <a:txBody>
                    <a:bodyPr/>
                    <a:lstStyle/>
                    <a:p>
                      <a:pPr algn="ctr" fontAlgn="ctr"/>
                      <a:r>
                        <a:rPr lang="en-GB" sz="2200" b="1" u="none" strike="noStrike" dirty="0">
                          <a:solidFill>
                            <a:srgbClr val="002060"/>
                          </a:solidFill>
                          <a:effectLst/>
                        </a:rPr>
                        <a:t>HPC Centre</a:t>
                      </a:r>
                      <a:endParaRPr lang="en-GB" sz="2200" b="1" i="0" u="none" strike="noStrike" dirty="0">
                        <a:solidFill>
                          <a:srgbClr val="002060"/>
                        </a:solidFill>
                        <a:effectLst/>
                        <a:latin typeface="Calibri" panose="020F0502020204030204" pitchFamily="34" charset="0"/>
                      </a:endParaRPr>
                    </a:p>
                  </a:txBody>
                  <a:tcPr marL="7620" marR="7620" marT="7620" marB="0" anchor="ctr"/>
                </a:tc>
                <a:tc>
                  <a:txBody>
                    <a:bodyPr/>
                    <a:lstStyle/>
                    <a:p>
                      <a:pPr algn="ctr" fontAlgn="ctr"/>
                      <a:r>
                        <a:rPr lang="en-GB" sz="2200" b="1" u="none" strike="noStrike" dirty="0">
                          <a:solidFill>
                            <a:srgbClr val="002060"/>
                          </a:solidFill>
                          <a:effectLst/>
                        </a:rPr>
                        <a:t>Core hours awarded</a:t>
                      </a:r>
                      <a:endParaRPr lang="en-GB" sz="2200" b="1" i="0" u="none" strike="noStrike" dirty="0">
                        <a:solidFill>
                          <a:srgbClr val="002060"/>
                        </a:solidFill>
                        <a:effectLst/>
                        <a:latin typeface="Calibri" panose="020F0502020204030204" pitchFamily="34" charset="0"/>
                      </a:endParaRPr>
                    </a:p>
                  </a:txBody>
                  <a:tcPr marL="7620" marR="7620" marT="7620" marB="0" anchor="ctr"/>
                </a:tc>
                <a:tc>
                  <a:txBody>
                    <a:bodyPr/>
                    <a:lstStyle/>
                    <a:p>
                      <a:pPr algn="ctr" fontAlgn="ctr"/>
                      <a:r>
                        <a:rPr lang="en-US" sz="2200" b="1" i="0" u="none" strike="noStrike" dirty="0">
                          <a:solidFill>
                            <a:srgbClr val="002060"/>
                          </a:solidFill>
                          <a:effectLst/>
                          <a:latin typeface="Calibri" panose="020F0502020204030204" pitchFamily="34" charset="0"/>
                        </a:rPr>
                        <a:t>Node hours awarded</a:t>
                      </a:r>
                      <a:endParaRPr lang="en-GB" sz="2200" b="1" i="0" u="none" strike="noStrike" dirty="0">
                        <a:solidFill>
                          <a:srgbClr val="00206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19503995"/>
                  </a:ext>
                </a:extLst>
              </a:tr>
              <a:tr h="5261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2200" u="none" strike="noStrike" dirty="0">
                          <a:solidFill>
                            <a:schemeClr val="accent5">
                              <a:lumMod val="25000"/>
                            </a:schemeClr>
                          </a:solidFill>
                          <a:effectLst/>
                        </a:rPr>
                        <a:t>CSC (FI)</a:t>
                      </a:r>
                      <a:endParaRPr lang="en-GB" sz="2200" b="0" i="0" u="none" strike="noStrike" dirty="0">
                        <a:solidFill>
                          <a:schemeClr val="accent5">
                            <a:lumMod val="25000"/>
                          </a:schemeClr>
                        </a:solidFill>
                        <a:effectLst/>
                        <a:latin typeface="Calibri" panose="020F0502020204030204" pitchFamily="34" charset="0"/>
                      </a:endParaRPr>
                    </a:p>
                  </a:txBody>
                  <a:tcPr marL="7620" marR="7620" marT="7620" marB="0" anchor="ctr"/>
                </a:tc>
                <a:tc>
                  <a:txBody>
                    <a:bodyPr/>
                    <a:lstStyle/>
                    <a:p>
                      <a:pPr algn="ctr" fontAlgn="ctr"/>
                      <a:r>
                        <a:rPr lang="en-GB" sz="2200" u="none" strike="noStrike" dirty="0">
                          <a:solidFill>
                            <a:schemeClr val="accent5">
                              <a:lumMod val="25000"/>
                            </a:schemeClr>
                          </a:solidFill>
                          <a:effectLst/>
                        </a:rPr>
                        <a:t>2,981,246,880</a:t>
                      </a:r>
                    </a:p>
                  </a:txBody>
                  <a:tcPr marL="7620" marR="7620" marT="7620" marB="0" anchor="ctr"/>
                </a:tc>
                <a:tc>
                  <a:txBody>
                    <a:bodyPr/>
                    <a:lstStyle/>
                    <a:p>
                      <a:pPr algn="ctr" fontAlgn="ctr"/>
                      <a:r>
                        <a:rPr lang="en-GB" sz="2200" u="none" strike="noStrike" dirty="0">
                          <a:solidFill>
                            <a:schemeClr val="accent5">
                              <a:lumMod val="25000"/>
                            </a:schemeClr>
                          </a:solidFill>
                          <a:effectLst/>
                        </a:rPr>
                        <a:t>34,759,004</a:t>
                      </a:r>
                    </a:p>
                  </a:txBody>
                  <a:tcPr marL="7620" marR="7620" marT="7620" marB="0" anchor="ctr"/>
                </a:tc>
                <a:extLst>
                  <a:ext uri="{0D108BD9-81ED-4DB2-BD59-A6C34878D82A}">
                    <a16:rowId xmlns:a16="http://schemas.microsoft.com/office/drawing/2014/main" val="2861041728"/>
                  </a:ext>
                </a:extLst>
              </a:tr>
              <a:tr h="526186">
                <a:tc>
                  <a:txBody>
                    <a:bodyPr/>
                    <a:lstStyle/>
                    <a:p>
                      <a:pPr algn="ctr" fontAlgn="ctr"/>
                      <a:r>
                        <a:rPr lang="en-US" sz="2200" b="0" i="0" u="none" strike="noStrike" dirty="0">
                          <a:solidFill>
                            <a:schemeClr val="accent5">
                              <a:lumMod val="25000"/>
                            </a:schemeClr>
                          </a:solidFill>
                          <a:effectLst/>
                          <a:latin typeface="Calibri" panose="020F0502020204030204" pitchFamily="34" charset="0"/>
                        </a:rPr>
                        <a:t>CINECA (IT)</a:t>
                      </a:r>
                      <a:endParaRPr lang="en-GB" sz="2200" b="0" i="0" u="none" strike="noStrike" dirty="0">
                        <a:solidFill>
                          <a:schemeClr val="accent5">
                            <a:lumMod val="25000"/>
                          </a:schemeClr>
                        </a:solidFill>
                        <a:effectLst/>
                        <a:latin typeface="Calibri" panose="020F0502020204030204" pitchFamily="34" charset="0"/>
                      </a:endParaRPr>
                    </a:p>
                  </a:txBody>
                  <a:tcPr marL="7620" marR="7620" marT="7620" marB="0" anchor="ctr"/>
                </a:tc>
                <a:tc>
                  <a:txBody>
                    <a:bodyPr/>
                    <a:lstStyle/>
                    <a:p>
                      <a:pPr algn="ctr" fontAlgn="ctr"/>
                      <a:r>
                        <a:rPr lang="en-GB" sz="2200" u="none" strike="noStrike" dirty="0">
                          <a:solidFill>
                            <a:schemeClr val="accent5">
                              <a:lumMod val="25000"/>
                            </a:schemeClr>
                          </a:solidFill>
                          <a:effectLst/>
                        </a:rPr>
                        <a:t>457,059,232</a:t>
                      </a:r>
                    </a:p>
                  </a:txBody>
                  <a:tcPr marL="7620" marR="7620" marT="7620" marB="0" anchor="ctr"/>
                </a:tc>
                <a:tc>
                  <a:txBody>
                    <a:bodyPr/>
                    <a:lstStyle/>
                    <a:p>
                      <a:pPr algn="ctr" fontAlgn="ctr"/>
                      <a:r>
                        <a:rPr lang="en-GB" sz="2200" u="none" strike="noStrike" dirty="0">
                          <a:solidFill>
                            <a:schemeClr val="accent5">
                              <a:lumMod val="25000"/>
                            </a:schemeClr>
                          </a:solidFill>
                          <a:effectLst/>
                        </a:rPr>
                        <a:t>14,283,101</a:t>
                      </a:r>
                    </a:p>
                  </a:txBody>
                  <a:tcPr marL="7620" marR="7620" marT="7620" marB="0" anchor="ctr"/>
                </a:tc>
                <a:extLst>
                  <a:ext uri="{0D108BD9-81ED-4DB2-BD59-A6C34878D82A}">
                    <a16:rowId xmlns:a16="http://schemas.microsoft.com/office/drawing/2014/main" val="3131330356"/>
                  </a:ext>
                </a:extLst>
              </a:tr>
              <a:tr h="526186">
                <a:tc>
                  <a:txBody>
                    <a:bodyPr/>
                    <a:lstStyle/>
                    <a:p>
                      <a:pPr algn="ctr" fontAlgn="ctr"/>
                      <a:r>
                        <a:rPr lang="en-US" sz="2200" b="0" i="0" u="none" strike="noStrike" dirty="0">
                          <a:solidFill>
                            <a:schemeClr val="accent5">
                              <a:lumMod val="25000"/>
                            </a:schemeClr>
                          </a:solidFill>
                          <a:effectLst/>
                          <a:latin typeface="Calibri" panose="020F0502020204030204" pitchFamily="34" charset="0"/>
                        </a:rPr>
                        <a:t>BSC (ES)</a:t>
                      </a:r>
                      <a:endParaRPr lang="en-GB" sz="2200" b="0" i="0" u="none" strike="noStrike" dirty="0">
                        <a:solidFill>
                          <a:schemeClr val="accent5">
                            <a:lumMod val="25000"/>
                          </a:schemeClr>
                        </a:solidFill>
                        <a:effectLst/>
                        <a:latin typeface="Calibri" panose="020F0502020204030204" pitchFamily="34" charset="0"/>
                      </a:endParaRPr>
                    </a:p>
                  </a:txBody>
                  <a:tcPr marL="7620" marR="7620" marT="7620" marB="0" anchor="ctr"/>
                </a:tc>
                <a:tc>
                  <a:txBody>
                    <a:bodyPr/>
                    <a:lstStyle/>
                    <a:p>
                      <a:pPr algn="ctr" fontAlgn="ctr"/>
                      <a:r>
                        <a:rPr lang="en-GB" sz="2200" u="none" strike="noStrike" dirty="0">
                          <a:solidFill>
                            <a:schemeClr val="accent5">
                              <a:lumMod val="25000"/>
                            </a:schemeClr>
                          </a:solidFill>
                          <a:effectLst/>
                        </a:rPr>
                        <a:t>250,522,848</a:t>
                      </a:r>
                    </a:p>
                  </a:txBody>
                  <a:tcPr marL="7620" marR="7620" marT="7620" marB="0" anchor="ctr"/>
                </a:tc>
                <a:tc>
                  <a:txBody>
                    <a:bodyPr/>
                    <a:lstStyle/>
                    <a:p>
                      <a:pPr algn="ctr" fontAlgn="ctr"/>
                      <a:r>
                        <a:rPr lang="en-GB" sz="2200" u="none" strike="noStrike" dirty="0">
                          <a:solidFill>
                            <a:schemeClr val="accent5">
                              <a:lumMod val="25000"/>
                            </a:schemeClr>
                          </a:solidFill>
                          <a:effectLst/>
                        </a:rPr>
                        <a:t>6,828,839</a:t>
                      </a:r>
                    </a:p>
                  </a:txBody>
                  <a:tcPr marL="7620" marR="7620" marT="7620" marB="0" anchor="ctr"/>
                </a:tc>
                <a:extLst>
                  <a:ext uri="{0D108BD9-81ED-4DB2-BD59-A6C34878D82A}">
                    <a16:rowId xmlns:a16="http://schemas.microsoft.com/office/drawing/2014/main" val="42529546"/>
                  </a:ext>
                </a:extLst>
              </a:tr>
              <a:tr h="526186">
                <a:tc>
                  <a:txBody>
                    <a:bodyPr/>
                    <a:lstStyle/>
                    <a:p>
                      <a:pPr algn="ctr" fontAlgn="ctr"/>
                      <a:r>
                        <a:rPr lang="en-US" sz="2200" b="1" u="none" strike="noStrike" dirty="0">
                          <a:solidFill>
                            <a:schemeClr val="accent5">
                              <a:lumMod val="25000"/>
                            </a:schemeClr>
                          </a:solidFill>
                          <a:effectLst/>
                        </a:rPr>
                        <a:t>TOTAL</a:t>
                      </a:r>
                      <a:endParaRPr lang="en-GB" sz="2200" b="1" i="0" u="none" strike="noStrike" dirty="0">
                        <a:solidFill>
                          <a:schemeClr val="accent5">
                            <a:lumMod val="25000"/>
                          </a:schemeClr>
                        </a:solidFill>
                        <a:effectLst/>
                        <a:latin typeface="+mn-lt"/>
                      </a:endParaRPr>
                    </a:p>
                  </a:txBody>
                  <a:tcPr marL="7620" marR="7620" marT="7620" marB="0" anchor="ctr"/>
                </a:tc>
                <a:tc>
                  <a:txBody>
                    <a:bodyPr/>
                    <a:lstStyle/>
                    <a:p>
                      <a:pPr algn="ctr" fontAlgn="ctr"/>
                      <a:r>
                        <a:rPr lang="en-GB" sz="2200" b="1" i="0" u="none" strike="noStrike" dirty="0">
                          <a:solidFill>
                            <a:schemeClr val="accent5">
                              <a:lumMod val="25000"/>
                            </a:schemeClr>
                          </a:solidFill>
                          <a:effectLst/>
                          <a:latin typeface="+mn-lt"/>
                        </a:rPr>
                        <a:t>3,688,828,960</a:t>
                      </a:r>
                    </a:p>
                  </a:txBody>
                  <a:tcPr marL="7620" marR="7620" marT="7620" marB="0" anchor="ctr"/>
                </a:tc>
                <a:tc>
                  <a:txBody>
                    <a:bodyPr/>
                    <a:lstStyle/>
                    <a:p>
                      <a:pPr algn="ctr" fontAlgn="ctr"/>
                      <a:r>
                        <a:rPr lang="en-GB" sz="2200" b="1" i="0" u="none" strike="noStrike" dirty="0">
                          <a:solidFill>
                            <a:schemeClr val="accent5">
                              <a:lumMod val="25000"/>
                            </a:schemeClr>
                          </a:solidFill>
                          <a:effectLst/>
                          <a:latin typeface="+mn-lt"/>
                        </a:rPr>
                        <a:t>55,870,944</a:t>
                      </a:r>
                    </a:p>
                  </a:txBody>
                  <a:tcPr marL="7620" marR="7620" marT="7620" marB="0" anchor="ctr"/>
                </a:tc>
                <a:extLst>
                  <a:ext uri="{0D108BD9-81ED-4DB2-BD59-A6C34878D82A}">
                    <a16:rowId xmlns:a16="http://schemas.microsoft.com/office/drawing/2014/main" val="1911737855"/>
                  </a:ext>
                </a:extLst>
              </a:tr>
            </a:tbl>
          </a:graphicData>
        </a:graphic>
      </p:graphicFrame>
      <p:pic>
        <p:nvPicPr>
          <p:cNvPr id="3" name="Picture 2" descr="A logo with blue stars and lines&#10;&#10;Description automatically generated">
            <a:extLst>
              <a:ext uri="{FF2B5EF4-FFF2-40B4-BE49-F238E27FC236}">
                <a16:creationId xmlns:a16="http://schemas.microsoft.com/office/drawing/2014/main" id="{BB2F5AB1-2D5D-4002-6DE4-AFF890055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1390" y="47986"/>
            <a:ext cx="2993832" cy="1761372"/>
          </a:xfrm>
          <a:prstGeom prst="rect">
            <a:avLst/>
          </a:prstGeom>
        </p:spPr>
      </p:pic>
    </p:spTree>
    <p:extLst>
      <p:ext uri="{BB962C8B-B14F-4D97-AF65-F5344CB8AC3E}">
        <p14:creationId xmlns:p14="http://schemas.microsoft.com/office/powerpoint/2010/main" val="332033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B490-27E9-0313-9254-8EF4B844C0BD}"/>
              </a:ext>
            </a:extLst>
          </p:cNvPr>
          <p:cNvSpPr>
            <a:spLocks noGrp="1"/>
          </p:cNvSpPr>
          <p:nvPr>
            <p:ph type="title"/>
          </p:nvPr>
        </p:nvSpPr>
        <p:spPr>
          <a:xfrm>
            <a:off x="378778" y="86099"/>
            <a:ext cx="21031200" cy="1685146"/>
          </a:xfrm>
        </p:spPr>
        <p:txBody>
          <a:bodyPr>
            <a:normAutofit/>
          </a:bodyPr>
          <a:lstStyle/>
          <a:p>
            <a:r>
              <a:rPr lang="en-US" sz="7200" b="1" dirty="0"/>
              <a:t>Regular Access statistics – proposal numbers</a:t>
            </a:r>
            <a:endParaRPr lang="en-GB" sz="7200" b="1" dirty="0"/>
          </a:p>
        </p:txBody>
      </p:sp>
      <p:graphicFrame>
        <p:nvGraphicFramePr>
          <p:cNvPr id="4" name="Chart 3">
            <a:extLst>
              <a:ext uri="{FF2B5EF4-FFF2-40B4-BE49-F238E27FC236}">
                <a16:creationId xmlns:a16="http://schemas.microsoft.com/office/drawing/2014/main" id="{221413F9-04B4-049F-E7BD-061CD3C3CE6F}"/>
              </a:ext>
            </a:extLst>
          </p:cNvPr>
          <p:cNvGraphicFramePr>
            <a:graphicFrameLocks/>
          </p:cNvGraphicFramePr>
          <p:nvPr>
            <p:extLst>
              <p:ext uri="{D42A27DB-BD31-4B8C-83A1-F6EECF244321}">
                <p14:modId xmlns:p14="http://schemas.microsoft.com/office/powerpoint/2010/main" val="4138786295"/>
              </p:ext>
            </p:extLst>
          </p:nvPr>
        </p:nvGraphicFramePr>
        <p:xfrm>
          <a:off x="1960201" y="3669445"/>
          <a:ext cx="8281358" cy="78218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B11AAC9-CDF7-4AFB-9766-437E0651611C}"/>
              </a:ext>
            </a:extLst>
          </p:cNvPr>
          <p:cNvSpPr txBox="1"/>
          <p:nvPr/>
        </p:nvSpPr>
        <p:spPr>
          <a:xfrm rot="20269945">
            <a:off x="4975386" y="8978235"/>
            <a:ext cx="4742612" cy="461665"/>
          </a:xfrm>
          <a:prstGeom prst="rect">
            <a:avLst/>
          </a:prstGeom>
          <a:solidFill>
            <a:schemeClr val="accent2"/>
          </a:solidFill>
          <a:ln>
            <a:noFill/>
          </a:ln>
        </p:spPr>
        <p:txBody>
          <a:bodyPr wrap="square" rtlCol="0">
            <a:spAutoFit/>
          </a:bodyPr>
          <a:lstStyle/>
          <a:p>
            <a:pPr algn="ctr" defTabSz="1828800" hangingPunct="1">
              <a:defRPr/>
            </a:pPr>
            <a:r>
              <a:rPr lang="en-US" sz="2400" b="1" kern="1200" dirty="0">
                <a:solidFill>
                  <a:prstClr val="black"/>
                </a:solidFill>
                <a:latin typeface="Calibri" panose="020F0502020204030204"/>
                <a:ea typeface="+mn-ea"/>
                <a:cs typeface="+mn-cs"/>
              </a:rPr>
              <a:t>Total 160 proposals awarded</a:t>
            </a:r>
            <a:endParaRPr lang="en-GB" sz="2400" b="1" kern="1200" dirty="0">
              <a:solidFill>
                <a:prstClr val="black"/>
              </a:solidFill>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2740E5CE-A91D-93F4-B0CE-D508A14F791B}"/>
              </a:ext>
            </a:extLst>
          </p:cNvPr>
          <p:cNvGraphicFramePr>
            <a:graphicFrameLocks/>
          </p:cNvGraphicFramePr>
          <p:nvPr>
            <p:extLst>
              <p:ext uri="{D42A27DB-BD31-4B8C-83A1-F6EECF244321}">
                <p14:modId xmlns:p14="http://schemas.microsoft.com/office/powerpoint/2010/main" val="3887378851"/>
              </p:ext>
            </p:extLst>
          </p:nvPr>
        </p:nvGraphicFramePr>
        <p:xfrm>
          <a:off x="11870100" y="3341253"/>
          <a:ext cx="10837500" cy="861060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logo with blue stars and lines&#10;&#10;Description automatically generated">
            <a:extLst>
              <a:ext uri="{FF2B5EF4-FFF2-40B4-BE49-F238E27FC236}">
                <a16:creationId xmlns:a16="http://schemas.microsoft.com/office/drawing/2014/main" id="{0A393304-A33C-7113-5AC1-309DDA3A3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1390" y="47986"/>
            <a:ext cx="2993832" cy="1761372"/>
          </a:xfrm>
          <a:prstGeom prst="rect">
            <a:avLst/>
          </a:prstGeom>
        </p:spPr>
      </p:pic>
    </p:spTree>
    <p:extLst>
      <p:ext uri="{BB962C8B-B14F-4D97-AF65-F5344CB8AC3E}">
        <p14:creationId xmlns:p14="http://schemas.microsoft.com/office/powerpoint/2010/main" val="200941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4EC4BB-0155-37F2-B8B7-9A06FE0E260C}"/>
              </a:ext>
            </a:extLst>
          </p:cNvPr>
          <p:cNvSpPr>
            <a:spLocks noGrp="1"/>
          </p:cNvSpPr>
          <p:nvPr>
            <p:ph type="title"/>
          </p:nvPr>
        </p:nvSpPr>
        <p:spPr>
          <a:xfrm>
            <a:off x="677158" y="104057"/>
            <a:ext cx="21031200" cy="1994070"/>
          </a:xfrm>
        </p:spPr>
        <p:txBody>
          <a:bodyPr>
            <a:normAutofit/>
          </a:bodyPr>
          <a:lstStyle/>
          <a:p>
            <a:r>
              <a:rPr lang="en-US" sz="7200" b="1" dirty="0"/>
              <a:t>Regular Access statistics – awarded resources</a:t>
            </a:r>
            <a:endParaRPr lang="en-GB" sz="7200" b="1" dirty="0"/>
          </a:p>
        </p:txBody>
      </p:sp>
      <p:graphicFrame>
        <p:nvGraphicFramePr>
          <p:cNvPr id="8" name="Table 7">
            <a:extLst>
              <a:ext uri="{FF2B5EF4-FFF2-40B4-BE49-F238E27FC236}">
                <a16:creationId xmlns:a16="http://schemas.microsoft.com/office/drawing/2014/main" id="{AAC3A633-68AB-F2D7-82F5-569A4E5FFFBE}"/>
              </a:ext>
            </a:extLst>
          </p:cNvPr>
          <p:cNvGraphicFramePr>
            <a:graphicFrameLocks noGrp="1"/>
          </p:cNvGraphicFramePr>
          <p:nvPr/>
        </p:nvGraphicFramePr>
        <p:xfrm>
          <a:off x="1676400" y="3053750"/>
          <a:ext cx="21252616" cy="5124100"/>
        </p:xfrm>
        <a:graphic>
          <a:graphicData uri="http://schemas.openxmlformats.org/drawingml/2006/table">
            <a:tbl>
              <a:tblPr/>
              <a:tblGrid>
                <a:gridCol w="1518044">
                  <a:extLst>
                    <a:ext uri="{9D8B030D-6E8A-4147-A177-3AD203B41FA5}">
                      <a16:colId xmlns:a16="http://schemas.microsoft.com/office/drawing/2014/main" val="2025312761"/>
                    </a:ext>
                  </a:extLst>
                </a:gridCol>
                <a:gridCol w="1518044">
                  <a:extLst>
                    <a:ext uri="{9D8B030D-6E8A-4147-A177-3AD203B41FA5}">
                      <a16:colId xmlns:a16="http://schemas.microsoft.com/office/drawing/2014/main" val="3358309641"/>
                    </a:ext>
                  </a:extLst>
                </a:gridCol>
                <a:gridCol w="1518044">
                  <a:extLst>
                    <a:ext uri="{9D8B030D-6E8A-4147-A177-3AD203B41FA5}">
                      <a16:colId xmlns:a16="http://schemas.microsoft.com/office/drawing/2014/main" val="3809277352"/>
                    </a:ext>
                  </a:extLst>
                </a:gridCol>
                <a:gridCol w="1518044">
                  <a:extLst>
                    <a:ext uri="{9D8B030D-6E8A-4147-A177-3AD203B41FA5}">
                      <a16:colId xmlns:a16="http://schemas.microsoft.com/office/drawing/2014/main" val="3763140268"/>
                    </a:ext>
                  </a:extLst>
                </a:gridCol>
                <a:gridCol w="1518044">
                  <a:extLst>
                    <a:ext uri="{9D8B030D-6E8A-4147-A177-3AD203B41FA5}">
                      <a16:colId xmlns:a16="http://schemas.microsoft.com/office/drawing/2014/main" val="225727550"/>
                    </a:ext>
                  </a:extLst>
                </a:gridCol>
                <a:gridCol w="1518044">
                  <a:extLst>
                    <a:ext uri="{9D8B030D-6E8A-4147-A177-3AD203B41FA5}">
                      <a16:colId xmlns:a16="http://schemas.microsoft.com/office/drawing/2014/main" val="1452096026"/>
                    </a:ext>
                  </a:extLst>
                </a:gridCol>
                <a:gridCol w="1518044">
                  <a:extLst>
                    <a:ext uri="{9D8B030D-6E8A-4147-A177-3AD203B41FA5}">
                      <a16:colId xmlns:a16="http://schemas.microsoft.com/office/drawing/2014/main" val="1749410357"/>
                    </a:ext>
                  </a:extLst>
                </a:gridCol>
                <a:gridCol w="1518044">
                  <a:extLst>
                    <a:ext uri="{9D8B030D-6E8A-4147-A177-3AD203B41FA5}">
                      <a16:colId xmlns:a16="http://schemas.microsoft.com/office/drawing/2014/main" val="4165249024"/>
                    </a:ext>
                  </a:extLst>
                </a:gridCol>
                <a:gridCol w="1518044">
                  <a:extLst>
                    <a:ext uri="{9D8B030D-6E8A-4147-A177-3AD203B41FA5}">
                      <a16:colId xmlns:a16="http://schemas.microsoft.com/office/drawing/2014/main" val="2780186213"/>
                    </a:ext>
                  </a:extLst>
                </a:gridCol>
                <a:gridCol w="1518044">
                  <a:extLst>
                    <a:ext uri="{9D8B030D-6E8A-4147-A177-3AD203B41FA5}">
                      <a16:colId xmlns:a16="http://schemas.microsoft.com/office/drawing/2014/main" val="266221128"/>
                    </a:ext>
                  </a:extLst>
                </a:gridCol>
                <a:gridCol w="1518044">
                  <a:extLst>
                    <a:ext uri="{9D8B030D-6E8A-4147-A177-3AD203B41FA5}">
                      <a16:colId xmlns:a16="http://schemas.microsoft.com/office/drawing/2014/main" val="2308469237"/>
                    </a:ext>
                  </a:extLst>
                </a:gridCol>
                <a:gridCol w="1518044">
                  <a:extLst>
                    <a:ext uri="{9D8B030D-6E8A-4147-A177-3AD203B41FA5}">
                      <a16:colId xmlns:a16="http://schemas.microsoft.com/office/drawing/2014/main" val="405645040"/>
                    </a:ext>
                  </a:extLst>
                </a:gridCol>
                <a:gridCol w="1518044">
                  <a:extLst>
                    <a:ext uri="{9D8B030D-6E8A-4147-A177-3AD203B41FA5}">
                      <a16:colId xmlns:a16="http://schemas.microsoft.com/office/drawing/2014/main" val="2829100207"/>
                    </a:ext>
                  </a:extLst>
                </a:gridCol>
                <a:gridCol w="1518044">
                  <a:extLst>
                    <a:ext uri="{9D8B030D-6E8A-4147-A177-3AD203B41FA5}">
                      <a16:colId xmlns:a16="http://schemas.microsoft.com/office/drawing/2014/main" val="3018045498"/>
                    </a:ext>
                  </a:extLst>
                </a:gridCol>
              </a:tblGrid>
              <a:tr h="471182">
                <a:tc gridSpan="14">
                  <a:txBody>
                    <a:bodyPr/>
                    <a:lstStyle/>
                    <a:p>
                      <a:pPr algn="ctr" rtl="0" fontAlgn="ctr"/>
                      <a:r>
                        <a:rPr lang="en-GB" sz="2200" b="1" i="0" u="none" strike="noStrike" dirty="0">
                          <a:solidFill>
                            <a:srgbClr val="002060"/>
                          </a:solidFill>
                          <a:effectLst/>
                          <a:latin typeface="Calibri" panose="020F0502020204030204" pitchFamily="34" charset="0"/>
                        </a:rPr>
                        <a:t>AWARDED RESOURCES (NODE HOURS) ACROSS ALL CUT-OFFS</a:t>
                      </a:r>
                    </a:p>
                  </a:txBody>
                  <a:tcPr marL="7620" marR="7620" marT="7620" marB="0" anchor="ctr">
                    <a:lnL w="6350" cap="flat" cmpd="sng" algn="ctr">
                      <a:solidFill>
                        <a:srgbClr val="94DCF8"/>
                      </a:solidFill>
                      <a:prstDash val="solid"/>
                      <a:round/>
                      <a:headEnd type="none" w="med" len="med"/>
                      <a:tailEnd type="none" w="med" len="med"/>
                    </a:lnL>
                    <a:lnR w="6350" cap="flat" cmpd="sng" algn="ctr">
                      <a:solidFill>
                        <a:srgbClr val="94DCF8"/>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94DCF8"/>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73682628"/>
                  </a:ext>
                </a:extLst>
              </a:tr>
              <a:tr h="883462">
                <a:tc>
                  <a:txBody>
                    <a:bodyPr/>
                    <a:lstStyle/>
                    <a:p>
                      <a:pPr algn="ctr" rtl="0" fontAlgn="ctr"/>
                      <a:r>
                        <a:rPr lang="en-GB" sz="2100" b="1" i="0" u="none" strike="noStrike">
                          <a:solidFill>
                            <a:srgbClr val="70AD47"/>
                          </a:solidFill>
                          <a:effectLst/>
                          <a:latin typeface="Calibri" panose="020F0502020204030204" pitchFamily="34" charset="0"/>
                        </a:rPr>
                        <a:t>Cut-offs</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a:solidFill>
                            <a:srgbClr val="70AD47"/>
                          </a:solidFill>
                          <a:effectLst/>
                          <a:latin typeface="Calibri" panose="020F0502020204030204" pitchFamily="34" charset="0"/>
                        </a:rPr>
                        <a:t>Vega CPU </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dirty="0">
                          <a:solidFill>
                            <a:srgbClr val="70AD47"/>
                          </a:solidFill>
                          <a:effectLst/>
                          <a:latin typeface="Calibri" panose="020F0502020204030204" pitchFamily="34" charset="0"/>
                        </a:rPr>
                        <a:t>Vega GPU </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a:solidFill>
                            <a:srgbClr val="70AD47"/>
                          </a:solidFill>
                          <a:effectLst/>
                          <a:latin typeface="Calibri" panose="020F0502020204030204" pitchFamily="34" charset="0"/>
                        </a:rPr>
                        <a:t>MeluXina CPU </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dirty="0" err="1">
                          <a:solidFill>
                            <a:srgbClr val="70AD47"/>
                          </a:solidFill>
                          <a:effectLst/>
                          <a:latin typeface="Calibri" panose="020F0502020204030204" pitchFamily="34" charset="0"/>
                        </a:rPr>
                        <a:t>MeluXina</a:t>
                      </a:r>
                      <a:r>
                        <a:rPr lang="en-GB" sz="2100" b="1" i="0" u="none" strike="noStrike" dirty="0">
                          <a:solidFill>
                            <a:srgbClr val="70AD47"/>
                          </a:solidFill>
                          <a:effectLst/>
                          <a:latin typeface="Calibri" panose="020F0502020204030204" pitchFamily="34" charset="0"/>
                        </a:rPr>
                        <a:t> GPU </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dirty="0">
                          <a:solidFill>
                            <a:srgbClr val="70AD47"/>
                          </a:solidFill>
                          <a:effectLst/>
                          <a:latin typeface="Calibri" panose="020F0502020204030204" pitchFamily="34" charset="0"/>
                        </a:rPr>
                        <a:t>Karolina CPU </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a:solidFill>
                            <a:srgbClr val="70AD47"/>
                          </a:solidFill>
                          <a:effectLst/>
                          <a:latin typeface="Calibri" panose="020F0502020204030204" pitchFamily="34" charset="0"/>
                        </a:rPr>
                        <a:t>Karolina GPU </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a:solidFill>
                            <a:srgbClr val="70AD47"/>
                          </a:solidFill>
                          <a:effectLst/>
                          <a:latin typeface="Calibri" panose="020F0502020204030204" pitchFamily="34" charset="0"/>
                        </a:rPr>
                        <a:t>Discoverer CPU </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a:solidFill>
                            <a:srgbClr val="70AD47"/>
                          </a:solidFill>
                          <a:effectLst/>
                          <a:latin typeface="Calibri" panose="020F0502020204030204" pitchFamily="34" charset="0"/>
                        </a:rPr>
                        <a:t>LUMI-C </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a:solidFill>
                            <a:srgbClr val="70AD47"/>
                          </a:solidFill>
                          <a:effectLst/>
                          <a:latin typeface="Calibri" panose="020F0502020204030204" pitchFamily="34" charset="0"/>
                        </a:rPr>
                        <a:t>LUMI-G </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a:solidFill>
                            <a:srgbClr val="70AD47"/>
                          </a:solidFill>
                          <a:effectLst/>
                          <a:latin typeface="Calibri" panose="020F0502020204030204" pitchFamily="34" charset="0"/>
                        </a:rPr>
                        <a:t>Leonardo Booster </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a:solidFill>
                            <a:srgbClr val="70AD47"/>
                          </a:solidFill>
                          <a:effectLst/>
                          <a:latin typeface="Calibri" panose="020F0502020204030204" pitchFamily="34" charset="0"/>
                        </a:rPr>
                        <a:t>Leonardo DCGP </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a:solidFill>
                            <a:srgbClr val="70AD47"/>
                          </a:solidFill>
                          <a:effectLst/>
                          <a:latin typeface="Calibri" panose="020F0502020204030204" pitchFamily="34" charset="0"/>
                        </a:rPr>
                        <a:t>MareNostrum5 GPP</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1" i="0" u="none" strike="noStrike">
                          <a:solidFill>
                            <a:srgbClr val="70AD47"/>
                          </a:solidFill>
                          <a:effectLst/>
                          <a:latin typeface="Calibri" panose="020F0502020204030204" pitchFamily="34" charset="0"/>
                        </a:rPr>
                        <a:t>MareNostrum5 ACC</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94DCF8"/>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extLst>
                  <a:ext uri="{0D108BD9-81ED-4DB2-BD59-A6C34878D82A}">
                    <a16:rowId xmlns:a16="http://schemas.microsoft.com/office/drawing/2014/main" val="4254842986"/>
                  </a:ext>
                </a:extLst>
              </a:tr>
              <a:tr h="471182">
                <a:tc>
                  <a:txBody>
                    <a:bodyPr/>
                    <a:lstStyle/>
                    <a:p>
                      <a:pPr algn="ctr" rtl="0" fontAlgn="ctr"/>
                      <a:r>
                        <a:rPr lang="en-GB" sz="2100" b="0" i="0" u="none" strike="noStrike">
                          <a:solidFill>
                            <a:srgbClr val="000000"/>
                          </a:solidFill>
                          <a:effectLst/>
                          <a:latin typeface="Calibri" panose="020F0502020204030204" pitchFamily="34" charset="0"/>
                        </a:rPr>
                        <a:t>Dec-21</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328,125</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31,923</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173,325</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177,344</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dirty="0">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156,250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1,865,234</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extLst>
                  <a:ext uri="{0D108BD9-81ED-4DB2-BD59-A6C34878D82A}">
                    <a16:rowId xmlns:a16="http://schemas.microsoft.com/office/drawing/2014/main" val="1797635594"/>
                  </a:ext>
                </a:extLst>
              </a:tr>
              <a:tr h="471182">
                <a:tc>
                  <a:txBody>
                    <a:bodyPr/>
                    <a:lstStyle/>
                    <a:p>
                      <a:pPr algn="ctr" rtl="0" fontAlgn="ctr"/>
                      <a:r>
                        <a:rPr lang="en-GB" sz="2100" b="0" i="0" u="none" strike="noStrike">
                          <a:solidFill>
                            <a:srgbClr val="000000"/>
                          </a:solidFill>
                          <a:effectLst/>
                          <a:latin typeface="Calibri" panose="020F0502020204030204" pitchFamily="34" charset="0"/>
                        </a:rPr>
                        <a:t>Mar-22</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882,160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7,813</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147,344</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151,563</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135,240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281,142</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extLst>
                  <a:ext uri="{0D108BD9-81ED-4DB2-BD59-A6C34878D82A}">
                    <a16:rowId xmlns:a16="http://schemas.microsoft.com/office/drawing/2014/main" val="3685900997"/>
                  </a:ext>
                </a:extLst>
              </a:tr>
              <a:tr h="471182">
                <a:tc>
                  <a:txBody>
                    <a:bodyPr/>
                    <a:lstStyle/>
                    <a:p>
                      <a:pPr algn="ctr" rtl="0" fontAlgn="ctr"/>
                      <a:r>
                        <a:rPr lang="en-GB" sz="2100" b="0" i="0" u="none" strike="noStrike">
                          <a:solidFill>
                            <a:srgbClr val="000000"/>
                          </a:solidFill>
                          <a:effectLst/>
                          <a:latin typeface="Calibri" panose="020F0502020204030204" pitchFamily="34" charset="0"/>
                        </a:rPr>
                        <a:t>Jul-22</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1,102,710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104,688</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122,200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227,600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273,438</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56,250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dirty="0">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1,343,281</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extLst>
                  <a:ext uri="{0D108BD9-81ED-4DB2-BD59-A6C34878D82A}">
                    <a16:rowId xmlns:a16="http://schemas.microsoft.com/office/drawing/2014/main" val="2536700595"/>
                  </a:ext>
                </a:extLst>
              </a:tr>
              <a:tr h="471182">
                <a:tc>
                  <a:txBody>
                    <a:bodyPr/>
                    <a:lstStyle/>
                    <a:p>
                      <a:pPr algn="ctr" rtl="0" fontAlgn="ctr"/>
                      <a:r>
                        <a:rPr lang="en-GB" sz="2100" b="0" i="0" u="none" strike="noStrike">
                          <a:solidFill>
                            <a:srgbClr val="000000"/>
                          </a:solidFill>
                          <a:effectLst/>
                          <a:latin typeface="Calibri" panose="020F0502020204030204" pitchFamily="34" charset="0"/>
                        </a:rPr>
                        <a:t>Nov-22</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508,049</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29,688</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468,750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163,705</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392,896</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49,297</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890,625</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dirty="0">
                          <a:solidFill>
                            <a:srgbClr val="000000"/>
                          </a:solidFill>
                          <a:effectLst/>
                          <a:latin typeface="Calibri" panose="020F0502020204030204" pitchFamily="34" charset="0"/>
                        </a:rPr>
                        <a:t>2,488,506</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extLst>
                  <a:ext uri="{0D108BD9-81ED-4DB2-BD59-A6C34878D82A}">
                    <a16:rowId xmlns:a16="http://schemas.microsoft.com/office/drawing/2014/main" val="413979198"/>
                  </a:ext>
                </a:extLst>
              </a:tr>
              <a:tr h="471182">
                <a:tc>
                  <a:txBody>
                    <a:bodyPr/>
                    <a:lstStyle/>
                    <a:p>
                      <a:pPr algn="ctr" rtl="0" fontAlgn="ctr"/>
                      <a:r>
                        <a:rPr lang="en-GB" sz="2100" b="0" i="0" u="none" strike="noStrike">
                          <a:solidFill>
                            <a:srgbClr val="000000"/>
                          </a:solidFill>
                          <a:effectLst/>
                          <a:latin typeface="Calibri" panose="020F0502020204030204" pitchFamily="34" charset="0"/>
                        </a:rPr>
                        <a:t>Mar-23</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763,573</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493,753</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125,781</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468,750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46,875</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990,005</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extLst>
                  <a:ext uri="{0D108BD9-81ED-4DB2-BD59-A6C34878D82A}">
                    <a16:rowId xmlns:a16="http://schemas.microsoft.com/office/drawing/2014/main" val="3695430870"/>
                  </a:ext>
                </a:extLst>
              </a:tr>
              <a:tr h="471182">
                <a:tc>
                  <a:txBody>
                    <a:bodyPr/>
                    <a:lstStyle/>
                    <a:p>
                      <a:pPr algn="ctr" rtl="0" fontAlgn="ctr"/>
                      <a:r>
                        <a:rPr lang="en-GB" sz="2100" b="0" i="0" u="none" strike="noStrike">
                          <a:solidFill>
                            <a:srgbClr val="000000"/>
                          </a:solidFill>
                          <a:effectLst/>
                          <a:latin typeface="Calibri" panose="020F0502020204030204" pitchFamily="34" charset="0"/>
                        </a:rPr>
                        <a:t>Jul-23</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451,650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15,866</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110,000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174,650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86,240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21,828</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325,000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177,000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dirty="0">
                          <a:solidFill>
                            <a:srgbClr val="000000"/>
                          </a:solidFill>
                          <a:effectLst/>
                          <a:latin typeface="Calibri" panose="020F0502020204030204" pitchFamily="34" charset="0"/>
                        </a:rPr>
                        <a:t>288,807</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296,810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53,177</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36,938</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extLst>
                  <a:ext uri="{0D108BD9-81ED-4DB2-BD59-A6C34878D82A}">
                    <a16:rowId xmlns:a16="http://schemas.microsoft.com/office/drawing/2014/main" val="891023409"/>
                  </a:ext>
                </a:extLst>
              </a:tr>
              <a:tr h="471182">
                <a:tc>
                  <a:txBody>
                    <a:bodyPr/>
                    <a:lstStyle/>
                    <a:p>
                      <a:pPr algn="ctr" rtl="0" fontAlgn="ctr"/>
                      <a:r>
                        <a:rPr lang="en-GB" sz="2100" b="0" i="0" u="none" strike="noStrike">
                          <a:solidFill>
                            <a:srgbClr val="000000"/>
                          </a:solidFill>
                          <a:effectLst/>
                          <a:latin typeface="Calibri" panose="020F0502020204030204" pitchFamily="34" charset="0"/>
                        </a:rPr>
                        <a:t>Nov-23</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604,400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50,000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511,719</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190,320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493,900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48,000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1,096,000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386,500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547,520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dirty="0">
                          <a:solidFill>
                            <a:srgbClr val="000000"/>
                          </a:solidFill>
                          <a:effectLst/>
                          <a:latin typeface="Calibri" panose="020F0502020204030204" pitchFamily="34" charset="0"/>
                        </a:rPr>
                        <a:t>300,563</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dirty="0">
                          <a:solidFill>
                            <a:srgbClr val="000000"/>
                          </a:solidFill>
                          <a:effectLst/>
                          <a:latin typeface="Calibri" panose="020F0502020204030204" pitchFamily="34" charset="0"/>
                        </a:rPr>
                        <a:t>140,000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38,724</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tc>
                  <a:txBody>
                    <a:bodyPr/>
                    <a:lstStyle/>
                    <a:p>
                      <a:pPr algn="ctr" rtl="0" fontAlgn="ctr"/>
                      <a:r>
                        <a:rPr lang="en-GB" sz="2100" b="0" i="0" u="none" strike="noStrike">
                          <a:solidFill>
                            <a:srgbClr val="000000"/>
                          </a:solidFill>
                          <a:effectLst/>
                          <a:latin typeface="Calibri" panose="020F0502020204030204" pitchFamily="34" charset="0"/>
                        </a:rPr>
                        <a:t>286,404</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noFill/>
                  </a:tcPr>
                </a:tc>
                <a:extLst>
                  <a:ext uri="{0D108BD9-81ED-4DB2-BD59-A6C34878D82A}">
                    <a16:rowId xmlns:a16="http://schemas.microsoft.com/office/drawing/2014/main" val="510956893"/>
                  </a:ext>
                </a:extLst>
              </a:tr>
              <a:tr h="471182">
                <a:tc>
                  <a:txBody>
                    <a:bodyPr/>
                    <a:lstStyle/>
                    <a:p>
                      <a:pPr algn="ctr" rtl="0" fontAlgn="ctr"/>
                      <a:r>
                        <a:rPr lang="en-GB" sz="2100" b="1" i="0" u="none" strike="noStrike">
                          <a:solidFill>
                            <a:srgbClr val="000000"/>
                          </a:solidFill>
                          <a:effectLst/>
                          <a:latin typeface="Calibri" panose="020F0502020204030204" pitchFamily="34" charset="0"/>
                        </a:rPr>
                        <a:t> Total</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a:solidFill>
                            <a:srgbClr val="000000"/>
                          </a:solidFill>
                          <a:effectLst/>
                          <a:latin typeface="Calibri" panose="020F0502020204030204" pitchFamily="34" charset="0"/>
                        </a:rPr>
                        <a:t>4,640,667</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a:solidFill>
                            <a:srgbClr val="000000"/>
                          </a:solidFill>
                          <a:effectLst/>
                          <a:latin typeface="Calibri" panose="020F0502020204030204" pitchFamily="34" charset="0"/>
                        </a:rPr>
                        <a:t>239,978</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a:solidFill>
                            <a:srgbClr val="000000"/>
                          </a:solidFill>
                          <a:effectLst/>
                          <a:latin typeface="Calibri" panose="020F0502020204030204" pitchFamily="34" charset="0"/>
                        </a:rPr>
                        <a:t>1,706,422</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a:solidFill>
                            <a:srgbClr val="000000"/>
                          </a:solidFill>
                          <a:effectLst/>
                          <a:latin typeface="Calibri" panose="020F0502020204030204" pitchFamily="34" charset="0"/>
                        </a:rPr>
                        <a:t>1,202,725</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a:solidFill>
                            <a:srgbClr val="000000"/>
                          </a:solidFill>
                          <a:effectLst/>
                          <a:latin typeface="Calibri" panose="020F0502020204030204" pitchFamily="34" charset="0"/>
                        </a:rPr>
                        <a:t>2,044,131</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a:solidFill>
                            <a:srgbClr val="000000"/>
                          </a:solidFill>
                          <a:effectLst/>
                          <a:latin typeface="Calibri" panose="020F0502020204030204" pitchFamily="34" charset="0"/>
                        </a:rPr>
                        <a:t>222,250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a:solidFill>
                            <a:srgbClr val="000000"/>
                          </a:solidFill>
                          <a:effectLst/>
                          <a:latin typeface="Calibri" panose="020F0502020204030204" pitchFamily="34" charset="0"/>
                        </a:rPr>
                        <a:t>3,593,120</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a:solidFill>
                            <a:srgbClr val="000000"/>
                          </a:solidFill>
                          <a:effectLst/>
                          <a:latin typeface="Calibri" panose="020F0502020204030204" pitchFamily="34" charset="0"/>
                        </a:rPr>
                        <a:t>6,541,663</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a:solidFill>
                            <a:srgbClr val="000000"/>
                          </a:solidFill>
                          <a:effectLst/>
                          <a:latin typeface="Calibri" panose="020F0502020204030204" pitchFamily="34" charset="0"/>
                        </a:rPr>
                        <a:t>836,327</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a:solidFill>
                            <a:srgbClr val="000000"/>
                          </a:solidFill>
                          <a:effectLst/>
                          <a:latin typeface="Calibri" panose="020F0502020204030204" pitchFamily="34" charset="0"/>
                        </a:rPr>
                        <a:t>597,373</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a:solidFill>
                            <a:srgbClr val="000000"/>
                          </a:solidFill>
                          <a:effectLst/>
                          <a:latin typeface="Calibri" panose="020F0502020204030204" pitchFamily="34" charset="0"/>
                        </a:rPr>
                        <a:t>193,177</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dirty="0">
                          <a:solidFill>
                            <a:srgbClr val="000000"/>
                          </a:solidFill>
                          <a:effectLst/>
                          <a:latin typeface="Calibri" panose="020F0502020204030204" pitchFamily="34" charset="0"/>
                        </a:rPr>
                        <a:t>75,662</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tc>
                  <a:txBody>
                    <a:bodyPr/>
                    <a:lstStyle/>
                    <a:p>
                      <a:pPr algn="ctr" rtl="0" fontAlgn="ctr"/>
                      <a:r>
                        <a:rPr lang="en-GB" sz="2100" b="1" i="0" u="none" strike="noStrike" dirty="0">
                          <a:solidFill>
                            <a:srgbClr val="000000"/>
                          </a:solidFill>
                          <a:effectLst/>
                          <a:latin typeface="Calibri" panose="020F0502020204030204" pitchFamily="34" charset="0"/>
                        </a:rPr>
                        <a:t>286,404</a:t>
                      </a:r>
                    </a:p>
                  </a:txBody>
                  <a:tcPr marL="7620" marR="7620" marT="7620" marB="0" anchor="ctr">
                    <a:lnL w="6350" cap="flat" cmpd="sng" algn="ctr">
                      <a:solidFill>
                        <a:srgbClr val="4D93D9"/>
                      </a:solidFill>
                      <a:prstDash val="solid"/>
                      <a:round/>
                      <a:headEnd type="none" w="med" len="med"/>
                      <a:tailEnd type="none" w="med" len="med"/>
                    </a:lnL>
                    <a:lnR w="6350" cap="flat" cmpd="sng" algn="ctr">
                      <a:solidFill>
                        <a:srgbClr val="4D93D9"/>
                      </a:solidFill>
                      <a:prstDash val="solid"/>
                      <a:round/>
                      <a:headEnd type="none" w="med" len="med"/>
                      <a:tailEnd type="none" w="med" len="med"/>
                    </a:lnR>
                    <a:lnT w="6350" cap="flat" cmpd="sng" algn="ctr">
                      <a:solidFill>
                        <a:srgbClr val="4D93D9"/>
                      </a:solidFill>
                      <a:prstDash val="solid"/>
                      <a:round/>
                      <a:headEnd type="none" w="med" len="med"/>
                      <a:tailEnd type="none" w="med" len="med"/>
                    </a:lnT>
                    <a:lnB w="6350" cap="flat" cmpd="sng" algn="ctr">
                      <a:solidFill>
                        <a:srgbClr val="4D93D9"/>
                      </a:solidFill>
                      <a:prstDash val="solid"/>
                      <a:round/>
                      <a:headEnd type="none" w="med" len="med"/>
                      <a:tailEnd type="none" w="med" len="med"/>
                    </a:lnB>
                    <a:solidFill>
                      <a:srgbClr val="DAF2D0"/>
                    </a:solidFill>
                  </a:tcPr>
                </a:tc>
                <a:extLst>
                  <a:ext uri="{0D108BD9-81ED-4DB2-BD59-A6C34878D82A}">
                    <a16:rowId xmlns:a16="http://schemas.microsoft.com/office/drawing/2014/main" val="771312401"/>
                  </a:ext>
                </a:extLst>
              </a:tr>
            </a:tbl>
          </a:graphicData>
        </a:graphic>
      </p:graphicFrame>
      <p:graphicFrame>
        <p:nvGraphicFramePr>
          <p:cNvPr id="9" name="Table 8">
            <a:extLst>
              <a:ext uri="{FF2B5EF4-FFF2-40B4-BE49-F238E27FC236}">
                <a16:creationId xmlns:a16="http://schemas.microsoft.com/office/drawing/2014/main" id="{379C4C60-4599-3CF3-3627-51ABEC2109EA}"/>
              </a:ext>
            </a:extLst>
          </p:cNvPr>
          <p:cNvGraphicFramePr>
            <a:graphicFrameLocks noGrp="1"/>
          </p:cNvGraphicFramePr>
          <p:nvPr/>
        </p:nvGraphicFramePr>
        <p:xfrm>
          <a:off x="2961728" y="9227743"/>
          <a:ext cx="7108904" cy="3661222"/>
        </p:xfrm>
        <a:graphic>
          <a:graphicData uri="http://schemas.openxmlformats.org/drawingml/2006/table">
            <a:tbl>
              <a:tblPr/>
              <a:tblGrid>
                <a:gridCol w="1889216">
                  <a:extLst>
                    <a:ext uri="{9D8B030D-6E8A-4147-A177-3AD203B41FA5}">
                      <a16:colId xmlns:a16="http://schemas.microsoft.com/office/drawing/2014/main" val="2035709236"/>
                    </a:ext>
                  </a:extLst>
                </a:gridCol>
                <a:gridCol w="2609844">
                  <a:extLst>
                    <a:ext uri="{9D8B030D-6E8A-4147-A177-3AD203B41FA5}">
                      <a16:colId xmlns:a16="http://schemas.microsoft.com/office/drawing/2014/main" val="2502416165"/>
                    </a:ext>
                  </a:extLst>
                </a:gridCol>
                <a:gridCol w="2609844">
                  <a:extLst>
                    <a:ext uri="{9D8B030D-6E8A-4147-A177-3AD203B41FA5}">
                      <a16:colId xmlns:a16="http://schemas.microsoft.com/office/drawing/2014/main" val="1872072311"/>
                    </a:ext>
                  </a:extLst>
                </a:gridCol>
              </a:tblGrid>
              <a:tr h="727142">
                <a:tc>
                  <a:txBody>
                    <a:bodyPr/>
                    <a:lstStyle/>
                    <a:p>
                      <a:pPr algn="ctr" rtl="0" fontAlgn="ctr"/>
                      <a:r>
                        <a:rPr lang="en-GB" sz="2200" b="1" i="0" u="none" strike="noStrike" dirty="0">
                          <a:solidFill>
                            <a:srgbClr val="002060"/>
                          </a:solidFill>
                          <a:effectLst/>
                          <a:latin typeface="Calibri" panose="020F0502020204030204" pitchFamily="34" charset="0"/>
                        </a:rPr>
                        <a:t>HPC Centre</a:t>
                      </a:r>
                    </a:p>
                  </a:txBody>
                  <a:tcPr marL="7620" marR="7620" marT="762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fontAlgn="ctr"/>
                      <a:r>
                        <a:rPr lang="en-GB" sz="2200" b="1" i="0" u="none" strike="noStrike" dirty="0">
                          <a:solidFill>
                            <a:srgbClr val="002060"/>
                          </a:solidFill>
                          <a:effectLst/>
                          <a:latin typeface="Calibri" panose="020F0502020204030204" pitchFamily="34" charset="0"/>
                        </a:rPr>
                        <a:t>Node hours awarded</a:t>
                      </a:r>
                    </a:p>
                  </a:txBody>
                  <a:tcPr marL="7620" marR="7620" marT="762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200" b="1" i="0" u="none" strike="noStrike" dirty="0">
                          <a:solidFill>
                            <a:srgbClr val="002060"/>
                          </a:solidFill>
                          <a:effectLst/>
                          <a:latin typeface="Calibri" panose="020F0502020204030204" pitchFamily="34" charset="0"/>
                        </a:rPr>
                        <a:t>Core hours awarded</a:t>
                      </a:r>
                      <a:endParaRPr lang="en-GB" sz="2200" b="1" i="0" u="none" strike="noStrike" dirty="0">
                        <a:solidFill>
                          <a:srgbClr val="002060"/>
                        </a:solidFill>
                        <a:effectLst/>
                        <a:latin typeface="Calibri" panose="020F0502020204030204" pitchFamily="34" charset="0"/>
                      </a:endParaRPr>
                    </a:p>
                  </a:txBody>
                  <a:tcPr marL="7620" marR="7620" marT="762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348403"/>
                  </a:ext>
                </a:extLst>
              </a:tr>
              <a:tr h="366760">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IZUM (SI)</a:t>
                      </a:r>
                    </a:p>
                  </a:txBody>
                  <a:tcPr marL="7620" marR="7620" marT="7620" marB="0" anchor="ctr">
                    <a:lnL w="12700" cap="flat" cmpd="sng" algn="ctr">
                      <a:solidFill>
                        <a:srgbClr val="5B9BD5"/>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4,880,645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dirty="0">
                          <a:solidFill>
                            <a:srgbClr val="000000"/>
                          </a:solidFill>
                          <a:effectLst/>
                          <a:latin typeface="Calibri" panose="020F0502020204030204" pitchFamily="34" charset="0"/>
                        </a:rPr>
                        <a:t>624,722,335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26690"/>
                  </a:ext>
                </a:extLst>
              </a:tr>
              <a:tr h="366760">
                <a:tc>
                  <a:txBody>
                    <a:bodyPr/>
                    <a:lstStyle/>
                    <a:p>
                      <a:pPr marL="0" algn="ctr" defTabSz="914400" rtl="0" eaLnBrk="1" fontAlgn="ctr" latinLnBrk="0" hangingPunct="1"/>
                      <a:r>
                        <a:rPr lang="en-GB" sz="2200" u="none" strike="noStrike" kern="1200">
                          <a:solidFill>
                            <a:schemeClr val="accent5">
                              <a:lumMod val="25000"/>
                            </a:schemeClr>
                          </a:solidFill>
                          <a:effectLst/>
                          <a:latin typeface="+mn-lt"/>
                          <a:ea typeface="+mn-ea"/>
                          <a:cs typeface="+mn-cs"/>
                        </a:rPr>
                        <a:t>IT4I (CZ)</a:t>
                      </a:r>
                    </a:p>
                  </a:txBody>
                  <a:tcPr marL="7620" marR="7620" marT="7620" marB="0" anchor="ctr">
                    <a:lnL w="12700" cap="flat" cmpd="sng" algn="ctr">
                      <a:solidFill>
                        <a:srgbClr val="5B9BD5"/>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2,266,381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200" b="0" i="0" u="none" strike="noStrike" dirty="0">
                          <a:solidFill>
                            <a:srgbClr val="000000"/>
                          </a:solidFill>
                          <a:effectLst/>
                          <a:latin typeface="Calibri" panose="020F0502020204030204" pitchFamily="34" charset="0"/>
                        </a:rPr>
                        <a:t>290,096,571</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219967"/>
                  </a:ext>
                </a:extLst>
              </a:tr>
              <a:tr h="366760">
                <a:tc>
                  <a:txBody>
                    <a:bodyPr/>
                    <a:lstStyle/>
                    <a:p>
                      <a:pPr marL="0" algn="ctr" defTabSz="914400" rtl="0" eaLnBrk="1" fontAlgn="ctr" latinLnBrk="0" hangingPunct="1"/>
                      <a:r>
                        <a:rPr lang="en-GB" sz="2200" u="none" strike="noStrike" kern="1200" dirty="0" err="1">
                          <a:solidFill>
                            <a:schemeClr val="accent5">
                              <a:lumMod val="25000"/>
                            </a:schemeClr>
                          </a:solidFill>
                          <a:effectLst/>
                          <a:latin typeface="+mn-lt"/>
                          <a:ea typeface="+mn-ea"/>
                          <a:cs typeface="+mn-cs"/>
                        </a:rPr>
                        <a:t>SofiaTech</a:t>
                      </a:r>
                      <a:r>
                        <a:rPr lang="en-GB" sz="2200" u="none" strike="noStrike" kern="1200" dirty="0">
                          <a:solidFill>
                            <a:schemeClr val="accent5">
                              <a:lumMod val="25000"/>
                            </a:schemeClr>
                          </a:solidFill>
                          <a:effectLst/>
                          <a:latin typeface="+mn-lt"/>
                          <a:ea typeface="+mn-ea"/>
                          <a:cs typeface="+mn-cs"/>
                        </a:rPr>
                        <a:t> (BG)</a:t>
                      </a:r>
                    </a:p>
                  </a:txBody>
                  <a:tcPr marL="7620" marR="7620" marT="7620" marB="0" anchor="ctr">
                    <a:lnL w="12700" cap="flat" cmpd="sng" algn="ctr">
                      <a:solidFill>
                        <a:srgbClr val="5B9BD5"/>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3,593,120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459,919,306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348027"/>
                  </a:ext>
                </a:extLst>
              </a:tr>
              <a:tr h="366760">
                <a:tc>
                  <a:txBody>
                    <a:bodyPr/>
                    <a:lstStyle/>
                    <a:p>
                      <a:pPr marL="0" algn="ctr" defTabSz="914400" rtl="0" eaLnBrk="1" fontAlgn="ctr" latinLnBrk="0" hangingPunct="1"/>
                      <a:r>
                        <a:rPr lang="en-GB" sz="2200" u="none" strike="noStrike" kern="1200">
                          <a:solidFill>
                            <a:schemeClr val="accent5">
                              <a:lumMod val="25000"/>
                            </a:schemeClr>
                          </a:solidFill>
                          <a:effectLst/>
                          <a:latin typeface="+mn-lt"/>
                          <a:ea typeface="+mn-ea"/>
                          <a:cs typeface="+mn-cs"/>
                        </a:rPr>
                        <a:t>LuxProvide (LU)</a:t>
                      </a:r>
                    </a:p>
                  </a:txBody>
                  <a:tcPr marL="7620" marR="7620" marT="7620" marB="0" anchor="ctr">
                    <a:lnL w="12700" cap="flat" cmpd="sng" algn="ctr">
                      <a:solidFill>
                        <a:srgbClr val="5B9BD5"/>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2,909,147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338,622,963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963889"/>
                  </a:ext>
                </a:extLst>
              </a:tr>
              <a:tr h="366760">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CSC (FI)</a:t>
                      </a:r>
                    </a:p>
                  </a:txBody>
                  <a:tcPr marL="7620" marR="7620" marT="7620" marB="0" anchor="ctr">
                    <a:lnL w="12700" cap="flat" cmpd="sng" algn="ctr">
                      <a:solidFill>
                        <a:srgbClr val="5B9BD5"/>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7,377,990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873,396,976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62306"/>
                  </a:ext>
                </a:extLst>
              </a:tr>
              <a:tr h="366760">
                <a:tc>
                  <a:txBody>
                    <a:bodyPr/>
                    <a:lstStyle/>
                    <a:p>
                      <a:pPr marL="0" algn="ctr" defTabSz="914400" rtl="0" eaLnBrk="1" fontAlgn="ctr" latinLnBrk="0" hangingPunct="1"/>
                      <a:r>
                        <a:rPr lang="en-GB" sz="2200" u="none" strike="noStrike" kern="1200">
                          <a:solidFill>
                            <a:schemeClr val="accent5">
                              <a:lumMod val="25000"/>
                            </a:schemeClr>
                          </a:solidFill>
                          <a:effectLst/>
                          <a:latin typeface="+mn-lt"/>
                          <a:ea typeface="+mn-ea"/>
                          <a:cs typeface="+mn-cs"/>
                        </a:rPr>
                        <a:t>CINECA (IT)</a:t>
                      </a:r>
                    </a:p>
                  </a:txBody>
                  <a:tcPr marL="7620" marR="7620" marT="7620" marB="0" anchor="ctr">
                    <a:lnL w="12700" cap="flat" cmpd="sng" algn="ctr">
                      <a:solidFill>
                        <a:srgbClr val="5B9BD5"/>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790,550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40,751,760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339641"/>
                  </a:ext>
                </a:extLst>
              </a:tr>
              <a:tr h="366760">
                <a:tc>
                  <a:txBody>
                    <a:bodyPr/>
                    <a:lstStyle/>
                    <a:p>
                      <a:pPr marL="0" algn="ctr" defTabSz="914400" rtl="0" eaLnBrk="1" fontAlgn="ctr" latinLnBrk="0" hangingPunct="1"/>
                      <a:r>
                        <a:rPr lang="en-GB" sz="2200" u="none" strike="noStrike" kern="1200">
                          <a:solidFill>
                            <a:schemeClr val="accent5">
                              <a:lumMod val="25000"/>
                            </a:schemeClr>
                          </a:solidFill>
                          <a:effectLst/>
                          <a:latin typeface="+mn-lt"/>
                          <a:ea typeface="+mn-ea"/>
                          <a:cs typeface="+mn-cs"/>
                        </a:rPr>
                        <a:t>BSC (ES)</a:t>
                      </a:r>
                    </a:p>
                  </a:txBody>
                  <a:tcPr marL="7620" marR="7620" marT="7620" marB="0" anchor="ctr">
                    <a:lnL w="12700" cap="flat" cmpd="sng" algn="ctr">
                      <a:solidFill>
                        <a:srgbClr val="5B9BD5"/>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362,066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2200" u="none" strike="noStrike" kern="1200" dirty="0">
                          <a:solidFill>
                            <a:schemeClr val="accent5">
                              <a:lumMod val="25000"/>
                            </a:schemeClr>
                          </a:solidFill>
                          <a:effectLst/>
                          <a:latin typeface="+mn-lt"/>
                          <a:ea typeface="+mn-ea"/>
                          <a:cs typeface="+mn-cs"/>
                        </a:rPr>
                        <a:t>17,639,000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060524"/>
                  </a:ext>
                </a:extLst>
              </a:tr>
              <a:tr h="366760">
                <a:tc>
                  <a:txBody>
                    <a:bodyPr/>
                    <a:lstStyle/>
                    <a:p>
                      <a:pPr algn="ctr" rtl="0" fontAlgn="ctr"/>
                      <a:r>
                        <a:rPr lang="en-GB" sz="2200" b="1" i="0" u="none" strike="noStrike" dirty="0">
                          <a:solidFill>
                            <a:srgbClr val="0F273D"/>
                          </a:solidFill>
                          <a:effectLst/>
                          <a:latin typeface="+mn-lt"/>
                        </a:rPr>
                        <a:t>TOTAL</a:t>
                      </a:r>
                    </a:p>
                  </a:txBody>
                  <a:tcPr marL="7620" marR="7620" marT="7620" marB="0" anchor="ctr">
                    <a:lnL w="12700" cap="flat" cmpd="sng" algn="ctr">
                      <a:solidFill>
                        <a:srgbClr val="5B9BD5"/>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2F0D9"/>
                    </a:solidFill>
                  </a:tcPr>
                </a:tc>
                <a:tc>
                  <a:txBody>
                    <a:bodyPr/>
                    <a:lstStyle/>
                    <a:p>
                      <a:pPr algn="ctr" rtl="0" fontAlgn="ctr"/>
                      <a:r>
                        <a:rPr lang="en-GB" sz="2200" b="1" i="0" u="none" strike="noStrike" dirty="0">
                          <a:solidFill>
                            <a:srgbClr val="000000"/>
                          </a:solidFill>
                          <a:effectLst/>
                          <a:latin typeface="+mn-lt"/>
                        </a:rPr>
                        <a:t>22,179,899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rtl="0" fontAlgn="ctr"/>
                      <a:r>
                        <a:rPr lang="en-GB" sz="2200" b="1" i="0" u="none" strike="noStrike" dirty="0">
                          <a:solidFill>
                            <a:srgbClr val="000000"/>
                          </a:solidFill>
                          <a:effectLst/>
                          <a:latin typeface="+mn-lt"/>
                        </a:rPr>
                        <a:t>2,601,922,356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534881756"/>
                  </a:ext>
                </a:extLst>
              </a:tr>
            </a:tbl>
          </a:graphicData>
        </a:graphic>
      </p:graphicFrame>
      <p:sp>
        <p:nvSpPr>
          <p:cNvPr id="10" name="TextBox 9">
            <a:extLst>
              <a:ext uri="{FF2B5EF4-FFF2-40B4-BE49-F238E27FC236}">
                <a16:creationId xmlns:a16="http://schemas.microsoft.com/office/drawing/2014/main" id="{86E8E512-7181-C430-AA9A-90253877840D}"/>
              </a:ext>
            </a:extLst>
          </p:cNvPr>
          <p:cNvSpPr txBox="1"/>
          <p:nvPr/>
        </p:nvSpPr>
        <p:spPr>
          <a:xfrm>
            <a:off x="14030381" y="10259365"/>
            <a:ext cx="7503586" cy="1077218"/>
          </a:xfrm>
          <a:prstGeom prst="rect">
            <a:avLst/>
          </a:prstGeom>
          <a:solidFill>
            <a:schemeClr val="accent2"/>
          </a:solidFill>
          <a:ln>
            <a:noFill/>
          </a:ln>
        </p:spPr>
        <p:txBody>
          <a:bodyPr wrap="square" rtlCol="0">
            <a:spAutoFit/>
          </a:bodyPr>
          <a:lstStyle/>
          <a:p>
            <a:pPr algn="ctr" defTabSz="1828800" hangingPunct="1">
              <a:defRPr/>
            </a:pPr>
            <a:r>
              <a:rPr lang="en-US" sz="3200" b="1" kern="1200" dirty="0">
                <a:solidFill>
                  <a:prstClr val="black"/>
                </a:solidFill>
                <a:latin typeface="Calibri" panose="020F0502020204030204"/>
                <a:ea typeface="+mn-ea"/>
                <a:cs typeface="+mn-cs"/>
              </a:rPr>
              <a:t>22 million node hours awarded via the Regular Access call</a:t>
            </a:r>
            <a:endParaRPr lang="en-GB" sz="3200" b="1" kern="1200" dirty="0">
              <a:solidFill>
                <a:prstClr val="black"/>
              </a:solidFill>
              <a:latin typeface="Calibri" panose="020F0502020204030204"/>
              <a:ea typeface="+mn-ea"/>
              <a:cs typeface="+mn-cs"/>
            </a:endParaRPr>
          </a:p>
        </p:txBody>
      </p:sp>
      <p:pic>
        <p:nvPicPr>
          <p:cNvPr id="2" name="Picture 1" descr="A logo with blue stars and lines&#10;&#10;Description automatically generated">
            <a:extLst>
              <a:ext uri="{FF2B5EF4-FFF2-40B4-BE49-F238E27FC236}">
                <a16:creationId xmlns:a16="http://schemas.microsoft.com/office/drawing/2014/main" id="{593997AC-1D6D-B6D4-338C-5C3C8796D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1390" y="47986"/>
            <a:ext cx="2993832" cy="1761372"/>
          </a:xfrm>
          <a:prstGeom prst="rect">
            <a:avLst/>
          </a:prstGeom>
        </p:spPr>
      </p:pic>
    </p:spTree>
    <p:extLst>
      <p:ext uri="{BB962C8B-B14F-4D97-AF65-F5344CB8AC3E}">
        <p14:creationId xmlns:p14="http://schemas.microsoft.com/office/powerpoint/2010/main" val="355271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B490-27E9-0313-9254-8EF4B844C0BD}"/>
              </a:ext>
            </a:extLst>
          </p:cNvPr>
          <p:cNvSpPr>
            <a:spLocks noGrp="1"/>
          </p:cNvSpPr>
          <p:nvPr>
            <p:ph type="title"/>
          </p:nvPr>
        </p:nvSpPr>
        <p:spPr>
          <a:xfrm>
            <a:off x="529606" y="483795"/>
            <a:ext cx="20228216" cy="2651126"/>
          </a:xfrm>
        </p:spPr>
        <p:txBody>
          <a:bodyPr>
            <a:normAutofit/>
          </a:bodyPr>
          <a:lstStyle/>
          <a:p>
            <a:r>
              <a:rPr lang="en-US" sz="7200" b="1" dirty="0"/>
              <a:t>AI and Data Intensive Applications Access call – proposal numbers – April 2024 cut-off</a:t>
            </a:r>
            <a:endParaRPr lang="en-GB" sz="7200" b="1" dirty="0"/>
          </a:p>
        </p:txBody>
      </p:sp>
      <p:pic>
        <p:nvPicPr>
          <p:cNvPr id="3" name="Picture 2" descr="A logo with blue stars and lines&#10;&#10;Description automatically generated">
            <a:extLst>
              <a:ext uri="{FF2B5EF4-FFF2-40B4-BE49-F238E27FC236}">
                <a16:creationId xmlns:a16="http://schemas.microsoft.com/office/drawing/2014/main" id="{19319972-C923-1AE2-4A95-351499CB2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1390" y="47986"/>
            <a:ext cx="2993832" cy="1761372"/>
          </a:xfrm>
          <a:prstGeom prst="rect">
            <a:avLst/>
          </a:prstGeom>
        </p:spPr>
      </p:pic>
      <p:graphicFrame>
        <p:nvGraphicFramePr>
          <p:cNvPr id="4" name="Chart 3">
            <a:extLst>
              <a:ext uri="{FF2B5EF4-FFF2-40B4-BE49-F238E27FC236}">
                <a16:creationId xmlns:a16="http://schemas.microsoft.com/office/drawing/2014/main" id="{4DA84C37-2934-75EF-AB57-8354E4513BB0}"/>
              </a:ext>
            </a:extLst>
          </p:cNvPr>
          <p:cNvGraphicFramePr>
            <a:graphicFrameLocks/>
          </p:cNvGraphicFramePr>
          <p:nvPr>
            <p:extLst>
              <p:ext uri="{D42A27DB-BD31-4B8C-83A1-F6EECF244321}">
                <p14:modId xmlns:p14="http://schemas.microsoft.com/office/powerpoint/2010/main" val="2662674631"/>
              </p:ext>
            </p:extLst>
          </p:nvPr>
        </p:nvGraphicFramePr>
        <p:xfrm>
          <a:off x="1202749" y="3627295"/>
          <a:ext cx="10134890" cy="8198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8E21BB6D-3E01-4E44-3B8A-EE3F81282F02}"/>
              </a:ext>
            </a:extLst>
          </p:cNvPr>
          <p:cNvGraphicFramePr>
            <a:graphicFrameLocks noGrp="1"/>
          </p:cNvGraphicFramePr>
          <p:nvPr/>
        </p:nvGraphicFramePr>
        <p:xfrm>
          <a:off x="13046366" y="3874421"/>
          <a:ext cx="10134888" cy="7831510"/>
        </p:xfrm>
        <a:graphic>
          <a:graphicData uri="http://schemas.openxmlformats.org/drawingml/2006/table">
            <a:tbl>
              <a:tblPr>
                <a:tableStyleId>{ED083AE6-46FA-4A59-8FB0-9F97EB10719F}</a:tableStyleId>
              </a:tblPr>
              <a:tblGrid>
                <a:gridCol w="3934722">
                  <a:extLst>
                    <a:ext uri="{9D8B030D-6E8A-4147-A177-3AD203B41FA5}">
                      <a16:colId xmlns:a16="http://schemas.microsoft.com/office/drawing/2014/main" val="3850283951"/>
                    </a:ext>
                  </a:extLst>
                </a:gridCol>
                <a:gridCol w="3043350">
                  <a:extLst>
                    <a:ext uri="{9D8B030D-6E8A-4147-A177-3AD203B41FA5}">
                      <a16:colId xmlns:a16="http://schemas.microsoft.com/office/drawing/2014/main" val="2370616901"/>
                    </a:ext>
                  </a:extLst>
                </a:gridCol>
                <a:gridCol w="3156816">
                  <a:extLst>
                    <a:ext uri="{9D8B030D-6E8A-4147-A177-3AD203B41FA5}">
                      <a16:colId xmlns:a16="http://schemas.microsoft.com/office/drawing/2014/main" val="4104001660"/>
                    </a:ext>
                  </a:extLst>
                </a:gridCol>
              </a:tblGrid>
              <a:tr h="645320">
                <a:tc gridSpan="3">
                  <a:txBody>
                    <a:bodyPr/>
                    <a:lstStyle/>
                    <a:p>
                      <a:pPr algn="ctr" fontAlgn="b"/>
                      <a:r>
                        <a:rPr lang="en-US" sz="2200" b="1" u="none" strike="noStrike" dirty="0">
                          <a:solidFill>
                            <a:srgbClr val="000000"/>
                          </a:solidFill>
                          <a:effectLst/>
                          <a:latin typeface="+mn-lt"/>
                        </a:rPr>
                        <a:t>SUBMITTED PROPOSALS – USED AI TECHNOLOGY – APRIL 2024 CUT-OFF</a:t>
                      </a:r>
                      <a:endParaRPr lang="en-GB" sz="2200" b="1" i="0" u="none" strike="noStrike" dirty="0">
                        <a:solidFill>
                          <a:srgbClr val="000000"/>
                        </a:solidFill>
                        <a:effectLst/>
                        <a:latin typeface="+mn-lt"/>
                      </a:endParaRPr>
                    </a:p>
                  </a:txBody>
                  <a:tcPr marL="19050" marR="19050" marT="19050" marB="0" anchor="ctr">
                    <a:solidFill>
                      <a:schemeClr val="accent4"/>
                    </a:solidFill>
                  </a:tcPr>
                </a:tc>
                <a:tc hMerge="1">
                  <a:txBody>
                    <a:bodyPr/>
                    <a:lstStyle/>
                    <a:p>
                      <a:pPr algn="l" fontAlgn="b"/>
                      <a:endParaRPr lang="en-GB" sz="1100" b="0" i="0" u="none" strike="noStrike" dirty="0">
                        <a:solidFill>
                          <a:srgbClr val="000000"/>
                        </a:solidFill>
                        <a:effectLst/>
                        <a:latin typeface="Aptos Narrow" panose="020B0004020202020204" pitchFamily="34" charset="0"/>
                      </a:endParaRPr>
                    </a:p>
                  </a:txBody>
                  <a:tcPr marL="9525" marR="9525" marT="9525" marB="0" anchor="b"/>
                </a:tc>
                <a:tc hMerge="1">
                  <a:txBody>
                    <a:bodyPr/>
                    <a:lstStyle/>
                    <a:p>
                      <a:pPr algn="l" fontAlgn="b"/>
                      <a:endParaRPr lang="en-GB"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415082052"/>
                  </a:ext>
                </a:extLst>
              </a:tr>
              <a:tr h="1085396">
                <a:tc>
                  <a:txBody>
                    <a:bodyPr/>
                    <a:lstStyle/>
                    <a:p>
                      <a:pPr algn="ctr" fontAlgn="b"/>
                      <a:r>
                        <a:rPr lang="en-GB" sz="2200" b="1" u="none" strike="noStrike" dirty="0">
                          <a:effectLst/>
                          <a:latin typeface="+mn-lt"/>
                        </a:rPr>
                        <a:t>AI technology field</a:t>
                      </a:r>
                      <a:endParaRPr lang="en-GB" sz="2200" b="1" i="0" u="none" strike="noStrike" dirty="0">
                        <a:solidFill>
                          <a:srgbClr val="000000"/>
                        </a:solidFill>
                        <a:effectLst/>
                        <a:latin typeface="+mn-lt"/>
                      </a:endParaRPr>
                    </a:p>
                  </a:txBody>
                  <a:tcPr marL="19050" marR="19050" marT="19050" marB="0" anchor="ctr">
                    <a:solidFill>
                      <a:schemeClr val="accent4">
                        <a:lumMod val="20000"/>
                        <a:lumOff val="80000"/>
                      </a:schemeClr>
                    </a:solidFill>
                  </a:tcPr>
                </a:tc>
                <a:tc>
                  <a:txBody>
                    <a:bodyPr/>
                    <a:lstStyle/>
                    <a:p>
                      <a:pPr algn="ctr" fontAlgn="b"/>
                      <a:r>
                        <a:rPr lang="en-GB" sz="2200" b="1" u="none" strike="noStrike" dirty="0">
                          <a:effectLst/>
                          <a:latin typeface="+mn-lt"/>
                        </a:rPr>
                        <a:t>No of submitted proposals using the specific AI technology</a:t>
                      </a:r>
                      <a:endParaRPr lang="en-GB" sz="2200" b="1" i="0" u="none" strike="noStrike" dirty="0">
                        <a:solidFill>
                          <a:srgbClr val="000000"/>
                        </a:solidFill>
                        <a:effectLst/>
                        <a:latin typeface="+mn-lt"/>
                      </a:endParaRPr>
                    </a:p>
                  </a:txBody>
                  <a:tcPr marL="19050" marR="19050" marT="19050" marB="0" anchor="ctr">
                    <a:solidFill>
                      <a:schemeClr val="accent4">
                        <a:lumMod val="20000"/>
                        <a:lumOff val="80000"/>
                      </a:schemeClr>
                    </a:solidFill>
                  </a:tcPr>
                </a:tc>
                <a:tc>
                  <a:txBody>
                    <a:bodyPr/>
                    <a:lstStyle/>
                    <a:p>
                      <a:pPr algn="ctr" fontAlgn="b"/>
                      <a:r>
                        <a:rPr lang="en-GB" sz="2200" b="1" u="none" strike="noStrike" dirty="0">
                          <a:effectLst/>
                          <a:latin typeface="+mn-lt"/>
                        </a:rPr>
                        <a:t>% of submitted proposals that use the specific AI technology</a:t>
                      </a:r>
                      <a:endParaRPr lang="en-GB" sz="2200" b="1" i="0" u="none" strike="noStrike" dirty="0">
                        <a:solidFill>
                          <a:srgbClr val="000000"/>
                        </a:solidFill>
                        <a:effectLst/>
                        <a:latin typeface="+mn-lt"/>
                      </a:endParaRPr>
                    </a:p>
                  </a:txBody>
                  <a:tcPr marL="19050" marR="19050" marT="19050" marB="0" anchor="ctr">
                    <a:solidFill>
                      <a:schemeClr val="accent4">
                        <a:lumMod val="20000"/>
                        <a:lumOff val="80000"/>
                      </a:schemeClr>
                    </a:solidFill>
                  </a:tcPr>
                </a:tc>
                <a:extLst>
                  <a:ext uri="{0D108BD9-81ED-4DB2-BD59-A6C34878D82A}">
                    <a16:rowId xmlns:a16="http://schemas.microsoft.com/office/drawing/2014/main" val="1012489381"/>
                  </a:ext>
                </a:extLst>
              </a:tr>
              <a:tr h="416308">
                <a:tc>
                  <a:txBody>
                    <a:bodyPr/>
                    <a:lstStyle/>
                    <a:p>
                      <a:pPr algn="ctr" fontAlgn="b"/>
                      <a:r>
                        <a:rPr lang="en-GB" sz="2200" u="none" strike="noStrike">
                          <a:effectLst/>
                          <a:latin typeface="+mn-lt"/>
                        </a:rPr>
                        <a:t>Machine Learning</a:t>
                      </a:r>
                      <a:endParaRPr lang="en-GB" sz="2200" b="0" i="0" u="none" strike="noStrike">
                        <a:solidFill>
                          <a:srgbClr val="000000"/>
                        </a:solidFill>
                        <a:effectLst/>
                        <a:latin typeface="+mn-lt"/>
                      </a:endParaRPr>
                    </a:p>
                  </a:txBody>
                  <a:tcPr marL="19050" marR="19050" marT="19050" marB="0" anchor="ctr"/>
                </a:tc>
                <a:tc>
                  <a:txBody>
                    <a:bodyPr/>
                    <a:lstStyle/>
                    <a:p>
                      <a:pPr algn="ctr" fontAlgn="b"/>
                      <a:r>
                        <a:rPr lang="en-GB" sz="2200" u="none" strike="noStrike">
                          <a:effectLst/>
                          <a:latin typeface="+mn-lt"/>
                        </a:rPr>
                        <a:t>9</a:t>
                      </a:r>
                      <a:endParaRPr lang="en-GB" sz="2200" b="0" i="0" u="none" strike="noStrike">
                        <a:solidFill>
                          <a:srgbClr val="000000"/>
                        </a:solidFill>
                        <a:effectLst/>
                        <a:latin typeface="+mn-lt"/>
                      </a:endParaRPr>
                    </a:p>
                  </a:txBody>
                  <a:tcPr marL="19050" marR="19050" marT="19050" marB="0" anchor="ctr"/>
                </a:tc>
                <a:tc>
                  <a:txBody>
                    <a:bodyPr/>
                    <a:lstStyle/>
                    <a:p>
                      <a:pPr algn="ctr" fontAlgn="b"/>
                      <a:r>
                        <a:rPr lang="en-GB" sz="2200" u="none" strike="noStrike">
                          <a:effectLst/>
                          <a:latin typeface="+mn-lt"/>
                        </a:rPr>
                        <a:t>45%</a:t>
                      </a:r>
                      <a:endParaRPr lang="en-GB" sz="2200" b="0" i="0" u="none" strike="noStrike">
                        <a:solidFill>
                          <a:srgbClr val="000000"/>
                        </a:solidFill>
                        <a:effectLst/>
                        <a:latin typeface="+mn-lt"/>
                      </a:endParaRPr>
                    </a:p>
                  </a:txBody>
                  <a:tcPr marL="19050" marR="19050" marT="19050" marB="0" anchor="ctr"/>
                </a:tc>
                <a:extLst>
                  <a:ext uri="{0D108BD9-81ED-4DB2-BD59-A6C34878D82A}">
                    <a16:rowId xmlns:a16="http://schemas.microsoft.com/office/drawing/2014/main" val="901123818"/>
                  </a:ext>
                </a:extLst>
              </a:tr>
              <a:tr h="416308">
                <a:tc>
                  <a:txBody>
                    <a:bodyPr/>
                    <a:lstStyle/>
                    <a:p>
                      <a:pPr algn="ctr" fontAlgn="b"/>
                      <a:r>
                        <a:rPr lang="en-GB" sz="2200" u="none" strike="noStrike" dirty="0">
                          <a:effectLst/>
                          <a:latin typeface="+mn-lt"/>
                        </a:rPr>
                        <a:t>Natural Language Processing</a:t>
                      </a:r>
                      <a:endParaRPr lang="en-GB" sz="2200" b="0" i="0" u="none" strike="noStrike" dirty="0">
                        <a:solidFill>
                          <a:srgbClr val="000000"/>
                        </a:solidFill>
                        <a:effectLst/>
                        <a:latin typeface="+mn-lt"/>
                      </a:endParaRPr>
                    </a:p>
                  </a:txBody>
                  <a:tcPr marL="19050" marR="19050" marT="19050" marB="0" anchor="ctr"/>
                </a:tc>
                <a:tc>
                  <a:txBody>
                    <a:bodyPr/>
                    <a:lstStyle/>
                    <a:p>
                      <a:pPr algn="ctr" fontAlgn="b"/>
                      <a:r>
                        <a:rPr lang="en-GB" sz="2200" u="none" strike="noStrike" dirty="0">
                          <a:effectLst/>
                          <a:latin typeface="+mn-lt"/>
                        </a:rPr>
                        <a:t>11</a:t>
                      </a:r>
                      <a:endParaRPr lang="en-GB" sz="2200" b="0" i="0" u="none" strike="noStrike" dirty="0">
                        <a:solidFill>
                          <a:srgbClr val="000000"/>
                        </a:solidFill>
                        <a:effectLst/>
                        <a:latin typeface="+mn-lt"/>
                      </a:endParaRPr>
                    </a:p>
                  </a:txBody>
                  <a:tcPr marL="19050" marR="19050" marT="19050" marB="0" anchor="ctr"/>
                </a:tc>
                <a:tc>
                  <a:txBody>
                    <a:bodyPr/>
                    <a:lstStyle/>
                    <a:p>
                      <a:pPr algn="ctr" fontAlgn="b"/>
                      <a:r>
                        <a:rPr lang="en-GB" sz="2200" u="none" strike="noStrike">
                          <a:effectLst/>
                          <a:latin typeface="+mn-lt"/>
                        </a:rPr>
                        <a:t>55%</a:t>
                      </a:r>
                      <a:endParaRPr lang="en-GB" sz="2200" b="0" i="0" u="none" strike="noStrike">
                        <a:solidFill>
                          <a:srgbClr val="000000"/>
                        </a:solidFill>
                        <a:effectLst/>
                        <a:latin typeface="+mn-lt"/>
                      </a:endParaRPr>
                    </a:p>
                  </a:txBody>
                  <a:tcPr marL="19050" marR="19050" marT="19050" marB="0" anchor="ctr"/>
                </a:tc>
                <a:extLst>
                  <a:ext uri="{0D108BD9-81ED-4DB2-BD59-A6C34878D82A}">
                    <a16:rowId xmlns:a16="http://schemas.microsoft.com/office/drawing/2014/main" val="3721915081"/>
                  </a:ext>
                </a:extLst>
              </a:tr>
              <a:tr h="753512">
                <a:tc>
                  <a:txBody>
                    <a:bodyPr/>
                    <a:lstStyle/>
                    <a:p>
                      <a:pPr algn="ctr" fontAlgn="b"/>
                      <a:r>
                        <a:rPr lang="en-GB" sz="2200" u="none" strike="noStrike">
                          <a:effectLst/>
                          <a:latin typeface="+mn-lt"/>
                        </a:rPr>
                        <a:t>Generative Language Modeling</a:t>
                      </a:r>
                      <a:endParaRPr lang="en-GB" sz="2200" b="0" i="0" u="none" strike="noStrike">
                        <a:solidFill>
                          <a:srgbClr val="000000"/>
                        </a:solidFill>
                        <a:effectLst/>
                        <a:latin typeface="+mn-lt"/>
                      </a:endParaRPr>
                    </a:p>
                  </a:txBody>
                  <a:tcPr marL="19050" marR="19050" marT="19050" marB="0" anchor="ctr"/>
                </a:tc>
                <a:tc>
                  <a:txBody>
                    <a:bodyPr/>
                    <a:lstStyle/>
                    <a:p>
                      <a:pPr algn="ctr" fontAlgn="b"/>
                      <a:r>
                        <a:rPr lang="en-GB" sz="2200" u="none" strike="noStrike" dirty="0">
                          <a:effectLst/>
                          <a:latin typeface="+mn-lt"/>
                        </a:rPr>
                        <a:t>8</a:t>
                      </a:r>
                      <a:endParaRPr lang="en-GB" sz="2200" b="0" i="0" u="none" strike="noStrike" dirty="0">
                        <a:solidFill>
                          <a:srgbClr val="000000"/>
                        </a:solidFill>
                        <a:effectLst/>
                        <a:latin typeface="+mn-lt"/>
                      </a:endParaRPr>
                    </a:p>
                  </a:txBody>
                  <a:tcPr marL="19050" marR="19050" marT="19050" marB="0" anchor="ctr"/>
                </a:tc>
                <a:tc>
                  <a:txBody>
                    <a:bodyPr/>
                    <a:lstStyle/>
                    <a:p>
                      <a:pPr algn="ctr" fontAlgn="b"/>
                      <a:r>
                        <a:rPr lang="en-GB" sz="2200" u="none" strike="noStrike">
                          <a:effectLst/>
                          <a:latin typeface="+mn-lt"/>
                        </a:rPr>
                        <a:t>40%</a:t>
                      </a:r>
                      <a:endParaRPr lang="en-GB" sz="2200" b="0" i="0" u="none" strike="noStrike">
                        <a:solidFill>
                          <a:srgbClr val="000000"/>
                        </a:solidFill>
                        <a:effectLst/>
                        <a:latin typeface="+mn-lt"/>
                      </a:endParaRPr>
                    </a:p>
                  </a:txBody>
                  <a:tcPr marL="19050" marR="19050" marT="19050" marB="0" anchor="ctr"/>
                </a:tc>
                <a:extLst>
                  <a:ext uri="{0D108BD9-81ED-4DB2-BD59-A6C34878D82A}">
                    <a16:rowId xmlns:a16="http://schemas.microsoft.com/office/drawing/2014/main" val="2759188376"/>
                  </a:ext>
                </a:extLst>
              </a:tr>
              <a:tr h="416308">
                <a:tc>
                  <a:txBody>
                    <a:bodyPr/>
                    <a:lstStyle/>
                    <a:p>
                      <a:pPr algn="ctr" fontAlgn="b"/>
                      <a:r>
                        <a:rPr lang="en-GB" sz="2200" u="none" strike="noStrike">
                          <a:effectLst/>
                          <a:latin typeface="+mn-lt"/>
                        </a:rPr>
                        <a:t>Deep Learning</a:t>
                      </a:r>
                      <a:endParaRPr lang="en-GB" sz="2200" b="0" i="0" u="none" strike="noStrike">
                        <a:solidFill>
                          <a:srgbClr val="000000"/>
                        </a:solidFill>
                        <a:effectLst/>
                        <a:latin typeface="+mn-lt"/>
                      </a:endParaRPr>
                    </a:p>
                  </a:txBody>
                  <a:tcPr marL="19050" marR="19050" marT="19050" marB="0" anchor="ctr"/>
                </a:tc>
                <a:tc>
                  <a:txBody>
                    <a:bodyPr/>
                    <a:lstStyle/>
                    <a:p>
                      <a:pPr algn="ctr" fontAlgn="b"/>
                      <a:r>
                        <a:rPr lang="en-GB" sz="2200" u="none" strike="noStrike" dirty="0">
                          <a:effectLst/>
                          <a:latin typeface="+mn-lt"/>
                        </a:rPr>
                        <a:t>12</a:t>
                      </a:r>
                      <a:endParaRPr lang="en-GB" sz="2200" b="0" i="0" u="none" strike="noStrike" dirty="0">
                        <a:solidFill>
                          <a:srgbClr val="000000"/>
                        </a:solidFill>
                        <a:effectLst/>
                        <a:latin typeface="+mn-lt"/>
                      </a:endParaRPr>
                    </a:p>
                  </a:txBody>
                  <a:tcPr marL="19050" marR="19050" marT="19050" marB="0" anchor="ctr"/>
                </a:tc>
                <a:tc>
                  <a:txBody>
                    <a:bodyPr/>
                    <a:lstStyle/>
                    <a:p>
                      <a:pPr algn="ctr" fontAlgn="b"/>
                      <a:r>
                        <a:rPr lang="en-GB" sz="2200" u="none" strike="noStrike">
                          <a:effectLst/>
                          <a:latin typeface="+mn-lt"/>
                        </a:rPr>
                        <a:t>60%</a:t>
                      </a:r>
                      <a:endParaRPr lang="en-GB" sz="2200" b="0" i="0" u="none" strike="noStrike">
                        <a:solidFill>
                          <a:srgbClr val="000000"/>
                        </a:solidFill>
                        <a:effectLst/>
                        <a:latin typeface="+mn-lt"/>
                      </a:endParaRPr>
                    </a:p>
                  </a:txBody>
                  <a:tcPr marL="19050" marR="19050" marT="19050" marB="0" anchor="ctr"/>
                </a:tc>
                <a:extLst>
                  <a:ext uri="{0D108BD9-81ED-4DB2-BD59-A6C34878D82A}">
                    <a16:rowId xmlns:a16="http://schemas.microsoft.com/office/drawing/2014/main" val="2539153235"/>
                  </a:ext>
                </a:extLst>
              </a:tr>
              <a:tr h="1119862">
                <a:tc>
                  <a:txBody>
                    <a:bodyPr/>
                    <a:lstStyle/>
                    <a:p>
                      <a:pPr algn="ctr" fontAlgn="b"/>
                      <a:r>
                        <a:rPr lang="fr-FR" sz="2200" u="none" strike="noStrike">
                          <a:effectLst/>
                          <a:latin typeface="+mn-lt"/>
                        </a:rPr>
                        <a:t>Vision (image recognition, image generation, text recognition OCR, etc.)</a:t>
                      </a:r>
                      <a:endParaRPr lang="fr-FR" sz="2200" b="0" i="0" u="none" strike="noStrike">
                        <a:solidFill>
                          <a:srgbClr val="000000"/>
                        </a:solidFill>
                        <a:effectLst/>
                        <a:latin typeface="+mn-lt"/>
                      </a:endParaRPr>
                    </a:p>
                  </a:txBody>
                  <a:tcPr marL="19050" marR="19050" marT="19050" marB="0" anchor="ctr"/>
                </a:tc>
                <a:tc>
                  <a:txBody>
                    <a:bodyPr/>
                    <a:lstStyle/>
                    <a:p>
                      <a:pPr algn="ctr" fontAlgn="b"/>
                      <a:r>
                        <a:rPr lang="en-GB" sz="2200" u="none" strike="noStrike" dirty="0">
                          <a:effectLst/>
                          <a:latin typeface="+mn-lt"/>
                        </a:rPr>
                        <a:t>12</a:t>
                      </a:r>
                      <a:endParaRPr lang="en-GB" sz="2200" b="0" i="0" u="none" strike="noStrike" dirty="0">
                        <a:solidFill>
                          <a:srgbClr val="000000"/>
                        </a:solidFill>
                        <a:effectLst/>
                        <a:latin typeface="+mn-lt"/>
                      </a:endParaRPr>
                    </a:p>
                  </a:txBody>
                  <a:tcPr marL="19050" marR="19050" marT="19050" marB="0" anchor="ctr"/>
                </a:tc>
                <a:tc>
                  <a:txBody>
                    <a:bodyPr/>
                    <a:lstStyle/>
                    <a:p>
                      <a:pPr algn="ctr" fontAlgn="b"/>
                      <a:r>
                        <a:rPr lang="en-GB" sz="2200" u="none" strike="noStrike" dirty="0">
                          <a:effectLst/>
                          <a:latin typeface="+mn-lt"/>
                        </a:rPr>
                        <a:t>60%</a:t>
                      </a:r>
                      <a:endParaRPr lang="en-GB" sz="2200" b="0" i="0" u="none" strike="noStrike" dirty="0">
                        <a:solidFill>
                          <a:srgbClr val="000000"/>
                        </a:solidFill>
                        <a:effectLst/>
                        <a:latin typeface="+mn-lt"/>
                      </a:endParaRPr>
                    </a:p>
                  </a:txBody>
                  <a:tcPr marL="19050" marR="19050" marT="19050" marB="0" anchor="ctr"/>
                </a:tc>
                <a:extLst>
                  <a:ext uri="{0D108BD9-81ED-4DB2-BD59-A6C34878D82A}">
                    <a16:rowId xmlns:a16="http://schemas.microsoft.com/office/drawing/2014/main" val="1906404335"/>
                  </a:ext>
                </a:extLst>
              </a:tr>
              <a:tr h="753512">
                <a:tc>
                  <a:txBody>
                    <a:bodyPr/>
                    <a:lstStyle/>
                    <a:p>
                      <a:pPr algn="ctr" fontAlgn="b"/>
                      <a:r>
                        <a:rPr lang="en-GB" sz="2200" u="none" strike="noStrike">
                          <a:effectLst/>
                          <a:latin typeface="+mn-lt"/>
                        </a:rPr>
                        <a:t>Audio (speech recognition, speech synthesis, etc.)</a:t>
                      </a:r>
                      <a:endParaRPr lang="en-GB" sz="2200" b="0" i="0" u="none" strike="noStrike">
                        <a:solidFill>
                          <a:srgbClr val="000000"/>
                        </a:solidFill>
                        <a:effectLst/>
                        <a:latin typeface="+mn-lt"/>
                      </a:endParaRPr>
                    </a:p>
                  </a:txBody>
                  <a:tcPr marL="19050" marR="19050" marT="19050" marB="0" anchor="ctr"/>
                </a:tc>
                <a:tc>
                  <a:txBody>
                    <a:bodyPr/>
                    <a:lstStyle/>
                    <a:p>
                      <a:pPr algn="ctr" fontAlgn="b"/>
                      <a:r>
                        <a:rPr lang="en-GB" sz="2200" u="none" strike="noStrike" dirty="0">
                          <a:effectLst/>
                          <a:latin typeface="+mn-lt"/>
                        </a:rPr>
                        <a:t>4</a:t>
                      </a:r>
                      <a:endParaRPr lang="en-GB" sz="2200" b="0" i="0" u="none" strike="noStrike" dirty="0">
                        <a:solidFill>
                          <a:srgbClr val="000000"/>
                        </a:solidFill>
                        <a:effectLst/>
                        <a:latin typeface="+mn-lt"/>
                      </a:endParaRPr>
                    </a:p>
                  </a:txBody>
                  <a:tcPr marL="19050" marR="19050" marT="19050" marB="0" anchor="ctr"/>
                </a:tc>
                <a:tc>
                  <a:txBody>
                    <a:bodyPr/>
                    <a:lstStyle/>
                    <a:p>
                      <a:pPr algn="ctr" fontAlgn="b"/>
                      <a:r>
                        <a:rPr lang="en-GB" sz="2200" u="none" strike="noStrike" dirty="0">
                          <a:effectLst/>
                          <a:latin typeface="+mn-lt"/>
                        </a:rPr>
                        <a:t>20%</a:t>
                      </a:r>
                      <a:endParaRPr lang="en-GB" sz="2200" b="0" i="0" u="none" strike="noStrike" dirty="0">
                        <a:solidFill>
                          <a:srgbClr val="000000"/>
                        </a:solidFill>
                        <a:effectLst/>
                        <a:latin typeface="+mn-lt"/>
                      </a:endParaRPr>
                    </a:p>
                  </a:txBody>
                  <a:tcPr marL="19050" marR="19050" marT="19050" marB="0" anchor="ctr"/>
                </a:tc>
                <a:extLst>
                  <a:ext uri="{0D108BD9-81ED-4DB2-BD59-A6C34878D82A}">
                    <a16:rowId xmlns:a16="http://schemas.microsoft.com/office/drawing/2014/main" val="4141681875"/>
                  </a:ext>
                </a:extLst>
              </a:tr>
              <a:tr h="416308">
                <a:tc>
                  <a:txBody>
                    <a:bodyPr/>
                    <a:lstStyle/>
                    <a:p>
                      <a:pPr algn="ctr" fontAlgn="b"/>
                      <a:r>
                        <a:rPr lang="en-GB" sz="2200" u="none" strike="noStrike">
                          <a:effectLst/>
                          <a:latin typeface="+mn-lt"/>
                        </a:rPr>
                        <a:t>Robotic process automation</a:t>
                      </a:r>
                      <a:endParaRPr lang="en-GB" sz="2200" b="0" i="0" u="none" strike="noStrike">
                        <a:solidFill>
                          <a:srgbClr val="000000"/>
                        </a:solidFill>
                        <a:effectLst/>
                        <a:latin typeface="+mn-lt"/>
                      </a:endParaRPr>
                    </a:p>
                  </a:txBody>
                  <a:tcPr marL="19050" marR="19050" marT="19050" marB="0" anchor="ctr"/>
                </a:tc>
                <a:tc>
                  <a:txBody>
                    <a:bodyPr/>
                    <a:lstStyle/>
                    <a:p>
                      <a:pPr algn="ctr" fontAlgn="b"/>
                      <a:r>
                        <a:rPr lang="en-GB" sz="2200" u="none" strike="noStrike" dirty="0">
                          <a:effectLst/>
                          <a:latin typeface="+mn-lt"/>
                        </a:rPr>
                        <a:t>1</a:t>
                      </a:r>
                      <a:endParaRPr lang="en-GB" sz="2200" b="0" i="0" u="none" strike="noStrike" dirty="0">
                        <a:solidFill>
                          <a:srgbClr val="000000"/>
                        </a:solidFill>
                        <a:effectLst/>
                        <a:latin typeface="+mn-lt"/>
                      </a:endParaRPr>
                    </a:p>
                  </a:txBody>
                  <a:tcPr marL="19050" marR="19050" marT="19050" marB="0" anchor="ctr"/>
                </a:tc>
                <a:tc>
                  <a:txBody>
                    <a:bodyPr/>
                    <a:lstStyle/>
                    <a:p>
                      <a:pPr algn="ctr" fontAlgn="b"/>
                      <a:r>
                        <a:rPr lang="en-GB" sz="2200" u="none" strike="noStrike" dirty="0">
                          <a:effectLst/>
                          <a:latin typeface="+mn-lt"/>
                        </a:rPr>
                        <a:t>5%</a:t>
                      </a:r>
                      <a:endParaRPr lang="en-GB" sz="2200" b="0" i="0" u="none" strike="noStrike" dirty="0">
                        <a:solidFill>
                          <a:srgbClr val="000000"/>
                        </a:solidFill>
                        <a:effectLst/>
                        <a:latin typeface="+mn-lt"/>
                      </a:endParaRPr>
                    </a:p>
                  </a:txBody>
                  <a:tcPr marL="19050" marR="19050" marT="19050" marB="0" anchor="ctr"/>
                </a:tc>
                <a:extLst>
                  <a:ext uri="{0D108BD9-81ED-4DB2-BD59-A6C34878D82A}">
                    <a16:rowId xmlns:a16="http://schemas.microsoft.com/office/drawing/2014/main" val="1841181835"/>
                  </a:ext>
                </a:extLst>
              </a:tr>
              <a:tr h="416308">
                <a:tc>
                  <a:txBody>
                    <a:bodyPr/>
                    <a:lstStyle/>
                    <a:p>
                      <a:pPr algn="ctr" fontAlgn="b"/>
                      <a:r>
                        <a:rPr lang="en-GB" sz="2200" u="none" strike="noStrike">
                          <a:effectLst/>
                          <a:latin typeface="+mn-lt"/>
                        </a:rPr>
                        <a:t>Virtual agents</a:t>
                      </a:r>
                      <a:endParaRPr lang="en-GB" sz="2200" b="0" i="0" u="none" strike="noStrike">
                        <a:solidFill>
                          <a:srgbClr val="000000"/>
                        </a:solidFill>
                        <a:effectLst/>
                        <a:latin typeface="+mn-lt"/>
                      </a:endParaRPr>
                    </a:p>
                  </a:txBody>
                  <a:tcPr marL="19050" marR="19050" marT="19050" marB="0" anchor="ctr"/>
                </a:tc>
                <a:tc>
                  <a:txBody>
                    <a:bodyPr/>
                    <a:lstStyle/>
                    <a:p>
                      <a:pPr algn="ctr" fontAlgn="b"/>
                      <a:r>
                        <a:rPr lang="en-GB" sz="2200" u="none" strike="noStrike">
                          <a:effectLst/>
                          <a:latin typeface="+mn-lt"/>
                        </a:rPr>
                        <a:t>0</a:t>
                      </a:r>
                      <a:endParaRPr lang="en-GB" sz="2200" b="0" i="0" u="none" strike="noStrike">
                        <a:solidFill>
                          <a:srgbClr val="000000"/>
                        </a:solidFill>
                        <a:effectLst/>
                        <a:latin typeface="+mn-lt"/>
                      </a:endParaRPr>
                    </a:p>
                  </a:txBody>
                  <a:tcPr marL="19050" marR="19050" marT="19050" marB="0" anchor="ctr"/>
                </a:tc>
                <a:tc>
                  <a:txBody>
                    <a:bodyPr/>
                    <a:lstStyle/>
                    <a:p>
                      <a:pPr algn="ctr" fontAlgn="b"/>
                      <a:r>
                        <a:rPr lang="en-GB" sz="2200" u="none" strike="noStrike" dirty="0">
                          <a:effectLst/>
                          <a:latin typeface="+mn-lt"/>
                        </a:rPr>
                        <a:t>0%</a:t>
                      </a:r>
                      <a:endParaRPr lang="en-GB" sz="2200" b="0" i="0" u="none" strike="noStrike" dirty="0">
                        <a:solidFill>
                          <a:srgbClr val="000000"/>
                        </a:solidFill>
                        <a:effectLst/>
                        <a:latin typeface="+mn-lt"/>
                      </a:endParaRPr>
                    </a:p>
                  </a:txBody>
                  <a:tcPr marL="19050" marR="19050" marT="19050" marB="0" anchor="ctr"/>
                </a:tc>
                <a:extLst>
                  <a:ext uri="{0D108BD9-81ED-4DB2-BD59-A6C34878D82A}">
                    <a16:rowId xmlns:a16="http://schemas.microsoft.com/office/drawing/2014/main" val="4100825904"/>
                  </a:ext>
                </a:extLst>
              </a:tr>
              <a:tr h="696184">
                <a:tc>
                  <a:txBody>
                    <a:bodyPr/>
                    <a:lstStyle/>
                    <a:p>
                      <a:pPr algn="ctr" fontAlgn="b"/>
                      <a:r>
                        <a:rPr lang="en-GB" sz="2200" u="none" strike="noStrike" dirty="0">
                          <a:effectLst/>
                          <a:latin typeface="+mn-lt"/>
                        </a:rPr>
                        <a:t>Decision management: Classified and statistical learning methods</a:t>
                      </a:r>
                      <a:endParaRPr lang="en-GB" sz="2200" b="0" i="0" u="none" strike="noStrike" dirty="0">
                        <a:solidFill>
                          <a:srgbClr val="000000"/>
                        </a:solidFill>
                        <a:effectLst/>
                        <a:latin typeface="+mn-lt"/>
                      </a:endParaRPr>
                    </a:p>
                  </a:txBody>
                  <a:tcPr marL="19050" marR="19050" marT="19050" marB="0" anchor="ctr"/>
                </a:tc>
                <a:tc>
                  <a:txBody>
                    <a:bodyPr/>
                    <a:lstStyle/>
                    <a:p>
                      <a:pPr algn="ctr" fontAlgn="b"/>
                      <a:r>
                        <a:rPr lang="en-GB" sz="2200" u="none" strike="noStrike" dirty="0">
                          <a:effectLst/>
                          <a:latin typeface="+mn-lt"/>
                        </a:rPr>
                        <a:t>2</a:t>
                      </a:r>
                      <a:endParaRPr lang="en-GB" sz="2200" b="0" i="0" u="none" strike="noStrike" dirty="0">
                        <a:solidFill>
                          <a:srgbClr val="000000"/>
                        </a:solidFill>
                        <a:effectLst/>
                        <a:latin typeface="+mn-lt"/>
                      </a:endParaRPr>
                    </a:p>
                  </a:txBody>
                  <a:tcPr marL="19050" marR="19050" marT="19050" marB="0" anchor="ctr"/>
                </a:tc>
                <a:tc>
                  <a:txBody>
                    <a:bodyPr/>
                    <a:lstStyle/>
                    <a:p>
                      <a:pPr algn="ctr" fontAlgn="b"/>
                      <a:r>
                        <a:rPr lang="en-GB" sz="2200" u="none" strike="noStrike" dirty="0">
                          <a:effectLst/>
                          <a:latin typeface="+mn-lt"/>
                        </a:rPr>
                        <a:t>10%</a:t>
                      </a:r>
                      <a:endParaRPr lang="en-GB" sz="2200" b="0" i="0" u="none" strike="noStrike" dirty="0">
                        <a:solidFill>
                          <a:srgbClr val="000000"/>
                        </a:solidFill>
                        <a:effectLst/>
                        <a:latin typeface="+mn-lt"/>
                      </a:endParaRPr>
                    </a:p>
                  </a:txBody>
                  <a:tcPr marL="19050" marR="19050" marT="19050" marB="0" anchor="ctr"/>
                </a:tc>
                <a:extLst>
                  <a:ext uri="{0D108BD9-81ED-4DB2-BD59-A6C34878D82A}">
                    <a16:rowId xmlns:a16="http://schemas.microsoft.com/office/drawing/2014/main" val="4023927228"/>
                  </a:ext>
                </a:extLst>
              </a:tr>
              <a:tr h="696184">
                <a:tc>
                  <a:txBody>
                    <a:bodyPr/>
                    <a:lstStyle/>
                    <a:p>
                      <a:pPr algn="ctr" fontAlgn="b"/>
                      <a:r>
                        <a:rPr lang="en-US" sz="2200" b="1" i="0" u="none" strike="noStrike" dirty="0">
                          <a:solidFill>
                            <a:srgbClr val="000000"/>
                          </a:solidFill>
                          <a:effectLst/>
                          <a:latin typeface="+mn-lt"/>
                        </a:rPr>
                        <a:t>TOTAL SUBMITTED PROPOSALS</a:t>
                      </a:r>
                      <a:endParaRPr lang="en-GB" sz="2200" b="1" i="0" u="none" strike="noStrike" dirty="0">
                        <a:solidFill>
                          <a:srgbClr val="000000"/>
                        </a:solidFill>
                        <a:effectLst/>
                        <a:latin typeface="+mn-lt"/>
                      </a:endParaRPr>
                    </a:p>
                  </a:txBody>
                  <a:tcPr marL="19050" marR="19050" marT="19050" marB="0" anchor="ctr"/>
                </a:tc>
                <a:tc gridSpan="2">
                  <a:txBody>
                    <a:bodyPr/>
                    <a:lstStyle/>
                    <a:p>
                      <a:pPr algn="ctr" fontAlgn="b"/>
                      <a:r>
                        <a:rPr lang="en-US" sz="2200" b="1" i="0" u="none" strike="noStrike" dirty="0">
                          <a:solidFill>
                            <a:srgbClr val="000000"/>
                          </a:solidFill>
                          <a:effectLst/>
                          <a:latin typeface="+mn-lt"/>
                        </a:rPr>
                        <a:t>20</a:t>
                      </a:r>
                      <a:endParaRPr lang="en-GB" sz="2200" b="1" i="0" u="none" strike="noStrike" dirty="0">
                        <a:solidFill>
                          <a:srgbClr val="000000"/>
                        </a:solidFill>
                        <a:effectLst/>
                        <a:latin typeface="+mn-lt"/>
                      </a:endParaRPr>
                    </a:p>
                  </a:txBody>
                  <a:tcPr marL="19050" marR="19050" marT="19050" marB="0" anchor="ctr"/>
                </a:tc>
                <a:tc hMerge="1">
                  <a:txBody>
                    <a:bodyPr/>
                    <a:lstStyle/>
                    <a:p>
                      <a:pPr algn="ctr" fontAlgn="b"/>
                      <a:endParaRPr lang="en-GB"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099012894"/>
                  </a:ext>
                </a:extLst>
              </a:tr>
            </a:tbl>
          </a:graphicData>
        </a:graphic>
      </p:graphicFrame>
    </p:spTree>
    <p:extLst>
      <p:ext uri="{BB962C8B-B14F-4D97-AF65-F5344CB8AC3E}">
        <p14:creationId xmlns:p14="http://schemas.microsoft.com/office/powerpoint/2010/main" val="194189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europe with countries/regions&#10;&#10;Description automatically generated">
            <a:extLst>
              <a:ext uri="{FF2B5EF4-FFF2-40B4-BE49-F238E27FC236}">
                <a16:creationId xmlns:a16="http://schemas.microsoft.com/office/drawing/2014/main" id="{3A047509-C5B8-C475-486E-736172838CC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 t="22338" r="23137" b="4178"/>
          <a:stretch/>
        </p:blipFill>
        <p:spPr>
          <a:xfrm>
            <a:off x="7705125" y="0"/>
            <a:ext cx="16830314" cy="13716000"/>
          </a:xfrm>
          <a:prstGeom prst="rect">
            <a:avLst/>
          </a:prstGeom>
        </p:spPr>
      </p:pic>
      <p:pic>
        <p:nvPicPr>
          <p:cNvPr id="10" name="Graphic 9" descr="Server with solid fill">
            <a:extLst>
              <a:ext uri="{FF2B5EF4-FFF2-40B4-BE49-F238E27FC236}">
                <a16:creationId xmlns:a16="http://schemas.microsoft.com/office/drawing/2014/main" id="{2973FEE1-0CF1-960E-E684-BE0C3B46DE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7773" y="7873841"/>
            <a:ext cx="1349594" cy="1349594"/>
          </a:xfrm>
          <a:prstGeom prst="rect">
            <a:avLst/>
          </a:prstGeom>
        </p:spPr>
      </p:pic>
      <p:pic>
        <p:nvPicPr>
          <p:cNvPr id="16" name="Graphic 15" descr="Server with solid fill">
            <a:extLst>
              <a:ext uri="{FF2B5EF4-FFF2-40B4-BE49-F238E27FC236}">
                <a16:creationId xmlns:a16="http://schemas.microsoft.com/office/drawing/2014/main" id="{54231DC7-C684-BCA3-99C7-150B7E6D1D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7773" y="6231583"/>
            <a:ext cx="1349594" cy="1349594"/>
          </a:xfrm>
          <a:prstGeom prst="rect">
            <a:avLst/>
          </a:prstGeom>
        </p:spPr>
      </p:pic>
      <p:pic>
        <p:nvPicPr>
          <p:cNvPr id="20" name="Graphic 19" descr="Server with solid fill">
            <a:extLst>
              <a:ext uri="{FF2B5EF4-FFF2-40B4-BE49-F238E27FC236}">
                <a16:creationId xmlns:a16="http://schemas.microsoft.com/office/drawing/2014/main" id="{BC22295B-EDA3-73B2-00C3-879A68EC69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506364" y="1524626"/>
            <a:ext cx="747804" cy="747804"/>
          </a:xfrm>
          <a:prstGeom prst="rect">
            <a:avLst/>
          </a:prstGeom>
        </p:spPr>
      </p:pic>
      <p:pic>
        <p:nvPicPr>
          <p:cNvPr id="21" name="Graphic 20" descr="Server with solid fill">
            <a:extLst>
              <a:ext uri="{FF2B5EF4-FFF2-40B4-BE49-F238E27FC236}">
                <a16:creationId xmlns:a16="http://schemas.microsoft.com/office/drawing/2014/main" id="{04ADD018-856B-26DA-C1A7-4759FA577F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335534" y="9635946"/>
            <a:ext cx="747804" cy="747804"/>
          </a:xfrm>
          <a:prstGeom prst="rect">
            <a:avLst/>
          </a:prstGeom>
        </p:spPr>
      </p:pic>
      <p:pic>
        <p:nvPicPr>
          <p:cNvPr id="22" name="Graphic 21" descr="Server with solid fill">
            <a:extLst>
              <a:ext uri="{FF2B5EF4-FFF2-40B4-BE49-F238E27FC236}">
                <a16:creationId xmlns:a16="http://schemas.microsoft.com/office/drawing/2014/main" id="{3A282A7E-8DF9-30BB-7A66-88F3A52CB0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78268" y="11209986"/>
            <a:ext cx="747804" cy="747804"/>
          </a:xfrm>
          <a:prstGeom prst="rect">
            <a:avLst/>
          </a:prstGeom>
        </p:spPr>
      </p:pic>
      <p:pic>
        <p:nvPicPr>
          <p:cNvPr id="23" name="Graphic 22" descr="Server with solid fill">
            <a:extLst>
              <a:ext uri="{FF2B5EF4-FFF2-40B4-BE49-F238E27FC236}">
                <a16:creationId xmlns:a16="http://schemas.microsoft.com/office/drawing/2014/main" id="{2F05C577-C926-EF20-A367-2688DABF10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21336" y="10722692"/>
            <a:ext cx="747804" cy="747804"/>
          </a:xfrm>
          <a:prstGeom prst="rect">
            <a:avLst/>
          </a:prstGeom>
        </p:spPr>
      </p:pic>
      <p:pic>
        <p:nvPicPr>
          <p:cNvPr id="25" name="Graphic 24" descr="Server with solid fill">
            <a:extLst>
              <a:ext uri="{FF2B5EF4-FFF2-40B4-BE49-F238E27FC236}">
                <a16:creationId xmlns:a16="http://schemas.microsoft.com/office/drawing/2014/main" id="{9DB1B25B-C85C-5181-6E54-DB83D645D8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00306" y="7398496"/>
            <a:ext cx="747804" cy="747804"/>
          </a:xfrm>
          <a:prstGeom prst="rect">
            <a:avLst/>
          </a:prstGeom>
        </p:spPr>
      </p:pic>
      <p:pic>
        <p:nvPicPr>
          <p:cNvPr id="26" name="Graphic 25" descr="Server with solid fill">
            <a:extLst>
              <a:ext uri="{FF2B5EF4-FFF2-40B4-BE49-F238E27FC236}">
                <a16:creationId xmlns:a16="http://schemas.microsoft.com/office/drawing/2014/main" id="{BBA57A52-9BAF-DCF5-D550-9811C5DA63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00306" y="9144202"/>
            <a:ext cx="747804" cy="747804"/>
          </a:xfrm>
          <a:prstGeom prst="rect">
            <a:avLst/>
          </a:prstGeom>
        </p:spPr>
      </p:pic>
      <p:pic>
        <p:nvPicPr>
          <p:cNvPr id="27" name="Graphic 26" descr="Server with solid fill">
            <a:extLst>
              <a:ext uri="{FF2B5EF4-FFF2-40B4-BE49-F238E27FC236}">
                <a16:creationId xmlns:a16="http://schemas.microsoft.com/office/drawing/2014/main" id="{18EA4587-3C31-E690-FF45-B4B57A30C6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92822" y="10031206"/>
            <a:ext cx="747804" cy="747804"/>
          </a:xfrm>
          <a:prstGeom prst="rect">
            <a:avLst/>
          </a:prstGeom>
        </p:spPr>
      </p:pic>
      <p:sp>
        <p:nvSpPr>
          <p:cNvPr id="28" name="Title 1">
            <a:extLst>
              <a:ext uri="{FF2B5EF4-FFF2-40B4-BE49-F238E27FC236}">
                <a16:creationId xmlns:a16="http://schemas.microsoft.com/office/drawing/2014/main" id="{6CEC34EA-2B6D-29B2-55CB-24C62A96B6B9}"/>
              </a:ext>
            </a:extLst>
          </p:cNvPr>
          <p:cNvSpPr>
            <a:spLocks noGrp="1"/>
          </p:cNvSpPr>
          <p:nvPr>
            <p:ph type="title" idx="4294967295"/>
          </p:nvPr>
        </p:nvSpPr>
        <p:spPr>
          <a:xfrm>
            <a:off x="0" y="1319213"/>
            <a:ext cx="21945600" cy="2089150"/>
          </a:xfrm>
        </p:spPr>
        <p:txBody>
          <a:bodyPr/>
          <a:lstStyle/>
          <a:p>
            <a:r>
              <a:rPr lang="en-US" sz="6600" b="1" dirty="0">
                <a:solidFill>
                  <a:schemeClr val="tx1">
                    <a:lumMod val="60000"/>
                    <a:lumOff val="40000"/>
                  </a:schemeClr>
                </a:solidFill>
                <a:latin typeface="Montserrat" panose="00000800000000000000" pitchFamily="50" charset="0"/>
                <a:ea typeface="+mj-ea"/>
                <a:cs typeface="+mj-cs"/>
              </a:rPr>
              <a:t>The EuroHPC Supercomputer Ecosystem</a:t>
            </a:r>
            <a:br>
              <a:rPr lang="en-US" dirty="0">
                <a:solidFill>
                  <a:schemeClr val="accent2"/>
                </a:solidFill>
                <a:latin typeface="Montserrat" panose="00000800000000000000" pitchFamily="50" charset="0"/>
              </a:rPr>
            </a:br>
            <a:endParaRPr lang="en-US" dirty="0">
              <a:solidFill>
                <a:schemeClr val="accent1"/>
              </a:solidFill>
              <a:latin typeface="Montserrat" panose="00000800000000000000" pitchFamily="50" charset="0"/>
            </a:endParaRPr>
          </a:p>
        </p:txBody>
      </p:sp>
      <p:sp>
        <p:nvSpPr>
          <p:cNvPr id="29" name="TextBox 28">
            <a:extLst>
              <a:ext uri="{FF2B5EF4-FFF2-40B4-BE49-F238E27FC236}">
                <a16:creationId xmlns:a16="http://schemas.microsoft.com/office/drawing/2014/main" id="{D174483D-DDDE-9076-1788-4E682148D88E}"/>
              </a:ext>
            </a:extLst>
          </p:cNvPr>
          <p:cNvSpPr txBox="1"/>
          <p:nvPr/>
        </p:nvSpPr>
        <p:spPr>
          <a:xfrm>
            <a:off x="2177366" y="6849850"/>
            <a:ext cx="4056840" cy="646331"/>
          </a:xfrm>
          <a:prstGeom prst="rect">
            <a:avLst/>
          </a:prstGeom>
          <a:noFill/>
        </p:spPr>
        <p:txBody>
          <a:bodyPr wrap="square" rtlCol="0">
            <a:spAutoFit/>
          </a:bodyPr>
          <a:lstStyle/>
          <a:p>
            <a:pPr defTabSz="1828800" hangingPunct="1">
              <a:defRPr/>
            </a:pPr>
            <a:r>
              <a:rPr lang="en-US" sz="3600" kern="1200" dirty="0">
                <a:solidFill>
                  <a:srgbClr val="E7E6E6">
                    <a:lumMod val="50000"/>
                  </a:srgbClr>
                </a:solidFill>
                <a:latin typeface="Arial Nova" panose="020B0504020202020204" pitchFamily="34" charset="0"/>
                <a:ea typeface="+mn-ea"/>
                <a:cs typeface="+mn-cs"/>
              </a:rPr>
              <a:t>PRE-EXASCALE</a:t>
            </a:r>
            <a:endParaRPr lang="en-150" sz="3600" kern="1200" dirty="0">
              <a:solidFill>
                <a:srgbClr val="E7E6E6">
                  <a:lumMod val="50000"/>
                </a:srgbClr>
              </a:solidFill>
              <a:latin typeface="Arial Nova" panose="020B0504020202020204" pitchFamily="34" charset="0"/>
              <a:ea typeface="+mn-ea"/>
              <a:cs typeface="+mn-cs"/>
            </a:endParaRPr>
          </a:p>
        </p:txBody>
      </p:sp>
      <p:sp>
        <p:nvSpPr>
          <p:cNvPr id="30" name="TextBox 29">
            <a:extLst>
              <a:ext uri="{FF2B5EF4-FFF2-40B4-BE49-F238E27FC236}">
                <a16:creationId xmlns:a16="http://schemas.microsoft.com/office/drawing/2014/main" id="{2A1493A5-BC1D-3A54-7619-AFEE92AC3690}"/>
              </a:ext>
            </a:extLst>
          </p:cNvPr>
          <p:cNvSpPr txBox="1"/>
          <p:nvPr/>
        </p:nvSpPr>
        <p:spPr>
          <a:xfrm>
            <a:off x="2177367" y="8473633"/>
            <a:ext cx="5780386" cy="646331"/>
          </a:xfrm>
          <a:prstGeom prst="rect">
            <a:avLst/>
          </a:prstGeom>
          <a:noFill/>
        </p:spPr>
        <p:txBody>
          <a:bodyPr wrap="square" rtlCol="0">
            <a:spAutoFit/>
          </a:bodyPr>
          <a:lstStyle/>
          <a:p>
            <a:pPr defTabSz="1828800" hangingPunct="1">
              <a:defRPr/>
            </a:pPr>
            <a:r>
              <a:rPr lang="en-US" sz="3600" kern="1200" dirty="0">
                <a:solidFill>
                  <a:srgbClr val="E7E6E6">
                    <a:lumMod val="50000"/>
                  </a:srgbClr>
                </a:solidFill>
                <a:latin typeface="Arial Nova" panose="020B0504020202020204" pitchFamily="34" charset="0"/>
                <a:ea typeface="+mn-ea"/>
                <a:cs typeface="+mn-cs"/>
              </a:rPr>
              <a:t>PETASCALE</a:t>
            </a:r>
            <a:endParaRPr lang="en-150" sz="3600" kern="1200" dirty="0">
              <a:solidFill>
                <a:srgbClr val="E7E6E6">
                  <a:lumMod val="50000"/>
                </a:srgbClr>
              </a:solidFill>
              <a:latin typeface="Arial Nova" panose="020B0504020202020204" pitchFamily="34" charset="0"/>
              <a:ea typeface="+mn-ea"/>
              <a:cs typeface="+mn-cs"/>
            </a:endParaRPr>
          </a:p>
        </p:txBody>
      </p:sp>
      <p:sp>
        <p:nvSpPr>
          <p:cNvPr id="40" name="Rectángulo 29">
            <a:extLst>
              <a:ext uri="{FF2B5EF4-FFF2-40B4-BE49-F238E27FC236}">
                <a16:creationId xmlns:a16="http://schemas.microsoft.com/office/drawing/2014/main" id="{E8105A7D-E7F8-5E8A-AAC4-B79705CC4267}"/>
              </a:ext>
            </a:extLst>
          </p:cNvPr>
          <p:cNvSpPr/>
          <p:nvPr/>
        </p:nvSpPr>
        <p:spPr>
          <a:xfrm>
            <a:off x="9920403" y="11879800"/>
            <a:ext cx="3093539" cy="461665"/>
          </a:xfrm>
          <a:prstGeom prst="rect">
            <a:avLst/>
          </a:prstGeom>
        </p:spPr>
        <p:txBody>
          <a:bodyPr wrap="none">
            <a:spAutoFit/>
          </a:bodyPr>
          <a:lstStyle/>
          <a:p>
            <a:pPr defTabSz="1828800" hangingPunct="1">
              <a:defRPr/>
            </a:pPr>
            <a:r>
              <a:rPr lang="ca-ES" sz="2400" b="1" kern="1200" dirty="0">
                <a:solidFill>
                  <a:srgbClr val="AC3CC2"/>
                </a:solidFill>
                <a:latin typeface="Arial Nova" panose="020B0504020202020204" pitchFamily="34" charset="0"/>
                <a:ea typeface="+mn-ea"/>
                <a:cs typeface="+mn-cs"/>
              </a:rPr>
              <a:t>MareNostrum 5 (ES)</a:t>
            </a:r>
          </a:p>
        </p:txBody>
      </p:sp>
      <p:sp>
        <p:nvSpPr>
          <p:cNvPr id="41" name="Rectángulo 30">
            <a:extLst>
              <a:ext uri="{FF2B5EF4-FFF2-40B4-BE49-F238E27FC236}">
                <a16:creationId xmlns:a16="http://schemas.microsoft.com/office/drawing/2014/main" id="{FA64AABE-F30B-56B4-801A-D8848D7A816A}"/>
              </a:ext>
            </a:extLst>
          </p:cNvPr>
          <p:cNvSpPr/>
          <p:nvPr/>
        </p:nvSpPr>
        <p:spPr>
          <a:xfrm>
            <a:off x="15242191" y="10336962"/>
            <a:ext cx="1802609" cy="400110"/>
          </a:xfrm>
          <a:prstGeom prst="rect">
            <a:avLst/>
          </a:prstGeom>
        </p:spPr>
        <p:txBody>
          <a:bodyPr wrap="none">
            <a:spAutoFit/>
          </a:bodyPr>
          <a:lstStyle/>
          <a:p>
            <a:pPr defTabSz="1828800" hangingPunct="1">
              <a:defRPr/>
            </a:pPr>
            <a:r>
              <a:rPr lang="ca-ES" sz="2000" b="1" kern="1200" dirty="0">
                <a:solidFill>
                  <a:srgbClr val="AC3CC2"/>
                </a:solidFill>
                <a:latin typeface="Arial Nova" panose="020B0504020202020204" pitchFamily="34" charset="0"/>
                <a:ea typeface="+mn-ea"/>
                <a:cs typeface="+mn-cs"/>
              </a:rPr>
              <a:t>Leonardo (IT)</a:t>
            </a:r>
          </a:p>
        </p:txBody>
      </p:sp>
      <p:sp>
        <p:nvSpPr>
          <p:cNvPr id="42" name="Rectángulo 33">
            <a:extLst>
              <a:ext uri="{FF2B5EF4-FFF2-40B4-BE49-F238E27FC236}">
                <a16:creationId xmlns:a16="http://schemas.microsoft.com/office/drawing/2014/main" id="{801CF5E4-C08E-A58A-23A1-25553315D3BB}"/>
              </a:ext>
            </a:extLst>
          </p:cNvPr>
          <p:cNvSpPr/>
          <p:nvPr/>
        </p:nvSpPr>
        <p:spPr>
          <a:xfrm>
            <a:off x="18166608" y="2219958"/>
            <a:ext cx="1452642" cy="461665"/>
          </a:xfrm>
          <a:prstGeom prst="rect">
            <a:avLst/>
          </a:prstGeom>
        </p:spPr>
        <p:txBody>
          <a:bodyPr wrap="none">
            <a:spAutoFit/>
          </a:bodyPr>
          <a:lstStyle/>
          <a:p>
            <a:pPr defTabSz="1828800" hangingPunct="1">
              <a:defRPr/>
            </a:pPr>
            <a:r>
              <a:rPr lang="ca-ES" sz="2400" b="1" kern="1200" dirty="0" err="1">
                <a:solidFill>
                  <a:srgbClr val="AC3CC2"/>
                </a:solidFill>
                <a:latin typeface="Arial Nova" panose="020B0504020202020204" pitchFamily="34" charset="0"/>
                <a:ea typeface="+mn-ea"/>
                <a:cs typeface="+mn-cs"/>
              </a:rPr>
              <a:t>Lumi</a:t>
            </a:r>
            <a:r>
              <a:rPr lang="ca-ES" sz="2400" b="1" kern="1200" dirty="0">
                <a:solidFill>
                  <a:srgbClr val="AC3CC2"/>
                </a:solidFill>
                <a:latin typeface="Arial Nova" panose="020B0504020202020204" pitchFamily="34" charset="0"/>
                <a:ea typeface="+mn-ea"/>
                <a:cs typeface="+mn-cs"/>
              </a:rPr>
              <a:t> (FI)</a:t>
            </a:r>
          </a:p>
        </p:txBody>
      </p:sp>
      <p:sp>
        <p:nvSpPr>
          <p:cNvPr id="45" name="Rectángulo 38">
            <a:extLst>
              <a:ext uri="{FF2B5EF4-FFF2-40B4-BE49-F238E27FC236}">
                <a16:creationId xmlns:a16="http://schemas.microsoft.com/office/drawing/2014/main" id="{980F129C-8D69-B44F-ECD5-2FB5776C7006}"/>
              </a:ext>
            </a:extLst>
          </p:cNvPr>
          <p:cNvSpPr/>
          <p:nvPr/>
        </p:nvSpPr>
        <p:spPr>
          <a:xfrm>
            <a:off x="16873510" y="8730992"/>
            <a:ext cx="1477007" cy="461665"/>
          </a:xfrm>
          <a:prstGeom prst="rect">
            <a:avLst/>
          </a:prstGeom>
        </p:spPr>
        <p:txBody>
          <a:bodyPr wrap="none">
            <a:spAutoFit/>
          </a:bodyPr>
          <a:lstStyle/>
          <a:p>
            <a:pPr defTabSz="1828800" hangingPunct="1">
              <a:defRPr/>
            </a:pPr>
            <a:r>
              <a:rPr lang="en-GB" sz="2400" b="1" kern="1200" dirty="0">
                <a:solidFill>
                  <a:srgbClr val="2A78F3"/>
                </a:solidFill>
                <a:latin typeface="Arial Nova" panose="020B0504020202020204" pitchFamily="34" charset="0"/>
                <a:ea typeface="+mn-ea"/>
                <a:cs typeface="+mn-cs"/>
              </a:rPr>
              <a:t>Vega</a:t>
            </a:r>
            <a:r>
              <a:rPr lang="en-GB" sz="2400" kern="1200" dirty="0">
                <a:solidFill>
                  <a:srgbClr val="2A78F3"/>
                </a:solidFill>
                <a:latin typeface="Arial Nova" panose="020B0504020202020204" pitchFamily="34" charset="0"/>
                <a:ea typeface="+mn-ea"/>
                <a:cs typeface="+mn-cs"/>
              </a:rPr>
              <a:t> (SI)</a:t>
            </a:r>
          </a:p>
        </p:txBody>
      </p:sp>
      <p:sp>
        <p:nvSpPr>
          <p:cNvPr id="46" name="Rectángulo 39">
            <a:extLst>
              <a:ext uri="{FF2B5EF4-FFF2-40B4-BE49-F238E27FC236}">
                <a16:creationId xmlns:a16="http://schemas.microsoft.com/office/drawing/2014/main" id="{E3D4A3B5-DAAA-CA8E-673B-78337F1ACFAA}"/>
              </a:ext>
            </a:extLst>
          </p:cNvPr>
          <p:cNvSpPr/>
          <p:nvPr/>
        </p:nvSpPr>
        <p:spPr>
          <a:xfrm>
            <a:off x="17179926" y="7032124"/>
            <a:ext cx="2083904" cy="461665"/>
          </a:xfrm>
          <a:prstGeom prst="rect">
            <a:avLst/>
          </a:prstGeom>
        </p:spPr>
        <p:txBody>
          <a:bodyPr wrap="none">
            <a:spAutoFit/>
          </a:bodyPr>
          <a:lstStyle/>
          <a:p>
            <a:pPr defTabSz="1828800" hangingPunct="1">
              <a:defRPr/>
            </a:pPr>
            <a:r>
              <a:rPr lang="en-GB" sz="2400" b="1" kern="1200" dirty="0">
                <a:solidFill>
                  <a:srgbClr val="2A78F3"/>
                </a:solidFill>
                <a:latin typeface="Arial Nova" panose="020B0504020202020204" pitchFamily="34" charset="0"/>
                <a:ea typeface="+mn-ea"/>
                <a:cs typeface="+mn-cs"/>
              </a:rPr>
              <a:t>Karolina</a:t>
            </a:r>
            <a:r>
              <a:rPr lang="en-GB" sz="2400" kern="1200" dirty="0">
                <a:solidFill>
                  <a:srgbClr val="2A78F3"/>
                </a:solidFill>
                <a:latin typeface="Arial Nova" panose="020B0504020202020204" pitchFamily="34" charset="0"/>
                <a:ea typeface="+mn-ea"/>
                <a:cs typeface="+mn-cs"/>
              </a:rPr>
              <a:t> (CZ)</a:t>
            </a:r>
          </a:p>
        </p:txBody>
      </p:sp>
      <p:sp>
        <p:nvSpPr>
          <p:cNvPr id="47" name="Rectángulo 40">
            <a:extLst>
              <a:ext uri="{FF2B5EF4-FFF2-40B4-BE49-F238E27FC236}">
                <a16:creationId xmlns:a16="http://schemas.microsoft.com/office/drawing/2014/main" id="{38414EEE-19CB-546A-9694-F326985E7B47}"/>
              </a:ext>
            </a:extLst>
          </p:cNvPr>
          <p:cNvSpPr/>
          <p:nvPr/>
        </p:nvSpPr>
        <p:spPr>
          <a:xfrm>
            <a:off x="19489894" y="9573398"/>
            <a:ext cx="2488310" cy="461665"/>
          </a:xfrm>
          <a:prstGeom prst="rect">
            <a:avLst/>
          </a:prstGeom>
        </p:spPr>
        <p:txBody>
          <a:bodyPr wrap="none">
            <a:spAutoFit/>
          </a:bodyPr>
          <a:lstStyle/>
          <a:p>
            <a:pPr defTabSz="1828800" hangingPunct="1">
              <a:defRPr/>
            </a:pPr>
            <a:r>
              <a:rPr lang="en-GB" sz="2400" b="1" kern="1200" dirty="0">
                <a:solidFill>
                  <a:srgbClr val="2A78F3"/>
                </a:solidFill>
                <a:latin typeface="Arial Nova" panose="020B0504020202020204" pitchFamily="34" charset="0"/>
                <a:ea typeface="+mn-ea"/>
                <a:cs typeface="+mn-cs"/>
              </a:rPr>
              <a:t>Discoverer</a:t>
            </a:r>
            <a:r>
              <a:rPr lang="en-GB" sz="2400" kern="1200" dirty="0">
                <a:solidFill>
                  <a:srgbClr val="2A78F3"/>
                </a:solidFill>
                <a:latin typeface="Arial Nova" panose="020B0504020202020204" pitchFamily="34" charset="0"/>
                <a:ea typeface="+mn-ea"/>
                <a:cs typeface="+mn-cs"/>
              </a:rPr>
              <a:t> (BG)</a:t>
            </a:r>
          </a:p>
        </p:txBody>
      </p:sp>
      <p:sp>
        <p:nvSpPr>
          <p:cNvPr id="43" name="Rectángulo 36">
            <a:extLst>
              <a:ext uri="{FF2B5EF4-FFF2-40B4-BE49-F238E27FC236}">
                <a16:creationId xmlns:a16="http://schemas.microsoft.com/office/drawing/2014/main" id="{3463B3BD-243F-FE32-CB96-EBB6438C5648}"/>
              </a:ext>
            </a:extLst>
          </p:cNvPr>
          <p:cNvSpPr/>
          <p:nvPr/>
        </p:nvSpPr>
        <p:spPr>
          <a:xfrm>
            <a:off x="7137061" y="11224274"/>
            <a:ext cx="2306529" cy="461665"/>
          </a:xfrm>
          <a:prstGeom prst="rect">
            <a:avLst/>
          </a:prstGeom>
        </p:spPr>
        <p:txBody>
          <a:bodyPr wrap="none">
            <a:spAutoFit/>
          </a:bodyPr>
          <a:lstStyle/>
          <a:p>
            <a:pPr algn="r" defTabSz="1828800" hangingPunct="1">
              <a:defRPr/>
            </a:pPr>
            <a:r>
              <a:rPr lang="en-GB" sz="2400" b="1" kern="1200" dirty="0">
                <a:solidFill>
                  <a:srgbClr val="2A78F3"/>
                </a:solidFill>
                <a:latin typeface="Arial Nova" panose="020B0504020202020204" pitchFamily="34" charset="0"/>
                <a:ea typeface="+mn-ea"/>
                <a:cs typeface="+mn-cs"/>
              </a:rPr>
              <a:t>Deucalion</a:t>
            </a:r>
            <a:r>
              <a:rPr lang="en-GB" sz="2400" kern="1200" dirty="0">
                <a:solidFill>
                  <a:srgbClr val="2A78F3"/>
                </a:solidFill>
                <a:latin typeface="Arial Nova" panose="020B0504020202020204" pitchFamily="34" charset="0"/>
                <a:ea typeface="+mn-ea"/>
                <a:cs typeface="+mn-cs"/>
              </a:rPr>
              <a:t> (PT)</a:t>
            </a:r>
          </a:p>
        </p:txBody>
      </p:sp>
      <p:pic>
        <p:nvPicPr>
          <p:cNvPr id="2" name="Graphic 1" descr="Server with solid fill">
            <a:extLst>
              <a:ext uri="{FF2B5EF4-FFF2-40B4-BE49-F238E27FC236}">
                <a16:creationId xmlns:a16="http://schemas.microsoft.com/office/drawing/2014/main" id="{30C7B80D-8749-F7E0-6398-555AA886FB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7773" y="4581987"/>
            <a:ext cx="1349594" cy="1349594"/>
          </a:xfrm>
          <a:prstGeom prst="rect">
            <a:avLst/>
          </a:prstGeom>
        </p:spPr>
      </p:pic>
      <p:sp>
        <p:nvSpPr>
          <p:cNvPr id="3" name="TextBox 2">
            <a:extLst>
              <a:ext uri="{FF2B5EF4-FFF2-40B4-BE49-F238E27FC236}">
                <a16:creationId xmlns:a16="http://schemas.microsoft.com/office/drawing/2014/main" id="{EC1D7142-F9C3-CB8D-CC63-140B2CD56396}"/>
              </a:ext>
            </a:extLst>
          </p:cNvPr>
          <p:cNvSpPr txBox="1"/>
          <p:nvPr/>
        </p:nvSpPr>
        <p:spPr>
          <a:xfrm>
            <a:off x="2177366" y="5200255"/>
            <a:ext cx="4056840" cy="646331"/>
          </a:xfrm>
          <a:prstGeom prst="rect">
            <a:avLst/>
          </a:prstGeom>
          <a:noFill/>
        </p:spPr>
        <p:txBody>
          <a:bodyPr wrap="square" rtlCol="0">
            <a:spAutoFit/>
          </a:bodyPr>
          <a:lstStyle/>
          <a:p>
            <a:pPr defTabSz="1828800" hangingPunct="1">
              <a:defRPr/>
            </a:pPr>
            <a:r>
              <a:rPr lang="en-US" sz="3600" kern="1200" dirty="0">
                <a:solidFill>
                  <a:srgbClr val="E7E6E6">
                    <a:lumMod val="50000"/>
                  </a:srgbClr>
                </a:solidFill>
                <a:latin typeface="Arial Nova" panose="020B0504020202020204" pitchFamily="34" charset="0"/>
                <a:ea typeface="+mn-ea"/>
                <a:cs typeface="+mn-cs"/>
              </a:rPr>
              <a:t>EXASCALE</a:t>
            </a:r>
            <a:endParaRPr lang="en-150" sz="3600" kern="1200" dirty="0">
              <a:solidFill>
                <a:srgbClr val="E7E6E6">
                  <a:lumMod val="50000"/>
                </a:srgbClr>
              </a:solidFill>
              <a:latin typeface="Arial Nova" panose="020B0504020202020204" pitchFamily="34" charset="0"/>
              <a:ea typeface="+mn-ea"/>
              <a:cs typeface="+mn-cs"/>
            </a:endParaRPr>
          </a:p>
        </p:txBody>
      </p:sp>
      <p:pic>
        <p:nvPicPr>
          <p:cNvPr id="4" name="Graphic 3" descr="Server with solid fill">
            <a:extLst>
              <a:ext uri="{FF2B5EF4-FFF2-40B4-BE49-F238E27FC236}">
                <a16:creationId xmlns:a16="http://schemas.microsoft.com/office/drawing/2014/main" id="{633C06B3-7C67-8BC4-3CCB-D3F673B617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086428" y="7489964"/>
            <a:ext cx="747804" cy="747804"/>
          </a:xfrm>
          <a:prstGeom prst="rect">
            <a:avLst/>
          </a:prstGeom>
        </p:spPr>
      </p:pic>
      <p:sp>
        <p:nvSpPr>
          <p:cNvPr id="5" name="Rectángulo 37">
            <a:extLst>
              <a:ext uri="{FF2B5EF4-FFF2-40B4-BE49-F238E27FC236}">
                <a16:creationId xmlns:a16="http://schemas.microsoft.com/office/drawing/2014/main" id="{38A40F9C-D287-E0FC-A8DA-66A3A4069A3B}"/>
              </a:ext>
            </a:extLst>
          </p:cNvPr>
          <p:cNvSpPr/>
          <p:nvPr/>
        </p:nvSpPr>
        <p:spPr>
          <a:xfrm>
            <a:off x="14738308" y="7053914"/>
            <a:ext cx="2126096" cy="461665"/>
          </a:xfrm>
          <a:prstGeom prst="rect">
            <a:avLst/>
          </a:prstGeom>
        </p:spPr>
        <p:txBody>
          <a:bodyPr wrap="none">
            <a:spAutoFit/>
          </a:bodyPr>
          <a:lstStyle/>
          <a:p>
            <a:pPr algn="r" defTabSz="1828800" hangingPunct="1">
              <a:defRPr/>
            </a:pPr>
            <a:r>
              <a:rPr lang="en-GB" sz="2400" b="1" kern="1200" dirty="0">
                <a:solidFill>
                  <a:srgbClr val="FF0000"/>
                </a:solidFill>
                <a:latin typeface="Arial Nova" panose="020B0504020202020204" pitchFamily="34" charset="0"/>
                <a:ea typeface="+mn-ea"/>
                <a:cs typeface="+mn-cs"/>
              </a:rPr>
              <a:t>JUPITER</a:t>
            </a:r>
            <a:r>
              <a:rPr lang="en-GB" sz="2400" kern="1200" dirty="0">
                <a:solidFill>
                  <a:srgbClr val="FF0000"/>
                </a:solidFill>
                <a:latin typeface="Arial Nova" panose="020B0504020202020204" pitchFamily="34" charset="0"/>
                <a:ea typeface="+mn-ea"/>
                <a:cs typeface="+mn-cs"/>
              </a:rPr>
              <a:t> (DE)</a:t>
            </a:r>
          </a:p>
        </p:txBody>
      </p:sp>
      <p:pic>
        <p:nvPicPr>
          <p:cNvPr id="8" name="Graphic 7" descr="Server with solid fill">
            <a:extLst>
              <a:ext uri="{FF2B5EF4-FFF2-40B4-BE49-F238E27FC236}">
                <a16:creationId xmlns:a16="http://schemas.microsoft.com/office/drawing/2014/main" id="{49407828-0C86-7D9C-512E-A541502FFE1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715496" y="12372242"/>
            <a:ext cx="747804" cy="747804"/>
          </a:xfrm>
          <a:prstGeom prst="rect">
            <a:avLst/>
          </a:prstGeom>
        </p:spPr>
      </p:pic>
      <p:sp>
        <p:nvSpPr>
          <p:cNvPr id="9" name="Rectángulo 38">
            <a:extLst>
              <a:ext uri="{FF2B5EF4-FFF2-40B4-BE49-F238E27FC236}">
                <a16:creationId xmlns:a16="http://schemas.microsoft.com/office/drawing/2014/main" id="{C25379F4-4736-E467-4D85-B7DD8F8E8B4B}"/>
              </a:ext>
            </a:extLst>
          </p:cNvPr>
          <p:cNvSpPr/>
          <p:nvPr/>
        </p:nvSpPr>
        <p:spPr>
          <a:xfrm>
            <a:off x="20323457" y="12873824"/>
            <a:ext cx="2238305" cy="461665"/>
          </a:xfrm>
          <a:prstGeom prst="rect">
            <a:avLst/>
          </a:prstGeom>
        </p:spPr>
        <p:txBody>
          <a:bodyPr wrap="none">
            <a:spAutoFit/>
          </a:bodyPr>
          <a:lstStyle/>
          <a:p>
            <a:pPr defTabSz="1828800" hangingPunct="1">
              <a:defRPr/>
            </a:pPr>
            <a:r>
              <a:rPr lang="en-GB" sz="2400" b="1" kern="1200" dirty="0">
                <a:solidFill>
                  <a:srgbClr val="00CC66"/>
                </a:solidFill>
                <a:latin typeface="Arial Nova" panose="020B0504020202020204" pitchFamily="34" charset="0"/>
                <a:ea typeface="+mn-ea"/>
                <a:cs typeface="+mn-cs"/>
              </a:rPr>
              <a:t>Daedalus </a:t>
            </a:r>
            <a:r>
              <a:rPr lang="en-GB" sz="2400" kern="1200" dirty="0">
                <a:solidFill>
                  <a:srgbClr val="00CC66"/>
                </a:solidFill>
                <a:latin typeface="Arial Nova" panose="020B0504020202020204" pitchFamily="34" charset="0"/>
                <a:ea typeface="+mn-ea"/>
                <a:cs typeface="+mn-cs"/>
              </a:rPr>
              <a:t>(GR)</a:t>
            </a:r>
          </a:p>
        </p:txBody>
      </p:sp>
      <p:pic>
        <p:nvPicPr>
          <p:cNvPr id="11" name="Graphic 10" descr="Server with solid fill">
            <a:extLst>
              <a:ext uri="{FF2B5EF4-FFF2-40B4-BE49-F238E27FC236}">
                <a16:creationId xmlns:a16="http://schemas.microsoft.com/office/drawing/2014/main" id="{BCDBA77A-4F5E-1F91-ECFE-A71D7FCE98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02770" y="7560716"/>
            <a:ext cx="747804" cy="747804"/>
          </a:xfrm>
          <a:prstGeom prst="rect">
            <a:avLst/>
          </a:prstGeom>
        </p:spPr>
      </p:pic>
      <p:sp>
        <p:nvSpPr>
          <p:cNvPr id="12" name="Rectángulo 37">
            <a:extLst>
              <a:ext uri="{FF2B5EF4-FFF2-40B4-BE49-F238E27FC236}">
                <a16:creationId xmlns:a16="http://schemas.microsoft.com/office/drawing/2014/main" id="{75FDF0AC-5444-0408-C048-11C5F48970B6}"/>
              </a:ext>
            </a:extLst>
          </p:cNvPr>
          <p:cNvSpPr/>
          <p:nvPr/>
        </p:nvSpPr>
        <p:spPr>
          <a:xfrm>
            <a:off x="12650832" y="7166178"/>
            <a:ext cx="2198872" cy="461665"/>
          </a:xfrm>
          <a:prstGeom prst="rect">
            <a:avLst/>
          </a:prstGeom>
        </p:spPr>
        <p:txBody>
          <a:bodyPr wrap="none">
            <a:spAutoFit/>
          </a:bodyPr>
          <a:lstStyle/>
          <a:p>
            <a:pPr algn="r" defTabSz="1828800" hangingPunct="1">
              <a:defRPr/>
            </a:pPr>
            <a:r>
              <a:rPr lang="en-GB" sz="2400" b="1" kern="1200" dirty="0">
                <a:solidFill>
                  <a:srgbClr val="2A78F3"/>
                </a:solidFill>
                <a:latin typeface="Arial Nova" panose="020B0504020202020204" pitchFamily="34" charset="0"/>
                <a:ea typeface="+mn-ea"/>
                <a:cs typeface="+mn-cs"/>
              </a:rPr>
              <a:t>MeluXina</a:t>
            </a:r>
            <a:r>
              <a:rPr lang="en-GB" sz="2400" kern="1200" dirty="0">
                <a:solidFill>
                  <a:srgbClr val="2A78F3"/>
                </a:solidFill>
                <a:latin typeface="Arial Nova" panose="020B0504020202020204" pitchFamily="34" charset="0"/>
                <a:ea typeface="+mn-ea"/>
                <a:cs typeface="+mn-cs"/>
              </a:rPr>
              <a:t> (LU)</a:t>
            </a:r>
          </a:p>
        </p:txBody>
      </p:sp>
      <p:pic>
        <p:nvPicPr>
          <p:cNvPr id="31" name="Graphic 30" descr="Server with solid fill">
            <a:extLst>
              <a:ext uri="{FF2B5EF4-FFF2-40B4-BE49-F238E27FC236}">
                <a16:creationId xmlns:a16="http://schemas.microsoft.com/office/drawing/2014/main" id="{E871C39B-E6BE-3F18-FDFF-E8B3842CC5D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543174" y="3793238"/>
            <a:ext cx="747804" cy="747804"/>
          </a:xfrm>
          <a:prstGeom prst="rect">
            <a:avLst/>
          </a:prstGeom>
        </p:spPr>
      </p:pic>
      <p:sp>
        <p:nvSpPr>
          <p:cNvPr id="32" name="Rectángulo 37">
            <a:extLst>
              <a:ext uri="{FF2B5EF4-FFF2-40B4-BE49-F238E27FC236}">
                <a16:creationId xmlns:a16="http://schemas.microsoft.com/office/drawing/2014/main" id="{265A2BF9-4CC7-F681-8688-C7225849030D}"/>
              </a:ext>
            </a:extLst>
          </p:cNvPr>
          <p:cNvSpPr/>
          <p:nvPr/>
        </p:nvSpPr>
        <p:spPr>
          <a:xfrm>
            <a:off x="15689177" y="3323198"/>
            <a:ext cx="2294218" cy="461665"/>
          </a:xfrm>
          <a:prstGeom prst="rect">
            <a:avLst/>
          </a:prstGeom>
        </p:spPr>
        <p:txBody>
          <a:bodyPr wrap="none">
            <a:spAutoFit/>
          </a:bodyPr>
          <a:lstStyle/>
          <a:p>
            <a:pPr algn="r" defTabSz="1828800" hangingPunct="1">
              <a:defRPr/>
            </a:pPr>
            <a:r>
              <a:rPr lang="en-GB" sz="2400" b="1" kern="1200" dirty="0">
                <a:solidFill>
                  <a:srgbClr val="00CC66"/>
                </a:solidFill>
                <a:latin typeface="Arial Nova" panose="020B0504020202020204" pitchFamily="34" charset="0"/>
                <a:ea typeface="+mn-ea"/>
                <a:cs typeface="+mn-cs"/>
              </a:rPr>
              <a:t>Arrhenius </a:t>
            </a:r>
            <a:r>
              <a:rPr lang="en-GB" sz="2400" kern="1200" dirty="0">
                <a:solidFill>
                  <a:srgbClr val="00CC66"/>
                </a:solidFill>
                <a:latin typeface="Arial Nova" panose="020B0504020202020204" pitchFamily="34" charset="0"/>
                <a:ea typeface="+mn-ea"/>
                <a:cs typeface="+mn-cs"/>
              </a:rPr>
              <a:t>(SE)</a:t>
            </a:r>
          </a:p>
        </p:txBody>
      </p:sp>
      <p:pic>
        <p:nvPicPr>
          <p:cNvPr id="33" name="Graphic 32" descr="Server with solid fill">
            <a:extLst>
              <a:ext uri="{FF2B5EF4-FFF2-40B4-BE49-F238E27FC236}">
                <a16:creationId xmlns:a16="http://schemas.microsoft.com/office/drawing/2014/main" id="{2E68D135-0FE1-D730-4B93-9C4C800351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7773" y="9662165"/>
            <a:ext cx="1349594" cy="1349594"/>
          </a:xfrm>
          <a:prstGeom prst="rect">
            <a:avLst/>
          </a:prstGeom>
        </p:spPr>
      </p:pic>
      <p:sp>
        <p:nvSpPr>
          <p:cNvPr id="35" name="TextBox 34">
            <a:extLst>
              <a:ext uri="{FF2B5EF4-FFF2-40B4-BE49-F238E27FC236}">
                <a16:creationId xmlns:a16="http://schemas.microsoft.com/office/drawing/2014/main" id="{98E2A2CC-2D3D-CEE7-A250-4CEB6538E55D}"/>
              </a:ext>
            </a:extLst>
          </p:cNvPr>
          <p:cNvSpPr txBox="1"/>
          <p:nvPr/>
        </p:nvSpPr>
        <p:spPr>
          <a:xfrm>
            <a:off x="2182270" y="9977364"/>
            <a:ext cx="3096504" cy="646331"/>
          </a:xfrm>
          <a:prstGeom prst="rect">
            <a:avLst/>
          </a:prstGeom>
          <a:noFill/>
        </p:spPr>
        <p:txBody>
          <a:bodyPr wrap="square">
            <a:spAutoFit/>
          </a:bodyPr>
          <a:lstStyle/>
          <a:p>
            <a:pPr defTabSz="1828800" hangingPunct="1">
              <a:defRPr/>
            </a:pPr>
            <a:r>
              <a:rPr lang="en-US" sz="3600" kern="1200" dirty="0">
                <a:solidFill>
                  <a:srgbClr val="E7E6E6">
                    <a:lumMod val="50000"/>
                  </a:srgbClr>
                </a:solidFill>
                <a:latin typeface="Arial Nova" panose="020B0504020202020204" pitchFamily="34" charset="0"/>
                <a:ea typeface="+mn-ea"/>
                <a:cs typeface="+mn-cs"/>
              </a:rPr>
              <a:t>MID-RANGE</a:t>
            </a:r>
            <a:endParaRPr lang="en-US" sz="3600" kern="1200" dirty="0">
              <a:solidFill>
                <a:prstClr val="black"/>
              </a:solidFill>
              <a:latin typeface="Calibri" panose="020F0502020204030204"/>
              <a:ea typeface="+mn-ea"/>
              <a:cs typeface="+mn-cs"/>
            </a:endParaRPr>
          </a:p>
        </p:txBody>
      </p:sp>
      <p:pic>
        <p:nvPicPr>
          <p:cNvPr id="34" name="Graphic 33" descr="Server with solid fill">
            <a:extLst>
              <a:ext uri="{FF2B5EF4-FFF2-40B4-BE49-F238E27FC236}">
                <a16:creationId xmlns:a16="http://schemas.microsoft.com/office/drawing/2014/main" id="{751306A0-EAD6-DAC3-2C1C-A264BF217A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057164" y="8533310"/>
            <a:ext cx="747804" cy="747804"/>
          </a:xfrm>
          <a:prstGeom prst="rect">
            <a:avLst/>
          </a:prstGeom>
        </p:spPr>
      </p:pic>
      <p:sp>
        <p:nvSpPr>
          <p:cNvPr id="36" name="Rectángulo 37">
            <a:extLst>
              <a:ext uri="{FF2B5EF4-FFF2-40B4-BE49-F238E27FC236}">
                <a16:creationId xmlns:a16="http://schemas.microsoft.com/office/drawing/2014/main" id="{0668F885-763D-D3C3-BB38-24FE9CDB92DF}"/>
              </a:ext>
            </a:extLst>
          </p:cNvPr>
          <p:cNvSpPr/>
          <p:nvPr/>
        </p:nvSpPr>
        <p:spPr>
          <a:xfrm>
            <a:off x="10754804" y="8067924"/>
            <a:ext cx="3031536" cy="461665"/>
          </a:xfrm>
          <a:prstGeom prst="rect">
            <a:avLst/>
          </a:prstGeom>
        </p:spPr>
        <p:txBody>
          <a:bodyPr wrap="none">
            <a:spAutoFit/>
          </a:bodyPr>
          <a:lstStyle/>
          <a:p>
            <a:pPr algn="r" defTabSz="1828800" hangingPunct="1">
              <a:defRPr/>
            </a:pPr>
            <a:r>
              <a:rPr lang="en-GB" sz="2400" b="1" kern="1200" dirty="0">
                <a:solidFill>
                  <a:srgbClr val="FF0000"/>
                </a:solidFill>
                <a:latin typeface="Arial Nova" panose="020B0504020202020204" pitchFamily="34" charset="0"/>
                <a:ea typeface="+mn-ea"/>
                <a:cs typeface="+mn-cs"/>
              </a:rPr>
              <a:t>Alice </a:t>
            </a:r>
            <a:r>
              <a:rPr lang="en-GB" sz="2400" b="1" kern="1200" dirty="0" err="1">
                <a:solidFill>
                  <a:srgbClr val="FF0000"/>
                </a:solidFill>
                <a:latin typeface="Arial Nova" panose="020B0504020202020204" pitchFamily="34" charset="0"/>
                <a:ea typeface="+mn-ea"/>
                <a:cs typeface="+mn-cs"/>
              </a:rPr>
              <a:t>Recoque</a:t>
            </a:r>
            <a:r>
              <a:rPr lang="en-GB" sz="2400" b="1" kern="1200" dirty="0">
                <a:solidFill>
                  <a:srgbClr val="FF0000"/>
                </a:solidFill>
                <a:latin typeface="Arial Nova" panose="020B0504020202020204" pitchFamily="34" charset="0"/>
                <a:ea typeface="+mn-ea"/>
                <a:cs typeface="+mn-cs"/>
              </a:rPr>
              <a:t> (FR)</a:t>
            </a:r>
          </a:p>
        </p:txBody>
      </p:sp>
      <p:sp>
        <p:nvSpPr>
          <p:cNvPr id="14" name="Rectangle 13">
            <a:extLst>
              <a:ext uri="{FF2B5EF4-FFF2-40B4-BE49-F238E27FC236}">
                <a16:creationId xmlns:a16="http://schemas.microsoft.com/office/drawing/2014/main" id="{FBB7B0E7-F173-E65F-0116-D8D23A09A5B1}"/>
              </a:ext>
            </a:extLst>
          </p:cNvPr>
          <p:cNvSpPr/>
          <p:nvPr/>
        </p:nvSpPr>
        <p:spPr>
          <a:xfrm>
            <a:off x="870300" y="11511049"/>
            <a:ext cx="2156059" cy="471924"/>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5E5E5E"/>
                </a:solidFill>
                <a:effectLst/>
                <a:uFillTx/>
                <a:latin typeface="+mn-lt"/>
                <a:ea typeface="+mn-ea"/>
                <a:cs typeface="+mn-cs"/>
                <a:sym typeface="Helvetica Neue"/>
              </a:rPr>
              <a:t>Operational</a:t>
            </a:r>
            <a:endParaRPr kumimoji="0" lang="LID4096"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5" name="Rectangle 14">
            <a:extLst>
              <a:ext uri="{FF2B5EF4-FFF2-40B4-BE49-F238E27FC236}">
                <a16:creationId xmlns:a16="http://schemas.microsoft.com/office/drawing/2014/main" id="{FEB2C4FD-20A2-5F9E-A64B-E9EA66E096DF}"/>
              </a:ext>
            </a:extLst>
          </p:cNvPr>
          <p:cNvSpPr/>
          <p:nvPr/>
        </p:nvSpPr>
        <p:spPr>
          <a:xfrm>
            <a:off x="1099336" y="12372242"/>
            <a:ext cx="2156059" cy="471924"/>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5E5E5E"/>
                </a:solidFill>
                <a:effectLst/>
                <a:uFillTx/>
                <a:latin typeface="+mn-lt"/>
                <a:ea typeface="+mn-ea"/>
                <a:cs typeface="+mn-cs"/>
                <a:sym typeface="Helvetica Neue"/>
              </a:rPr>
              <a:t>Pre-</a:t>
            </a:r>
            <a:r>
              <a:rPr lang="en-GB" sz="2400" dirty="0">
                <a:solidFill>
                  <a:srgbClr val="5E5E5E"/>
                </a:solidFill>
                <a:latin typeface="+mn-lt"/>
                <a:ea typeface="+mn-ea"/>
                <a:cs typeface="+mn-cs"/>
                <a:sym typeface="Helvetica Neue"/>
              </a:rPr>
              <a:t>production</a:t>
            </a:r>
            <a:endParaRPr kumimoji="0" lang="LID4096"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7" name="Callout: Line with Border and Accent Bar 16">
            <a:extLst>
              <a:ext uri="{FF2B5EF4-FFF2-40B4-BE49-F238E27FC236}">
                <a16:creationId xmlns:a16="http://schemas.microsoft.com/office/drawing/2014/main" id="{1012A7AD-D5E3-C62A-57BE-F4C23CBA0FF4}"/>
              </a:ext>
            </a:extLst>
          </p:cNvPr>
          <p:cNvSpPr/>
          <p:nvPr/>
        </p:nvSpPr>
        <p:spPr>
          <a:xfrm>
            <a:off x="20041380" y="1005714"/>
            <a:ext cx="2156058" cy="471924"/>
          </a:xfrm>
          <a:prstGeom prst="accentBorderCallout1">
            <a:avLst/>
          </a:prstGeom>
          <a:solidFill>
            <a:schemeClr val="accent3">
              <a:alpha val="2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tx2">
                    <a:lumMod val="75000"/>
                  </a:schemeClr>
                </a:solidFill>
                <a:effectLst/>
                <a:uFillTx/>
                <a:latin typeface="+mn-lt"/>
                <a:ea typeface="+mn-ea"/>
                <a:cs typeface="+mn-cs"/>
                <a:sym typeface="Helvetica Neue"/>
              </a:rPr>
              <a:t>Operational</a:t>
            </a:r>
            <a:endParaRPr kumimoji="0" lang="LID4096" sz="2400" b="1" i="0" u="none" strike="noStrike" cap="none" spc="0" normalizeH="0" baseline="0" dirty="0">
              <a:ln>
                <a:noFill/>
              </a:ln>
              <a:solidFill>
                <a:schemeClr val="tx2">
                  <a:lumMod val="75000"/>
                </a:schemeClr>
              </a:solidFill>
              <a:effectLst/>
              <a:uFillTx/>
              <a:latin typeface="+mn-lt"/>
              <a:ea typeface="+mn-ea"/>
              <a:cs typeface="+mn-cs"/>
              <a:sym typeface="Helvetica Neue"/>
            </a:endParaRPr>
          </a:p>
        </p:txBody>
      </p:sp>
      <p:sp>
        <p:nvSpPr>
          <p:cNvPr id="18" name="Callout: Line with Border and Accent Bar 17">
            <a:extLst>
              <a:ext uri="{FF2B5EF4-FFF2-40B4-BE49-F238E27FC236}">
                <a16:creationId xmlns:a16="http://schemas.microsoft.com/office/drawing/2014/main" id="{7F258480-8FD2-58F1-B9FF-2587215454AA}"/>
              </a:ext>
            </a:extLst>
          </p:cNvPr>
          <p:cNvSpPr/>
          <p:nvPr/>
        </p:nvSpPr>
        <p:spPr>
          <a:xfrm>
            <a:off x="18786329" y="6406312"/>
            <a:ext cx="2156058" cy="471924"/>
          </a:xfrm>
          <a:prstGeom prst="accentBorderCallout1">
            <a:avLst/>
          </a:prstGeom>
          <a:solidFill>
            <a:schemeClr val="accent3">
              <a:alpha val="2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tx2">
                    <a:lumMod val="75000"/>
                  </a:schemeClr>
                </a:solidFill>
                <a:effectLst/>
                <a:uFillTx/>
                <a:latin typeface="+mn-lt"/>
                <a:ea typeface="+mn-ea"/>
                <a:cs typeface="+mn-cs"/>
                <a:sym typeface="Helvetica Neue"/>
              </a:rPr>
              <a:t>Operational</a:t>
            </a:r>
            <a:endParaRPr kumimoji="0" lang="LID4096" sz="2400" b="1" i="0" u="none" strike="noStrike" cap="none" spc="0" normalizeH="0" baseline="0" dirty="0">
              <a:ln>
                <a:noFill/>
              </a:ln>
              <a:solidFill>
                <a:schemeClr val="tx2">
                  <a:lumMod val="75000"/>
                </a:schemeClr>
              </a:solidFill>
              <a:effectLst/>
              <a:uFillTx/>
              <a:latin typeface="+mn-lt"/>
              <a:ea typeface="+mn-ea"/>
              <a:cs typeface="+mn-cs"/>
              <a:sym typeface="Helvetica Neue"/>
            </a:endParaRPr>
          </a:p>
        </p:txBody>
      </p:sp>
      <p:sp>
        <p:nvSpPr>
          <p:cNvPr id="19" name="Callout: Line with Border and Accent Bar 18">
            <a:extLst>
              <a:ext uri="{FF2B5EF4-FFF2-40B4-BE49-F238E27FC236}">
                <a16:creationId xmlns:a16="http://schemas.microsoft.com/office/drawing/2014/main" id="{3B2AC574-494E-09CF-5EDB-C02B75D874AD}"/>
              </a:ext>
            </a:extLst>
          </p:cNvPr>
          <p:cNvSpPr/>
          <p:nvPr/>
        </p:nvSpPr>
        <p:spPr>
          <a:xfrm>
            <a:off x="21400169" y="8931047"/>
            <a:ext cx="2156058" cy="471924"/>
          </a:xfrm>
          <a:prstGeom prst="accentBorderCallout1">
            <a:avLst/>
          </a:prstGeom>
          <a:solidFill>
            <a:schemeClr val="accent3">
              <a:alpha val="2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tx2">
                    <a:lumMod val="75000"/>
                  </a:schemeClr>
                </a:solidFill>
                <a:effectLst/>
                <a:uFillTx/>
                <a:latin typeface="+mn-lt"/>
                <a:ea typeface="+mn-ea"/>
                <a:cs typeface="+mn-cs"/>
                <a:sym typeface="Helvetica Neue"/>
              </a:rPr>
              <a:t>Operational</a:t>
            </a:r>
            <a:endParaRPr kumimoji="0" lang="LID4096" sz="2400" b="1" i="0" u="none" strike="noStrike" cap="none" spc="0" normalizeH="0" baseline="0" dirty="0">
              <a:ln>
                <a:noFill/>
              </a:ln>
              <a:solidFill>
                <a:schemeClr val="tx2">
                  <a:lumMod val="75000"/>
                </a:schemeClr>
              </a:solidFill>
              <a:effectLst/>
              <a:uFillTx/>
              <a:latin typeface="+mn-lt"/>
              <a:ea typeface="+mn-ea"/>
              <a:cs typeface="+mn-cs"/>
              <a:sym typeface="Helvetica Neue"/>
            </a:endParaRPr>
          </a:p>
        </p:txBody>
      </p:sp>
      <p:sp>
        <p:nvSpPr>
          <p:cNvPr id="24" name="Callout: Line with Border and Accent Bar 23">
            <a:extLst>
              <a:ext uri="{FF2B5EF4-FFF2-40B4-BE49-F238E27FC236}">
                <a16:creationId xmlns:a16="http://schemas.microsoft.com/office/drawing/2014/main" id="{7F6DD01A-9295-A662-35B8-82F234D79F28}"/>
              </a:ext>
            </a:extLst>
          </p:cNvPr>
          <p:cNvSpPr/>
          <p:nvPr/>
        </p:nvSpPr>
        <p:spPr>
          <a:xfrm>
            <a:off x="10796069" y="6404379"/>
            <a:ext cx="2156058" cy="471924"/>
          </a:xfrm>
          <a:prstGeom prst="accentBorderCallout1">
            <a:avLst>
              <a:gd name="adj1" fmla="val 59542"/>
              <a:gd name="adj2" fmla="val 105506"/>
              <a:gd name="adj3" fmla="val 137995"/>
              <a:gd name="adj4" fmla="val 156980"/>
            </a:avLst>
          </a:prstGeom>
          <a:solidFill>
            <a:schemeClr val="accent3">
              <a:alpha val="2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tx2">
                    <a:lumMod val="75000"/>
                  </a:schemeClr>
                </a:solidFill>
                <a:effectLst/>
                <a:uFillTx/>
                <a:latin typeface="+mn-lt"/>
                <a:ea typeface="+mn-ea"/>
                <a:cs typeface="+mn-cs"/>
                <a:sym typeface="Helvetica Neue"/>
              </a:rPr>
              <a:t>Operational</a:t>
            </a:r>
            <a:endParaRPr kumimoji="0" lang="LID4096" sz="2400" b="1" i="0" u="none" strike="noStrike" cap="none" spc="0" normalizeH="0" baseline="0" dirty="0">
              <a:ln>
                <a:noFill/>
              </a:ln>
              <a:solidFill>
                <a:schemeClr val="tx2">
                  <a:lumMod val="75000"/>
                </a:schemeClr>
              </a:solidFill>
              <a:effectLst/>
              <a:uFillTx/>
              <a:latin typeface="+mn-lt"/>
              <a:ea typeface="+mn-ea"/>
              <a:cs typeface="+mn-cs"/>
              <a:sym typeface="Helvetica Neue"/>
            </a:endParaRPr>
          </a:p>
        </p:txBody>
      </p:sp>
      <p:sp>
        <p:nvSpPr>
          <p:cNvPr id="37" name="Callout: Line with Border and Accent Bar 36">
            <a:extLst>
              <a:ext uri="{FF2B5EF4-FFF2-40B4-BE49-F238E27FC236}">
                <a16:creationId xmlns:a16="http://schemas.microsoft.com/office/drawing/2014/main" id="{FC1F2183-0E87-B5D3-4073-E4F31EC61CB4}"/>
              </a:ext>
            </a:extLst>
          </p:cNvPr>
          <p:cNvSpPr/>
          <p:nvPr/>
        </p:nvSpPr>
        <p:spPr>
          <a:xfrm>
            <a:off x="18446790" y="8174506"/>
            <a:ext cx="2156058" cy="471924"/>
          </a:xfrm>
          <a:prstGeom prst="accentBorderCallout1">
            <a:avLst/>
          </a:prstGeom>
          <a:solidFill>
            <a:schemeClr val="accent3">
              <a:alpha val="2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tx2">
                    <a:lumMod val="75000"/>
                  </a:schemeClr>
                </a:solidFill>
                <a:effectLst/>
                <a:uFillTx/>
                <a:latin typeface="+mn-lt"/>
                <a:ea typeface="+mn-ea"/>
                <a:cs typeface="+mn-cs"/>
                <a:sym typeface="Helvetica Neue"/>
              </a:rPr>
              <a:t>Operational</a:t>
            </a:r>
            <a:endParaRPr kumimoji="0" lang="LID4096" sz="2400" b="1" i="0" u="none" strike="noStrike" cap="none" spc="0" normalizeH="0" baseline="0" dirty="0">
              <a:ln>
                <a:noFill/>
              </a:ln>
              <a:solidFill>
                <a:schemeClr val="tx2">
                  <a:lumMod val="75000"/>
                </a:schemeClr>
              </a:solidFill>
              <a:effectLst/>
              <a:uFillTx/>
              <a:latin typeface="+mn-lt"/>
              <a:ea typeface="+mn-ea"/>
              <a:cs typeface="+mn-cs"/>
              <a:sym typeface="Helvetica Neue"/>
            </a:endParaRPr>
          </a:p>
        </p:txBody>
      </p:sp>
      <p:sp>
        <p:nvSpPr>
          <p:cNvPr id="38" name="Callout: Line with Border and Accent Bar 37">
            <a:extLst>
              <a:ext uri="{FF2B5EF4-FFF2-40B4-BE49-F238E27FC236}">
                <a16:creationId xmlns:a16="http://schemas.microsoft.com/office/drawing/2014/main" id="{51A55829-7B56-34E5-451A-8404158252F9}"/>
              </a:ext>
            </a:extLst>
          </p:cNvPr>
          <p:cNvSpPr/>
          <p:nvPr/>
        </p:nvSpPr>
        <p:spPr>
          <a:xfrm>
            <a:off x="13301198" y="10908384"/>
            <a:ext cx="2156058" cy="471924"/>
          </a:xfrm>
          <a:prstGeom prst="accentBorderCallout1">
            <a:avLst>
              <a:gd name="adj1" fmla="val 74839"/>
              <a:gd name="adj2" fmla="val 104390"/>
              <a:gd name="adj3" fmla="val -35369"/>
              <a:gd name="adj4" fmla="val 117917"/>
            </a:avLst>
          </a:prstGeom>
          <a:solidFill>
            <a:schemeClr val="accent3">
              <a:alpha val="2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tx2">
                    <a:lumMod val="75000"/>
                  </a:schemeClr>
                </a:solidFill>
                <a:effectLst/>
                <a:uFillTx/>
                <a:latin typeface="+mn-lt"/>
                <a:ea typeface="+mn-ea"/>
                <a:cs typeface="+mn-cs"/>
                <a:sym typeface="Helvetica Neue"/>
              </a:rPr>
              <a:t>Operational</a:t>
            </a:r>
            <a:endParaRPr kumimoji="0" lang="LID4096" sz="2400" b="1" i="0" u="none" strike="noStrike" cap="none" spc="0" normalizeH="0" baseline="0" dirty="0">
              <a:ln>
                <a:noFill/>
              </a:ln>
              <a:solidFill>
                <a:schemeClr val="tx2">
                  <a:lumMod val="75000"/>
                </a:schemeClr>
              </a:solidFill>
              <a:effectLst/>
              <a:uFillTx/>
              <a:latin typeface="+mn-lt"/>
              <a:ea typeface="+mn-ea"/>
              <a:cs typeface="+mn-cs"/>
              <a:sym typeface="Helvetica Neue"/>
            </a:endParaRPr>
          </a:p>
        </p:txBody>
      </p:sp>
      <p:sp>
        <p:nvSpPr>
          <p:cNvPr id="51" name="Callout: Line with Border and Accent Bar 50">
            <a:extLst>
              <a:ext uri="{FF2B5EF4-FFF2-40B4-BE49-F238E27FC236}">
                <a16:creationId xmlns:a16="http://schemas.microsoft.com/office/drawing/2014/main" id="{C3017EAF-7152-602B-D7B2-9AE69EC49402}"/>
              </a:ext>
            </a:extLst>
          </p:cNvPr>
          <p:cNvSpPr/>
          <p:nvPr/>
        </p:nvSpPr>
        <p:spPr>
          <a:xfrm>
            <a:off x="16035686" y="5712073"/>
            <a:ext cx="3144737" cy="410369"/>
          </a:xfrm>
          <a:prstGeom prst="accentBorderCallout1">
            <a:avLst>
              <a:gd name="adj1" fmla="val 34047"/>
              <a:gd name="adj2" fmla="val -7217"/>
              <a:gd name="adj3" fmla="val 260370"/>
              <a:gd name="adj4" fmla="val -17191"/>
            </a:avLst>
          </a:prstGeom>
          <a:solidFill>
            <a:srgbClr val="FFFF00">
              <a:alpha val="24000"/>
            </a:srgb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2">
                    <a:lumMod val="75000"/>
                  </a:schemeClr>
                </a:solidFill>
                <a:effectLst/>
                <a:uFillTx/>
                <a:latin typeface="+mn-lt"/>
                <a:ea typeface="+mn-ea"/>
                <a:cs typeface="+mn-cs"/>
                <a:sym typeface="Helvetica Neue"/>
              </a:rPr>
              <a:t>Under Construction</a:t>
            </a:r>
            <a:endParaRPr kumimoji="0" lang="LID4096" sz="2000" b="1" i="0" u="none" strike="noStrike" cap="none" spc="0" normalizeH="0" baseline="0" dirty="0">
              <a:ln>
                <a:noFill/>
              </a:ln>
              <a:solidFill>
                <a:schemeClr val="tx2">
                  <a:lumMod val="75000"/>
                </a:schemeClr>
              </a:solidFill>
              <a:effectLst/>
              <a:uFillTx/>
              <a:latin typeface="+mn-lt"/>
              <a:ea typeface="+mn-ea"/>
              <a:cs typeface="+mn-cs"/>
              <a:sym typeface="Helvetica Neue"/>
            </a:endParaRPr>
          </a:p>
        </p:txBody>
      </p:sp>
      <p:sp>
        <p:nvSpPr>
          <p:cNvPr id="52" name="Callout: Line with Border and Accent Bar 51">
            <a:extLst>
              <a:ext uri="{FF2B5EF4-FFF2-40B4-BE49-F238E27FC236}">
                <a16:creationId xmlns:a16="http://schemas.microsoft.com/office/drawing/2014/main" id="{A546FD84-5B14-05F1-9FCE-5A8C38618995}"/>
              </a:ext>
            </a:extLst>
          </p:cNvPr>
          <p:cNvSpPr/>
          <p:nvPr/>
        </p:nvSpPr>
        <p:spPr>
          <a:xfrm>
            <a:off x="7595560" y="8408597"/>
            <a:ext cx="2470673" cy="379591"/>
          </a:xfrm>
          <a:prstGeom prst="accentBorderCallout1">
            <a:avLst>
              <a:gd name="adj1" fmla="val 49344"/>
              <a:gd name="adj2" fmla="val 104390"/>
              <a:gd name="adj3" fmla="val 10521"/>
              <a:gd name="adj4" fmla="val 131005"/>
            </a:avLst>
          </a:prstGeom>
          <a:solidFill>
            <a:schemeClr val="accent6">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5E5E5E"/>
                </a:solidFill>
                <a:effectLst/>
                <a:uFillTx/>
                <a:latin typeface="+mn-lt"/>
                <a:ea typeface="+mn-ea"/>
                <a:cs typeface="+mn-cs"/>
                <a:sym typeface="Helvetica Neue"/>
              </a:rPr>
              <a:t>Preparing for RFP</a:t>
            </a:r>
            <a:endParaRPr kumimoji="0" lang="LID4096"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53" name="Callout: Line with Border and Accent Bar 52">
            <a:extLst>
              <a:ext uri="{FF2B5EF4-FFF2-40B4-BE49-F238E27FC236}">
                <a16:creationId xmlns:a16="http://schemas.microsoft.com/office/drawing/2014/main" id="{BB518D92-E7F0-9C81-ED8A-A94A2296E2C9}"/>
              </a:ext>
            </a:extLst>
          </p:cNvPr>
          <p:cNvSpPr/>
          <p:nvPr/>
        </p:nvSpPr>
        <p:spPr>
          <a:xfrm>
            <a:off x="20962101" y="11916794"/>
            <a:ext cx="2470673" cy="410369"/>
          </a:xfrm>
          <a:prstGeom prst="accentBorderCallout1">
            <a:avLst>
              <a:gd name="adj1" fmla="val 49344"/>
              <a:gd name="adj2" fmla="val -2745"/>
              <a:gd name="adj3" fmla="val 153292"/>
              <a:gd name="adj4" fmla="val -18010"/>
            </a:avLst>
          </a:prstGeom>
          <a:solidFill>
            <a:schemeClr val="accent6">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5E5E5E"/>
                </a:solidFill>
                <a:effectLst/>
                <a:uFillTx/>
                <a:latin typeface="+mn-lt"/>
                <a:ea typeface="+mn-ea"/>
                <a:cs typeface="+mn-cs"/>
                <a:sym typeface="Helvetica Neue"/>
              </a:rPr>
              <a:t>RFP launched</a:t>
            </a:r>
            <a:endParaRPr kumimoji="0" lang="LID4096" sz="2000" b="1" i="0" u="none" strike="noStrike" cap="none" spc="0" normalizeH="0" baseline="0" dirty="0">
              <a:ln>
                <a:noFill/>
              </a:ln>
              <a:solidFill>
                <a:srgbClr val="5E5E5E"/>
              </a:solidFill>
              <a:effectLst/>
              <a:uFillTx/>
              <a:latin typeface="+mn-lt"/>
              <a:ea typeface="+mn-ea"/>
              <a:cs typeface="+mn-cs"/>
              <a:sym typeface="Helvetica Neue"/>
            </a:endParaRPr>
          </a:p>
        </p:txBody>
      </p:sp>
      <p:sp>
        <p:nvSpPr>
          <p:cNvPr id="54" name="Callout: Line with Border and Accent Bar 53">
            <a:extLst>
              <a:ext uri="{FF2B5EF4-FFF2-40B4-BE49-F238E27FC236}">
                <a16:creationId xmlns:a16="http://schemas.microsoft.com/office/drawing/2014/main" id="{36EB57F6-E72F-9ACF-9213-B0054BC70A15}"/>
              </a:ext>
            </a:extLst>
          </p:cNvPr>
          <p:cNvSpPr/>
          <p:nvPr/>
        </p:nvSpPr>
        <p:spPr>
          <a:xfrm>
            <a:off x="12952127" y="3997454"/>
            <a:ext cx="2470673" cy="379591"/>
          </a:xfrm>
          <a:prstGeom prst="accentBorderCallout1">
            <a:avLst>
              <a:gd name="adj1" fmla="val 49344"/>
              <a:gd name="adj2" fmla="val 104390"/>
              <a:gd name="adj3" fmla="val 10521"/>
              <a:gd name="adj4" fmla="val 131005"/>
            </a:avLst>
          </a:prstGeom>
          <a:solidFill>
            <a:schemeClr val="accent6">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GB" sz="1800" b="1" dirty="0">
                <a:solidFill>
                  <a:srgbClr val="5E5E5E"/>
                </a:solidFill>
                <a:latin typeface="+mn-lt"/>
                <a:ea typeface="+mn-ea"/>
                <a:cs typeface="+mn-cs"/>
                <a:sym typeface="Helvetica Neue"/>
              </a:rPr>
              <a:t>Preparing for RFP</a:t>
            </a:r>
            <a:endParaRPr kumimoji="0" lang="LID4096" sz="1800" b="1" i="0" u="none" strike="noStrike" cap="none" spc="0" normalizeH="0" baseline="0" dirty="0">
              <a:ln>
                <a:noFill/>
              </a:ln>
              <a:solidFill>
                <a:srgbClr val="5E5E5E"/>
              </a:solidFill>
              <a:effectLst/>
              <a:uFillTx/>
              <a:latin typeface="+mn-lt"/>
              <a:ea typeface="+mn-ea"/>
              <a:cs typeface="+mn-cs"/>
              <a:sym typeface="Helvetica Neue"/>
            </a:endParaRPr>
          </a:p>
        </p:txBody>
      </p:sp>
      <p:sp>
        <p:nvSpPr>
          <p:cNvPr id="7" name="Callout: Line with Border and Accent Bar 6">
            <a:extLst>
              <a:ext uri="{FF2B5EF4-FFF2-40B4-BE49-F238E27FC236}">
                <a16:creationId xmlns:a16="http://schemas.microsoft.com/office/drawing/2014/main" id="{24DEC005-A87B-A95D-0BBA-31EC2CB78E16}"/>
              </a:ext>
            </a:extLst>
          </p:cNvPr>
          <p:cNvSpPr/>
          <p:nvPr/>
        </p:nvSpPr>
        <p:spPr>
          <a:xfrm>
            <a:off x="6286851" y="10017570"/>
            <a:ext cx="2156058" cy="471924"/>
          </a:xfrm>
          <a:prstGeom prst="accentBorderCallout1">
            <a:avLst>
              <a:gd name="adj1" fmla="val 59542"/>
              <a:gd name="adj2" fmla="val 105506"/>
              <a:gd name="adj3" fmla="val 137995"/>
              <a:gd name="adj4" fmla="val 156980"/>
            </a:avLst>
          </a:prstGeom>
          <a:solidFill>
            <a:schemeClr val="accent3">
              <a:alpha val="2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tx2">
                    <a:lumMod val="75000"/>
                  </a:schemeClr>
                </a:solidFill>
                <a:effectLst/>
                <a:uFillTx/>
                <a:latin typeface="+mn-lt"/>
                <a:ea typeface="+mn-ea"/>
                <a:cs typeface="+mn-cs"/>
                <a:sym typeface="Helvetica Neue"/>
              </a:rPr>
              <a:t>Operational</a:t>
            </a:r>
            <a:endParaRPr kumimoji="0" lang="LID4096" sz="2400" b="1" i="0" u="none" strike="noStrike" cap="none" spc="0" normalizeH="0" baseline="0" dirty="0">
              <a:ln>
                <a:noFill/>
              </a:ln>
              <a:solidFill>
                <a:schemeClr val="tx2">
                  <a:lumMod val="75000"/>
                </a:schemeClr>
              </a:solidFill>
              <a:effectLst/>
              <a:uFillTx/>
              <a:latin typeface="+mn-lt"/>
              <a:ea typeface="+mn-ea"/>
              <a:cs typeface="+mn-cs"/>
              <a:sym typeface="Helvetica Neue"/>
            </a:endParaRPr>
          </a:p>
        </p:txBody>
      </p:sp>
      <p:sp>
        <p:nvSpPr>
          <p:cNvPr id="13" name="Callout: Line with Border and Accent Bar 12">
            <a:extLst>
              <a:ext uri="{FF2B5EF4-FFF2-40B4-BE49-F238E27FC236}">
                <a16:creationId xmlns:a16="http://schemas.microsoft.com/office/drawing/2014/main" id="{839E8D91-26EF-F936-F21F-2D005C524ABF}"/>
              </a:ext>
            </a:extLst>
          </p:cNvPr>
          <p:cNvSpPr/>
          <p:nvPr/>
        </p:nvSpPr>
        <p:spPr>
          <a:xfrm>
            <a:off x="13406831" y="12289916"/>
            <a:ext cx="2771813" cy="471924"/>
          </a:xfrm>
          <a:prstGeom prst="accentBorderCallout1">
            <a:avLst>
              <a:gd name="adj1" fmla="val 18750"/>
              <a:gd name="adj2" fmla="val -8333"/>
              <a:gd name="adj3" fmla="val -93370"/>
              <a:gd name="adj4" fmla="val -25080"/>
            </a:avLst>
          </a:prstGeom>
          <a:solidFill>
            <a:srgbClr val="DBE6FD">
              <a:alpha val="24000"/>
            </a:srgb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tx2">
                    <a:lumMod val="75000"/>
                  </a:schemeClr>
                </a:solidFill>
                <a:effectLst/>
                <a:uFillTx/>
                <a:latin typeface="+mn-lt"/>
                <a:ea typeface="+mn-ea"/>
                <a:cs typeface="+mn-cs"/>
                <a:sym typeface="Helvetica Neue"/>
              </a:rPr>
              <a:t>Pre-production</a:t>
            </a:r>
            <a:endParaRPr kumimoji="0" lang="LID4096" sz="2400" b="1" i="0" u="none" strike="noStrike" cap="none" spc="0" normalizeH="0" baseline="0" dirty="0">
              <a:ln>
                <a:noFill/>
              </a:ln>
              <a:solidFill>
                <a:schemeClr val="tx2">
                  <a:lumMod val="75000"/>
                </a:schemeClr>
              </a:solidFill>
              <a:effectLst/>
              <a:uFillTx/>
              <a:latin typeface="+mn-lt"/>
              <a:ea typeface="+mn-ea"/>
              <a:cs typeface="+mn-cs"/>
              <a:sym typeface="Helvetica Neue"/>
            </a:endParaRPr>
          </a:p>
        </p:txBody>
      </p:sp>
    </p:spTree>
    <p:extLst>
      <p:ext uri="{BB962C8B-B14F-4D97-AF65-F5344CB8AC3E}">
        <p14:creationId xmlns:p14="http://schemas.microsoft.com/office/powerpoint/2010/main" val="120031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randombar(horizontal)">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randombar(horizontal)">
                                      <p:cBhvr>
                                        <p:cTn id="38" dur="500"/>
                                        <p:tgtEl>
                                          <p:spTgt spid="5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randombar(horizontal)">
                                      <p:cBhvr>
                                        <p:cTn id="41" dur="500"/>
                                        <p:tgtEl>
                                          <p:spTgt spid="52"/>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randombar(horizontal)">
                                      <p:cBhvr>
                                        <p:cTn id="4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4" grpId="0" animBg="1"/>
      <p:bldP spid="37" grpId="0" animBg="1"/>
      <p:bldP spid="38" grpId="0" animBg="1"/>
      <p:bldP spid="51" grpId="0" animBg="1"/>
      <p:bldP spid="52" grpId="0" animBg="1"/>
      <p:bldP spid="53" grpId="0" animBg="1"/>
      <p:bldP spid="54" grpId="0" animBg="1"/>
      <p:bldP spid="7"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AC3A633-68AB-F2D7-82F5-569A4E5FFFBE}"/>
              </a:ext>
            </a:extLst>
          </p:cNvPr>
          <p:cNvGraphicFramePr>
            <a:graphicFrameLocks noGrp="1"/>
          </p:cNvGraphicFramePr>
          <p:nvPr/>
        </p:nvGraphicFramePr>
        <p:xfrm>
          <a:off x="1430553" y="5189154"/>
          <a:ext cx="21620158" cy="4269164"/>
        </p:xfrm>
        <a:graphic>
          <a:graphicData uri="http://schemas.openxmlformats.org/drawingml/2006/table">
            <a:tbl>
              <a:tblPr firstRow="1" firstCol="1">
                <a:tableStyleId>{00A15C55-8517-42AA-B614-E9B94910E393}</a:tableStyleId>
              </a:tblPr>
              <a:tblGrid>
                <a:gridCol w="1874008">
                  <a:extLst>
                    <a:ext uri="{9D8B030D-6E8A-4147-A177-3AD203B41FA5}">
                      <a16:colId xmlns:a16="http://schemas.microsoft.com/office/drawing/2014/main" val="2025312761"/>
                    </a:ext>
                  </a:extLst>
                </a:gridCol>
                <a:gridCol w="2930470">
                  <a:extLst>
                    <a:ext uri="{9D8B030D-6E8A-4147-A177-3AD203B41FA5}">
                      <a16:colId xmlns:a16="http://schemas.microsoft.com/office/drawing/2014/main" val="2122834228"/>
                    </a:ext>
                  </a:extLst>
                </a:gridCol>
                <a:gridCol w="2402240">
                  <a:extLst>
                    <a:ext uri="{9D8B030D-6E8A-4147-A177-3AD203B41FA5}">
                      <a16:colId xmlns:a16="http://schemas.microsoft.com/office/drawing/2014/main" val="3809277352"/>
                    </a:ext>
                  </a:extLst>
                </a:gridCol>
                <a:gridCol w="2402240">
                  <a:extLst>
                    <a:ext uri="{9D8B030D-6E8A-4147-A177-3AD203B41FA5}">
                      <a16:colId xmlns:a16="http://schemas.microsoft.com/office/drawing/2014/main" val="225727550"/>
                    </a:ext>
                  </a:extLst>
                </a:gridCol>
                <a:gridCol w="2402240">
                  <a:extLst>
                    <a:ext uri="{9D8B030D-6E8A-4147-A177-3AD203B41FA5}">
                      <a16:colId xmlns:a16="http://schemas.microsoft.com/office/drawing/2014/main" val="1749410357"/>
                    </a:ext>
                  </a:extLst>
                </a:gridCol>
                <a:gridCol w="2402240">
                  <a:extLst>
                    <a:ext uri="{9D8B030D-6E8A-4147-A177-3AD203B41FA5}">
                      <a16:colId xmlns:a16="http://schemas.microsoft.com/office/drawing/2014/main" val="266221128"/>
                    </a:ext>
                  </a:extLst>
                </a:gridCol>
                <a:gridCol w="2402240">
                  <a:extLst>
                    <a:ext uri="{9D8B030D-6E8A-4147-A177-3AD203B41FA5}">
                      <a16:colId xmlns:a16="http://schemas.microsoft.com/office/drawing/2014/main" val="2308469237"/>
                    </a:ext>
                  </a:extLst>
                </a:gridCol>
                <a:gridCol w="2402240">
                  <a:extLst>
                    <a:ext uri="{9D8B030D-6E8A-4147-A177-3AD203B41FA5}">
                      <a16:colId xmlns:a16="http://schemas.microsoft.com/office/drawing/2014/main" val="3018045498"/>
                    </a:ext>
                  </a:extLst>
                </a:gridCol>
                <a:gridCol w="2402240">
                  <a:extLst>
                    <a:ext uri="{9D8B030D-6E8A-4147-A177-3AD203B41FA5}">
                      <a16:colId xmlns:a16="http://schemas.microsoft.com/office/drawing/2014/main" val="3947266026"/>
                    </a:ext>
                  </a:extLst>
                </a:gridCol>
              </a:tblGrid>
              <a:tr h="1616108">
                <a:tc gridSpan="2">
                  <a:txBody>
                    <a:bodyPr/>
                    <a:lstStyle/>
                    <a:p>
                      <a:pPr algn="ctr" rtl="0" fontAlgn="ctr"/>
                      <a:r>
                        <a:rPr lang="en-GB" sz="2800" b="1" i="0" u="none" strike="noStrike" dirty="0">
                          <a:solidFill>
                            <a:schemeClr val="tx1"/>
                          </a:solidFill>
                          <a:effectLst/>
                          <a:latin typeface="Calibri" panose="020F0502020204030204" pitchFamily="34" charset="0"/>
                        </a:rPr>
                        <a:t>Cut-off</a:t>
                      </a:r>
                    </a:p>
                  </a:txBody>
                  <a:tcPr marL="7620" marR="7620" marT="7620" marB="0" anchor="ctr"/>
                </a:tc>
                <a:tc hMerge="1">
                  <a:txBody>
                    <a:bodyPr/>
                    <a:lstStyle/>
                    <a:p>
                      <a:pPr algn="ctr" rtl="0" fontAlgn="ctr"/>
                      <a:endParaRPr lang="en-GB" sz="1400" b="1" i="0" u="none" strike="noStrike" dirty="0">
                        <a:solidFill>
                          <a:schemeClr val="tx1"/>
                        </a:solidFill>
                        <a:effectLst/>
                        <a:latin typeface="Calibri" panose="020F0502020204030204" pitchFamily="34" charset="0"/>
                      </a:endParaRPr>
                    </a:p>
                  </a:txBody>
                  <a:tcPr marL="3810" marR="3810" marT="3810" marB="0" anchor="ctr"/>
                </a:tc>
                <a:tc>
                  <a:txBody>
                    <a:bodyPr/>
                    <a:lstStyle/>
                    <a:p>
                      <a:pPr algn="ctr" rtl="0" fontAlgn="ctr"/>
                      <a:r>
                        <a:rPr lang="en-GB" sz="2800" b="1" u="none" strike="noStrike" dirty="0">
                          <a:solidFill>
                            <a:schemeClr val="tx1"/>
                          </a:solidFill>
                          <a:effectLst/>
                        </a:rPr>
                        <a:t>Vega GPU </a:t>
                      </a:r>
                      <a:endParaRPr lang="en-GB" sz="28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ctr"/>
                      <a:r>
                        <a:rPr lang="en-GB" sz="2800" b="1" u="none" strike="noStrike" dirty="0" err="1">
                          <a:solidFill>
                            <a:schemeClr val="tx1"/>
                          </a:solidFill>
                          <a:effectLst/>
                        </a:rPr>
                        <a:t>MeluXina</a:t>
                      </a:r>
                      <a:r>
                        <a:rPr lang="en-GB" sz="2800" b="1" u="none" strike="noStrike" dirty="0">
                          <a:solidFill>
                            <a:schemeClr val="tx1"/>
                          </a:solidFill>
                          <a:effectLst/>
                        </a:rPr>
                        <a:t> GPU </a:t>
                      </a:r>
                      <a:endParaRPr lang="en-GB" sz="28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ctr"/>
                      <a:r>
                        <a:rPr lang="en-GB" sz="2800" b="1" u="none" strike="noStrike" dirty="0">
                          <a:solidFill>
                            <a:schemeClr val="tx1"/>
                          </a:solidFill>
                          <a:effectLst/>
                        </a:rPr>
                        <a:t>Karolina GPU </a:t>
                      </a:r>
                      <a:endParaRPr lang="en-GB" sz="28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ctr"/>
                      <a:r>
                        <a:rPr lang="en-GB" sz="2800" b="1" u="none" strike="noStrike" dirty="0">
                          <a:solidFill>
                            <a:schemeClr val="tx1"/>
                          </a:solidFill>
                          <a:effectLst/>
                        </a:rPr>
                        <a:t>LUMI-G </a:t>
                      </a:r>
                      <a:endParaRPr lang="en-GB" sz="28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ctr"/>
                      <a:r>
                        <a:rPr lang="en-GB" sz="2800" b="1" u="none" strike="noStrike" dirty="0">
                          <a:solidFill>
                            <a:schemeClr val="tx1"/>
                          </a:solidFill>
                          <a:effectLst/>
                        </a:rPr>
                        <a:t>Leonardo Booster </a:t>
                      </a:r>
                      <a:endParaRPr lang="en-GB" sz="28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ctr"/>
                      <a:r>
                        <a:rPr lang="en-GB" sz="2800" b="1" u="none" strike="noStrike" dirty="0">
                          <a:solidFill>
                            <a:schemeClr val="tx1"/>
                          </a:solidFill>
                          <a:effectLst/>
                        </a:rPr>
                        <a:t>MareNostrum5 ACC</a:t>
                      </a:r>
                      <a:endParaRPr lang="en-GB" sz="28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ctr"/>
                      <a:r>
                        <a:rPr lang="en-GB" sz="2800" b="1" u="none" strike="noStrike" dirty="0">
                          <a:solidFill>
                            <a:schemeClr val="tx1"/>
                          </a:solidFill>
                          <a:effectLst/>
                        </a:rPr>
                        <a:t>TOTAL</a:t>
                      </a:r>
                      <a:endParaRPr lang="en-GB" sz="2800" b="1"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54842986"/>
                  </a:ext>
                </a:extLst>
              </a:tr>
              <a:tr h="884352">
                <a:tc rowSpan="3">
                  <a:txBody>
                    <a:bodyPr/>
                    <a:lstStyle/>
                    <a:p>
                      <a:pPr algn="ctr" rtl="0" fontAlgn="ctr"/>
                      <a:r>
                        <a:rPr lang="en-GB" sz="2800" b="0" u="none" strike="noStrike" dirty="0">
                          <a:solidFill>
                            <a:srgbClr val="000000"/>
                          </a:solidFill>
                          <a:effectLst/>
                        </a:rPr>
                        <a:t>Apr 2024</a:t>
                      </a:r>
                    </a:p>
                  </a:txBody>
                  <a:tcPr marL="7620" marR="7620" marT="7620" marB="0" anchor="ctr"/>
                </a:tc>
                <a:tc>
                  <a:txBody>
                    <a:bodyPr/>
                    <a:lstStyle/>
                    <a:p>
                      <a:pPr algn="ctr" rtl="0" fontAlgn="ctr"/>
                      <a:r>
                        <a:rPr lang="en-GB" sz="2800" b="0" i="0" u="none" strike="noStrike" dirty="0">
                          <a:solidFill>
                            <a:srgbClr val="000000"/>
                          </a:solidFill>
                          <a:effectLst/>
                          <a:latin typeface="Calibri" panose="020F0502020204030204" pitchFamily="34" charset="0"/>
                        </a:rPr>
                        <a:t>Offer</a:t>
                      </a:r>
                    </a:p>
                    <a:p>
                      <a:pPr algn="ctr" rtl="0" fontAlgn="ctr"/>
                      <a:r>
                        <a:rPr lang="en-GB" sz="2800" b="0" i="0" u="none" strike="noStrike" dirty="0">
                          <a:solidFill>
                            <a:srgbClr val="000000"/>
                          </a:solidFill>
                          <a:effectLst/>
                          <a:latin typeface="Calibri" panose="020F0502020204030204" pitchFamily="34" charset="0"/>
                        </a:rPr>
                        <a:t>(node hours)</a:t>
                      </a:r>
                    </a:p>
                  </a:txBody>
                  <a:tcPr marL="7620" marR="7620" marT="7620" marB="0" anchor="ctr">
                    <a:solidFill>
                      <a:srgbClr val="FFC000"/>
                    </a:solidFill>
                  </a:tcPr>
                </a:tc>
                <a:tc>
                  <a:txBody>
                    <a:bodyPr/>
                    <a:lstStyle/>
                    <a:p>
                      <a:pPr algn="ctr" rtl="0" fontAlgn="ctr"/>
                      <a:r>
                        <a:rPr lang="en-GB" sz="2800" b="0" u="none" strike="noStrike" dirty="0">
                          <a:solidFill>
                            <a:srgbClr val="000000"/>
                          </a:solidFill>
                          <a:effectLst/>
                        </a:rPr>
                        <a:t>7 100</a:t>
                      </a:r>
                    </a:p>
                  </a:txBody>
                  <a:tcPr marL="7620" marR="7620" marT="7620" marB="0" anchor="ctr"/>
                </a:tc>
                <a:tc>
                  <a:txBody>
                    <a:bodyPr/>
                    <a:lstStyle/>
                    <a:p>
                      <a:pPr algn="ctr" rtl="0" fontAlgn="ctr"/>
                      <a:r>
                        <a:rPr lang="en-GB" sz="2800" b="0" i="0" u="none" strike="noStrike" dirty="0">
                          <a:solidFill>
                            <a:srgbClr val="000000"/>
                          </a:solidFill>
                          <a:effectLst/>
                          <a:latin typeface="Calibri" panose="020F0502020204030204" pitchFamily="34" charset="0"/>
                        </a:rPr>
                        <a:t>25 000</a:t>
                      </a:r>
                    </a:p>
                  </a:txBody>
                  <a:tcPr marL="7620" marR="7620" marT="7620" marB="0" anchor="ctr"/>
                </a:tc>
                <a:tc>
                  <a:txBody>
                    <a:bodyPr/>
                    <a:lstStyle/>
                    <a:p>
                      <a:pPr algn="ctr" rtl="0" fontAlgn="ctr"/>
                      <a:r>
                        <a:rPr lang="en-GB" sz="2800" b="0" i="0" u="none" strike="noStrike" dirty="0">
                          <a:solidFill>
                            <a:srgbClr val="000000"/>
                          </a:solidFill>
                          <a:effectLst/>
                          <a:latin typeface="Calibri" panose="020F0502020204030204" pitchFamily="34" charset="0"/>
                        </a:rPr>
                        <a:t>7 500</a:t>
                      </a:r>
                    </a:p>
                  </a:txBody>
                  <a:tcPr marL="7620" marR="7620" marT="7620" marB="0" anchor="ctr"/>
                </a:tc>
                <a:tc>
                  <a:txBody>
                    <a:bodyPr/>
                    <a:lstStyle/>
                    <a:p>
                      <a:pPr algn="ctr" rtl="0" fontAlgn="ctr"/>
                      <a:r>
                        <a:rPr lang="en-GB" sz="2800" b="0" i="0" u="none" strike="noStrike" dirty="0">
                          <a:solidFill>
                            <a:srgbClr val="000000"/>
                          </a:solidFill>
                          <a:effectLst/>
                          <a:latin typeface="Calibri" panose="020F0502020204030204" pitchFamily="34" charset="0"/>
                        </a:rPr>
                        <a:t>351 455</a:t>
                      </a:r>
                    </a:p>
                  </a:txBody>
                  <a:tcPr marL="7620" marR="7620" marT="7620" marB="0" anchor="ctr"/>
                </a:tc>
                <a:tc>
                  <a:txBody>
                    <a:bodyPr/>
                    <a:lstStyle/>
                    <a:p>
                      <a:pPr algn="ctr" rtl="0" fontAlgn="ctr"/>
                      <a:r>
                        <a:rPr lang="en-GB" sz="2800" b="0" i="0" u="none" strike="noStrike" dirty="0">
                          <a:solidFill>
                            <a:srgbClr val="000000"/>
                          </a:solidFill>
                          <a:effectLst/>
                          <a:latin typeface="Calibri" panose="020F0502020204030204" pitchFamily="34" charset="0"/>
                        </a:rPr>
                        <a:t>545 865</a:t>
                      </a:r>
                    </a:p>
                  </a:txBody>
                  <a:tcPr marL="7620" marR="7620" marT="7620" marB="0" anchor="ctr"/>
                </a:tc>
                <a:tc>
                  <a:txBody>
                    <a:bodyPr/>
                    <a:lstStyle/>
                    <a:p>
                      <a:pPr algn="ctr" rtl="0" fontAlgn="ctr"/>
                      <a:r>
                        <a:rPr lang="en-GB" sz="2800" b="0" i="0" u="none" strike="noStrike" dirty="0">
                          <a:solidFill>
                            <a:srgbClr val="000000"/>
                          </a:solidFill>
                          <a:effectLst/>
                          <a:latin typeface="Calibri" panose="020F0502020204030204" pitchFamily="34" charset="0"/>
                        </a:rPr>
                        <a:t>129 377</a:t>
                      </a:r>
                    </a:p>
                  </a:txBody>
                  <a:tcPr marL="7620" marR="7620" marT="7620" marB="0" anchor="ctr"/>
                </a:tc>
                <a:tc>
                  <a:txBody>
                    <a:bodyPr/>
                    <a:lstStyle/>
                    <a:p>
                      <a:pPr algn="ctr" rtl="0" fontAlgn="ctr"/>
                      <a:r>
                        <a:rPr lang="en-GB" sz="2800" b="0" i="0" u="none" strike="noStrike" dirty="0">
                          <a:solidFill>
                            <a:srgbClr val="000000"/>
                          </a:solidFill>
                          <a:effectLst/>
                          <a:latin typeface="Calibri" panose="020F0502020204030204" pitchFamily="34" charset="0"/>
                        </a:rPr>
                        <a:t>1 065 918</a:t>
                      </a:r>
                    </a:p>
                  </a:txBody>
                  <a:tcPr marL="7620" marR="7620" marT="7620" marB="0" anchor="ctr"/>
                </a:tc>
                <a:extLst>
                  <a:ext uri="{0D108BD9-81ED-4DB2-BD59-A6C34878D82A}">
                    <a16:rowId xmlns:a16="http://schemas.microsoft.com/office/drawing/2014/main" val="3261454933"/>
                  </a:ext>
                </a:extLst>
              </a:tr>
              <a:tr h="884352">
                <a:tc vMerge="1">
                  <a:txBody>
                    <a:bodyPr/>
                    <a:lstStyle/>
                    <a:p>
                      <a:endParaRPr/>
                    </a:p>
                  </a:txBody>
                  <a:tcPr marL="3810" marR="3810" marT="3810" marB="0" anchor="ctr"/>
                </a:tc>
                <a:tc>
                  <a:txBody>
                    <a:bodyPr/>
                    <a:lstStyle/>
                    <a:p>
                      <a:pPr algn="ctr" rtl="0" fontAlgn="ctr"/>
                      <a:r>
                        <a:rPr lang="en-GB" sz="2800" b="0" i="0" u="none" strike="noStrike" dirty="0">
                          <a:solidFill>
                            <a:srgbClr val="000000"/>
                          </a:solidFill>
                          <a:effectLst/>
                          <a:latin typeface="Calibri" panose="020F0502020204030204" pitchFamily="34" charset="0"/>
                        </a:rPr>
                        <a:t>Awarded</a:t>
                      </a:r>
                    </a:p>
                    <a:p>
                      <a:pPr algn="ctr" rtl="0" fontAlgn="ctr"/>
                      <a:r>
                        <a:rPr lang="en-GB" sz="2800" b="0" i="0" u="none" strike="noStrike" dirty="0">
                          <a:solidFill>
                            <a:srgbClr val="000000"/>
                          </a:solidFill>
                          <a:effectLst/>
                          <a:latin typeface="Calibri" panose="020F0502020204030204" pitchFamily="34" charset="0"/>
                        </a:rPr>
                        <a:t>(node hours)</a:t>
                      </a:r>
                    </a:p>
                  </a:txBody>
                  <a:tcPr marL="7620" marR="7620" marT="7620" marB="0" anchor="ctr">
                    <a:solidFill>
                      <a:srgbClr val="FFC000"/>
                    </a:solidFill>
                  </a:tcPr>
                </a:tc>
                <a:tc>
                  <a:txBody>
                    <a:bodyPr/>
                    <a:lstStyle/>
                    <a:p>
                      <a:pPr algn="ctr" rtl="0" fontAlgn="ctr"/>
                      <a:r>
                        <a:rPr lang="en-GB" sz="2800" b="0" u="none" strike="noStrike" dirty="0">
                          <a:solidFill>
                            <a:srgbClr val="000000"/>
                          </a:solidFill>
                          <a:effectLst/>
                        </a:rPr>
                        <a:t>0</a:t>
                      </a:r>
                    </a:p>
                  </a:txBody>
                  <a:tcPr marL="7620" marR="7620" marT="7620" marB="0" anchor="ctr"/>
                </a:tc>
                <a:tc>
                  <a:txBody>
                    <a:bodyPr/>
                    <a:lstStyle/>
                    <a:p>
                      <a:pPr algn="ctr" rtl="0" fontAlgn="ctr"/>
                      <a:r>
                        <a:rPr lang="en-GB" sz="2800" b="0" u="none" strike="noStrike" dirty="0">
                          <a:solidFill>
                            <a:srgbClr val="000000"/>
                          </a:solidFill>
                          <a:effectLst/>
                        </a:rPr>
                        <a:t>0</a:t>
                      </a:r>
                      <a:endParaRPr lang="en-GB" sz="2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GB" sz="2800" b="0" u="none" strike="noStrike" dirty="0">
                          <a:solidFill>
                            <a:srgbClr val="000000"/>
                          </a:solidFill>
                          <a:effectLst/>
                        </a:rPr>
                        <a:t>7 500</a:t>
                      </a:r>
                      <a:endParaRPr lang="en-GB" sz="2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GB" sz="2800" b="0" u="none" strike="noStrike" dirty="0">
                          <a:solidFill>
                            <a:srgbClr val="000000"/>
                          </a:solidFill>
                          <a:effectLst/>
                        </a:rPr>
                        <a:t>35 000</a:t>
                      </a:r>
                      <a:endParaRPr lang="en-GB" sz="2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GB" sz="2800" b="0" u="none" strike="noStrike" dirty="0">
                          <a:solidFill>
                            <a:srgbClr val="000000"/>
                          </a:solidFill>
                          <a:effectLst/>
                        </a:rPr>
                        <a:t>400 000</a:t>
                      </a:r>
                      <a:endParaRPr lang="en-GB" sz="2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GB" sz="2800" b="0" u="none" strike="noStrike" dirty="0">
                          <a:solidFill>
                            <a:srgbClr val="000000"/>
                          </a:solidFill>
                          <a:effectLst/>
                        </a:rPr>
                        <a:t>128 000</a:t>
                      </a:r>
                      <a:endParaRPr lang="en-GB" sz="2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GB" sz="2800" b="0" u="none" strike="noStrike" dirty="0">
                          <a:solidFill>
                            <a:srgbClr val="000000"/>
                          </a:solidFill>
                          <a:effectLst/>
                        </a:rPr>
                        <a:t>570 500</a:t>
                      </a:r>
                      <a:endParaRPr lang="en-GB" sz="2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97635594"/>
                  </a:ext>
                </a:extLst>
              </a:tr>
              <a:tr h="884352">
                <a:tc vMerge="1">
                  <a:txBody>
                    <a:bodyPr/>
                    <a:lstStyle/>
                    <a:p>
                      <a:pPr algn="ctr" rtl="0" fontAlgn="ctr"/>
                      <a:endParaRPr lang="en-GB" sz="105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rtl="0" fontAlgn="ctr"/>
                      <a:r>
                        <a:rPr lang="en-GB" sz="2800" b="1" i="0" u="none" strike="noStrike" dirty="0">
                          <a:solidFill>
                            <a:srgbClr val="000000"/>
                          </a:solidFill>
                          <a:effectLst/>
                          <a:latin typeface="Calibri" panose="020F0502020204030204" pitchFamily="34" charset="0"/>
                        </a:rPr>
                        <a:t>Subscription</a:t>
                      </a:r>
                    </a:p>
                  </a:txBody>
                  <a:tcPr marL="7620" marR="7620" marT="7620" marB="0" anchor="ctr">
                    <a:solidFill>
                      <a:srgbClr val="FFC000"/>
                    </a:solidFill>
                  </a:tcPr>
                </a:tc>
                <a:tc>
                  <a:txBody>
                    <a:bodyPr/>
                    <a:lstStyle/>
                    <a:p>
                      <a:pPr algn="ctr" rtl="0" fontAlgn="ctr"/>
                      <a:r>
                        <a:rPr lang="en-GB" sz="2800" b="1" u="none" strike="noStrike" dirty="0">
                          <a:solidFill>
                            <a:srgbClr val="000000"/>
                          </a:solidFill>
                          <a:effectLst/>
                        </a:rPr>
                        <a:t>0%</a:t>
                      </a:r>
                    </a:p>
                  </a:txBody>
                  <a:tcPr marL="7620" marR="7620" marT="7620" marB="0" anchor="ctr"/>
                </a:tc>
                <a:tc>
                  <a:txBody>
                    <a:bodyPr/>
                    <a:lstStyle/>
                    <a:p>
                      <a:pPr algn="ctr" rtl="0" fontAlgn="ctr"/>
                      <a:r>
                        <a:rPr lang="en-GB" sz="2800" b="1" i="0" u="none" strike="noStrike" dirty="0">
                          <a:solidFill>
                            <a:srgbClr val="000000"/>
                          </a:solidFill>
                          <a:effectLst/>
                          <a:latin typeface="Calibri" panose="020F0502020204030204" pitchFamily="34" charset="0"/>
                        </a:rPr>
                        <a:t>0%</a:t>
                      </a:r>
                    </a:p>
                  </a:txBody>
                  <a:tcPr marL="7620" marR="7620" marT="7620" marB="0" anchor="ctr"/>
                </a:tc>
                <a:tc>
                  <a:txBody>
                    <a:bodyPr/>
                    <a:lstStyle/>
                    <a:p>
                      <a:pPr algn="ctr" rtl="0" fontAlgn="ctr"/>
                      <a:r>
                        <a:rPr lang="en-GB" sz="2800" b="1" i="0" u="none" strike="noStrike" dirty="0">
                          <a:solidFill>
                            <a:srgbClr val="000000"/>
                          </a:solidFill>
                          <a:effectLst/>
                          <a:latin typeface="Calibri" panose="020F0502020204030204" pitchFamily="34" charset="0"/>
                        </a:rPr>
                        <a:t>100%</a:t>
                      </a:r>
                    </a:p>
                  </a:txBody>
                  <a:tcPr marL="7620" marR="7620" marT="7620" marB="0" anchor="ctr"/>
                </a:tc>
                <a:tc>
                  <a:txBody>
                    <a:bodyPr/>
                    <a:lstStyle/>
                    <a:p>
                      <a:pPr algn="ctr" rtl="0" fontAlgn="ctr"/>
                      <a:r>
                        <a:rPr lang="en-GB" sz="2800" b="1" i="0" u="none" strike="noStrike" dirty="0">
                          <a:solidFill>
                            <a:srgbClr val="000000"/>
                          </a:solidFill>
                          <a:effectLst/>
                          <a:latin typeface="Calibri" panose="020F0502020204030204" pitchFamily="34" charset="0"/>
                        </a:rPr>
                        <a:t>10%</a:t>
                      </a:r>
                    </a:p>
                  </a:txBody>
                  <a:tcPr marL="7620" marR="7620" marT="7620" marB="0" anchor="ctr"/>
                </a:tc>
                <a:tc>
                  <a:txBody>
                    <a:bodyPr/>
                    <a:lstStyle/>
                    <a:p>
                      <a:pPr algn="ctr" rtl="0" fontAlgn="ctr"/>
                      <a:r>
                        <a:rPr lang="en-GB" sz="2800" b="1" i="0" u="none" strike="noStrike" dirty="0">
                          <a:solidFill>
                            <a:srgbClr val="000000"/>
                          </a:solidFill>
                          <a:effectLst/>
                          <a:latin typeface="Calibri" panose="020F0502020204030204" pitchFamily="34" charset="0"/>
                        </a:rPr>
                        <a:t>73%</a:t>
                      </a:r>
                    </a:p>
                  </a:txBody>
                  <a:tcPr marL="7620" marR="7620" marT="7620" marB="0" anchor="ctr"/>
                </a:tc>
                <a:tc>
                  <a:txBody>
                    <a:bodyPr/>
                    <a:lstStyle/>
                    <a:p>
                      <a:pPr algn="ctr" rtl="0" fontAlgn="ctr"/>
                      <a:r>
                        <a:rPr lang="en-GB" sz="2800" b="1" i="0" u="none" strike="noStrike" dirty="0">
                          <a:solidFill>
                            <a:srgbClr val="000000"/>
                          </a:solidFill>
                          <a:effectLst/>
                          <a:latin typeface="Calibri" panose="020F0502020204030204" pitchFamily="34" charset="0"/>
                        </a:rPr>
                        <a:t>99%</a:t>
                      </a:r>
                    </a:p>
                  </a:txBody>
                  <a:tcPr marL="7620" marR="7620" marT="7620" marB="0" anchor="ctr"/>
                </a:tc>
                <a:tc>
                  <a:txBody>
                    <a:bodyPr/>
                    <a:lstStyle/>
                    <a:p>
                      <a:pPr algn="ctr" rtl="0" fontAlgn="ctr"/>
                      <a:r>
                        <a:rPr lang="en-GB" sz="2800" b="1" i="0" u="none" strike="noStrike" dirty="0">
                          <a:solidFill>
                            <a:srgbClr val="000000"/>
                          </a:solidFill>
                          <a:effectLst/>
                          <a:latin typeface="Calibri" panose="020F0502020204030204" pitchFamily="34" charset="0"/>
                        </a:rPr>
                        <a:t>53%</a:t>
                      </a:r>
                    </a:p>
                  </a:txBody>
                  <a:tcPr marL="7620" marR="7620" marT="7620" marB="0" anchor="ctr"/>
                </a:tc>
                <a:extLst>
                  <a:ext uri="{0D108BD9-81ED-4DB2-BD59-A6C34878D82A}">
                    <a16:rowId xmlns:a16="http://schemas.microsoft.com/office/drawing/2014/main" val="1334307871"/>
                  </a:ext>
                </a:extLst>
              </a:tr>
            </a:tbl>
          </a:graphicData>
        </a:graphic>
      </p:graphicFrame>
      <p:pic>
        <p:nvPicPr>
          <p:cNvPr id="2" name="Picture 1" descr="A logo with blue stars and lines&#10;&#10;Description automatically generated">
            <a:extLst>
              <a:ext uri="{FF2B5EF4-FFF2-40B4-BE49-F238E27FC236}">
                <a16:creationId xmlns:a16="http://schemas.microsoft.com/office/drawing/2014/main" id="{593997AC-1D6D-B6D4-338C-5C3C8796D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1390" y="47986"/>
            <a:ext cx="2993832" cy="1761372"/>
          </a:xfrm>
          <a:prstGeom prst="rect">
            <a:avLst/>
          </a:prstGeom>
        </p:spPr>
      </p:pic>
      <p:sp>
        <p:nvSpPr>
          <p:cNvPr id="7" name="Title 1">
            <a:extLst>
              <a:ext uri="{FF2B5EF4-FFF2-40B4-BE49-F238E27FC236}">
                <a16:creationId xmlns:a16="http://schemas.microsoft.com/office/drawing/2014/main" id="{BE1D6BA2-C2EC-266F-DF8A-7A25FC69860C}"/>
              </a:ext>
            </a:extLst>
          </p:cNvPr>
          <p:cNvSpPr txBox="1">
            <a:spLocks/>
          </p:cNvSpPr>
          <p:nvPr/>
        </p:nvSpPr>
        <p:spPr>
          <a:xfrm>
            <a:off x="529606" y="483795"/>
            <a:ext cx="20228216" cy="265112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800">
              <a:defRPr/>
            </a:pPr>
            <a:r>
              <a:rPr lang="en-US" sz="7200" b="1" dirty="0">
                <a:solidFill>
                  <a:prstClr val="black"/>
                </a:solidFill>
                <a:latin typeface="Calibri Light" panose="020F0302020204030204"/>
              </a:rPr>
              <a:t>AI and Data Intensive Applications Access call</a:t>
            </a:r>
            <a:br>
              <a:rPr lang="en-US" sz="7200" b="1" dirty="0">
                <a:solidFill>
                  <a:prstClr val="black"/>
                </a:solidFill>
                <a:latin typeface="Calibri Light" panose="020F0302020204030204"/>
              </a:rPr>
            </a:br>
            <a:r>
              <a:rPr lang="en-GB" sz="7200" b="1" dirty="0">
                <a:solidFill>
                  <a:srgbClr val="0070C0"/>
                </a:solidFill>
                <a:latin typeface="Calibri Light" panose="020F0302020204030204"/>
              </a:rPr>
              <a:t>1</a:t>
            </a:r>
            <a:r>
              <a:rPr lang="en-GB" sz="7200" b="1" baseline="30000" dirty="0">
                <a:solidFill>
                  <a:srgbClr val="0070C0"/>
                </a:solidFill>
                <a:latin typeface="Calibri Light" panose="020F0302020204030204"/>
              </a:rPr>
              <a:t>st</a:t>
            </a:r>
            <a:r>
              <a:rPr lang="en-GB" sz="7200" b="1" dirty="0">
                <a:solidFill>
                  <a:srgbClr val="0070C0"/>
                </a:solidFill>
                <a:latin typeface="Calibri Light" panose="020F0302020204030204"/>
              </a:rPr>
              <a:t> cut-off, April 2024 – Awarded Resources</a:t>
            </a:r>
            <a:endParaRPr lang="en-GB" sz="7200" b="1" dirty="0">
              <a:solidFill>
                <a:prstClr val="black"/>
              </a:solidFill>
              <a:latin typeface="Calibri Light" panose="020F0302020204030204"/>
            </a:endParaRPr>
          </a:p>
        </p:txBody>
      </p:sp>
    </p:spTree>
    <p:extLst>
      <p:ext uri="{BB962C8B-B14F-4D97-AF65-F5344CB8AC3E}">
        <p14:creationId xmlns:p14="http://schemas.microsoft.com/office/powerpoint/2010/main" val="3908851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758440"/>
            <a:ext cx="24384000" cy="10957560"/>
            <a:chOff x="0" y="1379220"/>
            <a:chExt cx="12192000" cy="547878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9220"/>
              <a:ext cx="12192000" cy="54787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379220"/>
              <a:ext cx="12192000" cy="5478780"/>
            </a:xfrm>
            <a:prstGeom prst="rect">
              <a:avLst/>
            </a:prstGeom>
            <a:gradFill flip="none" rotWithShape="1">
              <a:gsLst>
                <a:gs pos="23000">
                  <a:schemeClr val="accent1">
                    <a:lumMod val="5000"/>
                    <a:lumOff val="95000"/>
                    <a:alpha val="47000"/>
                  </a:schemeClr>
                </a:gs>
                <a:gs pos="67000">
                  <a:schemeClr val="accent1">
                    <a:lumMod val="45000"/>
                    <a:lumOff val="55000"/>
                  </a:schemeClr>
                </a:gs>
                <a:gs pos="65000">
                  <a:schemeClr val="accent1">
                    <a:lumMod val="45000"/>
                    <a:lumOff val="55000"/>
                  </a:schemeClr>
                </a:gs>
                <a:gs pos="93000">
                  <a:schemeClr val="bg1">
                    <a:lumMod val="2000"/>
                    <a:lumOff val="9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GB" sz="3600" kern="1200">
                <a:solidFill>
                  <a:srgbClr val="FFFFFF"/>
                </a:solidFill>
                <a:latin typeface="Verdana"/>
              </a:endParaRPr>
            </a:p>
          </p:txBody>
        </p:sp>
      </p:grpSp>
      <p:sp>
        <p:nvSpPr>
          <p:cNvPr id="4" name="Slide Number Placeholder 3"/>
          <p:cNvSpPr>
            <a:spLocks noGrp="1"/>
          </p:cNvSpPr>
          <p:nvPr>
            <p:ph type="sldNum" sz="quarter" idx="12"/>
          </p:nvPr>
        </p:nvSpPr>
        <p:spPr>
          <a:xfrm>
            <a:off x="17475201" y="12490451"/>
            <a:ext cx="5690870" cy="953770"/>
          </a:xfrm>
        </p:spPr>
        <p:txBody>
          <a:bodyPr/>
          <a:lstStyle/>
          <a:p>
            <a:pPr defTabSz="1828800" hangingPunct="1"/>
            <a:fld id="{D5F68EF5-75AE-400B-8789-7B1747EC3070}" type="slidenum">
              <a:rPr lang="en-GB" kern="1200">
                <a:solidFill>
                  <a:srgbClr val="000000"/>
                </a:solidFill>
                <a:ea typeface="+mn-ea"/>
                <a:cs typeface="+mn-cs"/>
              </a:rPr>
              <a:pPr defTabSz="1828800" hangingPunct="1"/>
              <a:t>21</a:t>
            </a:fld>
            <a:endParaRPr lang="en-GB" kern="1200" dirty="0">
              <a:solidFill>
                <a:srgbClr val="000000"/>
              </a:solidFill>
              <a:ea typeface="+mn-ea"/>
              <a:cs typeface="+mn-cs"/>
            </a:endParaRPr>
          </a:p>
        </p:txBody>
      </p:sp>
      <p:sp>
        <p:nvSpPr>
          <p:cNvPr id="9" name="Title 1"/>
          <p:cNvSpPr txBox="1">
            <a:spLocks/>
          </p:cNvSpPr>
          <p:nvPr/>
        </p:nvSpPr>
        <p:spPr bwMode="auto">
          <a:xfrm>
            <a:off x="1966863" y="2537460"/>
            <a:ext cx="20449906" cy="4011832"/>
          </a:xfrm>
          <a:prstGeom prst="rect">
            <a:avLst/>
          </a:prstGeom>
          <a:noFill/>
          <a:ln w="9525">
            <a:noFill/>
            <a:miter lim="800000"/>
            <a:headEnd/>
            <a:tailEnd/>
          </a:ln>
        </p:spPr>
        <p:txBody>
          <a:bodyPr vert="horz" wrap="square" lIns="182880" tIns="91440" rIns="182880" bIns="9144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717550" indent="-717550" algn="ctr" defTabSz="1828800"/>
            <a:r>
              <a:rPr lang="en-US" sz="9600" kern="1200" dirty="0">
                <a:latin typeface="Calibri" panose="020F0502020204030204" pitchFamily="34" charset="0"/>
                <a:cs typeface="Calibri" panose="020F0502020204030204" pitchFamily="34" charset="0"/>
              </a:rPr>
              <a:t>Thank you!</a:t>
            </a:r>
            <a:endParaRPr lang="en-US" sz="4800" kern="1200" dirty="0">
              <a:solidFill>
                <a:srgbClr val="002060"/>
              </a:solidFill>
              <a:latin typeface="Calibri" panose="020F0502020204030204" pitchFamily="34" charset="0"/>
              <a:cs typeface="Calibri" panose="020F0502020204030204" pitchFamily="34" charset="0"/>
            </a:endParaRPr>
          </a:p>
          <a:p>
            <a:pPr marL="717550" indent="-717550" algn="ctr" defTabSz="1828800"/>
            <a:endParaRPr lang="en-US" sz="4800" kern="1200" dirty="0">
              <a:solidFill>
                <a:srgbClr val="002060"/>
              </a:solidFill>
              <a:latin typeface="Calibri" panose="020F0502020204030204" pitchFamily="34" charset="0"/>
              <a:cs typeface="Calibri" panose="020F0502020204030204" pitchFamily="34" charset="0"/>
            </a:endParaRPr>
          </a:p>
          <a:p>
            <a:pPr marL="717550" indent="-717550" algn="ctr" defTabSz="1828800"/>
            <a:endParaRPr lang="en-US" sz="4800" b="0" kern="1200" dirty="0">
              <a:solidFill>
                <a:srgbClr val="002060"/>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D268421C-9999-EAFB-0969-1F8291E1BC46}"/>
              </a:ext>
            </a:extLst>
          </p:cNvPr>
          <p:cNvGrpSpPr/>
          <p:nvPr/>
        </p:nvGrpSpPr>
        <p:grpSpPr>
          <a:xfrm>
            <a:off x="28932" y="7542997"/>
            <a:ext cx="24325764" cy="2815614"/>
            <a:chOff x="13878" y="4325184"/>
            <a:chExt cx="12162882" cy="1407807"/>
          </a:xfrm>
          <a:solidFill>
            <a:schemeClr val="accent6"/>
          </a:solidFill>
        </p:grpSpPr>
        <p:sp>
          <p:nvSpPr>
            <p:cNvPr id="10" name="Rectangle 9">
              <a:extLst>
                <a:ext uri="{FF2B5EF4-FFF2-40B4-BE49-F238E27FC236}">
                  <a16:creationId xmlns:a16="http://schemas.microsoft.com/office/drawing/2014/main" id="{8B3A9EE5-052E-2C06-AC07-0C5E5312C653}"/>
                </a:ext>
              </a:extLst>
            </p:cNvPr>
            <p:cNvSpPr/>
            <p:nvPr/>
          </p:nvSpPr>
          <p:spPr>
            <a:xfrm>
              <a:off x="13878" y="4325184"/>
              <a:ext cx="12162882" cy="13862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150" sz="2800" kern="1200">
                <a:solidFill>
                  <a:srgbClr val="FFFFFF"/>
                </a:solidFill>
                <a:latin typeface="Verdana"/>
              </a:endParaRPr>
            </a:p>
          </p:txBody>
        </p:sp>
        <p:sp>
          <p:nvSpPr>
            <p:cNvPr id="11" name="TextBox 10">
              <a:extLst>
                <a:ext uri="{FF2B5EF4-FFF2-40B4-BE49-F238E27FC236}">
                  <a16:creationId xmlns:a16="http://schemas.microsoft.com/office/drawing/2014/main" id="{6E47F033-61A4-66EB-B9C2-2817D22D3C0E}"/>
                </a:ext>
              </a:extLst>
            </p:cNvPr>
            <p:cNvSpPr txBox="1"/>
            <p:nvPr/>
          </p:nvSpPr>
          <p:spPr>
            <a:xfrm>
              <a:off x="3899816" y="4422462"/>
              <a:ext cx="4235414" cy="600165"/>
            </a:xfrm>
            <a:prstGeom prst="rect">
              <a:avLst/>
            </a:prstGeom>
            <a:grpFill/>
          </p:spPr>
          <p:txBody>
            <a:bodyPr wrap="square" rtlCol="0">
              <a:spAutoFit/>
            </a:bodyPr>
            <a:lstStyle/>
            <a:p>
              <a:pPr algn="ctr" defTabSz="1828800" hangingPunct="1"/>
              <a:r>
                <a:rPr lang="en-US" sz="3600" b="1" kern="1200">
                  <a:solidFill>
                    <a:srgbClr val="FFFFFF"/>
                  </a:solidFill>
                  <a:latin typeface="Verdana"/>
                  <a:ea typeface="+mn-ea"/>
                  <a:cs typeface="+mn-cs"/>
                </a:rPr>
                <a:t>Keep up with </a:t>
              </a:r>
              <a:r>
                <a:rPr lang="en-US" sz="3600" b="1" kern="1200" err="1">
                  <a:solidFill>
                    <a:srgbClr val="FFFFFF"/>
                  </a:solidFill>
                  <a:latin typeface="Verdana"/>
                  <a:ea typeface="+mn-ea"/>
                  <a:cs typeface="+mn-cs"/>
                </a:rPr>
                <a:t>EuroHPC</a:t>
              </a:r>
              <a:r>
                <a:rPr lang="en-US" sz="3600" b="1" kern="1200">
                  <a:solidFill>
                    <a:srgbClr val="FFFFFF"/>
                  </a:solidFill>
                  <a:latin typeface="Verdana"/>
                  <a:ea typeface="+mn-ea"/>
                  <a:cs typeface="+mn-cs"/>
                </a:rPr>
                <a:t> news</a:t>
              </a:r>
              <a:r>
                <a:rPr lang="en-US" sz="3600" kern="1200">
                  <a:solidFill>
                    <a:srgbClr val="FFFFFF"/>
                  </a:solidFill>
                  <a:latin typeface="Verdana"/>
                  <a:ea typeface="+mn-ea"/>
                  <a:cs typeface="+mn-cs"/>
                </a:rPr>
                <a:t>:</a:t>
              </a:r>
            </a:p>
            <a:p>
              <a:pPr defTabSz="1828800" hangingPunct="1"/>
              <a:r>
                <a:rPr lang="en-US" sz="3600" kern="1200">
                  <a:solidFill>
                    <a:srgbClr val="FFFFFF"/>
                  </a:solidFill>
                  <a:latin typeface="Verdana"/>
                  <a:ea typeface="+mn-ea"/>
                  <a:cs typeface="+mn-cs"/>
                </a:rPr>
                <a:t>		</a:t>
              </a:r>
              <a:endParaRPr lang="en-150" sz="3600" kern="1200">
                <a:solidFill>
                  <a:srgbClr val="FFFFFF"/>
                </a:solidFill>
                <a:latin typeface="Verdana"/>
                <a:ea typeface="+mn-ea"/>
                <a:cs typeface="+mn-cs"/>
              </a:endParaRPr>
            </a:p>
          </p:txBody>
        </p:sp>
        <p:pic>
          <p:nvPicPr>
            <p:cNvPr id="12" name="Picture 11">
              <a:extLst>
                <a:ext uri="{FF2B5EF4-FFF2-40B4-BE49-F238E27FC236}">
                  <a16:creationId xmlns:a16="http://schemas.microsoft.com/office/drawing/2014/main" id="{37471E4C-1954-B6B3-E9D6-791F7B3192B1}"/>
                </a:ext>
              </a:extLst>
            </p:cNvPr>
            <p:cNvPicPr>
              <a:picLocks noChangeAspect="1"/>
            </p:cNvPicPr>
            <p:nvPr/>
          </p:nvPicPr>
          <p:blipFill>
            <a:blip r:embed="rId3">
              <a:biLevel thresh="50000"/>
            </a:blip>
            <a:stretch>
              <a:fillRect/>
            </a:stretch>
          </p:blipFill>
          <p:spPr>
            <a:xfrm>
              <a:off x="5005755" y="4922551"/>
              <a:ext cx="771365" cy="771365"/>
            </a:xfrm>
            <a:prstGeom prst="rect">
              <a:avLst/>
            </a:prstGeom>
            <a:grpFill/>
          </p:spPr>
        </p:pic>
        <p:sp>
          <p:nvSpPr>
            <p:cNvPr id="13" name="TextBox 12">
              <a:extLst>
                <a:ext uri="{FF2B5EF4-FFF2-40B4-BE49-F238E27FC236}">
                  <a16:creationId xmlns:a16="http://schemas.microsoft.com/office/drawing/2014/main" id="{350FEE7C-6333-E112-B275-B98930980FF2}"/>
                </a:ext>
              </a:extLst>
            </p:cNvPr>
            <p:cNvSpPr txBox="1"/>
            <p:nvPr/>
          </p:nvSpPr>
          <p:spPr>
            <a:xfrm>
              <a:off x="5645751" y="5156181"/>
              <a:ext cx="1742011" cy="292388"/>
            </a:xfrm>
            <a:prstGeom prst="rect">
              <a:avLst/>
            </a:prstGeom>
            <a:grpFill/>
          </p:spPr>
          <p:txBody>
            <a:bodyPr wrap="square" rtlCol="0">
              <a:spAutoFit/>
            </a:bodyPr>
            <a:lstStyle/>
            <a:p>
              <a:pPr defTabSz="1828800" hangingPunct="1"/>
              <a:r>
                <a:rPr lang="en-US" sz="3200" kern="1200" dirty="0">
                  <a:solidFill>
                    <a:srgbClr val="FFFFFF"/>
                  </a:solidFill>
                  <a:latin typeface="Verdana"/>
                  <a:ea typeface="+mn-ea"/>
                  <a:cs typeface="+mn-cs"/>
                </a:rPr>
                <a:t>@EuroHPC_JU</a:t>
              </a:r>
              <a:endParaRPr lang="en-150" sz="3200" kern="1200" dirty="0">
                <a:solidFill>
                  <a:srgbClr val="FFFFFF"/>
                </a:solidFill>
                <a:latin typeface="Verdana"/>
                <a:ea typeface="+mn-ea"/>
                <a:cs typeface="+mn-cs"/>
              </a:endParaRPr>
            </a:p>
          </p:txBody>
        </p:sp>
        <p:pic>
          <p:nvPicPr>
            <p:cNvPr id="14" name="Picture 13">
              <a:extLst>
                <a:ext uri="{FF2B5EF4-FFF2-40B4-BE49-F238E27FC236}">
                  <a16:creationId xmlns:a16="http://schemas.microsoft.com/office/drawing/2014/main" id="{9818BEB2-946A-B7C8-E5DC-7D95EF2E8DEC}"/>
                </a:ext>
              </a:extLst>
            </p:cNvPr>
            <p:cNvPicPr>
              <a:picLocks noChangeAspect="1"/>
            </p:cNvPicPr>
            <p:nvPr/>
          </p:nvPicPr>
          <p:blipFill>
            <a:blip r:embed="rId4">
              <a:biLevel thresh="25000"/>
            </a:blip>
            <a:stretch>
              <a:fillRect/>
            </a:stretch>
          </p:blipFill>
          <p:spPr>
            <a:xfrm>
              <a:off x="8214582" y="5068303"/>
              <a:ext cx="558010" cy="558010"/>
            </a:xfrm>
            <a:prstGeom prst="rect">
              <a:avLst/>
            </a:prstGeom>
            <a:grpFill/>
          </p:spPr>
        </p:pic>
        <p:sp>
          <p:nvSpPr>
            <p:cNvPr id="15" name="TextBox 14">
              <a:extLst>
                <a:ext uri="{FF2B5EF4-FFF2-40B4-BE49-F238E27FC236}">
                  <a16:creationId xmlns:a16="http://schemas.microsoft.com/office/drawing/2014/main" id="{5F749EEA-5960-33E0-416E-0F60CAD0C91D}"/>
                </a:ext>
              </a:extLst>
            </p:cNvPr>
            <p:cNvSpPr txBox="1"/>
            <p:nvPr/>
          </p:nvSpPr>
          <p:spPr>
            <a:xfrm>
              <a:off x="8833552" y="5156181"/>
              <a:ext cx="3279096" cy="292388"/>
            </a:xfrm>
            <a:prstGeom prst="rect">
              <a:avLst/>
            </a:prstGeom>
            <a:grpFill/>
          </p:spPr>
          <p:txBody>
            <a:bodyPr wrap="square" rtlCol="0">
              <a:spAutoFit/>
            </a:bodyPr>
            <a:lstStyle/>
            <a:p>
              <a:pPr defTabSz="1828800" hangingPunct="1"/>
              <a:r>
                <a:rPr lang="en-US" sz="3200" kern="1200" err="1">
                  <a:solidFill>
                    <a:srgbClr val="FFFFFF"/>
                  </a:solidFill>
                  <a:latin typeface="Verdana"/>
                  <a:ea typeface="+mn-ea"/>
                  <a:cs typeface="+mn-cs"/>
                </a:rPr>
                <a:t>EuroHPC</a:t>
              </a:r>
              <a:r>
                <a:rPr lang="en-US" sz="3200" kern="1200">
                  <a:solidFill>
                    <a:srgbClr val="FFFFFF"/>
                  </a:solidFill>
                  <a:latin typeface="Verdana"/>
                  <a:ea typeface="+mn-ea"/>
                  <a:cs typeface="+mn-cs"/>
                </a:rPr>
                <a:t> Joint Undertaking</a:t>
              </a:r>
              <a:endParaRPr lang="en-150" sz="3200" kern="1200">
                <a:solidFill>
                  <a:srgbClr val="FFFFFF"/>
                </a:solidFill>
                <a:latin typeface="Verdana"/>
                <a:ea typeface="+mn-ea"/>
                <a:cs typeface="+mn-cs"/>
              </a:endParaRPr>
            </a:p>
          </p:txBody>
        </p:sp>
        <p:pic>
          <p:nvPicPr>
            <p:cNvPr id="16" name="Graphic 15" descr="Internet outline">
              <a:extLst>
                <a:ext uri="{FF2B5EF4-FFF2-40B4-BE49-F238E27FC236}">
                  <a16:creationId xmlns:a16="http://schemas.microsoft.com/office/drawing/2014/main" id="{CF08567D-30C1-2FAD-51CC-4FD25BE50A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02855" y="4961625"/>
              <a:ext cx="771366" cy="771366"/>
            </a:xfrm>
            <a:prstGeom prst="rect">
              <a:avLst/>
            </a:prstGeom>
          </p:spPr>
        </p:pic>
        <p:sp>
          <p:nvSpPr>
            <p:cNvPr id="17" name="TextBox 16">
              <a:extLst>
                <a:ext uri="{FF2B5EF4-FFF2-40B4-BE49-F238E27FC236}">
                  <a16:creationId xmlns:a16="http://schemas.microsoft.com/office/drawing/2014/main" id="{3EC927D9-0752-F582-BD0E-4BA1F8ECF92D}"/>
                </a:ext>
              </a:extLst>
            </p:cNvPr>
            <p:cNvSpPr txBox="1"/>
            <p:nvPr/>
          </p:nvSpPr>
          <p:spPr>
            <a:xfrm>
              <a:off x="1224751" y="5156181"/>
              <a:ext cx="3456681" cy="292388"/>
            </a:xfrm>
            <a:prstGeom prst="rect">
              <a:avLst/>
            </a:prstGeom>
            <a:grpFill/>
          </p:spPr>
          <p:txBody>
            <a:bodyPr wrap="square">
              <a:spAutoFit/>
            </a:bodyPr>
            <a:lstStyle/>
            <a:p>
              <a:pPr defTabSz="1828800" hangingPunct="1"/>
              <a:r>
                <a:rPr lang="en-US" sz="3200" kern="1200">
                  <a:solidFill>
                    <a:srgbClr val="FFFFFF"/>
                  </a:solidFill>
                  <a:latin typeface="Verdana"/>
                  <a:ea typeface="+mn-ea"/>
                  <a:cs typeface="+mn-cs"/>
                </a:rPr>
                <a:t>https://eurohpc-ju.europa.eu </a:t>
              </a:r>
            </a:p>
          </p:txBody>
        </p:sp>
      </p:grpSp>
      <p:grpSp>
        <p:nvGrpSpPr>
          <p:cNvPr id="18" name="Group 17">
            <a:extLst>
              <a:ext uri="{FF2B5EF4-FFF2-40B4-BE49-F238E27FC236}">
                <a16:creationId xmlns:a16="http://schemas.microsoft.com/office/drawing/2014/main" id="{59B1885C-9EBF-80EC-55E2-7EB1B65CAE9D}"/>
              </a:ext>
            </a:extLst>
          </p:cNvPr>
          <p:cNvGrpSpPr>
            <a:grpSpLocks noChangeAspect="1"/>
          </p:cNvGrpSpPr>
          <p:nvPr/>
        </p:nvGrpSpPr>
        <p:grpSpPr>
          <a:xfrm>
            <a:off x="6946473" y="11039798"/>
            <a:ext cx="9266182" cy="2185864"/>
            <a:chOff x="4156715" y="5683124"/>
            <a:chExt cx="3682769" cy="868754"/>
          </a:xfrm>
        </p:grpSpPr>
        <p:pic>
          <p:nvPicPr>
            <p:cNvPr id="19" name="Picture 18">
              <a:extLst>
                <a:ext uri="{FF2B5EF4-FFF2-40B4-BE49-F238E27FC236}">
                  <a16:creationId xmlns:a16="http://schemas.microsoft.com/office/drawing/2014/main" id="{3E9DD25F-CA7C-8B28-E1D0-C6A27B78DD1C}"/>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4971"/>
                      </a14:imgEffect>
                      <a14:imgEffect>
                        <a14:saturation sat="35000"/>
                      </a14:imgEffect>
                      <a14:imgEffect>
                        <a14:brightnessContrast contrast="28000"/>
                      </a14:imgEffect>
                    </a14:imgLayer>
                  </a14:imgProps>
                </a:ext>
              </a:extLst>
            </a:blip>
            <a:srcRect l="17648" t="4309" r="16287" b="23968"/>
            <a:stretch/>
          </p:blipFill>
          <p:spPr>
            <a:xfrm>
              <a:off x="6966520" y="5683124"/>
              <a:ext cx="872964" cy="868754"/>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3CC46FFD-4F38-C1C2-96C2-16A3FA623F84}"/>
                </a:ext>
              </a:extLst>
            </p:cNvPr>
            <p:cNvPicPr>
              <a:picLocks noChangeAspect="1"/>
            </p:cNvPicPr>
            <p:nvPr/>
          </p:nvPicPr>
          <p:blipFill>
            <a:blip r:embed="rId9">
              <a:alphaModFix/>
              <a:extLst>
                <a:ext uri="{BEBA8EAE-BF5A-486C-A8C5-ECC9F3942E4B}">
                  <a14:imgProps xmlns:a14="http://schemas.microsoft.com/office/drawing/2010/main">
                    <a14:imgLayer r:embed="rId10">
                      <a14:imgEffect>
                        <a14:saturation sat="96000"/>
                      </a14:imgEffect>
                    </a14:imgLayer>
                  </a14:imgProps>
                </a:ext>
                <a:ext uri="{28A0092B-C50C-407E-A947-70E740481C1C}">
                  <a14:useLocalDpi xmlns:a14="http://schemas.microsoft.com/office/drawing/2010/main" val="0"/>
                </a:ext>
              </a:extLst>
            </a:blip>
            <a:stretch>
              <a:fillRect/>
            </a:stretch>
          </p:blipFill>
          <p:spPr>
            <a:xfrm>
              <a:off x="4156715" y="5816321"/>
              <a:ext cx="2375281" cy="645457"/>
            </a:xfrm>
            <a:prstGeom prst="rect">
              <a:avLst/>
            </a:prstGeom>
          </p:spPr>
        </p:pic>
      </p:grpSp>
    </p:spTree>
    <p:extLst>
      <p:ext uri="{BB962C8B-B14F-4D97-AF65-F5344CB8AC3E}">
        <p14:creationId xmlns:p14="http://schemas.microsoft.com/office/powerpoint/2010/main" val="10869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europe with countries/regions&#10;&#10;Description automatically generated">
            <a:extLst>
              <a:ext uri="{FF2B5EF4-FFF2-40B4-BE49-F238E27FC236}">
                <a16:creationId xmlns:a16="http://schemas.microsoft.com/office/drawing/2014/main" id="{737C5441-79BA-4135-DEC4-63CEC5CCA41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 t="22338" r="23137" b="4178"/>
          <a:stretch/>
        </p:blipFill>
        <p:spPr>
          <a:xfrm>
            <a:off x="7668181" y="0"/>
            <a:ext cx="16830314" cy="13716000"/>
          </a:xfrm>
          <a:prstGeom prst="rect">
            <a:avLst/>
          </a:prstGeom>
        </p:spPr>
      </p:pic>
      <p:pic>
        <p:nvPicPr>
          <p:cNvPr id="24" name="Picture 23">
            <a:extLst>
              <a:ext uri="{FF2B5EF4-FFF2-40B4-BE49-F238E27FC236}">
                <a16:creationId xmlns:a16="http://schemas.microsoft.com/office/drawing/2014/main" id="{9D92F86F-471B-AEDB-3754-5B97D3105724}"/>
              </a:ext>
            </a:extLst>
          </p:cNvPr>
          <p:cNvPicPr>
            <a:picLocks noChangeAspect="1"/>
          </p:cNvPicPr>
          <p:nvPr/>
        </p:nvPicPr>
        <p:blipFill>
          <a:blip r:embed="rId5"/>
          <a:stretch>
            <a:fillRect/>
          </a:stretch>
        </p:blipFill>
        <p:spPr>
          <a:xfrm>
            <a:off x="18954504" y="7842618"/>
            <a:ext cx="4913938" cy="3235656"/>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C17640E3-3AA0-A737-3547-60831D525E93}"/>
              </a:ext>
            </a:extLst>
          </p:cNvPr>
          <p:cNvSpPr>
            <a:spLocks noGrp="1"/>
          </p:cNvSpPr>
          <p:nvPr>
            <p:ph type="sldNum" sz="quarter" idx="2"/>
          </p:nvPr>
        </p:nvSpPr>
        <p:spPr/>
        <p:txBody>
          <a:bodyPr/>
          <a:lstStyle/>
          <a:p>
            <a:pPr algn="r" defTabSz="1828800" hangingPunct="1">
              <a:defRPr/>
            </a:pPr>
            <a:fld id="{D5F68EF5-75AE-400B-8789-7B1747EC3070}" type="slidenum">
              <a:rPr lang="en-GB" sz="2800" kern="1200">
                <a:latin typeface="Arial" charset="0"/>
              </a:rPr>
              <a:pPr algn="r" defTabSz="1828800" hangingPunct="1">
                <a:defRPr/>
              </a:pPr>
              <a:t>3</a:t>
            </a:fld>
            <a:endParaRPr lang="en-GB" sz="2800" kern="1200" dirty="0">
              <a:latin typeface="Arial" charset="0"/>
            </a:endParaRPr>
          </a:p>
        </p:txBody>
      </p:sp>
      <p:pic>
        <p:nvPicPr>
          <p:cNvPr id="5" name="Picture 4">
            <a:extLst>
              <a:ext uri="{FF2B5EF4-FFF2-40B4-BE49-F238E27FC236}">
                <a16:creationId xmlns:a16="http://schemas.microsoft.com/office/drawing/2014/main" id="{ECDE9B8A-7106-BEC6-51EB-67C90B055371}"/>
              </a:ext>
            </a:extLst>
          </p:cNvPr>
          <p:cNvPicPr>
            <a:picLocks noChangeAspect="1"/>
          </p:cNvPicPr>
          <p:nvPr/>
        </p:nvPicPr>
        <p:blipFill rotWithShape="1">
          <a:blip r:embed="rId6"/>
          <a:srcRect l="11839" r="18660"/>
          <a:stretch/>
        </p:blipFill>
        <p:spPr>
          <a:xfrm>
            <a:off x="221490" y="1585675"/>
            <a:ext cx="7211517" cy="5447306"/>
          </a:xfrm>
          <a:prstGeom prst="rect">
            <a:avLst/>
          </a:prstGeom>
          <a:ln>
            <a:noFill/>
          </a:ln>
          <a:effectLst>
            <a:outerShdw blurRad="190500" algn="tl" rotWithShape="0">
              <a:srgbClr val="000000">
                <a:alpha val="70000"/>
              </a:srgbClr>
            </a:outerShdw>
          </a:effectLst>
        </p:spPr>
      </p:pic>
      <p:pic>
        <p:nvPicPr>
          <p:cNvPr id="6" name="Picture 2" descr="Home | Leonardo Pre-exascale Supercomputer">
            <a:extLst>
              <a:ext uri="{FF2B5EF4-FFF2-40B4-BE49-F238E27FC236}">
                <a16:creationId xmlns:a16="http://schemas.microsoft.com/office/drawing/2014/main" id="{EDBBA67F-8FF0-2104-D84C-FEA221180BD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505" r="1"/>
          <a:stretch/>
        </p:blipFill>
        <p:spPr bwMode="auto">
          <a:xfrm>
            <a:off x="7979424" y="1619902"/>
            <a:ext cx="7457430" cy="54130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DED085-DAE8-4F79-0C3D-976560E4EDDA}"/>
              </a:ext>
            </a:extLst>
          </p:cNvPr>
          <p:cNvSpPr txBox="1"/>
          <p:nvPr/>
        </p:nvSpPr>
        <p:spPr>
          <a:xfrm>
            <a:off x="221490" y="6021931"/>
            <a:ext cx="8697036"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685800" fontAlgn="base">
              <a:spcBef>
                <a:spcPct val="0"/>
              </a:spcBef>
              <a:spcAft>
                <a:spcPct val="0"/>
              </a:spcAft>
              <a:defRPr/>
            </a:pPr>
            <a:r>
              <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Cray EX, Hewlett Packard Enterprise</a:t>
            </a:r>
          </a:p>
          <a:p>
            <a:pPr defTabSz="685800" fontAlgn="base">
              <a:spcBef>
                <a:spcPct val="0"/>
              </a:spcBef>
              <a:spcAft>
                <a:spcPct val="0"/>
              </a:spcAft>
              <a:defRPr/>
            </a:pPr>
            <a:r>
              <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#5 Top500 (May 2024): </a:t>
            </a:r>
            <a:r>
              <a:rPr lang="en-US" sz="2400" b="1"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379.7 </a:t>
            </a:r>
            <a:r>
              <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PFlops (LUMI-G)</a:t>
            </a:r>
          </a:p>
          <a:p>
            <a:pPr defTabSz="685800" fontAlgn="base">
              <a:spcBef>
                <a:spcPct val="0"/>
              </a:spcBef>
              <a:spcAft>
                <a:spcPct val="0"/>
              </a:spcAft>
              <a:defRPr/>
            </a:pPr>
            <a:endParaRPr lang="en-US" sz="2400" dirty="0">
              <a:solidFill>
                <a:srgbClr val="404040"/>
              </a:solidFill>
              <a:effectLst>
                <a:outerShdw blurRad="38100" dist="38100" dir="2700000" algn="tl">
                  <a:srgbClr val="000000">
                    <a:alpha val="43137"/>
                  </a:srgbClr>
                </a:outerShdw>
              </a:effectLst>
              <a:latin typeface="Arial" panose="020B0604020202020204" pitchFamily="34" charset="0"/>
              <a:ea typeface="+mn-ea"/>
              <a:cs typeface="+mn-cs"/>
              <a:sym typeface="Helvetica Neue"/>
            </a:endParaRPr>
          </a:p>
          <a:p>
            <a:pPr defTabSz="685800" fontAlgn="base">
              <a:spcBef>
                <a:spcPct val="0"/>
              </a:spcBef>
              <a:spcAft>
                <a:spcPct val="0"/>
              </a:spcAft>
              <a:defRPr/>
            </a:pPr>
            <a:endParaRPr lang="en-US" sz="2400" dirty="0">
              <a:solidFill>
                <a:srgbClr val="404040"/>
              </a:solidFill>
              <a:effectLst>
                <a:outerShdw blurRad="38100" dist="38100" dir="2700000" algn="tl">
                  <a:srgbClr val="000000">
                    <a:alpha val="43137"/>
                  </a:srgbClr>
                </a:outerShdw>
              </a:effectLst>
              <a:latin typeface="Arial" panose="020B0604020202020204" pitchFamily="34" charset="0"/>
              <a:ea typeface="+mn-ea"/>
              <a:cs typeface="+mn-cs"/>
              <a:sym typeface="Helvetica Neue"/>
            </a:endParaRPr>
          </a:p>
        </p:txBody>
      </p:sp>
      <p:sp>
        <p:nvSpPr>
          <p:cNvPr id="8" name="TextBox 7">
            <a:extLst>
              <a:ext uri="{FF2B5EF4-FFF2-40B4-BE49-F238E27FC236}">
                <a16:creationId xmlns:a16="http://schemas.microsoft.com/office/drawing/2014/main" id="{D523FE09-6F4F-3BD8-9902-6FF9FEB83918}"/>
              </a:ext>
            </a:extLst>
          </p:cNvPr>
          <p:cNvSpPr txBox="1"/>
          <p:nvPr/>
        </p:nvSpPr>
        <p:spPr>
          <a:xfrm>
            <a:off x="301718" y="1643727"/>
            <a:ext cx="4959178"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2438338">
              <a:defRPr/>
            </a:pPr>
            <a:r>
              <a:rPr lang="en-US" sz="3200" dirty="0">
                <a:solidFill>
                  <a:srgbClr val="FFFFFF"/>
                </a:solidFill>
                <a:effectLst>
                  <a:outerShdw blurRad="38100" dist="38100" dir="2700000" algn="tl">
                    <a:srgbClr val="000000">
                      <a:alpha val="43137"/>
                    </a:srgbClr>
                  </a:outerShdw>
                </a:effectLst>
                <a:latin typeface="Helvetica Neue"/>
                <a:ea typeface="+mn-ea"/>
                <a:cs typeface="+mn-cs"/>
                <a:sym typeface="Helvetica Neue"/>
              </a:rPr>
              <a:t>LUMI (CSC) </a:t>
            </a:r>
            <a:br>
              <a:rPr lang="en-US" sz="3200" dirty="0">
                <a:solidFill>
                  <a:srgbClr val="FFFFFF"/>
                </a:solidFill>
                <a:effectLst>
                  <a:outerShdw blurRad="38100" dist="38100" dir="2700000" algn="tl">
                    <a:srgbClr val="000000">
                      <a:alpha val="43137"/>
                    </a:srgbClr>
                  </a:outerShdw>
                </a:effectLst>
                <a:latin typeface="Helvetica Neue"/>
                <a:ea typeface="+mn-ea"/>
                <a:cs typeface="+mn-cs"/>
                <a:sym typeface="Helvetica Neue"/>
              </a:rPr>
            </a:br>
            <a:r>
              <a:rPr lang="en-US" sz="2400" dirty="0" err="1">
                <a:solidFill>
                  <a:srgbClr val="FFFFFF"/>
                </a:solidFill>
                <a:effectLst>
                  <a:outerShdw blurRad="38100" dist="38100" dir="2700000" algn="tl">
                    <a:srgbClr val="000000">
                      <a:alpha val="43137"/>
                    </a:srgbClr>
                  </a:outerShdw>
                </a:effectLst>
                <a:latin typeface="Helvetica Neue"/>
                <a:ea typeface="+mn-ea"/>
                <a:cs typeface="+mn-cs"/>
                <a:sym typeface="Helvetica Neue"/>
              </a:rPr>
              <a:t>Kayaani</a:t>
            </a:r>
            <a:r>
              <a:rPr lang="en-US" sz="2400" dirty="0">
                <a:solidFill>
                  <a:srgbClr val="FFFFFF"/>
                </a:solidFill>
                <a:effectLst>
                  <a:outerShdw blurRad="38100" dist="38100" dir="2700000" algn="tl">
                    <a:srgbClr val="000000">
                      <a:alpha val="43137"/>
                    </a:srgbClr>
                  </a:outerShdw>
                </a:effectLst>
                <a:latin typeface="Helvetica Neue"/>
                <a:ea typeface="+mn-ea"/>
                <a:cs typeface="+mn-cs"/>
                <a:sym typeface="Helvetica Neue"/>
              </a:rPr>
              <a:t>, Finland</a:t>
            </a:r>
            <a:endParaRPr lang="en-US" sz="3200" dirty="0">
              <a:solidFill>
                <a:srgbClr val="FFFFFF"/>
              </a:solidFill>
              <a:effectLst>
                <a:outerShdw blurRad="38100" dist="38100" dir="2700000" algn="tl">
                  <a:srgbClr val="000000">
                    <a:alpha val="43137"/>
                  </a:srgbClr>
                </a:outerShdw>
              </a:effectLst>
              <a:latin typeface="Helvetica Neue"/>
              <a:ea typeface="+mn-ea"/>
              <a:cs typeface="+mn-cs"/>
              <a:sym typeface="Helvetica Neue"/>
            </a:endParaRPr>
          </a:p>
        </p:txBody>
      </p:sp>
      <p:sp>
        <p:nvSpPr>
          <p:cNvPr id="9" name="TextBox 8">
            <a:extLst>
              <a:ext uri="{FF2B5EF4-FFF2-40B4-BE49-F238E27FC236}">
                <a16:creationId xmlns:a16="http://schemas.microsoft.com/office/drawing/2014/main" id="{762F3D2F-6E3D-9654-4476-B975E7B6B1BD}"/>
              </a:ext>
            </a:extLst>
          </p:cNvPr>
          <p:cNvSpPr txBox="1"/>
          <p:nvPr/>
        </p:nvSpPr>
        <p:spPr>
          <a:xfrm>
            <a:off x="8096880" y="1619902"/>
            <a:ext cx="6722078"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2438338">
              <a:defRPr/>
            </a:pPr>
            <a:r>
              <a:rPr lang="en-US" sz="3200" dirty="0">
                <a:solidFill>
                  <a:srgbClr val="FFFFFF"/>
                </a:solidFill>
                <a:effectLst>
                  <a:outerShdw blurRad="38100" dist="38100" dir="2700000" algn="tl">
                    <a:srgbClr val="000000">
                      <a:alpha val="43137"/>
                    </a:srgbClr>
                  </a:outerShdw>
                </a:effectLst>
                <a:latin typeface="Helvetica Neue"/>
                <a:ea typeface="+mn-ea"/>
                <a:cs typeface="+mn-cs"/>
                <a:sym typeface="Helvetica Neue"/>
              </a:rPr>
              <a:t>Leonardo (CINECA) </a:t>
            </a:r>
            <a:br>
              <a:rPr lang="en-US" sz="3200" dirty="0">
                <a:solidFill>
                  <a:srgbClr val="FFFFFF"/>
                </a:solidFill>
                <a:effectLst>
                  <a:outerShdw blurRad="38100" dist="38100" dir="2700000" algn="tl">
                    <a:srgbClr val="000000">
                      <a:alpha val="43137"/>
                    </a:srgbClr>
                  </a:outerShdw>
                </a:effectLst>
                <a:latin typeface="Helvetica Neue"/>
                <a:ea typeface="+mn-ea"/>
                <a:cs typeface="+mn-cs"/>
                <a:sym typeface="Helvetica Neue"/>
              </a:rPr>
            </a:br>
            <a:r>
              <a:rPr lang="en-US" sz="2400" dirty="0">
                <a:solidFill>
                  <a:srgbClr val="FFFFFF"/>
                </a:solidFill>
                <a:effectLst>
                  <a:outerShdw blurRad="38100" dist="38100" dir="2700000" algn="tl">
                    <a:srgbClr val="000000">
                      <a:alpha val="43137"/>
                    </a:srgbClr>
                  </a:outerShdw>
                </a:effectLst>
                <a:latin typeface="Helvetica Neue"/>
                <a:ea typeface="+mn-ea"/>
                <a:cs typeface="+mn-cs"/>
                <a:sym typeface="Helvetica Neue"/>
              </a:rPr>
              <a:t>Bologna, Italy</a:t>
            </a:r>
            <a:endParaRPr lang="en-US" sz="3200" dirty="0">
              <a:solidFill>
                <a:srgbClr val="FFFFFF"/>
              </a:solidFill>
              <a:effectLst>
                <a:outerShdw blurRad="38100" dist="38100" dir="2700000" algn="tl">
                  <a:srgbClr val="000000">
                    <a:alpha val="43137"/>
                  </a:srgbClr>
                </a:outerShdw>
              </a:effectLst>
              <a:latin typeface="Helvetica Neue"/>
              <a:ea typeface="+mn-ea"/>
              <a:cs typeface="+mn-cs"/>
              <a:sym typeface="Helvetica Neue"/>
            </a:endParaRPr>
          </a:p>
        </p:txBody>
      </p:sp>
      <p:sp>
        <p:nvSpPr>
          <p:cNvPr id="10" name="TextBox 9">
            <a:extLst>
              <a:ext uri="{FF2B5EF4-FFF2-40B4-BE49-F238E27FC236}">
                <a16:creationId xmlns:a16="http://schemas.microsoft.com/office/drawing/2014/main" id="{33661F7F-EFF9-2A63-66C3-11035EF79CF1}"/>
              </a:ext>
            </a:extLst>
          </p:cNvPr>
          <p:cNvSpPr txBox="1"/>
          <p:nvPr/>
        </p:nvSpPr>
        <p:spPr>
          <a:xfrm>
            <a:off x="8058982" y="6082748"/>
            <a:ext cx="7457430"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685800" fontAlgn="base">
              <a:spcBef>
                <a:spcPct val="0"/>
              </a:spcBef>
              <a:spcAft>
                <a:spcPct val="0"/>
              </a:spcAft>
              <a:defRPr/>
            </a:pPr>
            <a:r>
              <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Atos BullSequana XH2000</a:t>
            </a:r>
          </a:p>
          <a:p>
            <a:pPr defTabSz="685800" fontAlgn="base">
              <a:spcBef>
                <a:spcPct val="0"/>
              </a:spcBef>
              <a:spcAft>
                <a:spcPct val="0"/>
              </a:spcAft>
              <a:defRPr/>
            </a:pPr>
            <a:r>
              <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#7 Top500 (May 2024): </a:t>
            </a:r>
            <a:r>
              <a:rPr lang="en-US" sz="2400" b="1"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241.2 </a:t>
            </a:r>
            <a:r>
              <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PFlops </a:t>
            </a:r>
            <a:r>
              <a:rPr lang="en-US" sz="1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a:t>
            </a:r>
            <a:r>
              <a:rPr lang="en-US" sz="20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BOOSTER)</a:t>
            </a:r>
          </a:p>
          <a:p>
            <a:pPr defTabSz="685800" fontAlgn="base">
              <a:spcBef>
                <a:spcPct val="0"/>
              </a:spcBef>
              <a:spcAft>
                <a:spcPct val="0"/>
              </a:spcAft>
              <a:defRPr/>
            </a:pPr>
            <a:endParaRPr lang="en-US" sz="2400" dirty="0">
              <a:solidFill>
                <a:srgbClr val="404040"/>
              </a:solidFill>
              <a:effectLst>
                <a:outerShdw blurRad="38100" dist="38100" dir="2700000" algn="tl">
                  <a:srgbClr val="000000">
                    <a:alpha val="43137"/>
                  </a:srgbClr>
                </a:outerShdw>
              </a:effectLst>
              <a:latin typeface="Arial" panose="020B0604020202020204" pitchFamily="34" charset="0"/>
              <a:ea typeface="+mn-ea"/>
              <a:cs typeface="+mn-cs"/>
              <a:sym typeface="Helvetica Neue"/>
            </a:endParaRPr>
          </a:p>
          <a:p>
            <a:pPr algn="ctr" defTabSz="685800" fontAlgn="base">
              <a:spcBef>
                <a:spcPct val="0"/>
              </a:spcBef>
              <a:spcAft>
                <a:spcPct val="0"/>
              </a:spcAft>
              <a:defRPr/>
            </a:pPr>
            <a:endParaRPr lang="en-US" sz="2400" dirty="0">
              <a:solidFill>
                <a:srgbClr val="404040"/>
              </a:solidFill>
              <a:effectLst>
                <a:outerShdw blurRad="38100" dist="38100" dir="2700000" algn="tl">
                  <a:srgbClr val="000000">
                    <a:alpha val="43137"/>
                  </a:srgbClr>
                </a:outerShdw>
              </a:effectLst>
              <a:latin typeface="Arial" panose="020B0604020202020204" pitchFamily="34" charset="0"/>
              <a:ea typeface="+mn-ea"/>
              <a:cs typeface="+mn-cs"/>
              <a:sym typeface="Helvetica Neue"/>
            </a:endParaRPr>
          </a:p>
        </p:txBody>
      </p:sp>
      <p:pic>
        <p:nvPicPr>
          <p:cNvPr id="11" name="Picture 10" descr="A room with many computer servers&#10;&#10;Description automatically generated">
            <a:extLst>
              <a:ext uri="{FF2B5EF4-FFF2-40B4-BE49-F238E27FC236}">
                <a16:creationId xmlns:a16="http://schemas.microsoft.com/office/drawing/2014/main" id="{F07C2740-023D-6491-61FF-7F3098DB7FE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283" t="11906" r="28845" b="24805"/>
          <a:stretch/>
        </p:blipFill>
        <p:spPr>
          <a:xfrm>
            <a:off x="15887653" y="1585675"/>
            <a:ext cx="7664669" cy="5440473"/>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579F4D08-C7F8-A099-FFEB-CF7B6F767883}"/>
              </a:ext>
            </a:extLst>
          </p:cNvPr>
          <p:cNvSpPr txBox="1"/>
          <p:nvPr/>
        </p:nvSpPr>
        <p:spPr>
          <a:xfrm>
            <a:off x="15983271" y="1650905"/>
            <a:ext cx="6722078"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2438338">
              <a:defRPr/>
            </a:pPr>
            <a:r>
              <a:rPr lang="en-US" sz="3200" dirty="0">
                <a:solidFill>
                  <a:srgbClr val="FFFFFF"/>
                </a:solidFill>
                <a:effectLst>
                  <a:outerShdw blurRad="38100" dist="38100" dir="2700000" algn="tl">
                    <a:srgbClr val="000000">
                      <a:alpha val="43137"/>
                    </a:srgbClr>
                  </a:outerShdw>
                </a:effectLst>
                <a:latin typeface="Helvetica Neue"/>
                <a:ea typeface="+mn-ea"/>
                <a:cs typeface="+mn-cs"/>
                <a:sym typeface="Helvetica Neue"/>
              </a:rPr>
              <a:t>MareNostrum 5 (BSC) </a:t>
            </a:r>
            <a:br>
              <a:rPr lang="en-US" sz="3200" dirty="0">
                <a:solidFill>
                  <a:srgbClr val="FFFFFF"/>
                </a:solidFill>
                <a:effectLst>
                  <a:outerShdw blurRad="38100" dist="38100" dir="2700000" algn="tl">
                    <a:srgbClr val="000000">
                      <a:alpha val="43137"/>
                    </a:srgbClr>
                  </a:outerShdw>
                </a:effectLst>
                <a:latin typeface="Helvetica Neue"/>
                <a:ea typeface="+mn-ea"/>
                <a:cs typeface="+mn-cs"/>
                <a:sym typeface="Helvetica Neue"/>
              </a:rPr>
            </a:br>
            <a:r>
              <a:rPr lang="en-US" sz="2400" dirty="0">
                <a:solidFill>
                  <a:srgbClr val="FFFFFF"/>
                </a:solidFill>
                <a:effectLst>
                  <a:outerShdw blurRad="38100" dist="38100" dir="2700000" algn="tl">
                    <a:srgbClr val="000000">
                      <a:alpha val="43137"/>
                    </a:srgbClr>
                  </a:outerShdw>
                </a:effectLst>
                <a:latin typeface="Helvetica Neue"/>
                <a:ea typeface="+mn-ea"/>
                <a:cs typeface="+mn-cs"/>
                <a:sym typeface="Helvetica Neue"/>
              </a:rPr>
              <a:t>Barcelona, Spain</a:t>
            </a:r>
            <a:endParaRPr lang="en-US" sz="3200" dirty="0">
              <a:solidFill>
                <a:srgbClr val="FFFFFF"/>
              </a:solidFill>
              <a:effectLst>
                <a:outerShdw blurRad="38100" dist="38100" dir="2700000" algn="tl">
                  <a:srgbClr val="000000">
                    <a:alpha val="43137"/>
                  </a:srgbClr>
                </a:outerShdw>
              </a:effectLst>
              <a:latin typeface="Helvetica Neue"/>
              <a:ea typeface="+mn-ea"/>
              <a:cs typeface="+mn-cs"/>
              <a:sym typeface="Helvetica Neue"/>
            </a:endParaRPr>
          </a:p>
        </p:txBody>
      </p:sp>
      <p:sp>
        <p:nvSpPr>
          <p:cNvPr id="13" name="TextBox 12">
            <a:extLst>
              <a:ext uri="{FF2B5EF4-FFF2-40B4-BE49-F238E27FC236}">
                <a16:creationId xmlns:a16="http://schemas.microsoft.com/office/drawing/2014/main" id="{48D14625-E5D2-64D9-B3B4-4F9FB4AF75AD}"/>
              </a:ext>
            </a:extLst>
          </p:cNvPr>
          <p:cNvSpPr txBox="1"/>
          <p:nvPr/>
        </p:nvSpPr>
        <p:spPr>
          <a:xfrm>
            <a:off x="15967211" y="5837265"/>
            <a:ext cx="8237886"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685800" fontAlgn="base">
              <a:spcBef>
                <a:spcPct val="0"/>
              </a:spcBef>
              <a:spcAft>
                <a:spcPct val="0"/>
              </a:spcAft>
              <a:defRPr/>
            </a:pPr>
            <a:r>
              <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Atos BullSequana XH3000 / Lenovo </a:t>
            </a:r>
            <a:r>
              <a:rPr lang="en-US" sz="2400" dirty="0" err="1">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ThinkSystems</a:t>
            </a:r>
            <a:endPar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endParaRPr>
          </a:p>
          <a:p>
            <a:pPr defTabSz="685800" fontAlgn="base">
              <a:spcBef>
                <a:spcPct val="0"/>
              </a:spcBef>
              <a:spcAft>
                <a:spcPct val="0"/>
              </a:spcAft>
              <a:defRPr/>
            </a:pPr>
            <a:r>
              <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#8 Top500 (May 2024): </a:t>
            </a:r>
            <a:r>
              <a:rPr lang="en-US" sz="2400" b="1"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175.3 </a:t>
            </a:r>
            <a:r>
              <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PFlops </a:t>
            </a:r>
            <a:r>
              <a:rPr lang="en-US" sz="20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(GPU Partition)</a:t>
            </a:r>
          </a:p>
          <a:p>
            <a:pPr defTabSz="685800" fontAlgn="base">
              <a:spcBef>
                <a:spcPct val="0"/>
              </a:spcBef>
              <a:spcAft>
                <a:spcPct val="0"/>
              </a:spcAft>
              <a:defRPr/>
            </a:pPr>
            <a:r>
              <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#22 Top500 (May 2024): </a:t>
            </a:r>
            <a:r>
              <a:rPr lang="en-US" sz="2400" b="1"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40.1</a:t>
            </a:r>
            <a:r>
              <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 PFlops </a:t>
            </a:r>
            <a:r>
              <a:rPr lang="en-US" sz="20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(CPU Partition</a:t>
            </a:r>
            <a:r>
              <a:rPr 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mn-cs"/>
                <a:sym typeface="Helvetica Neue"/>
              </a:rPr>
              <a:t>)</a:t>
            </a:r>
          </a:p>
          <a:p>
            <a:pPr defTabSz="685800" fontAlgn="base">
              <a:spcBef>
                <a:spcPct val="0"/>
              </a:spcBef>
              <a:spcAft>
                <a:spcPct val="0"/>
              </a:spcAft>
              <a:defRPr/>
            </a:pPr>
            <a:endParaRPr lang="en-US" sz="2400" dirty="0">
              <a:solidFill>
                <a:srgbClr val="404040"/>
              </a:solidFill>
              <a:effectLst>
                <a:outerShdw blurRad="38100" dist="38100" dir="2700000" algn="tl">
                  <a:srgbClr val="000000">
                    <a:alpha val="43137"/>
                  </a:srgbClr>
                </a:outerShdw>
              </a:effectLst>
              <a:latin typeface="Arial" panose="020B0604020202020204" pitchFamily="34" charset="0"/>
              <a:ea typeface="+mn-ea"/>
              <a:cs typeface="+mn-cs"/>
              <a:sym typeface="Helvetica Neue"/>
            </a:endParaRPr>
          </a:p>
          <a:p>
            <a:pPr algn="ctr" defTabSz="685800" fontAlgn="base">
              <a:spcBef>
                <a:spcPct val="0"/>
              </a:spcBef>
              <a:spcAft>
                <a:spcPct val="0"/>
              </a:spcAft>
              <a:defRPr/>
            </a:pPr>
            <a:endParaRPr lang="en-US" sz="2400" dirty="0">
              <a:solidFill>
                <a:srgbClr val="404040"/>
              </a:solidFill>
              <a:effectLst>
                <a:outerShdw blurRad="38100" dist="38100" dir="2700000" algn="tl">
                  <a:srgbClr val="000000">
                    <a:alpha val="43137"/>
                  </a:srgbClr>
                </a:outerShdw>
              </a:effectLst>
              <a:latin typeface="Arial" panose="020B0604020202020204" pitchFamily="34" charset="0"/>
              <a:ea typeface="+mn-ea"/>
              <a:cs typeface="+mn-cs"/>
              <a:sym typeface="Helvetica Neue"/>
            </a:endParaRPr>
          </a:p>
        </p:txBody>
      </p:sp>
      <p:pic>
        <p:nvPicPr>
          <p:cNvPr id="16" name="Picture 2" descr="Vega HPC">
            <a:extLst>
              <a:ext uri="{FF2B5EF4-FFF2-40B4-BE49-F238E27FC236}">
                <a16:creationId xmlns:a16="http://schemas.microsoft.com/office/drawing/2014/main" id="{E64B9D4B-B2EA-F533-2514-855793EC9A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903" y="7896254"/>
            <a:ext cx="5909148" cy="30176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 name="Picture 4" descr="Karolina supercomputer">
            <a:extLst>
              <a:ext uri="{FF2B5EF4-FFF2-40B4-BE49-F238E27FC236}">
                <a16:creationId xmlns:a16="http://schemas.microsoft.com/office/drawing/2014/main" id="{98540831-F18F-81FF-A52A-BB76C6CEAF6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27838" y="7812861"/>
            <a:ext cx="5364738" cy="30176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8" name="Picture 6" descr="MeluXina supercomputer">
            <a:extLst>
              <a:ext uri="{FF2B5EF4-FFF2-40B4-BE49-F238E27FC236}">
                <a16:creationId xmlns:a16="http://schemas.microsoft.com/office/drawing/2014/main" id="{47B192AE-5962-488B-0E39-50F6D789D674}"/>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548773" y="9986995"/>
            <a:ext cx="5909146" cy="30176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F45DA841-2536-AFB3-4752-EB70F0B8C7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436854" y="10064969"/>
            <a:ext cx="5364738" cy="3016030"/>
          </a:xfrm>
          <a:prstGeom prst="rect">
            <a:avLst/>
          </a:prstGeom>
          <a:ln>
            <a:noFill/>
          </a:ln>
          <a:effectLst>
            <a:outerShdw blurRad="190500" algn="tl" rotWithShape="0">
              <a:srgbClr val="000000">
                <a:alpha val="70000"/>
              </a:srgbClr>
            </a:outerShdw>
          </a:effectLst>
        </p:spPr>
      </p:pic>
      <p:sp>
        <p:nvSpPr>
          <p:cNvPr id="20" name="TextBox 19">
            <a:extLst>
              <a:ext uri="{FF2B5EF4-FFF2-40B4-BE49-F238E27FC236}">
                <a16:creationId xmlns:a16="http://schemas.microsoft.com/office/drawing/2014/main" id="{D1076AFA-9C4D-9E67-821F-CEA5C56AAFB8}"/>
              </a:ext>
            </a:extLst>
          </p:cNvPr>
          <p:cNvSpPr txBox="1"/>
          <p:nvPr/>
        </p:nvSpPr>
        <p:spPr>
          <a:xfrm>
            <a:off x="301718" y="8037177"/>
            <a:ext cx="181036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2438338">
              <a:defRPr sz="3200">
                <a:solidFill>
                  <a:srgbClr val="FFFFFF"/>
                </a:solidFill>
                <a:effectLst>
                  <a:outerShdw blurRad="38100" dist="38100" dir="2700000" algn="tl">
                    <a:srgbClr val="000000">
                      <a:alpha val="43137"/>
                    </a:srgbClr>
                  </a:outerShdw>
                </a:effectLst>
                <a:latin typeface="Helvetica Neue"/>
                <a:ea typeface="+mn-ea"/>
                <a:cs typeface="+mn-cs"/>
              </a:defRPr>
            </a:lvl1pPr>
          </a:lstStyle>
          <a:p>
            <a:r>
              <a:rPr lang="en-US" dirty="0">
                <a:sym typeface="Helvetica Neue"/>
              </a:rPr>
              <a:t>Vega</a:t>
            </a:r>
          </a:p>
        </p:txBody>
      </p:sp>
      <p:sp>
        <p:nvSpPr>
          <p:cNvPr id="21" name="TextBox 20">
            <a:extLst>
              <a:ext uri="{FF2B5EF4-FFF2-40B4-BE49-F238E27FC236}">
                <a16:creationId xmlns:a16="http://schemas.microsoft.com/office/drawing/2014/main" id="{A17B0C70-1D41-AC58-931A-96EE454FB0F6}"/>
              </a:ext>
            </a:extLst>
          </p:cNvPr>
          <p:cNvSpPr txBox="1"/>
          <p:nvPr/>
        </p:nvSpPr>
        <p:spPr>
          <a:xfrm>
            <a:off x="10638023" y="7819234"/>
            <a:ext cx="2299348"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2438338">
              <a:defRPr sz="3200">
                <a:solidFill>
                  <a:srgbClr val="FFFFFF"/>
                </a:solidFill>
                <a:effectLst>
                  <a:outerShdw blurRad="38100" dist="38100" dir="2700000" algn="tl">
                    <a:srgbClr val="000000">
                      <a:alpha val="43137"/>
                    </a:srgbClr>
                  </a:outerShdw>
                </a:effectLst>
                <a:latin typeface="Helvetica Neue"/>
                <a:ea typeface="+mn-ea"/>
                <a:cs typeface="+mn-cs"/>
              </a:defRPr>
            </a:lvl1pPr>
          </a:lstStyle>
          <a:p>
            <a:r>
              <a:rPr lang="en-US" dirty="0">
                <a:sym typeface="Helvetica Neue"/>
              </a:rPr>
              <a:t>Karolina</a:t>
            </a:r>
          </a:p>
        </p:txBody>
      </p:sp>
      <p:sp>
        <p:nvSpPr>
          <p:cNvPr id="22" name="TextBox 21">
            <a:extLst>
              <a:ext uri="{FF2B5EF4-FFF2-40B4-BE49-F238E27FC236}">
                <a16:creationId xmlns:a16="http://schemas.microsoft.com/office/drawing/2014/main" id="{21DFE799-3C77-6D52-D58C-C72F087C9DF6}"/>
              </a:ext>
            </a:extLst>
          </p:cNvPr>
          <p:cNvSpPr txBox="1"/>
          <p:nvPr/>
        </p:nvSpPr>
        <p:spPr>
          <a:xfrm>
            <a:off x="5687799" y="9926178"/>
            <a:ext cx="2485296"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2438338">
              <a:defRPr sz="3200">
                <a:solidFill>
                  <a:srgbClr val="FFFFFF"/>
                </a:solidFill>
                <a:effectLst>
                  <a:outerShdw blurRad="38100" dist="38100" dir="2700000" algn="tl">
                    <a:srgbClr val="000000">
                      <a:alpha val="43137"/>
                    </a:srgbClr>
                  </a:outerShdw>
                </a:effectLst>
                <a:latin typeface="Helvetica Neue"/>
                <a:ea typeface="+mn-ea"/>
                <a:cs typeface="+mn-cs"/>
              </a:defRPr>
            </a:lvl1pPr>
          </a:lstStyle>
          <a:p>
            <a:r>
              <a:rPr lang="en-US" dirty="0">
                <a:sym typeface="Helvetica Neue"/>
              </a:rPr>
              <a:t>MeluXina</a:t>
            </a:r>
          </a:p>
        </p:txBody>
      </p:sp>
      <p:sp>
        <p:nvSpPr>
          <p:cNvPr id="23" name="TextBox 22">
            <a:extLst>
              <a:ext uri="{FF2B5EF4-FFF2-40B4-BE49-F238E27FC236}">
                <a16:creationId xmlns:a16="http://schemas.microsoft.com/office/drawing/2014/main" id="{EDA9CB76-1303-08F6-221C-29EB22AF93D1}"/>
              </a:ext>
            </a:extLst>
          </p:cNvPr>
          <p:cNvSpPr txBox="1"/>
          <p:nvPr/>
        </p:nvSpPr>
        <p:spPr>
          <a:xfrm>
            <a:off x="15436854" y="10064969"/>
            <a:ext cx="2837956"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2438338">
              <a:defRPr sz="3200">
                <a:solidFill>
                  <a:srgbClr val="FFFFFF"/>
                </a:solidFill>
                <a:effectLst>
                  <a:outerShdw blurRad="38100" dist="38100" dir="2700000" algn="tl">
                    <a:srgbClr val="000000">
                      <a:alpha val="43137"/>
                    </a:srgbClr>
                  </a:outerShdw>
                </a:effectLst>
                <a:latin typeface="Helvetica Neue"/>
                <a:ea typeface="+mn-ea"/>
                <a:cs typeface="+mn-cs"/>
              </a:defRPr>
            </a:lvl1pPr>
          </a:lstStyle>
          <a:p>
            <a:r>
              <a:rPr lang="en-US" dirty="0">
                <a:sym typeface="Helvetica Neue"/>
              </a:rPr>
              <a:t>Discoverer</a:t>
            </a:r>
          </a:p>
        </p:txBody>
      </p:sp>
      <p:sp>
        <p:nvSpPr>
          <p:cNvPr id="25" name="TextBox 24">
            <a:extLst>
              <a:ext uri="{FF2B5EF4-FFF2-40B4-BE49-F238E27FC236}">
                <a16:creationId xmlns:a16="http://schemas.microsoft.com/office/drawing/2014/main" id="{CB09B277-6030-1D4C-021E-C58CAA8AC346}"/>
              </a:ext>
            </a:extLst>
          </p:cNvPr>
          <p:cNvSpPr txBox="1"/>
          <p:nvPr/>
        </p:nvSpPr>
        <p:spPr>
          <a:xfrm>
            <a:off x="18954504" y="7842618"/>
            <a:ext cx="3061348"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2438338">
              <a:defRPr sz="3200">
                <a:solidFill>
                  <a:srgbClr val="FFFFFF"/>
                </a:solidFill>
                <a:effectLst>
                  <a:outerShdw blurRad="38100" dist="38100" dir="2700000" algn="tl">
                    <a:srgbClr val="000000">
                      <a:alpha val="43137"/>
                    </a:srgbClr>
                  </a:outerShdw>
                </a:effectLst>
                <a:latin typeface="Helvetica Neue"/>
                <a:ea typeface="+mn-ea"/>
                <a:cs typeface="+mn-cs"/>
              </a:defRPr>
            </a:lvl1pPr>
          </a:lstStyle>
          <a:p>
            <a:r>
              <a:rPr lang="en-US" dirty="0">
                <a:sym typeface="Helvetica Neue"/>
              </a:rPr>
              <a:t>Deucalion</a:t>
            </a:r>
          </a:p>
        </p:txBody>
      </p:sp>
      <p:sp>
        <p:nvSpPr>
          <p:cNvPr id="15" name="TextBox 14">
            <a:extLst>
              <a:ext uri="{FF2B5EF4-FFF2-40B4-BE49-F238E27FC236}">
                <a16:creationId xmlns:a16="http://schemas.microsoft.com/office/drawing/2014/main" id="{8DE56C68-DAF9-95E1-6EE9-8046EC9EF3DA}"/>
              </a:ext>
            </a:extLst>
          </p:cNvPr>
          <p:cNvSpPr txBox="1"/>
          <p:nvPr/>
        </p:nvSpPr>
        <p:spPr>
          <a:xfrm>
            <a:off x="341799" y="10342090"/>
            <a:ext cx="4228209"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685800" fontAlgn="base">
              <a:spcBef>
                <a:spcPct val="0"/>
              </a:spcBef>
              <a:spcAft>
                <a:spcPct val="0"/>
              </a:spcAft>
              <a:defRPr sz="2400">
                <a:solidFill>
                  <a:srgbClr val="FFFF00"/>
                </a:solidFill>
                <a:effectLst>
                  <a:outerShdw blurRad="38100" dist="38100" dir="2700000" algn="tl">
                    <a:srgbClr val="000000">
                      <a:alpha val="43137"/>
                    </a:srgbClr>
                  </a:outerShdw>
                </a:effectLst>
                <a:latin typeface="Arial" panose="020B0604020202020204" pitchFamily="34" charset="0"/>
                <a:ea typeface="+mn-ea"/>
                <a:cs typeface="+mn-cs"/>
              </a:defRPr>
            </a:lvl1pPr>
          </a:lstStyle>
          <a:p>
            <a:r>
              <a:rPr lang="en-US" dirty="0"/>
              <a:t>Atos BullSequana XH2000</a:t>
            </a:r>
          </a:p>
        </p:txBody>
      </p:sp>
      <p:sp>
        <p:nvSpPr>
          <p:cNvPr id="26" name="TextBox 25">
            <a:extLst>
              <a:ext uri="{FF2B5EF4-FFF2-40B4-BE49-F238E27FC236}">
                <a16:creationId xmlns:a16="http://schemas.microsoft.com/office/drawing/2014/main" id="{55D2B932-86DD-8EBD-4B36-27F67AE1F228}"/>
              </a:ext>
            </a:extLst>
          </p:cNvPr>
          <p:cNvSpPr txBox="1"/>
          <p:nvPr/>
        </p:nvSpPr>
        <p:spPr>
          <a:xfrm>
            <a:off x="5687799" y="12373633"/>
            <a:ext cx="4228209"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685800" fontAlgn="base">
              <a:spcBef>
                <a:spcPct val="0"/>
              </a:spcBef>
              <a:spcAft>
                <a:spcPct val="0"/>
              </a:spcAft>
              <a:defRPr sz="2400">
                <a:solidFill>
                  <a:srgbClr val="FFFF00"/>
                </a:solidFill>
                <a:effectLst>
                  <a:outerShdw blurRad="38100" dist="38100" dir="2700000" algn="tl">
                    <a:srgbClr val="000000">
                      <a:alpha val="43137"/>
                    </a:srgbClr>
                  </a:outerShdw>
                </a:effectLst>
                <a:latin typeface="Arial" panose="020B0604020202020204" pitchFamily="34" charset="0"/>
                <a:ea typeface="+mn-ea"/>
                <a:cs typeface="+mn-cs"/>
              </a:defRPr>
            </a:lvl1pPr>
          </a:lstStyle>
          <a:p>
            <a:r>
              <a:rPr lang="en-US" dirty="0"/>
              <a:t>Atos BullSequana XH2000</a:t>
            </a:r>
          </a:p>
        </p:txBody>
      </p:sp>
      <p:sp>
        <p:nvSpPr>
          <p:cNvPr id="27" name="TextBox 26">
            <a:extLst>
              <a:ext uri="{FF2B5EF4-FFF2-40B4-BE49-F238E27FC236}">
                <a16:creationId xmlns:a16="http://schemas.microsoft.com/office/drawing/2014/main" id="{D8383BAB-1608-F688-C128-B09B878D8224}"/>
              </a:ext>
            </a:extLst>
          </p:cNvPr>
          <p:cNvSpPr txBox="1"/>
          <p:nvPr/>
        </p:nvSpPr>
        <p:spPr>
          <a:xfrm>
            <a:off x="15491778" y="12542994"/>
            <a:ext cx="4228209"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685800" fontAlgn="base">
              <a:spcBef>
                <a:spcPct val="0"/>
              </a:spcBef>
              <a:spcAft>
                <a:spcPct val="0"/>
              </a:spcAft>
              <a:defRPr sz="2400">
                <a:solidFill>
                  <a:srgbClr val="FFFF00"/>
                </a:solidFill>
                <a:effectLst>
                  <a:outerShdw blurRad="38100" dist="38100" dir="2700000" algn="tl">
                    <a:srgbClr val="000000">
                      <a:alpha val="43137"/>
                    </a:srgbClr>
                  </a:outerShdw>
                </a:effectLst>
                <a:latin typeface="Arial" panose="020B0604020202020204" pitchFamily="34" charset="0"/>
                <a:ea typeface="+mn-ea"/>
                <a:cs typeface="+mn-cs"/>
              </a:defRPr>
            </a:lvl1pPr>
          </a:lstStyle>
          <a:p>
            <a:r>
              <a:rPr lang="en-US" dirty="0"/>
              <a:t>Atos BullSequana XH2000</a:t>
            </a:r>
          </a:p>
        </p:txBody>
      </p:sp>
      <p:sp>
        <p:nvSpPr>
          <p:cNvPr id="29" name="TextBox 28">
            <a:extLst>
              <a:ext uri="{FF2B5EF4-FFF2-40B4-BE49-F238E27FC236}">
                <a16:creationId xmlns:a16="http://schemas.microsoft.com/office/drawing/2014/main" id="{54800368-A550-8AAD-91B1-D9EF97ED203F}"/>
              </a:ext>
            </a:extLst>
          </p:cNvPr>
          <p:cNvSpPr txBox="1"/>
          <p:nvPr/>
        </p:nvSpPr>
        <p:spPr>
          <a:xfrm>
            <a:off x="19295213" y="8519606"/>
            <a:ext cx="4706816"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685800" fontAlgn="base">
              <a:spcBef>
                <a:spcPct val="0"/>
              </a:spcBef>
              <a:spcAft>
                <a:spcPct val="0"/>
              </a:spcAft>
              <a:defRPr sz="2400">
                <a:solidFill>
                  <a:srgbClr val="FFFF00"/>
                </a:solidFill>
                <a:effectLst>
                  <a:outerShdw blurRad="38100" dist="38100" dir="2700000" algn="tl">
                    <a:srgbClr val="000000">
                      <a:alpha val="43137"/>
                    </a:srgbClr>
                  </a:outerShdw>
                </a:effectLst>
                <a:latin typeface="Arial" panose="020B0604020202020204" pitchFamily="34" charset="0"/>
                <a:ea typeface="+mn-ea"/>
                <a:cs typeface="+mn-cs"/>
              </a:defRPr>
            </a:lvl1pPr>
          </a:lstStyle>
          <a:p>
            <a:r>
              <a:rPr lang="en-US" dirty="0"/>
              <a:t>Fujitsu FX700 (Arm) / Atos (x86)</a:t>
            </a:r>
          </a:p>
        </p:txBody>
      </p:sp>
      <p:sp>
        <p:nvSpPr>
          <p:cNvPr id="14" name="TextBox 13">
            <a:extLst>
              <a:ext uri="{FF2B5EF4-FFF2-40B4-BE49-F238E27FC236}">
                <a16:creationId xmlns:a16="http://schemas.microsoft.com/office/drawing/2014/main" id="{00364ACF-39D4-986F-59F5-B44867A73AB8}"/>
              </a:ext>
            </a:extLst>
          </p:cNvPr>
          <p:cNvSpPr txBox="1"/>
          <p:nvPr/>
        </p:nvSpPr>
        <p:spPr>
          <a:xfrm>
            <a:off x="12474921" y="10390580"/>
            <a:ext cx="4228209"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685800" fontAlgn="base">
              <a:spcBef>
                <a:spcPct val="0"/>
              </a:spcBef>
              <a:spcAft>
                <a:spcPct val="0"/>
              </a:spcAft>
              <a:defRPr sz="2400">
                <a:solidFill>
                  <a:srgbClr val="FFFF00"/>
                </a:solidFill>
                <a:effectLst>
                  <a:outerShdw blurRad="38100" dist="38100" dir="2700000" algn="tl">
                    <a:srgbClr val="000000">
                      <a:alpha val="43137"/>
                    </a:srgbClr>
                  </a:outerShdw>
                </a:effectLst>
                <a:latin typeface="Arial" panose="020B0604020202020204" pitchFamily="34" charset="0"/>
                <a:ea typeface="+mn-ea"/>
                <a:cs typeface="+mn-cs"/>
              </a:defRPr>
            </a:lvl1pPr>
          </a:lstStyle>
          <a:p>
            <a:r>
              <a:rPr lang="en-US" dirty="0"/>
              <a:t>HPE Apollo</a:t>
            </a:r>
          </a:p>
        </p:txBody>
      </p:sp>
      <p:sp>
        <p:nvSpPr>
          <p:cNvPr id="3" name="TextBox 2">
            <a:extLst>
              <a:ext uri="{FF2B5EF4-FFF2-40B4-BE49-F238E27FC236}">
                <a16:creationId xmlns:a16="http://schemas.microsoft.com/office/drawing/2014/main" id="{DECED375-518C-F571-1F10-90D47F0A2CDE}"/>
              </a:ext>
            </a:extLst>
          </p:cNvPr>
          <p:cNvSpPr txBox="1"/>
          <p:nvPr/>
        </p:nvSpPr>
        <p:spPr>
          <a:xfrm>
            <a:off x="3442022" y="693546"/>
            <a:ext cx="17603687" cy="1098449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50800" dist="38100" dir="5400000" algn="t" rotWithShape="0">
              <a:prstClr val="black">
                <a:alpha val="40000"/>
              </a:prstClr>
            </a:outerShdw>
          </a:effectLst>
          <a:scene3d>
            <a:camera prst="perspectiveRelaxedModerately"/>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defRPr sz="3600" b="1" kern="1200">
                <a:solidFill>
                  <a:prstClr val="white"/>
                </a:solidFill>
                <a:latin typeface="Verdana"/>
              </a:defRPr>
            </a:lvl1pPr>
          </a:lstStyle>
          <a:p>
            <a:r>
              <a:rPr lang="en-GB" sz="5400" dirty="0">
                <a:sym typeface="Helvetica Neue"/>
              </a:rPr>
              <a:t>EuroHPC systems in numbers</a:t>
            </a:r>
          </a:p>
          <a:p>
            <a:endParaRPr lang="en-GB" sz="5400" dirty="0">
              <a:sym typeface="Helvetica Neue"/>
            </a:endParaRPr>
          </a:p>
          <a:p>
            <a:r>
              <a:rPr lang="en-GB" sz="6600" dirty="0">
                <a:ln w="22225">
                  <a:solidFill>
                    <a:schemeClr val="accent2"/>
                  </a:solidFill>
                  <a:prstDash val="solid"/>
                </a:ln>
                <a:solidFill>
                  <a:schemeClr val="accent2">
                    <a:lumMod val="40000"/>
                    <a:lumOff val="60000"/>
                  </a:schemeClr>
                </a:solidFill>
                <a:sym typeface="Helvetica Neue"/>
              </a:rPr>
              <a:t>893 PFlops</a:t>
            </a:r>
            <a:r>
              <a:rPr lang="en-GB" sz="5400" dirty="0">
                <a:sym typeface="Helvetica Neue"/>
              </a:rPr>
              <a:t> </a:t>
            </a:r>
          </a:p>
          <a:p>
            <a:r>
              <a:rPr lang="en-GB" sz="5400" b="0" dirty="0">
                <a:sym typeface="Helvetica Neue"/>
              </a:rPr>
              <a:t>Aggregated sustained Linpack performance</a:t>
            </a:r>
          </a:p>
          <a:p>
            <a:endParaRPr lang="en-GB" sz="5400" b="0" dirty="0">
              <a:sym typeface="Helvetica Neue"/>
            </a:endParaRPr>
          </a:p>
          <a:p>
            <a:r>
              <a:rPr lang="en-GB" sz="5400" dirty="0">
                <a:ln w="22225">
                  <a:solidFill>
                    <a:schemeClr val="accent2"/>
                  </a:solidFill>
                  <a:prstDash val="solid"/>
                </a:ln>
                <a:solidFill>
                  <a:schemeClr val="accent2">
                    <a:lumMod val="40000"/>
                    <a:lumOff val="60000"/>
                  </a:schemeClr>
                </a:solidFill>
                <a:sym typeface="Helvetica Neue"/>
              </a:rPr>
              <a:t>20</a:t>
            </a:r>
            <a:r>
              <a:rPr lang="en-GB" sz="5400" dirty="0">
                <a:sym typeface="Helvetica Neue"/>
              </a:rPr>
              <a:t> partitions</a:t>
            </a:r>
          </a:p>
          <a:p>
            <a:endParaRPr lang="en-GB" sz="4400" dirty="0">
              <a:sym typeface="Helvetica Neue"/>
            </a:endParaRPr>
          </a:p>
          <a:p>
            <a:r>
              <a:rPr lang="en-GB" sz="4400" dirty="0">
                <a:ln w="22225">
                  <a:solidFill>
                    <a:schemeClr val="accent2"/>
                  </a:solidFill>
                  <a:prstDash val="solid"/>
                </a:ln>
                <a:solidFill>
                  <a:schemeClr val="accent2">
                    <a:lumMod val="40000"/>
                    <a:lumOff val="60000"/>
                  </a:schemeClr>
                </a:solidFill>
                <a:sym typeface="Helvetica Neue"/>
              </a:rPr>
              <a:t>15597</a:t>
            </a:r>
            <a:r>
              <a:rPr lang="en-GB" sz="4400" b="0" dirty="0">
                <a:sym typeface="Helvetica Neue"/>
              </a:rPr>
              <a:t> CPU Nodes (AMD/Intel x86 and Fujitsu ARM)</a:t>
            </a:r>
          </a:p>
          <a:p>
            <a:r>
              <a:rPr lang="en-GB" sz="4400" dirty="0">
                <a:ln w="22225">
                  <a:solidFill>
                    <a:schemeClr val="accent2"/>
                  </a:solidFill>
                  <a:prstDash val="solid"/>
                </a:ln>
                <a:solidFill>
                  <a:schemeClr val="accent2">
                    <a:lumMod val="40000"/>
                    <a:lumOff val="60000"/>
                  </a:schemeClr>
                </a:solidFill>
                <a:sym typeface="Helvetica Neue"/>
              </a:rPr>
              <a:t>7869</a:t>
            </a:r>
            <a:r>
              <a:rPr lang="en-GB" sz="4400" b="0" dirty="0">
                <a:sym typeface="Helvetica Neue"/>
              </a:rPr>
              <a:t> GPU Nodes</a:t>
            </a:r>
          </a:p>
          <a:p>
            <a:r>
              <a:rPr lang="en-GB" sz="4400" dirty="0">
                <a:ln w="22225">
                  <a:solidFill>
                    <a:schemeClr val="accent2"/>
                  </a:solidFill>
                  <a:prstDash val="solid"/>
                </a:ln>
                <a:solidFill>
                  <a:schemeClr val="accent2">
                    <a:lumMod val="40000"/>
                    <a:lumOff val="60000"/>
                  </a:schemeClr>
                </a:solidFill>
                <a:sym typeface="Helvetica Neue"/>
              </a:rPr>
              <a:t>43476</a:t>
            </a:r>
            <a:r>
              <a:rPr lang="en-GB" sz="4400" b="0" dirty="0">
                <a:sym typeface="Helvetica Neue"/>
              </a:rPr>
              <a:t> GPUs (NVidia A100/H100, AMD MI250X)</a:t>
            </a:r>
          </a:p>
          <a:p>
            <a:endParaRPr lang="en-GB" sz="4400" b="0" dirty="0">
              <a:sym typeface="Helvetica Neue"/>
            </a:endParaRPr>
          </a:p>
          <a:p>
            <a:r>
              <a:rPr lang="en-GB" sz="4400" b="0" dirty="0">
                <a:sym typeface="Helvetica Neue"/>
              </a:rPr>
              <a:t>Other: FPGA, Visualisation and Cloud capabilities</a:t>
            </a:r>
          </a:p>
        </p:txBody>
      </p:sp>
      <p:sp>
        <p:nvSpPr>
          <p:cNvPr id="28" name="Text Placeholder 2">
            <a:extLst>
              <a:ext uri="{FF2B5EF4-FFF2-40B4-BE49-F238E27FC236}">
                <a16:creationId xmlns:a16="http://schemas.microsoft.com/office/drawing/2014/main" id="{C6FB9C5A-7FD3-F686-0077-B6C34F9B9D83}"/>
              </a:ext>
            </a:extLst>
          </p:cNvPr>
          <p:cNvSpPr txBox="1">
            <a:spLocks/>
          </p:cNvSpPr>
          <p:nvPr/>
        </p:nvSpPr>
        <p:spPr>
          <a:xfrm>
            <a:off x="665233" y="365503"/>
            <a:ext cx="23457261" cy="1926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825500" rtl="0" latinLnBrk="0">
              <a:lnSpc>
                <a:spcPct val="80000"/>
              </a:lnSpc>
              <a:spcBef>
                <a:spcPts val="0"/>
              </a:spcBef>
              <a:spcAft>
                <a:spcPts val="0"/>
              </a:spcAft>
              <a:buClrTx/>
              <a:buSzTx/>
              <a:buFontTx/>
              <a:buNone/>
              <a:tabLst/>
              <a:defRPr sz="9000" b="0" i="0" u="none" strike="noStrike" cap="none" spc="-200" baseline="0">
                <a:solidFill>
                  <a:srgbClr val="1C28CB"/>
                </a:solidFill>
                <a:uFillTx/>
                <a:latin typeface="Arial"/>
                <a:ea typeface="Arial"/>
                <a:cs typeface="Arial"/>
                <a:sym typeface="Arial"/>
              </a:defRPr>
            </a:lvl1pPr>
            <a:lvl2pPr marL="10668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2pPr>
            <a:lvl3pPr marL="16764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3pPr>
            <a:lvl4pPr marL="22860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4pPr>
            <a:lvl5pPr marL="28956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5pPr>
            <a:lvl6pPr marL="35052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6pPr>
            <a:lvl7pPr marL="41148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7pPr>
            <a:lvl8pPr marL="47244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8pPr>
            <a:lvl9pPr marL="5334000" marR="0" indent="-457200" algn="l" defTabSz="825500" rtl="0" latinLnBrk="0">
              <a:lnSpc>
                <a:spcPct val="100000"/>
              </a:lnSpc>
              <a:spcBef>
                <a:spcPts val="0"/>
              </a:spcBef>
              <a:spcAft>
                <a:spcPts val="0"/>
              </a:spcAft>
              <a:buClrTx/>
              <a:buSzPct val="123000"/>
              <a:buFontTx/>
              <a:buChar char="•"/>
              <a:tabLst/>
              <a:defRPr sz="3600" b="0" i="0" u="none" strike="noStrike" cap="none" spc="0" baseline="0">
                <a:solidFill>
                  <a:srgbClr val="FFFFFF"/>
                </a:solidFill>
                <a:uFillTx/>
                <a:latin typeface="Arial"/>
                <a:ea typeface="Arial"/>
                <a:cs typeface="Arial"/>
                <a:sym typeface="Arial"/>
              </a:defRPr>
            </a:lvl9pPr>
          </a:lstStyle>
          <a:p>
            <a:pPr marL="0" marR="0" lvl="0" indent="0" algn="ctr" defTabSz="825500" rtl="0" eaLnBrk="1" fontAlgn="auto" latinLnBrk="0" hangingPunct="1">
              <a:lnSpc>
                <a:spcPct val="80000"/>
              </a:lnSpc>
              <a:spcBef>
                <a:spcPts val="0"/>
              </a:spcBef>
              <a:spcAft>
                <a:spcPts val="0"/>
              </a:spcAft>
              <a:buClrTx/>
              <a:buSzTx/>
              <a:buFontTx/>
              <a:buNone/>
              <a:tabLst/>
              <a:defRPr/>
            </a:pPr>
            <a:r>
              <a:rPr kumimoji="0" lang="en-GB" sz="6200" b="1" i="0" u="none" strike="noStrike" kern="0" cap="none" spc="-180" normalizeH="0" baseline="0" noProof="0" dirty="0">
                <a:ln>
                  <a:noFill/>
                </a:ln>
                <a:solidFill>
                  <a:srgbClr val="1B09BC"/>
                </a:solidFill>
                <a:effectLst/>
                <a:uLnTx/>
                <a:uFillTx/>
                <a:latin typeface="Arial"/>
                <a:cs typeface="Arial"/>
                <a:sym typeface="Arial"/>
              </a:rPr>
              <a:t>Available EuroHPC supercomputers</a:t>
            </a:r>
          </a:p>
        </p:txBody>
      </p:sp>
    </p:spTree>
    <p:extLst>
      <p:ext uri="{BB962C8B-B14F-4D97-AF65-F5344CB8AC3E}">
        <p14:creationId xmlns:p14="http://schemas.microsoft.com/office/powerpoint/2010/main" val="22219074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F091-6780-B0D6-3EBC-4CBCC6519982}"/>
              </a:ext>
            </a:extLst>
          </p:cNvPr>
          <p:cNvSpPr>
            <a:spLocks noGrp="1"/>
          </p:cNvSpPr>
          <p:nvPr>
            <p:ph type="title"/>
          </p:nvPr>
        </p:nvSpPr>
        <p:spPr/>
        <p:txBody>
          <a:bodyPr/>
          <a:lstStyle/>
          <a:p>
            <a:r>
              <a:rPr lang="en-US" dirty="0"/>
              <a:t>Latest Top500 results (EuroHPC Systems in Top10)</a:t>
            </a:r>
          </a:p>
        </p:txBody>
      </p:sp>
      <p:sp>
        <p:nvSpPr>
          <p:cNvPr id="4" name="Slide Number Placeholder 3">
            <a:extLst>
              <a:ext uri="{FF2B5EF4-FFF2-40B4-BE49-F238E27FC236}">
                <a16:creationId xmlns:a16="http://schemas.microsoft.com/office/drawing/2014/main" id="{01402458-9993-F498-7D7E-9E030D823C35}"/>
              </a:ext>
            </a:extLst>
          </p:cNvPr>
          <p:cNvSpPr>
            <a:spLocks noGrp="1"/>
          </p:cNvSpPr>
          <p:nvPr>
            <p:ph type="sldNum" sz="quarter" idx="12"/>
          </p:nvPr>
        </p:nvSpPr>
        <p:spPr/>
        <p:txBody>
          <a:bodyPr/>
          <a:lstStyle/>
          <a:p>
            <a:pPr defTabSz="1828800" hangingPunct="1">
              <a:defRPr/>
            </a:pPr>
            <a:fld id="{72CDA757-DEC8-431A-8A78-9AF49282729F}" type="slidenum">
              <a:rPr lang="en-GB" kern="1200">
                <a:solidFill>
                  <a:srgbClr val="000000"/>
                </a:solidFill>
                <a:ea typeface="+mn-ea"/>
                <a:cs typeface="+mn-cs"/>
              </a:rPr>
              <a:pPr defTabSz="1828800" hangingPunct="1">
                <a:defRPr/>
              </a:pPr>
              <a:t>4</a:t>
            </a:fld>
            <a:endParaRPr lang="en-GB" kern="1200" dirty="0">
              <a:solidFill>
                <a:srgbClr val="000000"/>
              </a:solidFill>
              <a:ea typeface="+mn-ea"/>
              <a:cs typeface="+mn-cs"/>
            </a:endParaRPr>
          </a:p>
        </p:txBody>
      </p:sp>
      <p:pic>
        <p:nvPicPr>
          <p:cNvPr id="7" name="Picture 6">
            <a:extLst>
              <a:ext uri="{FF2B5EF4-FFF2-40B4-BE49-F238E27FC236}">
                <a16:creationId xmlns:a16="http://schemas.microsoft.com/office/drawing/2014/main" id="{AF004975-5DAF-1117-0B2D-E4D6BFE9A7BC}"/>
              </a:ext>
            </a:extLst>
          </p:cNvPr>
          <p:cNvPicPr>
            <a:picLocks noChangeAspect="1"/>
          </p:cNvPicPr>
          <p:nvPr/>
        </p:nvPicPr>
        <p:blipFill>
          <a:blip r:embed="rId2"/>
          <a:stretch>
            <a:fillRect/>
          </a:stretch>
        </p:blipFill>
        <p:spPr>
          <a:xfrm>
            <a:off x="4318711" y="3587143"/>
            <a:ext cx="16887594" cy="2472538"/>
          </a:xfrm>
          <a:prstGeom prst="rect">
            <a:avLst/>
          </a:prstGeom>
        </p:spPr>
      </p:pic>
      <p:pic>
        <p:nvPicPr>
          <p:cNvPr id="11" name="Picture 10">
            <a:extLst>
              <a:ext uri="{FF2B5EF4-FFF2-40B4-BE49-F238E27FC236}">
                <a16:creationId xmlns:a16="http://schemas.microsoft.com/office/drawing/2014/main" id="{F0943E2E-9E8D-237B-972E-80F5254BB716}"/>
              </a:ext>
            </a:extLst>
          </p:cNvPr>
          <p:cNvPicPr>
            <a:picLocks noChangeAspect="1"/>
          </p:cNvPicPr>
          <p:nvPr/>
        </p:nvPicPr>
        <p:blipFill>
          <a:blip r:embed="rId3"/>
          <a:stretch>
            <a:fillRect/>
          </a:stretch>
        </p:blipFill>
        <p:spPr>
          <a:xfrm>
            <a:off x="4242499" y="6744937"/>
            <a:ext cx="16963806" cy="5627650"/>
          </a:xfrm>
          <a:prstGeom prst="rect">
            <a:avLst/>
          </a:prstGeom>
        </p:spPr>
      </p:pic>
      <p:pic>
        <p:nvPicPr>
          <p:cNvPr id="13" name="Picture 12">
            <a:extLst>
              <a:ext uri="{FF2B5EF4-FFF2-40B4-BE49-F238E27FC236}">
                <a16:creationId xmlns:a16="http://schemas.microsoft.com/office/drawing/2014/main" id="{45C53048-8A9F-2FB9-496A-0A567D24CA15}"/>
              </a:ext>
            </a:extLst>
          </p:cNvPr>
          <p:cNvPicPr>
            <a:picLocks noChangeAspect="1"/>
          </p:cNvPicPr>
          <p:nvPr/>
        </p:nvPicPr>
        <p:blipFill>
          <a:blip r:embed="rId4"/>
          <a:stretch>
            <a:fillRect/>
          </a:stretch>
        </p:blipFill>
        <p:spPr>
          <a:xfrm>
            <a:off x="4242500" y="2386826"/>
            <a:ext cx="16963804" cy="1010132"/>
          </a:xfrm>
          <a:prstGeom prst="rect">
            <a:avLst/>
          </a:prstGeom>
        </p:spPr>
      </p:pic>
      <p:pic>
        <p:nvPicPr>
          <p:cNvPr id="1026" name="Picture 2">
            <a:extLst>
              <a:ext uri="{FF2B5EF4-FFF2-40B4-BE49-F238E27FC236}">
                <a16:creationId xmlns:a16="http://schemas.microsoft.com/office/drawing/2014/main" id="{B8FFC454-9705-0810-8783-37ED2A8686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08" y="6301499"/>
            <a:ext cx="28575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83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europe with countries/regions&#10;&#10;Description automatically generated">
            <a:extLst>
              <a:ext uri="{FF2B5EF4-FFF2-40B4-BE49-F238E27FC236}">
                <a16:creationId xmlns:a16="http://schemas.microsoft.com/office/drawing/2014/main" id="{3A047509-C5B8-C475-486E-736172838CC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 t="22338" r="23137" b="4178"/>
          <a:stretch/>
        </p:blipFill>
        <p:spPr>
          <a:xfrm>
            <a:off x="7689023" y="-97825"/>
            <a:ext cx="16830314" cy="13716000"/>
          </a:xfrm>
          <a:prstGeom prst="rect">
            <a:avLst/>
          </a:prstGeom>
        </p:spPr>
      </p:pic>
      <p:pic>
        <p:nvPicPr>
          <p:cNvPr id="10" name="Graphic 9" descr="Server with solid fill">
            <a:extLst>
              <a:ext uri="{FF2B5EF4-FFF2-40B4-BE49-F238E27FC236}">
                <a16:creationId xmlns:a16="http://schemas.microsoft.com/office/drawing/2014/main" id="{2973FEE1-0CF1-960E-E684-BE0C3B46DE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7773" y="7873841"/>
            <a:ext cx="1349594" cy="1349594"/>
          </a:xfrm>
          <a:prstGeom prst="rect">
            <a:avLst/>
          </a:prstGeom>
        </p:spPr>
      </p:pic>
      <p:pic>
        <p:nvPicPr>
          <p:cNvPr id="16" name="Graphic 15" descr="Server with solid fill">
            <a:extLst>
              <a:ext uri="{FF2B5EF4-FFF2-40B4-BE49-F238E27FC236}">
                <a16:creationId xmlns:a16="http://schemas.microsoft.com/office/drawing/2014/main" id="{54231DC7-C684-BCA3-99C7-150B7E6D1D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7773" y="6231583"/>
            <a:ext cx="1349594" cy="1349594"/>
          </a:xfrm>
          <a:prstGeom prst="rect">
            <a:avLst/>
          </a:prstGeom>
        </p:spPr>
      </p:pic>
      <p:pic>
        <p:nvPicPr>
          <p:cNvPr id="20" name="Graphic 19" descr="Server with solid fill">
            <a:extLst>
              <a:ext uri="{FF2B5EF4-FFF2-40B4-BE49-F238E27FC236}">
                <a16:creationId xmlns:a16="http://schemas.microsoft.com/office/drawing/2014/main" id="{BC22295B-EDA3-73B2-00C3-879A68EC69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506364" y="1524626"/>
            <a:ext cx="747804" cy="747804"/>
          </a:xfrm>
          <a:prstGeom prst="rect">
            <a:avLst/>
          </a:prstGeom>
        </p:spPr>
      </p:pic>
      <p:pic>
        <p:nvPicPr>
          <p:cNvPr id="21" name="Graphic 20" descr="Server with solid fill">
            <a:extLst>
              <a:ext uri="{FF2B5EF4-FFF2-40B4-BE49-F238E27FC236}">
                <a16:creationId xmlns:a16="http://schemas.microsoft.com/office/drawing/2014/main" id="{04ADD018-856B-26DA-C1A7-4759FA577F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335534" y="9635946"/>
            <a:ext cx="747804" cy="747804"/>
          </a:xfrm>
          <a:prstGeom prst="rect">
            <a:avLst/>
          </a:prstGeom>
        </p:spPr>
      </p:pic>
      <p:pic>
        <p:nvPicPr>
          <p:cNvPr id="22" name="Graphic 21" descr="Server with solid fill">
            <a:extLst>
              <a:ext uri="{FF2B5EF4-FFF2-40B4-BE49-F238E27FC236}">
                <a16:creationId xmlns:a16="http://schemas.microsoft.com/office/drawing/2014/main" id="{3A282A7E-8DF9-30BB-7A66-88F3A52CB0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78268" y="11209986"/>
            <a:ext cx="747804" cy="747804"/>
          </a:xfrm>
          <a:prstGeom prst="rect">
            <a:avLst/>
          </a:prstGeom>
        </p:spPr>
      </p:pic>
      <p:pic>
        <p:nvPicPr>
          <p:cNvPr id="23" name="Graphic 22" descr="Server with solid fill">
            <a:extLst>
              <a:ext uri="{FF2B5EF4-FFF2-40B4-BE49-F238E27FC236}">
                <a16:creationId xmlns:a16="http://schemas.microsoft.com/office/drawing/2014/main" id="{2F05C577-C926-EF20-A367-2688DABF10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21336" y="10722692"/>
            <a:ext cx="747804" cy="747804"/>
          </a:xfrm>
          <a:prstGeom prst="rect">
            <a:avLst/>
          </a:prstGeom>
        </p:spPr>
      </p:pic>
      <p:pic>
        <p:nvPicPr>
          <p:cNvPr id="24" name="Graphic 23" descr="Server with solid fill">
            <a:extLst>
              <a:ext uri="{FF2B5EF4-FFF2-40B4-BE49-F238E27FC236}">
                <a16:creationId xmlns:a16="http://schemas.microsoft.com/office/drawing/2014/main" id="{349CF78A-616C-7ED1-78FB-C2CD7ED715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02770" y="7495404"/>
            <a:ext cx="747804" cy="747804"/>
          </a:xfrm>
          <a:prstGeom prst="rect">
            <a:avLst/>
          </a:prstGeom>
        </p:spPr>
      </p:pic>
      <p:pic>
        <p:nvPicPr>
          <p:cNvPr id="25" name="Graphic 24" descr="Server with solid fill">
            <a:extLst>
              <a:ext uri="{FF2B5EF4-FFF2-40B4-BE49-F238E27FC236}">
                <a16:creationId xmlns:a16="http://schemas.microsoft.com/office/drawing/2014/main" id="{9DB1B25B-C85C-5181-6E54-DB83D645D8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00306" y="7398496"/>
            <a:ext cx="747804" cy="747804"/>
          </a:xfrm>
          <a:prstGeom prst="rect">
            <a:avLst/>
          </a:prstGeom>
        </p:spPr>
      </p:pic>
      <p:pic>
        <p:nvPicPr>
          <p:cNvPr id="26" name="Graphic 25" descr="Server with solid fill">
            <a:extLst>
              <a:ext uri="{FF2B5EF4-FFF2-40B4-BE49-F238E27FC236}">
                <a16:creationId xmlns:a16="http://schemas.microsoft.com/office/drawing/2014/main" id="{BBA57A52-9BAF-DCF5-D550-9811C5DA63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00306" y="9144202"/>
            <a:ext cx="747804" cy="747804"/>
          </a:xfrm>
          <a:prstGeom prst="rect">
            <a:avLst/>
          </a:prstGeom>
        </p:spPr>
      </p:pic>
      <p:pic>
        <p:nvPicPr>
          <p:cNvPr id="27" name="Graphic 26" descr="Server with solid fill">
            <a:extLst>
              <a:ext uri="{FF2B5EF4-FFF2-40B4-BE49-F238E27FC236}">
                <a16:creationId xmlns:a16="http://schemas.microsoft.com/office/drawing/2014/main" id="{18EA4587-3C31-E690-FF45-B4B57A30C6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92822" y="10031206"/>
            <a:ext cx="747804" cy="747804"/>
          </a:xfrm>
          <a:prstGeom prst="rect">
            <a:avLst/>
          </a:prstGeom>
        </p:spPr>
      </p:pic>
      <p:sp>
        <p:nvSpPr>
          <p:cNvPr id="29" name="TextBox 28">
            <a:extLst>
              <a:ext uri="{FF2B5EF4-FFF2-40B4-BE49-F238E27FC236}">
                <a16:creationId xmlns:a16="http://schemas.microsoft.com/office/drawing/2014/main" id="{D174483D-DDDE-9076-1788-4E682148D88E}"/>
              </a:ext>
            </a:extLst>
          </p:cNvPr>
          <p:cNvSpPr txBox="1"/>
          <p:nvPr/>
        </p:nvSpPr>
        <p:spPr>
          <a:xfrm>
            <a:off x="2177366" y="6849850"/>
            <a:ext cx="4056840" cy="646331"/>
          </a:xfrm>
          <a:prstGeom prst="rect">
            <a:avLst/>
          </a:prstGeom>
          <a:noFill/>
        </p:spPr>
        <p:txBody>
          <a:bodyPr wrap="square" rtlCol="0">
            <a:spAutoFit/>
          </a:bodyPr>
          <a:lstStyle/>
          <a:p>
            <a:pPr defTabSz="1828800" hangingPunct="1"/>
            <a:r>
              <a:rPr lang="en-US" sz="3600" kern="1200" dirty="0">
                <a:solidFill>
                  <a:srgbClr val="E7E6E6">
                    <a:lumMod val="50000"/>
                  </a:srgbClr>
                </a:solidFill>
                <a:latin typeface="Arial Nova" panose="020B0504020202020204" pitchFamily="34" charset="0"/>
                <a:ea typeface="+mn-ea"/>
                <a:cs typeface="+mn-cs"/>
              </a:rPr>
              <a:t>PRE-EXASCALE</a:t>
            </a:r>
            <a:endParaRPr lang="en-150" sz="3600" kern="1200" dirty="0">
              <a:solidFill>
                <a:srgbClr val="E7E6E6">
                  <a:lumMod val="50000"/>
                </a:srgbClr>
              </a:solidFill>
              <a:latin typeface="Arial Nova" panose="020B0504020202020204" pitchFamily="34" charset="0"/>
              <a:ea typeface="+mn-ea"/>
              <a:cs typeface="+mn-cs"/>
            </a:endParaRPr>
          </a:p>
        </p:txBody>
      </p:sp>
      <p:sp>
        <p:nvSpPr>
          <p:cNvPr id="30" name="TextBox 29">
            <a:extLst>
              <a:ext uri="{FF2B5EF4-FFF2-40B4-BE49-F238E27FC236}">
                <a16:creationId xmlns:a16="http://schemas.microsoft.com/office/drawing/2014/main" id="{2A1493A5-BC1D-3A54-7619-AFEE92AC3690}"/>
              </a:ext>
            </a:extLst>
          </p:cNvPr>
          <p:cNvSpPr txBox="1"/>
          <p:nvPr/>
        </p:nvSpPr>
        <p:spPr>
          <a:xfrm>
            <a:off x="2177367" y="8473633"/>
            <a:ext cx="5747434" cy="646331"/>
          </a:xfrm>
          <a:prstGeom prst="rect">
            <a:avLst/>
          </a:prstGeom>
          <a:noFill/>
        </p:spPr>
        <p:txBody>
          <a:bodyPr wrap="square" rtlCol="0">
            <a:spAutoFit/>
          </a:bodyPr>
          <a:lstStyle/>
          <a:p>
            <a:pPr defTabSz="1828800" hangingPunct="1"/>
            <a:r>
              <a:rPr lang="en-US" sz="3600" kern="1200" dirty="0">
                <a:solidFill>
                  <a:srgbClr val="E7E6E6">
                    <a:lumMod val="50000"/>
                  </a:srgbClr>
                </a:solidFill>
                <a:latin typeface="Arial Nova" panose="020B0504020202020204" pitchFamily="34" charset="0"/>
                <a:ea typeface="+mn-ea"/>
                <a:cs typeface="+mn-cs"/>
              </a:rPr>
              <a:t>PETASCALE</a:t>
            </a:r>
            <a:endParaRPr lang="en-150" sz="3600" kern="1200" dirty="0">
              <a:solidFill>
                <a:srgbClr val="E7E6E6">
                  <a:lumMod val="50000"/>
                </a:srgbClr>
              </a:solidFill>
              <a:latin typeface="Arial Nova" panose="020B0504020202020204" pitchFamily="34" charset="0"/>
              <a:ea typeface="+mn-ea"/>
              <a:cs typeface="+mn-cs"/>
            </a:endParaRPr>
          </a:p>
        </p:txBody>
      </p:sp>
      <p:sp>
        <p:nvSpPr>
          <p:cNvPr id="40" name="Rectángulo 29">
            <a:extLst>
              <a:ext uri="{FF2B5EF4-FFF2-40B4-BE49-F238E27FC236}">
                <a16:creationId xmlns:a16="http://schemas.microsoft.com/office/drawing/2014/main" id="{E8105A7D-E7F8-5E8A-AAC4-B79705CC4267}"/>
              </a:ext>
            </a:extLst>
          </p:cNvPr>
          <p:cNvSpPr/>
          <p:nvPr/>
        </p:nvSpPr>
        <p:spPr>
          <a:xfrm>
            <a:off x="9920403" y="11879800"/>
            <a:ext cx="2608471" cy="400110"/>
          </a:xfrm>
          <a:prstGeom prst="rect">
            <a:avLst/>
          </a:prstGeom>
        </p:spPr>
        <p:txBody>
          <a:bodyPr wrap="none">
            <a:spAutoFit/>
          </a:bodyPr>
          <a:lstStyle/>
          <a:p>
            <a:pPr defTabSz="1828800" hangingPunct="1">
              <a:defRPr/>
            </a:pPr>
            <a:r>
              <a:rPr lang="ca-ES" sz="2000" b="1" kern="1200" dirty="0">
                <a:solidFill>
                  <a:srgbClr val="AC3CC2"/>
                </a:solidFill>
                <a:latin typeface="Arial Nova" panose="020B0504020202020204" pitchFamily="34" charset="0"/>
                <a:ea typeface="+mn-ea"/>
                <a:cs typeface="+mn-cs"/>
              </a:rPr>
              <a:t>MareNostrum 5 (ES)</a:t>
            </a:r>
          </a:p>
        </p:txBody>
      </p:sp>
      <p:sp>
        <p:nvSpPr>
          <p:cNvPr id="41" name="Rectángulo 30">
            <a:extLst>
              <a:ext uri="{FF2B5EF4-FFF2-40B4-BE49-F238E27FC236}">
                <a16:creationId xmlns:a16="http://schemas.microsoft.com/office/drawing/2014/main" id="{FA64AABE-F30B-56B4-801A-D8848D7A816A}"/>
              </a:ext>
            </a:extLst>
          </p:cNvPr>
          <p:cNvSpPr/>
          <p:nvPr/>
        </p:nvSpPr>
        <p:spPr>
          <a:xfrm>
            <a:off x="15242191" y="10336962"/>
            <a:ext cx="1802609" cy="400110"/>
          </a:xfrm>
          <a:prstGeom prst="rect">
            <a:avLst/>
          </a:prstGeom>
        </p:spPr>
        <p:txBody>
          <a:bodyPr wrap="none">
            <a:spAutoFit/>
          </a:bodyPr>
          <a:lstStyle/>
          <a:p>
            <a:pPr defTabSz="1828800" hangingPunct="1">
              <a:defRPr/>
            </a:pPr>
            <a:r>
              <a:rPr lang="ca-ES" sz="2000" b="1" kern="1200" dirty="0">
                <a:solidFill>
                  <a:srgbClr val="AC3CC2"/>
                </a:solidFill>
                <a:latin typeface="Arial Nova" panose="020B0504020202020204" pitchFamily="34" charset="0"/>
                <a:ea typeface="+mn-ea"/>
                <a:cs typeface="+mn-cs"/>
              </a:rPr>
              <a:t>Leonardo (IT)</a:t>
            </a:r>
          </a:p>
        </p:txBody>
      </p:sp>
      <p:sp>
        <p:nvSpPr>
          <p:cNvPr id="42" name="Rectángulo 33">
            <a:extLst>
              <a:ext uri="{FF2B5EF4-FFF2-40B4-BE49-F238E27FC236}">
                <a16:creationId xmlns:a16="http://schemas.microsoft.com/office/drawing/2014/main" id="{801CF5E4-C08E-A58A-23A1-25553315D3BB}"/>
              </a:ext>
            </a:extLst>
          </p:cNvPr>
          <p:cNvSpPr/>
          <p:nvPr/>
        </p:nvSpPr>
        <p:spPr>
          <a:xfrm>
            <a:off x="18166608" y="2219958"/>
            <a:ext cx="1239442" cy="400110"/>
          </a:xfrm>
          <a:prstGeom prst="rect">
            <a:avLst/>
          </a:prstGeom>
        </p:spPr>
        <p:txBody>
          <a:bodyPr wrap="none">
            <a:spAutoFit/>
          </a:bodyPr>
          <a:lstStyle/>
          <a:p>
            <a:pPr defTabSz="1828800" hangingPunct="1">
              <a:defRPr/>
            </a:pPr>
            <a:r>
              <a:rPr lang="ca-ES" sz="2000" b="1" kern="1200" dirty="0" err="1">
                <a:solidFill>
                  <a:srgbClr val="AC3CC2"/>
                </a:solidFill>
                <a:latin typeface="Arial Nova" panose="020B0504020202020204" pitchFamily="34" charset="0"/>
                <a:ea typeface="+mn-ea"/>
                <a:cs typeface="+mn-cs"/>
              </a:rPr>
              <a:t>Lumi</a:t>
            </a:r>
            <a:r>
              <a:rPr lang="ca-ES" sz="2000" b="1" kern="1200" dirty="0">
                <a:solidFill>
                  <a:srgbClr val="AC3CC2"/>
                </a:solidFill>
                <a:latin typeface="Arial Nova" panose="020B0504020202020204" pitchFamily="34" charset="0"/>
                <a:ea typeface="+mn-ea"/>
                <a:cs typeface="+mn-cs"/>
              </a:rPr>
              <a:t> (FI)</a:t>
            </a:r>
          </a:p>
        </p:txBody>
      </p:sp>
      <p:sp>
        <p:nvSpPr>
          <p:cNvPr id="44" name="Rectángulo 37">
            <a:extLst>
              <a:ext uri="{FF2B5EF4-FFF2-40B4-BE49-F238E27FC236}">
                <a16:creationId xmlns:a16="http://schemas.microsoft.com/office/drawing/2014/main" id="{77AD1932-B5E4-A79F-A030-6CEBD733C5CB}"/>
              </a:ext>
            </a:extLst>
          </p:cNvPr>
          <p:cNvSpPr/>
          <p:nvPr/>
        </p:nvSpPr>
        <p:spPr>
          <a:xfrm>
            <a:off x="12909023" y="7021074"/>
            <a:ext cx="1861535" cy="400110"/>
          </a:xfrm>
          <a:prstGeom prst="rect">
            <a:avLst/>
          </a:prstGeom>
        </p:spPr>
        <p:txBody>
          <a:bodyPr wrap="none">
            <a:spAutoFit/>
          </a:bodyPr>
          <a:lstStyle/>
          <a:p>
            <a:pPr algn="r" defTabSz="1828800" hangingPunct="1">
              <a:defRPr/>
            </a:pPr>
            <a:r>
              <a:rPr lang="en-GB" sz="2000" b="1" kern="1200" dirty="0">
                <a:solidFill>
                  <a:srgbClr val="2A78F3"/>
                </a:solidFill>
                <a:latin typeface="Arial Nova" panose="020B0504020202020204" pitchFamily="34" charset="0"/>
                <a:ea typeface="+mn-ea"/>
                <a:cs typeface="+mn-cs"/>
              </a:rPr>
              <a:t>MeluXina</a:t>
            </a:r>
            <a:r>
              <a:rPr lang="en-GB" sz="2000" kern="1200" dirty="0">
                <a:solidFill>
                  <a:srgbClr val="2A78F3"/>
                </a:solidFill>
                <a:latin typeface="Arial Nova" panose="020B0504020202020204" pitchFamily="34" charset="0"/>
                <a:ea typeface="+mn-ea"/>
                <a:cs typeface="+mn-cs"/>
              </a:rPr>
              <a:t> (LU)</a:t>
            </a:r>
          </a:p>
        </p:txBody>
      </p:sp>
      <p:sp>
        <p:nvSpPr>
          <p:cNvPr id="45" name="Rectángulo 38">
            <a:extLst>
              <a:ext uri="{FF2B5EF4-FFF2-40B4-BE49-F238E27FC236}">
                <a16:creationId xmlns:a16="http://schemas.microsoft.com/office/drawing/2014/main" id="{980F129C-8D69-B44F-ECD5-2FB5776C7006}"/>
              </a:ext>
            </a:extLst>
          </p:cNvPr>
          <p:cNvSpPr/>
          <p:nvPr/>
        </p:nvSpPr>
        <p:spPr>
          <a:xfrm>
            <a:off x="16873510" y="8730992"/>
            <a:ext cx="1259704" cy="400110"/>
          </a:xfrm>
          <a:prstGeom prst="rect">
            <a:avLst/>
          </a:prstGeom>
        </p:spPr>
        <p:txBody>
          <a:bodyPr wrap="none">
            <a:spAutoFit/>
          </a:bodyPr>
          <a:lstStyle/>
          <a:p>
            <a:pPr defTabSz="1828800" hangingPunct="1">
              <a:defRPr/>
            </a:pPr>
            <a:r>
              <a:rPr lang="en-GB" sz="2000" b="1" kern="1200" dirty="0">
                <a:solidFill>
                  <a:srgbClr val="2A78F3"/>
                </a:solidFill>
                <a:latin typeface="Arial Nova" panose="020B0504020202020204" pitchFamily="34" charset="0"/>
                <a:ea typeface="+mn-ea"/>
                <a:cs typeface="+mn-cs"/>
              </a:rPr>
              <a:t>Vega</a:t>
            </a:r>
            <a:r>
              <a:rPr lang="en-GB" sz="2000" kern="1200" dirty="0">
                <a:solidFill>
                  <a:srgbClr val="2A78F3"/>
                </a:solidFill>
                <a:latin typeface="Arial Nova" panose="020B0504020202020204" pitchFamily="34" charset="0"/>
                <a:ea typeface="+mn-ea"/>
                <a:cs typeface="+mn-cs"/>
              </a:rPr>
              <a:t> (SI)</a:t>
            </a:r>
          </a:p>
        </p:txBody>
      </p:sp>
      <p:sp>
        <p:nvSpPr>
          <p:cNvPr id="46" name="Rectángulo 39">
            <a:extLst>
              <a:ext uri="{FF2B5EF4-FFF2-40B4-BE49-F238E27FC236}">
                <a16:creationId xmlns:a16="http://schemas.microsoft.com/office/drawing/2014/main" id="{E3D4A3B5-DAAA-CA8E-673B-78337F1ACFAA}"/>
              </a:ext>
            </a:extLst>
          </p:cNvPr>
          <p:cNvSpPr/>
          <p:nvPr/>
        </p:nvSpPr>
        <p:spPr>
          <a:xfrm>
            <a:off x="17179926" y="7032124"/>
            <a:ext cx="1769780" cy="400110"/>
          </a:xfrm>
          <a:prstGeom prst="rect">
            <a:avLst/>
          </a:prstGeom>
        </p:spPr>
        <p:txBody>
          <a:bodyPr wrap="none">
            <a:spAutoFit/>
          </a:bodyPr>
          <a:lstStyle/>
          <a:p>
            <a:pPr defTabSz="1828800" hangingPunct="1">
              <a:defRPr/>
            </a:pPr>
            <a:r>
              <a:rPr lang="en-GB" sz="2000" b="1" kern="1200" dirty="0">
                <a:solidFill>
                  <a:srgbClr val="2A78F3"/>
                </a:solidFill>
                <a:latin typeface="Arial Nova" panose="020B0504020202020204" pitchFamily="34" charset="0"/>
                <a:ea typeface="+mn-ea"/>
                <a:cs typeface="+mn-cs"/>
              </a:rPr>
              <a:t>Karolina</a:t>
            </a:r>
            <a:r>
              <a:rPr lang="en-GB" sz="2000" kern="1200" dirty="0">
                <a:solidFill>
                  <a:srgbClr val="2A78F3"/>
                </a:solidFill>
                <a:latin typeface="Arial Nova" panose="020B0504020202020204" pitchFamily="34" charset="0"/>
                <a:ea typeface="+mn-ea"/>
                <a:cs typeface="+mn-cs"/>
              </a:rPr>
              <a:t> (CZ)</a:t>
            </a:r>
          </a:p>
        </p:txBody>
      </p:sp>
      <p:sp>
        <p:nvSpPr>
          <p:cNvPr id="47" name="Rectángulo 40">
            <a:extLst>
              <a:ext uri="{FF2B5EF4-FFF2-40B4-BE49-F238E27FC236}">
                <a16:creationId xmlns:a16="http://schemas.microsoft.com/office/drawing/2014/main" id="{38414EEE-19CB-546A-9694-F326985E7B47}"/>
              </a:ext>
            </a:extLst>
          </p:cNvPr>
          <p:cNvSpPr/>
          <p:nvPr/>
        </p:nvSpPr>
        <p:spPr>
          <a:xfrm>
            <a:off x="19489894" y="9573398"/>
            <a:ext cx="2104872" cy="400110"/>
          </a:xfrm>
          <a:prstGeom prst="rect">
            <a:avLst/>
          </a:prstGeom>
        </p:spPr>
        <p:txBody>
          <a:bodyPr wrap="none">
            <a:spAutoFit/>
          </a:bodyPr>
          <a:lstStyle/>
          <a:p>
            <a:pPr defTabSz="1828800" hangingPunct="1">
              <a:defRPr/>
            </a:pPr>
            <a:r>
              <a:rPr lang="en-GB" sz="2000" b="1" kern="1200" dirty="0">
                <a:solidFill>
                  <a:srgbClr val="2A78F3"/>
                </a:solidFill>
                <a:latin typeface="Arial Nova" panose="020B0504020202020204" pitchFamily="34" charset="0"/>
                <a:ea typeface="+mn-ea"/>
                <a:cs typeface="+mn-cs"/>
              </a:rPr>
              <a:t>Discoverer</a:t>
            </a:r>
            <a:r>
              <a:rPr lang="en-GB" sz="2000" kern="1200" dirty="0">
                <a:solidFill>
                  <a:srgbClr val="2A78F3"/>
                </a:solidFill>
                <a:latin typeface="Arial Nova" panose="020B0504020202020204" pitchFamily="34" charset="0"/>
                <a:ea typeface="+mn-ea"/>
                <a:cs typeface="+mn-cs"/>
              </a:rPr>
              <a:t> (BG)</a:t>
            </a:r>
          </a:p>
        </p:txBody>
      </p:sp>
      <p:sp>
        <p:nvSpPr>
          <p:cNvPr id="43" name="Rectángulo 36">
            <a:extLst>
              <a:ext uri="{FF2B5EF4-FFF2-40B4-BE49-F238E27FC236}">
                <a16:creationId xmlns:a16="http://schemas.microsoft.com/office/drawing/2014/main" id="{3463B3BD-243F-FE32-CB96-EBB6438C5648}"/>
              </a:ext>
            </a:extLst>
          </p:cNvPr>
          <p:cNvSpPr/>
          <p:nvPr/>
        </p:nvSpPr>
        <p:spPr>
          <a:xfrm>
            <a:off x="7490941" y="11224274"/>
            <a:ext cx="1952649" cy="400110"/>
          </a:xfrm>
          <a:prstGeom prst="rect">
            <a:avLst/>
          </a:prstGeom>
        </p:spPr>
        <p:txBody>
          <a:bodyPr wrap="none">
            <a:spAutoFit/>
          </a:bodyPr>
          <a:lstStyle/>
          <a:p>
            <a:pPr algn="r" defTabSz="1828800" hangingPunct="1">
              <a:defRPr/>
            </a:pPr>
            <a:r>
              <a:rPr lang="en-GB" sz="2000" b="1" kern="1200" dirty="0">
                <a:solidFill>
                  <a:srgbClr val="2A78F3"/>
                </a:solidFill>
                <a:latin typeface="Arial Nova" panose="020B0504020202020204" pitchFamily="34" charset="0"/>
                <a:ea typeface="+mn-ea"/>
                <a:cs typeface="+mn-cs"/>
              </a:rPr>
              <a:t>Deucalion</a:t>
            </a:r>
            <a:r>
              <a:rPr lang="en-GB" sz="2000" kern="1200" dirty="0">
                <a:solidFill>
                  <a:srgbClr val="2A78F3"/>
                </a:solidFill>
                <a:latin typeface="Arial Nova" panose="020B0504020202020204" pitchFamily="34" charset="0"/>
                <a:ea typeface="+mn-ea"/>
                <a:cs typeface="+mn-cs"/>
              </a:rPr>
              <a:t> (PT)</a:t>
            </a:r>
          </a:p>
        </p:txBody>
      </p:sp>
      <p:pic>
        <p:nvPicPr>
          <p:cNvPr id="2" name="Graphic 1" descr="Server with solid fill">
            <a:extLst>
              <a:ext uri="{FF2B5EF4-FFF2-40B4-BE49-F238E27FC236}">
                <a16:creationId xmlns:a16="http://schemas.microsoft.com/office/drawing/2014/main" id="{30C7B80D-8749-F7E0-6398-555AA886FB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7773" y="4581987"/>
            <a:ext cx="1349594" cy="1349594"/>
          </a:xfrm>
          <a:prstGeom prst="rect">
            <a:avLst/>
          </a:prstGeom>
        </p:spPr>
      </p:pic>
      <p:sp>
        <p:nvSpPr>
          <p:cNvPr id="3" name="TextBox 2">
            <a:extLst>
              <a:ext uri="{FF2B5EF4-FFF2-40B4-BE49-F238E27FC236}">
                <a16:creationId xmlns:a16="http://schemas.microsoft.com/office/drawing/2014/main" id="{EC1D7142-F9C3-CB8D-CC63-140B2CD56396}"/>
              </a:ext>
            </a:extLst>
          </p:cNvPr>
          <p:cNvSpPr txBox="1"/>
          <p:nvPr/>
        </p:nvSpPr>
        <p:spPr>
          <a:xfrm>
            <a:off x="2177366" y="5200255"/>
            <a:ext cx="4056840" cy="646331"/>
          </a:xfrm>
          <a:prstGeom prst="rect">
            <a:avLst/>
          </a:prstGeom>
          <a:noFill/>
        </p:spPr>
        <p:txBody>
          <a:bodyPr wrap="square" rtlCol="0">
            <a:spAutoFit/>
          </a:bodyPr>
          <a:lstStyle/>
          <a:p>
            <a:pPr defTabSz="1828800" hangingPunct="1"/>
            <a:r>
              <a:rPr lang="en-US" sz="3600" kern="1200" dirty="0">
                <a:solidFill>
                  <a:srgbClr val="E7E6E6">
                    <a:lumMod val="50000"/>
                  </a:srgbClr>
                </a:solidFill>
                <a:latin typeface="Arial Nova" panose="020B0504020202020204" pitchFamily="34" charset="0"/>
                <a:ea typeface="+mn-ea"/>
                <a:cs typeface="+mn-cs"/>
              </a:rPr>
              <a:t>EXASCALE</a:t>
            </a:r>
            <a:endParaRPr lang="en-150" sz="3600" kern="1200" dirty="0">
              <a:solidFill>
                <a:srgbClr val="E7E6E6">
                  <a:lumMod val="50000"/>
                </a:srgbClr>
              </a:solidFill>
              <a:latin typeface="Arial Nova" panose="020B0504020202020204" pitchFamily="34" charset="0"/>
              <a:ea typeface="+mn-ea"/>
              <a:cs typeface="+mn-cs"/>
            </a:endParaRPr>
          </a:p>
        </p:txBody>
      </p:sp>
      <p:pic>
        <p:nvPicPr>
          <p:cNvPr id="12" name="Graphic 11" descr="Server with solid fill">
            <a:extLst>
              <a:ext uri="{FF2B5EF4-FFF2-40B4-BE49-F238E27FC236}">
                <a16:creationId xmlns:a16="http://schemas.microsoft.com/office/drawing/2014/main" id="{1D901DD1-18E6-7920-3ADD-EAD2706109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086428" y="7489964"/>
            <a:ext cx="747804" cy="747804"/>
          </a:xfrm>
          <a:prstGeom prst="rect">
            <a:avLst/>
          </a:prstGeom>
        </p:spPr>
      </p:pic>
      <p:sp>
        <p:nvSpPr>
          <p:cNvPr id="13" name="Rectángulo 37">
            <a:extLst>
              <a:ext uri="{FF2B5EF4-FFF2-40B4-BE49-F238E27FC236}">
                <a16:creationId xmlns:a16="http://schemas.microsoft.com/office/drawing/2014/main" id="{AACBC7E7-D09E-28AE-65DA-985227AE2610}"/>
              </a:ext>
            </a:extLst>
          </p:cNvPr>
          <p:cNvSpPr/>
          <p:nvPr/>
        </p:nvSpPr>
        <p:spPr>
          <a:xfrm>
            <a:off x="14852375" y="7053914"/>
            <a:ext cx="1799596" cy="400110"/>
          </a:xfrm>
          <a:prstGeom prst="rect">
            <a:avLst/>
          </a:prstGeom>
        </p:spPr>
        <p:txBody>
          <a:bodyPr wrap="none">
            <a:spAutoFit/>
          </a:bodyPr>
          <a:lstStyle/>
          <a:p>
            <a:pPr algn="r" defTabSz="1828800" hangingPunct="1">
              <a:defRPr/>
            </a:pPr>
            <a:r>
              <a:rPr lang="en-GB" sz="2000" b="1" kern="1200" dirty="0">
                <a:solidFill>
                  <a:srgbClr val="FF0000"/>
                </a:solidFill>
                <a:latin typeface="Arial Nova" panose="020B0504020202020204" pitchFamily="34" charset="0"/>
                <a:ea typeface="+mn-ea"/>
                <a:cs typeface="+mn-cs"/>
              </a:rPr>
              <a:t>JUPITER</a:t>
            </a:r>
            <a:r>
              <a:rPr lang="en-GB" sz="2000" kern="1200" dirty="0">
                <a:solidFill>
                  <a:srgbClr val="FF0000"/>
                </a:solidFill>
                <a:latin typeface="Arial Nova" panose="020B0504020202020204" pitchFamily="34" charset="0"/>
                <a:ea typeface="+mn-ea"/>
                <a:cs typeface="+mn-cs"/>
              </a:rPr>
              <a:t> (DE)</a:t>
            </a:r>
          </a:p>
        </p:txBody>
      </p:sp>
      <p:pic>
        <p:nvPicPr>
          <p:cNvPr id="4" name="Graphic 3" descr="Server with solid fill">
            <a:extLst>
              <a:ext uri="{FF2B5EF4-FFF2-40B4-BE49-F238E27FC236}">
                <a16:creationId xmlns:a16="http://schemas.microsoft.com/office/drawing/2014/main" id="{3800BF25-DB79-448E-A94E-6179B409B01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715496" y="12372242"/>
            <a:ext cx="747804" cy="747804"/>
          </a:xfrm>
          <a:prstGeom prst="rect">
            <a:avLst/>
          </a:prstGeom>
        </p:spPr>
      </p:pic>
      <p:sp>
        <p:nvSpPr>
          <p:cNvPr id="5" name="Rectángulo 38">
            <a:extLst>
              <a:ext uri="{FF2B5EF4-FFF2-40B4-BE49-F238E27FC236}">
                <a16:creationId xmlns:a16="http://schemas.microsoft.com/office/drawing/2014/main" id="{6DC4E219-C352-D13A-73A7-4DDDB14B7CC6}"/>
              </a:ext>
            </a:extLst>
          </p:cNvPr>
          <p:cNvSpPr/>
          <p:nvPr/>
        </p:nvSpPr>
        <p:spPr>
          <a:xfrm>
            <a:off x="20323457" y="12873824"/>
            <a:ext cx="1897379" cy="400110"/>
          </a:xfrm>
          <a:prstGeom prst="rect">
            <a:avLst/>
          </a:prstGeom>
        </p:spPr>
        <p:txBody>
          <a:bodyPr wrap="none">
            <a:spAutoFit/>
          </a:bodyPr>
          <a:lstStyle/>
          <a:p>
            <a:pPr defTabSz="1828800" hangingPunct="1">
              <a:defRPr/>
            </a:pPr>
            <a:r>
              <a:rPr lang="en-GB" sz="2000" b="1" kern="1200" dirty="0">
                <a:solidFill>
                  <a:srgbClr val="00CC66"/>
                </a:solidFill>
                <a:latin typeface="Arial Nova" panose="020B0504020202020204" pitchFamily="34" charset="0"/>
                <a:ea typeface="+mn-ea"/>
                <a:cs typeface="+mn-cs"/>
              </a:rPr>
              <a:t>Daedalus </a:t>
            </a:r>
            <a:r>
              <a:rPr lang="en-GB" sz="2000" kern="1200" dirty="0">
                <a:solidFill>
                  <a:srgbClr val="00CC66"/>
                </a:solidFill>
                <a:latin typeface="Arial Nova" panose="020B0504020202020204" pitchFamily="34" charset="0"/>
                <a:ea typeface="+mn-ea"/>
                <a:cs typeface="+mn-cs"/>
              </a:rPr>
              <a:t>(GR)</a:t>
            </a:r>
          </a:p>
        </p:txBody>
      </p:sp>
      <p:pic>
        <p:nvPicPr>
          <p:cNvPr id="49" name="Graphic 48" descr="Server with solid fill">
            <a:extLst>
              <a:ext uri="{FF2B5EF4-FFF2-40B4-BE49-F238E27FC236}">
                <a16:creationId xmlns:a16="http://schemas.microsoft.com/office/drawing/2014/main" id="{70106F6B-1650-ACCF-0B12-F5754F0C26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543174" y="3793238"/>
            <a:ext cx="747804" cy="747804"/>
          </a:xfrm>
          <a:prstGeom prst="rect">
            <a:avLst/>
          </a:prstGeom>
        </p:spPr>
      </p:pic>
      <p:sp>
        <p:nvSpPr>
          <p:cNvPr id="50" name="Rectángulo 37">
            <a:extLst>
              <a:ext uri="{FF2B5EF4-FFF2-40B4-BE49-F238E27FC236}">
                <a16:creationId xmlns:a16="http://schemas.microsoft.com/office/drawing/2014/main" id="{373FEF97-4D17-553C-30A1-28A97DF2915E}"/>
              </a:ext>
            </a:extLst>
          </p:cNvPr>
          <p:cNvSpPr/>
          <p:nvPr/>
        </p:nvSpPr>
        <p:spPr>
          <a:xfrm>
            <a:off x="16040235" y="3323198"/>
            <a:ext cx="1943160" cy="400110"/>
          </a:xfrm>
          <a:prstGeom prst="rect">
            <a:avLst/>
          </a:prstGeom>
        </p:spPr>
        <p:txBody>
          <a:bodyPr wrap="none">
            <a:spAutoFit/>
          </a:bodyPr>
          <a:lstStyle/>
          <a:p>
            <a:pPr algn="r" defTabSz="1828800" hangingPunct="1">
              <a:defRPr/>
            </a:pPr>
            <a:r>
              <a:rPr lang="en-GB" sz="2000" b="1" kern="1200" dirty="0">
                <a:solidFill>
                  <a:srgbClr val="00CC66"/>
                </a:solidFill>
                <a:latin typeface="Arial Nova" panose="020B0504020202020204" pitchFamily="34" charset="0"/>
                <a:ea typeface="+mn-ea"/>
                <a:cs typeface="+mn-cs"/>
              </a:rPr>
              <a:t>Arrhenius </a:t>
            </a:r>
            <a:r>
              <a:rPr lang="en-GB" sz="2000" kern="1200" dirty="0">
                <a:solidFill>
                  <a:srgbClr val="00CC66"/>
                </a:solidFill>
                <a:latin typeface="Arial Nova" panose="020B0504020202020204" pitchFamily="34" charset="0"/>
                <a:ea typeface="+mn-ea"/>
                <a:cs typeface="+mn-cs"/>
              </a:rPr>
              <a:t>(SE)</a:t>
            </a:r>
          </a:p>
        </p:txBody>
      </p:sp>
      <p:pic>
        <p:nvPicPr>
          <p:cNvPr id="62" name="Graphic 61" descr="Server with solid fill">
            <a:extLst>
              <a:ext uri="{FF2B5EF4-FFF2-40B4-BE49-F238E27FC236}">
                <a16:creationId xmlns:a16="http://schemas.microsoft.com/office/drawing/2014/main" id="{EFC040A2-3885-55B5-2166-481693E324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7773" y="9662165"/>
            <a:ext cx="1349594" cy="1349594"/>
          </a:xfrm>
          <a:prstGeom prst="rect">
            <a:avLst/>
          </a:prstGeom>
        </p:spPr>
      </p:pic>
      <p:sp>
        <p:nvSpPr>
          <p:cNvPr id="64" name="TextBox 63">
            <a:extLst>
              <a:ext uri="{FF2B5EF4-FFF2-40B4-BE49-F238E27FC236}">
                <a16:creationId xmlns:a16="http://schemas.microsoft.com/office/drawing/2014/main" id="{6D4C7E78-A563-B67B-CAC9-3CBB39E2383B}"/>
              </a:ext>
            </a:extLst>
          </p:cNvPr>
          <p:cNvSpPr txBox="1"/>
          <p:nvPr/>
        </p:nvSpPr>
        <p:spPr>
          <a:xfrm>
            <a:off x="2182270" y="9977364"/>
            <a:ext cx="3096504" cy="646331"/>
          </a:xfrm>
          <a:prstGeom prst="rect">
            <a:avLst/>
          </a:prstGeom>
          <a:noFill/>
        </p:spPr>
        <p:txBody>
          <a:bodyPr wrap="square">
            <a:spAutoFit/>
          </a:bodyPr>
          <a:lstStyle/>
          <a:p>
            <a:pPr defTabSz="1828800" hangingPunct="1"/>
            <a:r>
              <a:rPr lang="en-US" sz="3600" kern="1200" dirty="0">
                <a:solidFill>
                  <a:srgbClr val="E7E6E6">
                    <a:lumMod val="50000"/>
                  </a:srgbClr>
                </a:solidFill>
                <a:latin typeface="Arial Nova" panose="020B0504020202020204" pitchFamily="34" charset="0"/>
                <a:ea typeface="+mn-ea"/>
                <a:cs typeface="+mn-cs"/>
              </a:rPr>
              <a:t>MID-RANGE</a:t>
            </a:r>
            <a:endParaRPr lang="en-US" sz="3600" kern="1200" dirty="0">
              <a:solidFill>
                <a:prstClr val="black"/>
              </a:solidFill>
              <a:latin typeface="Verdana"/>
              <a:ea typeface="+mn-ea"/>
              <a:cs typeface="+mn-cs"/>
            </a:endParaRPr>
          </a:p>
        </p:txBody>
      </p:sp>
      <p:pic>
        <p:nvPicPr>
          <p:cNvPr id="9" name="Graphic 8" descr="Server with solid fill">
            <a:extLst>
              <a:ext uri="{FF2B5EF4-FFF2-40B4-BE49-F238E27FC236}">
                <a16:creationId xmlns:a16="http://schemas.microsoft.com/office/drawing/2014/main" id="{76484B2D-F477-FB50-14AB-DAFA58890B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057164" y="8533310"/>
            <a:ext cx="747804" cy="747804"/>
          </a:xfrm>
          <a:prstGeom prst="rect">
            <a:avLst/>
          </a:prstGeom>
        </p:spPr>
      </p:pic>
      <p:sp>
        <p:nvSpPr>
          <p:cNvPr id="53" name="Rectángulo 37">
            <a:extLst>
              <a:ext uri="{FF2B5EF4-FFF2-40B4-BE49-F238E27FC236}">
                <a16:creationId xmlns:a16="http://schemas.microsoft.com/office/drawing/2014/main" id="{F127B555-E669-14AB-5EF4-E5981A949265}"/>
              </a:ext>
            </a:extLst>
          </p:cNvPr>
          <p:cNvSpPr/>
          <p:nvPr/>
        </p:nvSpPr>
        <p:spPr>
          <a:xfrm>
            <a:off x="11307585" y="8067924"/>
            <a:ext cx="2478755" cy="400110"/>
          </a:xfrm>
          <a:prstGeom prst="rect">
            <a:avLst/>
          </a:prstGeom>
        </p:spPr>
        <p:txBody>
          <a:bodyPr wrap="none">
            <a:spAutoFit/>
          </a:bodyPr>
          <a:lstStyle/>
          <a:p>
            <a:pPr algn="r" defTabSz="1828800" hangingPunct="1">
              <a:defRPr/>
            </a:pPr>
            <a:r>
              <a:rPr lang="en-GB" sz="2000" b="1" kern="1200" dirty="0">
                <a:solidFill>
                  <a:srgbClr val="FF0000"/>
                </a:solidFill>
                <a:latin typeface="Arial Nova" panose="020B0504020202020204" pitchFamily="34" charset="0"/>
                <a:ea typeface="+mn-ea"/>
                <a:cs typeface="+mn-cs"/>
              </a:rPr>
              <a:t>Alice </a:t>
            </a:r>
            <a:r>
              <a:rPr lang="en-GB" sz="2000" b="1" kern="1200" dirty="0" err="1">
                <a:solidFill>
                  <a:srgbClr val="FF0000"/>
                </a:solidFill>
                <a:latin typeface="Arial Nova" panose="020B0504020202020204" pitchFamily="34" charset="0"/>
                <a:ea typeface="+mn-ea"/>
                <a:cs typeface="+mn-cs"/>
              </a:rPr>
              <a:t>Recoque</a:t>
            </a:r>
            <a:r>
              <a:rPr lang="en-GB" sz="2000" kern="1200" dirty="0">
                <a:solidFill>
                  <a:srgbClr val="FF0000"/>
                </a:solidFill>
                <a:latin typeface="Arial Nova" panose="020B0504020202020204" pitchFamily="34" charset="0"/>
                <a:ea typeface="+mn-ea"/>
                <a:cs typeface="+mn-cs"/>
              </a:rPr>
              <a:t> (FR)</a:t>
            </a:r>
          </a:p>
        </p:txBody>
      </p:sp>
      <p:sp>
        <p:nvSpPr>
          <p:cNvPr id="19" name="Title 1">
            <a:extLst>
              <a:ext uri="{FF2B5EF4-FFF2-40B4-BE49-F238E27FC236}">
                <a16:creationId xmlns:a16="http://schemas.microsoft.com/office/drawing/2014/main" id="{7DA5655D-9A20-D597-E36C-3D8CCC074D93}"/>
              </a:ext>
            </a:extLst>
          </p:cNvPr>
          <p:cNvSpPr txBox="1">
            <a:spLocks/>
          </p:cNvSpPr>
          <p:nvPr/>
        </p:nvSpPr>
        <p:spPr>
          <a:xfrm>
            <a:off x="251838" y="1319936"/>
            <a:ext cx="21945600" cy="2089150"/>
          </a:xfrm>
          <a:prstGeom prst="rect">
            <a:avLst/>
          </a:prstGeom>
          <a:noFill/>
          <a:ln w="9525">
            <a:noFill/>
            <a:miter lim="800000"/>
            <a:headEnd/>
            <a:tailEnd/>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7550" indent="-717550" eaLnBrk="1" fontAlgn="base" hangingPunct="1">
              <a:spcBef>
                <a:spcPct val="0"/>
              </a:spcBef>
              <a:spcAft>
                <a:spcPct val="0"/>
              </a:spcAft>
              <a:defRPr sz="8000" b="1">
                <a:solidFill>
                  <a:schemeClr val="accent2"/>
                </a:solidFill>
                <a:latin typeface="Montserrat" panose="00000800000000000000" pitchFamily="50" charset="0"/>
                <a:ea typeface="+mj-ea"/>
                <a:cs typeface="+mj-cs"/>
              </a:defRPr>
            </a:lvl1pPr>
            <a:lvl2pPr marL="717550" indent="-717550" eaLnBrk="1" fontAlgn="base" hangingPunct="1">
              <a:spcBef>
                <a:spcPct val="0"/>
              </a:spcBef>
              <a:spcAft>
                <a:spcPct val="0"/>
              </a:spcAft>
              <a:defRPr sz="6000" b="1">
                <a:solidFill>
                  <a:srgbClr val="0F5494"/>
                </a:solidFill>
                <a:latin typeface="Verdana" pitchFamily="34" charset="0"/>
              </a:defRPr>
            </a:lvl2pPr>
            <a:lvl3pPr marL="717550" indent="-717550" eaLnBrk="1" fontAlgn="base" hangingPunct="1">
              <a:spcBef>
                <a:spcPct val="0"/>
              </a:spcBef>
              <a:spcAft>
                <a:spcPct val="0"/>
              </a:spcAft>
              <a:defRPr sz="6000" b="1">
                <a:solidFill>
                  <a:srgbClr val="0F5494"/>
                </a:solidFill>
                <a:latin typeface="Verdana" pitchFamily="34" charset="0"/>
              </a:defRPr>
            </a:lvl3pPr>
            <a:lvl4pPr marL="717550" indent="-717550" eaLnBrk="1" fontAlgn="base" hangingPunct="1">
              <a:spcBef>
                <a:spcPct val="0"/>
              </a:spcBef>
              <a:spcAft>
                <a:spcPct val="0"/>
              </a:spcAft>
              <a:defRPr sz="6000" b="1">
                <a:solidFill>
                  <a:srgbClr val="0F5494"/>
                </a:solidFill>
                <a:latin typeface="Verdana" pitchFamily="34" charset="0"/>
              </a:defRPr>
            </a:lvl4pPr>
            <a:lvl5pPr marL="717550" indent="-717550" eaLnBrk="1" fontAlgn="base" hangingPunct="1">
              <a:spcBef>
                <a:spcPct val="0"/>
              </a:spcBef>
              <a:spcAft>
                <a:spcPct val="0"/>
              </a:spcAft>
              <a:defRPr sz="6000" b="1">
                <a:solidFill>
                  <a:srgbClr val="0F5494"/>
                </a:solidFill>
                <a:latin typeface="Verdana" pitchFamily="34" charset="0"/>
              </a:defRPr>
            </a:lvl5pPr>
            <a:lvl6pPr marL="1631950" eaLnBrk="1" fontAlgn="base" hangingPunct="1">
              <a:spcBef>
                <a:spcPct val="0"/>
              </a:spcBef>
              <a:spcAft>
                <a:spcPct val="0"/>
              </a:spcAft>
              <a:defRPr sz="6000" b="1">
                <a:solidFill>
                  <a:srgbClr val="0F5494"/>
                </a:solidFill>
                <a:latin typeface="Verdana" pitchFamily="34" charset="0"/>
              </a:defRPr>
            </a:lvl6pPr>
            <a:lvl7pPr marL="2546350" eaLnBrk="1" fontAlgn="base" hangingPunct="1">
              <a:spcBef>
                <a:spcPct val="0"/>
              </a:spcBef>
              <a:spcAft>
                <a:spcPct val="0"/>
              </a:spcAft>
              <a:defRPr sz="6000" b="1">
                <a:solidFill>
                  <a:srgbClr val="0F5494"/>
                </a:solidFill>
                <a:latin typeface="Verdana" pitchFamily="34" charset="0"/>
              </a:defRPr>
            </a:lvl7pPr>
            <a:lvl8pPr marL="3460750" eaLnBrk="1" fontAlgn="base" hangingPunct="1">
              <a:spcBef>
                <a:spcPct val="0"/>
              </a:spcBef>
              <a:spcAft>
                <a:spcPct val="0"/>
              </a:spcAft>
              <a:defRPr sz="6000" b="1">
                <a:solidFill>
                  <a:srgbClr val="0F5494"/>
                </a:solidFill>
                <a:latin typeface="Verdana" pitchFamily="34" charset="0"/>
              </a:defRPr>
            </a:lvl8pPr>
            <a:lvl9pPr marL="4375150" eaLnBrk="1" fontAlgn="base" hangingPunct="1">
              <a:spcBef>
                <a:spcPct val="0"/>
              </a:spcBef>
              <a:spcAft>
                <a:spcPct val="0"/>
              </a:spcAft>
              <a:defRPr sz="6000" b="1">
                <a:solidFill>
                  <a:srgbClr val="0F5494"/>
                </a:solidFill>
                <a:latin typeface="Verdana" pitchFamily="34" charset="0"/>
              </a:defRPr>
            </a:lvl9pPr>
          </a:lstStyle>
          <a:p>
            <a:r>
              <a:rPr lang="en-US" dirty="0"/>
              <a:t>The EuroHPC Ecosystem</a:t>
            </a:r>
            <a:br>
              <a:rPr lang="en-US" dirty="0"/>
            </a:br>
            <a:endParaRPr lang="en-US" dirty="0"/>
          </a:p>
        </p:txBody>
      </p:sp>
      <p:pic>
        <p:nvPicPr>
          <p:cNvPr id="7" name="Graphic 6" descr="Server with solid fill">
            <a:extLst>
              <a:ext uri="{FF2B5EF4-FFF2-40B4-BE49-F238E27FC236}">
                <a16:creationId xmlns:a16="http://schemas.microsoft.com/office/drawing/2014/main" id="{B279852F-E2BA-2407-EF85-0EDF2ECFC3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896301" y="6251605"/>
            <a:ext cx="747804" cy="747804"/>
          </a:xfrm>
          <a:prstGeom prst="rect">
            <a:avLst/>
          </a:prstGeom>
        </p:spPr>
      </p:pic>
      <p:pic>
        <p:nvPicPr>
          <p:cNvPr id="8" name="Graphic 7" descr="Server with solid fill">
            <a:extLst>
              <a:ext uri="{FF2B5EF4-FFF2-40B4-BE49-F238E27FC236}">
                <a16:creationId xmlns:a16="http://schemas.microsoft.com/office/drawing/2014/main" id="{47C77845-79AA-30DA-B742-523E819594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50736" y="5523420"/>
            <a:ext cx="747804" cy="747804"/>
          </a:xfrm>
          <a:prstGeom prst="rect">
            <a:avLst/>
          </a:prstGeom>
        </p:spPr>
      </p:pic>
      <p:pic>
        <p:nvPicPr>
          <p:cNvPr id="11" name="Graphic 10" descr="Server with solid fill">
            <a:extLst>
              <a:ext uri="{FF2B5EF4-FFF2-40B4-BE49-F238E27FC236}">
                <a16:creationId xmlns:a16="http://schemas.microsoft.com/office/drawing/2014/main" id="{FA4CB5D1-D76A-1E85-8D4E-E24AFB086BD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01902" y="8515547"/>
            <a:ext cx="747804" cy="747804"/>
          </a:xfrm>
          <a:prstGeom prst="rect">
            <a:avLst/>
          </a:prstGeom>
        </p:spPr>
      </p:pic>
      <p:sp>
        <p:nvSpPr>
          <p:cNvPr id="14" name="Rectángulo 37">
            <a:extLst>
              <a:ext uri="{FF2B5EF4-FFF2-40B4-BE49-F238E27FC236}">
                <a16:creationId xmlns:a16="http://schemas.microsoft.com/office/drawing/2014/main" id="{21989C2C-F0D4-9E6E-07B1-E591B0CF1A44}"/>
              </a:ext>
            </a:extLst>
          </p:cNvPr>
          <p:cNvSpPr/>
          <p:nvPr/>
        </p:nvSpPr>
        <p:spPr>
          <a:xfrm>
            <a:off x="10881250" y="4971889"/>
            <a:ext cx="1509516" cy="400110"/>
          </a:xfrm>
          <a:prstGeom prst="rect">
            <a:avLst/>
          </a:prstGeom>
        </p:spPr>
        <p:txBody>
          <a:bodyPr wrap="none">
            <a:spAutoFit/>
          </a:bodyPr>
          <a:lstStyle/>
          <a:p>
            <a:pPr algn="r" defTabSz="1828800" hangingPunct="1">
              <a:defRPr/>
            </a:pPr>
            <a:r>
              <a:rPr lang="en-GB" sz="2000" b="1" kern="1200" dirty="0" err="1">
                <a:solidFill>
                  <a:srgbClr val="00CC66"/>
                </a:solidFill>
                <a:latin typeface="Arial Nova" panose="020B0504020202020204" pitchFamily="34" charset="0"/>
                <a:ea typeface="+mn-ea"/>
                <a:cs typeface="+mn-cs"/>
              </a:rPr>
              <a:t>CASPIr</a:t>
            </a:r>
            <a:r>
              <a:rPr lang="en-GB" sz="2000" b="1" kern="1200" dirty="0">
                <a:solidFill>
                  <a:srgbClr val="00CC66"/>
                </a:solidFill>
                <a:latin typeface="Arial Nova" panose="020B0504020202020204" pitchFamily="34" charset="0"/>
                <a:ea typeface="+mn-ea"/>
                <a:cs typeface="+mn-cs"/>
              </a:rPr>
              <a:t> </a:t>
            </a:r>
            <a:r>
              <a:rPr lang="en-GB" sz="2000" kern="1200" dirty="0">
                <a:solidFill>
                  <a:srgbClr val="00CC66"/>
                </a:solidFill>
                <a:latin typeface="Arial Nova" panose="020B0504020202020204" pitchFamily="34" charset="0"/>
                <a:ea typeface="+mn-ea"/>
                <a:cs typeface="+mn-cs"/>
              </a:rPr>
              <a:t>(IE)</a:t>
            </a:r>
          </a:p>
        </p:txBody>
      </p:sp>
      <p:sp>
        <p:nvSpPr>
          <p:cNvPr id="15" name="Rectángulo 37">
            <a:extLst>
              <a:ext uri="{FF2B5EF4-FFF2-40B4-BE49-F238E27FC236}">
                <a16:creationId xmlns:a16="http://schemas.microsoft.com/office/drawing/2014/main" id="{9D489F50-EE14-B7C3-4D5F-C759B9C57476}"/>
              </a:ext>
            </a:extLst>
          </p:cNvPr>
          <p:cNvSpPr/>
          <p:nvPr/>
        </p:nvSpPr>
        <p:spPr>
          <a:xfrm>
            <a:off x="17445885" y="5817014"/>
            <a:ext cx="1710533" cy="400110"/>
          </a:xfrm>
          <a:prstGeom prst="rect">
            <a:avLst/>
          </a:prstGeom>
        </p:spPr>
        <p:txBody>
          <a:bodyPr wrap="none">
            <a:spAutoFit/>
          </a:bodyPr>
          <a:lstStyle/>
          <a:p>
            <a:pPr algn="r" defTabSz="1828800" hangingPunct="1">
              <a:defRPr/>
            </a:pPr>
            <a:r>
              <a:rPr lang="en-GB" sz="2000" b="1" kern="1200" dirty="0">
                <a:solidFill>
                  <a:srgbClr val="00CC66"/>
                </a:solidFill>
                <a:latin typeface="Arial Nova" panose="020B0504020202020204" pitchFamily="34" charset="0"/>
                <a:ea typeface="+mn-ea"/>
                <a:cs typeface="+mn-cs"/>
              </a:rPr>
              <a:t>EHPCPL </a:t>
            </a:r>
            <a:r>
              <a:rPr lang="en-GB" sz="2000" kern="1200" dirty="0">
                <a:solidFill>
                  <a:srgbClr val="00CC66"/>
                </a:solidFill>
                <a:latin typeface="Arial Nova" panose="020B0504020202020204" pitchFamily="34" charset="0"/>
                <a:ea typeface="+mn-ea"/>
                <a:cs typeface="+mn-cs"/>
              </a:rPr>
              <a:t>(PL)</a:t>
            </a:r>
          </a:p>
        </p:txBody>
      </p:sp>
      <p:sp>
        <p:nvSpPr>
          <p:cNvPr id="17" name="Rectángulo 37">
            <a:extLst>
              <a:ext uri="{FF2B5EF4-FFF2-40B4-BE49-F238E27FC236}">
                <a16:creationId xmlns:a16="http://schemas.microsoft.com/office/drawing/2014/main" id="{C2FA32A6-7FB8-9569-33C4-1F4351BC5F11}"/>
              </a:ext>
            </a:extLst>
          </p:cNvPr>
          <p:cNvSpPr/>
          <p:nvPr/>
        </p:nvSpPr>
        <p:spPr>
          <a:xfrm>
            <a:off x="17692058" y="8121486"/>
            <a:ext cx="1903085" cy="400110"/>
          </a:xfrm>
          <a:prstGeom prst="rect">
            <a:avLst/>
          </a:prstGeom>
        </p:spPr>
        <p:txBody>
          <a:bodyPr wrap="none">
            <a:spAutoFit/>
          </a:bodyPr>
          <a:lstStyle/>
          <a:p>
            <a:pPr algn="r" defTabSz="1828800" hangingPunct="1">
              <a:defRPr/>
            </a:pPr>
            <a:r>
              <a:rPr lang="en-GB" sz="2000" b="1" kern="1200" dirty="0">
                <a:solidFill>
                  <a:srgbClr val="00CC66"/>
                </a:solidFill>
                <a:latin typeface="Arial Nova" panose="020B0504020202020204" pitchFamily="34" charset="0"/>
                <a:ea typeface="+mn-ea"/>
                <a:cs typeface="+mn-cs"/>
              </a:rPr>
              <a:t>LEVENTE </a:t>
            </a:r>
            <a:r>
              <a:rPr lang="en-GB" sz="2000" kern="1200" dirty="0">
                <a:solidFill>
                  <a:srgbClr val="00CC66"/>
                </a:solidFill>
                <a:latin typeface="Arial Nova" panose="020B0504020202020204" pitchFamily="34" charset="0"/>
                <a:ea typeface="+mn-ea"/>
                <a:cs typeface="+mn-cs"/>
              </a:rPr>
              <a:t>(HU)</a:t>
            </a:r>
          </a:p>
        </p:txBody>
      </p:sp>
    </p:spTree>
    <p:extLst>
      <p:ext uri="{BB962C8B-B14F-4D97-AF65-F5344CB8AC3E}">
        <p14:creationId xmlns:p14="http://schemas.microsoft.com/office/powerpoint/2010/main" val="668155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B6623E8-74C5-2E20-7FEA-5CC9B99BFA00}"/>
              </a:ext>
            </a:extLst>
          </p:cNvPr>
          <p:cNvGrpSpPr/>
          <p:nvPr/>
        </p:nvGrpSpPr>
        <p:grpSpPr>
          <a:xfrm>
            <a:off x="7689023" y="-97825"/>
            <a:ext cx="16830314" cy="13716000"/>
            <a:chOff x="3776843" y="0"/>
            <a:chExt cx="8415157" cy="6858000"/>
          </a:xfrm>
        </p:grpSpPr>
        <p:pic>
          <p:nvPicPr>
            <p:cNvPr id="6" name="Picture 5" descr="A map of europe with countries/regions&#10;&#10;Description automatically generated">
              <a:extLst>
                <a:ext uri="{FF2B5EF4-FFF2-40B4-BE49-F238E27FC236}">
                  <a16:creationId xmlns:a16="http://schemas.microsoft.com/office/drawing/2014/main" id="{3A047509-C5B8-C475-486E-736172838CC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 t="22338" r="23137" b="4178"/>
            <a:stretch/>
          </p:blipFill>
          <p:spPr>
            <a:xfrm>
              <a:off x="3776843" y="0"/>
              <a:ext cx="8415157" cy="6858000"/>
            </a:xfrm>
            <a:prstGeom prst="rect">
              <a:avLst/>
            </a:prstGeom>
          </p:spPr>
        </p:pic>
        <p:sp>
          <p:nvSpPr>
            <p:cNvPr id="7" name="Rectangle 6">
              <a:extLst>
                <a:ext uri="{FF2B5EF4-FFF2-40B4-BE49-F238E27FC236}">
                  <a16:creationId xmlns:a16="http://schemas.microsoft.com/office/drawing/2014/main" id="{6D1CF895-1C37-976F-DDC6-18F75E5AEB21}"/>
                </a:ext>
              </a:extLst>
            </p:cNvPr>
            <p:cNvSpPr/>
            <p:nvPr/>
          </p:nvSpPr>
          <p:spPr>
            <a:xfrm>
              <a:off x="4664548" y="0"/>
              <a:ext cx="2501965" cy="16176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endParaRPr lang="en-150" sz="3600" kern="1200">
                <a:solidFill>
                  <a:prstClr val="white"/>
                </a:solidFill>
                <a:latin typeface="Verdana"/>
              </a:endParaRPr>
            </a:p>
          </p:txBody>
        </p:sp>
      </p:grpSp>
      <p:pic>
        <p:nvPicPr>
          <p:cNvPr id="10" name="Graphic 9" descr="Server with solid fill">
            <a:extLst>
              <a:ext uri="{FF2B5EF4-FFF2-40B4-BE49-F238E27FC236}">
                <a16:creationId xmlns:a16="http://schemas.microsoft.com/office/drawing/2014/main" id="{2973FEE1-0CF1-960E-E684-BE0C3B46DE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7773" y="7873841"/>
            <a:ext cx="1349594" cy="1349594"/>
          </a:xfrm>
          <a:prstGeom prst="rect">
            <a:avLst/>
          </a:prstGeom>
        </p:spPr>
      </p:pic>
      <p:pic>
        <p:nvPicPr>
          <p:cNvPr id="16" name="Graphic 15" descr="Server with solid fill">
            <a:extLst>
              <a:ext uri="{FF2B5EF4-FFF2-40B4-BE49-F238E27FC236}">
                <a16:creationId xmlns:a16="http://schemas.microsoft.com/office/drawing/2014/main" id="{54231DC7-C684-BCA3-99C7-150B7E6D1D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7773" y="6231583"/>
            <a:ext cx="1349594" cy="1349594"/>
          </a:xfrm>
          <a:prstGeom prst="rect">
            <a:avLst/>
          </a:prstGeom>
        </p:spPr>
      </p:pic>
      <p:pic>
        <p:nvPicPr>
          <p:cNvPr id="20" name="Graphic 19" descr="Server with solid fill">
            <a:extLst>
              <a:ext uri="{FF2B5EF4-FFF2-40B4-BE49-F238E27FC236}">
                <a16:creationId xmlns:a16="http://schemas.microsoft.com/office/drawing/2014/main" id="{BC22295B-EDA3-73B2-00C3-879A68EC69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506364" y="1524626"/>
            <a:ext cx="747804" cy="747804"/>
          </a:xfrm>
          <a:prstGeom prst="rect">
            <a:avLst/>
          </a:prstGeom>
        </p:spPr>
      </p:pic>
      <p:pic>
        <p:nvPicPr>
          <p:cNvPr id="21" name="Graphic 20" descr="Server with solid fill">
            <a:extLst>
              <a:ext uri="{FF2B5EF4-FFF2-40B4-BE49-F238E27FC236}">
                <a16:creationId xmlns:a16="http://schemas.microsoft.com/office/drawing/2014/main" id="{04ADD018-856B-26DA-C1A7-4759FA577F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335534" y="9635946"/>
            <a:ext cx="747804" cy="747804"/>
          </a:xfrm>
          <a:prstGeom prst="rect">
            <a:avLst/>
          </a:prstGeom>
        </p:spPr>
      </p:pic>
      <p:pic>
        <p:nvPicPr>
          <p:cNvPr id="22" name="Graphic 21" descr="Server with solid fill">
            <a:extLst>
              <a:ext uri="{FF2B5EF4-FFF2-40B4-BE49-F238E27FC236}">
                <a16:creationId xmlns:a16="http://schemas.microsoft.com/office/drawing/2014/main" id="{3A282A7E-8DF9-30BB-7A66-88F3A52CB0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78268" y="11209986"/>
            <a:ext cx="747804" cy="747804"/>
          </a:xfrm>
          <a:prstGeom prst="rect">
            <a:avLst/>
          </a:prstGeom>
        </p:spPr>
      </p:pic>
      <p:pic>
        <p:nvPicPr>
          <p:cNvPr id="23" name="Graphic 22" descr="Server with solid fill">
            <a:extLst>
              <a:ext uri="{FF2B5EF4-FFF2-40B4-BE49-F238E27FC236}">
                <a16:creationId xmlns:a16="http://schemas.microsoft.com/office/drawing/2014/main" id="{2F05C577-C926-EF20-A367-2688DABF10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21336" y="10722692"/>
            <a:ext cx="747804" cy="747804"/>
          </a:xfrm>
          <a:prstGeom prst="rect">
            <a:avLst/>
          </a:prstGeom>
        </p:spPr>
      </p:pic>
      <p:pic>
        <p:nvPicPr>
          <p:cNvPr id="24" name="Graphic 23" descr="Server with solid fill">
            <a:extLst>
              <a:ext uri="{FF2B5EF4-FFF2-40B4-BE49-F238E27FC236}">
                <a16:creationId xmlns:a16="http://schemas.microsoft.com/office/drawing/2014/main" id="{349CF78A-616C-7ED1-78FB-C2CD7ED715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02770" y="7495404"/>
            <a:ext cx="747804" cy="747804"/>
          </a:xfrm>
          <a:prstGeom prst="rect">
            <a:avLst/>
          </a:prstGeom>
        </p:spPr>
      </p:pic>
      <p:pic>
        <p:nvPicPr>
          <p:cNvPr id="25" name="Graphic 24" descr="Server with solid fill">
            <a:extLst>
              <a:ext uri="{FF2B5EF4-FFF2-40B4-BE49-F238E27FC236}">
                <a16:creationId xmlns:a16="http://schemas.microsoft.com/office/drawing/2014/main" id="{9DB1B25B-C85C-5181-6E54-DB83D645D8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00306" y="7398496"/>
            <a:ext cx="747804" cy="747804"/>
          </a:xfrm>
          <a:prstGeom prst="rect">
            <a:avLst/>
          </a:prstGeom>
        </p:spPr>
      </p:pic>
      <p:pic>
        <p:nvPicPr>
          <p:cNvPr id="26" name="Graphic 25" descr="Server with solid fill">
            <a:extLst>
              <a:ext uri="{FF2B5EF4-FFF2-40B4-BE49-F238E27FC236}">
                <a16:creationId xmlns:a16="http://schemas.microsoft.com/office/drawing/2014/main" id="{BBA57A52-9BAF-DCF5-D550-9811C5DA63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00306" y="9144202"/>
            <a:ext cx="747804" cy="747804"/>
          </a:xfrm>
          <a:prstGeom prst="rect">
            <a:avLst/>
          </a:prstGeom>
        </p:spPr>
      </p:pic>
      <p:pic>
        <p:nvPicPr>
          <p:cNvPr id="27" name="Graphic 26" descr="Server with solid fill">
            <a:extLst>
              <a:ext uri="{FF2B5EF4-FFF2-40B4-BE49-F238E27FC236}">
                <a16:creationId xmlns:a16="http://schemas.microsoft.com/office/drawing/2014/main" id="{18EA4587-3C31-E690-FF45-B4B57A30C6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92822" y="10031206"/>
            <a:ext cx="747804" cy="747804"/>
          </a:xfrm>
          <a:prstGeom prst="rect">
            <a:avLst/>
          </a:prstGeom>
        </p:spPr>
      </p:pic>
      <p:sp>
        <p:nvSpPr>
          <p:cNvPr id="28" name="Title 1">
            <a:extLst>
              <a:ext uri="{FF2B5EF4-FFF2-40B4-BE49-F238E27FC236}">
                <a16:creationId xmlns:a16="http://schemas.microsoft.com/office/drawing/2014/main" id="{6CEC34EA-2B6D-29B2-55CB-24C62A96B6B9}"/>
              </a:ext>
            </a:extLst>
          </p:cNvPr>
          <p:cNvSpPr>
            <a:spLocks noGrp="1"/>
          </p:cNvSpPr>
          <p:nvPr>
            <p:ph type="title"/>
          </p:nvPr>
        </p:nvSpPr>
        <p:spPr>
          <a:xfrm>
            <a:off x="753848" y="370478"/>
            <a:ext cx="21945600" cy="2089866"/>
          </a:xfrm>
        </p:spPr>
        <p:txBody>
          <a:bodyPr/>
          <a:lstStyle/>
          <a:p>
            <a:r>
              <a:rPr lang="en-US" sz="8000" dirty="0">
                <a:solidFill>
                  <a:schemeClr val="accent2"/>
                </a:solidFill>
                <a:latin typeface="Montserrat" panose="00000800000000000000" pitchFamily="50" charset="0"/>
              </a:rPr>
              <a:t>Hyperconnected …</a:t>
            </a:r>
            <a:endParaRPr lang="en-US" sz="7200" dirty="0">
              <a:solidFill>
                <a:schemeClr val="accent1"/>
              </a:solidFill>
              <a:latin typeface="Montserrat" panose="00000800000000000000" pitchFamily="50" charset="0"/>
            </a:endParaRPr>
          </a:p>
        </p:txBody>
      </p:sp>
      <p:sp>
        <p:nvSpPr>
          <p:cNvPr id="29" name="TextBox 28">
            <a:extLst>
              <a:ext uri="{FF2B5EF4-FFF2-40B4-BE49-F238E27FC236}">
                <a16:creationId xmlns:a16="http://schemas.microsoft.com/office/drawing/2014/main" id="{D174483D-DDDE-9076-1788-4E682148D88E}"/>
              </a:ext>
            </a:extLst>
          </p:cNvPr>
          <p:cNvSpPr txBox="1"/>
          <p:nvPr/>
        </p:nvSpPr>
        <p:spPr>
          <a:xfrm>
            <a:off x="2177366" y="6849850"/>
            <a:ext cx="4056840" cy="646331"/>
          </a:xfrm>
          <a:prstGeom prst="rect">
            <a:avLst/>
          </a:prstGeom>
          <a:noFill/>
        </p:spPr>
        <p:txBody>
          <a:bodyPr wrap="square" rtlCol="0">
            <a:spAutoFit/>
          </a:bodyPr>
          <a:lstStyle/>
          <a:p>
            <a:pPr defTabSz="1828800" hangingPunct="1"/>
            <a:r>
              <a:rPr lang="en-US" sz="3600" kern="1200" dirty="0">
                <a:solidFill>
                  <a:srgbClr val="E7E6E6">
                    <a:lumMod val="50000"/>
                  </a:srgbClr>
                </a:solidFill>
                <a:latin typeface="Arial Nova" panose="020B0504020202020204" pitchFamily="34" charset="0"/>
                <a:ea typeface="+mn-ea"/>
                <a:cs typeface="+mn-cs"/>
              </a:rPr>
              <a:t>PRE-EXASCALE</a:t>
            </a:r>
            <a:endParaRPr lang="en-150" sz="3600" kern="1200" dirty="0">
              <a:solidFill>
                <a:srgbClr val="E7E6E6">
                  <a:lumMod val="50000"/>
                </a:srgbClr>
              </a:solidFill>
              <a:latin typeface="Arial Nova" panose="020B0504020202020204" pitchFamily="34" charset="0"/>
              <a:ea typeface="+mn-ea"/>
              <a:cs typeface="+mn-cs"/>
            </a:endParaRPr>
          </a:p>
        </p:txBody>
      </p:sp>
      <p:sp>
        <p:nvSpPr>
          <p:cNvPr id="30" name="TextBox 29">
            <a:extLst>
              <a:ext uri="{FF2B5EF4-FFF2-40B4-BE49-F238E27FC236}">
                <a16:creationId xmlns:a16="http://schemas.microsoft.com/office/drawing/2014/main" id="{2A1493A5-BC1D-3A54-7619-AFEE92AC3690}"/>
              </a:ext>
            </a:extLst>
          </p:cNvPr>
          <p:cNvSpPr txBox="1"/>
          <p:nvPr/>
        </p:nvSpPr>
        <p:spPr>
          <a:xfrm>
            <a:off x="2177367" y="8473633"/>
            <a:ext cx="5747434" cy="646331"/>
          </a:xfrm>
          <a:prstGeom prst="rect">
            <a:avLst/>
          </a:prstGeom>
          <a:noFill/>
        </p:spPr>
        <p:txBody>
          <a:bodyPr wrap="square" rtlCol="0">
            <a:spAutoFit/>
          </a:bodyPr>
          <a:lstStyle/>
          <a:p>
            <a:pPr defTabSz="1828800" hangingPunct="1"/>
            <a:r>
              <a:rPr lang="en-US" sz="3600" kern="1200" dirty="0">
                <a:solidFill>
                  <a:srgbClr val="E7E6E6">
                    <a:lumMod val="50000"/>
                  </a:srgbClr>
                </a:solidFill>
                <a:latin typeface="Arial Nova" panose="020B0504020202020204" pitchFamily="34" charset="0"/>
                <a:ea typeface="+mn-ea"/>
                <a:cs typeface="+mn-cs"/>
              </a:rPr>
              <a:t>PETASCALE</a:t>
            </a:r>
            <a:endParaRPr lang="en-150" sz="3600" kern="1200" dirty="0">
              <a:solidFill>
                <a:srgbClr val="E7E6E6">
                  <a:lumMod val="50000"/>
                </a:srgbClr>
              </a:solidFill>
              <a:latin typeface="Arial Nova" panose="020B0504020202020204" pitchFamily="34" charset="0"/>
              <a:ea typeface="+mn-ea"/>
              <a:cs typeface="+mn-cs"/>
            </a:endParaRPr>
          </a:p>
        </p:txBody>
      </p:sp>
      <p:sp>
        <p:nvSpPr>
          <p:cNvPr id="40" name="Rectángulo 29">
            <a:extLst>
              <a:ext uri="{FF2B5EF4-FFF2-40B4-BE49-F238E27FC236}">
                <a16:creationId xmlns:a16="http://schemas.microsoft.com/office/drawing/2014/main" id="{E8105A7D-E7F8-5E8A-AAC4-B79705CC4267}"/>
              </a:ext>
            </a:extLst>
          </p:cNvPr>
          <p:cNvSpPr/>
          <p:nvPr/>
        </p:nvSpPr>
        <p:spPr>
          <a:xfrm>
            <a:off x="9920403" y="11879800"/>
            <a:ext cx="2608471" cy="400110"/>
          </a:xfrm>
          <a:prstGeom prst="rect">
            <a:avLst/>
          </a:prstGeom>
        </p:spPr>
        <p:txBody>
          <a:bodyPr wrap="none">
            <a:spAutoFit/>
          </a:bodyPr>
          <a:lstStyle/>
          <a:p>
            <a:pPr defTabSz="1828800" hangingPunct="1">
              <a:defRPr/>
            </a:pPr>
            <a:r>
              <a:rPr lang="ca-ES" sz="2000" b="1" kern="1200" dirty="0">
                <a:solidFill>
                  <a:srgbClr val="AC3CC2"/>
                </a:solidFill>
                <a:latin typeface="Arial Nova" panose="020B0504020202020204" pitchFamily="34" charset="0"/>
                <a:ea typeface="+mn-ea"/>
                <a:cs typeface="+mn-cs"/>
              </a:rPr>
              <a:t>MareNostrum 5 (ES)</a:t>
            </a:r>
          </a:p>
        </p:txBody>
      </p:sp>
      <p:sp>
        <p:nvSpPr>
          <p:cNvPr id="41" name="Rectángulo 30">
            <a:extLst>
              <a:ext uri="{FF2B5EF4-FFF2-40B4-BE49-F238E27FC236}">
                <a16:creationId xmlns:a16="http://schemas.microsoft.com/office/drawing/2014/main" id="{FA64AABE-F30B-56B4-801A-D8848D7A816A}"/>
              </a:ext>
            </a:extLst>
          </p:cNvPr>
          <p:cNvSpPr/>
          <p:nvPr/>
        </p:nvSpPr>
        <p:spPr>
          <a:xfrm>
            <a:off x="15242191" y="10336962"/>
            <a:ext cx="1802609" cy="400110"/>
          </a:xfrm>
          <a:prstGeom prst="rect">
            <a:avLst/>
          </a:prstGeom>
        </p:spPr>
        <p:txBody>
          <a:bodyPr wrap="none">
            <a:spAutoFit/>
          </a:bodyPr>
          <a:lstStyle/>
          <a:p>
            <a:pPr defTabSz="1828800" hangingPunct="1">
              <a:defRPr/>
            </a:pPr>
            <a:r>
              <a:rPr lang="ca-ES" sz="2000" b="1" kern="1200" dirty="0">
                <a:solidFill>
                  <a:srgbClr val="AC3CC2"/>
                </a:solidFill>
                <a:latin typeface="Arial Nova" panose="020B0504020202020204" pitchFamily="34" charset="0"/>
                <a:ea typeface="+mn-ea"/>
                <a:cs typeface="+mn-cs"/>
              </a:rPr>
              <a:t>Leonardo (IT)</a:t>
            </a:r>
          </a:p>
        </p:txBody>
      </p:sp>
      <p:sp>
        <p:nvSpPr>
          <p:cNvPr id="42" name="Rectángulo 33">
            <a:extLst>
              <a:ext uri="{FF2B5EF4-FFF2-40B4-BE49-F238E27FC236}">
                <a16:creationId xmlns:a16="http://schemas.microsoft.com/office/drawing/2014/main" id="{801CF5E4-C08E-A58A-23A1-25553315D3BB}"/>
              </a:ext>
            </a:extLst>
          </p:cNvPr>
          <p:cNvSpPr/>
          <p:nvPr/>
        </p:nvSpPr>
        <p:spPr>
          <a:xfrm>
            <a:off x="18166608" y="2219958"/>
            <a:ext cx="1239442" cy="400110"/>
          </a:xfrm>
          <a:prstGeom prst="rect">
            <a:avLst/>
          </a:prstGeom>
        </p:spPr>
        <p:txBody>
          <a:bodyPr wrap="none">
            <a:spAutoFit/>
          </a:bodyPr>
          <a:lstStyle/>
          <a:p>
            <a:pPr defTabSz="1828800" hangingPunct="1">
              <a:defRPr/>
            </a:pPr>
            <a:r>
              <a:rPr lang="ca-ES" sz="2000" b="1" kern="1200" dirty="0" err="1">
                <a:solidFill>
                  <a:srgbClr val="AC3CC2"/>
                </a:solidFill>
                <a:latin typeface="Arial Nova" panose="020B0504020202020204" pitchFamily="34" charset="0"/>
                <a:ea typeface="+mn-ea"/>
                <a:cs typeface="+mn-cs"/>
              </a:rPr>
              <a:t>Lumi</a:t>
            </a:r>
            <a:r>
              <a:rPr lang="ca-ES" sz="2000" b="1" kern="1200" dirty="0">
                <a:solidFill>
                  <a:srgbClr val="AC3CC2"/>
                </a:solidFill>
                <a:latin typeface="Arial Nova" panose="020B0504020202020204" pitchFamily="34" charset="0"/>
                <a:ea typeface="+mn-ea"/>
                <a:cs typeface="+mn-cs"/>
              </a:rPr>
              <a:t> (FI)</a:t>
            </a:r>
          </a:p>
        </p:txBody>
      </p:sp>
      <p:sp>
        <p:nvSpPr>
          <p:cNvPr id="44" name="Rectángulo 37">
            <a:extLst>
              <a:ext uri="{FF2B5EF4-FFF2-40B4-BE49-F238E27FC236}">
                <a16:creationId xmlns:a16="http://schemas.microsoft.com/office/drawing/2014/main" id="{77AD1932-B5E4-A79F-A030-6CEBD733C5CB}"/>
              </a:ext>
            </a:extLst>
          </p:cNvPr>
          <p:cNvSpPr/>
          <p:nvPr/>
        </p:nvSpPr>
        <p:spPr>
          <a:xfrm>
            <a:off x="12909023" y="7021074"/>
            <a:ext cx="1861535" cy="400110"/>
          </a:xfrm>
          <a:prstGeom prst="rect">
            <a:avLst/>
          </a:prstGeom>
        </p:spPr>
        <p:txBody>
          <a:bodyPr wrap="none">
            <a:spAutoFit/>
          </a:bodyPr>
          <a:lstStyle/>
          <a:p>
            <a:pPr algn="r" defTabSz="1828800" hangingPunct="1">
              <a:defRPr/>
            </a:pPr>
            <a:r>
              <a:rPr lang="en-GB" sz="2000" b="1" kern="1200" dirty="0">
                <a:solidFill>
                  <a:srgbClr val="2A78F3"/>
                </a:solidFill>
                <a:latin typeface="Arial Nova" panose="020B0504020202020204" pitchFamily="34" charset="0"/>
                <a:ea typeface="+mn-ea"/>
                <a:cs typeface="+mn-cs"/>
              </a:rPr>
              <a:t>MeluXina</a:t>
            </a:r>
            <a:r>
              <a:rPr lang="en-GB" sz="2000" kern="1200" dirty="0">
                <a:solidFill>
                  <a:srgbClr val="2A78F3"/>
                </a:solidFill>
                <a:latin typeface="Arial Nova" panose="020B0504020202020204" pitchFamily="34" charset="0"/>
                <a:ea typeface="+mn-ea"/>
                <a:cs typeface="+mn-cs"/>
              </a:rPr>
              <a:t> (LU)</a:t>
            </a:r>
          </a:p>
        </p:txBody>
      </p:sp>
      <p:sp>
        <p:nvSpPr>
          <p:cNvPr id="45" name="Rectángulo 38">
            <a:extLst>
              <a:ext uri="{FF2B5EF4-FFF2-40B4-BE49-F238E27FC236}">
                <a16:creationId xmlns:a16="http://schemas.microsoft.com/office/drawing/2014/main" id="{980F129C-8D69-B44F-ECD5-2FB5776C7006}"/>
              </a:ext>
            </a:extLst>
          </p:cNvPr>
          <p:cNvSpPr/>
          <p:nvPr/>
        </p:nvSpPr>
        <p:spPr>
          <a:xfrm>
            <a:off x="16873510" y="8730992"/>
            <a:ext cx="1259704" cy="400110"/>
          </a:xfrm>
          <a:prstGeom prst="rect">
            <a:avLst/>
          </a:prstGeom>
        </p:spPr>
        <p:txBody>
          <a:bodyPr wrap="none">
            <a:spAutoFit/>
          </a:bodyPr>
          <a:lstStyle/>
          <a:p>
            <a:pPr defTabSz="1828800" hangingPunct="1">
              <a:defRPr/>
            </a:pPr>
            <a:r>
              <a:rPr lang="en-GB" sz="2000" b="1" kern="1200" dirty="0">
                <a:solidFill>
                  <a:srgbClr val="2A78F3"/>
                </a:solidFill>
                <a:latin typeface="Arial Nova" panose="020B0504020202020204" pitchFamily="34" charset="0"/>
                <a:ea typeface="+mn-ea"/>
                <a:cs typeface="+mn-cs"/>
              </a:rPr>
              <a:t>Vega</a:t>
            </a:r>
            <a:r>
              <a:rPr lang="en-GB" sz="2000" kern="1200" dirty="0">
                <a:solidFill>
                  <a:srgbClr val="2A78F3"/>
                </a:solidFill>
                <a:latin typeface="Arial Nova" panose="020B0504020202020204" pitchFamily="34" charset="0"/>
                <a:ea typeface="+mn-ea"/>
                <a:cs typeface="+mn-cs"/>
              </a:rPr>
              <a:t> (SI)</a:t>
            </a:r>
          </a:p>
        </p:txBody>
      </p:sp>
      <p:sp>
        <p:nvSpPr>
          <p:cNvPr id="46" name="Rectángulo 39">
            <a:extLst>
              <a:ext uri="{FF2B5EF4-FFF2-40B4-BE49-F238E27FC236}">
                <a16:creationId xmlns:a16="http://schemas.microsoft.com/office/drawing/2014/main" id="{E3D4A3B5-DAAA-CA8E-673B-78337F1ACFAA}"/>
              </a:ext>
            </a:extLst>
          </p:cNvPr>
          <p:cNvSpPr/>
          <p:nvPr/>
        </p:nvSpPr>
        <p:spPr>
          <a:xfrm>
            <a:off x="17179926" y="7032124"/>
            <a:ext cx="1769780" cy="400110"/>
          </a:xfrm>
          <a:prstGeom prst="rect">
            <a:avLst/>
          </a:prstGeom>
        </p:spPr>
        <p:txBody>
          <a:bodyPr wrap="none">
            <a:spAutoFit/>
          </a:bodyPr>
          <a:lstStyle/>
          <a:p>
            <a:pPr defTabSz="1828800" hangingPunct="1">
              <a:defRPr/>
            </a:pPr>
            <a:r>
              <a:rPr lang="en-GB" sz="2000" b="1" kern="1200" dirty="0">
                <a:solidFill>
                  <a:srgbClr val="2A78F3"/>
                </a:solidFill>
                <a:latin typeface="Arial Nova" panose="020B0504020202020204" pitchFamily="34" charset="0"/>
                <a:ea typeface="+mn-ea"/>
                <a:cs typeface="+mn-cs"/>
              </a:rPr>
              <a:t>Karolina</a:t>
            </a:r>
            <a:r>
              <a:rPr lang="en-GB" sz="2000" kern="1200" dirty="0">
                <a:solidFill>
                  <a:srgbClr val="2A78F3"/>
                </a:solidFill>
                <a:latin typeface="Arial Nova" panose="020B0504020202020204" pitchFamily="34" charset="0"/>
                <a:ea typeface="+mn-ea"/>
                <a:cs typeface="+mn-cs"/>
              </a:rPr>
              <a:t> (CZ)</a:t>
            </a:r>
          </a:p>
        </p:txBody>
      </p:sp>
      <p:sp>
        <p:nvSpPr>
          <p:cNvPr id="47" name="Rectángulo 40">
            <a:extLst>
              <a:ext uri="{FF2B5EF4-FFF2-40B4-BE49-F238E27FC236}">
                <a16:creationId xmlns:a16="http://schemas.microsoft.com/office/drawing/2014/main" id="{38414EEE-19CB-546A-9694-F326985E7B47}"/>
              </a:ext>
            </a:extLst>
          </p:cNvPr>
          <p:cNvSpPr/>
          <p:nvPr/>
        </p:nvSpPr>
        <p:spPr>
          <a:xfrm>
            <a:off x="19489894" y="9573398"/>
            <a:ext cx="2104872" cy="400110"/>
          </a:xfrm>
          <a:prstGeom prst="rect">
            <a:avLst/>
          </a:prstGeom>
        </p:spPr>
        <p:txBody>
          <a:bodyPr wrap="none">
            <a:spAutoFit/>
          </a:bodyPr>
          <a:lstStyle/>
          <a:p>
            <a:pPr defTabSz="1828800" hangingPunct="1">
              <a:defRPr/>
            </a:pPr>
            <a:r>
              <a:rPr lang="en-GB" sz="2000" b="1" kern="1200" dirty="0">
                <a:solidFill>
                  <a:srgbClr val="2A78F3"/>
                </a:solidFill>
                <a:latin typeface="Arial Nova" panose="020B0504020202020204" pitchFamily="34" charset="0"/>
                <a:ea typeface="+mn-ea"/>
                <a:cs typeface="+mn-cs"/>
              </a:rPr>
              <a:t>Discoverer</a:t>
            </a:r>
            <a:r>
              <a:rPr lang="en-GB" sz="2000" kern="1200" dirty="0">
                <a:solidFill>
                  <a:srgbClr val="2A78F3"/>
                </a:solidFill>
                <a:latin typeface="Arial Nova" panose="020B0504020202020204" pitchFamily="34" charset="0"/>
                <a:ea typeface="+mn-ea"/>
                <a:cs typeface="+mn-cs"/>
              </a:rPr>
              <a:t> (BG)</a:t>
            </a:r>
          </a:p>
        </p:txBody>
      </p:sp>
      <p:sp>
        <p:nvSpPr>
          <p:cNvPr id="43" name="Rectángulo 36">
            <a:extLst>
              <a:ext uri="{FF2B5EF4-FFF2-40B4-BE49-F238E27FC236}">
                <a16:creationId xmlns:a16="http://schemas.microsoft.com/office/drawing/2014/main" id="{3463B3BD-243F-FE32-CB96-EBB6438C5648}"/>
              </a:ext>
            </a:extLst>
          </p:cNvPr>
          <p:cNvSpPr/>
          <p:nvPr/>
        </p:nvSpPr>
        <p:spPr>
          <a:xfrm>
            <a:off x="7490941" y="11224274"/>
            <a:ext cx="1952649" cy="400110"/>
          </a:xfrm>
          <a:prstGeom prst="rect">
            <a:avLst/>
          </a:prstGeom>
        </p:spPr>
        <p:txBody>
          <a:bodyPr wrap="none">
            <a:spAutoFit/>
          </a:bodyPr>
          <a:lstStyle/>
          <a:p>
            <a:pPr algn="r" defTabSz="1828800" hangingPunct="1">
              <a:defRPr/>
            </a:pPr>
            <a:r>
              <a:rPr lang="en-GB" sz="2000" b="1" kern="1200" dirty="0">
                <a:solidFill>
                  <a:srgbClr val="2A78F3"/>
                </a:solidFill>
                <a:latin typeface="Arial Nova" panose="020B0504020202020204" pitchFamily="34" charset="0"/>
                <a:ea typeface="+mn-ea"/>
                <a:cs typeface="+mn-cs"/>
              </a:rPr>
              <a:t>Deucalion</a:t>
            </a:r>
            <a:r>
              <a:rPr lang="en-GB" sz="2000" kern="1200" dirty="0">
                <a:solidFill>
                  <a:srgbClr val="2A78F3"/>
                </a:solidFill>
                <a:latin typeface="Arial Nova" panose="020B0504020202020204" pitchFamily="34" charset="0"/>
                <a:ea typeface="+mn-ea"/>
                <a:cs typeface="+mn-cs"/>
              </a:rPr>
              <a:t> (PT)</a:t>
            </a:r>
          </a:p>
        </p:txBody>
      </p:sp>
      <p:pic>
        <p:nvPicPr>
          <p:cNvPr id="2" name="Graphic 1" descr="Server with solid fill">
            <a:extLst>
              <a:ext uri="{FF2B5EF4-FFF2-40B4-BE49-F238E27FC236}">
                <a16:creationId xmlns:a16="http://schemas.microsoft.com/office/drawing/2014/main" id="{30C7B80D-8749-F7E0-6398-555AA886FB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7773" y="4581987"/>
            <a:ext cx="1349594" cy="1349594"/>
          </a:xfrm>
          <a:prstGeom prst="rect">
            <a:avLst/>
          </a:prstGeom>
        </p:spPr>
      </p:pic>
      <p:sp>
        <p:nvSpPr>
          <p:cNvPr id="3" name="TextBox 2">
            <a:extLst>
              <a:ext uri="{FF2B5EF4-FFF2-40B4-BE49-F238E27FC236}">
                <a16:creationId xmlns:a16="http://schemas.microsoft.com/office/drawing/2014/main" id="{EC1D7142-F9C3-CB8D-CC63-140B2CD56396}"/>
              </a:ext>
            </a:extLst>
          </p:cNvPr>
          <p:cNvSpPr txBox="1"/>
          <p:nvPr/>
        </p:nvSpPr>
        <p:spPr>
          <a:xfrm>
            <a:off x="2177366" y="5200255"/>
            <a:ext cx="4056840" cy="646331"/>
          </a:xfrm>
          <a:prstGeom prst="rect">
            <a:avLst/>
          </a:prstGeom>
          <a:noFill/>
        </p:spPr>
        <p:txBody>
          <a:bodyPr wrap="square" rtlCol="0">
            <a:spAutoFit/>
          </a:bodyPr>
          <a:lstStyle/>
          <a:p>
            <a:pPr defTabSz="1828800" hangingPunct="1"/>
            <a:r>
              <a:rPr lang="en-US" sz="3600" kern="1200" dirty="0">
                <a:solidFill>
                  <a:srgbClr val="E7E6E6">
                    <a:lumMod val="50000"/>
                  </a:srgbClr>
                </a:solidFill>
                <a:latin typeface="Arial Nova" panose="020B0504020202020204" pitchFamily="34" charset="0"/>
                <a:ea typeface="+mn-ea"/>
                <a:cs typeface="+mn-cs"/>
              </a:rPr>
              <a:t>EXASCALE</a:t>
            </a:r>
            <a:endParaRPr lang="en-150" sz="3600" kern="1200" dirty="0">
              <a:solidFill>
                <a:srgbClr val="E7E6E6">
                  <a:lumMod val="50000"/>
                </a:srgbClr>
              </a:solidFill>
              <a:latin typeface="Arial Nova" panose="020B0504020202020204" pitchFamily="34" charset="0"/>
              <a:ea typeface="+mn-ea"/>
              <a:cs typeface="+mn-cs"/>
            </a:endParaRPr>
          </a:p>
        </p:txBody>
      </p:sp>
      <p:cxnSp>
        <p:nvCxnSpPr>
          <p:cNvPr id="31" name="Straight Connector 30">
            <a:extLst>
              <a:ext uri="{FF2B5EF4-FFF2-40B4-BE49-F238E27FC236}">
                <a16:creationId xmlns:a16="http://schemas.microsoft.com/office/drawing/2014/main" id="{BA51DAAD-3070-DFA0-ACEC-43451477FE77}"/>
              </a:ext>
            </a:extLst>
          </p:cNvPr>
          <p:cNvCxnSpPr>
            <a:cxnSpLocks/>
          </p:cNvCxnSpPr>
          <p:nvPr/>
        </p:nvCxnSpPr>
        <p:spPr>
          <a:xfrm>
            <a:off x="18880264" y="2912662"/>
            <a:ext cx="1670464" cy="666073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883223-DFD5-F019-66D9-5C3D48BA5FCD}"/>
              </a:ext>
            </a:extLst>
          </p:cNvPr>
          <p:cNvCxnSpPr>
            <a:cxnSpLocks/>
          </p:cNvCxnSpPr>
          <p:nvPr/>
        </p:nvCxnSpPr>
        <p:spPr>
          <a:xfrm flipH="1">
            <a:off x="15655332" y="2971800"/>
            <a:ext cx="2851032" cy="406032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2AAF016-4A76-DF79-20C5-DC210514C7CB}"/>
              </a:ext>
            </a:extLst>
          </p:cNvPr>
          <p:cNvCxnSpPr>
            <a:cxnSpLocks/>
          </p:cNvCxnSpPr>
          <p:nvPr/>
        </p:nvCxnSpPr>
        <p:spPr>
          <a:xfrm flipH="1">
            <a:off x="17214525" y="2971800"/>
            <a:ext cx="1473526" cy="406032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6366528-8D80-B700-E643-63F0922BDAE8}"/>
              </a:ext>
            </a:extLst>
          </p:cNvPr>
          <p:cNvCxnSpPr>
            <a:cxnSpLocks/>
          </p:cNvCxnSpPr>
          <p:nvPr/>
        </p:nvCxnSpPr>
        <p:spPr>
          <a:xfrm flipH="1">
            <a:off x="10077600" y="8842965"/>
            <a:ext cx="3298096" cy="196264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65C1F46-2C22-AD4D-7E63-2E27C21C3387}"/>
              </a:ext>
            </a:extLst>
          </p:cNvPr>
          <p:cNvCxnSpPr>
            <a:cxnSpLocks/>
          </p:cNvCxnSpPr>
          <p:nvPr/>
        </p:nvCxnSpPr>
        <p:spPr>
          <a:xfrm flipH="1">
            <a:off x="12619870" y="8842965"/>
            <a:ext cx="1071116" cy="225363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6C708D2-E0FC-EA14-61F2-86E14373F245}"/>
              </a:ext>
            </a:extLst>
          </p:cNvPr>
          <p:cNvCxnSpPr>
            <a:cxnSpLocks/>
          </p:cNvCxnSpPr>
          <p:nvPr/>
        </p:nvCxnSpPr>
        <p:spPr>
          <a:xfrm>
            <a:off x="15411923" y="8614983"/>
            <a:ext cx="65562" cy="90312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6F8FE18-3753-5796-63B4-456B77A489D7}"/>
              </a:ext>
            </a:extLst>
          </p:cNvPr>
          <p:cNvCxnSpPr>
            <a:cxnSpLocks/>
          </p:cNvCxnSpPr>
          <p:nvPr/>
        </p:nvCxnSpPr>
        <p:spPr>
          <a:xfrm flipH="1">
            <a:off x="12924670" y="10263642"/>
            <a:ext cx="2317520" cy="113775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1C5B943-45DC-EB8F-37DE-504BF9472D16}"/>
              </a:ext>
            </a:extLst>
          </p:cNvPr>
          <p:cNvCxnSpPr>
            <a:cxnSpLocks/>
          </p:cNvCxnSpPr>
          <p:nvPr/>
        </p:nvCxnSpPr>
        <p:spPr>
          <a:xfrm>
            <a:off x="17555049" y="9573398"/>
            <a:ext cx="2637774" cy="76356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FC1978D-15A0-0253-6CF6-A0519083ED9A}"/>
              </a:ext>
            </a:extLst>
          </p:cNvPr>
          <p:cNvCxnSpPr>
            <a:cxnSpLocks/>
          </p:cNvCxnSpPr>
          <p:nvPr/>
        </p:nvCxnSpPr>
        <p:spPr>
          <a:xfrm flipV="1">
            <a:off x="16092189" y="9573398"/>
            <a:ext cx="608118" cy="32304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C88919D-1643-58B9-B6CB-C4374563A2C9}"/>
              </a:ext>
            </a:extLst>
          </p:cNvPr>
          <p:cNvCxnSpPr>
            <a:cxnSpLocks/>
          </p:cNvCxnSpPr>
          <p:nvPr/>
        </p:nvCxnSpPr>
        <p:spPr>
          <a:xfrm flipV="1">
            <a:off x="15882569" y="7865686"/>
            <a:ext cx="788942" cy="14881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1802F5D-934B-13EA-4DEE-B105E5A9C43C}"/>
              </a:ext>
            </a:extLst>
          </p:cNvPr>
          <p:cNvCxnSpPr>
            <a:cxnSpLocks/>
          </p:cNvCxnSpPr>
          <p:nvPr/>
        </p:nvCxnSpPr>
        <p:spPr>
          <a:xfrm flipV="1">
            <a:off x="16976311" y="8226881"/>
            <a:ext cx="39746" cy="72184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6F85C8B-3D44-3D69-1644-893BD92BED97}"/>
              </a:ext>
            </a:extLst>
          </p:cNvPr>
          <p:cNvCxnSpPr>
            <a:cxnSpLocks/>
          </p:cNvCxnSpPr>
          <p:nvPr/>
        </p:nvCxnSpPr>
        <p:spPr>
          <a:xfrm>
            <a:off x="14950575" y="7938011"/>
            <a:ext cx="135854" cy="9358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E7F425-9AE8-77F3-CA33-4AA0105DD336}"/>
              </a:ext>
            </a:extLst>
          </p:cNvPr>
          <p:cNvCxnSpPr>
            <a:cxnSpLocks/>
          </p:cNvCxnSpPr>
          <p:nvPr/>
        </p:nvCxnSpPr>
        <p:spPr>
          <a:xfrm flipV="1">
            <a:off x="20192823" y="10829405"/>
            <a:ext cx="540182" cy="136197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F1E471-0B2B-8150-E1B8-E04248797F30}"/>
              </a:ext>
            </a:extLst>
          </p:cNvPr>
          <p:cNvCxnSpPr>
            <a:cxnSpLocks/>
          </p:cNvCxnSpPr>
          <p:nvPr/>
        </p:nvCxnSpPr>
        <p:spPr>
          <a:xfrm>
            <a:off x="12924671" y="11716716"/>
            <a:ext cx="6790826" cy="110535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D882099-A76E-2386-D9D3-D4CC10DD2100}"/>
              </a:ext>
            </a:extLst>
          </p:cNvPr>
          <p:cNvCxnSpPr>
            <a:cxnSpLocks/>
          </p:cNvCxnSpPr>
          <p:nvPr/>
        </p:nvCxnSpPr>
        <p:spPr>
          <a:xfrm>
            <a:off x="10273941" y="11000891"/>
            <a:ext cx="1705730" cy="46445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9489ABE-DD68-0BBA-0BAA-57F7C3AC84A3}"/>
              </a:ext>
            </a:extLst>
          </p:cNvPr>
          <p:cNvCxnSpPr>
            <a:cxnSpLocks/>
          </p:cNvCxnSpPr>
          <p:nvPr/>
        </p:nvCxnSpPr>
        <p:spPr>
          <a:xfrm>
            <a:off x="16341717" y="10832519"/>
            <a:ext cx="3252206" cy="155277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Graphic 11" descr="Server with solid fill">
            <a:extLst>
              <a:ext uri="{FF2B5EF4-FFF2-40B4-BE49-F238E27FC236}">
                <a16:creationId xmlns:a16="http://schemas.microsoft.com/office/drawing/2014/main" id="{1D901DD1-18E6-7920-3ADD-EAD2706109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086428" y="7489964"/>
            <a:ext cx="747804" cy="747804"/>
          </a:xfrm>
          <a:prstGeom prst="rect">
            <a:avLst/>
          </a:prstGeom>
        </p:spPr>
      </p:pic>
      <p:sp>
        <p:nvSpPr>
          <p:cNvPr id="13" name="Rectángulo 37">
            <a:extLst>
              <a:ext uri="{FF2B5EF4-FFF2-40B4-BE49-F238E27FC236}">
                <a16:creationId xmlns:a16="http://schemas.microsoft.com/office/drawing/2014/main" id="{AACBC7E7-D09E-28AE-65DA-985227AE2610}"/>
              </a:ext>
            </a:extLst>
          </p:cNvPr>
          <p:cNvSpPr/>
          <p:nvPr/>
        </p:nvSpPr>
        <p:spPr>
          <a:xfrm>
            <a:off x="14852375" y="7053914"/>
            <a:ext cx="1799596" cy="400110"/>
          </a:xfrm>
          <a:prstGeom prst="rect">
            <a:avLst/>
          </a:prstGeom>
        </p:spPr>
        <p:txBody>
          <a:bodyPr wrap="none">
            <a:spAutoFit/>
          </a:bodyPr>
          <a:lstStyle/>
          <a:p>
            <a:pPr algn="r" defTabSz="1828800" hangingPunct="1">
              <a:defRPr/>
            </a:pPr>
            <a:r>
              <a:rPr lang="en-GB" sz="2000" b="1" kern="1200" dirty="0">
                <a:solidFill>
                  <a:srgbClr val="FF0000"/>
                </a:solidFill>
                <a:latin typeface="Arial Nova" panose="020B0504020202020204" pitchFamily="34" charset="0"/>
                <a:ea typeface="+mn-ea"/>
                <a:cs typeface="+mn-cs"/>
              </a:rPr>
              <a:t>JUPITER</a:t>
            </a:r>
            <a:r>
              <a:rPr lang="en-GB" sz="2000" kern="1200" dirty="0">
                <a:solidFill>
                  <a:srgbClr val="FF0000"/>
                </a:solidFill>
                <a:latin typeface="Arial Nova" panose="020B0504020202020204" pitchFamily="34" charset="0"/>
                <a:ea typeface="+mn-ea"/>
                <a:cs typeface="+mn-cs"/>
              </a:rPr>
              <a:t> (DE)</a:t>
            </a:r>
          </a:p>
        </p:txBody>
      </p:sp>
      <p:pic>
        <p:nvPicPr>
          <p:cNvPr id="4" name="Graphic 3" descr="Server with solid fill">
            <a:extLst>
              <a:ext uri="{FF2B5EF4-FFF2-40B4-BE49-F238E27FC236}">
                <a16:creationId xmlns:a16="http://schemas.microsoft.com/office/drawing/2014/main" id="{3800BF25-DB79-448E-A94E-6179B409B01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715496" y="12372242"/>
            <a:ext cx="747804" cy="747804"/>
          </a:xfrm>
          <a:prstGeom prst="rect">
            <a:avLst/>
          </a:prstGeom>
        </p:spPr>
      </p:pic>
      <p:sp>
        <p:nvSpPr>
          <p:cNvPr id="5" name="Rectángulo 38">
            <a:extLst>
              <a:ext uri="{FF2B5EF4-FFF2-40B4-BE49-F238E27FC236}">
                <a16:creationId xmlns:a16="http://schemas.microsoft.com/office/drawing/2014/main" id="{6DC4E219-C352-D13A-73A7-4DDDB14B7CC6}"/>
              </a:ext>
            </a:extLst>
          </p:cNvPr>
          <p:cNvSpPr/>
          <p:nvPr/>
        </p:nvSpPr>
        <p:spPr>
          <a:xfrm>
            <a:off x="20323457" y="12873824"/>
            <a:ext cx="1897379" cy="400110"/>
          </a:xfrm>
          <a:prstGeom prst="rect">
            <a:avLst/>
          </a:prstGeom>
        </p:spPr>
        <p:txBody>
          <a:bodyPr wrap="none">
            <a:spAutoFit/>
          </a:bodyPr>
          <a:lstStyle/>
          <a:p>
            <a:pPr defTabSz="1828800" hangingPunct="1">
              <a:defRPr/>
            </a:pPr>
            <a:r>
              <a:rPr lang="en-GB" sz="2000" b="1" kern="1200" dirty="0">
                <a:solidFill>
                  <a:srgbClr val="00CC66"/>
                </a:solidFill>
                <a:latin typeface="Arial Nova" panose="020B0504020202020204" pitchFamily="34" charset="0"/>
                <a:ea typeface="+mn-ea"/>
                <a:cs typeface="+mn-cs"/>
              </a:rPr>
              <a:t>Daedalus </a:t>
            </a:r>
            <a:r>
              <a:rPr lang="en-GB" sz="2000" kern="1200" dirty="0">
                <a:solidFill>
                  <a:srgbClr val="00CC66"/>
                </a:solidFill>
                <a:latin typeface="Arial Nova" panose="020B0504020202020204" pitchFamily="34" charset="0"/>
                <a:ea typeface="+mn-ea"/>
                <a:cs typeface="+mn-cs"/>
              </a:rPr>
              <a:t>(GR)</a:t>
            </a:r>
          </a:p>
        </p:txBody>
      </p:sp>
      <p:pic>
        <p:nvPicPr>
          <p:cNvPr id="49" name="Graphic 48" descr="Server with solid fill">
            <a:extLst>
              <a:ext uri="{FF2B5EF4-FFF2-40B4-BE49-F238E27FC236}">
                <a16:creationId xmlns:a16="http://schemas.microsoft.com/office/drawing/2014/main" id="{70106F6B-1650-ACCF-0B12-F5754F0C26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543174" y="3793238"/>
            <a:ext cx="747804" cy="747804"/>
          </a:xfrm>
          <a:prstGeom prst="rect">
            <a:avLst/>
          </a:prstGeom>
        </p:spPr>
      </p:pic>
      <p:sp>
        <p:nvSpPr>
          <p:cNvPr id="50" name="Rectángulo 37">
            <a:extLst>
              <a:ext uri="{FF2B5EF4-FFF2-40B4-BE49-F238E27FC236}">
                <a16:creationId xmlns:a16="http://schemas.microsoft.com/office/drawing/2014/main" id="{373FEF97-4D17-553C-30A1-28A97DF2915E}"/>
              </a:ext>
            </a:extLst>
          </p:cNvPr>
          <p:cNvSpPr/>
          <p:nvPr/>
        </p:nvSpPr>
        <p:spPr>
          <a:xfrm>
            <a:off x="16040235" y="3323198"/>
            <a:ext cx="1943160" cy="400110"/>
          </a:xfrm>
          <a:prstGeom prst="rect">
            <a:avLst/>
          </a:prstGeom>
        </p:spPr>
        <p:txBody>
          <a:bodyPr wrap="none">
            <a:spAutoFit/>
          </a:bodyPr>
          <a:lstStyle/>
          <a:p>
            <a:pPr algn="r" defTabSz="1828800" hangingPunct="1">
              <a:defRPr/>
            </a:pPr>
            <a:r>
              <a:rPr lang="en-GB" sz="2000" b="1" kern="1200" dirty="0">
                <a:solidFill>
                  <a:srgbClr val="00CC66"/>
                </a:solidFill>
                <a:latin typeface="Arial Nova" panose="020B0504020202020204" pitchFamily="34" charset="0"/>
                <a:ea typeface="+mn-ea"/>
                <a:cs typeface="+mn-cs"/>
              </a:rPr>
              <a:t>Arrhenius </a:t>
            </a:r>
            <a:r>
              <a:rPr lang="en-GB" sz="2000" kern="1200" dirty="0">
                <a:solidFill>
                  <a:srgbClr val="00CC66"/>
                </a:solidFill>
                <a:latin typeface="Arial Nova" panose="020B0504020202020204" pitchFamily="34" charset="0"/>
                <a:ea typeface="+mn-ea"/>
                <a:cs typeface="+mn-cs"/>
              </a:rPr>
              <a:t>(SE)</a:t>
            </a:r>
          </a:p>
        </p:txBody>
      </p:sp>
      <p:pic>
        <p:nvPicPr>
          <p:cNvPr id="62" name="Graphic 61" descr="Server with solid fill">
            <a:extLst>
              <a:ext uri="{FF2B5EF4-FFF2-40B4-BE49-F238E27FC236}">
                <a16:creationId xmlns:a16="http://schemas.microsoft.com/office/drawing/2014/main" id="{EFC040A2-3885-55B5-2166-481693E324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7773" y="9662165"/>
            <a:ext cx="1349594" cy="1349594"/>
          </a:xfrm>
          <a:prstGeom prst="rect">
            <a:avLst/>
          </a:prstGeom>
        </p:spPr>
      </p:pic>
      <p:sp>
        <p:nvSpPr>
          <p:cNvPr id="64" name="TextBox 63">
            <a:extLst>
              <a:ext uri="{FF2B5EF4-FFF2-40B4-BE49-F238E27FC236}">
                <a16:creationId xmlns:a16="http://schemas.microsoft.com/office/drawing/2014/main" id="{6D4C7E78-A563-B67B-CAC9-3CBB39E2383B}"/>
              </a:ext>
            </a:extLst>
          </p:cNvPr>
          <p:cNvSpPr txBox="1"/>
          <p:nvPr/>
        </p:nvSpPr>
        <p:spPr>
          <a:xfrm>
            <a:off x="2182270" y="9977364"/>
            <a:ext cx="3096504" cy="646331"/>
          </a:xfrm>
          <a:prstGeom prst="rect">
            <a:avLst/>
          </a:prstGeom>
          <a:noFill/>
        </p:spPr>
        <p:txBody>
          <a:bodyPr wrap="square">
            <a:spAutoFit/>
          </a:bodyPr>
          <a:lstStyle/>
          <a:p>
            <a:pPr defTabSz="1828800" hangingPunct="1"/>
            <a:r>
              <a:rPr lang="en-US" sz="3600" kern="1200" dirty="0">
                <a:solidFill>
                  <a:srgbClr val="E7E6E6">
                    <a:lumMod val="50000"/>
                  </a:srgbClr>
                </a:solidFill>
                <a:latin typeface="Arial Nova" panose="020B0504020202020204" pitchFamily="34" charset="0"/>
                <a:ea typeface="+mn-ea"/>
                <a:cs typeface="+mn-cs"/>
              </a:rPr>
              <a:t>MID-RANGE</a:t>
            </a:r>
            <a:endParaRPr lang="en-US" sz="3600" kern="1200" dirty="0">
              <a:solidFill>
                <a:prstClr val="black"/>
              </a:solidFill>
              <a:latin typeface="Verdana"/>
              <a:ea typeface="+mn-ea"/>
              <a:cs typeface="+mn-cs"/>
            </a:endParaRPr>
          </a:p>
        </p:txBody>
      </p:sp>
      <p:pic>
        <p:nvPicPr>
          <p:cNvPr id="9" name="Graphic 8" descr="Server with solid fill">
            <a:extLst>
              <a:ext uri="{FF2B5EF4-FFF2-40B4-BE49-F238E27FC236}">
                <a16:creationId xmlns:a16="http://schemas.microsoft.com/office/drawing/2014/main" id="{76484B2D-F477-FB50-14AB-DAFA58890B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057164" y="8533310"/>
            <a:ext cx="747804" cy="747804"/>
          </a:xfrm>
          <a:prstGeom prst="rect">
            <a:avLst/>
          </a:prstGeom>
        </p:spPr>
      </p:pic>
      <p:sp>
        <p:nvSpPr>
          <p:cNvPr id="53" name="Rectángulo 37">
            <a:extLst>
              <a:ext uri="{FF2B5EF4-FFF2-40B4-BE49-F238E27FC236}">
                <a16:creationId xmlns:a16="http://schemas.microsoft.com/office/drawing/2014/main" id="{F127B555-E669-14AB-5EF4-E5981A949265}"/>
              </a:ext>
            </a:extLst>
          </p:cNvPr>
          <p:cNvSpPr/>
          <p:nvPr/>
        </p:nvSpPr>
        <p:spPr>
          <a:xfrm>
            <a:off x="11313996" y="8067924"/>
            <a:ext cx="2472344" cy="400110"/>
          </a:xfrm>
          <a:prstGeom prst="rect">
            <a:avLst/>
          </a:prstGeom>
        </p:spPr>
        <p:txBody>
          <a:bodyPr wrap="none">
            <a:spAutoFit/>
          </a:bodyPr>
          <a:lstStyle/>
          <a:p>
            <a:pPr algn="r" defTabSz="1828800" hangingPunct="1">
              <a:defRPr/>
            </a:pPr>
            <a:r>
              <a:rPr lang="en-GB" sz="2000" b="1" kern="1200" dirty="0">
                <a:solidFill>
                  <a:srgbClr val="FF0000"/>
                </a:solidFill>
                <a:latin typeface="Arial Nova" panose="020B0504020202020204" pitchFamily="34" charset="0"/>
                <a:ea typeface="+mn-ea"/>
                <a:cs typeface="+mn-cs"/>
              </a:rPr>
              <a:t>Alice </a:t>
            </a:r>
            <a:r>
              <a:rPr lang="en-GB" sz="2000" b="1" kern="1200" dirty="0" err="1">
                <a:solidFill>
                  <a:srgbClr val="FF0000"/>
                </a:solidFill>
                <a:latin typeface="Arial Nova" panose="020B0504020202020204" pitchFamily="34" charset="0"/>
                <a:ea typeface="+mn-ea"/>
                <a:cs typeface="+mn-cs"/>
              </a:rPr>
              <a:t>Recoque</a:t>
            </a:r>
            <a:r>
              <a:rPr lang="en-GB" sz="2000" b="1" kern="1200" dirty="0">
                <a:solidFill>
                  <a:srgbClr val="FF0000"/>
                </a:solidFill>
                <a:latin typeface="Arial Nova" panose="020B0504020202020204" pitchFamily="34" charset="0"/>
                <a:ea typeface="+mn-ea"/>
                <a:cs typeface="+mn-cs"/>
              </a:rPr>
              <a:t> </a:t>
            </a:r>
            <a:r>
              <a:rPr lang="en-GB" sz="2000" kern="1200" dirty="0">
                <a:solidFill>
                  <a:srgbClr val="FF0000"/>
                </a:solidFill>
                <a:latin typeface="Arial Nova" panose="020B0504020202020204" pitchFamily="34" charset="0"/>
                <a:ea typeface="+mn-ea"/>
                <a:cs typeface="+mn-cs"/>
              </a:rPr>
              <a:t>(FR)</a:t>
            </a:r>
          </a:p>
        </p:txBody>
      </p:sp>
      <p:cxnSp>
        <p:nvCxnSpPr>
          <p:cNvPr id="56" name="Straight Connector 55">
            <a:extLst>
              <a:ext uri="{FF2B5EF4-FFF2-40B4-BE49-F238E27FC236}">
                <a16:creationId xmlns:a16="http://schemas.microsoft.com/office/drawing/2014/main" id="{04E1C187-0BE0-12EE-E88E-D939EEE0E6F1}"/>
              </a:ext>
            </a:extLst>
          </p:cNvPr>
          <p:cNvCxnSpPr>
            <a:cxnSpLocks/>
          </p:cNvCxnSpPr>
          <p:nvPr/>
        </p:nvCxnSpPr>
        <p:spPr>
          <a:xfrm flipV="1">
            <a:off x="13791052" y="8256141"/>
            <a:ext cx="675244" cy="44109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4AA84F6-82CE-A5BD-A494-6CCE9D05E170}"/>
              </a:ext>
            </a:extLst>
          </p:cNvPr>
          <p:cNvSpPr/>
          <p:nvPr/>
        </p:nvSpPr>
        <p:spPr>
          <a:xfrm>
            <a:off x="913169" y="2933047"/>
            <a:ext cx="9595196" cy="8171499"/>
          </a:xfrm>
          <a:prstGeom prst="rect">
            <a:avLst/>
          </a:prstGeom>
          <a:solidFill>
            <a:schemeClr val="accent1">
              <a:alpha val="84000"/>
            </a:schemeClr>
          </a:solidFill>
          <a:ln>
            <a:noFill/>
          </a:ln>
          <a:effectLst>
            <a:outerShdw blurRad="50800" dist="38100" dir="2700000" algn="tl" rotWithShape="0">
              <a:prstClr val="black">
                <a:alpha val="40000"/>
              </a:prstClr>
            </a:outerShdw>
          </a:effectLst>
          <a:scene3d>
            <a:camera prst="perspective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r>
              <a:rPr lang="en-GB" sz="3600" b="1" kern="1200" dirty="0" err="1">
                <a:solidFill>
                  <a:prstClr val="white"/>
                </a:solidFill>
                <a:latin typeface="Verdana"/>
              </a:rPr>
              <a:t>EuroHyPerCon</a:t>
            </a:r>
            <a:r>
              <a:rPr lang="en-GB" sz="3600" b="1" kern="1200" dirty="0">
                <a:solidFill>
                  <a:prstClr val="white"/>
                </a:solidFill>
                <a:latin typeface="Verdana"/>
              </a:rPr>
              <a:t> study</a:t>
            </a:r>
          </a:p>
          <a:p>
            <a:pPr algn="ctr" defTabSz="1828800" hangingPunct="1"/>
            <a:endParaRPr lang="en-GB" sz="3600" kern="1200" dirty="0">
              <a:solidFill>
                <a:prstClr val="white"/>
              </a:solidFill>
              <a:latin typeface="Verdana"/>
            </a:endParaRPr>
          </a:p>
          <a:p>
            <a:pPr marL="571500" indent="-571500" algn="ctr" defTabSz="1828800" hangingPunct="1">
              <a:buFont typeface="Arial" panose="020B0604020202020204" pitchFamily="34" charset="0"/>
              <a:buChar char="•"/>
            </a:pPr>
            <a:r>
              <a:rPr lang="en-GB" sz="3600" kern="1200" dirty="0">
                <a:solidFill>
                  <a:prstClr val="white"/>
                </a:solidFill>
                <a:latin typeface="Verdana"/>
              </a:rPr>
              <a:t>Analysis of current state-of-the art</a:t>
            </a:r>
          </a:p>
          <a:p>
            <a:pPr marL="571500" indent="-571500" algn="ctr" defTabSz="1828800" hangingPunct="1">
              <a:buFont typeface="Arial" panose="020B0604020202020204" pitchFamily="34" charset="0"/>
              <a:buChar char="•"/>
            </a:pPr>
            <a:r>
              <a:rPr lang="en-GB" sz="3600" kern="1200" dirty="0">
                <a:solidFill>
                  <a:prstClr val="white"/>
                </a:solidFill>
                <a:latin typeface="Verdana"/>
              </a:rPr>
              <a:t>Stakeholder consultation</a:t>
            </a:r>
          </a:p>
          <a:p>
            <a:pPr marL="571500" indent="-571500" algn="ctr" defTabSz="1828800" hangingPunct="1">
              <a:buFont typeface="Arial" panose="020B0604020202020204" pitchFamily="34" charset="0"/>
              <a:buChar char="•"/>
            </a:pPr>
            <a:r>
              <a:rPr lang="en-GB" sz="3600" kern="1200" dirty="0">
                <a:solidFill>
                  <a:prstClr val="white"/>
                </a:solidFill>
                <a:latin typeface="Verdana"/>
              </a:rPr>
              <a:t>Needs analysis</a:t>
            </a:r>
          </a:p>
          <a:p>
            <a:pPr marL="571500" indent="-571500" algn="ctr" defTabSz="1828800" hangingPunct="1">
              <a:buFont typeface="Arial" panose="020B0604020202020204" pitchFamily="34" charset="0"/>
              <a:buChar char="•"/>
            </a:pPr>
            <a:r>
              <a:rPr lang="en-GB" sz="3600" kern="1200" dirty="0">
                <a:solidFill>
                  <a:prstClr val="white"/>
                </a:solidFill>
                <a:latin typeface="Verdana"/>
              </a:rPr>
              <a:t>Blueprint of the next decade connectivity</a:t>
            </a:r>
          </a:p>
          <a:p>
            <a:pPr algn="ctr" defTabSz="1828800" hangingPunct="1"/>
            <a:r>
              <a:rPr lang="en-GB" sz="3600" kern="1200" dirty="0">
                <a:solidFill>
                  <a:srgbClr val="FFFF00"/>
                </a:solidFill>
                <a:latin typeface="Verdana"/>
              </a:rPr>
              <a:t>https://eurohypercon.eu/</a:t>
            </a:r>
          </a:p>
          <a:p>
            <a:pPr algn="ctr" defTabSz="1828800" hangingPunct="1"/>
            <a:endParaRPr lang="en-GB" sz="3600" kern="1200" dirty="0">
              <a:solidFill>
                <a:prstClr val="white"/>
              </a:solidFill>
              <a:latin typeface="Verdana"/>
            </a:endParaRPr>
          </a:p>
          <a:p>
            <a:pPr algn="ctr" defTabSz="1828800" hangingPunct="1"/>
            <a:r>
              <a:rPr lang="en-GB" sz="3600" kern="1200" dirty="0">
                <a:solidFill>
                  <a:prstClr val="white"/>
                </a:solidFill>
                <a:latin typeface="Verdana"/>
              </a:rPr>
              <a:t>Results of the study will guide a connectivity services procurement</a:t>
            </a:r>
          </a:p>
          <a:p>
            <a:pPr algn="ctr" defTabSz="1828800" hangingPunct="1"/>
            <a:endParaRPr lang="en-GB" sz="3600" kern="1200" dirty="0">
              <a:solidFill>
                <a:prstClr val="white"/>
              </a:solidFill>
              <a:latin typeface="Verdana"/>
            </a:endParaRPr>
          </a:p>
        </p:txBody>
      </p:sp>
      <p:cxnSp>
        <p:nvCxnSpPr>
          <p:cNvPr id="19" name="Straight Connector 18">
            <a:extLst>
              <a:ext uri="{FF2B5EF4-FFF2-40B4-BE49-F238E27FC236}">
                <a16:creationId xmlns:a16="http://schemas.microsoft.com/office/drawing/2014/main" id="{AB9FA6EA-AABC-5A33-F82C-AF8BE3F2B4BF}"/>
              </a:ext>
            </a:extLst>
          </p:cNvPr>
          <p:cNvCxnSpPr>
            <a:cxnSpLocks/>
          </p:cNvCxnSpPr>
          <p:nvPr/>
        </p:nvCxnSpPr>
        <p:spPr>
          <a:xfrm flipV="1">
            <a:off x="17443540" y="2609999"/>
            <a:ext cx="731661" cy="6432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B2A3D72-82FB-3A7A-F29D-21EEB020F632}"/>
              </a:ext>
            </a:extLst>
          </p:cNvPr>
          <p:cNvCxnSpPr>
            <a:cxnSpLocks/>
          </p:cNvCxnSpPr>
          <p:nvPr/>
        </p:nvCxnSpPr>
        <p:spPr>
          <a:xfrm flipV="1">
            <a:off x="15473645" y="4581987"/>
            <a:ext cx="1001525" cy="2486077"/>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Graphic 13" descr="Server with solid fill">
            <a:extLst>
              <a:ext uri="{FF2B5EF4-FFF2-40B4-BE49-F238E27FC236}">
                <a16:creationId xmlns:a16="http://schemas.microsoft.com/office/drawing/2014/main" id="{E1A50B62-A865-0EE0-9EFD-3AD86ED41C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896301" y="6251605"/>
            <a:ext cx="747804" cy="747804"/>
          </a:xfrm>
          <a:prstGeom prst="rect">
            <a:avLst/>
          </a:prstGeom>
        </p:spPr>
      </p:pic>
      <p:pic>
        <p:nvPicPr>
          <p:cNvPr id="18" name="Graphic 17" descr="Server with solid fill">
            <a:extLst>
              <a:ext uri="{FF2B5EF4-FFF2-40B4-BE49-F238E27FC236}">
                <a16:creationId xmlns:a16="http://schemas.microsoft.com/office/drawing/2014/main" id="{74CE0147-0803-A6E3-3ED2-1BD05601B3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50736" y="5523420"/>
            <a:ext cx="747804" cy="747804"/>
          </a:xfrm>
          <a:prstGeom prst="rect">
            <a:avLst/>
          </a:prstGeom>
        </p:spPr>
      </p:pic>
      <p:pic>
        <p:nvPicPr>
          <p:cNvPr id="34" name="Graphic 33" descr="Server with solid fill">
            <a:extLst>
              <a:ext uri="{FF2B5EF4-FFF2-40B4-BE49-F238E27FC236}">
                <a16:creationId xmlns:a16="http://schemas.microsoft.com/office/drawing/2014/main" id="{FCCE4049-F50B-F521-D7A5-F41F5E90F02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01902" y="8515547"/>
            <a:ext cx="747804" cy="747804"/>
          </a:xfrm>
          <a:prstGeom prst="rect">
            <a:avLst/>
          </a:prstGeom>
        </p:spPr>
      </p:pic>
      <p:sp>
        <p:nvSpPr>
          <p:cNvPr id="36" name="Rectángulo 37">
            <a:extLst>
              <a:ext uri="{FF2B5EF4-FFF2-40B4-BE49-F238E27FC236}">
                <a16:creationId xmlns:a16="http://schemas.microsoft.com/office/drawing/2014/main" id="{87112174-0EE6-26C8-5CBB-EF4C1BC9C9F3}"/>
              </a:ext>
            </a:extLst>
          </p:cNvPr>
          <p:cNvSpPr/>
          <p:nvPr/>
        </p:nvSpPr>
        <p:spPr>
          <a:xfrm>
            <a:off x="10881250" y="4971889"/>
            <a:ext cx="1509516" cy="400110"/>
          </a:xfrm>
          <a:prstGeom prst="rect">
            <a:avLst/>
          </a:prstGeom>
        </p:spPr>
        <p:txBody>
          <a:bodyPr wrap="none">
            <a:spAutoFit/>
          </a:bodyPr>
          <a:lstStyle/>
          <a:p>
            <a:pPr algn="r" defTabSz="1828800" hangingPunct="1">
              <a:defRPr/>
            </a:pPr>
            <a:r>
              <a:rPr lang="en-GB" sz="2000" b="1" kern="1200" dirty="0" err="1">
                <a:solidFill>
                  <a:srgbClr val="00CC66"/>
                </a:solidFill>
                <a:latin typeface="Arial Nova" panose="020B0504020202020204" pitchFamily="34" charset="0"/>
                <a:ea typeface="+mn-ea"/>
                <a:cs typeface="+mn-cs"/>
              </a:rPr>
              <a:t>CASPIr</a:t>
            </a:r>
            <a:r>
              <a:rPr lang="en-GB" sz="2000" b="1" kern="1200" dirty="0">
                <a:solidFill>
                  <a:srgbClr val="00CC66"/>
                </a:solidFill>
                <a:latin typeface="Arial Nova" panose="020B0504020202020204" pitchFamily="34" charset="0"/>
                <a:ea typeface="+mn-ea"/>
                <a:cs typeface="+mn-cs"/>
              </a:rPr>
              <a:t> </a:t>
            </a:r>
            <a:r>
              <a:rPr lang="en-GB" sz="2000" kern="1200" dirty="0">
                <a:solidFill>
                  <a:srgbClr val="00CC66"/>
                </a:solidFill>
                <a:latin typeface="Arial Nova" panose="020B0504020202020204" pitchFamily="34" charset="0"/>
                <a:ea typeface="+mn-ea"/>
                <a:cs typeface="+mn-cs"/>
              </a:rPr>
              <a:t>(IE)</a:t>
            </a:r>
          </a:p>
        </p:txBody>
      </p:sp>
      <p:sp>
        <p:nvSpPr>
          <p:cNvPr id="51" name="Rectángulo 37">
            <a:extLst>
              <a:ext uri="{FF2B5EF4-FFF2-40B4-BE49-F238E27FC236}">
                <a16:creationId xmlns:a16="http://schemas.microsoft.com/office/drawing/2014/main" id="{C16CA4CE-DE39-478E-10BA-8BA3D2EFC8E6}"/>
              </a:ext>
            </a:extLst>
          </p:cNvPr>
          <p:cNvSpPr/>
          <p:nvPr/>
        </p:nvSpPr>
        <p:spPr>
          <a:xfrm>
            <a:off x="17445885" y="5817014"/>
            <a:ext cx="1710533" cy="400110"/>
          </a:xfrm>
          <a:prstGeom prst="rect">
            <a:avLst/>
          </a:prstGeom>
        </p:spPr>
        <p:txBody>
          <a:bodyPr wrap="none">
            <a:spAutoFit/>
          </a:bodyPr>
          <a:lstStyle/>
          <a:p>
            <a:pPr algn="r" defTabSz="1828800" hangingPunct="1">
              <a:defRPr/>
            </a:pPr>
            <a:r>
              <a:rPr lang="en-GB" sz="2000" b="1" kern="1200" dirty="0">
                <a:solidFill>
                  <a:srgbClr val="00CC66"/>
                </a:solidFill>
                <a:latin typeface="Arial Nova" panose="020B0504020202020204" pitchFamily="34" charset="0"/>
                <a:ea typeface="+mn-ea"/>
                <a:cs typeface="+mn-cs"/>
              </a:rPr>
              <a:t>EHPCPL </a:t>
            </a:r>
            <a:r>
              <a:rPr lang="en-GB" sz="2000" kern="1200" dirty="0">
                <a:solidFill>
                  <a:srgbClr val="00CC66"/>
                </a:solidFill>
                <a:latin typeface="Arial Nova" panose="020B0504020202020204" pitchFamily="34" charset="0"/>
                <a:ea typeface="+mn-ea"/>
                <a:cs typeface="+mn-cs"/>
              </a:rPr>
              <a:t>(PL)</a:t>
            </a:r>
          </a:p>
        </p:txBody>
      </p:sp>
      <p:sp>
        <p:nvSpPr>
          <p:cNvPr id="54" name="Rectángulo 37">
            <a:extLst>
              <a:ext uri="{FF2B5EF4-FFF2-40B4-BE49-F238E27FC236}">
                <a16:creationId xmlns:a16="http://schemas.microsoft.com/office/drawing/2014/main" id="{DC7D5F7B-CA1F-66A2-BE27-D14082AD8A3E}"/>
              </a:ext>
            </a:extLst>
          </p:cNvPr>
          <p:cNvSpPr/>
          <p:nvPr/>
        </p:nvSpPr>
        <p:spPr>
          <a:xfrm>
            <a:off x="17692058" y="8121486"/>
            <a:ext cx="1903085" cy="400110"/>
          </a:xfrm>
          <a:prstGeom prst="rect">
            <a:avLst/>
          </a:prstGeom>
        </p:spPr>
        <p:txBody>
          <a:bodyPr wrap="none">
            <a:spAutoFit/>
          </a:bodyPr>
          <a:lstStyle/>
          <a:p>
            <a:pPr algn="r" defTabSz="1828800" hangingPunct="1">
              <a:defRPr/>
            </a:pPr>
            <a:r>
              <a:rPr lang="en-GB" sz="2000" b="1" kern="1200" dirty="0">
                <a:solidFill>
                  <a:srgbClr val="00CC66"/>
                </a:solidFill>
                <a:latin typeface="Arial Nova" panose="020B0504020202020204" pitchFamily="34" charset="0"/>
                <a:ea typeface="+mn-ea"/>
                <a:cs typeface="+mn-cs"/>
              </a:rPr>
              <a:t>LEVENTE </a:t>
            </a:r>
            <a:r>
              <a:rPr lang="en-GB" sz="2000" kern="1200" dirty="0">
                <a:solidFill>
                  <a:srgbClr val="00CC66"/>
                </a:solidFill>
                <a:latin typeface="Arial Nova" panose="020B0504020202020204" pitchFamily="34" charset="0"/>
                <a:ea typeface="+mn-ea"/>
                <a:cs typeface="+mn-cs"/>
              </a:rPr>
              <a:t>(HU)</a:t>
            </a:r>
          </a:p>
        </p:txBody>
      </p:sp>
      <p:cxnSp>
        <p:nvCxnSpPr>
          <p:cNvPr id="57" name="Straight Connector 56">
            <a:extLst>
              <a:ext uri="{FF2B5EF4-FFF2-40B4-BE49-F238E27FC236}">
                <a16:creationId xmlns:a16="http://schemas.microsoft.com/office/drawing/2014/main" id="{153F439A-C2CA-9695-E614-B107EA063136}"/>
              </a:ext>
            </a:extLst>
          </p:cNvPr>
          <p:cNvCxnSpPr>
            <a:cxnSpLocks/>
          </p:cNvCxnSpPr>
          <p:nvPr/>
        </p:nvCxnSpPr>
        <p:spPr>
          <a:xfrm flipH="1">
            <a:off x="11697541" y="4137891"/>
            <a:ext cx="4777629" cy="179049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2A5EA08-6465-D36F-5F45-9BBD1BF2BF5A}"/>
              </a:ext>
            </a:extLst>
          </p:cNvPr>
          <p:cNvCxnSpPr>
            <a:cxnSpLocks/>
          </p:cNvCxnSpPr>
          <p:nvPr/>
        </p:nvCxnSpPr>
        <p:spPr>
          <a:xfrm>
            <a:off x="11354264" y="6391564"/>
            <a:ext cx="1770609" cy="214174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EB159F1-4A01-3717-FCE9-914E20AA6C8D}"/>
              </a:ext>
            </a:extLst>
          </p:cNvPr>
          <p:cNvCxnSpPr>
            <a:cxnSpLocks/>
          </p:cNvCxnSpPr>
          <p:nvPr/>
        </p:nvCxnSpPr>
        <p:spPr>
          <a:xfrm flipH="1">
            <a:off x="10077600" y="6391564"/>
            <a:ext cx="773136" cy="399218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18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18" presetClass="entr" presetSubtype="12"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strips(downLeft)">
                                      <p:cBhvr>
                                        <p:cTn id="13" dur="500"/>
                                        <p:tgtEl>
                                          <p:spTgt spid="37"/>
                                        </p:tgtEl>
                                      </p:cBhvr>
                                    </p:animEffect>
                                  </p:childTnLst>
                                </p:cTn>
                              </p:par>
                              <p:par>
                                <p:cTn id="14" presetID="18" presetClass="entr" presetSubtype="12"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strips(downLeft)">
                                      <p:cBhvr>
                                        <p:cTn id="16" dur="500"/>
                                        <p:tgtEl>
                                          <p:spTgt spid="32"/>
                                        </p:tgtEl>
                                      </p:cBhvr>
                                    </p:animEffect>
                                  </p:childTnLst>
                                </p:cTn>
                              </p:par>
                              <p:par>
                                <p:cTn id="17" presetID="18" presetClass="entr" presetSubtype="1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strips(downLeft)">
                                      <p:cBhvr>
                                        <p:cTn id="19" dur="500"/>
                                        <p:tgtEl>
                                          <p:spTgt spid="35"/>
                                        </p:tgtEl>
                                      </p:cBhvr>
                                    </p:animEffect>
                                  </p:childTnLst>
                                </p:cTn>
                              </p:par>
                              <p:par>
                                <p:cTn id="20" presetID="18" presetClass="entr" presetSubtype="1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downLeft)">
                                      <p:cBhvr>
                                        <p:cTn id="22" dur="500"/>
                                        <p:tgtEl>
                                          <p:spTgt spid="31"/>
                                        </p:tgtEl>
                                      </p:cBhvr>
                                    </p:animEffect>
                                  </p:childTnLst>
                                </p:cTn>
                              </p:par>
                              <p:par>
                                <p:cTn id="23" presetID="18" presetClass="entr" presetSubtype="12"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strips(downLeft)">
                                      <p:cBhvr>
                                        <p:cTn id="25" dur="500"/>
                                        <p:tgtEl>
                                          <p:spTgt spid="68"/>
                                        </p:tgtEl>
                                      </p:cBhvr>
                                    </p:animEffect>
                                  </p:childTnLst>
                                </p:cTn>
                              </p:par>
                              <p:par>
                                <p:cTn id="26" presetID="21" presetClass="entr" presetSubtype="1"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heel(1)">
                                      <p:cBhvr>
                                        <p:cTn id="28" dur="500"/>
                                        <p:tgtEl>
                                          <p:spTgt spid="71"/>
                                        </p:tgtEl>
                                      </p:cBhvr>
                                    </p:animEffect>
                                  </p:childTnLst>
                                </p:cTn>
                              </p:par>
                              <p:par>
                                <p:cTn id="29" presetID="18" presetClass="entr" presetSubtype="12"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strips(downLeft)">
                                      <p:cBhvr>
                                        <p:cTn id="31" dur="500"/>
                                        <p:tgtEl>
                                          <p:spTgt spid="65"/>
                                        </p:tgtEl>
                                      </p:cBhvr>
                                    </p:animEffect>
                                  </p:childTnLst>
                                </p:cTn>
                              </p:par>
                              <p:par>
                                <p:cTn id="32" presetID="18" presetClass="entr" presetSubtype="12"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strips(downLeft)">
                                      <p:cBhvr>
                                        <p:cTn id="34" dur="500"/>
                                        <p:tgtEl>
                                          <p:spTgt spid="56"/>
                                        </p:tgtEl>
                                      </p:cBhvr>
                                    </p:animEffect>
                                  </p:childTnLst>
                                </p:cTn>
                              </p:par>
                              <p:par>
                                <p:cTn id="35" presetID="18" presetClass="entr" presetSubtype="12"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strips(downLeft)">
                                      <p:cBhvr>
                                        <p:cTn id="37" dur="500"/>
                                        <p:tgtEl>
                                          <p:spTgt spid="38"/>
                                        </p:tgtEl>
                                      </p:cBhvr>
                                    </p:animEffect>
                                  </p:childTnLst>
                                </p:cTn>
                              </p:par>
                              <p:par>
                                <p:cTn id="38" presetID="18" presetClass="entr" presetSubtype="12"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strips(downLeft)">
                                      <p:cBhvr>
                                        <p:cTn id="40" dur="500"/>
                                        <p:tgtEl>
                                          <p:spTgt spid="48"/>
                                        </p:tgtEl>
                                      </p:cBhvr>
                                    </p:animEffect>
                                  </p:childTnLst>
                                </p:cTn>
                              </p:par>
                              <p:par>
                                <p:cTn id="41" presetID="18" presetClass="entr" presetSubtype="12"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strips(downLeft)">
                                      <p:cBhvr>
                                        <p:cTn id="43" dur="500"/>
                                        <p:tgtEl>
                                          <p:spTgt spid="33"/>
                                        </p:tgtEl>
                                      </p:cBhvr>
                                    </p:animEffect>
                                  </p:childTnLst>
                                </p:cTn>
                              </p:par>
                              <p:par>
                                <p:cTn id="44" presetID="18" presetClass="entr" presetSubtype="12"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strips(downLeft)">
                                      <p:cBhvr>
                                        <p:cTn id="46" dur="500"/>
                                        <p:tgtEl>
                                          <p:spTgt spid="55"/>
                                        </p:tgtEl>
                                      </p:cBhvr>
                                    </p:animEffect>
                                  </p:childTnLst>
                                </p:cTn>
                              </p:par>
                              <p:par>
                                <p:cTn id="47" presetID="22" presetClass="entr" presetSubtype="4"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down)">
                                      <p:cBhvr>
                                        <p:cTn id="49" dur="500"/>
                                        <p:tgtEl>
                                          <p:spTgt spid="63"/>
                                        </p:tgtEl>
                                      </p:cBhvr>
                                    </p:animEffect>
                                  </p:childTnLst>
                                </p:cTn>
                              </p:par>
                              <p:par>
                                <p:cTn id="50" presetID="18" presetClass="entr" presetSubtype="12"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strips(downLeft)">
                                      <p:cBhvr>
                                        <p:cTn id="52" dur="500"/>
                                        <p:tgtEl>
                                          <p:spTgt spid="52"/>
                                        </p:tgtEl>
                                      </p:cBhvr>
                                    </p:animEffect>
                                  </p:childTnLst>
                                </p:cTn>
                              </p:par>
                              <p:par>
                                <p:cTn id="53" presetID="18" presetClass="entr" presetSubtype="12"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strips(downLeft)">
                                      <p:cBhvr>
                                        <p:cTn id="55" dur="500"/>
                                        <p:tgtEl>
                                          <p:spTgt spid="59"/>
                                        </p:tgtEl>
                                      </p:cBhvr>
                                    </p:animEffect>
                                  </p:childTnLst>
                                </p:cTn>
                              </p:par>
                              <p:par>
                                <p:cTn id="56" presetID="18" presetClass="entr" presetSubtype="12"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strips(downLeft)">
                                      <p:cBhvr>
                                        <p:cTn id="58" dur="500"/>
                                        <p:tgtEl>
                                          <p:spTgt spid="39"/>
                                        </p:tgtEl>
                                      </p:cBhvr>
                                    </p:animEffect>
                                  </p:childTnLst>
                                </p:cTn>
                              </p:par>
                              <p:par>
                                <p:cTn id="59" presetID="18" presetClass="entr" presetSubtype="12"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strips(downLeft)">
                                      <p:cBhvr>
                                        <p:cTn id="61" dur="500"/>
                                        <p:tgtEl>
                                          <p:spTgt spid="11"/>
                                        </p:tgtEl>
                                      </p:cBhvr>
                                    </p:animEffect>
                                  </p:childTnLst>
                                </p:cTn>
                              </p:par>
                              <p:par>
                                <p:cTn id="62" presetID="18" presetClass="entr" presetSubtype="12"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strips(downLeft)">
                                      <p:cBhvr>
                                        <p:cTn id="64" dur="500"/>
                                        <p:tgtEl>
                                          <p:spTgt spid="57"/>
                                        </p:tgtEl>
                                      </p:cBhvr>
                                    </p:animEffect>
                                  </p:childTnLst>
                                </p:cTn>
                              </p:par>
                              <p:par>
                                <p:cTn id="65" presetID="18" presetClass="entr" presetSubtype="12"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strips(downLeft)">
                                      <p:cBhvr>
                                        <p:cTn id="67" dur="500"/>
                                        <p:tgtEl>
                                          <p:spTgt spid="60"/>
                                        </p:tgtEl>
                                      </p:cBhvr>
                                    </p:animEffect>
                                  </p:childTnLst>
                                </p:cTn>
                              </p:par>
                              <p:par>
                                <p:cTn id="68" presetID="18" presetClass="entr" presetSubtype="12" fill="hold"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strips(downLeft)">
                                      <p:cBhvr>
                                        <p:cTn id="70" dur="500"/>
                                        <p:tgtEl>
                                          <p:spTgt spid="6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19">
            <a:extLst>
              <a:ext uri="{FF2B5EF4-FFF2-40B4-BE49-F238E27FC236}">
                <a16:creationId xmlns:a16="http://schemas.microsoft.com/office/drawing/2014/main" id="{655C8165-FCFE-F11B-4295-750141562137}"/>
              </a:ext>
            </a:extLst>
          </p:cNvPr>
          <p:cNvSpPr/>
          <p:nvPr/>
        </p:nvSpPr>
        <p:spPr>
          <a:xfrm>
            <a:off x="513829" y="2574441"/>
            <a:ext cx="6751132" cy="10064294"/>
          </a:xfrm>
          <a:prstGeom prst="rect">
            <a:avLst/>
          </a:prstGeom>
        </p:spPr>
        <p:txBody>
          <a:bodyPr wrap="square">
            <a:spAutoFit/>
          </a:bodyPr>
          <a:lstStyle/>
          <a:p>
            <a:pPr defTabSz="1828800" hangingPunct="1">
              <a:defRPr/>
            </a:pPr>
            <a:r>
              <a:rPr lang="ca-ES" sz="3200" b="1" kern="1200" dirty="0">
                <a:solidFill>
                  <a:srgbClr val="2A78F3"/>
                </a:solidFill>
                <a:latin typeface="Arial Nova" panose="020B0504020202020204" pitchFamily="34" charset="0"/>
                <a:ea typeface="+mn-ea"/>
                <a:cs typeface="+mn-cs"/>
              </a:rPr>
              <a:t>Resource Federation one of the key pillars of EuroHPC activities</a:t>
            </a:r>
          </a:p>
          <a:p>
            <a:pPr defTabSz="1828800" hangingPunct="1">
              <a:defRPr/>
            </a:pPr>
            <a:endParaRPr lang="ca-ES" sz="3200" b="1" kern="1200" dirty="0">
              <a:solidFill>
                <a:srgbClr val="E7E6E6">
                  <a:lumMod val="50000"/>
                </a:srgbClr>
              </a:solidFill>
              <a:latin typeface="Arial Nova" panose="020B0504020202020204" pitchFamily="34" charset="0"/>
              <a:ea typeface="+mn-ea"/>
              <a:cs typeface="+mn-cs"/>
            </a:endParaRPr>
          </a:p>
          <a:p>
            <a:pPr marL="457200" indent="-457200" defTabSz="1828800" hangingPunct="1">
              <a:buFont typeface="Arial" panose="020B0604020202020204" pitchFamily="34" charset="0"/>
              <a:buChar char="•"/>
              <a:defRPr/>
            </a:pPr>
            <a:r>
              <a:rPr lang="ca-ES" sz="3200" b="1" kern="1200" dirty="0">
                <a:solidFill>
                  <a:srgbClr val="E7E6E6">
                    <a:lumMod val="50000"/>
                  </a:srgbClr>
                </a:solidFill>
                <a:latin typeface="Arial Nova" panose="020B0504020202020204" pitchFamily="34" charset="0"/>
                <a:ea typeface="+mn-ea"/>
                <a:cs typeface="+mn-cs"/>
              </a:rPr>
              <a:t>Authentication, Authorization and Identification services (AAI)</a:t>
            </a:r>
          </a:p>
          <a:p>
            <a:pPr defTabSz="1828800" hangingPunct="1">
              <a:defRPr/>
            </a:pPr>
            <a:endParaRPr lang="ca-ES" sz="3200" kern="1200" dirty="0">
              <a:solidFill>
                <a:srgbClr val="E7E6E6">
                  <a:lumMod val="50000"/>
                </a:srgbClr>
              </a:solidFill>
              <a:latin typeface="Arial Nova" panose="020B0504020202020204" pitchFamily="34" charset="0"/>
              <a:ea typeface="+mn-ea"/>
              <a:cs typeface="+mn-cs"/>
            </a:endParaRPr>
          </a:p>
          <a:p>
            <a:pPr marL="457200" indent="-457200" defTabSz="1828800" hangingPunct="1">
              <a:buFont typeface="Arial" panose="020B0604020202020204" pitchFamily="34" charset="0"/>
              <a:buChar char="•"/>
              <a:defRPr/>
            </a:pPr>
            <a:r>
              <a:rPr lang="ca-ES" sz="3200" b="1" kern="1200" dirty="0">
                <a:solidFill>
                  <a:srgbClr val="E7E6E6">
                    <a:lumMod val="50000"/>
                  </a:srgbClr>
                </a:solidFill>
                <a:latin typeface="Arial Nova" panose="020B0504020202020204" pitchFamily="34" charset="0"/>
                <a:ea typeface="+mn-ea"/>
                <a:cs typeface="+mn-cs"/>
              </a:rPr>
              <a:t>Computing services</a:t>
            </a:r>
          </a:p>
          <a:p>
            <a:pPr marL="627064" lvl="4" indent="-298450" defTabSz="1828800" hangingPunct="1">
              <a:buFontTx/>
              <a:buChar char="-"/>
              <a:defRPr/>
            </a:pPr>
            <a:r>
              <a:rPr lang="ca-ES" sz="2800" kern="1200" dirty="0">
                <a:solidFill>
                  <a:srgbClr val="E7E6E6">
                    <a:lumMod val="50000"/>
                  </a:srgbClr>
                </a:solidFill>
                <a:latin typeface="Arial Nova" panose="020B0504020202020204" pitchFamily="34" charset="0"/>
                <a:ea typeface="+mn-ea"/>
                <a:cs typeface="+mn-cs"/>
              </a:rPr>
              <a:t>Interactive Computing</a:t>
            </a:r>
          </a:p>
          <a:p>
            <a:pPr marL="627064" lvl="4" indent="-298450" defTabSz="1828800" hangingPunct="1">
              <a:buFontTx/>
              <a:buChar char="-"/>
              <a:defRPr/>
            </a:pPr>
            <a:r>
              <a:rPr lang="ca-ES" sz="2800" kern="1200" dirty="0">
                <a:solidFill>
                  <a:srgbClr val="E7E6E6">
                    <a:lumMod val="50000"/>
                  </a:srgbClr>
                </a:solidFill>
                <a:latin typeface="Arial Nova" panose="020B0504020202020204" pitchFamily="34" charset="0"/>
                <a:ea typeface="+mn-ea"/>
                <a:cs typeface="+mn-cs"/>
              </a:rPr>
              <a:t>Cloud access – Virtual Machines - Containers</a:t>
            </a:r>
          </a:p>
          <a:p>
            <a:pPr defTabSz="1828800" hangingPunct="1">
              <a:defRPr/>
            </a:pPr>
            <a:endParaRPr lang="ca-ES" sz="3200" kern="1200" dirty="0">
              <a:solidFill>
                <a:srgbClr val="E7E6E6">
                  <a:lumMod val="50000"/>
                </a:srgbClr>
              </a:solidFill>
              <a:latin typeface="Arial Nova" panose="020B0504020202020204" pitchFamily="34" charset="0"/>
              <a:ea typeface="+mn-ea"/>
              <a:cs typeface="+mn-cs"/>
            </a:endParaRPr>
          </a:p>
          <a:p>
            <a:pPr marL="457200" indent="-457200" defTabSz="1828800" hangingPunct="1">
              <a:buFont typeface="Arial" panose="020B0604020202020204" pitchFamily="34" charset="0"/>
              <a:buChar char="•"/>
              <a:defRPr/>
            </a:pPr>
            <a:r>
              <a:rPr lang="ca-ES" sz="3200" b="1" kern="1200" dirty="0">
                <a:solidFill>
                  <a:srgbClr val="E7E6E6">
                    <a:lumMod val="50000"/>
                  </a:srgbClr>
                </a:solidFill>
                <a:latin typeface="Arial Nova" panose="020B0504020202020204" pitchFamily="34" charset="0"/>
                <a:ea typeface="+mn-ea"/>
                <a:cs typeface="+mn-cs"/>
              </a:rPr>
              <a:t>Data services</a:t>
            </a:r>
          </a:p>
          <a:p>
            <a:pPr marL="531814" indent="-260350" defTabSz="1828800" hangingPunct="1">
              <a:buFontTx/>
              <a:buChar char="-"/>
              <a:defRPr/>
            </a:pPr>
            <a:r>
              <a:rPr lang="ca-ES" sz="2800" kern="1200" dirty="0">
                <a:solidFill>
                  <a:srgbClr val="E7E6E6">
                    <a:lumMod val="50000"/>
                  </a:srgbClr>
                </a:solidFill>
                <a:latin typeface="Arial Nova" panose="020B0504020202020204" pitchFamily="34" charset="0"/>
                <a:ea typeface="+mn-ea"/>
                <a:cs typeface="+mn-cs"/>
              </a:rPr>
              <a:t>Archival Services and Data repositories</a:t>
            </a:r>
          </a:p>
          <a:p>
            <a:pPr marL="531814" indent="-260350" defTabSz="1828800" hangingPunct="1">
              <a:buFontTx/>
              <a:buChar char="-"/>
              <a:defRPr/>
            </a:pPr>
            <a:r>
              <a:rPr lang="ca-ES" sz="2800" kern="1200" dirty="0">
                <a:solidFill>
                  <a:srgbClr val="E7E6E6">
                    <a:lumMod val="50000"/>
                  </a:srgbClr>
                </a:solidFill>
                <a:latin typeface="Arial Nova" panose="020B0504020202020204" pitchFamily="34" charset="0"/>
                <a:ea typeface="+mn-ea"/>
                <a:cs typeface="+mn-cs"/>
              </a:rPr>
              <a:t>Data mover / transport services</a:t>
            </a:r>
          </a:p>
          <a:p>
            <a:pPr defTabSz="1828800" hangingPunct="1">
              <a:defRPr/>
            </a:pPr>
            <a:endParaRPr lang="ca-ES" sz="3200" kern="1200" dirty="0">
              <a:solidFill>
                <a:srgbClr val="E7E6E6">
                  <a:lumMod val="50000"/>
                </a:srgbClr>
              </a:solidFill>
              <a:latin typeface="Arial Nova" panose="020B0504020202020204" pitchFamily="34" charset="0"/>
              <a:ea typeface="+mn-ea"/>
              <a:cs typeface="+mn-cs"/>
            </a:endParaRPr>
          </a:p>
          <a:p>
            <a:pPr marL="457200" indent="-457200" defTabSz="1828800" hangingPunct="1">
              <a:buFont typeface="Arial" panose="020B0604020202020204" pitchFamily="34" charset="0"/>
              <a:buChar char="•"/>
              <a:defRPr/>
            </a:pPr>
            <a:r>
              <a:rPr lang="ca-ES" sz="3200" b="1" kern="1200" dirty="0">
                <a:solidFill>
                  <a:srgbClr val="E7E6E6">
                    <a:lumMod val="50000"/>
                  </a:srgbClr>
                </a:solidFill>
                <a:latin typeface="Arial Nova" panose="020B0504020202020204" pitchFamily="34" charset="0"/>
                <a:ea typeface="+mn-ea"/>
                <a:cs typeface="+mn-cs"/>
              </a:rPr>
              <a:t>User and Resource management</a:t>
            </a:r>
          </a:p>
          <a:p>
            <a:pPr defTabSz="1828800" hangingPunct="1">
              <a:defRPr/>
            </a:pPr>
            <a:endParaRPr lang="ca-ES" sz="3200" b="1" kern="1200" dirty="0">
              <a:solidFill>
                <a:srgbClr val="D3E8F9">
                  <a:lumMod val="50000"/>
                </a:srgbClr>
              </a:solidFill>
              <a:latin typeface="Arial Nova" panose="020B0504020202020204" pitchFamily="34" charset="0"/>
              <a:ea typeface="+mn-ea"/>
              <a:cs typeface="+mn-cs"/>
            </a:endParaRPr>
          </a:p>
          <a:p>
            <a:pPr defTabSz="1828800" hangingPunct="1">
              <a:defRPr/>
            </a:pPr>
            <a:endParaRPr lang="ca-ES" sz="3200" b="1" kern="1200" dirty="0">
              <a:solidFill>
                <a:srgbClr val="D3E8F9">
                  <a:lumMod val="50000"/>
                </a:srgbClr>
              </a:solidFill>
              <a:latin typeface="Arial Nova" panose="020B0504020202020204" pitchFamily="34" charset="0"/>
              <a:ea typeface="+mn-ea"/>
              <a:cs typeface="+mn-cs"/>
            </a:endParaRPr>
          </a:p>
        </p:txBody>
      </p:sp>
      <p:grpSp>
        <p:nvGrpSpPr>
          <p:cNvPr id="3" name="Group 2">
            <a:extLst>
              <a:ext uri="{FF2B5EF4-FFF2-40B4-BE49-F238E27FC236}">
                <a16:creationId xmlns:a16="http://schemas.microsoft.com/office/drawing/2014/main" id="{8E4C84E2-70F3-537E-5110-C3461CB0B361}"/>
              </a:ext>
            </a:extLst>
          </p:cNvPr>
          <p:cNvGrpSpPr/>
          <p:nvPr/>
        </p:nvGrpSpPr>
        <p:grpSpPr>
          <a:xfrm>
            <a:off x="7688059" y="-99390"/>
            <a:ext cx="16830314" cy="13716000"/>
            <a:chOff x="3776843" y="0"/>
            <a:chExt cx="8415157" cy="6858000"/>
          </a:xfrm>
        </p:grpSpPr>
        <p:pic>
          <p:nvPicPr>
            <p:cNvPr id="9" name="Picture 8" descr="A map of europe with countries/regions&#10;&#10;Description automatically generated">
              <a:extLst>
                <a:ext uri="{FF2B5EF4-FFF2-40B4-BE49-F238E27FC236}">
                  <a16:creationId xmlns:a16="http://schemas.microsoft.com/office/drawing/2014/main" id="{557F9C7B-522C-E9B2-B482-03707602374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 t="22338" r="23137" b="4178"/>
            <a:stretch/>
          </p:blipFill>
          <p:spPr>
            <a:xfrm>
              <a:off x="3776843" y="0"/>
              <a:ext cx="8415157" cy="6858000"/>
            </a:xfrm>
            <a:prstGeom prst="rect">
              <a:avLst/>
            </a:prstGeom>
          </p:spPr>
        </p:pic>
        <p:sp>
          <p:nvSpPr>
            <p:cNvPr id="10" name="Rectangle 9">
              <a:extLst>
                <a:ext uri="{FF2B5EF4-FFF2-40B4-BE49-F238E27FC236}">
                  <a16:creationId xmlns:a16="http://schemas.microsoft.com/office/drawing/2014/main" id="{F48ED390-60F0-F7F5-2E58-5D96F3AA87DE}"/>
                </a:ext>
              </a:extLst>
            </p:cNvPr>
            <p:cNvSpPr/>
            <p:nvPr/>
          </p:nvSpPr>
          <p:spPr>
            <a:xfrm>
              <a:off x="4664548" y="0"/>
              <a:ext cx="2501965" cy="16176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endParaRPr lang="en-150" sz="3600" kern="1200">
                <a:solidFill>
                  <a:prstClr val="white"/>
                </a:solidFill>
                <a:latin typeface="Verdana"/>
              </a:endParaRPr>
            </a:p>
          </p:txBody>
        </p:sp>
      </p:grpSp>
      <p:pic>
        <p:nvPicPr>
          <p:cNvPr id="11" name="Graphic 10" descr="Server with solid fill">
            <a:extLst>
              <a:ext uri="{FF2B5EF4-FFF2-40B4-BE49-F238E27FC236}">
                <a16:creationId xmlns:a16="http://schemas.microsoft.com/office/drawing/2014/main" id="{8634036B-3D5E-B9F3-DA63-02E390336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06364" y="1524626"/>
            <a:ext cx="747804" cy="747804"/>
          </a:xfrm>
          <a:prstGeom prst="rect">
            <a:avLst/>
          </a:prstGeom>
        </p:spPr>
      </p:pic>
      <p:pic>
        <p:nvPicPr>
          <p:cNvPr id="12" name="Graphic 11" descr="Server with solid fill">
            <a:extLst>
              <a:ext uri="{FF2B5EF4-FFF2-40B4-BE49-F238E27FC236}">
                <a16:creationId xmlns:a16="http://schemas.microsoft.com/office/drawing/2014/main" id="{C39B3636-89AB-88E4-065B-558E82B327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35534" y="9635946"/>
            <a:ext cx="747804" cy="747804"/>
          </a:xfrm>
          <a:prstGeom prst="rect">
            <a:avLst/>
          </a:prstGeom>
        </p:spPr>
      </p:pic>
      <p:pic>
        <p:nvPicPr>
          <p:cNvPr id="13" name="Graphic 12" descr="Server with solid fill">
            <a:extLst>
              <a:ext uri="{FF2B5EF4-FFF2-40B4-BE49-F238E27FC236}">
                <a16:creationId xmlns:a16="http://schemas.microsoft.com/office/drawing/2014/main" id="{E5D1116F-6214-348F-2761-8DAFF35E5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78268" y="11209986"/>
            <a:ext cx="747804" cy="747804"/>
          </a:xfrm>
          <a:prstGeom prst="rect">
            <a:avLst/>
          </a:prstGeom>
        </p:spPr>
      </p:pic>
      <p:pic>
        <p:nvPicPr>
          <p:cNvPr id="14" name="Graphic 13" descr="Server with solid fill">
            <a:extLst>
              <a:ext uri="{FF2B5EF4-FFF2-40B4-BE49-F238E27FC236}">
                <a16:creationId xmlns:a16="http://schemas.microsoft.com/office/drawing/2014/main" id="{AA5A29CD-02BC-9026-B8B2-FCF6F8F0E7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21336" y="10722692"/>
            <a:ext cx="747804" cy="747804"/>
          </a:xfrm>
          <a:prstGeom prst="rect">
            <a:avLst/>
          </a:prstGeom>
        </p:spPr>
      </p:pic>
      <p:pic>
        <p:nvPicPr>
          <p:cNvPr id="15" name="Graphic 14" descr="Server with solid fill">
            <a:extLst>
              <a:ext uri="{FF2B5EF4-FFF2-40B4-BE49-F238E27FC236}">
                <a16:creationId xmlns:a16="http://schemas.microsoft.com/office/drawing/2014/main" id="{66B6C36D-E819-A374-4F45-39A1A1EA84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02770" y="7479076"/>
            <a:ext cx="747804" cy="747804"/>
          </a:xfrm>
          <a:prstGeom prst="rect">
            <a:avLst/>
          </a:prstGeom>
        </p:spPr>
      </p:pic>
      <p:pic>
        <p:nvPicPr>
          <p:cNvPr id="16" name="Graphic 15" descr="Server with solid fill">
            <a:extLst>
              <a:ext uri="{FF2B5EF4-FFF2-40B4-BE49-F238E27FC236}">
                <a16:creationId xmlns:a16="http://schemas.microsoft.com/office/drawing/2014/main" id="{18863B13-CC43-DECF-FCFA-E63544E339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00306" y="7398496"/>
            <a:ext cx="747804" cy="747804"/>
          </a:xfrm>
          <a:prstGeom prst="rect">
            <a:avLst/>
          </a:prstGeom>
        </p:spPr>
      </p:pic>
      <p:pic>
        <p:nvPicPr>
          <p:cNvPr id="18" name="Graphic 17" descr="Server with solid fill">
            <a:extLst>
              <a:ext uri="{FF2B5EF4-FFF2-40B4-BE49-F238E27FC236}">
                <a16:creationId xmlns:a16="http://schemas.microsoft.com/office/drawing/2014/main" id="{DAB32453-03A5-DF99-A256-8D66196FD5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00306" y="9144202"/>
            <a:ext cx="747804" cy="747804"/>
          </a:xfrm>
          <a:prstGeom prst="rect">
            <a:avLst/>
          </a:prstGeom>
        </p:spPr>
      </p:pic>
      <p:pic>
        <p:nvPicPr>
          <p:cNvPr id="19" name="Graphic 18" descr="Server with solid fill">
            <a:extLst>
              <a:ext uri="{FF2B5EF4-FFF2-40B4-BE49-F238E27FC236}">
                <a16:creationId xmlns:a16="http://schemas.microsoft.com/office/drawing/2014/main" id="{31FE18B7-6CC2-A617-BF2A-0C1DBE8756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192822" y="10031206"/>
            <a:ext cx="747804" cy="747804"/>
          </a:xfrm>
          <a:prstGeom prst="rect">
            <a:avLst/>
          </a:prstGeom>
        </p:spPr>
      </p:pic>
      <p:sp>
        <p:nvSpPr>
          <p:cNvPr id="29" name="Rectángulo 29">
            <a:extLst>
              <a:ext uri="{FF2B5EF4-FFF2-40B4-BE49-F238E27FC236}">
                <a16:creationId xmlns:a16="http://schemas.microsoft.com/office/drawing/2014/main" id="{7F247F8D-6281-5575-7FD2-84CDA81906BE}"/>
              </a:ext>
            </a:extLst>
          </p:cNvPr>
          <p:cNvSpPr/>
          <p:nvPr/>
        </p:nvSpPr>
        <p:spPr>
          <a:xfrm>
            <a:off x="9920403" y="11879800"/>
            <a:ext cx="2608471" cy="400110"/>
          </a:xfrm>
          <a:prstGeom prst="rect">
            <a:avLst/>
          </a:prstGeom>
        </p:spPr>
        <p:txBody>
          <a:bodyPr wrap="none">
            <a:spAutoFit/>
          </a:bodyPr>
          <a:lstStyle/>
          <a:p>
            <a:pPr defTabSz="1828800" hangingPunct="1">
              <a:defRPr/>
            </a:pPr>
            <a:r>
              <a:rPr lang="ca-ES" sz="2000" b="1" kern="1200" dirty="0">
                <a:solidFill>
                  <a:srgbClr val="AC3CC2"/>
                </a:solidFill>
                <a:latin typeface="Arial Nova" panose="020B0504020202020204" pitchFamily="34" charset="0"/>
                <a:ea typeface="+mn-ea"/>
                <a:cs typeface="+mn-cs"/>
              </a:rPr>
              <a:t>MareNostrum 5 (ES)</a:t>
            </a:r>
          </a:p>
        </p:txBody>
      </p:sp>
      <p:sp>
        <p:nvSpPr>
          <p:cNvPr id="30" name="Rectángulo 30">
            <a:extLst>
              <a:ext uri="{FF2B5EF4-FFF2-40B4-BE49-F238E27FC236}">
                <a16:creationId xmlns:a16="http://schemas.microsoft.com/office/drawing/2014/main" id="{C605A0E4-33BF-26B8-0B8D-CFEE157E1564}"/>
              </a:ext>
            </a:extLst>
          </p:cNvPr>
          <p:cNvSpPr/>
          <p:nvPr/>
        </p:nvSpPr>
        <p:spPr>
          <a:xfrm>
            <a:off x="15242191" y="10336962"/>
            <a:ext cx="1802609" cy="400110"/>
          </a:xfrm>
          <a:prstGeom prst="rect">
            <a:avLst/>
          </a:prstGeom>
        </p:spPr>
        <p:txBody>
          <a:bodyPr wrap="none">
            <a:spAutoFit/>
          </a:bodyPr>
          <a:lstStyle/>
          <a:p>
            <a:pPr defTabSz="1828800" hangingPunct="1">
              <a:defRPr/>
            </a:pPr>
            <a:r>
              <a:rPr lang="ca-ES" sz="2000" b="1" kern="1200" dirty="0">
                <a:solidFill>
                  <a:srgbClr val="AC3CC2"/>
                </a:solidFill>
                <a:latin typeface="Arial Nova" panose="020B0504020202020204" pitchFamily="34" charset="0"/>
                <a:ea typeface="+mn-ea"/>
                <a:cs typeface="+mn-cs"/>
              </a:rPr>
              <a:t>Leonardo (IT)</a:t>
            </a:r>
          </a:p>
        </p:txBody>
      </p:sp>
      <p:sp>
        <p:nvSpPr>
          <p:cNvPr id="33" name="Rectángulo 33">
            <a:extLst>
              <a:ext uri="{FF2B5EF4-FFF2-40B4-BE49-F238E27FC236}">
                <a16:creationId xmlns:a16="http://schemas.microsoft.com/office/drawing/2014/main" id="{94662C24-FF79-3809-4A24-9C390E538C29}"/>
              </a:ext>
            </a:extLst>
          </p:cNvPr>
          <p:cNvSpPr/>
          <p:nvPr/>
        </p:nvSpPr>
        <p:spPr>
          <a:xfrm>
            <a:off x="18166608" y="2219958"/>
            <a:ext cx="1239442" cy="400110"/>
          </a:xfrm>
          <a:prstGeom prst="rect">
            <a:avLst/>
          </a:prstGeom>
        </p:spPr>
        <p:txBody>
          <a:bodyPr wrap="none">
            <a:spAutoFit/>
          </a:bodyPr>
          <a:lstStyle/>
          <a:p>
            <a:pPr defTabSz="1828800" hangingPunct="1">
              <a:defRPr/>
            </a:pPr>
            <a:r>
              <a:rPr lang="ca-ES" sz="2000" b="1" kern="1200" dirty="0" err="1">
                <a:solidFill>
                  <a:srgbClr val="AC3CC2"/>
                </a:solidFill>
                <a:latin typeface="Arial Nova" panose="020B0504020202020204" pitchFamily="34" charset="0"/>
                <a:ea typeface="+mn-ea"/>
                <a:cs typeface="+mn-cs"/>
              </a:rPr>
              <a:t>Lumi</a:t>
            </a:r>
            <a:r>
              <a:rPr lang="ca-ES" sz="2000" b="1" kern="1200" dirty="0">
                <a:solidFill>
                  <a:srgbClr val="AC3CC2"/>
                </a:solidFill>
                <a:latin typeface="Arial Nova" panose="020B0504020202020204" pitchFamily="34" charset="0"/>
                <a:ea typeface="+mn-ea"/>
                <a:cs typeface="+mn-cs"/>
              </a:rPr>
              <a:t> (FI)</a:t>
            </a:r>
          </a:p>
        </p:txBody>
      </p:sp>
      <p:sp>
        <p:nvSpPr>
          <p:cNvPr id="36" name="Rectángulo 38">
            <a:extLst>
              <a:ext uri="{FF2B5EF4-FFF2-40B4-BE49-F238E27FC236}">
                <a16:creationId xmlns:a16="http://schemas.microsoft.com/office/drawing/2014/main" id="{41B7817D-6AC7-71B8-BB20-16DB58A717B6}"/>
              </a:ext>
            </a:extLst>
          </p:cNvPr>
          <p:cNvSpPr/>
          <p:nvPr/>
        </p:nvSpPr>
        <p:spPr>
          <a:xfrm>
            <a:off x="16873510" y="8730992"/>
            <a:ext cx="1259704" cy="400110"/>
          </a:xfrm>
          <a:prstGeom prst="rect">
            <a:avLst/>
          </a:prstGeom>
        </p:spPr>
        <p:txBody>
          <a:bodyPr wrap="none">
            <a:spAutoFit/>
          </a:bodyPr>
          <a:lstStyle/>
          <a:p>
            <a:pPr defTabSz="1828800" hangingPunct="1">
              <a:defRPr/>
            </a:pPr>
            <a:r>
              <a:rPr lang="en-GB" sz="2000" b="1" kern="1200" dirty="0">
                <a:solidFill>
                  <a:srgbClr val="2A78F3"/>
                </a:solidFill>
                <a:latin typeface="Arial Nova" panose="020B0504020202020204" pitchFamily="34" charset="0"/>
                <a:ea typeface="+mn-ea"/>
                <a:cs typeface="+mn-cs"/>
              </a:rPr>
              <a:t>Vega</a:t>
            </a:r>
            <a:r>
              <a:rPr lang="en-GB" sz="2000" kern="1200" dirty="0">
                <a:solidFill>
                  <a:srgbClr val="2A78F3"/>
                </a:solidFill>
                <a:latin typeface="Arial Nova" panose="020B0504020202020204" pitchFamily="34" charset="0"/>
                <a:ea typeface="+mn-ea"/>
                <a:cs typeface="+mn-cs"/>
              </a:rPr>
              <a:t> (SI)</a:t>
            </a:r>
          </a:p>
        </p:txBody>
      </p:sp>
      <p:sp>
        <p:nvSpPr>
          <p:cNvPr id="37" name="Rectángulo 39">
            <a:extLst>
              <a:ext uri="{FF2B5EF4-FFF2-40B4-BE49-F238E27FC236}">
                <a16:creationId xmlns:a16="http://schemas.microsoft.com/office/drawing/2014/main" id="{3876FE99-1037-703E-80DA-7C76C45551BE}"/>
              </a:ext>
            </a:extLst>
          </p:cNvPr>
          <p:cNvSpPr/>
          <p:nvPr/>
        </p:nvSpPr>
        <p:spPr>
          <a:xfrm>
            <a:off x="17179926" y="7032124"/>
            <a:ext cx="1769780" cy="400110"/>
          </a:xfrm>
          <a:prstGeom prst="rect">
            <a:avLst/>
          </a:prstGeom>
        </p:spPr>
        <p:txBody>
          <a:bodyPr wrap="none">
            <a:spAutoFit/>
          </a:bodyPr>
          <a:lstStyle/>
          <a:p>
            <a:pPr defTabSz="1828800" hangingPunct="1">
              <a:defRPr/>
            </a:pPr>
            <a:r>
              <a:rPr lang="en-GB" sz="2000" b="1" kern="1200" dirty="0">
                <a:solidFill>
                  <a:srgbClr val="2A78F3"/>
                </a:solidFill>
                <a:latin typeface="Arial Nova" panose="020B0504020202020204" pitchFamily="34" charset="0"/>
                <a:ea typeface="+mn-ea"/>
                <a:cs typeface="+mn-cs"/>
              </a:rPr>
              <a:t>Karolina</a:t>
            </a:r>
            <a:r>
              <a:rPr lang="en-GB" sz="2000" kern="1200" dirty="0">
                <a:solidFill>
                  <a:srgbClr val="2A78F3"/>
                </a:solidFill>
                <a:latin typeface="Arial Nova" panose="020B0504020202020204" pitchFamily="34" charset="0"/>
                <a:ea typeface="+mn-ea"/>
                <a:cs typeface="+mn-cs"/>
              </a:rPr>
              <a:t> (CZ)</a:t>
            </a:r>
          </a:p>
        </p:txBody>
      </p:sp>
      <p:sp>
        <p:nvSpPr>
          <p:cNvPr id="39" name="Rectángulo 40">
            <a:extLst>
              <a:ext uri="{FF2B5EF4-FFF2-40B4-BE49-F238E27FC236}">
                <a16:creationId xmlns:a16="http://schemas.microsoft.com/office/drawing/2014/main" id="{5882C64B-7F88-E2F6-A6FE-15341D22A89F}"/>
              </a:ext>
            </a:extLst>
          </p:cNvPr>
          <p:cNvSpPr/>
          <p:nvPr/>
        </p:nvSpPr>
        <p:spPr>
          <a:xfrm>
            <a:off x="19489894" y="9573398"/>
            <a:ext cx="2104872" cy="400110"/>
          </a:xfrm>
          <a:prstGeom prst="rect">
            <a:avLst/>
          </a:prstGeom>
        </p:spPr>
        <p:txBody>
          <a:bodyPr wrap="none">
            <a:spAutoFit/>
          </a:bodyPr>
          <a:lstStyle/>
          <a:p>
            <a:pPr defTabSz="1828800" hangingPunct="1">
              <a:defRPr/>
            </a:pPr>
            <a:r>
              <a:rPr lang="en-GB" sz="2000" b="1" kern="1200" dirty="0">
                <a:solidFill>
                  <a:srgbClr val="2A78F3"/>
                </a:solidFill>
                <a:latin typeface="Arial Nova" panose="020B0504020202020204" pitchFamily="34" charset="0"/>
                <a:ea typeface="+mn-ea"/>
                <a:cs typeface="+mn-cs"/>
              </a:rPr>
              <a:t>Discoverer</a:t>
            </a:r>
            <a:r>
              <a:rPr lang="en-GB" sz="2000" kern="1200" dirty="0">
                <a:solidFill>
                  <a:srgbClr val="2A78F3"/>
                </a:solidFill>
                <a:latin typeface="Arial Nova" panose="020B0504020202020204" pitchFamily="34" charset="0"/>
                <a:ea typeface="+mn-ea"/>
                <a:cs typeface="+mn-cs"/>
              </a:rPr>
              <a:t> (BG)</a:t>
            </a:r>
          </a:p>
        </p:txBody>
      </p:sp>
      <p:sp>
        <p:nvSpPr>
          <p:cNvPr id="49" name="Rectángulo 36">
            <a:extLst>
              <a:ext uri="{FF2B5EF4-FFF2-40B4-BE49-F238E27FC236}">
                <a16:creationId xmlns:a16="http://schemas.microsoft.com/office/drawing/2014/main" id="{0961DC0F-F126-0421-E6A5-B80D1D7D7AFC}"/>
              </a:ext>
            </a:extLst>
          </p:cNvPr>
          <p:cNvSpPr/>
          <p:nvPr/>
        </p:nvSpPr>
        <p:spPr>
          <a:xfrm>
            <a:off x="7490941" y="11224274"/>
            <a:ext cx="1952649" cy="400110"/>
          </a:xfrm>
          <a:prstGeom prst="rect">
            <a:avLst/>
          </a:prstGeom>
        </p:spPr>
        <p:txBody>
          <a:bodyPr wrap="none">
            <a:spAutoFit/>
          </a:bodyPr>
          <a:lstStyle/>
          <a:p>
            <a:pPr algn="r" defTabSz="1828800" hangingPunct="1">
              <a:defRPr/>
            </a:pPr>
            <a:r>
              <a:rPr lang="en-GB" sz="2000" b="1" kern="1200" dirty="0">
                <a:solidFill>
                  <a:srgbClr val="2A78F3"/>
                </a:solidFill>
                <a:latin typeface="Arial Nova" panose="020B0504020202020204" pitchFamily="34" charset="0"/>
                <a:ea typeface="+mn-ea"/>
                <a:cs typeface="+mn-cs"/>
              </a:rPr>
              <a:t>Deucalion</a:t>
            </a:r>
            <a:r>
              <a:rPr lang="en-GB" sz="2000" kern="1200" dirty="0">
                <a:solidFill>
                  <a:srgbClr val="2A78F3"/>
                </a:solidFill>
                <a:latin typeface="Arial Nova" panose="020B0504020202020204" pitchFamily="34" charset="0"/>
                <a:ea typeface="+mn-ea"/>
                <a:cs typeface="+mn-cs"/>
              </a:rPr>
              <a:t> (PT)</a:t>
            </a:r>
          </a:p>
        </p:txBody>
      </p:sp>
      <p:cxnSp>
        <p:nvCxnSpPr>
          <p:cNvPr id="53" name="Straight Connector 52">
            <a:extLst>
              <a:ext uri="{FF2B5EF4-FFF2-40B4-BE49-F238E27FC236}">
                <a16:creationId xmlns:a16="http://schemas.microsoft.com/office/drawing/2014/main" id="{530629FB-93D2-19E3-0F73-AD3BD95BDB2E}"/>
              </a:ext>
            </a:extLst>
          </p:cNvPr>
          <p:cNvCxnSpPr>
            <a:cxnSpLocks/>
          </p:cNvCxnSpPr>
          <p:nvPr/>
        </p:nvCxnSpPr>
        <p:spPr>
          <a:xfrm>
            <a:off x="18880264" y="2912662"/>
            <a:ext cx="1670464" cy="666073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F12C0E-52F8-FC72-76CF-61AECC0B4533}"/>
              </a:ext>
            </a:extLst>
          </p:cNvPr>
          <p:cNvCxnSpPr>
            <a:cxnSpLocks/>
          </p:cNvCxnSpPr>
          <p:nvPr/>
        </p:nvCxnSpPr>
        <p:spPr>
          <a:xfrm flipH="1">
            <a:off x="15611763" y="2971800"/>
            <a:ext cx="2894602" cy="406333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C1B81B3-4BBD-F657-D996-A45A8BB08967}"/>
              </a:ext>
            </a:extLst>
          </p:cNvPr>
          <p:cNvCxnSpPr>
            <a:cxnSpLocks/>
          </p:cNvCxnSpPr>
          <p:nvPr/>
        </p:nvCxnSpPr>
        <p:spPr>
          <a:xfrm flipH="1">
            <a:off x="17214525" y="2971800"/>
            <a:ext cx="1473526" cy="406032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021E610-65D0-069E-C919-E0B82ECB5394}"/>
              </a:ext>
            </a:extLst>
          </p:cNvPr>
          <p:cNvCxnSpPr>
            <a:cxnSpLocks/>
          </p:cNvCxnSpPr>
          <p:nvPr/>
        </p:nvCxnSpPr>
        <p:spPr>
          <a:xfrm flipH="1">
            <a:off x="10077600" y="8842965"/>
            <a:ext cx="3298096" cy="196264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31477D-CE1B-FEB5-D55E-E7DAA9C82145}"/>
              </a:ext>
            </a:extLst>
          </p:cNvPr>
          <p:cNvCxnSpPr>
            <a:cxnSpLocks/>
          </p:cNvCxnSpPr>
          <p:nvPr/>
        </p:nvCxnSpPr>
        <p:spPr>
          <a:xfrm flipH="1">
            <a:off x="12619870" y="8842965"/>
            <a:ext cx="1071116" cy="225363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BA7B4D-073B-8C25-E406-326041AAF264}"/>
              </a:ext>
            </a:extLst>
          </p:cNvPr>
          <p:cNvCxnSpPr>
            <a:cxnSpLocks/>
          </p:cNvCxnSpPr>
          <p:nvPr/>
        </p:nvCxnSpPr>
        <p:spPr>
          <a:xfrm>
            <a:off x="15411923" y="8614983"/>
            <a:ext cx="65562" cy="90312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06D3F9B-8C36-A97B-9B49-9582590033AB}"/>
              </a:ext>
            </a:extLst>
          </p:cNvPr>
          <p:cNvCxnSpPr>
            <a:cxnSpLocks/>
          </p:cNvCxnSpPr>
          <p:nvPr/>
        </p:nvCxnSpPr>
        <p:spPr>
          <a:xfrm flipH="1">
            <a:off x="12924670" y="10263642"/>
            <a:ext cx="2317520" cy="113775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9E17865-D18C-0041-E08D-508232C063A1}"/>
              </a:ext>
            </a:extLst>
          </p:cNvPr>
          <p:cNvCxnSpPr>
            <a:cxnSpLocks/>
          </p:cNvCxnSpPr>
          <p:nvPr/>
        </p:nvCxnSpPr>
        <p:spPr>
          <a:xfrm>
            <a:off x="17555049" y="9573398"/>
            <a:ext cx="2637774" cy="76356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3B6E1EA-87DC-A432-E539-CF2B5CEFB0F8}"/>
              </a:ext>
            </a:extLst>
          </p:cNvPr>
          <p:cNvCxnSpPr>
            <a:cxnSpLocks/>
          </p:cNvCxnSpPr>
          <p:nvPr/>
        </p:nvCxnSpPr>
        <p:spPr>
          <a:xfrm flipV="1">
            <a:off x="16092189" y="9573398"/>
            <a:ext cx="608118" cy="32304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3BA033B-4A11-C4D5-D996-4345B05CD9EB}"/>
              </a:ext>
            </a:extLst>
          </p:cNvPr>
          <p:cNvCxnSpPr>
            <a:cxnSpLocks/>
          </p:cNvCxnSpPr>
          <p:nvPr/>
        </p:nvCxnSpPr>
        <p:spPr>
          <a:xfrm flipV="1">
            <a:off x="15882569" y="7865686"/>
            <a:ext cx="788942" cy="14881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48BA705-F573-E9E4-FC71-B0D22FA9394B}"/>
              </a:ext>
            </a:extLst>
          </p:cNvPr>
          <p:cNvCxnSpPr>
            <a:cxnSpLocks/>
          </p:cNvCxnSpPr>
          <p:nvPr/>
        </p:nvCxnSpPr>
        <p:spPr>
          <a:xfrm flipV="1">
            <a:off x="16976311" y="8226881"/>
            <a:ext cx="39746" cy="72184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18CDBC7-3750-0C2D-8F70-FA9671CD3677}"/>
              </a:ext>
            </a:extLst>
          </p:cNvPr>
          <p:cNvCxnSpPr>
            <a:cxnSpLocks/>
          </p:cNvCxnSpPr>
          <p:nvPr/>
        </p:nvCxnSpPr>
        <p:spPr>
          <a:xfrm>
            <a:off x="14950575" y="7938011"/>
            <a:ext cx="135854" cy="9358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70" name="Graphic 69" descr="Server with solid fill">
            <a:extLst>
              <a:ext uri="{FF2B5EF4-FFF2-40B4-BE49-F238E27FC236}">
                <a16:creationId xmlns:a16="http://schemas.microsoft.com/office/drawing/2014/main" id="{00A0BDAF-B8B9-FE63-8D05-9706854B02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715496" y="12372242"/>
            <a:ext cx="747804" cy="747804"/>
          </a:xfrm>
          <a:prstGeom prst="rect">
            <a:avLst/>
          </a:prstGeom>
        </p:spPr>
      </p:pic>
      <p:sp>
        <p:nvSpPr>
          <p:cNvPr id="72" name="Rectángulo 38">
            <a:extLst>
              <a:ext uri="{FF2B5EF4-FFF2-40B4-BE49-F238E27FC236}">
                <a16:creationId xmlns:a16="http://schemas.microsoft.com/office/drawing/2014/main" id="{FFCDA4E7-7800-A108-C54D-BA83DA7A7C31}"/>
              </a:ext>
            </a:extLst>
          </p:cNvPr>
          <p:cNvSpPr/>
          <p:nvPr/>
        </p:nvSpPr>
        <p:spPr>
          <a:xfrm>
            <a:off x="20323457" y="12873824"/>
            <a:ext cx="1897379" cy="400110"/>
          </a:xfrm>
          <a:prstGeom prst="rect">
            <a:avLst/>
          </a:prstGeom>
        </p:spPr>
        <p:txBody>
          <a:bodyPr wrap="none">
            <a:spAutoFit/>
          </a:bodyPr>
          <a:lstStyle/>
          <a:p>
            <a:pPr defTabSz="1828800" hangingPunct="1">
              <a:defRPr/>
            </a:pPr>
            <a:r>
              <a:rPr lang="en-GB" sz="2000" b="1" kern="1200" dirty="0">
                <a:solidFill>
                  <a:srgbClr val="2A78F3"/>
                </a:solidFill>
                <a:latin typeface="Arial Nova" panose="020B0504020202020204" pitchFamily="34" charset="0"/>
                <a:ea typeface="+mn-ea"/>
                <a:cs typeface="+mn-cs"/>
              </a:rPr>
              <a:t>Daedalus </a:t>
            </a:r>
            <a:r>
              <a:rPr lang="en-GB" sz="2000" kern="1200" dirty="0">
                <a:solidFill>
                  <a:srgbClr val="2A78F3"/>
                </a:solidFill>
                <a:latin typeface="Arial Nova" panose="020B0504020202020204" pitchFamily="34" charset="0"/>
                <a:ea typeface="+mn-ea"/>
                <a:cs typeface="+mn-cs"/>
              </a:rPr>
              <a:t>(GR)</a:t>
            </a:r>
          </a:p>
        </p:txBody>
      </p:sp>
      <p:cxnSp>
        <p:nvCxnSpPr>
          <p:cNvPr id="73" name="Straight Connector 72">
            <a:extLst>
              <a:ext uri="{FF2B5EF4-FFF2-40B4-BE49-F238E27FC236}">
                <a16:creationId xmlns:a16="http://schemas.microsoft.com/office/drawing/2014/main" id="{B0981DD4-C544-9229-1D5A-0D91677DDD77}"/>
              </a:ext>
            </a:extLst>
          </p:cNvPr>
          <p:cNvCxnSpPr>
            <a:cxnSpLocks/>
          </p:cNvCxnSpPr>
          <p:nvPr/>
        </p:nvCxnSpPr>
        <p:spPr>
          <a:xfrm flipV="1">
            <a:off x="20192823" y="10829405"/>
            <a:ext cx="540182" cy="136197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9AC2907-56C9-0616-5FD1-B8E14C00A656}"/>
              </a:ext>
            </a:extLst>
          </p:cNvPr>
          <p:cNvCxnSpPr>
            <a:cxnSpLocks/>
          </p:cNvCxnSpPr>
          <p:nvPr/>
        </p:nvCxnSpPr>
        <p:spPr>
          <a:xfrm>
            <a:off x="12924671" y="11716716"/>
            <a:ext cx="6790826" cy="110535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70CD75-2702-F814-BE05-0E0068797213}"/>
              </a:ext>
            </a:extLst>
          </p:cNvPr>
          <p:cNvCxnSpPr>
            <a:cxnSpLocks/>
          </p:cNvCxnSpPr>
          <p:nvPr/>
        </p:nvCxnSpPr>
        <p:spPr>
          <a:xfrm>
            <a:off x="10273941" y="11000891"/>
            <a:ext cx="1705730" cy="46445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7AAA8C9-D535-3BD3-275D-A2B57645198A}"/>
              </a:ext>
            </a:extLst>
          </p:cNvPr>
          <p:cNvCxnSpPr>
            <a:cxnSpLocks/>
          </p:cNvCxnSpPr>
          <p:nvPr/>
        </p:nvCxnSpPr>
        <p:spPr>
          <a:xfrm>
            <a:off x="16341717" y="10832519"/>
            <a:ext cx="3252206" cy="155277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Graphic 1" descr="Server with solid fill">
            <a:extLst>
              <a:ext uri="{FF2B5EF4-FFF2-40B4-BE49-F238E27FC236}">
                <a16:creationId xmlns:a16="http://schemas.microsoft.com/office/drawing/2014/main" id="{A7CCDF62-8611-0877-9791-A8898B0046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086428" y="7489964"/>
            <a:ext cx="747804" cy="747804"/>
          </a:xfrm>
          <a:prstGeom prst="rect">
            <a:avLst/>
          </a:prstGeom>
        </p:spPr>
      </p:pic>
      <p:sp>
        <p:nvSpPr>
          <p:cNvPr id="4" name="Rectángulo 37">
            <a:extLst>
              <a:ext uri="{FF2B5EF4-FFF2-40B4-BE49-F238E27FC236}">
                <a16:creationId xmlns:a16="http://schemas.microsoft.com/office/drawing/2014/main" id="{604F712A-0766-6311-CF43-4DEE13931E62}"/>
              </a:ext>
            </a:extLst>
          </p:cNvPr>
          <p:cNvSpPr/>
          <p:nvPr/>
        </p:nvSpPr>
        <p:spPr>
          <a:xfrm>
            <a:off x="14788256" y="7053914"/>
            <a:ext cx="1863715" cy="400110"/>
          </a:xfrm>
          <a:prstGeom prst="rect">
            <a:avLst/>
          </a:prstGeom>
        </p:spPr>
        <p:txBody>
          <a:bodyPr wrap="none">
            <a:spAutoFit/>
          </a:bodyPr>
          <a:lstStyle/>
          <a:p>
            <a:pPr algn="r" defTabSz="1828800" hangingPunct="1">
              <a:defRPr/>
            </a:pPr>
            <a:r>
              <a:rPr lang="en-GB" sz="2000" b="1" kern="1200" dirty="0">
                <a:solidFill>
                  <a:srgbClr val="FF0000"/>
                </a:solidFill>
                <a:latin typeface="Arial Nova" panose="020B0504020202020204" pitchFamily="34" charset="0"/>
                <a:ea typeface="+mn-ea"/>
                <a:cs typeface="+mn-cs"/>
              </a:rPr>
              <a:t>JUPITER</a:t>
            </a:r>
            <a:r>
              <a:rPr lang="en-GB" sz="2000" kern="1200" dirty="0">
                <a:solidFill>
                  <a:srgbClr val="FF0000"/>
                </a:solidFill>
                <a:latin typeface="Arial Nova" panose="020B0504020202020204" pitchFamily="34" charset="0"/>
                <a:ea typeface="+mn-ea"/>
                <a:cs typeface="+mn-cs"/>
              </a:rPr>
              <a:t> (DE)</a:t>
            </a:r>
          </a:p>
        </p:txBody>
      </p:sp>
      <p:sp>
        <p:nvSpPr>
          <p:cNvPr id="28" name="Title 1">
            <a:extLst>
              <a:ext uri="{FF2B5EF4-FFF2-40B4-BE49-F238E27FC236}">
                <a16:creationId xmlns:a16="http://schemas.microsoft.com/office/drawing/2014/main" id="{6CEC34EA-2B6D-29B2-55CB-24C62A96B6B9}"/>
              </a:ext>
            </a:extLst>
          </p:cNvPr>
          <p:cNvSpPr>
            <a:spLocks noGrp="1"/>
          </p:cNvSpPr>
          <p:nvPr>
            <p:ph type="title"/>
          </p:nvPr>
        </p:nvSpPr>
        <p:spPr>
          <a:xfrm>
            <a:off x="827772" y="545925"/>
            <a:ext cx="21945600" cy="2089866"/>
          </a:xfrm>
        </p:spPr>
        <p:txBody>
          <a:bodyPr/>
          <a:lstStyle/>
          <a:p>
            <a:r>
              <a:rPr lang="en-US" sz="8000" dirty="0">
                <a:solidFill>
                  <a:schemeClr val="accent2"/>
                </a:solidFill>
                <a:latin typeface="Montserrat" panose="00000800000000000000" pitchFamily="50" charset="0"/>
              </a:rPr>
              <a:t>… and Federated</a:t>
            </a:r>
            <a:endParaRPr lang="en-US" sz="7200" dirty="0">
              <a:solidFill>
                <a:schemeClr val="accent1"/>
              </a:solidFill>
              <a:latin typeface="Montserrat" panose="00000800000000000000" pitchFamily="50" charset="0"/>
            </a:endParaRPr>
          </a:p>
        </p:txBody>
      </p:sp>
      <p:pic>
        <p:nvPicPr>
          <p:cNvPr id="17" name="Graphic 16" descr="Server with solid fill">
            <a:extLst>
              <a:ext uri="{FF2B5EF4-FFF2-40B4-BE49-F238E27FC236}">
                <a16:creationId xmlns:a16="http://schemas.microsoft.com/office/drawing/2014/main" id="{EE9ADA96-34A8-5AF6-7C83-A911CFCC43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715496" y="12372242"/>
            <a:ext cx="747804" cy="747804"/>
          </a:xfrm>
          <a:prstGeom prst="rect">
            <a:avLst/>
          </a:prstGeom>
        </p:spPr>
      </p:pic>
      <p:sp>
        <p:nvSpPr>
          <p:cNvPr id="20" name="Rectángulo 38">
            <a:extLst>
              <a:ext uri="{FF2B5EF4-FFF2-40B4-BE49-F238E27FC236}">
                <a16:creationId xmlns:a16="http://schemas.microsoft.com/office/drawing/2014/main" id="{1B7C9589-5D92-FB12-4984-51776D371A45}"/>
              </a:ext>
            </a:extLst>
          </p:cNvPr>
          <p:cNvSpPr/>
          <p:nvPr/>
        </p:nvSpPr>
        <p:spPr>
          <a:xfrm>
            <a:off x="20323457" y="12873824"/>
            <a:ext cx="1897379" cy="400110"/>
          </a:xfrm>
          <a:prstGeom prst="rect">
            <a:avLst/>
          </a:prstGeom>
        </p:spPr>
        <p:txBody>
          <a:bodyPr wrap="none">
            <a:spAutoFit/>
          </a:bodyPr>
          <a:lstStyle/>
          <a:p>
            <a:pPr defTabSz="1828800" hangingPunct="1">
              <a:defRPr/>
            </a:pPr>
            <a:r>
              <a:rPr lang="en-GB" sz="2000" b="1" kern="1200" dirty="0">
                <a:solidFill>
                  <a:srgbClr val="00CC66"/>
                </a:solidFill>
                <a:latin typeface="Arial Nova" panose="020B0504020202020204" pitchFamily="34" charset="0"/>
                <a:ea typeface="+mn-ea"/>
                <a:cs typeface="+mn-cs"/>
              </a:rPr>
              <a:t>Daedalus </a:t>
            </a:r>
            <a:r>
              <a:rPr lang="en-GB" sz="2000" kern="1200" dirty="0">
                <a:solidFill>
                  <a:srgbClr val="00CC66"/>
                </a:solidFill>
                <a:latin typeface="Arial Nova" panose="020B0504020202020204" pitchFamily="34" charset="0"/>
                <a:ea typeface="+mn-ea"/>
                <a:cs typeface="+mn-cs"/>
              </a:rPr>
              <a:t>(GR)</a:t>
            </a:r>
          </a:p>
        </p:txBody>
      </p:sp>
      <p:pic>
        <p:nvPicPr>
          <p:cNvPr id="27" name="Graphic 26" descr="Server with solid fill">
            <a:extLst>
              <a:ext uri="{FF2B5EF4-FFF2-40B4-BE49-F238E27FC236}">
                <a16:creationId xmlns:a16="http://schemas.microsoft.com/office/drawing/2014/main" id="{511ED545-5172-E3BD-556B-B9B0190BE8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543174" y="3793238"/>
            <a:ext cx="747804" cy="747804"/>
          </a:xfrm>
          <a:prstGeom prst="rect">
            <a:avLst/>
          </a:prstGeom>
        </p:spPr>
      </p:pic>
      <p:sp>
        <p:nvSpPr>
          <p:cNvPr id="31" name="Rectángulo 37">
            <a:extLst>
              <a:ext uri="{FF2B5EF4-FFF2-40B4-BE49-F238E27FC236}">
                <a16:creationId xmlns:a16="http://schemas.microsoft.com/office/drawing/2014/main" id="{35FC0FCD-60F1-45E0-0C84-E207D4E3322C}"/>
              </a:ext>
            </a:extLst>
          </p:cNvPr>
          <p:cNvSpPr/>
          <p:nvPr/>
        </p:nvSpPr>
        <p:spPr>
          <a:xfrm>
            <a:off x="16040235" y="3323198"/>
            <a:ext cx="1943160" cy="400110"/>
          </a:xfrm>
          <a:prstGeom prst="rect">
            <a:avLst/>
          </a:prstGeom>
        </p:spPr>
        <p:txBody>
          <a:bodyPr wrap="none">
            <a:spAutoFit/>
          </a:bodyPr>
          <a:lstStyle/>
          <a:p>
            <a:pPr algn="r" defTabSz="1828800" hangingPunct="1">
              <a:defRPr/>
            </a:pPr>
            <a:r>
              <a:rPr lang="en-GB" sz="2000" b="1" kern="1200" dirty="0">
                <a:solidFill>
                  <a:srgbClr val="00CC66"/>
                </a:solidFill>
                <a:latin typeface="Arial Nova" panose="020B0504020202020204" pitchFamily="34" charset="0"/>
                <a:ea typeface="+mn-ea"/>
                <a:cs typeface="+mn-cs"/>
              </a:rPr>
              <a:t>Arrhenius </a:t>
            </a:r>
            <a:r>
              <a:rPr lang="en-GB" sz="2000" kern="1200" dirty="0">
                <a:solidFill>
                  <a:srgbClr val="00CC66"/>
                </a:solidFill>
                <a:latin typeface="Arial Nova" panose="020B0504020202020204" pitchFamily="34" charset="0"/>
                <a:ea typeface="+mn-ea"/>
                <a:cs typeface="+mn-cs"/>
              </a:rPr>
              <a:t>(SE)</a:t>
            </a:r>
          </a:p>
        </p:txBody>
      </p:sp>
      <p:pic>
        <p:nvPicPr>
          <p:cNvPr id="40" name="Graphic 39" descr="Server with solid fill">
            <a:extLst>
              <a:ext uri="{FF2B5EF4-FFF2-40B4-BE49-F238E27FC236}">
                <a16:creationId xmlns:a16="http://schemas.microsoft.com/office/drawing/2014/main" id="{5AA9C00D-B12E-1836-50E0-6448156E4B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057164" y="8533310"/>
            <a:ext cx="747804" cy="747804"/>
          </a:xfrm>
          <a:prstGeom prst="rect">
            <a:avLst/>
          </a:prstGeom>
        </p:spPr>
      </p:pic>
      <p:sp>
        <p:nvSpPr>
          <p:cNvPr id="41" name="Rectángulo 37">
            <a:extLst>
              <a:ext uri="{FF2B5EF4-FFF2-40B4-BE49-F238E27FC236}">
                <a16:creationId xmlns:a16="http://schemas.microsoft.com/office/drawing/2014/main" id="{CCADBAA6-1807-E4D7-4FD9-BC55D4A93AC7}"/>
              </a:ext>
            </a:extLst>
          </p:cNvPr>
          <p:cNvSpPr/>
          <p:nvPr/>
        </p:nvSpPr>
        <p:spPr>
          <a:xfrm>
            <a:off x="11354264" y="8067924"/>
            <a:ext cx="2432076" cy="400110"/>
          </a:xfrm>
          <a:prstGeom prst="rect">
            <a:avLst/>
          </a:prstGeom>
        </p:spPr>
        <p:txBody>
          <a:bodyPr wrap="none">
            <a:spAutoFit/>
          </a:bodyPr>
          <a:lstStyle/>
          <a:p>
            <a:pPr algn="r" defTabSz="1828800" hangingPunct="1">
              <a:defRPr/>
            </a:pPr>
            <a:r>
              <a:rPr lang="en-GB" sz="2000" b="1" kern="1200" dirty="0">
                <a:solidFill>
                  <a:srgbClr val="FF0000"/>
                </a:solidFill>
                <a:latin typeface="Arial Nova" panose="020B0504020202020204" pitchFamily="34" charset="0"/>
                <a:ea typeface="+mn-ea"/>
                <a:cs typeface="+mn-cs"/>
              </a:rPr>
              <a:t>JULES VERNE</a:t>
            </a:r>
            <a:r>
              <a:rPr lang="en-GB" sz="2000" kern="1200" dirty="0">
                <a:solidFill>
                  <a:srgbClr val="FF0000"/>
                </a:solidFill>
                <a:latin typeface="Arial Nova" panose="020B0504020202020204" pitchFamily="34" charset="0"/>
                <a:ea typeface="+mn-ea"/>
                <a:cs typeface="+mn-cs"/>
              </a:rPr>
              <a:t> (FR)</a:t>
            </a:r>
          </a:p>
        </p:txBody>
      </p:sp>
      <p:cxnSp>
        <p:nvCxnSpPr>
          <p:cNvPr id="42" name="Straight Connector 41">
            <a:extLst>
              <a:ext uri="{FF2B5EF4-FFF2-40B4-BE49-F238E27FC236}">
                <a16:creationId xmlns:a16="http://schemas.microsoft.com/office/drawing/2014/main" id="{FC7EC7B1-3CFF-112C-C961-8B9918D8D829}"/>
              </a:ext>
            </a:extLst>
          </p:cNvPr>
          <p:cNvCxnSpPr>
            <a:cxnSpLocks/>
          </p:cNvCxnSpPr>
          <p:nvPr/>
        </p:nvCxnSpPr>
        <p:spPr>
          <a:xfrm flipV="1">
            <a:off x="13791052" y="8256141"/>
            <a:ext cx="675244" cy="44109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039635F-059C-C2F3-8434-87C2D38EA506}"/>
              </a:ext>
            </a:extLst>
          </p:cNvPr>
          <p:cNvCxnSpPr>
            <a:cxnSpLocks/>
          </p:cNvCxnSpPr>
          <p:nvPr/>
        </p:nvCxnSpPr>
        <p:spPr>
          <a:xfrm flipV="1">
            <a:off x="17443540" y="2609999"/>
            <a:ext cx="731661" cy="64326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3" name="Rectángulo 37">
            <a:extLst>
              <a:ext uri="{FF2B5EF4-FFF2-40B4-BE49-F238E27FC236}">
                <a16:creationId xmlns:a16="http://schemas.microsoft.com/office/drawing/2014/main" id="{9765A67B-69A3-F3A4-AFBA-238864629D5C}"/>
              </a:ext>
            </a:extLst>
          </p:cNvPr>
          <p:cNvSpPr/>
          <p:nvPr/>
        </p:nvSpPr>
        <p:spPr>
          <a:xfrm>
            <a:off x="12935568" y="7021074"/>
            <a:ext cx="1834990" cy="400110"/>
          </a:xfrm>
          <a:prstGeom prst="rect">
            <a:avLst/>
          </a:prstGeom>
        </p:spPr>
        <p:txBody>
          <a:bodyPr wrap="none">
            <a:spAutoFit/>
          </a:bodyPr>
          <a:lstStyle/>
          <a:p>
            <a:pPr algn="r" defTabSz="1828800" hangingPunct="1">
              <a:defRPr/>
            </a:pPr>
            <a:r>
              <a:rPr lang="en-GB" sz="2000" b="1" kern="1200" dirty="0" err="1">
                <a:solidFill>
                  <a:srgbClr val="2A78F3"/>
                </a:solidFill>
                <a:latin typeface="Arial Nova" panose="020B0504020202020204" pitchFamily="34" charset="0"/>
                <a:ea typeface="+mn-ea"/>
                <a:cs typeface="+mn-cs"/>
              </a:rPr>
              <a:t>Meluxina</a:t>
            </a:r>
            <a:r>
              <a:rPr lang="en-GB" sz="2000" kern="1200" dirty="0">
                <a:solidFill>
                  <a:srgbClr val="2A78F3"/>
                </a:solidFill>
                <a:latin typeface="Arial Nova" panose="020B0504020202020204" pitchFamily="34" charset="0"/>
                <a:ea typeface="+mn-ea"/>
                <a:cs typeface="+mn-cs"/>
              </a:rPr>
              <a:t> (LU)</a:t>
            </a:r>
          </a:p>
        </p:txBody>
      </p:sp>
      <p:pic>
        <p:nvPicPr>
          <p:cNvPr id="5" name="Graphic 4" descr="Server with solid fill">
            <a:extLst>
              <a:ext uri="{FF2B5EF4-FFF2-40B4-BE49-F238E27FC236}">
                <a16:creationId xmlns:a16="http://schemas.microsoft.com/office/drawing/2014/main" id="{17986C34-91C3-7AE9-5E52-C1304E9A30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896301" y="6251605"/>
            <a:ext cx="747804" cy="747804"/>
          </a:xfrm>
          <a:prstGeom prst="rect">
            <a:avLst/>
          </a:prstGeom>
        </p:spPr>
      </p:pic>
      <p:pic>
        <p:nvPicPr>
          <p:cNvPr id="6" name="Graphic 5" descr="Server with solid fill">
            <a:extLst>
              <a:ext uri="{FF2B5EF4-FFF2-40B4-BE49-F238E27FC236}">
                <a16:creationId xmlns:a16="http://schemas.microsoft.com/office/drawing/2014/main" id="{B3E508CB-4A05-F2C0-1272-B4B64691D9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50736" y="5523420"/>
            <a:ext cx="747804" cy="747804"/>
          </a:xfrm>
          <a:prstGeom prst="rect">
            <a:avLst/>
          </a:prstGeom>
        </p:spPr>
      </p:pic>
      <p:pic>
        <p:nvPicPr>
          <p:cNvPr id="7" name="Graphic 6" descr="Server with solid fill">
            <a:extLst>
              <a:ext uri="{FF2B5EF4-FFF2-40B4-BE49-F238E27FC236}">
                <a16:creationId xmlns:a16="http://schemas.microsoft.com/office/drawing/2014/main" id="{DB37B7BF-33D5-D501-E10A-900E93B19A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01902" y="8515547"/>
            <a:ext cx="747804" cy="747804"/>
          </a:xfrm>
          <a:prstGeom prst="rect">
            <a:avLst/>
          </a:prstGeom>
        </p:spPr>
      </p:pic>
      <p:sp>
        <p:nvSpPr>
          <p:cNvPr id="21" name="Rectángulo 37">
            <a:extLst>
              <a:ext uri="{FF2B5EF4-FFF2-40B4-BE49-F238E27FC236}">
                <a16:creationId xmlns:a16="http://schemas.microsoft.com/office/drawing/2014/main" id="{B6EDAE51-710C-2FC9-DAD2-159E82DF2E7F}"/>
              </a:ext>
            </a:extLst>
          </p:cNvPr>
          <p:cNvSpPr/>
          <p:nvPr/>
        </p:nvSpPr>
        <p:spPr>
          <a:xfrm>
            <a:off x="17445885" y="5817014"/>
            <a:ext cx="1710533" cy="400110"/>
          </a:xfrm>
          <a:prstGeom prst="rect">
            <a:avLst/>
          </a:prstGeom>
        </p:spPr>
        <p:txBody>
          <a:bodyPr wrap="none">
            <a:spAutoFit/>
          </a:bodyPr>
          <a:lstStyle/>
          <a:p>
            <a:pPr algn="r" defTabSz="1828800" hangingPunct="1">
              <a:defRPr/>
            </a:pPr>
            <a:r>
              <a:rPr lang="en-GB" sz="2000" b="1" kern="1200" dirty="0">
                <a:solidFill>
                  <a:srgbClr val="00CC66"/>
                </a:solidFill>
                <a:latin typeface="Arial Nova" panose="020B0504020202020204" pitchFamily="34" charset="0"/>
                <a:ea typeface="+mn-ea"/>
                <a:cs typeface="+mn-cs"/>
              </a:rPr>
              <a:t>EHPCPL </a:t>
            </a:r>
            <a:r>
              <a:rPr lang="en-GB" sz="2000" kern="1200" dirty="0">
                <a:solidFill>
                  <a:srgbClr val="00CC66"/>
                </a:solidFill>
                <a:latin typeface="Arial Nova" panose="020B0504020202020204" pitchFamily="34" charset="0"/>
                <a:ea typeface="+mn-ea"/>
                <a:cs typeface="+mn-cs"/>
              </a:rPr>
              <a:t>(PL)</a:t>
            </a:r>
          </a:p>
        </p:txBody>
      </p:sp>
      <p:sp>
        <p:nvSpPr>
          <p:cNvPr id="22" name="Rectángulo 37">
            <a:extLst>
              <a:ext uri="{FF2B5EF4-FFF2-40B4-BE49-F238E27FC236}">
                <a16:creationId xmlns:a16="http://schemas.microsoft.com/office/drawing/2014/main" id="{B8442E6F-9553-CEEC-E602-83260C5C0BDE}"/>
              </a:ext>
            </a:extLst>
          </p:cNvPr>
          <p:cNvSpPr/>
          <p:nvPr/>
        </p:nvSpPr>
        <p:spPr>
          <a:xfrm>
            <a:off x="17692058" y="8121486"/>
            <a:ext cx="1903085" cy="400110"/>
          </a:xfrm>
          <a:prstGeom prst="rect">
            <a:avLst/>
          </a:prstGeom>
        </p:spPr>
        <p:txBody>
          <a:bodyPr wrap="none">
            <a:spAutoFit/>
          </a:bodyPr>
          <a:lstStyle/>
          <a:p>
            <a:pPr algn="r" defTabSz="1828800" hangingPunct="1">
              <a:defRPr/>
            </a:pPr>
            <a:r>
              <a:rPr lang="en-GB" sz="2000" b="1" kern="1200" dirty="0">
                <a:solidFill>
                  <a:srgbClr val="00CC66"/>
                </a:solidFill>
                <a:latin typeface="Arial Nova" panose="020B0504020202020204" pitchFamily="34" charset="0"/>
                <a:ea typeface="+mn-ea"/>
                <a:cs typeface="+mn-cs"/>
              </a:rPr>
              <a:t>LEVENTE </a:t>
            </a:r>
            <a:r>
              <a:rPr lang="en-GB" sz="2000" kern="1200" dirty="0">
                <a:solidFill>
                  <a:srgbClr val="00CC66"/>
                </a:solidFill>
                <a:latin typeface="Arial Nova" panose="020B0504020202020204" pitchFamily="34" charset="0"/>
                <a:ea typeface="+mn-ea"/>
                <a:cs typeface="+mn-cs"/>
              </a:rPr>
              <a:t>(HU)</a:t>
            </a:r>
          </a:p>
        </p:txBody>
      </p:sp>
      <p:cxnSp>
        <p:nvCxnSpPr>
          <p:cNvPr id="23" name="Straight Connector 22">
            <a:extLst>
              <a:ext uri="{FF2B5EF4-FFF2-40B4-BE49-F238E27FC236}">
                <a16:creationId xmlns:a16="http://schemas.microsoft.com/office/drawing/2014/main" id="{B5D1A40C-00C6-BD62-494E-F8EF4A265922}"/>
              </a:ext>
            </a:extLst>
          </p:cNvPr>
          <p:cNvCxnSpPr>
            <a:cxnSpLocks/>
          </p:cNvCxnSpPr>
          <p:nvPr/>
        </p:nvCxnSpPr>
        <p:spPr>
          <a:xfrm flipH="1">
            <a:off x="11697541" y="4137891"/>
            <a:ext cx="4777629" cy="179049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6AE17C8-E6BB-854E-D892-98E0162D720E}"/>
              </a:ext>
            </a:extLst>
          </p:cNvPr>
          <p:cNvCxnSpPr>
            <a:cxnSpLocks/>
          </p:cNvCxnSpPr>
          <p:nvPr/>
        </p:nvCxnSpPr>
        <p:spPr>
          <a:xfrm>
            <a:off x="11354264" y="6391564"/>
            <a:ext cx="1770609" cy="214174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43CD6A1-C828-376A-79F1-F4C5AD3F20B9}"/>
              </a:ext>
            </a:extLst>
          </p:cNvPr>
          <p:cNvCxnSpPr>
            <a:cxnSpLocks/>
          </p:cNvCxnSpPr>
          <p:nvPr/>
        </p:nvCxnSpPr>
        <p:spPr>
          <a:xfrm flipH="1">
            <a:off x="10077600" y="6391564"/>
            <a:ext cx="773136" cy="399218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81CE809-4E72-6F32-ABCE-EE14E8A5D62E}"/>
              </a:ext>
            </a:extLst>
          </p:cNvPr>
          <p:cNvSpPr/>
          <p:nvPr/>
        </p:nvSpPr>
        <p:spPr>
          <a:xfrm>
            <a:off x="9463469" y="3627803"/>
            <a:ext cx="13789482" cy="6494823"/>
          </a:xfrm>
          <a:prstGeom prst="rect">
            <a:avLst/>
          </a:prstGeom>
          <a:solidFill>
            <a:schemeClr val="accent1">
              <a:alpha val="84000"/>
            </a:schemeClr>
          </a:solidFill>
          <a:ln>
            <a:noFill/>
          </a:ln>
          <a:effectLst>
            <a:outerShdw blurRad="50800" dist="38100" dir="2700000" algn="tl" rotWithShape="0">
              <a:prstClr val="black">
                <a:alpha val="40000"/>
              </a:prstClr>
            </a:outerShdw>
          </a:effectLst>
          <a:scene3d>
            <a:camera prst="perspective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hangingPunct="1"/>
            <a:r>
              <a:rPr lang="en-GB" sz="3600" b="1" kern="1200" dirty="0">
                <a:solidFill>
                  <a:prstClr val="white"/>
                </a:solidFill>
                <a:latin typeface="Verdana"/>
              </a:rPr>
              <a:t>Federation services </a:t>
            </a:r>
            <a:br>
              <a:rPr lang="en-GB" sz="3600" b="1" kern="1200" dirty="0">
                <a:solidFill>
                  <a:prstClr val="white"/>
                </a:solidFill>
                <a:latin typeface="Verdana"/>
              </a:rPr>
            </a:br>
            <a:r>
              <a:rPr lang="en-GB" sz="3600" b="1" kern="1200" dirty="0">
                <a:solidFill>
                  <a:prstClr val="white"/>
                </a:solidFill>
                <a:latin typeface="Verdana"/>
              </a:rPr>
              <a:t>Procurement process ongoing</a:t>
            </a:r>
          </a:p>
          <a:p>
            <a:pPr algn="ctr" defTabSz="1828800" hangingPunct="1"/>
            <a:endParaRPr lang="en-GB" sz="3600" b="1" kern="1200" dirty="0">
              <a:solidFill>
                <a:prstClr val="white"/>
              </a:solidFill>
              <a:latin typeface="Verdana"/>
            </a:endParaRPr>
          </a:p>
          <a:p>
            <a:pPr algn="ctr" defTabSz="1828800" hangingPunct="1"/>
            <a:r>
              <a:rPr lang="en-GB" sz="3600" b="1" kern="1200" dirty="0">
                <a:solidFill>
                  <a:prstClr val="white"/>
                </a:solidFill>
                <a:latin typeface="Verdana"/>
              </a:rPr>
              <a:t>Competitive Dialogue: Preparing Final RFP</a:t>
            </a:r>
          </a:p>
          <a:p>
            <a:pPr algn="ctr" defTabSz="1828800" hangingPunct="1"/>
            <a:endParaRPr lang="en-GB" sz="3600" b="1" kern="1200" dirty="0">
              <a:solidFill>
                <a:prstClr val="white"/>
              </a:solidFill>
              <a:latin typeface="Verdana"/>
            </a:endParaRPr>
          </a:p>
          <a:p>
            <a:pPr algn="ctr" defTabSz="1828800" hangingPunct="1"/>
            <a:r>
              <a:rPr lang="en-GB" sz="3600" b="1" kern="1200" dirty="0">
                <a:solidFill>
                  <a:prstClr val="white"/>
                </a:solidFill>
                <a:latin typeface="Verdana"/>
              </a:rPr>
              <a:t>Tendering phase to start: July 2024</a:t>
            </a:r>
          </a:p>
          <a:p>
            <a:pPr algn="ctr" defTabSz="1828800" hangingPunct="1"/>
            <a:r>
              <a:rPr lang="en-GB" sz="3600" b="1" kern="1200" dirty="0">
                <a:solidFill>
                  <a:prstClr val="white"/>
                </a:solidFill>
                <a:latin typeface="Verdana"/>
              </a:rPr>
              <a:t>Start of implementation: End-2024</a:t>
            </a:r>
            <a:endParaRPr lang="LID4096" sz="3600" b="1" kern="1200" dirty="0">
              <a:solidFill>
                <a:prstClr val="white"/>
              </a:solidFill>
              <a:latin typeface="Verdana"/>
            </a:endParaRPr>
          </a:p>
        </p:txBody>
      </p:sp>
    </p:spTree>
    <p:extLst>
      <p:ext uri="{BB962C8B-B14F-4D97-AF65-F5344CB8AC3E}">
        <p14:creationId xmlns:p14="http://schemas.microsoft.com/office/powerpoint/2010/main" val="280543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9583D1-A861-65A6-34A2-6DB5AC946A87}"/>
              </a:ext>
            </a:extLst>
          </p:cNvPr>
          <p:cNvSpPr>
            <a:spLocks noGrp="1"/>
          </p:cNvSpPr>
          <p:nvPr>
            <p:ph type="sldNum" sz="quarter" idx="12"/>
          </p:nvPr>
        </p:nvSpPr>
        <p:spPr>
          <a:xfrm>
            <a:off x="17475200" y="11897328"/>
            <a:ext cx="5689600" cy="952500"/>
          </a:xfrm>
        </p:spPr>
        <p:txBody>
          <a:bodyPr/>
          <a:lstStyle/>
          <a:p>
            <a:pPr defTabSz="1828800" hangingPunct="1">
              <a:defRPr/>
            </a:pPr>
            <a:fld id="{1DEBFC62-E3CF-4012-8A8B-ABF1C18EA022}" type="slidenum">
              <a:rPr lang="en-GB" kern="1200">
                <a:solidFill>
                  <a:srgbClr val="000000"/>
                </a:solidFill>
                <a:ea typeface="+mn-ea"/>
                <a:cs typeface="+mn-cs"/>
              </a:rPr>
              <a:pPr defTabSz="1828800" hangingPunct="1">
                <a:defRPr/>
              </a:pPr>
              <a:t>8</a:t>
            </a:fld>
            <a:endParaRPr lang="en-GB" kern="1200" dirty="0">
              <a:solidFill>
                <a:srgbClr val="000000"/>
              </a:solidFill>
              <a:ea typeface="+mn-ea"/>
              <a:cs typeface="+mn-cs"/>
            </a:endParaRPr>
          </a:p>
        </p:txBody>
      </p:sp>
      <p:sp>
        <p:nvSpPr>
          <p:cNvPr id="3" name="Title 1">
            <a:extLst>
              <a:ext uri="{FF2B5EF4-FFF2-40B4-BE49-F238E27FC236}">
                <a16:creationId xmlns:a16="http://schemas.microsoft.com/office/drawing/2014/main" id="{91D559CD-B774-6042-07CD-013966497211}"/>
              </a:ext>
            </a:extLst>
          </p:cNvPr>
          <p:cNvSpPr txBox="1">
            <a:spLocks/>
          </p:cNvSpPr>
          <p:nvPr/>
        </p:nvSpPr>
        <p:spPr>
          <a:xfrm>
            <a:off x="369032" y="-48517"/>
            <a:ext cx="18303688" cy="1873250"/>
          </a:xfrm>
          <a:prstGeom prst="rect">
            <a:avLst/>
          </a:prstGeom>
        </p:spPr>
        <p:txBody>
          <a:bodyPr wrap="square" anchor="ctr">
            <a:normAutofit/>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717550" indent="-717550" defTabSz="1828800"/>
            <a:r>
              <a:rPr lang="en-US" sz="5600">
                <a:latin typeface="Verdana"/>
              </a:rPr>
              <a:t>JUPITER</a:t>
            </a:r>
            <a:endParaRPr lang="en-GB" sz="5600" dirty="0">
              <a:latin typeface="Verdana"/>
            </a:endParaRPr>
          </a:p>
        </p:txBody>
      </p:sp>
      <p:sp>
        <p:nvSpPr>
          <p:cNvPr id="4" name="TextBox 3">
            <a:extLst>
              <a:ext uri="{FF2B5EF4-FFF2-40B4-BE49-F238E27FC236}">
                <a16:creationId xmlns:a16="http://schemas.microsoft.com/office/drawing/2014/main" id="{C7000071-9C41-D3A0-A1B4-A948F25128FE}"/>
              </a:ext>
            </a:extLst>
          </p:cNvPr>
          <p:cNvSpPr txBox="1"/>
          <p:nvPr/>
        </p:nvSpPr>
        <p:spPr>
          <a:xfrm>
            <a:off x="614628" y="1607755"/>
            <a:ext cx="12185852" cy="11418510"/>
          </a:xfrm>
          <a:prstGeom prst="rect">
            <a:avLst/>
          </a:prstGeom>
          <a:noFill/>
        </p:spPr>
        <p:txBody>
          <a:bodyPr wrap="square" rtlCol="0">
            <a:spAutoFit/>
          </a:bodyPr>
          <a:lstStyle/>
          <a:p>
            <a:pPr defTabSz="1828800" fontAlgn="base" hangingPunct="1">
              <a:spcBef>
                <a:spcPct val="0"/>
              </a:spcBef>
              <a:spcAft>
                <a:spcPct val="0"/>
              </a:spcAft>
              <a:defRPr/>
            </a:pPr>
            <a:endParaRPr lang="en-US" sz="3600" b="1" kern="1200" dirty="0">
              <a:solidFill>
                <a:srgbClr val="0F5494"/>
              </a:solidFill>
              <a:latin typeface="Verdana" pitchFamily="34" charset="0"/>
              <a:ea typeface="+mn-ea"/>
              <a:cs typeface="+mn-cs"/>
            </a:endParaRPr>
          </a:p>
          <a:p>
            <a:pPr defTabSz="1828800" fontAlgn="base" hangingPunct="1">
              <a:spcBef>
                <a:spcPct val="0"/>
              </a:spcBef>
              <a:spcAft>
                <a:spcPct val="0"/>
              </a:spcAft>
              <a:defRPr/>
            </a:pPr>
            <a:r>
              <a:rPr lang="en-US" sz="3200" b="1" kern="1200" dirty="0">
                <a:solidFill>
                  <a:srgbClr val="0F5494"/>
                </a:solidFill>
                <a:latin typeface="Verdana" pitchFamily="34" charset="0"/>
                <a:ea typeface="+mn-ea"/>
                <a:cs typeface="+mn-cs"/>
              </a:rPr>
              <a:t>1st Exascale system in Europe</a:t>
            </a:r>
          </a:p>
          <a:p>
            <a:pPr marL="720725" indent="-685800" defTabSz="1828800" fontAlgn="base" hangingPunct="1">
              <a:spcBef>
                <a:spcPct val="0"/>
              </a:spcBef>
              <a:spcAft>
                <a:spcPct val="0"/>
              </a:spcAft>
              <a:buFont typeface="Arial" panose="020B0604020202020204" pitchFamily="34" charset="0"/>
              <a:buChar char="•"/>
              <a:defRPr/>
            </a:pPr>
            <a:r>
              <a:rPr lang="en-US" sz="3200" kern="1200" dirty="0">
                <a:solidFill>
                  <a:srgbClr val="0F5494"/>
                </a:solidFill>
                <a:latin typeface="Verdana" pitchFamily="34" charset="0"/>
                <a:ea typeface="+mn-ea"/>
                <a:cs typeface="+mn-cs"/>
              </a:rPr>
              <a:t>ARM system based on NVidia GH200 and SiPearl Rhea1</a:t>
            </a:r>
          </a:p>
          <a:p>
            <a:pPr marL="685800" indent="-685800" defTabSz="1828800" fontAlgn="base" hangingPunct="1">
              <a:spcBef>
                <a:spcPct val="0"/>
              </a:spcBef>
              <a:spcAft>
                <a:spcPct val="0"/>
              </a:spcAft>
              <a:buFont typeface="Arial" panose="020B0604020202020204" pitchFamily="34" charset="0"/>
              <a:buChar char="•"/>
              <a:defRPr/>
            </a:pPr>
            <a:endParaRPr lang="en-US" sz="3200" kern="1200" dirty="0">
              <a:solidFill>
                <a:srgbClr val="0F5494"/>
              </a:solidFill>
              <a:latin typeface="Verdana" pitchFamily="34" charset="0"/>
              <a:ea typeface="+mn-ea"/>
              <a:cs typeface="+mn-cs"/>
            </a:endParaRPr>
          </a:p>
          <a:p>
            <a:pPr defTabSz="1828800" fontAlgn="base" hangingPunct="1">
              <a:spcBef>
                <a:spcPct val="0"/>
              </a:spcBef>
              <a:spcAft>
                <a:spcPct val="0"/>
              </a:spcAft>
              <a:defRPr/>
            </a:pPr>
            <a:r>
              <a:rPr lang="en-US" sz="3200" kern="1200" dirty="0">
                <a:solidFill>
                  <a:srgbClr val="0F5494"/>
                </a:solidFill>
                <a:latin typeface="Verdana" pitchFamily="34" charset="0"/>
                <a:ea typeface="+mn-ea"/>
                <a:cs typeface="+mn-cs"/>
              </a:rPr>
              <a:t>JUPITER Research and Early Access Program (</a:t>
            </a:r>
            <a:r>
              <a:rPr lang="en-US" sz="3200" b="1" kern="1200" dirty="0">
                <a:solidFill>
                  <a:srgbClr val="0F5494"/>
                </a:solidFill>
                <a:latin typeface="Verdana" pitchFamily="34" charset="0"/>
                <a:ea typeface="+mn-ea"/>
                <a:cs typeface="+mn-cs"/>
              </a:rPr>
              <a:t>JUREAP</a:t>
            </a:r>
            <a:r>
              <a:rPr lang="en-US" sz="3200" kern="1200" dirty="0">
                <a:solidFill>
                  <a:srgbClr val="0F5494"/>
                </a:solidFill>
                <a:latin typeface="Verdana" pitchFamily="34" charset="0"/>
                <a:ea typeface="+mn-ea"/>
                <a:cs typeface="+mn-cs"/>
              </a:rPr>
              <a:t>) ongoing</a:t>
            </a:r>
          </a:p>
          <a:p>
            <a:pPr marL="809625" lvl="1" indent="-685800" defTabSz="1828800" fontAlgn="base" hangingPunct="1">
              <a:spcBef>
                <a:spcPct val="0"/>
              </a:spcBef>
              <a:spcAft>
                <a:spcPct val="0"/>
              </a:spcAft>
              <a:buFont typeface="Arial" panose="020B0604020202020204" pitchFamily="34" charset="0"/>
              <a:buChar char="•"/>
              <a:defRPr/>
            </a:pPr>
            <a:r>
              <a:rPr lang="en-US" sz="3600" kern="1200" dirty="0">
                <a:solidFill>
                  <a:srgbClr val="0F5494"/>
                </a:solidFill>
                <a:latin typeface="Verdana" pitchFamily="34" charset="0"/>
                <a:ea typeface="+mn-ea"/>
                <a:cs typeface="+mn-cs"/>
              </a:rPr>
              <a:t>Will </a:t>
            </a:r>
            <a:r>
              <a:rPr lang="en-US" sz="3200" kern="1200" dirty="0">
                <a:solidFill>
                  <a:srgbClr val="0F5494"/>
                </a:solidFill>
                <a:latin typeface="Verdana" pitchFamily="34" charset="0"/>
                <a:ea typeface="+mn-ea"/>
                <a:cs typeface="+mn-cs"/>
              </a:rPr>
              <a:t>enable users to test the new architecture the earliest possible. </a:t>
            </a:r>
            <a:r>
              <a:rPr lang="en-US" sz="2800" kern="1200" dirty="0">
                <a:solidFill>
                  <a:srgbClr val="0F5494"/>
                </a:solidFill>
                <a:latin typeface="Verdana" pitchFamily="34" charset="0"/>
                <a:ea typeface="+mn-ea"/>
                <a:cs typeface="+mn-cs"/>
                <a:hlinkClick r:id="rId3"/>
              </a:rPr>
              <a:t>https://www.fz-juelich.de/en/ias/jsc/jupiter/jureap/call-for-participation/</a:t>
            </a:r>
            <a:r>
              <a:rPr lang="en-US" sz="2800" kern="1200" dirty="0">
                <a:solidFill>
                  <a:srgbClr val="0F5494"/>
                </a:solidFill>
                <a:latin typeface="Verdana" pitchFamily="34" charset="0"/>
                <a:ea typeface="+mn-ea"/>
                <a:cs typeface="+mn-cs"/>
              </a:rPr>
              <a:t> </a:t>
            </a:r>
          </a:p>
          <a:p>
            <a:pPr marL="809625" lvl="1" indent="-685800" defTabSz="1828800" fontAlgn="base" hangingPunct="1">
              <a:spcBef>
                <a:spcPct val="0"/>
              </a:spcBef>
              <a:spcAft>
                <a:spcPct val="0"/>
              </a:spcAft>
              <a:buFont typeface="Arial" panose="020B0604020202020204" pitchFamily="34" charset="0"/>
              <a:buChar char="•"/>
              <a:defRPr/>
            </a:pPr>
            <a:r>
              <a:rPr lang="en-US" sz="3200" kern="1200" dirty="0">
                <a:solidFill>
                  <a:srgbClr val="0F5494"/>
                </a:solidFill>
                <a:latin typeface="Verdana" pitchFamily="34" charset="0"/>
                <a:ea typeface="+mn-ea"/>
                <a:cs typeface="+mn-cs"/>
              </a:rPr>
              <a:t>EuroHPC is collaborating with JSC to enable early access to European Users on the JU’s time share</a:t>
            </a:r>
          </a:p>
          <a:p>
            <a:pPr marL="1600200" lvl="1" indent="-685800" defTabSz="1828800" fontAlgn="base" hangingPunct="1">
              <a:spcBef>
                <a:spcPct val="0"/>
              </a:spcBef>
              <a:spcAft>
                <a:spcPct val="0"/>
              </a:spcAft>
              <a:buFont typeface="Arial" panose="020B0604020202020204" pitchFamily="34" charset="0"/>
              <a:buChar char="•"/>
              <a:defRPr/>
            </a:pPr>
            <a:endParaRPr lang="en-US" sz="3600" kern="1200" dirty="0">
              <a:solidFill>
                <a:srgbClr val="0F5494"/>
              </a:solidFill>
              <a:latin typeface="Verdana" pitchFamily="34" charset="0"/>
              <a:ea typeface="+mn-ea"/>
              <a:cs typeface="+mn-cs"/>
            </a:endParaRPr>
          </a:p>
          <a:p>
            <a:pPr defTabSz="1828800" fontAlgn="base" hangingPunct="1">
              <a:spcBef>
                <a:spcPct val="0"/>
              </a:spcBef>
              <a:spcAft>
                <a:spcPct val="0"/>
              </a:spcAft>
              <a:defRPr/>
            </a:pPr>
            <a:r>
              <a:rPr lang="en-US" sz="3200" b="1" kern="1200" dirty="0">
                <a:solidFill>
                  <a:srgbClr val="0F5494"/>
                </a:solidFill>
                <a:latin typeface="Verdana" pitchFamily="34" charset="0"/>
                <a:ea typeface="+mn-ea"/>
                <a:cs typeface="+mn-cs"/>
              </a:rPr>
              <a:t>JEDI</a:t>
            </a:r>
            <a:r>
              <a:rPr lang="en-US" sz="3200" kern="1200" dirty="0">
                <a:solidFill>
                  <a:srgbClr val="0F5494"/>
                </a:solidFill>
                <a:latin typeface="Verdana" pitchFamily="34" charset="0"/>
                <a:ea typeface="+mn-ea"/>
                <a:cs typeface="+mn-cs"/>
              </a:rPr>
              <a:t> (JUPITER Exascale Development Instrument) installed benchmarked in May - #1 in Green500 - Offers 24 nodes identical to JUPITER</a:t>
            </a:r>
          </a:p>
          <a:p>
            <a:pPr marL="685800" indent="-685800" defTabSz="1828800" fontAlgn="base" hangingPunct="1">
              <a:spcBef>
                <a:spcPct val="0"/>
              </a:spcBef>
              <a:spcAft>
                <a:spcPct val="0"/>
              </a:spcAft>
              <a:buFont typeface="Arial" panose="020B0604020202020204" pitchFamily="34" charset="0"/>
              <a:buChar char="•"/>
              <a:defRPr/>
            </a:pPr>
            <a:endParaRPr lang="en-US" sz="3600" kern="1200" dirty="0">
              <a:solidFill>
                <a:srgbClr val="0F5494"/>
              </a:solidFill>
              <a:latin typeface="Verdana" pitchFamily="34" charset="0"/>
              <a:ea typeface="+mn-ea"/>
              <a:cs typeface="+mn-cs"/>
            </a:endParaRPr>
          </a:p>
          <a:p>
            <a:pPr marL="685800" indent="-685800" defTabSz="1828800" fontAlgn="base" hangingPunct="1">
              <a:spcBef>
                <a:spcPct val="0"/>
              </a:spcBef>
              <a:spcAft>
                <a:spcPct val="0"/>
              </a:spcAft>
              <a:buFont typeface="Arial" panose="020B0604020202020204" pitchFamily="34" charset="0"/>
              <a:buChar char="•"/>
              <a:defRPr/>
            </a:pPr>
            <a:endParaRPr lang="en-US" sz="3600" kern="1200" dirty="0">
              <a:solidFill>
                <a:srgbClr val="0F5494"/>
              </a:solidFill>
              <a:latin typeface="Verdana" pitchFamily="34" charset="0"/>
              <a:ea typeface="+mn-ea"/>
              <a:cs typeface="+mn-cs"/>
            </a:endParaRPr>
          </a:p>
          <a:p>
            <a:pPr defTabSz="1828800" fontAlgn="base" hangingPunct="1">
              <a:spcBef>
                <a:spcPct val="0"/>
              </a:spcBef>
              <a:spcAft>
                <a:spcPct val="0"/>
              </a:spcAft>
              <a:defRPr/>
            </a:pPr>
            <a:endParaRPr lang="en-US" sz="3600" kern="1200" dirty="0">
              <a:solidFill>
                <a:srgbClr val="0F5494"/>
              </a:solidFill>
              <a:latin typeface="Verdana" pitchFamily="34" charset="0"/>
              <a:ea typeface="+mn-ea"/>
              <a:cs typeface="+mn-cs"/>
            </a:endParaRPr>
          </a:p>
          <a:p>
            <a:pPr marL="685800" indent="-685800" defTabSz="1828800" fontAlgn="base" hangingPunct="1">
              <a:spcBef>
                <a:spcPct val="0"/>
              </a:spcBef>
              <a:spcAft>
                <a:spcPct val="0"/>
              </a:spcAft>
              <a:buFont typeface="Arial" panose="020B0604020202020204" pitchFamily="34" charset="0"/>
              <a:buChar char="•"/>
              <a:defRPr/>
            </a:pPr>
            <a:endParaRPr lang="en-US" sz="3600" kern="1200" dirty="0">
              <a:solidFill>
                <a:srgbClr val="0F5494"/>
              </a:solidFill>
              <a:latin typeface="Verdana" pitchFamily="34" charset="0"/>
              <a:ea typeface="+mn-ea"/>
              <a:cs typeface="+mn-cs"/>
            </a:endParaRPr>
          </a:p>
          <a:p>
            <a:pPr marL="685800" indent="-685800" defTabSz="1828800" fontAlgn="base" hangingPunct="1">
              <a:spcBef>
                <a:spcPct val="0"/>
              </a:spcBef>
              <a:spcAft>
                <a:spcPct val="0"/>
              </a:spcAft>
              <a:buFont typeface="Arial" panose="020B0604020202020204" pitchFamily="34" charset="0"/>
              <a:buChar char="•"/>
              <a:defRPr/>
            </a:pPr>
            <a:endParaRPr lang="en-US" sz="3600" b="1" kern="1200" dirty="0">
              <a:solidFill>
                <a:srgbClr val="0F5494"/>
              </a:solidFill>
              <a:latin typeface="Verdana" pitchFamily="34" charset="0"/>
              <a:ea typeface="+mn-ea"/>
              <a:cs typeface="+mn-cs"/>
            </a:endParaRPr>
          </a:p>
          <a:p>
            <a:pPr marL="2514600" lvl="2" indent="-685800" defTabSz="1828800" fontAlgn="base" hangingPunct="1">
              <a:spcBef>
                <a:spcPct val="0"/>
              </a:spcBef>
              <a:spcAft>
                <a:spcPct val="0"/>
              </a:spcAft>
              <a:buFont typeface="Arial" panose="020B0604020202020204" pitchFamily="34" charset="0"/>
              <a:buChar char="•"/>
              <a:defRPr/>
            </a:pPr>
            <a:endParaRPr lang="en-US" sz="3600" kern="1200" dirty="0">
              <a:solidFill>
                <a:srgbClr val="0F5494"/>
              </a:solidFill>
              <a:latin typeface="Verdana" pitchFamily="34" charset="0"/>
              <a:ea typeface="+mn-ea"/>
              <a:cs typeface="+mn-cs"/>
            </a:endParaRPr>
          </a:p>
        </p:txBody>
      </p:sp>
      <p:pic>
        <p:nvPicPr>
          <p:cNvPr id="7" name="Picture 6">
            <a:extLst>
              <a:ext uri="{FF2B5EF4-FFF2-40B4-BE49-F238E27FC236}">
                <a16:creationId xmlns:a16="http://schemas.microsoft.com/office/drawing/2014/main" id="{DE12D270-FAEB-6DC1-FF4C-2182FA6A5E91}"/>
              </a:ext>
            </a:extLst>
          </p:cNvPr>
          <p:cNvPicPr>
            <a:picLocks noChangeAspect="1"/>
          </p:cNvPicPr>
          <p:nvPr/>
        </p:nvPicPr>
        <p:blipFill>
          <a:blip r:embed="rId4"/>
          <a:stretch>
            <a:fillRect/>
          </a:stretch>
        </p:blipFill>
        <p:spPr>
          <a:xfrm>
            <a:off x="1041061" y="9741090"/>
            <a:ext cx="11332986" cy="3478018"/>
          </a:xfrm>
          <a:prstGeom prst="rect">
            <a:avLst/>
          </a:prstGeom>
        </p:spPr>
      </p:pic>
      <p:pic>
        <p:nvPicPr>
          <p:cNvPr id="2052" name="Picture 4" descr="Building for exascale computer JUPITER">
            <a:extLst>
              <a:ext uri="{FF2B5EF4-FFF2-40B4-BE49-F238E27FC236}">
                <a16:creationId xmlns:a16="http://schemas.microsoft.com/office/drawing/2014/main" id="{A89273E8-04F5-52BF-7767-0089C62290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59611" y="1014633"/>
            <a:ext cx="9683578" cy="34780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latz 1 im Green500-Ranking: Europäischer Exascale-Supercomputer JUPITER setzt neue Maßstäbe für Energieeffizienz">
            <a:extLst>
              <a:ext uri="{FF2B5EF4-FFF2-40B4-BE49-F238E27FC236}">
                <a16:creationId xmlns:a16="http://schemas.microsoft.com/office/drawing/2014/main" id="{58823B64-AF2D-1EC4-467C-FE92120D8C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59611" y="5710881"/>
            <a:ext cx="9717214" cy="64781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2514565-1BA0-74DA-5DA8-08D932436544}"/>
              </a:ext>
            </a:extLst>
          </p:cNvPr>
          <p:cNvSpPr txBox="1"/>
          <p:nvPr/>
        </p:nvSpPr>
        <p:spPr>
          <a:xfrm>
            <a:off x="13759611" y="12189022"/>
            <a:ext cx="9717214" cy="769441"/>
          </a:xfrm>
          <a:prstGeom prst="rect">
            <a:avLst/>
          </a:prstGeom>
          <a:solidFill>
            <a:schemeClr val="bg1">
              <a:lumMod val="75000"/>
            </a:schemeClr>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defTabSz="1828800" hangingPunct="1"/>
            <a:r>
              <a:rPr lang="en-US" sz="2200" kern="1200" dirty="0">
                <a:solidFill>
                  <a:srgbClr val="272727"/>
                </a:solidFill>
                <a:highlight>
                  <a:srgbClr val="C0C0C0"/>
                </a:highlight>
                <a:latin typeface="-apple-system"/>
              </a:rPr>
              <a:t>The JUPITER Exascale Development Instrument (left, orange) at the </a:t>
            </a:r>
            <a:r>
              <a:rPr lang="en-US" sz="2200" kern="1200" dirty="0" err="1">
                <a:solidFill>
                  <a:srgbClr val="272727"/>
                </a:solidFill>
                <a:highlight>
                  <a:srgbClr val="C0C0C0"/>
                </a:highlight>
                <a:latin typeface="-apple-system"/>
              </a:rPr>
              <a:t>the</a:t>
            </a:r>
            <a:r>
              <a:rPr lang="en-US" sz="2200" kern="1200" dirty="0">
                <a:solidFill>
                  <a:srgbClr val="272727"/>
                </a:solidFill>
                <a:highlight>
                  <a:srgbClr val="C0C0C0"/>
                </a:highlight>
                <a:latin typeface="-apple-system"/>
              </a:rPr>
              <a:t> </a:t>
            </a:r>
            <a:r>
              <a:rPr lang="en-US" sz="2200" kern="1200" dirty="0" err="1">
                <a:solidFill>
                  <a:srgbClr val="272727"/>
                </a:solidFill>
                <a:highlight>
                  <a:srgbClr val="C0C0C0"/>
                </a:highlight>
                <a:latin typeface="-apple-system"/>
              </a:rPr>
              <a:t>Jülich</a:t>
            </a:r>
            <a:r>
              <a:rPr lang="en-US" sz="2200" kern="1200" dirty="0">
                <a:solidFill>
                  <a:srgbClr val="272727"/>
                </a:solidFill>
                <a:highlight>
                  <a:srgbClr val="C0C0C0"/>
                </a:highlight>
                <a:latin typeface="-apple-system"/>
              </a:rPr>
              <a:t> Supercomputing Centre. Copyright: </a:t>
            </a:r>
            <a:r>
              <a:rPr lang="en-US" sz="2200" kern="1200" dirty="0" err="1">
                <a:solidFill>
                  <a:srgbClr val="272727"/>
                </a:solidFill>
                <a:highlight>
                  <a:srgbClr val="C0C0C0"/>
                </a:highlight>
                <a:latin typeface="-apple-system"/>
              </a:rPr>
              <a:t>Forschungszentrum</a:t>
            </a:r>
            <a:r>
              <a:rPr lang="en-US" sz="2200" kern="1200" dirty="0">
                <a:solidFill>
                  <a:srgbClr val="272727"/>
                </a:solidFill>
                <a:highlight>
                  <a:srgbClr val="C0C0C0"/>
                </a:highlight>
                <a:latin typeface="-apple-system"/>
              </a:rPr>
              <a:t> </a:t>
            </a:r>
            <a:r>
              <a:rPr lang="en-US" sz="2200" kern="1200" dirty="0" err="1">
                <a:solidFill>
                  <a:srgbClr val="272727"/>
                </a:solidFill>
                <a:highlight>
                  <a:srgbClr val="C0C0C0"/>
                </a:highlight>
                <a:latin typeface="-apple-system"/>
              </a:rPr>
              <a:t>Jülich</a:t>
            </a:r>
            <a:r>
              <a:rPr lang="en-US" sz="2200" kern="1200" dirty="0">
                <a:solidFill>
                  <a:srgbClr val="272727"/>
                </a:solidFill>
                <a:highlight>
                  <a:srgbClr val="C0C0C0"/>
                </a:highlight>
                <a:latin typeface="-apple-system"/>
              </a:rPr>
              <a:t> / Ralf-Uwe Limbach</a:t>
            </a:r>
          </a:p>
        </p:txBody>
      </p:sp>
      <p:sp>
        <p:nvSpPr>
          <p:cNvPr id="14" name="TextBox 13">
            <a:extLst>
              <a:ext uri="{FF2B5EF4-FFF2-40B4-BE49-F238E27FC236}">
                <a16:creationId xmlns:a16="http://schemas.microsoft.com/office/drawing/2014/main" id="{A0E71157-9699-98C8-D7D6-D072FAC88737}"/>
              </a:ext>
            </a:extLst>
          </p:cNvPr>
          <p:cNvSpPr txBox="1"/>
          <p:nvPr/>
        </p:nvSpPr>
        <p:spPr>
          <a:xfrm>
            <a:off x="13759611" y="4492650"/>
            <a:ext cx="9683578" cy="769441"/>
          </a:xfrm>
          <a:prstGeom prst="rect">
            <a:avLst/>
          </a:prstGeom>
          <a:solidFill>
            <a:schemeClr val="bg1">
              <a:lumMod val="95000"/>
            </a:schemeClr>
          </a:solidFill>
        </p:spPr>
        <p:txBody>
          <a:bodyPr wrap="square">
            <a:spAutoFit/>
          </a:bodyPr>
          <a:lstStyle/>
          <a:p>
            <a:pPr defTabSz="1828800" hangingPunct="1"/>
            <a:r>
              <a:rPr lang="en-US" sz="2200" kern="1200" dirty="0">
                <a:solidFill>
                  <a:srgbClr val="666666"/>
                </a:solidFill>
                <a:highlight>
                  <a:srgbClr val="EEEEEE"/>
                </a:highlight>
                <a:latin typeface="-apple-system"/>
                <a:ea typeface="+mn-ea"/>
                <a:cs typeface="+mn-cs"/>
              </a:rPr>
              <a:t>A low-rise building consisting of around 50 containers will house the JUPITER exascale computer on the </a:t>
            </a:r>
            <a:r>
              <a:rPr lang="en-US" sz="2200" kern="1200" dirty="0" err="1">
                <a:solidFill>
                  <a:srgbClr val="666666"/>
                </a:solidFill>
                <a:highlight>
                  <a:srgbClr val="EEEEEE"/>
                </a:highlight>
                <a:latin typeface="-apple-system"/>
                <a:ea typeface="+mn-ea"/>
                <a:cs typeface="+mn-cs"/>
              </a:rPr>
              <a:t>Jülich</a:t>
            </a:r>
            <a:r>
              <a:rPr lang="en-US" sz="2200" kern="1200" dirty="0">
                <a:solidFill>
                  <a:srgbClr val="666666"/>
                </a:solidFill>
                <a:highlight>
                  <a:srgbClr val="EEEEEE"/>
                </a:highlight>
                <a:latin typeface="-apple-system"/>
                <a:ea typeface="+mn-ea"/>
                <a:cs typeface="+mn-cs"/>
              </a:rPr>
              <a:t> campus (computer animation). Image: </a:t>
            </a:r>
            <a:r>
              <a:rPr lang="en-US" sz="2200" kern="1200" dirty="0" err="1">
                <a:solidFill>
                  <a:srgbClr val="666666"/>
                </a:solidFill>
                <a:highlight>
                  <a:srgbClr val="EEEEEE"/>
                </a:highlight>
                <a:latin typeface="-apple-system"/>
                <a:ea typeface="+mn-ea"/>
                <a:cs typeface="+mn-cs"/>
              </a:rPr>
              <a:t>Eviden</a:t>
            </a:r>
            <a:endParaRPr lang="en-US" sz="2200" kern="1200" dirty="0">
              <a:solidFill>
                <a:srgbClr val="000000"/>
              </a:solidFill>
              <a:latin typeface="Verdana"/>
              <a:ea typeface="+mn-ea"/>
              <a:cs typeface="+mn-cs"/>
            </a:endParaRPr>
          </a:p>
        </p:txBody>
      </p:sp>
    </p:spTree>
    <p:extLst>
      <p:ext uri="{BB962C8B-B14F-4D97-AF65-F5344CB8AC3E}">
        <p14:creationId xmlns:p14="http://schemas.microsoft.com/office/powerpoint/2010/main" val="350124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12419B-C0D6-398A-6BFB-F5AB65B434D1}"/>
              </a:ext>
            </a:extLst>
          </p:cNvPr>
          <p:cNvSpPr>
            <a:spLocks noGrp="1"/>
          </p:cNvSpPr>
          <p:nvPr>
            <p:ph type="sldNum" sz="quarter" idx="2"/>
          </p:nvPr>
        </p:nvSpPr>
        <p:spPr/>
        <p:txBody>
          <a:bodyPr/>
          <a:lstStyle/>
          <a:p>
            <a:fld id="{86CB4B4D-7CA3-9044-876B-883B54F8677D}" type="slidenum">
              <a:rPr lang="en-BE" smtClean="0"/>
              <a:t>9</a:t>
            </a:fld>
            <a:endParaRPr lang="en-BE"/>
          </a:p>
        </p:txBody>
      </p:sp>
      <p:sp>
        <p:nvSpPr>
          <p:cNvPr id="5" name="Slide Number Placeholder 1">
            <a:extLst>
              <a:ext uri="{FF2B5EF4-FFF2-40B4-BE49-F238E27FC236}">
                <a16:creationId xmlns:a16="http://schemas.microsoft.com/office/drawing/2014/main" id="{48E83709-F9CE-4F5E-A1B6-EF6CEA1606D4}"/>
              </a:ext>
            </a:extLst>
          </p:cNvPr>
          <p:cNvSpPr txBox="1">
            <a:spLocks/>
          </p:cNvSpPr>
          <p:nvPr/>
        </p:nvSpPr>
        <p:spPr bwMode="auto">
          <a:xfrm>
            <a:off x="17475200" y="12490450"/>
            <a:ext cx="5689600" cy="952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tx1"/>
                </a:solidFill>
                <a:effectLst/>
                <a:uFillTx/>
                <a:latin typeface="Arial" charset="0"/>
                <a:ea typeface="Arial"/>
                <a:cs typeface="Arial"/>
                <a:sym typeface="Arial"/>
              </a:defRPr>
            </a:lvl1pPr>
            <a:lvl2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2pPr>
            <a:lvl3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3pPr>
            <a:lvl4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4pPr>
            <a:lvl5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5pPr>
            <a:lvl6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6pPr>
            <a:lvl7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7pPr>
            <a:lvl8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8pPr>
            <a:lvl9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lvl9pPr>
          </a:lstStyle>
          <a:p>
            <a:pPr defTabSz="1828800" hangingPunct="1">
              <a:defRPr/>
            </a:pPr>
            <a:fld id="{1DEBFC62-E3CF-4012-8A8B-ABF1C18EA022}" type="slidenum">
              <a:rPr lang="en-GB" kern="1200" smtClean="0"/>
              <a:pPr defTabSz="1828800" hangingPunct="1">
                <a:defRPr/>
              </a:pPr>
              <a:t>9</a:t>
            </a:fld>
            <a:endParaRPr lang="en-GB" kern="1200" dirty="0"/>
          </a:p>
        </p:txBody>
      </p:sp>
      <p:pic>
        <p:nvPicPr>
          <p:cNvPr id="6" name="Picture 5" descr="jules verne from fr.wikipedia.org">
            <a:extLst>
              <a:ext uri="{FF2B5EF4-FFF2-40B4-BE49-F238E27FC236}">
                <a16:creationId xmlns:a16="http://schemas.microsoft.com/office/drawing/2014/main" id="{E7258CD6-2CCC-E4DD-141C-5D094F4C19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2128" y="235741"/>
            <a:ext cx="2214902" cy="2214902"/>
          </a:xfrm>
          <a:prstGeom prst="rect">
            <a:avLst/>
          </a:prstGeom>
          <a:noFill/>
          <a:extLst>
            <a:ext uri="{909E8E84-426E-40DD-AFC4-6F175D3DCCD1}">
              <a14:hiddenFill xmlns:a14="http://schemas.microsoft.com/office/drawing/2010/main">
                <a:solidFill>
                  <a:srgbClr val="FFFFFF"/>
                </a:solidFill>
              </a14:hiddenFill>
            </a:ext>
          </a:extLst>
        </p:spPr>
      </p:pic>
      <p:sp>
        <p:nvSpPr>
          <p:cNvPr id="7" name="Presentation Title">
            <a:extLst>
              <a:ext uri="{FF2B5EF4-FFF2-40B4-BE49-F238E27FC236}">
                <a16:creationId xmlns:a16="http://schemas.microsoft.com/office/drawing/2014/main" id="{4FBE09E0-4FE5-ECFE-64E7-AE81D4A5844A}"/>
              </a:ext>
            </a:extLst>
          </p:cNvPr>
          <p:cNvSpPr txBox="1">
            <a:spLocks noGrp="1"/>
          </p:cNvSpPr>
          <p:nvPr/>
        </p:nvSpPr>
        <p:spPr>
          <a:xfrm>
            <a:off x="2910818" y="460480"/>
            <a:ext cx="17766117" cy="2023249"/>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lvl1pPr marL="0" marR="0" indent="0" algn="l" defTabSz="2438337" rtl="0" latinLnBrk="0">
              <a:lnSpc>
                <a:spcPct val="80000"/>
              </a:lnSpc>
              <a:spcBef>
                <a:spcPts val="0"/>
              </a:spcBef>
              <a:spcAft>
                <a:spcPts val="0"/>
              </a:spcAft>
              <a:buClrTx/>
              <a:buSzTx/>
              <a:buFontTx/>
              <a:buNone/>
              <a:tabLst/>
              <a:defRPr sz="9000" b="0" i="0" u="none" strike="noStrike" cap="none" spc="-180" baseline="0">
                <a:solidFill>
                  <a:srgbClr val="1C28CB"/>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9000" b="0" i="0" u="none" strike="noStrike" cap="none" spc="-180" baseline="0">
                <a:solidFill>
                  <a:srgbClr val="000000"/>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9000" b="0" i="0" u="none" strike="noStrike" cap="none" spc="-180" baseline="0">
                <a:solidFill>
                  <a:srgbClr val="000000"/>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9000" b="0" i="0" u="none" strike="noStrike" cap="none" spc="-180" baseline="0">
                <a:solidFill>
                  <a:srgbClr val="000000"/>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9000" b="0" i="0" u="none" strike="noStrike" cap="none" spc="-180" baseline="0">
                <a:solidFill>
                  <a:srgbClr val="000000"/>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9000" b="0" i="0" u="none" strike="noStrike" cap="none" spc="-180" baseline="0">
                <a:solidFill>
                  <a:srgbClr val="000000"/>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9000" b="0" i="0" u="none" strike="noStrike" cap="none" spc="-180" baseline="0">
                <a:solidFill>
                  <a:srgbClr val="000000"/>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9000" b="0" i="0" u="none" strike="noStrike" cap="none" spc="-180" baseline="0">
                <a:solidFill>
                  <a:srgbClr val="000000"/>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9000" b="0" i="0" u="none" strike="noStrike" cap="none" spc="-180" baseline="0">
                <a:solidFill>
                  <a:srgbClr val="000000"/>
                </a:solidFill>
                <a:uFillTx/>
                <a:latin typeface="Arial"/>
                <a:ea typeface="Arial"/>
                <a:cs typeface="Arial"/>
                <a:sym typeface="Arial"/>
              </a:defRPr>
            </a:lvl9pPr>
          </a:lstStyle>
          <a:p>
            <a:r>
              <a:rPr lang="en-GB" sz="6600" dirty="0"/>
              <a:t>Jules Verne : The French led </a:t>
            </a:r>
            <a:r>
              <a:rPr lang="en-GB" sz="6600" dirty="0" err="1"/>
              <a:t>Exascale</a:t>
            </a:r>
            <a:r>
              <a:rPr lang="en-GB" sz="6600" dirty="0"/>
              <a:t> project</a:t>
            </a:r>
            <a:endParaRPr sz="6600" dirty="0"/>
          </a:p>
        </p:txBody>
      </p:sp>
      <p:sp>
        <p:nvSpPr>
          <p:cNvPr id="8" name="TextBox 7">
            <a:extLst>
              <a:ext uri="{FF2B5EF4-FFF2-40B4-BE49-F238E27FC236}">
                <a16:creationId xmlns:a16="http://schemas.microsoft.com/office/drawing/2014/main" id="{98931181-93B5-317B-9C08-766855EA71FE}"/>
              </a:ext>
            </a:extLst>
          </p:cNvPr>
          <p:cNvSpPr txBox="1"/>
          <p:nvPr/>
        </p:nvSpPr>
        <p:spPr>
          <a:xfrm>
            <a:off x="654628" y="3994049"/>
            <a:ext cx="22044199" cy="9325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hangingPunct="1"/>
            <a:r>
              <a:rPr lang="en-GB" sz="4000" b="1" dirty="0">
                <a:solidFill>
                  <a:schemeClr val="tx1"/>
                </a:solidFill>
              </a:rPr>
              <a:t>A French/NL consortium</a:t>
            </a:r>
          </a:p>
          <a:p>
            <a:pPr marL="571500" indent="-571500" hangingPunct="1">
              <a:buFont typeface="Arial" panose="020B0604020202020204" pitchFamily="34" charset="0"/>
              <a:buChar char="•"/>
            </a:pPr>
            <a:r>
              <a:rPr lang="en-GB" sz="4000" dirty="0">
                <a:solidFill>
                  <a:schemeClr val="tx1"/>
                </a:solidFill>
              </a:rPr>
              <a:t>GENCI  (FR) </a:t>
            </a:r>
            <a:r>
              <a:rPr lang="en-GB" sz="4000" i="1" dirty="0">
                <a:solidFill>
                  <a:schemeClr val="tx1"/>
                </a:solidFill>
              </a:rPr>
              <a:t>Hosting Entity</a:t>
            </a:r>
          </a:p>
          <a:p>
            <a:pPr marL="571500" indent="-571500" hangingPunct="1">
              <a:buFont typeface="Arial" panose="020B0604020202020204" pitchFamily="34" charset="0"/>
              <a:buChar char="•"/>
              <a:tabLst>
                <a:tab pos="1143000" algn="l"/>
              </a:tabLst>
            </a:pPr>
            <a:r>
              <a:rPr lang="en-GB" sz="4000" dirty="0">
                <a:solidFill>
                  <a:schemeClr val="tx1"/>
                </a:solidFill>
              </a:rPr>
              <a:t>CEA 	(FR) </a:t>
            </a:r>
            <a:r>
              <a:rPr lang="en-GB" sz="4000" i="1" dirty="0">
                <a:solidFill>
                  <a:schemeClr val="tx1"/>
                </a:solidFill>
              </a:rPr>
              <a:t>Hosting Site</a:t>
            </a:r>
          </a:p>
          <a:p>
            <a:pPr marL="571500" indent="-571500" hangingPunct="1">
              <a:buFont typeface="Arial" panose="020B0604020202020204" pitchFamily="34" charset="0"/>
              <a:buChar char="•"/>
              <a:tabLst>
                <a:tab pos="1143000" algn="l"/>
              </a:tabLst>
            </a:pPr>
            <a:r>
              <a:rPr lang="en-GB" sz="4000" dirty="0">
                <a:solidFill>
                  <a:schemeClr val="tx1"/>
                </a:solidFill>
              </a:rPr>
              <a:t>SURF   (NL) as member of consortium</a:t>
            </a:r>
          </a:p>
          <a:p>
            <a:pPr hangingPunct="1">
              <a:tabLst>
                <a:tab pos="1143000" algn="l"/>
              </a:tabLst>
            </a:pPr>
            <a:endParaRPr lang="en-GB" sz="4000" dirty="0">
              <a:solidFill>
                <a:schemeClr val="tx1"/>
              </a:solidFill>
            </a:endParaRPr>
          </a:p>
          <a:p>
            <a:pPr hangingPunct="1">
              <a:tabLst>
                <a:tab pos="1143000" algn="l"/>
              </a:tabLst>
            </a:pPr>
            <a:r>
              <a:rPr lang="en-GB" sz="4000" b="1" dirty="0">
                <a:solidFill>
                  <a:schemeClr val="tx1"/>
                </a:solidFill>
              </a:rPr>
              <a:t>Full TCO over 5 years: 542 M€ </a:t>
            </a:r>
            <a:br>
              <a:rPr lang="en-GB" sz="4000" b="1" dirty="0">
                <a:solidFill>
                  <a:schemeClr val="tx1"/>
                </a:solidFill>
              </a:rPr>
            </a:br>
            <a:r>
              <a:rPr lang="en-GB" sz="4000" dirty="0">
                <a:solidFill>
                  <a:schemeClr val="tx1"/>
                </a:solidFill>
              </a:rPr>
              <a:t>(50% EuroHPC, 50% consortium) </a:t>
            </a:r>
          </a:p>
          <a:p>
            <a:pPr hangingPunct="1">
              <a:tabLst>
                <a:tab pos="1143000" algn="l"/>
              </a:tabLst>
            </a:pPr>
            <a:endParaRPr lang="en-GB" sz="4000" dirty="0">
              <a:solidFill>
                <a:schemeClr val="tx1"/>
              </a:solidFill>
            </a:endParaRPr>
          </a:p>
          <a:p>
            <a:pPr hangingPunct="1">
              <a:tabLst>
                <a:tab pos="1143000" algn="l"/>
              </a:tabLst>
            </a:pPr>
            <a:r>
              <a:rPr lang="en-GB" sz="4000" b="1" dirty="0">
                <a:solidFill>
                  <a:schemeClr val="tx1"/>
                </a:solidFill>
              </a:rPr>
              <a:t>Goal:</a:t>
            </a:r>
            <a:r>
              <a:rPr lang="en-GB" sz="4000" dirty="0">
                <a:solidFill>
                  <a:schemeClr val="tx1"/>
                </a:solidFill>
              </a:rPr>
              <a:t> Deploy a world-class Exascale supercomputer, based on European hardware and software technologies, addressing European major societal and scientific challenges via the convergence at scale of numerical simulations, massive data analysis and artificial intelligence.</a:t>
            </a:r>
          </a:p>
          <a:p>
            <a:pPr hangingPunct="1">
              <a:tabLst>
                <a:tab pos="1143000" algn="l"/>
              </a:tabLst>
            </a:pPr>
            <a:endParaRPr lang="en-GB" sz="4000" dirty="0">
              <a:solidFill>
                <a:schemeClr val="tx1"/>
              </a:solidFill>
            </a:endParaRPr>
          </a:p>
          <a:p>
            <a:pPr hangingPunct="1">
              <a:tabLst>
                <a:tab pos="1143000" algn="l"/>
              </a:tabLst>
            </a:pPr>
            <a:r>
              <a:rPr lang="en-GB" sz="4000" b="1" dirty="0">
                <a:solidFill>
                  <a:schemeClr val="tx1"/>
                </a:solidFill>
              </a:rPr>
              <a:t>Procurement expected to launch </a:t>
            </a:r>
            <a:r>
              <a:rPr lang="en-GB" sz="4000" b="1" dirty="0">
                <a:solidFill>
                  <a:srgbClr val="FF0000"/>
                </a:solidFill>
              </a:rPr>
              <a:t>July 2024 </a:t>
            </a:r>
            <a:r>
              <a:rPr lang="en-GB" sz="4000" b="1" dirty="0">
                <a:solidFill>
                  <a:schemeClr val="tx1"/>
                </a:solidFill>
              </a:rPr>
              <a:t>(Competitive Dialogue)</a:t>
            </a:r>
          </a:p>
          <a:p>
            <a:pPr hangingPunct="1">
              <a:tabLst>
                <a:tab pos="1143000" algn="l"/>
              </a:tabLst>
            </a:pPr>
            <a:r>
              <a:rPr lang="en-GB" sz="4000" b="1" dirty="0">
                <a:solidFill>
                  <a:schemeClr val="tx1"/>
                </a:solidFill>
              </a:rPr>
              <a:t>Start of installation </a:t>
            </a:r>
            <a:r>
              <a:rPr lang="en-GB" sz="4000" b="1" dirty="0">
                <a:solidFill>
                  <a:srgbClr val="FF0000"/>
                </a:solidFill>
              </a:rPr>
              <a:t>Q4 2025</a:t>
            </a:r>
          </a:p>
          <a:p>
            <a:pPr hangingPunct="1">
              <a:tabLst>
                <a:tab pos="1143000" algn="l"/>
              </a:tabLst>
            </a:pPr>
            <a:r>
              <a:rPr lang="en-GB" sz="4000" b="1" dirty="0">
                <a:solidFill>
                  <a:schemeClr val="tx1"/>
                </a:solidFill>
              </a:rPr>
              <a:t>Operational</a:t>
            </a:r>
            <a:r>
              <a:rPr lang="en-GB" sz="4000" b="1" dirty="0">
                <a:solidFill>
                  <a:srgbClr val="FF0000"/>
                </a:solidFill>
              </a:rPr>
              <a:t> </a:t>
            </a:r>
            <a:r>
              <a:rPr lang="en-GB" sz="4000" b="1" dirty="0">
                <a:solidFill>
                  <a:schemeClr val="tx1"/>
                </a:solidFill>
              </a:rPr>
              <a:t>by</a:t>
            </a:r>
            <a:r>
              <a:rPr lang="en-GB" sz="4000" b="1" dirty="0">
                <a:solidFill>
                  <a:srgbClr val="FF0000"/>
                </a:solidFill>
              </a:rPr>
              <a:t> Q2 2026</a:t>
            </a:r>
            <a:endParaRPr lang="fr-FR" sz="4000" b="1" dirty="0">
              <a:solidFill>
                <a:srgbClr val="FF0000"/>
              </a:solidFill>
            </a:endParaRPr>
          </a:p>
        </p:txBody>
      </p:sp>
      <p:pic>
        <p:nvPicPr>
          <p:cNvPr id="9" name="Image 5">
            <a:extLst>
              <a:ext uri="{FF2B5EF4-FFF2-40B4-BE49-F238E27FC236}">
                <a16:creationId xmlns:a16="http://schemas.microsoft.com/office/drawing/2014/main" id="{951D7EFC-ED75-5EB1-A703-14362305D7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77079" y="1858816"/>
            <a:ext cx="5742450" cy="975133"/>
          </a:xfrm>
          <a:prstGeom prst="rect">
            <a:avLst/>
          </a:prstGeom>
        </p:spPr>
      </p:pic>
      <p:pic>
        <p:nvPicPr>
          <p:cNvPr id="10" name="Picture 9" descr="CEA">
            <a:extLst>
              <a:ext uri="{FF2B5EF4-FFF2-40B4-BE49-F238E27FC236}">
                <a16:creationId xmlns:a16="http://schemas.microsoft.com/office/drawing/2014/main" id="{A096A99D-5668-A593-6566-BC86695AEE7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463815" y="1078148"/>
            <a:ext cx="1816903" cy="181690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7">
            <a:extLst>
              <a:ext uri="{FF2B5EF4-FFF2-40B4-BE49-F238E27FC236}">
                <a16:creationId xmlns:a16="http://schemas.microsoft.com/office/drawing/2014/main" id="{2EED081B-47F8-884B-24C4-1E175FE89C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63317" y="1055151"/>
            <a:ext cx="1816903" cy="1816903"/>
          </a:xfrm>
          <a:prstGeom prst="rect">
            <a:avLst/>
          </a:prstGeom>
        </p:spPr>
      </p:pic>
    </p:spTree>
    <p:extLst>
      <p:ext uri="{BB962C8B-B14F-4D97-AF65-F5344CB8AC3E}">
        <p14:creationId xmlns:p14="http://schemas.microsoft.com/office/powerpoint/2010/main" val="3159386329"/>
      </p:ext>
    </p:extLst>
  </p:cSld>
  <p:clrMapOvr>
    <a:masterClrMapping/>
  </p:clrMapOvr>
  <p:transition spd="med"/>
</p:sld>
</file>

<file path=ppt/theme/theme1.xml><?xml version="1.0" encoding="utf-8"?>
<a:theme xmlns:a="http://schemas.openxmlformats.org/drawingml/2006/main" name="2_Blank">
  <a:themeElements>
    <a:clrScheme name="Custom 27">
      <a:dk1>
        <a:sysClr val="windowText" lastClr="000000"/>
      </a:dk1>
      <a:lt1>
        <a:sysClr val="window" lastClr="FFFFFF"/>
      </a:lt1>
      <a:dk2>
        <a:srgbClr val="44546A"/>
      </a:dk2>
      <a:lt2>
        <a:srgbClr val="E7E6E6"/>
      </a:lt2>
      <a:accent1>
        <a:srgbClr val="082E9D"/>
      </a:accent1>
      <a:accent2>
        <a:srgbClr val="2A78F3"/>
      </a:accent2>
      <a:accent3>
        <a:srgbClr val="68E1FA"/>
      </a:accent3>
      <a:accent4>
        <a:srgbClr val="AC3CC2"/>
      </a:accent4>
      <a:accent5>
        <a:srgbClr val="FFFF99"/>
      </a:accent5>
      <a:accent6>
        <a:srgbClr val="00CC66"/>
      </a:accent6>
      <a:hlink>
        <a:srgbClr val="0563C1"/>
      </a:hlink>
      <a:folHlink>
        <a:srgbClr val="954F7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noFill/>
        <a:ln w="15875" cap="flat" cmpd="sng" algn="ctr">
          <a:solidFill>
            <a:schemeClr val="tx1"/>
          </a:solidFill>
          <a:prstDash val="solid"/>
          <a:round/>
          <a:headEnd type="stealth" w="med" len="lg"/>
          <a:tailEnd type="stealth" w="med" len="lg"/>
        </a:ln>
        <a:effectLst/>
      </a:spPr>
      <a:body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noFill/>
        <a:ln w="15875" cap="flat" cmpd="sng" algn="ctr">
          <a:solidFill>
            <a:schemeClr val="tx1"/>
          </a:solidFill>
          <a:prstDash val="solid"/>
          <a:round/>
          <a:headEnd type="stealth" w="med" len="lg"/>
          <a:tailEnd type="stealth" w="med" len="lg"/>
        </a:ln>
        <a:effectLst/>
      </a:spPr>
      <a:body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1C28CB"/>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D45769B505C47B741277D5A7E1AA2" ma:contentTypeVersion="20" ma:contentTypeDescription="Create a new document." ma:contentTypeScope="" ma:versionID="39c26b109e2fbf0cd9a726ce05a6b7a9">
  <xsd:schema xmlns:xsd="http://www.w3.org/2001/XMLSchema" xmlns:xs="http://www.w3.org/2001/XMLSchema" xmlns:p="http://schemas.microsoft.com/office/2006/metadata/properties" xmlns:ns1="http://schemas.microsoft.com/sharepoint/v3" xmlns:ns2="17615853-7f91-438f-9534-afd54aeb325b" xmlns:ns3="4f61047b-3b18-41b7-9c13-88e2fbe1b5d2" targetNamespace="http://schemas.microsoft.com/office/2006/metadata/properties" ma:root="true" ma:fieldsID="fce0d8aadbc4c9ccec12cbb3b8695efd" ns1:_="" ns2:_="" ns3:_="">
    <xsd:import namespace="http://schemas.microsoft.com/sharepoint/v3"/>
    <xsd:import namespace="17615853-7f91-438f-9534-afd54aeb325b"/>
    <xsd:import namespace="4f61047b-3b18-41b7-9c13-88e2fbe1b5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615853-7f91-438f-9534-afd54aeb32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b6b536-68da-4869-80cf-67b04ace3c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61047b-3b18-41b7-9c13-88e2fbe1b5d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b4d8597-6f18-48fb-88c2-3eefa884dd06}" ma:internalName="TaxCatchAll" ma:showField="CatchAllData" ma:web="4f61047b-3b18-41b7-9c13-88e2fbe1b5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61047b-3b18-41b7-9c13-88e2fbe1b5d2" xsi:nil="true"/>
    <_ip_UnifiedCompliancePolicyUIAction xmlns="http://schemas.microsoft.com/sharepoint/v3" xsi:nil="true"/>
    <_ip_UnifiedCompliancePolicyProperties xmlns="http://schemas.microsoft.com/sharepoint/v3" xsi:nil="true"/>
    <lcf76f155ced4ddcb4097134ff3c332f xmlns="17615853-7f91-438f-9534-afd54aeb325b">
      <Terms xmlns="http://schemas.microsoft.com/office/infopath/2007/PartnerControls"/>
    </lcf76f155ced4ddcb4097134ff3c332f>
    <SharedWithUsers xmlns="4f61047b-3b18-41b7-9c13-88e2fbe1b5d2">
      <UserInfo>
        <DisplayName>JENSEN Anders</DisplayName>
        <AccountId>28</AccountId>
        <AccountType/>
      </UserInfo>
      <UserInfo>
        <DisplayName>FLOROS Evangelos</DisplayName>
        <AccountId>21</AccountId>
        <AccountType/>
      </UserInfo>
      <UserInfo>
        <DisplayName>OPALKA Daniel</DisplayName>
        <AccountId>23</AccountId>
        <AccountType/>
      </UserInfo>
      <UserInfo>
        <DisplayName>WOOD Josephine</DisplayName>
        <AccountId>29</AccountId>
        <AccountType/>
      </UserInfo>
      <UserInfo>
        <DisplayName>GOUNAUD Pauline</DisplayName>
        <AccountId>27</AccountId>
        <AccountType/>
      </UserInfo>
      <UserInfo>
        <DisplayName>EUROHPC SUMMIT 2024</DisplayName>
        <AccountId>295</AccountId>
        <AccountType/>
      </UserInfo>
      <UserInfo>
        <DisplayName>LEBEAUX Elise</DisplayName>
        <AccountId>122</AccountId>
        <AccountType/>
      </UserInfo>
    </SharedWithUsers>
  </documentManagement>
</p:properties>
</file>

<file path=customXml/itemProps1.xml><?xml version="1.0" encoding="utf-8"?>
<ds:datastoreItem xmlns:ds="http://schemas.openxmlformats.org/officeDocument/2006/customXml" ds:itemID="{A79BC2A0-5862-4AB9-AC60-F6ED9F70B551}">
  <ds:schemaRefs>
    <ds:schemaRef ds:uri="17615853-7f91-438f-9534-afd54aeb325b"/>
    <ds:schemaRef ds:uri="4f61047b-3b18-41b7-9c13-88e2fbe1b5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4493C6-201D-4E26-953E-153BD4C7AB9F}">
  <ds:schemaRefs>
    <ds:schemaRef ds:uri="http://schemas.microsoft.com/sharepoint/v3/contenttype/forms"/>
  </ds:schemaRefs>
</ds:datastoreItem>
</file>

<file path=customXml/itemProps3.xml><?xml version="1.0" encoding="utf-8"?>
<ds:datastoreItem xmlns:ds="http://schemas.openxmlformats.org/officeDocument/2006/customXml" ds:itemID="{2BB9706C-C8F2-48DC-A0D3-CC475C20E156}">
  <ds:schemaRefs>
    <ds:schemaRef ds:uri="17615853-7f91-438f-9534-afd54aeb325b"/>
    <ds:schemaRef ds:uri="4f61047b-3b18-41b7-9c13-88e2fbe1b5d2"/>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24</TotalTime>
  <Words>2123</Words>
  <Application>Microsoft Macintosh PowerPoint</Application>
  <PresentationFormat>Custom</PresentationFormat>
  <Paragraphs>650</Paragraphs>
  <Slides>21</Slides>
  <Notes>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-apple-system</vt:lpstr>
      <vt:lpstr>Arial</vt:lpstr>
      <vt:lpstr>Arial Nova</vt:lpstr>
      <vt:lpstr>Calibri</vt:lpstr>
      <vt:lpstr>Calibri Light</vt:lpstr>
      <vt:lpstr>Century Gothic</vt:lpstr>
      <vt:lpstr>EC Square Sans Pro</vt:lpstr>
      <vt:lpstr>Helvetica Neue</vt:lpstr>
      <vt:lpstr>Montserrat</vt:lpstr>
      <vt:lpstr>Roobert-Regular</vt:lpstr>
      <vt:lpstr>Times New Roman</vt:lpstr>
      <vt:lpstr>Verdana</vt:lpstr>
      <vt:lpstr>Wingdings</vt:lpstr>
      <vt:lpstr>2_Blank</vt:lpstr>
      <vt:lpstr>Blank</vt:lpstr>
      <vt:lpstr>Office Theme</vt:lpstr>
      <vt:lpstr>July 2024</vt:lpstr>
      <vt:lpstr>The EuroHPC Supercomputer Ecosystem </vt:lpstr>
      <vt:lpstr>PowerPoint Presentation</vt:lpstr>
      <vt:lpstr>Latest Top500 results (EuroHPC Systems in Top10)</vt:lpstr>
      <vt:lpstr>PowerPoint Presentation</vt:lpstr>
      <vt:lpstr>Hyperconnected …</vt:lpstr>
      <vt:lpstr>… and Federated</vt:lpstr>
      <vt:lpstr>PowerPoint Presentation</vt:lpstr>
      <vt:lpstr>PowerPoint Presentation</vt:lpstr>
      <vt:lpstr>PowerPoint Presentation</vt:lpstr>
      <vt:lpstr>ACCESS TO EUROHPC SUPERCOMPUTERS </vt:lpstr>
      <vt:lpstr>PowerPoint Presentation</vt:lpstr>
      <vt:lpstr>Strategic Applications</vt:lpstr>
      <vt:lpstr>Access Calls cut-offs – Regular, Extreme Scale and AI Access</vt:lpstr>
      <vt:lpstr>Extreme Scale Access statistics – proposal numbers</vt:lpstr>
      <vt:lpstr>Extreme Scale Access statistics – overall resources distribution</vt:lpstr>
      <vt:lpstr>Regular Access statistics – proposal numbers</vt:lpstr>
      <vt:lpstr>Regular Access statistics – awarded resources</vt:lpstr>
      <vt:lpstr>AI and Data Intensive Applications Access call – proposal numbers – April 2024 cut-off</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LEBEAUX Elise</dc:creator>
  <cp:lastModifiedBy>Sergio Girona</cp:lastModifiedBy>
  <cp:revision>5</cp:revision>
  <dcterms:modified xsi:type="dcterms:W3CDTF">2024-07-08T14:47:30Z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0x01010011BD45769B505C47B741277D5A7E1AA2</vt:lpwstr>
  </property>
  <property fmtid="{D5CDD505-2E9C-101B-9397-08002B2CF9AE}" pid="3" name="MediaServiceImageTags">
    <vt:lpwstr/>
  </property>
</Properties>
</file>