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48" r:id="rId4"/>
    <p:sldId id="368" r:id="rId5"/>
    <p:sldId id="350" r:id="rId6"/>
    <p:sldId id="359" r:id="rId7"/>
    <p:sldId id="362" r:id="rId8"/>
    <p:sldId id="363" r:id="rId9"/>
    <p:sldId id="364" r:id="rId10"/>
    <p:sldId id="365" r:id="rId11"/>
    <p:sldId id="366" r:id="rId12"/>
    <p:sldId id="367" r:id="rId13"/>
    <p:sldId id="369" r:id="rId14"/>
  </p:sldIdLst>
  <p:sldSz cx="9144000" cy="5143500" type="screen16x9"/>
  <p:notesSz cx="6858000" cy="9144000"/>
  <p:embeddedFontLst>
    <p:embeddedFont>
      <p:font typeface="DM Sans" pitchFamily="2" charset="77"/>
      <p:regular r:id="rId16"/>
      <p:bold r:id="rId17"/>
      <p:italic r:id="rId18"/>
      <p:boldItalic r:id="rId19"/>
    </p:embeddedFont>
    <p:embeddedFont>
      <p:font typeface="DM Sans Medium" pitchFamily="2" charset="77"/>
      <p:regular r:id="rId20"/>
      <p:bold r:id="rId21"/>
      <p:italic r:id="rId22"/>
      <p:boldItalic r:id="rId23"/>
    </p:embeddedFont>
    <p:embeddedFont>
      <p:font typeface="DM Sans SemiBold" pitchFamily="2" charset="77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7" roundtripDataSignature="AMtx7mjRq47sG81R4hHfRW4Nm3vYtE1i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B3BEBA-E1B9-4738-BBE7-B34D9075456A}">
  <a:tblStyle styleId="{8BB3BEBA-E1B9-4738-BBE7-B34D907545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6"/>
    <p:restoredTop sz="94694"/>
  </p:normalViewPr>
  <p:slideViewPr>
    <p:cSldViewPr snapToGrid="0">
      <p:cViewPr varScale="1">
        <p:scale>
          <a:sx n="156" d="100"/>
          <a:sy n="156" d="100"/>
        </p:scale>
        <p:origin x="5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12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128" Type="http://schemas.openxmlformats.org/officeDocument/2006/relationships/presProps" Target="presProps.xml"/><Relationship Id="rId13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27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0b6cda6aa_0_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10b6cda6a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0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10b6cda6aa_0_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210b6cda6a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61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10b6cda6aa_0_1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210b6cda6a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080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linkedin.com/company/spectrum-project-e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://spectrumproject.eu/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linkedin.com/company/spectrum-project-e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://spectrumproject.eu/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linkedin.com/company/spectrum-project-e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://spectrumproject.eu/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linkedin.com/company/spectrum-project-e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://spectrumproject.eu/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linkedin.com/company/spectrum-project-e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://spectrumproject.eu/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linkedin.com/company/spectrum-project-e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://spectrumproject.eu/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linkedin.com/company/spectrum-project-e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://spectrumproject.eu/" TargetMode="Externa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ption 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3;p39"/>
          <p:cNvSpPr/>
          <p:nvPr/>
        </p:nvSpPr>
        <p:spPr>
          <a:xfrm rot="5400000">
            <a:off x="4522975" y="-4522950"/>
            <a:ext cx="100800" cy="91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4;p39"/>
          <p:cNvSpPr txBox="1"/>
          <p:nvPr/>
        </p:nvSpPr>
        <p:spPr>
          <a:xfrm>
            <a:off x="1958800" y="4699000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IT" sz="600" b="0" i="0" u="none" strike="noStrike" cap="none" dirty="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SPECTRUM  is funded by the European Union - Grant Agreement Number 101131550</a:t>
            </a:r>
            <a:endParaRPr sz="600" b="0" i="0" u="none" strike="noStrike" cap="none" dirty="0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15" name="Google Shape;1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400" y="4614903"/>
            <a:ext cx="1480402" cy="3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00" y="480558"/>
            <a:ext cx="2656593" cy="5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382125" y="1885350"/>
            <a:ext cx="59202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DM Sans"/>
              <a:buNone/>
              <a:defRPr sz="4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subTitle" idx="1"/>
          </p:nvPr>
        </p:nvSpPr>
        <p:spPr>
          <a:xfrm>
            <a:off x="409025" y="3267802"/>
            <a:ext cx="6858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 Medium"/>
              <a:buNone/>
              <a:defRPr sz="1800" i="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F8200"/>
              </a:buClr>
              <a:buSzPts val="1500"/>
              <a:buFont typeface="DM Sans"/>
              <a:buNone/>
              <a:defRPr sz="1500" b="1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subTitle" idx="2"/>
          </p:nvPr>
        </p:nvSpPr>
        <p:spPr>
          <a:xfrm>
            <a:off x="382125" y="3623947"/>
            <a:ext cx="3392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CUSTOM_1_1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9225" y="-413050"/>
            <a:ext cx="4734025" cy="596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1"/>
          <p:cNvSpPr txBox="1">
            <a:spLocks noGrp="1"/>
          </p:cNvSpPr>
          <p:nvPr>
            <p:ph type="title"/>
          </p:nvPr>
        </p:nvSpPr>
        <p:spPr>
          <a:xfrm>
            <a:off x="825125" y="1640622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1" name="Google Shape;101;p51"/>
          <p:cNvSpPr txBox="1">
            <a:spLocks noGrp="1"/>
          </p:cNvSpPr>
          <p:nvPr>
            <p:ph type="sldNum" idx="12"/>
          </p:nvPr>
        </p:nvSpPr>
        <p:spPr>
          <a:xfrm>
            <a:off x="7829475" y="4727275"/>
            <a:ext cx="91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102" name="Google Shape;102;p51"/>
          <p:cNvSpPr txBox="1">
            <a:spLocks noGrp="1"/>
          </p:cNvSpPr>
          <p:nvPr>
            <p:ph type="title" idx="2"/>
          </p:nvPr>
        </p:nvSpPr>
        <p:spPr>
          <a:xfrm>
            <a:off x="825125" y="2629747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lean">
  <p:cSld name="BLANK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2"/>
          <p:cNvSpPr/>
          <p:nvPr/>
        </p:nvSpPr>
        <p:spPr>
          <a:xfrm rot="5400000">
            <a:off x="4522050" y="-4521750"/>
            <a:ext cx="100800" cy="914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52"/>
          <p:cNvSpPr txBox="1">
            <a:spLocks noGrp="1"/>
          </p:cNvSpPr>
          <p:nvPr>
            <p:ph type="body" idx="1"/>
          </p:nvPr>
        </p:nvSpPr>
        <p:spPr>
          <a:xfrm>
            <a:off x="683825" y="1458225"/>
            <a:ext cx="6961200" cy="24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52"/>
          <p:cNvSpPr txBox="1">
            <a:spLocks noGrp="1"/>
          </p:cNvSpPr>
          <p:nvPr>
            <p:ph type="sldNum" idx="12"/>
          </p:nvPr>
        </p:nvSpPr>
        <p:spPr>
          <a:xfrm>
            <a:off x="7829475" y="4727275"/>
            <a:ext cx="91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pic>
        <p:nvPicPr>
          <p:cNvPr id="107" name="Google Shape;10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201" y="405670"/>
            <a:ext cx="304900" cy="3844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2"/>
          <p:cNvSpPr txBox="1">
            <a:spLocks noGrp="1"/>
          </p:cNvSpPr>
          <p:nvPr>
            <p:ph type="title"/>
          </p:nvPr>
        </p:nvSpPr>
        <p:spPr>
          <a:xfrm>
            <a:off x="586525" y="1007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ack">
  <p:cSld name="TWO_OBJECTS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3"/>
          <p:cNvSpPr txBox="1">
            <a:spLocks noGrp="1"/>
          </p:cNvSpPr>
          <p:nvPr>
            <p:ph type="sldNum" idx="12"/>
          </p:nvPr>
        </p:nvSpPr>
        <p:spPr>
          <a:xfrm>
            <a:off x="7829475" y="4727275"/>
            <a:ext cx="91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>
              <a:solidFill>
                <a:srgbClr val="7F7F7F"/>
              </a:solidFill>
            </a:endParaRPr>
          </a:p>
        </p:txBody>
      </p:sp>
      <p:pic>
        <p:nvPicPr>
          <p:cNvPr id="111" name="Google Shape;11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6201" y="185020"/>
            <a:ext cx="304900" cy="38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54"/>
          <p:cNvSpPr txBox="1">
            <a:spLocks noGrp="1"/>
          </p:cNvSpPr>
          <p:nvPr>
            <p:ph type="sldNum" idx="12"/>
          </p:nvPr>
        </p:nvSpPr>
        <p:spPr>
          <a:xfrm>
            <a:off x="6457950" y="473273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pic>
        <p:nvPicPr>
          <p:cNvPr id="115" name="Google Shape;115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4650" y="-393600"/>
            <a:ext cx="4703175" cy="59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4"/>
          <p:cNvSpPr txBox="1">
            <a:spLocks noGrp="1"/>
          </p:cNvSpPr>
          <p:nvPr>
            <p:ph type="title"/>
          </p:nvPr>
        </p:nvSpPr>
        <p:spPr>
          <a:xfrm>
            <a:off x="825125" y="1640622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7" name="Google Shape;117;p54"/>
          <p:cNvSpPr txBox="1">
            <a:spLocks noGrp="1"/>
          </p:cNvSpPr>
          <p:nvPr>
            <p:ph type="subTitle" idx="1"/>
          </p:nvPr>
        </p:nvSpPr>
        <p:spPr>
          <a:xfrm>
            <a:off x="825125" y="2540175"/>
            <a:ext cx="32301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TITLE_ONLY_6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55"/>
          <p:cNvSpPr txBox="1">
            <a:spLocks noGrp="1"/>
          </p:cNvSpPr>
          <p:nvPr>
            <p:ph type="sldNum" idx="12"/>
          </p:nvPr>
        </p:nvSpPr>
        <p:spPr>
          <a:xfrm>
            <a:off x="6457950" y="473273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pic>
        <p:nvPicPr>
          <p:cNvPr id="121" name="Google Shape;121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4650" y="-393600"/>
            <a:ext cx="4703175" cy="59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5"/>
          <p:cNvSpPr txBox="1">
            <a:spLocks noGrp="1"/>
          </p:cNvSpPr>
          <p:nvPr>
            <p:ph type="title"/>
          </p:nvPr>
        </p:nvSpPr>
        <p:spPr>
          <a:xfrm>
            <a:off x="825125" y="1640622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3" name="Google Shape;123;p55"/>
          <p:cNvSpPr txBox="1">
            <a:spLocks noGrp="1"/>
          </p:cNvSpPr>
          <p:nvPr>
            <p:ph type="subTitle" idx="1"/>
          </p:nvPr>
        </p:nvSpPr>
        <p:spPr>
          <a:xfrm>
            <a:off x="825125" y="2540175"/>
            <a:ext cx="32301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TITLE_ONLY_5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56"/>
          <p:cNvSpPr txBox="1">
            <a:spLocks noGrp="1"/>
          </p:cNvSpPr>
          <p:nvPr>
            <p:ph type="sldNum" idx="12"/>
          </p:nvPr>
        </p:nvSpPr>
        <p:spPr>
          <a:xfrm>
            <a:off x="6457950" y="473273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pic>
        <p:nvPicPr>
          <p:cNvPr id="127" name="Google Shape;127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4650" y="-393600"/>
            <a:ext cx="4703175" cy="59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6"/>
          <p:cNvSpPr txBox="1">
            <a:spLocks noGrp="1"/>
          </p:cNvSpPr>
          <p:nvPr>
            <p:ph type="title"/>
          </p:nvPr>
        </p:nvSpPr>
        <p:spPr>
          <a:xfrm>
            <a:off x="825125" y="1640622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9" name="Google Shape;129;p56"/>
          <p:cNvSpPr txBox="1">
            <a:spLocks noGrp="1"/>
          </p:cNvSpPr>
          <p:nvPr>
            <p:ph type="subTitle" idx="1"/>
          </p:nvPr>
        </p:nvSpPr>
        <p:spPr>
          <a:xfrm>
            <a:off x="825125" y="2540175"/>
            <a:ext cx="32301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TITLE_ONLY_4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57"/>
          <p:cNvSpPr txBox="1">
            <a:spLocks noGrp="1"/>
          </p:cNvSpPr>
          <p:nvPr>
            <p:ph type="sldNum" idx="12"/>
          </p:nvPr>
        </p:nvSpPr>
        <p:spPr>
          <a:xfrm>
            <a:off x="6457950" y="473273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pic>
        <p:nvPicPr>
          <p:cNvPr id="133" name="Google Shape;13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4650" y="-393600"/>
            <a:ext cx="4703175" cy="59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7"/>
          <p:cNvSpPr txBox="1">
            <a:spLocks noGrp="1"/>
          </p:cNvSpPr>
          <p:nvPr>
            <p:ph type="title"/>
          </p:nvPr>
        </p:nvSpPr>
        <p:spPr>
          <a:xfrm>
            <a:off x="825125" y="1640622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5" name="Google Shape;135;p57"/>
          <p:cNvSpPr txBox="1">
            <a:spLocks noGrp="1"/>
          </p:cNvSpPr>
          <p:nvPr>
            <p:ph type="subTitle" idx="1"/>
          </p:nvPr>
        </p:nvSpPr>
        <p:spPr>
          <a:xfrm>
            <a:off x="825125" y="2540175"/>
            <a:ext cx="32301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TITLE_ONLY_3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58"/>
          <p:cNvSpPr txBox="1">
            <a:spLocks noGrp="1"/>
          </p:cNvSpPr>
          <p:nvPr>
            <p:ph type="sldNum" idx="12"/>
          </p:nvPr>
        </p:nvSpPr>
        <p:spPr>
          <a:xfrm>
            <a:off x="6457950" y="473273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139" name="Google Shape;139;p58"/>
          <p:cNvSpPr txBox="1">
            <a:spLocks noGrp="1"/>
          </p:cNvSpPr>
          <p:nvPr>
            <p:ph type="title"/>
          </p:nvPr>
        </p:nvSpPr>
        <p:spPr>
          <a:xfrm>
            <a:off x="825125" y="1640622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140" name="Google Shape;14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4650" y="-393600"/>
            <a:ext cx="4703175" cy="59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8"/>
          <p:cNvSpPr txBox="1">
            <a:spLocks noGrp="1"/>
          </p:cNvSpPr>
          <p:nvPr>
            <p:ph type="subTitle" idx="1"/>
          </p:nvPr>
        </p:nvSpPr>
        <p:spPr>
          <a:xfrm>
            <a:off x="825125" y="2540175"/>
            <a:ext cx="32301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 and title 2">
  <p:cSld name="TITLE_ONLY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59"/>
          <p:cNvSpPr txBox="1">
            <a:spLocks noGrp="1"/>
          </p:cNvSpPr>
          <p:nvPr>
            <p:ph type="title"/>
          </p:nvPr>
        </p:nvSpPr>
        <p:spPr>
          <a:xfrm>
            <a:off x="825125" y="1640622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DM Sans"/>
              <a:buNone/>
              <a:defRPr sz="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5" name="Google Shape;145;p59"/>
          <p:cNvSpPr txBox="1">
            <a:spLocks noGrp="1"/>
          </p:cNvSpPr>
          <p:nvPr>
            <p:ph type="subTitle" idx="1"/>
          </p:nvPr>
        </p:nvSpPr>
        <p:spPr>
          <a:xfrm>
            <a:off x="825125" y="2540175"/>
            <a:ext cx="32301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146" name="Google Shape;146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4650" y="-393600"/>
            <a:ext cx="4703175" cy="593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 and title 1">
  <p:cSld name="TITLE_ONLY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0"/>
          <p:cNvSpPr>
            <a:spLocks noGrp="1"/>
          </p:cNvSpPr>
          <p:nvPr>
            <p:ph type="pic" idx="2"/>
          </p:nvPr>
        </p:nvSpPr>
        <p:spPr>
          <a:xfrm>
            <a:off x="520400" y="1111425"/>
            <a:ext cx="3912300" cy="346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49" name="Google Shape;149;p60"/>
          <p:cNvSpPr>
            <a:spLocks noGrp="1"/>
          </p:cNvSpPr>
          <p:nvPr>
            <p:ph type="pic" idx="3"/>
          </p:nvPr>
        </p:nvSpPr>
        <p:spPr>
          <a:xfrm>
            <a:off x="4711300" y="1111425"/>
            <a:ext cx="3912300" cy="346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0" name="Google Shape;150;p60"/>
          <p:cNvSpPr txBox="1">
            <a:spLocks noGrp="1"/>
          </p:cNvSpPr>
          <p:nvPr>
            <p:ph type="title"/>
          </p:nvPr>
        </p:nvSpPr>
        <p:spPr>
          <a:xfrm>
            <a:off x="520400" y="22321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60"/>
          <p:cNvSpPr txBox="1">
            <a:spLocks noGrp="1"/>
          </p:cNvSpPr>
          <p:nvPr>
            <p:ph type="sldNum" idx="12"/>
          </p:nvPr>
        </p:nvSpPr>
        <p:spPr>
          <a:xfrm>
            <a:off x="7829475" y="4727275"/>
            <a:ext cx="91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pic>
        <p:nvPicPr>
          <p:cNvPr id="152" name="Google Shape;152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6201" y="185020"/>
            <a:ext cx="304900" cy="38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ack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/>
          <p:nvPr/>
        </p:nvSpPr>
        <p:spPr>
          <a:xfrm rot="5400000">
            <a:off x="4522050" y="-4521750"/>
            <a:ext cx="100800" cy="9144300"/>
          </a:xfrm>
          <a:prstGeom prst="rect">
            <a:avLst/>
          </a:prstGeom>
          <a:solidFill>
            <a:srgbClr val="6EB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" name="Google Shape;2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201" y="405670"/>
            <a:ext cx="304900" cy="38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0"/>
          <p:cNvSpPr txBox="1">
            <a:spLocks noGrp="1"/>
          </p:cNvSpPr>
          <p:nvPr>
            <p:ph type="title"/>
          </p:nvPr>
        </p:nvSpPr>
        <p:spPr>
          <a:xfrm>
            <a:off x="586525" y="1007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body" idx="1"/>
          </p:nvPr>
        </p:nvSpPr>
        <p:spPr>
          <a:xfrm>
            <a:off x="683825" y="1458225"/>
            <a:ext cx="6961200" cy="24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" name="Google Shape;25;p40"/>
          <p:cNvSpPr txBox="1">
            <a:spLocks noGrp="1"/>
          </p:cNvSpPr>
          <p:nvPr>
            <p:ph type="sldNum" idx="12"/>
          </p:nvPr>
        </p:nvSpPr>
        <p:spPr>
          <a:xfrm>
            <a:off x="7829475" y="4868590"/>
            <a:ext cx="91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 3 1">
  <p:cSld name="2_Custom Layout_3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2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62"/>
          <p:cNvSpPr txBox="1"/>
          <p:nvPr/>
        </p:nvSpPr>
        <p:spPr>
          <a:xfrm>
            <a:off x="1958800" y="4699000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IT" sz="600" b="0" i="0" u="none" strike="noStrike" cap="non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SPECTRUM  is funded by the European Union - Grant Agreement Number 101131550</a:t>
            </a:r>
            <a:endParaRPr sz="6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168" name="Google Shape;168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400" y="4614903"/>
            <a:ext cx="1480402" cy="3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2"/>
          <p:cNvSpPr txBox="1"/>
          <p:nvPr/>
        </p:nvSpPr>
        <p:spPr>
          <a:xfrm>
            <a:off x="801874" y="3651850"/>
            <a:ext cx="3694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linkedin.com/company/spectrum-project-eu</a:t>
            </a:r>
            <a:endParaRPr sz="21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70" name="Google Shape;170;p62"/>
          <p:cNvSpPr txBox="1"/>
          <p:nvPr/>
        </p:nvSpPr>
        <p:spPr>
          <a:xfrm>
            <a:off x="801863" y="3209000"/>
            <a:ext cx="3000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spectrumproject.eu</a:t>
            </a:r>
            <a:endParaRPr sz="115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71" name="Google Shape;171;p62"/>
          <p:cNvSpPr/>
          <p:nvPr/>
        </p:nvSpPr>
        <p:spPr>
          <a:xfrm rot="5400000">
            <a:off x="4522975" y="-4522950"/>
            <a:ext cx="100800" cy="914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2" name="Google Shape;172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400" y="480558"/>
            <a:ext cx="2656593" cy="5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000" y="3692025"/>
            <a:ext cx="252950" cy="2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000" y="3273575"/>
            <a:ext cx="252948" cy="2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2"/>
          <p:cNvSpPr txBox="1"/>
          <p:nvPr/>
        </p:nvSpPr>
        <p:spPr>
          <a:xfrm>
            <a:off x="402200" y="1632150"/>
            <a:ext cx="41196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IT" sz="4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you! Questions?</a:t>
            </a:r>
            <a:endParaRPr sz="4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6" name="Google Shape;176;p62"/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5879225" y="-413050"/>
            <a:ext cx="4734025" cy="59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 3 1 1">
  <p:cSld name="2_Custom Layout_3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3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63"/>
          <p:cNvSpPr txBox="1"/>
          <p:nvPr/>
        </p:nvSpPr>
        <p:spPr>
          <a:xfrm>
            <a:off x="1958800" y="4699000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IT" sz="600" b="0" i="0" u="none" strike="noStrike" cap="non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SPECTRUM  is funded by the European Union - Grant Agreement Number 101131550</a:t>
            </a:r>
            <a:endParaRPr sz="6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180" name="Google Shape;180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400" y="4614903"/>
            <a:ext cx="1480402" cy="3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3"/>
          <p:cNvSpPr txBox="1"/>
          <p:nvPr/>
        </p:nvSpPr>
        <p:spPr>
          <a:xfrm>
            <a:off x="801874" y="3651850"/>
            <a:ext cx="3694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linkedin.com/company/spectrum-project-eu</a:t>
            </a:r>
            <a:endParaRPr sz="21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82" name="Google Shape;182;p63"/>
          <p:cNvSpPr txBox="1"/>
          <p:nvPr/>
        </p:nvSpPr>
        <p:spPr>
          <a:xfrm>
            <a:off x="801863" y="3209000"/>
            <a:ext cx="3000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spectrumproject.eu</a:t>
            </a:r>
            <a:endParaRPr sz="115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83" name="Google Shape;183;p63"/>
          <p:cNvSpPr/>
          <p:nvPr/>
        </p:nvSpPr>
        <p:spPr>
          <a:xfrm rot="5400000">
            <a:off x="4522975" y="-4522950"/>
            <a:ext cx="100800" cy="914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4" name="Google Shape;184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400" y="480558"/>
            <a:ext cx="2656593" cy="5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000" y="3692025"/>
            <a:ext cx="252950" cy="2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000" y="3273575"/>
            <a:ext cx="252948" cy="2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3"/>
          <p:cNvSpPr txBox="1"/>
          <p:nvPr/>
        </p:nvSpPr>
        <p:spPr>
          <a:xfrm>
            <a:off x="402200" y="1632150"/>
            <a:ext cx="41196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IT" sz="4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you! Questions?</a:t>
            </a:r>
            <a:endParaRPr sz="4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8" name="Google Shape;188;p63"/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5879225" y="-413050"/>
            <a:ext cx="4734025" cy="59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 3 1 1 1">
  <p:cSld name="2_Custom Layout_3_1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4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64"/>
          <p:cNvSpPr txBox="1"/>
          <p:nvPr/>
        </p:nvSpPr>
        <p:spPr>
          <a:xfrm>
            <a:off x="1958800" y="4699000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IT" sz="600" b="0" i="0" u="none" strike="noStrike" cap="non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SPECTRUM  is funded by the European Union - Grant Agreement Number 101131550</a:t>
            </a:r>
            <a:endParaRPr sz="6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192" name="Google Shape;192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400" y="4614903"/>
            <a:ext cx="1480402" cy="3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4"/>
          <p:cNvSpPr txBox="1"/>
          <p:nvPr/>
        </p:nvSpPr>
        <p:spPr>
          <a:xfrm>
            <a:off x="801874" y="3651850"/>
            <a:ext cx="3694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linkedin.com/company/spectrum-project-eu</a:t>
            </a:r>
            <a:endParaRPr sz="21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94" name="Google Shape;194;p64"/>
          <p:cNvSpPr txBox="1"/>
          <p:nvPr/>
        </p:nvSpPr>
        <p:spPr>
          <a:xfrm>
            <a:off x="801863" y="3209000"/>
            <a:ext cx="3000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spectrumproject.eu</a:t>
            </a:r>
            <a:endParaRPr sz="115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95" name="Google Shape;195;p64"/>
          <p:cNvSpPr/>
          <p:nvPr/>
        </p:nvSpPr>
        <p:spPr>
          <a:xfrm rot="5400000">
            <a:off x="4522975" y="-4522950"/>
            <a:ext cx="100800" cy="9146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6" name="Google Shape;196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400" y="480558"/>
            <a:ext cx="2656593" cy="5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000" y="3692025"/>
            <a:ext cx="252950" cy="2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000" y="3273575"/>
            <a:ext cx="252948" cy="2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4"/>
          <p:cNvSpPr txBox="1"/>
          <p:nvPr/>
        </p:nvSpPr>
        <p:spPr>
          <a:xfrm>
            <a:off x="402200" y="1632150"/>
            <a:ext cx="41196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IT" sz="4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you! Questions?</a:t>
            </a:r>
            <a:endParaRPr sz="4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0" name="Google Shape;200;p64"/>
          <p:cNvPicPr preferRelativeResize="0"/>
          <p:nvPr/>
        </p:nvPicPr>
        <p:blipFill rotWithShape="1">
          <a:blip r:embed="rId8">
            <a:alphaModFix amt="24000"/>
          </a:blip>
          <a:srcRect/>
          <a:stretch/>
        </p:blipFill>
        <p:spPr>
          <a:xfrm>
            <a:off x="5879225" y="-413050"/>
            <a:ext cx="4734025" cy="59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 1 1">
  <p:cSld name="2_Custom Layout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5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65"/>
          <p:cNvSpPr txBox="1"/>
          <p:nvPr/>
        </p:nvSpPr>
        <p:spPr>
          <a:xfrm>
            <a:off x="1958800" y="4699000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IT" sz="600" b="0" i="0" u="none" strike="noStrike" cap="non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SPECTRUM  is funded by the European Union - Grant Agreement Number 101131550</a:t>
            </a:r>
            <a:endParaRPr sz="6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204" name="Google Shape;204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400" y="4614903"/>
            <a:ext cx="1480402" cy="3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5"/>
          <p:cNvSpPr txBox="1"/>
          <p:nvPr/>
        </p:nvSpPr>
        <p:spPr>
          <a:xfrm>
            <a:off x="801874" y="3651850"/>
            <a:ext cx="3694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linkedin.com/company/spectrum-project-eu</a:t>
            </a:r>
            <a:endParaRPr sz="21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206" name="Google Shape;206;p65"/>
          <p:cNvSpPr txBox="1"/>
          <p:nvPr/>
        </p:nvSpPr>
        <p:spPr>
          <a:xfrm>
            <a:off x="801863" y="3209000"/>
            <a:ext cx="3000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spectrumproject.eu</a:t>
            </a:r>
            <a:endParaRPr sz="115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207" name="Google Shape;207;p65"/>
          <p:cNvSpPr/>
          <p:nvPr/>
        </p:nvSpPr>
        <p:spPr>
          <a:xfrm rot="5400000">
            <a:off x="4522975" y="-4522950"/>
            <a:ext cx="100800" cy="914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400" y="715075"/>
            <a:ext cx="5295525" cy="11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000" y="3692025"/>
            <a:ext cx="252950" cy="2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000" y="3273575"/>
            <a:ext cx="252948" cy="25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5"/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5879225" y="-413050"/>
            <a:ext cx="4734025" cy="59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 1 1 1">
  <p:cSld name="2_Custom Layout_1_1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6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66"/>
          <p:cNvSpPr/>
          <p:nvPr/>
        </p:nvSpPr>
        <p:spPr>
          <a:xfrm rot="5400000">
            <a:off x="4522975" y="-4522950"/>
            <a:ext cx="100800" cy="91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66"/>
          <p:cNvSpPr txBox="1"/>
          <p:nvPr/>
        </p:nvSpPr>
        <p:spPr>
          <a:xfrm>
            <a:off x="1958800" y="4699000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IT" sz="600" b="0" i="0" u="none" strike="noStrike" cap="non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SPECTRUM  is funded by the European Union - Grant Agreement Number 101131550</a:t>
            </a:r>
            <a:endParaRPr sz="6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216" name="Google Shape;216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400" y="4614903"/>
            <a:ext cx="1480402" cy="3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6"/>
          <p:cNvSpPr txBox="1"/>
          <p:nvPr/>
        </p:nvSpPr>
        <p:spPr>
          <a:xfrm>
            <a:off x="801874" y="3651850"/>
            <a:ext cx="3694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linkedin.com/company/spectrum-project-eu</a:t>
            </a:r>
            <a:endParaRPr sz="21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218" name="Google Shape;218;p66"/>
          <p:cNvSpPr txBox="1"/>
          <p:nvPr/>
        </p:nvSpPr>
        <p:spPr>
          <a:xfrm>
            <a:off x="801863" y="3209000"/>
            <a:ext cx="3000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spectrumproject.eu</a:t>
            </a:r>
            <a:endParaRPr sz="115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219" name="Google Shape;219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400" y="715075"/>
            <a:ext cx="5295525" cy="11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000" y="3692025"/>
            <a:ext cx="252950" cy="2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6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000" y="3273575"/>
            <a:ext cx="252948" cy="25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6"/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5879225" y="-413050"/>
            <a:ext cx="4734025" cy="59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 1 1 1 1">
  <p:cSld name="2_Custom Layout_1_1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7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67"/>
          <p:cNvSpPr/>
          <p:nvPr/>
        </p:nvSpPr>
        <p:spPr>
          <a:xfrm rot="5400000">
            <a:off x="4522975" y="-4522950"/>
            <a:ext cx="100800" cy="914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67"/>
          <p:cNvSpPr txBox="1"/>
          <p:nvPr/>
        </p:nvSpPr>
        <p:spPr>
          <a:xfrm>
            <a:off x="1958800" y="4699000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IT" sz="600" b="0" i="0" u="none" strike="noStrike" cap="non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SPECTRUM  is funded by the European Union - Grant Agreement Number 101131550</a:t>
            </a:r>
            <a:endParaRPr sz="6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227" name="Google Shape;227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400" y="4614903"/>
            <a:ext cx="1480402" cy="3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7"/>
          <p:cNvSpPr txBox="1"/>
          <p:nvPr/>
        </p:nvSpPr>
        <p:spPr>
          <a:xfrm>
            <a:off x="801874" y="3651850"/>
            <a:ext cx="3694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linkedin.com/company/spectrum-project-eu</a:t>
            </a:r>
            <a:endParaRPr sz="21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229" name="Google Shape;229;p67"/>
          <p:cNvSpPr txBox="1"/>
          <p:nvPr/>
        </p:nvSpPr>
        <p:spPr>
          <a:xfrm>
            <a:off x="801863" y="3209000"/>
            <a:ext cx="3000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spectrumproject.eu</a:t>
            </a:r>
            <a:endParaRPr sz="115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230" name="Google Shape;230;p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400" y="715075"/>
            <a:ext cx="5295525" cy="11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000" y="3692025"/>
            <a:ext cx="252950" cy="2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000" y="3273575"/>
            <a:ext cx="252948" cy="25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7"/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5879225" y="-413050"/>
            <a:ext cx="4734025" cy="59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 1 1 1 1 1">
  <p:cSld name="2_Custom Layout_1_1_1_1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8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68"/>
          <p:cNvSpPr/>
          <p:nvPr/>
        </p:nvSpPr>
        <p:spPr>
          <a:xfrm rot="5400000">
            <a:off x="4522975" y="-4522950"/>
            <a:ext cx="100800" cy="914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68"/>
          <p:cNvSpPr txBox="1"/>
          <p:nvPr/>
        </p:nvSpPr>
        <p:spPr>
          <a:xfrm>
            <a:off x="1958800" y="4699000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IT" sz="600" b="0" i="0" u="none" strike="noStrike" cap="non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SPECTRUM  is funded by the European Union - Grant Agreement Number 101131550</a:t>
            </a:r>
            <a:endParaRPr sz="6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238" name="Google Shape;238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400" y="4614903"/>
            <a:ext cx="1480402" cy="3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8"/>
          <p:cNvSpPr txBox="1"/>
          <p:nvPr/>
        </p:nvSpPr>
        <p:spPr>
          <a:xfrm>
            <a:off x="801874" y="3651850"/>
            <a:ext cx="3694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linkedin.com/company/spectrum-project-eu</a:t>
            </a:r>
            <a:endParaRPr sz="21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240" name="Google Shape;240;p68"/>
          <p:cNvSpPr txBox="1"/>
          <p:nvPr/>
        </p:nvSpPr>
        <p:spPr>
          <a:xfrm>
            <a:off x="801863" y="3209000"/>
            <a:ext cx="3000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IT" sz="1150" b="0" i="0" u="none" strike="noStrike" cap="none">
                <a:solidFill>
                  <a:schemeClr val="lt1"/>
                </a:solidFill>
                <a:uFill>
                  <a:noFill/>
                </a:uFill>
                <a:latin typeface="DM Sans SemiBold"/>
                <a:ea typeface="DM Sans SemiBold"/>
                <a:cs typeface="DM Sans SemiBold"/>
                <a:sym typeface="DM Sans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spectrumproject.eu</a:t>
            </a:r>
            <a:endParaRPr sz="115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241" name="Google Shape;241;p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400" y="715075"/>
            <a:ext cx="5295525" cy="11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000" y="3692025"/>
            <a:ext cx="252950" cy="2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000" y="3273575"/>
            <a:ext cx="252948" cy="25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8"/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5879225" y="-413050"/>
            <a:ext cx="4734025" cy="59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1 2">
  <p:cSld name="CUSTOM_1_2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69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5879225" y="-413050"/>
            <a:ext cx="4734025" cy="596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9"/>
          <p:cNvSpPr txBox="1"/>
          <p:nvPr/>
        </p:nvSpPr>
        <p:spPr>
          <a:xfrm>
            <a:off x="4065400" y="4733075"/>
            <a:ext cx="15318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69"/>
          <p:cNvSpPr txBox="1">
            <a:spLocks noGrp="1"/>
          </p:cNvSpPr>
          <p:nvPr>
            <p:ph type="title"/>
          </p:nvPr>
        </p:nvSpPr>
        <p:spPr>
          <a:xfrm>
            <a:off x="825125" y="1640622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9" name="Google Shape;249;p69"/>
          <p:cNvSpPr txBox="1">
            <a:spLocks noGrp="1"/>
          </p:cNvSpPr>
          <p:nvPr>
            <p:ph type="subTitle" idx="1"/>
          </p:nvPr>
        </p:nvSpPr>
        <p:spPr>
          <a:xfrm>
            <a:off x="825125" y="2540175"/>
            <a:ext cx="32301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Open Sans"/>
              <a:buNone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0" name="Google Shape;250;p69"/>
          <p:cNvSpPr txBox="1">
            <a:spLocks noGrp="1"/>
          </p:cNvSpPr>
          <p:nvPr>
            <p:ph type="sldNum" idx="12"/>
          </p:nvPr>
        </p:nvSpPr>
        <p:spPr>
          <a:xfrm>
            <a:off x="7829475" y="4727275"/>
            <a:ext cx="91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. Content - Text bullet 1">
  <p:cSld name="Content - Text Only (v2)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0"/>
          <p:cNvSpPr txBox="1">
            <a:spLocks noGrp="1"/>
          </p:cNvSpPr>
          <p:nvPr>
            <p:ph type="title"/>
          </p:nvPr>
        </p:nvSpPr>
        <p:spPr>
          <a:xfrm>
            <a:off x="961555" y="296556"/>
            <a:ext cx="82392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70"/>
          <p:cNvSpPr txBox="1">
            <a:spLocks noGrp="1"/>
          </p:cNvSpPr>
          <p:nvPr>
            <p:ph type="body" idx="1"/>
          </p:nvPr>
        </p:nvSpPr>
        <p:spPr>
          <a:xfrm>
            <a:off x="950975" y="1060700"/>
            <a:ext cx="66522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. Content - Text bullet 2">
  <p:cSld name="Content - Text Only (v2)_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1"/>
          <p:cNvSpPr txBox="1">
            <a:spLocks noGrp="1"/>
          </p:cNvSpPr>
          <p:nvPr>
            <p:ph type="body" idx="1"/>
          </p:nvPr>
        </p:nvSpPr>
        <p:spPr>
          <a:xfrm>
            <a:off x="961430" y="658416"/>
            <a:ext cx="7886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sz="14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sz="14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sz="14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sz="14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6" name="Google Shape;256;p71"/>
          <p:cNvSpPr txBox="1">
            <a:spLocks noGrp="1"/>
          </p:cNvSpPr>
          <p:nvPr>
            <p:ph type="sldNum" idx="12"/>
          </p:nvPr>
        </p:nvSpPr>
        <p:spPr>
          <a:xfrm>
            <a:off x="8704847" y="4886872"/>
            <a:ext cx="2562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sz="7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sz="7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sz="7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sz="7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sz="7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sz="7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sz="7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sz="7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sz="7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257" name="Google Shape;257;p71"/>
          <p:cNvSpPr txBox="1">
            <a:spLocks noGrp="1"/>
          </p:cNvSpPr>
          <p:nvPr>
            <p:ph type="body" idx="2"/>
          </p:nvPr>
        </p:nvSpPr>
        <p:spPr>
          <a:xfrm>
            <a:off x="381000" y="1088857"/>
            <a:ext cx="8467200" cy="31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marR="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600" b="1" i="0" u="none" strike="noStrike" cap="non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279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E13"/>
              </a:buClr>
              <a:buSzPts val="800"/>
              <a:buFont typeface="Courier New"/>
              <a:buChar char="o"/>
              <a:defRPr sz="12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Char char="•"/>
              <a:defRPr sz="1200" b="0" i="0" u="none" strike="noStrike" cap="non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sz="1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sz="1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sz="1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sz="1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8" name="Google Shape;258;p71"/>
          <p:cNvSpPr txBox="1">
            <a:spLocks noGrp="1"/>
          </p:cNvSpPr>
          <p:nvPr>
            <p:ph type="title"/>
          </p:nvPr>
        </p:nvSpPr>
        <p:spPr>
          <a:xfrm>
            <a:off x="961555" y="296556"/>
            <a:ext cx="82392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ption 1 1">
  <p:cSld name="Title Slide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44"/>
          <p:cNvSpPr/>
          <p:nvPr/>
        </p:nvSpPr>
        <p:spPr>
          <a:xfrm rot="5400000">
            <a:off x="4522975" y="-4522950"/>
            <a:ext cx="100800" cy="914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52;p44"/>
          <p:cNvSpPr txBox="1">
            <a:spLocks noGrp="1"/>
          </p:cNvSpPr>
          <p:nvPr>
            <p:ph type="title"/>
          </p:nvPr>
        </p:nvSpPr>
        <p:spPr>
          <a:xfrm>
            <a:off x="382125" y="1885350"/>
            <a:ext cx="59202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DM Sans"/>
              <a:buNone/>
              <a:defRPr sz="4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3" name="Google Shape;53;p44"/>
          <p:cNvSpPr txBox="1"/>
          <p:nvPr/>
        </p:nvSpPr>
        <p:spPr>
          <a:xfrm>
            <a:off x="1958800" y="4699000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IT" sz="600" b="0" i="0" u="none" strike="noStrike" cap="none" dirty="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SPECTRUM  is funded by the European Union - Grant Agreement Number 101131550</a:t>
            </a:r>
            <a:endParaRPr sz="600" b="0" i="0" u="none" strike="noStrike" cap="none" dirty="0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54" name="Google Shape;5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400" y="4614903"/>
            <a:ext cx="1480402" cy="3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00" y="480558"/>
            <a:ext cx="2656593" cy="5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4"/>
          <p:cNvSpPr txBox="1">
            <a:spLocks noGrp="1"/>
          </p:cNvSpPr>
          <p:nvPr>
            <p:ph type="subTitle" idx="1"/>
          </p:nvPr>
        </p:nvSpPr>
        <p:spPr>
          <a:xfrm>
            <a:off x="409025" y="3267802"/>
            <a:ext cx="6858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 Medium"/>
              <a:buNone/>
              <a:defRPr sz="1800" i="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F8200"/>
              </a:buClr>
              <a:buSzPts val="1500"/>
              <a:buFont typeface="DM Sans"/>
              <a:buNone/>
              <a:defRPr sz="1500" b="1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ubTitle" idx="2"/>
          </p:nvPr>
        </p:nvSpPr>
        <p:spPr>
          <a:xfrm>
            <a:off x="382125" y="3623947"/>
            <a:ext cx="3392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2"/>
          <p:cNvSpPr txBox="1">
            <a:spLocks noGrp="1"/>
          </p:cNvSpPr>
          <p:nvPr>
            <p:ph type="dt" idx="10"/>
          </p:nvPr>
        </p:nvSpPr>
        <p:spPr>
          <a:xfrm>
            <a:off x="628650" y="476727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925" tIns="32950" rIns="65925" bIns="329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72"/>
          <p:cNvSpPr txBox="1">
            <a:spLocks noGrp="1"/>
          </p:cNvSpPr>
          <p:nvPr>
            <p:ph type="ftr" idx="11"/>
          </p:nvPr>
        </p:nvSpPr>
        <p:spPr>
          <a:xfrm>
            <a:off x="3028950" y="476727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925" tIns="32950" rIns="65925" bIns="329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72"/>
          <p:cNvSpPr txBox="1">
            <a:spLocks noGrp="1"/>
          </p:cNvSpPr>
          <p:nvPr>
            <p:ph type="sldNum" idx="12"/>
          </p:nvPr>
        </p:nvSpPr>
        <p:spPr>
          <a:xfrm>
            <a:off x="6457950" y="476727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925" tIns="32950" rIns="65925" bIns="329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ption 1 1 1 1">
  <p:cSld name="Title Slide_1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45"/>
          <p:cNvSpPr/>
          <p:nvPr/>
        </p:nvSpPr>
        <p:spPr>
          <a:xfrm rot="5400000">
            <a:off x="4522350" y="-4522200"/>
            <a:ext cx="100800" cy="914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45"/>
          <p:cNvSpPr txBox="1">
            <a:spLocks noGrp="1"/>
          </p:cNvSpPr>
          <p:nvPr>
            <p:ph type="title"/>
          </p:nvPr>
        </p:nvSpPr>
        <p:spPr>
          <a:xfrm>
            <a:off x="382125" y="1885350"/>
            <a:ext cx="59202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DM Sans"/>
              <a:buNone/>
              <a:defRPr sz="4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2" name="Google Shape;62;p45"/>
          <p:cNvSpPr txBox="1"/>
          <p:nvPr/>
        </p:nvSpPr>
        <p:spPr>
          <a:xfrm>
            <a:off x="1958800" y="4699000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IT" sz="600" b="0" i="0" u="none" strike="noStrike" cap="non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SPECTRUM  is funded by the European Union - Grant Agreement Number 101131550</a:t>
            </a:r>
            <a:endParaRPr sz="6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63" name="Google Shape;6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400" y="4614903"/>
            <a:ext cx="1480402" cy="3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00" y="480558"/>
            <a:ext cx="2656593" cy="5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5"/>
          <p:cNvSpPr txBox="1">
            <a:spLocks noGrp="1"/>
          </p:cNvSpPr>
          <p:nvPr>
            <p:ph type="subTitle" idx="1"/>
          </p:nvPr>
        </p:nvSpPr>
        <p:spPr>
          <a:xfrm>
            <a:off x="409025" y="3267802"/>
            <a:ext cx="6858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 Medium"/>
              <a:buNone/>
              <a:defRPr sz="1800" i="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F8200"/>
              </a:buClr>
              <a:buSzPts val="1500"/>
              <a:buFont typeface="DM Sans"/>
              <a:buNone/>
              <a:defRPr sz="1500" b="1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subTitle" idx="2"/>
          </p:nvPr>
        </p:nvSpPr>
        <p:spPr>
          <a:xfrm>
            <a:off x="382125" y="3623947"/>
            <a:ext cx="3392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ption 1 1 1 1 1">
  <p:cSld name="Title Slide_1_1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6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46"/>
          <p:cNvSpPr/>
          <p:nvPr/>
        </p:nvSpPr>
        <p:spPr>
          <a:xfrm rot="5400000">
            <a:off x="4522975" y="-4522950"/>
            <a:ext cx="100800" cy="9146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46"/>
          <p:cNvSpPr txBox="1">
            <a:spLocks noGrp="1"/>
          </p:cNvSpPr>
          <p:nvPr>
            <p:ph type="title"/>
          </p:nvPr>
        </p:nvSpPr>
        <p:spPr>
          <a:xfrm>
            <a:off x="382125" y="1885350"/>
            <a:ext cx="59202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DM Sans"/>
              <a:buNone/>
              <a:defRPr sz="4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1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1" name="Google Shape;71;p46"/>
          <p:cNvSpPr txBox="1"/>
          <p:nvPr/>
        </p:nvSpPr>
        <p:spPr>
          <a:xfrm>
            <a:off x="1958800" y="4699000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IT" sz="600" b="0" i="0" u="none" strike="noStrike" cap="non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SPECTRUM  is funded by the European Union - Grant Agreement Number 101131550</a:t>
            </a:r>
            <a:endParaRPr sz="600" b="0" i="0" u="none" strike="noStrike" cap="non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72" name="Google Shape;7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400" y="4614903"/>
            <a:ext cx="1480402" cy="3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00" y="480558"/>
            <a:ext cx="2656593" cy="5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6"/>
          <p:cNvSpPr txBox="1">
            <a:spLocks noGrp="1"/>
          </p:cNvSpPr>
          <p:nvPr>
            <p:ph type="subTitle" idx="1"/>
          </p:nvPr>
        </p:nvSpPr>
        <p:spPr>
          <a:xfrm>
            <a:off x="409025" y="3267802"/>
            <a:ext cx="6858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 Medium"/>
              <a:buNone/>
              <a:defRPr sz="1800" i="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F8200"/>
              </a:buClr>
              <a:buSzPts val="1500"/>
              <a:buFont typeface="DM Sans"/>
              <a:buNone/>
              <a:defRPr sz="1500" b="1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subTitle" idx="2"/>
          </p:nvPr>
        </p:nvSpPr>
        <p:spPr>
          <a:xfrm>
            <a:off x="382125" y="3623947"/>
            <a:ext cx="3392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title page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376" y="1008732"/>
            <a:ext cx="304900" cy="38447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7"/>
          <p:cNvSpPr txBox="1">
            <a:spLocks noGrp="1"/>
          </p:cNvSpPr>
          <p:nvPr>
            <p:ph type="title"/>
          </p:nvPr>
        </p:nvSpPr>
        <p:spPr>
          <a:xfrm>
            <a:off x="825125" y="1640622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sldNum" idx="12"/>
          </p:nvPr>
        </p:nvSpPr>
        <p:spPr>
          <a:xfrm>
            <a:off x="7829475" y="4727275"/>
            <a:ext cx="91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80" name="Google Shape;80;p47"/>
          <p:cNvSpPr txBox="1">
            <a:spLocks noGrp="1"/>
          </p:cNvSpPr>
          <p:nvPr>
            <p:ph type="title" idx="2"/>
          </p:nvPr>
        </p:nvSpPr>
        <p:spPr>
          <a:xfrm>
            <a:off x="825125" y="2629747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title page 1 1">
  <p:cSld name="CUSTOM_2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376" y="1008732"/>
            <a:ext cx="304900" cy="38447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8"/>
          <p:cNvSpPr/>
          <p:nvPr/>
        </p:nvSpPr>
        <p:spPr>
          <a:xfrm rot="5400000">
            <a:off x="4522050" y="-4521750"/>
            <a:ext cx="100800" cy="914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48"/>
          <p:cNvSpPr txBox="1">
            <a:spLocks noGrp="1"/>
          </p:cNvSpPr>
          <p:nvPr>
            <p:ph type="title"/>
          </p:nvPr>
        </p:nvSpPr>
        <p:spPr>
          <a:xfrm>
            <a:off x="825125" y="1640622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sldNum" idx="12"/>
          </p:nvPr>
        </p:nvSpPr>
        <p:spPr>
          <a:xfrm>
            <a:off x="7829475" y="4727275"/>
            <a:ext cx="91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title" idx="2"/>
          </p:nvPr>
        </p:nvSpPr>
        <p:spPr>
          <a:xfrm>
            <a:off x="825125" y="2629747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title page 1 1 1">
  <p:cSld name="CUSTOM_2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376" y="1008732"/>
            <a:ext cx="304900" cy="38447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9"/>
          <p:cNvSpPr/>
          <p:nvPr/>
        </p:nvSpPr>
        <p:spPr>
          <a:xfrm rot="5400000">
            <a:off x="4522050" y="-4521750"/>
            <a:ext cx="100800" cy="914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49"/>
          <p:cNvSpPr txBox="1">
            <a:spLocks noGrp="1"/>
          </p:cNvSpPr>
          <p:nvPr>
            <p:ph type="title"/>
          </p:nvPr>
        </p:nvSpPr>
        <p:spPr>
          <a:xfrm>
            <a:off x="825125" y="1640622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sldNum" idx="12"/>
          </p:nvPr>
        </p:nvSpPr>
        <p:spPr>
          <a:xfrm>
            <a:off x="7829475" y="4727275"/>
            <a:ext cx="91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title" idx="2"/>
          </p:nvPr>
        </p:nvSpPr>
        <p:spPr>
          <a:xfrm>
            <a:off x="825125" y="2629747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1">
  <p:cSld name="CUSTOM_1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0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5879225" y="-413050"/>
            <a:ext cx="4734025" cy="59695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0"/>
          <p:cNvSpPr txBox="1">
            <a:spLocks noGrp="1"/>
          </p:cNvSpPr>
          <p:nvPr>
            <p:ph type="title"/>
          </p:nvPr>
        </p:nvSpPr>
        <p:spPr>
          <a:xfrm>
            <a:off x="825125" y="1640622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6" name="Google Shape;96;p50"/>
          <p:cNvSpPr txBox="1">
            <a:spLocks noGrp="1"/>
          </p:cNvSpPr>
          <p:nvPr>
            <p:ph type="sldNum" idx="12"/>
          </p:nvPr>
        </p:nvSpPr>
        <p:spPr>
          <a:xfrm>
            <a:off x="7829475" y="4727275"/>
            <a:ext cx="91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title" idx="2"/>
          </p:nvPr>
        </p:nvSpPr>
        <p:spPr>
          <a:xfrm>
            <a:off x="825125" y="2629747"/>
            <a:ext cx="36627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DM Sans"/>
              <a:buNone/>
              <a:def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DM Sans"/>
              <a:buNone/>
              <a:defRPr sz="14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DM Sans"/>
              <a:buNone/>
              <a:defRPr sz="14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DM Sans"/>
              <a:buNone/>
              <a:defRPr sz="14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DM Sans"/>
              <a:buNone/>
              <a:defRPr sz="14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DM Sans"/>
              <a:buNone/>
              <a:defRPr sz="14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DM Sans"/>
              <a:buNone/>
              <a:defRPr sz="14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DM Sans"/>
              <a:buNone/>
              <a:defRPr sz="14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DM Sans"/>
              <a:buNone/>
              <a:defRPr sz="14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•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1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DM Sans"/>
              <a:buChar char="•"/>
              <a:defRPr sz="1100" b="0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•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•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•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•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>
            <a:spLocks noGrp="1"/>
          </p:cNvSpPr>
          <p:nvPr>
            <p:ph type="sldNum" idx="12"/>
          </p:nvPr>
        </p:nvSpPr>
        <p:spPr>
          <a:xfrm>
            <a:off x="7829475" y="4860827"/>
            <a:ext cx="91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9" name="Google Shape;9;p38"/>
          <p:cNvSpPr txBox="1"/>
          <p:nvPr/>
        </p:nvSpPr>
        <p:spPr>
          <a:xfrm>
            <a:off x="7084875" y="4839625"/>
            <a:ext cx="1345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T" sz="900" b="1" i="0" u="none" strike="noStrike" cap="none" dirty="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spectrumproject.eu</a:t>
            </a:r>
            <a:endParaRPr sz="900" b="1" i="0" u="none" strike="noStrike" cap="none" dirty="0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" name="Google Shape;10;p38"/>
          <p:cNvSpPr txBox="1"/>
          <p:nvPr/>
        </p:nvSpPr>
        <p:spPr>
          <a:xfrm>
            <a:off x="628650" y="4817313"/>
            <a:ext cx="3499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T" sz="900" b="1" i="0" u="none" strike="noStrike" cap="none" dirty="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09/07/2024 | ET Computing Workshop</a:t>
            </a:r>
            <a:endParaRPr sz="900" b="1" i="0" u="none" strike="noStrike" cap="none" dirty="0">
              <a:solidFill>
                <a:srgbClr val="7F7F7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hyperlink" Target="https://ec.europa.eu/eusurvey/runner/test_final_v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epj-conferences.org/articles/epjconf/abs/2020/21/epjconf_chep2020_09009/epjconf_chep2020_09009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swinbank@astron.nl" TargetMode="External"/><Relationship Id="rId13" Type="http://schemas.openxmlformats.org/officeDocument/2006/relationships/hyperlink" Target="https://www.spectrumproject.eu/spectrumcop" TargetMode="External"/><Relationship Id="rId3" Type="http://schemas.openxmlformats.org/officeDocument/2006/relationships/hyperlink" Target="https://cdn.spectrumproject.eu/app/uploads/2024/03/SPECTRUMCoP-final.pdf" TargetMode="External"/><Relationship Id="rId7" Type="http://schemas.openxmlformats.org/officeDocument/2006/relationships/hyperlink" Target="mailto:bozzi@fe.infn.it" TargetMode="External"/><Relationship Id="rId12" Type="http://schemas.openxmlformats.org/officeDocument/2006/relationships/hyperlink" Target="mailto:h.hoppe@fz-juelich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hyperlink" Target="mailto:luca.dellagnello@cnaf.infn.it" TargetMode="External"/><Relationship Id="rId11" Type="http://schemas.openxmlformats.org/officeDocument/2006/relationships/hyperlink" Target="mailto:maria.girone@cern.ch" TargetMode="External"/><Relationship Id="rId5" Type="http://schemas.openxmlformats.org/officeDocument/2006/relationships/hyperlink" Target="mailto:bagnasco@to.infn.it" TargetMode="External"/><Relationship Id="rId10" Type="http://schemas.openxmlformats.org/officeDocument/2006/relationships/hyperlink" Target="mailto:chiara.ferrari@oca.eu" TargetMode="External"/><Relationship Id="rId4" Type="http://schemas.openxmlformats.org/officeDocument/2006/relationships/image" Target="../media/image19.png"/><Relationship Id="rId9" Type="http://schemas.openxmlformats.org/officeDocument/2006/relationships/hyperlink" Target="mailto:jean-pierre.vilotte@cnrs-dir.fr" TargetMode="External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"/>
          <p:cNvSpPr txBox="1">
            <a:spLocks noGrp="1"/>
          </p:cNvSpPr>
          <p:nvPr>
            <p:ph type="title"/>
          </p:nvPr>
        </p:nvSpPr>
        <p:spPr>
          <a:xfrm>
            <a:off x="382125" y="1885350"/>
            <a:ext cx="59202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DM Sans"/>
              <a:buNone/>
            </a:pPr>
            <a:r>
              <a:rPr lang="en-IT" dirty="0"/>
              <a:t>SPECTRUM</a:t>
            </a:r>
            <a:endParaRPr dirty="0"/>
          </a:p>
        </p:txBody>
      </p:sp>
      <p:sp>
        <p:nvSpPr>
          <p:cNvPr id="268" name="Google Shape;268;p1"/>
          <p:cNvSpPr txBox="1">
            <a:spLocks noGrp="1"/>
          </p:cNvSpPr>
          <p:nvPr>
            <p:ph type="subTitle" idx="1"/>
          </p:nvPr>
        </p:nvSpPr>
        <p:spPr>
          <a:xfrm>
            <a:off x="409025" y="2754021"/>
            <a:ext cx="6858000" cy="86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46"/>
              <a:buFont typeface="DM Sans Medium"/>
              <a:buNone/>
            </a:pPr>
            <a:r>
              <a:rPr lang="en-GB" dirty="0"/>
              <a:t>Tommaso </a:t>
            </a:r>
            <a:r>
              <a:rPr lang="en-GB" dirty="0" err="1"/>
              <a:t>Boccali</a:t>
            </a:r>
            <a:r>
              <a:rPr lang="en-GB" dirty="0"/>
              <a:t> – INFN Pisa</a:t>
            </a:r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46"/>
              <a:buFont typeface="DM Sans Medium"/>
              <a:buNone/>
            </a:pPr>
            <a:r>
              <a:rPr lang="en-GB" dirty="0"/>
              <a:t>For the SPECTRUM Team</a:t>
            </a:r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46"/>
              <a:buFont typeface="DM Sans Medium"/>
              <a:buNone/>
            </a:pPr>
            <a:r>
              <a:rPr lang="en-GB" dirty="0"/>
              <a:t>Einstein Telescope Computing Workshop</a:t>
            </a:r>
            <a:endParaRPr dirty="0"/>
          </a:p>
        </p:txBody>
      </p:sp>
      <p:sp>
        <p:nvSpPr>
          <p:cNvPr id="269" name="Google Shape;269;p1"/>
          <p:cNvSpPr txBox="1">
            <a:spLocks noGrp="1"/>
          </p:cNvSpPr>
          <p:nvPr>
            <p:ph type="subTitle" idx="2"/>
          </p:nvPr>
        </p:nvSpPr>
        <p:spPr>
          <a:xfrm>
            <a:off x="382125" y="3623947"/>
            <a:ext cx="3392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42857"/>
              <a:buNone/>
            </a:pPr>
            <a:r>
              <a:rPr lang="en-IT" dirty="0"/>
              <a:t>Naples - 09/07/2024</a:t>
            </a:r>
            <a:endParaRPr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5C9B77-EC94-6FC0-A884-FD42A8CF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65" y="806186"/>
            <a:ext cx="2632520" cy="332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FE2B-EE10-7E51-D651-7E072402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17751-BBCD-524B-D9D6-1977D1D3E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760" y="1019962"/>
            <a:ext cx="7064227" cy="242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Preparation in advances status, ETA ~ 1 week</a:t>
            </a:r>
          </a:p>
          <a:p>
            <a:r>
              <a:rPr lang="en-US" dirty="0"/>
              <a:t>Many sections, no one is expected to fill all of them but we wanted a single survey!</a:t>
            </a:r>
          </a:p>
          <a:p>
            <a:pPr lvl="1"/>
            <a:r>
              <a:rPr lang="en-US" dirty="0"/>
              <a:t>Are you a researcher manager of a scientific initiative using computing resources?</a:t>
            </a:r>
          </a:p>
          <a:p>
            <a:pPr lvl="2"/>
            <a:r>
              <a:rPr lang="en-US" dirty="0"/>
              <a:t>Do you have technical knowledge? 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YES</a:t>
            </a:r>
            <a:r>
              <a:rPr lang="en-US" dirty="0"/>
              <a:t>/</a:t>
            </a:r>
            <a:r>
              <a:rPr lang="en-US" b="1" dirty="0">
                <a:solidFill>
                  <a:schemeClr val="accent2"/>
                </a:solidFill>
              </a:rPr>
              <a:t>NO </a:t>
            </a:r>
            <a:r>
              <a:rPr lang="en-US" b="1" dirty="0">
                <a:solidFill>
                  <a:srgbClr val="002060"/>
                </a:solidFill>
              </a:rPr>
              <a:t>per 6 areas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Are you a manager of an e-Infrastructure?</a:t>
            </a:r>
          </a:p>
          <a:p>
            <a:r>
              <a:rPr lang="en-US" dirty="0">
                <a:solidFill>
                  <a:srgbClr val="002060"/>
                </a:solidFill>
              </a:rPr>
              <a:t>Via the granularity, one is expected to answer &lt; 50% of the questions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39507-0D20-0FA1-6080-0D3D6DEC20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 smtClean="0"/>
              <a:t>10</a:t>
            </a:fld>
            <a:endParaRPr lang="en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77D50-49C7-D4D8-A7C1-5470C86D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5" y="3686431"/>
            <a:ext cx="7772400" cy="145355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2F56EC5-156D-4F52-5F31-AFB40D66084F}"/>
              </a:ext>
            </a:extLst>
          </p:cNvPr>
          <p:cNvSpPr/>
          <p:nvPr/>
        </p:nvSpPr>
        <p:spPr>
          <a:xfrm>
            <a:off x="7358723" y="1094994"/>
            <a:ext cx="1558267" cy="7845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/>
              <a:t>You are asked for use cases needing computing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11570DD-2C60-72D2-511E-126BACEFE4E2}"/>
              </a:ext>
            </a:extLst>
          </p:cNvPr>
          <p:cNvSpPr/>
          <p:nvPr/>
        </p:nvSpPr>
        <p:spPr>
          <a:xfrm>
            <a:off x="7358722" y="2089194"/>
            <a:ext cx="1558267" cy="78454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/>
              <a:t>You are asked for technical input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90E05F1-088A-ABB2-C711-A5AB70BB635C}"/>
              </a:ext>
            </a:extLst>
          </p:cNvPr>
          <p:cNvSpPr/>
          <p:nvPr/>
        </p:nvSpPr>
        <p:spPr>
          <a:xfrm>
            <a:off x="7358721" y="3061698"/>
            <a:ext cx="1558267" cy="78454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/>
              <a:t>You are asked about your center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AF483C-A6FE-EF66-5F91-7C8C55B6175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379157" y="1487267"/>
            <a:ext cx="979566" cy="5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430D63-3F36-89F5-0FDC-70750CCECAE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627077" y="2423972"/>
            <a:ext cx="1731645" cy="57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2CF971-A0AB-2552-30DD-60CA74A8066A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113065" y="2662034"/>
            <a:ext cx="2245656" cy="79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FA107E8-75FB-BCB2-090E-5A4F41342400}"/>
              </a:ext>
            </a:extLst>
          </p:cNvPr>
          <p:cNvSpPr/>
          <p:nvPr/>
        </p:nvSpPr>
        <p:spPr>
          <a:xfrm>
            <a:off x="3468227" y="4868590"/>
            <a:ext cx="129856" cy="1298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59DE6F-F78F-827C-381B-9AD44246E8A4}"/>
              </a:ext>
            </a:extLst>
          </p:cNvPr>
          <p:cNvSpPr/>
          <p:nvPr/>
        </p:nvSpPr>
        <p:spPr>
          <a:xfrm>
            <a:off x="5872158" y="4505682"/>
            <a:ext cx="129856" cy="1298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BFBFEB-F4E2-7901-0C9E-3DB659860494}"/>
              </a:ext>
            </a:extLst>
          </p:cNvPr>
          <p:cNvSpPr/>
          <p:nvPr/>
        </p:nvSpPr>
        <p:spPr>
          <a:xfrm>
            <a:off x="720147" y="4505682"/>
            <a:ext cx="129856" cy="1298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64593E-BAC0-E137-A754-469C784BDC5F}"/>
              </a:ext>
            </a:extLst>
          </p:cNvPr>
          <p:cNvSpPr/>
          <p:nvPr/>
        </p:nvSpPr>
        <p:spPr>
          <a:xfrm>
            <a:off x="2843297" y="4505682"/>
            <a:ext cx="129856" cy="1298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7898A2-C414-A747-05A4-F0CA3E5806ED}"/>
              </a:ext>
            </a:extLst>
          </p:cNvPr>
          <p:cNvSpPr/>
          <p:nvPr/>
        </p:nvSpPr>
        <p:spPr>
          <a:xfrm>
            <a:off x="4148165" y="4505682"/>
            <a:ext cx="129856" cy="1298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A934A4-FA36-5895-C0C7-5038B45C099D}"/>
              </a:ext>
            </a:extLst>
          </p:cNvPr>
          <p:cNvSpPr/>
          <p:nvPr/>
        </p:nvSpPr>
        <p:spPr>
          <a:xfrm>
            <a:off x="6002014" y="4172644"/>
            <a:ext cx="129856" cy="1298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DE27AC-F501-3B12-43E2-FD0CDBF2DA3F}"/>
              </a:ext>
            </a:extLst>
          </p:cNvPr>
          <p:cNvSpPr/>
          <p:nvPr/>
        </p:nvSpPr>
        <p:spPr>
          <a:xfrm>
            <a:off x="720147" y="4868590"/>
            <a:ext cx="129856" cy="1298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154B34-5439-F43B-7268-148E7279376A}"/>
              </a:ext>
            </a:extLst>
          </p:cNvPr>
          <p:cNvSpPr/>
          <p:nvPr/>
        </p:nvSpPr>
        <p:spPr>
          <a:xfrm>
            <a:off x="4342869" y="4868590"/>
            <a:ext cx="129856" cy="1298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9294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3E2C-6C1D-F618-4AB2-AE72591F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9C3DD-26C5-7C13-CB56-CC87A7E0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857" y="779256"/>
            <a:ext cx="6961200" cy="2423400"/>
          </a:xfrm>
        </p:spPr>
        <p:txBody>
          <a:bodyPr/>
          <a:lstStyle/>
          <a:p>
            <a:r>
              <a:rPr lang="en-US" dirty="0"/>
              <a:t>You can test the survey today </a:t>
            </a:r>
            <a:r>
              <a:rPr lang="en-US" i="1" dirty="0">
                <a:hlinkClick r:id="rId2"/>
              </a:rPr>
              <a:t>here</a:t>
            </a:r>
            <a:endParaRPr lang="en-IT" i="1" dirty="0"/>
          </a:p>
          <a:p>
            <a:r>
              <a:rPr lang="en-IT" dirty="0"/>
              <a:t>Some examples follow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B4A6-3F6D-F71C-3AA0-8FFC7863DF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 smtClean="0"/>
              <a:t>11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4CB15-390A-A4DC-A16D-62EBD4B2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4" y="1947899"/>
            <a:ext cx="4172277" cy="1379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1655C-C6FF-0931-1703-BEDA2BEE3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742" y="2438165"/>
            <a:ext cx="3187847" cy="1534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05FED-904F-090C-A547-E26311DFE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640" y="1705978"/>
            <a:ext cx="3450793" cy="716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C3160-5B39-6C49-0A14-DA39B1565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57" y="3353211"/>
            <a:ext cx="4573353" cy="720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E87EA8-2498-8D84-8D7B-19EC3B612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019" y="2476889"/>
            <a:ext cx="3309791" cy="913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968CF-37CB-F353-4395-443127564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5915" y="3727225"/>
            <a:ext cx="2145999" cy="743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91F65-B1A8-3110-D78A-8BB4231BB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010" y="4022662"/>
            <a:ext cx="2987918" cy="967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C21DA3-A19B-B686-B7A8-D8D9474645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1861" y="3901605"/>
            <a:ext cx="2485972" cy="834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BC0FFE-511D-2863-EAB9-DE5443E01F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4690" y="766770"/>
            <a:ext cx="3401653" cy="913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BBB8A8-9054-8BE5-FDBC-74C0ADCFD6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2315" y="1960682"/>
            <a:ext cx="3209682" cy="4488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E3C218-65DD-7A0C-179B-A9B1A5EA0A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7436" y="3303657"/>
            <a:ext cx="2179140" cy="5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7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E57D-AA2A-6EE2-1069-D7149DCE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SPECTRUM longer term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6CB9E-B699-B0BE-1791-6C443A448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T" dirty="0"/>
              <a:t>July 15th 2024: distribute the survey; submissions open till September 15th</a:t>
            </a:r>
          </a:p>
          <a:p>
            <a:r>
              <a:rPr lang="en-IT" dirty="0">
                <a:solidFill>
                  <a:schemeClr val="accent6">
                    <a:lumMod val="75000"/>
                  </a:schemeClr>
                </a:solidFill>
              </a:rPr>
              <a:t>End-of-October 2024: fir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IT" dirty="0">
                <a:solidFill>
                  <a:schemeClr val="accent6">
                    <a:lumMod val="75000"/>
                  </a:schemeClr>
                </a:solidFill>
              </a:rPr>
              <a:t> draft of the survey </a:t>
            </a:r>
          </a:p>
          <a:p>
            <a:r>
              <a:rPr lang="en-IT" dirty="0"/>
              <a:t>End-of-March 2025: deliverable from the CoP</a:t>
            </a:r>
          </a:p>
          <a:p>
            <a:r>
              <a:rPr lang="en-IT" dirty="0">
                <a:solidFill>
                  <a:schemeClr val="accent6">
                    <a:lumMod val="75000"/>
                  </a:schemeClr>
                </a:solidFill>
              </a:rPr>
              <a:t>April 2025: second phase starts: new CoP WGs, document writing ...</a:t>
            </a:r>
          </a:p>
          <a:p>
            <a:r>
              <a:rPr lang="en-IT" dirty="0"/>
              <a:t> … Jun 2026; End of SPECTRUM</a:t>
            </a:r>
          </a:p>
          <a:p>
            <a:r>
              <a:rPr lang="en-IT" dirty="0">
                <a:solidFill>
                  <a:schemeClr val="accent6">
                    <a:lumMod val="75000"/>
                  </a:schemeClr>
                </a:solidFill>
              </a:rPr>
              <a:t>Documents to the EU and entities such as EuroHPC, EOSC, for the inclusion in future policies / decisions / fundignallocations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4E7FD-AC18-2E67-046B-53989938E3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 smtClean="0"/>
              <a:t>12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0185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DFC7-5972-BD5C-634C-57EB5C53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58C9A-0B34-123F-2498-63DB5B67D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SPECTRUM initiative aims to provide technical and policy guidance for data intensive sciences in the landscape of </a:t>
            </a:r>
            <a:r>
              <a:rPr lang="en-US"/>
              <a:t>(future) European </a:t>
            </a:r>
            <a:r>
              <a:rPr lang="en-US" dirty="0"/>
              <a:t>Computing</a:t>
            </a:r>
          </a:p>
          <a:p>
            <a:endParaRPr lang="en-US" dirty="0"/>
          </a:p>
          <a:p>
            <a:r>
              <a:rPr lang="en-US" dirty="0"/>
              <a:t>It is a piece of common bottom-up efforts we should do as a community to make sure the “future” computing is tailored / usable for our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DB71-C2FE-9DEB-159C-BB61070F40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 smtClean="0"/>
              <a:t>13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4537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"/>
          <p:cNvSpPr txBox="1">
            <a:spLocks noGrp="1"/>
          </p:cNvSpPr>
          <p:nvPr>
            <p:ph type="title"/>
          </p:nvPr>
        </p:nvSpPr>
        <p:spPr>
          <a:xfrm>
            <a:off x="586525" y="1007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IT"/>
              <a:t>Outline</a:t>
            </a:r>
            <a:endParaRPr/>
          </a:p>
        </p:txBody>
      </p:sp>
      <p:sp>
        <p:nvSpPr>
          <p:cNvPr id="275" name="Google Shape;275;p2"/>
          <p:cNvSpPr txBox="1">
            <a:spLocks noGrp="1"/>
          </p:cNvSpPr>
          <p:nvPr>
            <p:ph type="body" idx="1"/>
          </p:nvPr>
        </p:nvSpPr>
        <p:spPr>
          <a:xfrm>
            <a:off x="683825" y="1458225"/>
            <a:ext cx="6961200" cy="24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dirty="0"/>
              <a:t>What is SPECTRUM?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IT" dirty="0"/>
              <a:t>Why we think we need ”a” SPECTRUM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dirty="0"/>
              <a:t>The expected outputs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IT" dirty="0"/>
              <a:t>The Community of Practice 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IT" dirty="0">
                <a:solidFill>
                  <a:srgbClr val="7030A0"/>
                </a:solidFill>
              </a:rPr>
              <a:t>Community of Practice </a:t>
            </a:r>
            <a:r>
              <a:rPr lang="en-IT" dirty="0">
                <a:solidFill>
                  <a:srgbClr val="7030A0"/>
                </a:solidFill>
                <a:sym typeface="Wingdings" pitchFamily="2" charset="2"/>
              </a:rPr>
              <a:t> the </a:t>
            </a:r>
            <a:r>
              <a:rPr lang="en-IT" dirty="0">
                <a:solidFill>
                  <a:srgbClr val="7030A0"/>
                </a:solidFill>
              </a:rPr>
              <a:t>design</a:t>
            </a:r>
            <a:endParaRPr dirty="0">
              <a:solidFill>
                <a:srgbClr val="7030A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IT" dirty="0">
                <a:solidFill>
                  <a:srgbClr val="7030A0"/>
                </a:solidFill>
              </a:rPr>
              <a:t>Community of Practice in action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76" name="Google Shape;276;p2"/>
          <p:cNvSpPr txBox="1">
            <a:spLocks noGrp="1"/>
          </p:cNvSpPr>
          <p:nvPr>
            <p:ph type="sldNum" idx="12"/>
          </p:nvPr>
        </p:nvSpPr>
        <p:spPr>
          <a:xfrm>
            <a:off x="7829475" y="4727275"/>
            <a:ext cx="91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T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16F4-E889-554A-D9A7-0869F168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is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68C44-9F58-EAFC-E11C-D537329DB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963386"/>
            <a:ext cx="3935186" cy="37638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… our answer to the EU call:</a:t>
            </a:r>
          </a:p>
          <a:p>
            <a:r>
              <a:rPr lang="en-US" dirty="0"/>
              <a:t> Our idea: </a:t>
            </a:r>
            <a:r>
              <a:rPr lang="en-US" dirty="0">
                <a:solidFill>
                  <a:srgbClr val="7030A0"/>
                </a:solidFill>
              </a:rPr>
              <a:t>data intensive sciences are striving to expand their access to computing resources beyond the “standard” in-house resources</a:t>
            </a:r>
          </a:p>
          <a:p>
            <a:r>
              <a:rPr lang="en-US" dirty="0"/>
              <a:t>The main obstacles are “mutual understanding” and “ahead planning”</a:t>
            </a:r>
          </a:p>
          <a:p>
            <a:r>
              <a:rPr lang="en-US" dirty="0"/>
              <a:t>Let’s fix it!</a:t>
            </a:r>
          </a:p>
          <a:p>
            <a:endParaRPr lang="en-US" dirty="0"/>
          </a:p>
          <a:p>
            <a:r>
              <a:rPr lang="en-US" dirty="0"/>
              <a:t>We had to “select” 2 domains for the bid: HEP and RA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But as a matter of fact, no other projects were assigned: we can “expand” to close-by domains (GW!)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A8B33-C22F-9C18-E411-ED8D1EC51C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 smtClean="0"/>
              <a:t>3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C2701-59B5-8B42-8329-E5BB85BF8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187" y="723105"/>
            <a:ext cx="5270500" cy="137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C5EDA7-D116-BDD4-17DF-3A662F37BC66}"/>
              </a:ext>
            </a:extLst>
          </p:cNvPr>
          <p:cNvSpPr/>
          <p:nvPr/>
        </p:nvSpPr>
        <p:spPr>
          <a:xfrm>
            <a:off x="4204606" y="2261506"/>
            <a:ext cx="4825093" cy="25880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The SPECTRUM project aims to </a:t>
            </a:r>
            <a:r>
              <a:rPr lang="en-US" sz="1100" b="1" dirty="0"/>
              <a:t>deliver a Strategic Research, Innovation and Deployment Agenda (SRIDA</a:t>
            </a:r>
            <a:r>
              <a:rPr lang="en-US" sz="1100" dirty="0"/>
              <a:t>) and a </a:t>
            </a:r>
            <a:r>
              <a:rPr lang="en-US" sz="1100" b="1" dirty="0"/>
              <a:t>Technical Blueprint </a:t>
            </a:r>
            <a:r>
              <a:rPr lang="en-US" sz="1100" dirty="0"/>
              <a:t>for a European compute and data continuum. With a consortium composed of leading European science </a:t>
            </a:r>
            <a:r>
              <a:rPr lang="en-US" sz="1100" dirty="0" err="1"/>
              <a:t>organisations</a:t>
            </a:r>
            <a:r>
              <a:rPr lang="en-US" sz="1100" dirty="0"/>
              <a:t> in High Energy Physics and Radio Astronomy, and leading e-Infrastructure providers covering HTC, HPC, Cloud and Quantum technologies, </a:t>
            </a:r>
            <a:r>
              <a:rPr lang="en-US" sz="1100" b="1" dirty="0"/>
              <a:t>the project will work with a Community of Practice composed of external experts</a:t>
            </a:r>
            <a:r>
              <a:rPr lang="en-US" sz="1100" dirty="0"/>
              <a:t>. The ultimate goal is to pave the way towards data-intensive scientific collaborations with access to a federated European Exabyte-scale research data federation and compute continuum.</a:t>
            </a:r>
          </a:p>
        </p:txBody>
      </p:sp>
    </p:spTree>
    <p:extLst>
      <p:ext uri="{BB962C8B-B14F-4D97-AF65-F5344CB8AC3E}">
        <p14:creationId xmlns:p14="http://schemas.microsoft.com/office/powerpoint/2010/main" val="78108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5D17-25D0-2758-EBFC-2E007F72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How was it working in the past?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FD67B-FB25-2E90-5E13-9D14F1217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002" y="1458225"/>
            <a:ext cx="4569917" cy="2423400"/>
          </a:xfrm>
        </p:spPr>
        <p:txBody>
          <a:bodyPr>
            <a:normAutofit fontScale="77500" lnSpcReduction="20000"/>
          </a:bodyPr>
          <a:lstStyle/>
          <a:p>
            <a:pPr marL="596900" indent="-457200">
              <a:buFont typeface="+mj-lt"/>
              <a:buAutoNum type="arabicPeriod"/>
            </a:pPr>
            <a:r>
              <a:rPr lang="en-GB" dirty="0"/>
              <a:t>S</a:t>
            </a:r>
            <a:r>
              <a:rPr lang="en-IT" dirty="0"/>
              <a:t>omeone (for example an HPC center, a Cloud Provider, an institution, …) plans and deploys a system</a:t>
            </a:r>
          </a:p>
          <a:p>
            <a:pPr marL="596900" indent="-457200">
              <a:buFont typeface="+mj-lt"/>
              <a:buAutoNum type="arabicPeriod"/>
            </a:pPr>
            <a:r>
              <a:rPr lang="en-IT" dirty="0">
                <a:solidFill>
                  <a:srgbClr val="7030A0"/>
                </a:solidFill>
              </a:rPr>
              <a:t>Later on, you (HEP/RA/GW/…) are given some resources (core hours, storage, …) and … they do not match your standard needs</a:t>
            </a:r>
          </a:p>
          <a:p>
            <a:pPr marL="596900" indent="-457200">
              <a:buFont typeface="+mj-lt"/>
              <a:buAutoNum type="arabicPeriod"/>
            </a:pPr>
            <a:r>
              <a:rPr lang="en-GB" dirty="0"/>
              <a:t>Y</a:t>
            </a:r>
            <a:r>
              <a:rPr lang="en-IT" dirty="0"/>
              <a:t>ou try and find tricks / workarounds; maybe you succeed, but you are able to use the resource at low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E974-0B2D-B938-7204-75CCC5946A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 smtClean="0"/>
              <a:t>4</a:t>
            </a:fld>
            <a:endParaRPr lang="en-IT"/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C2A16E70-8F18-4450-EF04-F47437DECEF2}"/>
              </a:ext>
            </a:extLst>
          </p:cNvPr>
          <p:cNvSpPr/>
          <p:nvPr/>
        </p:nvSpPr>
        <p:spPr>
          <a:xfrm rot="16200000">
            <a:off x="-1176889" y="1947835"/>
            <a:ext cx="3376392" cy="102261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BFE74-68A9-765F-4E06-5222288B4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450" y="1458225"/>
            <a:ext cx="4511002" cy="2037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F7490E-9D77-51C4-4987-C2A16F355304}"/>
              </a:ext>
            </a:extLst>
          </p:cNvPr>
          <p:cNvSpPr txBox="1"/>
          <p:nvPr/>
        </p:nvSpPr>
        <p:spPr>
          <a:xfrm>
            <a:off x="5473695" y="3597493"/>
            <a:ext cx="349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i="1" dirty="0"/>
              <a:t>From: </a:t>
            </a:r>
            <a:r>
              <a:rPr lang="en-GB" i="1" dirty="0">
                <a:hlinkClick r:id="rId3"/>
              </a:rPr>
              <a:t>Extension of the INFN Tier-1 on a HPC system</a:t>
            </a:r>
            <a:r>
              <a:rPr lang="en-GB" i="1" dirty="0"/>
              <a:t>, CHEP 2019</a:t>
            </a:r>
            <a:endParaRPr lang="en-IT" i="1" dirty="0"/>
          </a:p>
        </p:txBody>
      </p:sp>
    </p:spTree>
    <p:extLst>
      <p:ext uri="{BB962C8B-B14F-4D97-AF65-F5344CB8AC3E}">
        <p14:creationId xmlns:p14="http://schemas.microsoft.com/office/powerpoint/2010/main" val="216146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96EAC-CA85-C3B7-0087-371D5D895B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 smtClean="0"/>
              <a:t>5</a:t>
            </a:fld>
            <a:endParaRPr lang="en-IT"/>
          </a:p>
        </p:txBody>
      </p:sp>
      <p:pic>
        <p:nvPicPr>
          <p:cNvPr id="5" name="Google Shape;222;g2dde012a231_0_224">
            <a:extLst>
              <a:ext uri="{FF2B5EF4-FFF2-40B4-BE49-F238E27FC236}">
                <a16:creationId xmlns:a16="http://schemas.microsoft.com/office/drawing/2014/main" id="{8239307E-ED2C-FBD0-DE13-5866D61B24C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0687" y="142325"/>
            <a:ext cx="7834051" cy="4473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04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g210b6cda6aa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584" y="938797"/>
            <a:ext cx="3964203" cy="280412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g210b6cda6aa_0_75"/>
          <p:cNvSpPr txBox="1">
            <a:spLocks noGrp="1"/>
          </p:cNvSpPr>
          <p:nvPr>
            <p:ph type="sldNum" idx="12"/>
          </p:nvPr>
        </p:nvSpPr>
        <p:spPr>
          <a:xfrm>
            <a:off x="23212926" y="13031659"/>
            <a:ext cx="683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r">
              <a:buClr>
                <a:srgbClr val="999999"/>
              </a:buClr>
              <a:buSzPts val="1900"/>
            </a:pPr>
            <a:fld id="{00000000-1234-1234-1234-123412341234}" type="slidenum">
              <a:rPr lang="en-GB" smtClean="0"/>
              <a:pPr algn="r">
                <a:buClr>
                  <a:srgbClr val="999999"/>
                </a:buClr>
                <a:buSzPts val="1900"/>
              </a:pPr>
              <a:t>6</a:t>
            </a:fld>
            <a:endParaRPr/>
          </a:p>
        </p:txBody>
      </p:sp>
      <p:sp>
        <p:nvSpPr>
          <p:cNvPr id="273" name="Google Shape;273;g210b6cda6aa_0_75"/>
          <p:cNvSpPr txBox="1">
            <a:spLocks noGrp="1"/>
          </p:cNvSpPr>
          <p:nvPr>
            <p:ph type="title"/>
          </p:nvPr>
        </p:nvSpPr>
        <p:spPr>
          <a:xfrm>
            <a:off x="210009" y="265860"/>
            <a:ext cx="8239163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SzPts val="1800"/>
            </a:pPr>
            <a:r>
              <a:rPr lang="en-GB" dirty="0"/>
              <a:t>SPECTRUM: Plan of Work</a:t>
            </a:r>
            <a:endParaRPr dirty="0"/>
          </a:p>
        </p:txBody>
      </p:sp>
      <p:sp>
        <p:nvSpPr>
          <p:cNvPr id="274" name="Google Shape;274;g210b6cda6aa_0_75"/>
          <p:cNvSpPr txBox="1">
            <a:spLocks noGrp="1"/>
          </p:cNvSpPr>
          <p:nvPr>
            <p:ph type="body" idx="1"/>
          </p:nvPr>
        </p:nvSpPr>
        <p:spPr>
          <a:xfrm>
            <a:off x="210009" y="1038188"/>
            <a:ext cx="3142575" cy="3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38" tIns="17138" rIns="17138" bIns="17138" anchor="t" anchorCtr="0">
            <a:noAutofit/>
          </a:bodyPr>
          <a:lstStyle/>
          <a:p>
            <a:pPr marL="171450" indent="-11430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en-GB" sz="1388" b="1" dirty="0"/>
              <a:t>Project length: 30 Months (Jan 24-Jun 26)</a:t>
            </a:r>
            <a:endParaRPr sz="1388" b="1" dirty="0"/>
          </a:p>
          <a:p>
            <a:pPr marL="342900" lvl="1" indent="-116681">
              <a:lnSpc>
                <a:spcPct val="115000"/>
              </a:lnSpc>
              <a:spcBef>
                <a:spcPts val="0"/>
              </a:spcBef>
              <a:buClr>
                <a:schemeClr val="accent3"/>
              </a:buClr>
              <a:buSzPts val="1300"/>
            </a:pPr>
            <a:r>
              <a:rPr lang="en-GB" sz="1088" b="1" dirty="0">
                <a:solidFill>
                  <a:schemeClr val="accent3"/>
                </a:solidFill>
              </a:rPr>
              <a:t>First period</a:t>
            </a:r>
            <a:r>
              <a:rPr lang="en-GB" sz="1088" dirty="0">
                <a:solidFill>
                  <a:schemeClr val="accent3"/>
                </a:solidFill>
              </a:rPr>
              <a:t>: Jan 24 - Mar 25 </a:t>
            </a:r>
            <a:endParaRPr sz="1088" dirty="0">
              <a:solidFill>
                <a:schemeClr val="accent3"/>
              </a:solidFill>
            </a:endParaRPr>
          </a:p>
          <a:p>
            <a:pPr marL="342900" lvl="1" indent="-116681">
              <a:lnSpc>
                <a:spcPct val="115000"/>
              </a:lnSpc>
              <a:spcBef>
                <a:spcPts val="0"/>
              </a:spcBef>
              <a:buClr>
                <a:schemeClr val="accent3"/>
              </a:buClr>
              <a:buSzPts val="1300"/>
            </a:pPr>
            <a:r>
              <a:rPr lang="en-GB" sz="1088" b="1" dirty="0">
                <a:solidFill>
                  <a:schemeClr val="accent3"/>
                </a:solidFill>
              </a:rPr>
              <a:t>Second period</a:t>
            </a:r>
            <a:r>
              <a:rPr lang="en-GB" sz="1088" dirty="0">
                <a:solidFill>
                  <a:schemeClr val="accent3"/>
                </a:solidFill>
              </a:rPr>
              <a:t>: Apr 25 - Jun 26</a:t>
            </a:r>
            <a:endParaRPr sz="1088" dirty="0">
              <a:solidFill>
                <a:schemeClr val="accent3"/>
              </a:solidFill>
            </a:endParaRPr>
          </a:p>
          <a:p>
            <a:pPr marL="171450" indent="-11430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en-GB" sz="1388" b="1" dirty="0"/>
              <a:t>6 Work Packages identified</a:t>
            </a:r>
            <a:endParaRPr sz="1388" b="1" dirty="0"/>
          </a:p>
          <a:p>
            <a:pPr marL="342900" lvl="1" indent="-116681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ts val="1300"/>
            </a:pPr>
            <a:r>
              <a:rPr lang="en-GB" sz="1088" b="1" dirty="0">
                <a:solidFill>
                  <a:srgbClr val="7030A0"/>
                </a:solidFill>
              </a:rPr>
              <a:t>WP1</a:t>
            </a:r>
            <a:r>
              <a:rPr lang="en-GB" sz="1088" dirty="0">
                <a:solidFill>
                  <a:srgbClr val="7030A0"/>
                </a:solidFill>
              </a:rPr>
              <a:t>: Project Management and Communications (first period)</a:t>
            </a:r>
            <a:endParaRPr sz="1088" dirty="0">
              <a:solidFill>
                <a:srgbClr val="7030A0"/>
              </a:solidFill>
            </a:endParaRPr>
          </a:p>
          <a:p>
            <a:pPr marL="342900" lvl="1" indent="-116681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ts val="1300"/>
            </a:pPr>
            <a:r>
              <a:rPr lang="en-GB" sz="1088" b="1" dirty="0">
                <a:solidFill>
                  <a:srgbClr val="7030A0"/>
                </a:solidFill>
              </a:rPr>
              <a:t>WP2</a:t>
            </a:r>
            <a:r>
              <a:rPr lang="en-GB" sz="1088" dirty="0">
                <a:solidFill>
                  <a:srgbClr val="7030A0"/>
                </a:solidFill>
              </a:rPr>
              <a:t>: Project Management and Communications (second period)</a:t>
            </a:r>
            <a:endParaRPr sz="1088" dirty="0">
              <a:solidFill>
                <a:srgbClr val="7030A0"/>
              </a:solidFill>
            </a:endParaRPr>
          </a:p>
          <a:p>
            <a:pPr marL="342900" lvl="1" indent="-116681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ts val="1300"/>
            </a:pPr>
            <a:r>
              <a:rPr lang="en-GB" sz="1088" b="1" dirty="0">
                <a:solidFill>
                  <a:srgbClr val="7030A0"/>
                </a:solidFill>
              </a:rPr>
              <a:t>WP3</a:t>
            </a:r>
            <a:r>
              <a:rPr lang="en-GB" sz="1088" dirty="0">
                <a:solidFill>
                  <a:srgbClr val="7030A0"/>
                </a:solidFill>
              </a:rPr>
              <a:t>: Community of Practice Creation and 1st Consultation</a:t>
            </a:r>
            <a:endParaRPr sz="1088" dirty="0">
              <a:solidFill>
                <a:srgbClr val="7030A0"/>
              </a:solidFill>
            </a:endParaRPr>
          </a:p>
          <a:p>
            <a:pPr marL="342900" lvl="1" indent="-116681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ts val="1300"/>
            </a:pPr>
            <a:r>
              <a:rPr lang="en-GB" sz="1088" b="1" dirty="0">
                <a:solidFill>
                  <a:srgbClr val="7030A0"/>
                </a:solidFill>
              </a:rPr>
              <a:t>WP4</a:t>
            </a:r>
            <a:r>
              <a:rPr lang="en-GB" sz="1088" dirty="0">
                <a:solidFill>
                  <a:srgbClr val="7030A0"/>
                </a:solidFill>
              </a:rPr>
              <a:t>: Community of Practice 2nd Consultation and long-term sustainability</a:t>
            </a:r>
            <a:endParaRPr sz="1088" dirty="0">
              <a:solidFill>
                <a:srgbClr val="7030A0"/>
              </a:solidFill>
            </a:endParaRPr>
          </a:p>
          <a:p>
            <a:pPr marL="342900" lvl="1" indent="-116681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ts val="1300"/>
            </a:pPr>
            <a:r>
              <a:rPr lang="en-GB" sz="1088" b="1" dirty="0">
                <a:solidFill>
                  <a:srgbClr val="7030A0"/>
                </a:solidFill>
              </a:rPr>
              <a:t>WP5</a:t>
            </a:r>
            <a:r>
              <a:rPr lang="en-GB" sz="1088" dirty="0">
                <a:solidFill>
                  <a:srgbClr val="7030A0"/>
                </a:solidFill>
              </a:rPr>
              <a:t>: Landscape, use cases, challenges and gaps	</a:t>
            </a:r>
            <a:endParaRPr sz="1088" dirty="0">
              <a:solidFill>
                <a:srgbClr val="7030A0"/>
              </a:solidFill>
            </a:endParaRPr>
          </a:p>
          <a:p>
            <a:pPr marL="342900" lvl="1" indent="-116681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ts val="1300"/>
            </a:pPr>
            <a:r>
              <a:rPr lang="en-GB" sz="1088" b="1" dirty="0">
                <a:solidFill>
                  <a:srgbClr val="7030A0"/>
                </a:solidFill>
              </a:rPr>
              <a:t>WP6</a:t>
            </a:r>
            <a:r>
              <a:rPr lang="en-GB" sz="1088" dirty="0">
                <a:solidFill>
                  <a:srgbClr val="7030A0"/>
                </a:solidFill>
              </a:rPr>
              <a:t>: Strategy Research, Innovation and Deployment Agenda</a:t>
            </a:r>
            <a:endParaRPr sz="1088" dirty="0">
              <a:solidFill>
                <a:srgbClr val="7030A0"/>
              </a:solidFill>
            </a:endParaRPr>
          </a:p>
          <a:p>
            <a:pPr marL="171450" indent="-85725">
              <a:spcBef>
                <a:spcPts val="375"/>
              </a:spcBef>
              <a:buClr>
                <a:srgbClr val="828282"/>
              </a:buClr>
              <a:buSzPts val="3100"/>
              <a:buNone/>
            </a:pPr>
            <a:endParaRPr sz="488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052A-BFEC-7B58-A548-301678BC7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230" y="3016746"/>
            <a:ext cx="2119770" cy="21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9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10b6cda6aa_0_88"/>
          <p:cNvSpPr txBox="1">
            <a:spLocks noGrp="1"/>
          </p:cNvSpPr>
          <p:nvPr>
            <p:ph type="body" idx="1"/>
          </p:nvPr>
        </p:nvSpPr>
        <p:spPr>
          <a:xfrm>
            <a:off x="532098" y="1326103"/>
            <a:ext cx="3942788" cy="312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38" tIns="17138" rIns="17138" bIns="17138" anchor="t" anchorCtr="0">
            <a:normAutofit fontScale="85000" lnSpcReduction="20000"/>
          </a:bodyPr>
          <a:lstStyle/>
          <a:p>
            <a:pPr marL="171450" indent="-148471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55357"/>
              <a:buFont typeface="Arial"/>
              <a:buChar char="•"/>
            </a:pPr>
            <a:r>
              <a:rPr lang="en-GB"/>
              <a:t>EC published a 120 pages book on «What is a CoP»</a:t>
            </a:r>
            <a:endParaRPr/>
          </a:p>
          <a:p>
            <a:pPr marL="342900" lvl="1" indent="-150495">
              <a:lnSpc>
                <a:spcPct val="115000"/>
              </a:lnSpc>
              <a:spcBef>
                <a:spcPts val="0"/>
              </a:spcBef>
              <a:buSzPct val="66666"/>
            </a:pPr>
            <a:r>
              <a:rPr lang="en-GB" u="sng">
                <a:solidFill>
                  <a:schemeClr val="hlink"/>
                </a:solidFill>
                <a:hlinkClick r:id="rId3"/>
              </a:rPr>
              <a:t>Insights from the Communities of Practice playbook </a:t>
            </a:r>
            <a:r>
              <a:rPr lang="en-GB"/>
              <a:t>(EC, 2021)</a:t>
            </a:r>
            <a:endParaRPr/>
          </a:p>
          <a:p>
            <a:pPr marL="342900" lvl="1" indent="-85725">
              <a:lnSpc>
                <a:spcPct val="115000"/>
              </a:lnSpc>
              <a:spcBef>
                <a:spcPts val="0"/>
              </a:spcBef>
              <a:buSzPct val="66666"/>
              <a:buNone/>
            </a:pPr>
            <a:endParaRPr/>
          </a:p>
          <a:p>
            <a:pPr marL="342900" lvl="1" indent="-150495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ct val="66666"/>
            </a:pPr>
            <a:r>
              <a:rPr lang="en-GB" i="1">
                <a:solidFill>
                  <a:srgbClr val="7030A0"/>
                </a:solidFill>
              </a:rPr>
              <a:t>« …the proactive pull roles of communities (of practice) are rated as needing improvements …</a:t>
            </a:r>
            <a:endParaRPr i="1">
              <a:solidFill>
                <a:srgbClr val="7030A0"/>
              </a:solidFill>
            </a:endParaRPr>
          </a:p>
          <a:p>
            <a:pPr marL="514350" lvl="2" indent="-131063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ct val="60540"/>
            </a:pPr>
            <a:r>
              <a:rPr lang="en-GB" sz="1388" i="1">
                <a:solidFill>
                  <a:srgbClr val="7030A0"/>
                </a:solidFill>
              </a:rPr>
              <a:t>investing and providing–offering a means to give members the resources they need;</a:t>
            </a:r>
            <a:endParaRPr sz="1388" i="1">
              <a:solidFill>
                <a:srgbClr val="7030A0"/>
              </a:solidFill>
            </a:endParaRPr>
          </a:p>
          <a:p>
            <a:pPr marL="514350" lvl="2" indent="-131063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ct val="60540"/>
            </a:pPr>
            <a:r>
              <a:rPr lang="en-GB" sz="1388" i="1">
                <a:solidFill>
                  <a:srgbClr val="7030A0"/>
                </a:solidFill>
              </a:rPr>
              <a:t>community building–promoting and sustaining values/standards among relevant stakeholders;</a:t>
            </a:r>
            <a:endParaRPr sz="1388" i="1">
              <a:solidFill>
                <a:srgbClr val="7030A0"/>
              </a:solidFill>
            </a:endParaRPr>
          </a:p>
          <a:p>
            <a:pPr marL="514350" lvl="2" indent="-131063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ct val="60540"/>
            </a:pPr>
            <a:r>
              <a:rPr lang="en-GB" sz="1388" i="1">
                <a:solidFill>
                  <a:srgbClr val="7030A0"/>
                </a:solidFill>
              </a:rPr>
              <a:t>learning and facilitation–helping communities to work more efficiently and effectively.</a:t>
            </a:r>
            <a:endParaRPr sz="1388" i="1">
              <a:solidFill>
                <a:srgbClr val="7030A0"/>
              </a:solidFill>
            </a:endParaRPr>
          </a:p>
          <a:p>
            <a:pPr marL="375285" lvl="2" indent="0">
              <a:lnSpc>
                <a:spcPct val="115000"/>
              </a:lnSpc>
              <a:spcBef>
                <a:spcPts val="0"/>
              </a:spcBef>
              <a:buSzPct val="60540"/>
              <a:buNone/>
            </a:pPr>
            <a:r>
              <a:rPr lang="en-GB" sz="1388" i="1">
                <a:solidFill>
                  <a:srgbClr val="7030A0"/>
                </a:solidFill>
              </a:rPr>
              <a:t>…»</a:t>
            </a:r>
            <a:endParaRPr i="1">
              <a:solidFill>
                <a:srgbClr val="7030A0"/>
              </a:solidFill>
            </a:endParaRPr>
          </a:p>
        </p:txBody>
      </p:sp>
      <p:sp>
        <p:nvSpPr>
          <p:cNvPr id="359" name="Google Shape;359;g210b6cda6aa_0_88"/>
          <p:cNvSpPr txBox="1">
            <a:spLocks noGrp="1"/>
          </p:cNvSpPr>
          <p:nvPr>
            <p:ph type="sldNum" idx="12"/>
          </p:nvPr>
        </p:nvSpPr>
        <p:spPr>
          <a:xfrm>
            <a:off x="23212926" y="13031659"/>
            <a:ext cx="683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r">
              <a:buClr>
                <a:srgbClr val="999999"/>
              </a:buClr>
              <a:buSzPts val="1900"/>
            </a:pPr>
            <a:fld id="{00000000-1234-1234-1234-123412341234}" type="slidenum">
              <a:rPr lang="en-GB" smtClean="0"/>
              <a:pPr algn="r">
                <a:buClr>
                  <a:srgbClr val="999999"/>
                </a:buClr>
                <a:buSzPts val="1900"/>
              </a:pPr>
              <a:t>7</a:t>
            </a:fld>
            <a:endParaRPr/>
          </a:p>
        </p:txBody>
      </p:sp>
      <p:sp>
        <p:nvSpPr>
          <p:cNvPr id="360" name="Google Shape;360;g210b6cda6aa_0_88"/>
          <p:cNvSpPr txBox="1">
            <a:spLocks noGrp="1"/>
          </p:cNvSpPr>
          <p:nvPr>
            <p:ph type="title"/>
          </p:nvPr>
        </p:nvSpPr>
        <p:spPr>
          <a:xfrm>
            <a:off x="1" y="295677"/>
            <a:ext cx="9200718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buSzPts val="1800"/>
            </a:pPr>
            <a:r>
              <a:rPr lang="en-GB" dirty="0"/>
              <a:t>The SPECTRUM Community of Practice</a:t>
            </a:r>
            <a:endParaRPr dirty="0"/>
          </a:p>
        </p:txBody>
      </p:sp>
      <p:sp>
        <p:nvSpPr>
          <p:cNvPr id="361" name="Google Shape;361;g210b6cda6aa_0_88"/>
          <p:cNvSpPr txBox="1"/>
          <p:nvPr/>
        </p:nvSpPr>
        <p:spPr>
          <a:xfrm>
            <a:off x="5071358" y="3057577"/>
            <a:ext cx="3767063" cy="14888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17138" rIns="34284" bIns="17138" anchor="t" anchorCtr="0">
            <a:spAutoFit/>
          </a:bodyPr>
          <a:lstStyle/>
          <a:p>
            <a:r>
              <a:rPr lang="en-GB" sz="1050" b="1" dirty="0">
                <a:solidFill>
                  <a:schemeClr val="dk1"/>
                </a:solidFill>
              </a:rPr>
              <a:t>In practice:</a:t>
            </a:r>
            <a:endParaRPr sz="525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GB" sz="1050" b="1" dirty="0">
                <a:solidFill>
                  <a:schemeClr val="dk1"/>
                </a:solidFill>
              </a:rPr>
              <a:t>- Find people with knowledge AND interest in solving a (future) problem …</a:t>
            </a:r>
            <a:endParaRPr sz="525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GB" sz="1050" b="1" dirty="0">
                <a:solidFill>
                  <a:schemeClr val="dk1"/>
                </a:solidFill>
              </a:rPr>
              <a:t>- .. And while doing this, willing to confront with a (slightly) different community</a:t>
            </a:r>
            <a:endParaRPr sz="525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GB" sz="1050" b="1" dirty="0">
                <a:solidFill>
                  <a:schemeClr val="dk1"/>
                </a:solidFill>
              </a:rPr>
              <a:t>- … And able to speak a common language with infrastructure, to be able and describe which are the technical needs</a:t>
            </a:r>
            <a:endParaRPr sz="1050" b="1" dirty="0">
              <a:solidFill>
                <a:schemeClr val="dk1"/>
              </a:solidFill>
            </a:endParaRPr>
          </a:p>
          <a:p>
            <a:pPr marL="66675">
              <a:buSzPts val="2800"/>
            </a:pPr>
            <a:endParaRPr sz="1050" b="1" dirty="0">
              <a:solidFill>
                <a:schemeClr val="accent4"/>
              </a:solidFill>
            </a:endParaRPr>
          </a:p>
        </p:txBody>
      </p:sp>
      <p:pic>
        <p:nvPicPr>
          <p:cNvPr id="362" name="Google Shape;362;g210b6cda6aa_0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6045" y="1285838"/>
            <a:ext cx="3782377" cy="132974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38734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10b6cda6aa_0_104"/>
          <p:cNvSpPr txBox="1">
            <a:spLocks noGrp="1"/>
          </p:cNvSpPr>
          <p:nvPr>
            <p:ph type="body" idx="1"/>
          </p:nvPr>
        </p:nvSpPr>
        <p:spPr>
          <a:xfrm>
            <a:off x="223984" y="1083724"/>
            <a:ext cx="4006238" cy="14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38" tIns="17138" rIns="17138" bIns="17138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3600"/>
              <a:buFont typeface="Arial"/>
              <a:buChar char="•"/>
            </a:pPr>
            <a:r>
              <a:rPr lang="en-GB" sz="1350" dirty="0"/>
              <a:t>A community charter was prepared and distributed while calling for participation</a:t>
            </a:r>
            <a:endParaRPr sz="1350" dirty="0"/>
          </a:p>
          <a:p>
            <a:pPr marL="342900" lvl="1" indent="-171450"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GB" sz="1350" u="sng" dirty="0">
                <a:solidFill>
                  <a:schemeClr val="hlink"/>
                </a:solidFill>
                <a:hlinkClick r:id="rId3"/>
              </a:rPr>
              <a:t>https://cdn.spectrumproject.eu/app/uploads/2024/03/SPECTRUMCoP-final.pdf</a:t>
            </a:r>
            <a:endParaRPr sz="135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3600"/>
              <a:buFont typeface="Arial"/>
              <a:buChar char="•"/>
            </a:pPr>
            <a:r>
              <a:rPr lang="en-GB" sz="1350" dirty="0"/>
              <a:t>We defined 6 Working Groups</a:t>
            </a:r>
            <a:endParaRPr sz="1350" dirty="0"/>
          </a:p>
          <a:p>
            <a:pPr marL="171450" indent="-85725">
              <a:lnSpc>
                <a:spcPct val="100000"/>
              </a:lnSpc>
              <a:spcBef>
                <a:spcPts val="375"/>
              </a:spcBef>
              <a:buClr>
                <a:srgbClr val="828282"/>
              </a:buClr>
              <a:buSzPts val="3100"/>
              <a:buNone/>
            </a:pPr>
            <a:endParaRPr sz="1350" dirty="0"/>
          </a:p>
        </p:txBody>
      </p:sp>
      <p:sp>
        <p:nvSpPr>
          <p:cNvPr id="368" name="Google Shape;368;g210b6cda6aa_0_104"/>
          <p:cNvSpPr txBox="1">
            <a:spLocks noGrp="1"/>
          </p:cNvSpPr>
          <p:nvPr>
            <p:ph type="sldNum" idx="12"/>
          </p:nvPr>
        </p:nvSpPr>
        <p:spPr>
          <a:xfrm>
            <a:off x="23212926" y="13031659"/>
            <a:ext cx="683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25" rIns="91400" bIns="457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Font typeface="DM Sans"/>
              <a:buNone/>
              <a:defRPr sz="1900" b="0" i="0" u="none" strike="noStrike" cap="non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r">
              <a:buClr>
                <a:srgbClr val="999999"/>
              </a:buClr>
              <a:buSzPts val="1900"/>
            </a:pPr>
            <a:fld id="{00000000-1234-1234-1234-123412341234}" type="slidenum">
              <a:rPr lang="en-GB" smtClean="0"/>
              <a:pPr algn="r">
                <a:buClr>
                  <a:srgbClr val="999999"/>
                </a:buClr>
                <a:buSzPts val="1900"/>
              </a:pPr>
              <a:t>8</a:t>
            </a:fld>
            <a:endParaRPr/>
          </a:p>
        </p:txBody>
      </p:sp>
      <p:sp>
        <p:nvSpPr>
          <p:cNvPr id="369" name="Google Shape;369;g210b6cda6aa_0_104"/>
          <p:cNvSpPr txBox="1">
            <a:spLocks noGrp="1"/>
          </p:cNvSpPr>
          <p:nvPr>
            <p:ph type="title"/>
          </p:nvPr>
        </p:nvSpPr>
        <p:spPr>
          <a:xfrm>
            <a:off x="329043" y="6506"/>
            <a:ext cx="823916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SzPts val="1800"/>
            </a:pPr>
            <a:r>
              <a:rPr lang="en-GB" dirty="0"/>
              <a:t>How to implement a CoP for SPECTRUM? </a:t>
            </a:r>
            <a:endParaRPr dirty="0"/>
          </a:p>
        </p:txBody>
      </p:sp>
      <p:pic>
        <p:nvPicPr>
          <p:cNvPr id="370" name="Google Shape;370;g210b6cda6aa_0_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1471" y="573598"/>
            <a:ext cx="3437587" cy="314785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oogle Shape;394;p8">
            <a:extLst>
              <a:ext uri="{FF2B5EF4-FFF2-40B4-BE49-F238E27FC236}">
                <a16:creationId xmlns:a16="http://schemas.microsoft.com/office/drawing/2014/main" id="{001267D5-CEE9-8BFA-AAC5-BE1854B3555A}"/>
              </a:ext>
            </a:extLst>
          </p:cNvPr>
          <p:cNvSpPr txBox="1"/>
          <p:nvPr/>
        </p:nvSpPr>
        <p:spPr>
          <a:xfrm>
            <a:off x="345122" y="2594146"/>
            <a:ext cx="4193213" cy="22546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863" b="1" u="sng" dirty="0">
                <a:latin typeface="DM Sans"/>
                <a:ea typeface="DM Sans"/>
                <a:cs typeface="DM Sans"/>
                <a:sym typeface="DM Sans"/>
              </a:rPr>
              <a:t>List of WGs chairs:</a:t>
            </a:r>
            <a:endParaRPr sz="863" b="1" u="sng" dirty="0">
              <a:latin typeface="DM Sans"/>
              <a:ea typeface="DM Sans"/>
              <a:cs typeface="DM Sans"/>
              <a:sym typeface="DM Sans"/>
            </a:endParaRPr>
          </a:p>
          <a:p>
            <a:pPr marL="259556" indent="-228600">
              <a:buSzPts val="2300"/>
              <a:buFont typeface="Arial" panose="020B0604020202020204" pitchFamily="34" charset="0"/>
              <a:buChar char="•"/>
            </a:pPr>
            <a:r>
              <a:rPr lang="en-GB" sz="863" b="1" dirty="0">
                <a:latin typeface="DM Sans"/>
                <a:ea typeface="DM Sans"/>
                <a:cs typeface="DM Sans"/>
                <a:sym typeface="DM Sans"/>
              </a:rPr>
              <a:t>WG1 (Data Management and Access): </a:t>
            </a: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BAGNASCO Stefano (INFN, ET, Virgo) -     </a:t>
            </a:r>
            <a:r>
              <a:rPr lang="en-GB" sz="863" u="sng" dirty="0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5"/>
              </a:rPr>
              <a:t>bagnasco@to.infn.it</a:t>
            </a: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 </a:t>
            </a:r>
            <a:endParaRPr sz="863" dirty="0">
              <a:latin typeface="DM Sans"/>
              <a:ea typeface="DM Sans"/>
              <a:cs typeface="DM Sans"/>
              <a:sym typeface="DM Sans"/>
            </a:endParaRPr>
          </a:p>
          <a:p>
            <a:pPr marL="259556" indent="-228600">
              <a:buSzPts val="2300"/>
              <a:buFont typeface="Arial" panose="020B0604020202020204" pitchFamily="34" charset="0"/>
              <a:buChar char="•"/>
            </a:pPr>
            <a:r>
              <a:rPr lang="en-GB" sz="863" b="1" dirty="0">
                <a:latin typeface="DM Sans"/>
                <a:ea typeface="DM Sans"/>
                <a:cs typeface="DM Sans"/>
                <a:sym typeface="DM Sans"/>
              </a:rPr>
              <a:t>WG2 (Workflow management and organization): </a:t>
            </a: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DELL'AGNELLO Luca (INFN CNAF-T1) - </a:t>
            </a:r>
            <a:r>
              <a:rPr lang="en-GB" sz="863" u="sng" dirty="0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6"/>
              </a:rPr>
              <a:t>luca.dellagnello@cnaf.infn.it</a:t>
            </a: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 </a:t>
            </a:r>
            <a:endParaRPr sz="863" dirty="0">
              <a:latin typeface="DM Sans"/>
              <a:ea typeface="DM Sans"/>
              <a:cs typeface="DM Sans"/>
              <a:sym typeface="DM Sans"/>
            </a:endParaRPr>
          </a:p>
          <a:p>
            <a:pPr marL="259556" indent="-228600">
              <a:buSzPts val="2300"/>
              <a:buFont typeface="Arial" panose="020B0604020202020204" pitchFamily="34" charset="0"/>
              <a:buChar char="•"/>
            </a:pPr>
            <a:r>
              <a:rPr lang="en-GB" sz="863" b="1" dirty="0">
                <a:latin typeface="DM Sans"/>
                <a:ea typeface="DM Sans"/>
                <a:cs typeface="DM Sans"/>
                <a:sym typeface="DM Sans"/>
              </a:rPr>
              <a:t>WG3 (Compute Environment): </a:t>
            </a: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BOZZI </a:t>
            </a:r>
            <a:r>
              <a:rPr lang="en-GB" sz="863" dirty="0" err="1">
                <a:latin typeface="DM Sans"/>
                <a:ea typeface="DM Sans"/>
                <a:cs typeface="DM Sans"/>
                <a:sym typeface="DM Sans"/>
              </a:rPr>
              <a:t>Concezio</a:t>
            </a: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 (INFN, </a:t>
            </a:r>
            <a:r>
              <a:rPr lang="en-GB" sz="863" dirty="0" err="1">
                <a:latin typeface="DM Sans"/>
                <a:ea typeface="DM Sans"/>
                <a:cs typeface="DM Sans"/>
                <a:sym typeface="DM Sans"/>
              </a:rPr>
              <a:t>LHCb</a:t>
            </a: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, JENA-HPC) - </a:t>
            </a:r>
            <a:r>
              <a:rPr lang="en-GB" sz="863" u="sng" dirty="0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7"/>
              </a:rPr>
              <a:t>bozzi@fe.infn.it</a:t>
            </a: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 </a:t>
            </a:r>
            <a:endParaRPr sz="863" dirty="0">
              <a:latin typeface="DM Sans"/>
              <a:ea typeface="DM Sans"/>
              <a:cs typeface="DM Sans"/>
              <a:sym typeface="DM Sans"/>
            </a:endParaRPr>
          </a:p>
          <a:p>
            <a:pPr marL="259556" indent="-228600">
              <a:buSzPts val="2300"/>
              <a:buFont typeface="Arial" panose="020B0604020202020204" pitchFamily="34" charset="0"/>
              <a:buChar char="•"/>
            </a:pPr>
            <a:r>
              <a:rPr lang="en-GB" sz="863" b="1" dirty="0">
                <a:latin typeface="DM Sans"/>
                <a:ea typeface="DM Sans"/>
                <a:cs typeface="DM Sans"/>
                <a:sym typeface="DM Sans"/>
              </a:rPr>
              <a:t>WG4 (SW tools):</a:t>
            </a:r>
            <a:endParaRPr sz="863" b="1" dirty="0">
              <a:latin typeface="DM Sans"/>
              <a:ea typeface="DM Sans"/>
              <a:cs typeface="DM Sans"/>
              <a:sym typeface="DM Sans"/>
            </a:endParaRPr>
          </a:p>
          <a:p>
            <a:pPr marL="431006" lvl="1" indent="-228600">
              <a:buSzPts val="2300"/>
              <a:buFont typeface="Arial" panose="020B0604020202020204" pitchFamily="34" charset="0"/>
              <a:buChar char="•"/>
            </a:pP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SWINBANK John (Astron) - </a:t>
            </a:r>
            <a:r>
              <a:rPr lang="en-GB" sz="863" u="sng" dirty="0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8"/>
              </a:rPr>
              <a:t>swinbank@astron.nl</a:t>
            </a:r>
            <a:endParaRPr sz="863" dirty="0">
              <a:latin typeface="DM Sans"/>
              <a:ea typeface="DM Sans"/>
              <a:cs typeface="DM Sans"/>
              <a:sym typeface="DM Sans"/>
            </a:endParaRPr>
          </a:p>
          <a:p>
            <a:pPr marL="431006" lvl="1" indent="-228600">
              <a:buSzPts val="2300"/>
              <a:buFont typeface="Arial" panose="020B0604020202020204" pitchFamily="34" charset="0"/>
              <a:buChar char="•"/>
            </a:pP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VILOTTE Jean-Pierre (CNRS) - </a:t>
            </a:r>
            <a:r>
              <a:rPr lang="en-GB" sz="863" u="sng" dirty="0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9"/>
              </a:rPr>
              <a:t>jean-pierre.vilotte@cnrs-dir.fr</a:t>
            </a: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 </a:t>
            </a:r>
            <a:endParaRPr sz="863" dirty="0">
              <a:latin typeface="DM Sans"/>
              <a:ea typeface="DM Sans"/>
              <a:cs typeface="DM Sans"/>
              <a:sym typeface="DM Sans"/>
            </a:endParaRPr>
          </a:p>
          <a:p>
            <a:pPr marL="259556" indent="-228600">
              <a:buSzPts val="2300"/>
              <a:buFont typeface="Arial" panose="020B0604020202020204" pitchFamily="34" charset="0"/>
              <a:buChar char="•"/>
            </a:pPr>
            <a:r>
              <a:rPr lang="en-GB" sz="863" b="1" dirty="0">
                <a:latin typeface="DM Sans"/>
                <a:ea typeface="DM Sans"/>
                <a:cs typeface="DM Sans"/>
                <a:sym typeface="DM Sans"/>
              </a:rPr>
              <a:t>WG5 (Scientific Use cases):</a:t>
            </a:r>
            <a:endParaRPr sz="863" b="1" dirty="0">
              <a:latin typeface="DM Sans"/>
              <a:ea typeface="DM Sans"/>
              <a:cs typeface="DM Sans"/>
              <a:sym typeface="DM Sans"/>
            </a:endParaRPr>
          </a:p>
          <a:p>
            <a:pPr marL="431006" lvl="1" indent="-228600">
              <a:buSzPts val="2300"/>
              <a:buFont typeface="Arial" panose="020B0604020202020204" pitchFamily="34" charset="0"/>
              <a:buChar char="•"/>
            </a:pP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FERRARI Chiara (CNRS, OCA) - </a:t>
            </a:r>
            <a:r>
              <a:rPr lang="en-GB" sz="863" u="sng" dirty="0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10"/>
              </a:rPr>
              <a:t>chiara.ferrari@oca.eu</a:t>
            </a:r>
            <a:endParaRPr sz="863" dirty="0">
              <a:latin typeface="DM Sans"/>
              <a:ea typeface="DM Sans"/>
              <a:cs typeface="DM Sans"/>
              <a:sym typeface="DM Sans"/>
            </a:endParaRPr>
          </a:p>
          <a:p>
            <a:pPr marL="431006" lvl="1" indent="-228600">
              <a:buSzPts val="2300"/>
              <a:buFont typeface="Arial" panose="020B0604020202020204" pitchFamily="34" charset="0"/>
              <a:buChar char="•"/>
            </a:pP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GIRONE Maria (CERN) - </a:t>
            </a:r>
            <a:r>
              <a:rPr lang="en-GB" sz="863" u="sng" dirty="0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11"/>
              </a:rPr>
              <a:t>maria.girone@cern.ch</a:t>
            </a:r>
            <a:endParaRPr sz="863" dirty="0">
              <a:latin typeface="DM Sans"/>
              <a:ea typeface="DM Sans"/>
              <a:cs typeface="DM Sans"/>
              <a:sym typeface="DM Sans"/>
            </a:endParaRPr>
          </a:p>
          <a:p>
            <a:pPr marL="431006" lvl="1" indent="-228600">
              <a:buSzPts val="2300"/>
              <a:buFont typeface="Arial" panose="020B0604020202020204" pitchFamily="34" charset="0"/>
              <a:buChar char="•"/>
            </a:pP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WP5 as co-chair</a:t>
            </a:r>
            <a:endParaRPr sz="863" dirty="0">
              <a:latin typeface="DM Sans"/>
              <a:ea typeface="DM Sans"/>
              <a:cs typeface="DM Sans"/>
              <a:sym typeface="DM Sans"/>
            </a:endParaRPr>
          </a:p>
          <a:p>
            <a:pPr marL="259556" indent="-228600">
              <a:buSzPts val="2300"/>
              <a:buFont typeface="Arial" panose="020B0604020202020204" pitchFamily="34" charset="0"/>
              <a:buChar char="•"/>
            </a:pPr>
            <a:r>
              <a:rPr lang="en-GB" sz="863" b="1" dirty="0">
                <a:latin typeface="DM Sans"/>
                <a:ea typeface="DM Sans"/>
                <a:cs typeface="DM Sans"/>
                <a:sym typeface="DM Sans"/>
              </a:rPr>
              <a:t>WG6 (Facilities) : </a:t>
            </a: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HOPPE Hans-Christian (</a:t>
            </a:r>
            <a:r>
              <a:rPr lang="en-GB" sz="863" dirty="0" err="1">
                <a:latin typeface="DM Sans"/>
                <a:ea typeface="DM Sans"/>
                <a:cs typeface="DM Sans"/>
                <a:sym typeface="DM Sans"/>
              </a:rPr>
              <a:t>Jülich</a:t>
            </a: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) - </a:t>
            </a:r>
            <a:r>
              <a:rPr lang="en-GB" sz="863" u="sng" dirty="0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12"/>
              </a:rPr>
              <a:t>h.hoppe@fz-juelich.de</a:t>
            </a:r>
            <a:r>
              <a:rPr lang="en-GB" sz="863" dirty="0">
                <a:latin typeface="DM Sans"/>
                <a:ea typeface="DM Sans"/>
                <a:cs typeface="DM Sans"/>
                <a:sym typeface="DM Sans"/>
              </a:rPr>
              <a:t> </a:t>
            </a:r>
            <a:endParaRPr sz="863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Google Shape;367;g210b6cda6aa_0_104">
            <a:extLst>
              <a:ext uri="{FF2B5EF4-FFF2-40B4-BE49-F238E27FC236}">
                <a16:creationId xmlns:a16="http://schemas.microsoft.com/office/drawing/2014/main" id="{118A20E9-EF6C-E969-1248-6B1B5C35F082}"/>
              </a:ext>
            </a:extLst>
          </p:cNvPr>
          <p:cNvSpPr txBox="1">
            <a:spLocks/>
          </p:cNvSpPr>
          <p:nvPr/>
        </p:nvSpPr>
        <p:spPr>
          <a:xfrm>
            <a:off x="5099473" y="3895115"/>
            <a:ext cx="32215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38" tIns="17138" rIns="17138" bIns="17138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•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1200" b="0" i="1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DM Sans"/>
              <a:buChar char="•"/>
              <a:defRPr sz="1100" b="0" i="0" u="none" strike="noStrike" cap="non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•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•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•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•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3600"/>
              <a:buNone/>
            </a:pPr>
            <a:r>
              <a:rPr lang="en-GB" sz="1600" b="1" dirty="0"/>
              <a:t>If you want to join: </a:t>
            </a:r>
            <a:r>
              <a:rPr lang="en-GB" sz="1600" b="1" dirty="0">
                <a:hlinkClick r:id="rId13"/>
              </a:rPr>
              <a:t>here</a:t>
            </a:r>
            <a:endParaRPr lang="en-GB" sz="1600" b="1" dirty="0"/>
          </a:p>
          <a:p>
            <a:pPr marL="85725" indent="0">
              <a:lnSpc>
                <a:spcPct val="100000"/>
              </a:lnSpc>
              <a:spcBef>
                <a:spcPts val="375"/>
              </a:spcBef>
              <a:buClr>
                <a:srgbClr val="828282"/>
              </a:buClr>
              <a:buSzPts val="3100"/>
              <a:buNone/>
            </a:pPr>
            <a:endParaRPr lang="en-GB" sz="1350" dirty="0"/>
          </a:p>
        </p:txBody>
      </p:sp>
      <p:pic>
        <p:nvPicPr>
          <p:cNvPr id="1026" name="Picture 2" descr="We Want You Uncle Sam Merch&quot; Poster for Sale by 731-Graphics | Redbubble">
            <a:extLst>
              <a:ext uri="{FF2B5EF4-FFF2-40B4-BE49-F238E27FC236}">
                <a16:creationId xmlns:a16="http://schemas.microsoft.com/office/drawing/2014/main" id="{49CD0152-1A90-DB71-B627-FECCA6335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5" t="27053" r="25781" b="27648"/>
          <a:stretch/>
        </p:blipFill>
        <p:spPr bwMode="auto">
          <a:xfrm>
            <a:off x="7613156" y="3803638"/>
            <a:ext cx="1064380" cy="12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9BBABA-BC14-526E-57B9-196A3E6399F7}"/>
              </a:ext>
            </a:extLst>
          </p:cNvPr>
          <p:cNvSpPr/>
          <p:nvPr/>
        </p:nvSpPr>
        <p:spPr>
          <a:xfrm>
            <a:off x="2249639" y="1438671"/>
            <a:ext cx="4522304" cy="19477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goal of the CoP is to serve as a discussion forum across the HEP, RA domains and infrastructures to </a:t>
            </a:r>
            <a:r>
              <a:rPr lang="en-US" b="1" u="sng" dirty="0"/>
              <a:t>identify common directions</a:t>
            </a:r>
            <a:r>
              <a:rPr lang="en-US" b="1" dirty="0"/>
              <a:t> for the design and operations of future systems, agreed processing models and solutions, and to provide feedback on investment </a:t>
            </a:r>
            <a:r>
              <a:rPr lang="en-US" b="1" u="sng" dirty="0"/>
              <a:t>to funding agencies and policy makers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4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2B137A-7CF2-9441-20F4-D4C53008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ECFC2-A0BC-785D-08F1-0DC364F1B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825" y="1458224"/>
            <a:ext cx="7058758" cy="29945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main task for the first SPECTRUM/CoP period is the preparation of a survey to be distributed to: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The HEP and RA communities (for SPECTRUM)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All the communities behind JENA (see next talk)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In general, every close by scientific community (we “claim” that the solutions we want to propose are general for “data intensive sciences”)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We want to accept views from researchers and from the management of experiments / instruments / …</a:t>
            </a:r>
          </a:p>
          <a:p>
            <a:r>
              <a:rPr lang="en-US" dirty="0"/>
              <a:t>We aim to distribute the survey by mid July, with a first result assessment by the end of September</a:t>
            </a:r>
          </a:p>
        </p:txBody>
      </p:sp>
    </p:spTree>
    <p:extLst>
      <p:ext uri="{BB962C8B-B14F-4D97-AF65-F5344CB8AC3E}">
        <p14:creationId xmlns:p14="http://schemas.microsoft.com/office/powerpoint/2010/main" val="1026298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rTwi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F7800"/>
      </a:accent1>
      <a:accent2>
        <a:srgbClr val="C50905"/>
      </a:accent2>
      <a:accent3>
        <a:srgbClr val="5B3C90"/>
      </a:accent3>
      <a:accent4>
        <a:srgbClr val="EBB100"/>
      </a:accent4>
      <a:accent5>
        <a:srgbClr val="5B9BD5"/>
      </a:accent5>
      <a:accent6>
        <a:srgbClr val="609E37"/>
      </a:accent6>
      <a:hlink>
        <a:srgbClr val="EF8200"/>
      </a:hlink>
      <a:folHlink>
        <a:srgbClr val="E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1195</Words>
  <Application>Microsoft Macintosh PowerPoint</Application>
  <PresentationFormat>On-screen Show (16:9)</PresentationFormat>
  <Paragraphs>110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Wingdings</vt:lpstr>
      <vt:lpstr>Courier New</vt:lpstr>
      <vt:lpstr>Arial</vt:lpstr>
      <vt:lpstr>DM Sans Medium</vt:lpstr>
      <vt:lpstr>Open Sans</vt:lpstr>
      <vt:lpstr>DM Sans</vt:lpstr>
      <vt:lpstr>DM Sans SemiBold</vt:lpstr>
      <vt:lpstr>Office Theme</vt:lpstr>
      <vt:lpstr>SPECTRUM</vt:lpstr>
      <vt:lpstr>Outline</vt:lpstr>
      <vt:lpstr>SPECTRUM is …</vt:lpstr>
      <vt:lpstr>How was it working in the past?</vt:lpstr>
      <vt:lpstr>PowerPoint Presentation</vt:lpstr>
      <vt:lpstr>SPECTRUM: Plan of Work</vt:lpstr>
      <vt:lpstr>The SPECTRUM Community of Practice</vt:lpstr>
      <vt:lpstr>How to implement a CoP for SPECTRUM? </vt:lpstr>
      <vt:lpstr>The survey</vt:lpstr>
      <vt:lpstr>The survey</vt:lpstr>
      <vt:lpstr>Questions</vt:lpstr>
      <vt:lpstr>SPECTRUM longer term plans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Tommaso Boccali</cp:lastModifiedBy>
  <cp:revision>35</cp:revision>
  <dcterms:modified xsi:type="dcterms:W3CDTF">2024-07-09T08:57:38Z</dcterms:modified>
</cp:coreProperties>
</file>