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22" r:id="rId3"/>
    <p:sldId id="334" r:id="rId4"/>
    <p:sldId id="336" r:id="rId5"/>
    <p:sldId id="337" r:id="rId6"/>
    <p:sldId id="338" r:id="rId7"/>
  </p:sldIdLst>
  <p:sldSz cx="9723438" cy="7199313"/>
  <p:notesSz cx="7099300" cy="102346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3" userDrawn="1">
          <p15:clr>
            <a:srgbClr val="A4A3A4"/>
          </p15:clr>
        </p15:guide>
        <p15:guide id="2" pos="30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9966FF"/>
    <a:srgbClr val="0000FF"/>
    <a:srgbClr val="FF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5332" autoAdjust="0"/>
  </p:normalViewPr>
  <p:slideViewPr>
    <p:cSldViewPr snapToGrid="0">
      <p:cViewPr varScale="1">
        <p:scale>
          <a:sx n="124" d="100"/>
          <a:sy n="124" d="100"/>
        </p:scale>
        <p:origin x="1680" y="62"/>
      </p:cViewPr>
      <p:guideLst>
        <p:guide orient="horz" pos="2313"/>
        <p:guide pos="309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3216" y="67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BBF55-80B9-4698-AA12-E2D847EAED7E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05F33-844F-4C6E-8F6B-CF68B98E139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9048" tIns="49524" rIns="99048" bIns="49524" anchor="ctr"/>
          <a:lstStyle>
            <a:lvl1pPr defTabSz="495300">
              <a:defRPr sz="2000">
                <a:solidFill>
                  <a:schemeClr val="bg1"/>
                </a:solidFill>
                <a:latin typeface="Arial" charset="0"/>
              </a:defRPr>
            </a:lvl1pPr>
            <a:lvl2pPr marL="804863" indent="-309563" defTabSz="495300">
              <a:defRPr sz="2000">
                <a:solidFill>
                  <a:schemeClr val="bg1"/>
                </a:solidFill>
                <a:latin typeface="Arial" charset="0"/>
              </a:defRPr>
            </a:lvl2pPr>
            <a:lvl3pPr marL="1238250" indent="-247650" defTabSz="495300">
              <a:defRPr sz="2000">
                <a:solidFill>
                  <a:schemeClr val="bg1"/>
                </a:solidFill>
                <a:latin typeface="Arial" charset="0"/>
              </a:defRPr>
            </a:lvl3pPr>
            <a:lvl4pPr marL="1733550" indent="-247650" defTabSz="495300">
              <a:defRPr sz="2000">
                <a:solidFill>
                  <a:schemeClr val="bg1"/>
                </a:solidFill>
                <a:latin typeface="Arial" charset="0"/>
              </a:defRPr>
            </a:lvl4pPr>
            <a:lvl5pPr marL="2228850" indent="-247650" defTabSz="495300">
              <a:defRPr sz="2000">
                <a:solidFill>
                  <a:schemeClr val="bg1"/>
                </a:solidFill>
                <a:latin typeface="Arial" charset="0"/>
              </a:defRPr>
            </a:lvl5pPr>
            <a:lvl6pPr marL="2686050" indent="-247650" defTabSz="495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charset="0"/>
              </a:defRPr>
            </a:lvl6pPr>
            <a:lvl7pPr marL="3143250" indent="-247650" defTabSz="495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600450" indent="-247650" defTabSz="495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charset="0"/>
              </a:defRPr>
            </a:lvl8pPr>
            <a:lvl9pPr marL="4057650" indent="-247650" defTabSz="4953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endParaRPr lang="fr-FR" altLang="fr-FR" sz="22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498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defTabSz="495300">
              <a:buClrTx/>
              <a:buFontTx/>
              <a:buNone/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defRPr>
            </a:lvl1pPr>
          </a:lstStyle>
          <a:p>
            <a:endParaRPr lang="en-US" alt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749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algn="r" defTabSz="495300">
              <a:buClrTx/>
              <a:buFontTx/>
              <a:buNone/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defRPr>
            </a:lvl1pPr>
          </a:lstStyle>
          <a:p>
            <a:endParaRPr lang="en-US" altLang="fr-FR"/>
          </a:p>
        </p:txBody>
      </p:sp>
      <p:sp>
        <p:nvSpPr>
          <p:cNvPr id="1024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8850" y="768350"/>
            <a:ext cx="5180013" cy="3835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8487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721850"/>
            <a:ext cx="307498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defTabSz="495300">
              <a:buClrTx/>
              <a:buFontTx/>
              <a:buNone/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defRPr>
            </a:lvl1pPr>
          </a:lstStyle>
          <a:p>
            <a:endParaRPr lang="en-US" alt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49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r" defTabSz="495300">
              <a:buClrTx/>
              <a:buFontTx/>
              <a:buNone/>
              <a:tabLst>
                <a:tab pos="0" algn="l"/>
                <a:tab pos="990600" algn="l"/>
                <a:tab pos="1981200" algn="l"/>
                <a:tab pos="2971800" algn="l"/>
                <a:tab pos="3962400" algn="l"/>
                <a:tab pos="4953000" algn="l"/>
                <a:tab pos="5943600" algn="l"/>
                <a:tab pos="6932613" algn="l"/>
                <a:tab pos="7923213" algn="l"/>
                <a:tab pos="8913813" algn="l"/>
                <a:tab pos="9904413" algn="l"/>
                <a:tab pos="10895013" algn="l"/>
              </a:tabLst>
              <a:defRPr sz="13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defRPr>
            </a:lvl1pPr>
          </a:lstStyle>
          <a:p>
            <a:fld id="{18813334-F67A-4BF0-B0E4-9165EE279649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455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4085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901597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6812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66881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1088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663" y="2236788"/>
            <a:ext cx="8266112" cy="15430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8913" y="4079875"/>
            <a:ext cx="6805612" cy="18399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64287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88925"/>
            <a:ext cx="8751888" cy="1198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5775" y="1679575"/>
            <a:ext cx="8751888" cy="47513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0688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50088" y="288925"/>
            <a:ext cx="2187575" cy="61420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5775" y="288925"/>
            <a:ext cx="6411913" cy="61420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74843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88925"/>
            <a:ext cx="8751888" cy="1198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5" y="1679575"/>
            <a:ext cx="8751888" cy="4751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55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8350" y="4625975"/>
            <a:ext cx="8264525" cy="143033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8350" y="3051175"/>
            <a:ext cx="8264525" cy="1574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555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88925"/>
            <a:ext cx="8751888" cy="1198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85775" y="1679575"/>
            <a:ext cx="4298950" cy="47513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37125" y="1679575"/>
            <a:ext cx="4300538" cy="47513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669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88925"/>
            <a:ext cx="8751888" cy="1198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5775" y="1611313"/>
            <a:ext cx="4297363" cy="6715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5775" y="2282825"/>
            <a:ext cx="4297363" cy="41481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38713" y="1611313"/>
            <a:ext cx="4298950" cy="6715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38713" y="2282825"/>
            <a:ext cx="4298950" cy="41481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816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88925"/>
            <a:ext cx="8751888" cy="1198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0796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481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7" userDrawn="1">
          <p15:clr>
            <a:srgbClr val="FBAE40"/>
          </p15:clr>
        </p15:guide>
        <p15:guide id="2" pos="306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87338"/>
            <a:ext cx="3198813" cy="12192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02063" y="287338"/>
            <a:ext cx="5435600" cy="614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5775" y="1506538"/>
            <a:ext cx="3198813" cy="492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6110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6588" y="5040313"/>
            <a:ext cx="5834062" cy="5937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06588" y="642938"/>
            <a:ext cx="5834062" cy="4319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06588" y="5634038"/>
            <a:ext cx="5834062" cy="846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9717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7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173163" y="704850"/>
            <a:ext cx="8377237" cy="1588"/>
          </a:xfrm>
          <a:prstGeom prst="line">
            <a:avLst/>
          </a:prstGeom>
          <a:noFill/>
          <a:ln w="57240">
            <a:solidFill>
              <a:srgbClr val="8600F4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6525" y="797982"/>
            <a:ext cx="9401175" cy="1588"/>
          </a:xfrm>
          <a:prstGeom prst="line">
            <a:avLst/>
          </a:prstGeom>
          <a:noFill/>
          <a:ln w="3816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7" y="51857"/>
            <a:ext cx="183038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9193213" y="6819900"/>
            <a:ext cx="461962" cy="277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4680" tIns="47160" rIns="94680" bIns="4716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C516F8D-3831-41B2-946E-E3D0D5E13423}" type="slidenum">
              <a:rPr lang="fr-FR" sz="1200">
                <a:solidFill>
                  <a:srgbClr val="000000"/>
                </a:solidFill>
              </a:rPr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‹N°›</a:t>
            </a:fld>
            <a:endParaRPr lang="fr-FR" sz="1200">
              <a:solidFill>
                <a:srgbClr val="000000"/>
              </a:solidFill>
            </a:endParaRPr>
          </a:p>
        </p:txBody>
      </p:sp>
      <p:pic>
        <p:nvPicPr>
          <p:cNvPr id="8" name="Picture 28" descr="advlogo_fina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81194" y="21431"/>
            <a:ext cx="1143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76200" dir="2700000" algn="tl" rotWithShape="0">
              <a:schemeClr val="bg1">
                <a:lumMod val="50000"/>
                <a:alpha val="30000"/>
              </a:schemeClr>
            </a:outerShdw>
          </a:effectLst>
        </p:spPr>
      </p:pic>
      <p:sp>
        <p:nvSpPr>
          <p:cNvPr id="3" name="ZoneTexte 2"/>
          <p:cNvSpPr txBox="1"/>
          <p:nvPr userDrawn="1"/>
        </p:nvSpPr>
        <p:spPr>
          <a:xfrm>
            <a:off x="9344715" y="403733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chemeClr val="accent6">
                    <a:lumMod val="75000"/>
                  </a:schemeClr>
                </a:solidFill>
              </a:rPr>
              <a:t>+</a:t>
            </a:r>
          </a:p>
        </p:txBody>
      </p:sp>
      <p:sp>
        <p:nvSpPr>
          <p:cNvPr id="10" name="Text Box 4"/>
          <p:cNvSpPr txBox="1">
            <a:spLocks noChangeArrowheads="1"/>
          </p:cNvSpPr>
          <p:nvPr userDrawn="1"/>
        </p:nvSpPr>
        <p:spPr bwMode="auto">
          <a:xfrm>
            <a:off x="0" y="6919406"/>
            <a:ext cx="2279730" cy="2799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4680" tIns="47160" rIns="94680" bIns="4716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STAC meeting – May 29,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Times New Roman" pitchFamily="18" charset="0"/>
        </a:defRPr>
      </a:lvl9pPr>
    </p:titleStyle>
    <p:bodyStyle>
      <a:lvl1pPr marL="342900" indent="-342900" algn="l" defTabSz="457200" rtl="0" eaLnBrk="0" fontAlgn="base" hangingPunct="0">
        <a:spcBef>
          <a:spcPts val="8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3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9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5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1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100">
          <a:solidFill>
            <a:srgbClr val="000000"/>
          </a:solidFill>
          <a:latin typeface="+mn-lt"/>
        </a:defRPr>
      </a:lvl5pPr>
      <a:lvl6pPr marL="2514600" indent="-228600" algn="l" defTabSz="45720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</a:defRPr>
      </a:lvl6pPr>
      <a:lvl7pPr marL="2971800" indent="-228600" algn="l" defTabSz="45720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</a:defRPr>
      </a:lvl7pPr>
      <a:lvl8pPr marL="3429000" indent="-228600" algn="l" defTabSz="45720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</a:defRPr>
      </a:lvl8pPr>
      <a:lvl9pPr marL="3886200" indent="-228600" algn="l" defTabSz="45720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100">
          <a:solidFill>
            <a:srgbClr val="000000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7" userDrawn="1">
          <p15:clr>
            <a:srgbClr val="F26B43"/>
          </p15:clr>
        </p15:guide>
        <p15:guide id="2" pos="30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621525" y="2159000"/>
            <a:ext cx="6440715" cy="354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fr-FR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MIR Sub-System </a:t>
            </a:r>
          </a:p>
          <a:p>
            <a:pPr algn="ctr">
              <a:buClrTx/>
              <a:buFontTx/>
              <a:buNone/>
            </a:pPr>
            <a:endParaRPr lang="en-US" altLang="fr-FR" sz="3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Tx/>
              <a:buFontTx/>
              <a:buNone/>
            </a:pPr>
            <a:r>
              <a:rPr lang="en-US" altLang="fr-FR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Coatings </a:t>
            </a:r>
            <a:r>
              <a:rPr lang="en-US" altLang="fr-FR" sz="3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fot</a:t>
            </a:r>
            <a:r>
              <a:rPr lang="en-US" altLang="fr-FR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O5</a:t>
            </a:r>
          </a:p>
          <a:p>
            <a:pPr algn="ctr">
              <a:buClrTx/>
              <a:buFontTx/>
              <a:buNone/>
            </a:pPr>
            <a:r>
              <a:rPr lang="en-US" altLang="fr-FR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 on Ti-Ge coating working group</a:t>
            </a:r>
          </a:p>
          <a:p>
            <a:pPr algn="ctr">
              <a:buClrTx/>
              <a:buFontTx/>
              <a:buNone/>
            </a:pPr>
            <a:r>
              <a:rPr lang="en-US" altLang="fr-FR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¶</a:t>
            </a:r>
          </a:p>
          <a:p>
            <a:pPr algn="ctr">
              <a:buClrTx/>
              <a:buFontTx/>
              <a:buNone/>
            </a:pPr>
            <a:endParaRPr lang="en-US" altLang="fr-FR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Tx/>
              <a:buFontTx/>
              <a:buNone/>
            </a:pPr>
            <a:endParaRPr lang="en-US" altLang="fr-FR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Tx/>
            </a:pPr>
            <a:r>
              <a:rPr lang="en-US" altLang="fr-FR" sz="17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L. Pinard for the LMA Team</a:t>
            </a:r>
          </a:p>
          <a:p>
            <a:pPr algn="ctr">
              <a:buClrTx/>
              <a:buFontTx/>
              <a:buNone/>
            </a:pPr>
            <a:endParaRPr lang="en-US" altLang="fr-FR" sz="17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2A1C2D1-21A1-4C3E-BE40-C4387A051A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3623482" y="68498"/>
            <a:ext cx="2474886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fr-FR" sz="2800" b="1" dirty="0">
                <a:solidFill>
                  <a:srgbClr val="99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Coatings for O5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682" y="920820"/>
            <a:ext cx="638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BA7630-7899-2870-CDED-0B3579FA8A5D}"/>
              </a:ext>
            </a:extLst>
          </p:cNvPr>
          <p:cNvSpPr txBox="1"/>
          <p:nvPr/>
        </p:nvSpPr>
        <p:spPr>
          <a:xfrm>
            <a:off x="79375" y="1027281"/>
            <a:ext cx="95631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6"/>
                </a:solidFill>
              </a:rPr>
              <a:t>Goal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Deliver a HR stack (T=4-5ppm @1064 nm) with low optical losses and low CTN with Ti-GeO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/SiO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multilayer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Absorption &lt;1 ppm 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Scattering&lt; 10 ppm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CTN reduced by a factor 2 versus Advanced VIRGO coating (Ti-Ta2O5/SiO2)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Uniformity : same as </a:t>
            </a:r>
            <a:r>
              <a:rPr lang="en-US" dirty="0" err="1">
                <a:solidFill>
                  <a:schemeClr val="tx1"/>
                </a:solidFill>
              </a:rPr>
              <a:t>AdV</a:t>
            </a:r>
            <a:r>
              <a:rPr lang="en-US" dirty="0">
                <a:solidFill>
                  <a:schemeClr val="tx1"/>
                </a:solidFill>
              </a:rPr>
              <a:t> VIRGO/LIGO Test Mass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lvl="3" indent="0" algn="just"/>
            <a:endParaRPr lang="en-US" dirty="0">
              <a:solidFill>
                <a:schemeClr val="tx1"/>
              </a:solidFill>
            </a:endParaRPr>
          </a:p>
          <a:p>
            <a:pPr marL="1943100" lvl="3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2620F0-21BA-B6B9-A2B7-B7A9E098BDE4}"/>
              </a:ext>
            </a:extLst>
          </p:cNvPr>
          <p:cNvSpPr txBox="1"/>
          <p:nvPr/>
        </p:nvSpPr>
        <p:spPr>
          <a:xfrm>
            <a:off x="1275311" y="5180770"/>
            <a:ext cx="71712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indent="0"/>
            <a:r>
              <a:rPr lang="fr-F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Deliverable</a:t>
            </a:r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HR ETM Stack </a:t>
            </a:r>
            <a:r>
              <a:rPr lang="fr-F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coated</a:t>
            </a:r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 a </a:t>
            </a:r>
            <a:r>
              <a:rPr lang="fr-F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pathfinder</a:t>
            </a:r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indent="0"/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</a:t>
            </a:r>
            <a:r>
              <a:rPr lang="fr-F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LiGO</a:t>
            </a:r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 mass </a:t>
            </a:r>
            <a:r>
              <a:rPr lang="fr-F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 in the GC</a:t>
            </a:r>
          </a:p>
        </p:txBody>
      </p:sp>
    </p:spTree>
    <p:extLst>
      <p:ext uri="{BB962C8B-B14F-4D97-AF65-F5344CB8AC3E}">
        <p14:creationId xmlns:p14="http://schemas.microsoft.com/office/powerpoint/2010/main" val="202998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2A1C2D1-21A1-4C3E-BE40-C4387A051A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3623482" y="68498"/>
            <a:ext cx="2474886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fr-FR" sz="2800" b="1" dirty="0">
                <a:solidFill>
                  <a:srgbClr val="99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Coatings for O5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682" y="920820"/>
            <a:ext cx="638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BA7630-7899-2870-CDED-0B3579FA8A5D}"/>
              </a:ext>
            </a:extLst>
          </p:cNvPr>
          <p:cNvSpPr txBox="1"/>
          <p:nvPr/>
        </p:nvSpPr>
        <p:spPr>
          <a:xfrm>
            <a:off x="79375" y="1027281"/>
            <a:ext cx="95631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6"/>
                </a:solidFill>
              </a:rPr>
              <a:t>Status at the end of 2023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Bubbles after annealing at high T°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Absorption too high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CTN best value:  0.8 of </a:t>
            </a:r>
            <a:r>
              <a:rPr lang="en-US" dirty="0" err="1">
                <a:solidFill>
                  <a:schemeClr val="tx1"/>
                </a:solidFill>
              </a:rPr>
              <a:t>aLIGO</a:t>
            </a:r>
            <a:r>
              <a:rPr lang="en-US" dirty="0">
                <a:solidFill>
                  <a:schemeClr val="tx1"/>
                </a:solidFill>
              </a:rPr>
              <a:t> on HR coated in the GC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lvl="3" indent="0" algn="just"/>
            <a:endParaRPr lang="en-US" dirty="0">
              <a:solidFill>
                <a:schemeClr val="tx1"/>
              </a:solidFill>
            </a:endParaRPr>
          </a:p>
          <a:p>
            <a:pPr marL="1943100" lvl="3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54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2A1C2D1-21A1-4C3E-BE40-C4387A051A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3623482" y="68498"/>
            <a:ext cx="2474886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fr-FR" sz="2800" b="1" dirty="0">
                <a:solidFill>
                  <a:srgbClr val="99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Coatings for O5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682" y="920820"/>
            <a:ext cx="638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BA7630-7899-2870-CDED-0B3579FA8A5D}"/>
              </a:ext>
            </a:extLst>
          </p:cNvPr>
          <p:cNvSpPr txBox="1"/>
          <p:nvPr/>
        </p:nvSpPr>
        <p:spPr>
          <a:xfrm>
            <a:off x="79375" y="1027281"/>
            <a:ext cx="95631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6"/>
                </a:solidFill>
              </a:rPr>
              <a:t>Status March 2024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New Working Point with less Argon (-25%), high T° in the chamber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Several coating tests of full stack made</a:t>
            </a:r>
          </a:p>
          <a:p>
            <a:pPr marL="1485900" lvl="2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Absorption : :1,2 ppm </a:t>
            </a:r>
          </a:p>
          <a:p>
            <a:pPr marL="1485900" lvl="2" indent="-342900" algn="just">
              <a:buFontTx/>
              <a:buChar char="-"/>
            </a:pPr>
            <a:r>
              <a:rPr lang="en-US" b="1" dirty="0">
                <a:solidFill>
                  <a:schemeClr val="tx1"/>
                </a:solidFill>
              </a:rPr>
              <a:t>No bubbles </a:t>
            </a:r>
            <a:r>
              <a:rPr lang="en-US" dirty="0">
                <a:solidFill>
                  <a:schemeClr val="tx1"/>
                </a:solidFill>
              </a:rPr>
              <a:t>after long annealing in the clear aperture (sometimes tiny ones at the edge)</a:t>
            </a:r>
          </a:p>
          <a:p>
            <a:pPr marL="1485900" lvl="2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Scattering # 10ppm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CTN best value:  0.7 of </a:t>
            </a:r>
            <a:r>
              <a:rPr lang="en-US" dirty="0" err="1">
                <a:solidFill>
                  <a:schemeClr val="tx1"/>
                </a:solidFill>
              </a:rPr>
              <a:t>aLIGO</a:t>
            </a:r>
            <a:r>
              <a:rPr lang="en-US" dirty="0">
                <a:solidFill>
                  <a:schemeClr val="tx1"/>
                </a:solidFill>
              </a:rPr>
              <a:t> on HR coated in the GC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Optimization of the annealing cycle : test ongoing.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To reduce absorption and CTN :  optimization of the multilayer design (</a:t>
            </a:r>
            <a:r>
              <a:rPr lang="en-US" dirty="0" err="1">
                <a:solidFill>
                  <a:schemeClr val="tx1"/>
                </a:solidFill>
              </a:rPr>
              <a:t>Sannio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1943100" lvl="3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Test on going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lvl="3" indent="0" algn="just"/>
            <a:endParaRPr lang="en-US" dirty="0">
              <a:solidFill>
                <a:schemeClr val="tx1"/>
              </a:solidFill>
            </a:endParaRPr>
          </a:p>
          <a:p>
            <a:pPr marL="1943100" lvl="3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649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2A1C2D1-21A1-4C3E-BE40-C4387A051A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3623482" y="68498"/>
            <a:ext cx="2474886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fr-FR" sz="2800" b="1" dirty="0">
                <a:solidFill>
                  <a:srgbClr val="99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Coatings for O5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682" y="920820"/>
            <a:ext cx="638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BA7630-7899-2870-CDED-0B3579FA8A5D}"/>
              </a:ext>
            </a:extLst>
          </p:cNvPr>
          <p:cNvSpPr txBox="1"/>
          <p:nvPr/>
        </p:nvSpPr>
        <p:spPr>
          <a:xfrm>
            <a:off x="39810" y="798681"/>
            <a:ext cx="956310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6"/>
                </a:solidFill>
              </a:rPr>
              <a:t>Next steps 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LIGO: Technical Review Board of the Ti:GeO2 coatings for O5 test masses held end march 2024</a:t>
            </a:r>
          </a:p>
          <a:p>
            <a:pPr marL="1085850" lvl="1" indent="-342900" algn="just">
              <a:buFontTx/>
              <a:buChar char="-"/>
            </a:pPr>
            <a:endParaRPr lang="en-US" sz="1000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i="1" u="sng" dirty="0">
                <a:solidFill>
                  <a:schemeClr val="tx1"/>
                </a:solidFill>
              </a:rPr>
              <a:t>Recommendations :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“We find the Ti:GeO2 coatings sufficiently developed to proceed with an uniformity test and production, pending successful test”</a:t>
            </a:r>
          </a:p>
          <a:p>
            <a:pPr marL="1485900" lvl="2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“Assuming characteristics found on small optics transfer well to large optics”</a:t>
            </a:r>
          </a:p>
          <a:p>
            <a:pPr marL="1485900" lvl="2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“Use the best optimized design available at the moment, and demonstrated on small scale samples (either TiGeO2/SiO2 or ternary)”</a:t>
            </a: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“Parallel work on improvements should continue during the uniformity test phase”</a:t>
            </a:r>
          </a:p>
          <a:p>
            <a:pPr marL="1485900" lvl="2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“Optimization of annealing schedule to reduce coating thermal noise (CTN), defects (bubbles) and optical absorption”</a:t>
            </a:r>
          </a:p>
          <a:p>
            <a:pPr marL="1485900" lvl="2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“Optimization of coating layer design to reduce CTN and optical absorption (including with ternary coating design with TiO2:Ta2O5)”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lvl="3" indent="0" algn="just"/>
            <a:endParaRPr lang="en-US" dirty="0">
              <a:solidFill>
                <a:schemeClr val="tx1"/>
              </a:solidFill>
            </a:endParaRPr>
          </a:p>
          <a:p>
            <a:pPr marL="1943100" lvl="3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2A1C2D1-21A1-4C3E-BE40-C4387A051A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3623482" y="68498"/>
            <a:ext cx="2474886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fr-FR" sz="2800" b="1" dirty="0">
                <a:solidFill>
                  <a:srgbClr val="99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Coatings for O5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682" y="920820"/>
            <a:ext cx="638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BA7630-7899-2870-CDED-0B3579FA8A5D}"/>
              </a:ext>
            </a:extLst>
          </p:cNvPr>
          <p:cNvSpPr txBox="1"/>
          <p:nvPr/>
        </p:nvSpPr>
        <p:spPr>
          <a:xfrm>
            <a:off x="79375" y="1027281"/>
            <a:ext cx="95631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6"/>
                </a:solidFill>
              </a:rPr>
              <a:t>Next steps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To reduce absorption : optimization of the multilayer design (</a:t>
            </a:r>
            <a:r>
              <a:rPr lang="en-US" dirty="0" err="1">
                <a:solidFill>
                  <a:schemeClr val="tx1"/>
                </a:solidFill>
              </a:rPr>
              <a:t>Sannio</a:t>
            </a:r>
            <a:r>
              <a:rPr lang="en-US" dirty="0">
                <a:solidFill>
                  <a:schemeClr val="tx1"/>
                </a:solidFill>
              </a:rPr>
              <a:t>), 2 Ti-Ta2O5/SiO2 QW doublets added on the top of the (HL)25 H2L stacks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943100" lvl="3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Goal : absorption #0,5 ppm (theory), CTN improvement 0,7</a:t>
            </a:r>
          </a:p>
          <a:p>
            <a:pPr marL="1943100" lvl="3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Test on going in the coating machine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If not satisfactory : optimization of TiGeO2/SiO2 stack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Then : uniformity optimization with a final test on a pathfinder</a:t>
            </a:r>
          </a:p>
          <a:p>
            <a:pPr marL="1085850" lvl="1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1085850" lvl="1" indent="-342900"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Coating of several test masses for LIGO in September 2024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lvl="3" indent="0" algn="just"/>
            <a:endParaRPr lang="en-US" dirty="0">
              <a:solidFill>
                <a:schemeClr val="tx1"/>
              </a:solidFill>
            </a:endParaRPr>
          </a:p>
          <a:p>
            <a:pPr marL="1943100" lvl="3" indent="-342900" algn="just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39639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63580</TotalTime>
  <Words>466</Words>
  <Application>Microsoft Office PowerPoint</Application>
  <PresentationFormat>Personnalisé</PresentationFormat>
  <Paragraphs>96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Laurent Pinard</dc:creator>
  <cp:lastModifiedBy>Laurent Pinard</cp:lastModifiedBy>
  <cp:revision>1109</cp:revision>
  <cp:lastPrinted>1601-01-01T00:00:00Z</cp:lastPrinted>
  <dcterms:created xsi:type="dcterms:W3CDTF">2007-11-26T13:46:42Z</dcterms:created>
  <dcterms:modified xsi:type="dcterms:W3CDTF">2024-05-21T09:33:36Z</dcterms:modified>
</cp:coreProperties>
</file>