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sldIdLst>
    <p:sldId id="263" r:id="rId3"/>
    <p:sldId id="1017" r:id="rId4"/>
    <p:sldId id="1021" r:id="rId5"/>
    <p:sldId id="1023" r:id="rId6"/>
    <p:sldId id="1022" r:id="rId7"/>
    <p:sldId id="1020" r:id="rId8"/>
    <p:sldId id="1024" r:id="rId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270"/>
    <p:restoredTop sz="96860"/>
  </p:normalViewPr>
  <p:slideViewPr>
    <p:cSldViewPr snapToGrid="0" snapToObjects="1">
      <p:cViewPr varScale="1">
        <p:scale>
          <a:sx n="165" d="100"/>
          <a:sy n="165" d="100"/>
        </p:scale>
        <p:origin x="31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17EA9-4538-9245-8BF1-22A6B363B078}" type="datetimeFigureOut">
              <a:rPr lang="en-IT" smtClean="0"/>
              <a:t>04/06/2024</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F4D91-7928-1B47-8675-2AADE49CEC4A}" type="slidenum">
              <a:rPr lang="en-IT" smtClean="0"/>
              <a:t>‹#›</a:t>
            </a:fld>
            <a:endParaRPr lang="en-IT"/>
          </a:p>
        </p:txBody>
      </p:sp>
    </p:spTree>
    <p:extLst>
      <p:ext uri="{BB962C8B-B14F-4D97-AF65-F5344CB8AC3E}">
        <p14:creationId xmlns:p14="http://schemas.microsoft.com/office/powerpoint/2010/main" val="408643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3D5F-CFB4-F643-877B-5286F05826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98A82E7-C5CE-194A-B720-491445059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30A88E96-3215-9B45-8150-17CD1B69B226}"/>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0CE26E8C-EF05-154E-BB02-AC294F898FF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3AAC4AD-8C84-1D45-AC42-15C72A41D5EA}"/>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3074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35CE-1E31-6144-9A71-F346E8AC5BDE}"/>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8F2AD49-036A-B84C-A8B1-E71401DE75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96713D4-3FBE-7142-AB6B-CAE1F50B8D23}"/>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4C246455-21C0-924D-BC34-07D43064E6F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606A94C-1671-AF42-B468-AA1A54B696EE}"/>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132218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560D4-9CF5-0E4B-8F93-FD529B711E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76F27F6-29A8-4C4B-BAFD-968DEC1B86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7F608B6-7ADA-6B4F-A987-4E47E37AADF0}"/>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0C6D0F06-1EFB-D445-A714-CC42AA153B1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7F8ADEA2-FADC-A545-B4F0-9812C1E88F77}"/>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168432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59FDE6-D2AC-B91D-90DD-C0D20C77C97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1FF4BED5-AC46-A877-23BF-9EA7FD926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9660FD6A-1E9A-810A-5CBF-08D0C5D84FDD}"/>
              </a:ext>
            </a:extLst>
          </p:cNvPr>
          <p:cNvSpPr>
            <a:spLocks noGrp="1"/>
          </p:cNvSpPr>
          <p:nvPr>
            <p:ph type="dt" sz="half" idx="10"/>
          </p:nvPr>
        </p:nvSpPr>
        <p:spPr/>
        <p:txBody>
          <a:bodyPr/>
          <a:lstStyle/>
          <a:p>
            <a:fld id="{852E0FAB-65DF-40BD-B1DF-1EFFDF63DE9E}" type="datetime1">
              <a:rPr lang="en-US" smtClean="0"/>
              <a:t>6/4/24</a:t>
            </a:fld>
            <a:endParaRPr lang="en-US"/>
          </a:p>
        </p:txBody>
      </p:sp>
      <p:sp>
        <p:nvSpPr>
          <p:cNvPr id="5" name="Segnaposto piè di pagina 4">
            <a:extLst>
              <a:ext uri="{FF2B5EF4-FFF2-40B4-BE49-F238E27FC236}">
                <a16:creationId xmlns:a16="http://schemas.microsoft.com/office/drawing/2014/main" id="{BF0CB10D-FC4C-9842-EBB4-56E406B60EB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6013C0D-91F1-522F-E611-848853BBAFF0}"/>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352301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F7F8BE-066B-C6B3-41E2-C895B7B79E3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69FE41B-6508-7719-A648-9569F02C5C8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460E3ED-86D4-9F23-2127-294C42423D10}"/>
              </a:ext>
            </a:extLst>
          </p:cNvPr>
          <p:cNvSpPr>
            <a:spLocks noGrp="1"/>
          </p:cNvSpPr>
          <p:nvPr>
            <p:ph type="dt" sz="half" idx="10"/>
          </p:nvPr>
        </p:nvSpPr>
        <p:spPr/>
        <p:txBody>
          <a:bodyPr/>
          <a:lstStyle/>
          <a:p>
            <a:fld id="{79FF00F3-85B9-4097-AA07-385DB9CB918D}" type="datetime1">
              <a:rPr lang="en-US" smtClean="0"/>
              <a:t>6/4/24</a:t>
            </a:fld>
            <a:endParaRPr lang="en-US"/>
          </a:p>
        </p:txBody>
      </p:sp>
      <p:sp>
        <p:nvSpPr>
          <p:cNvPr id="5" name="Segnaposto piè di pagina 4">
            <a:extLst>
              <a:ext uri="{FF2B5EF4-FFF2-40B4-BE49-F238E27FC236}">
                <a16:creationId xmlns:a16="http://schemas.microsoft.com/office/drawing/2014/main" id="{84E50C2A-8B54-F85B-FA0F-1BBCD88FF97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4F58A68D-152C-E634-F657-E760CEA5FF31}"/>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250389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B45F2A-5224-4377-9882-FF00A55360D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E4BD3367-C7FE-6012-63B9-976569BB5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36D3900-AF49-131F-FD7A-933E800055A7}"/>
              </a:ext>
            </a:extLst>
          </p:cNvPr>
          <p:cNvSpPr>
            <a:spLocks noGrp="1"/>
          </p:cNvSpPr>
          <p:nvPr>
            <p:ph type="dt" sz="half" idx="10"/>
          </p:nvPr>
        </p:nvSpPr>
        <p:spPr/>
        <p:txBody>
          <a:bodyPr/>
          <a:lstStyle/>
          <a:p>
            <a:fld id="{4B4A9114-8819-4B6A-9CE0-7E7E51D16654}" type="datetime1">
              <a:rPr lang="en-US" smtClean="0"/>
              <a:t>6/4/24</a:t>
            </a:fld>
            <a:endParaRPr lang="en-US"/>
          </a:p>
        </p:txBody>
      </p:sp>
      <p:sp>
        <p:nvSpPr>
          <p:cNvPr id="5" name="Segnaposto piè di pagina 4">
            <a:extLst>
              <a:ext uri="{FF2B5EF4-FFF2-40B4-BE49-F238E27FC236}">
                <a16:creationId xmlns:a16="http://schemas.microsoft.com/office/drawing/2014/main" id="{4B6ECEB2-7572-C136-6FDA-0EB84E4861D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2B61865-3FFC-64EC-D759-2746EFF3A077}"/>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388811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381D6D-76AB-297C-F9A6-95CB908E8FF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6F27B6CA-1244-5085-2871-15C2B19F46A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4401AB63-39A4-4669-DDD3-E25E647A631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4AC0EE3C-04F7-3E84-5A92-5531D6C484FC}"/>
              </a:ext>
            </a:extLst>
          </p:cNvPr>
          <p:cNvSpPr>
            <a:spLocks noGrp="1"/>
          </p:cNvSpPr>
          <p:nvPr>
            <p:ph type="dt" sz="half" idx="10"/>
          </p:nvPr>
        </p:nvSpPr>
        <p:spPr/>
        <p:txBody>
          <a:bodyPr/>
          <a:lstStyle/>
          <a:p>
            <a:fld id="{498AD00C-760F-49BA-A58F-E7EC51901916}" type="datetime1">
              <a:rPr lang="en-US" smtClean="0"/>
              <a:t>6/4/24</a:t>
            </a:fld>
            <a:endParaRPr lang="en-US"/>
          </a:p>
        </p:txBody>
      </p:sp>
      <p:sp>
        <p:nvSpPr>
          <p:cNvPr id="6" name="Segnaposto piè di pagina 5">
            <a:extLst>
              <a:ext uri="{FF2B5EF4-FFF2-40B4-BE49-F238E27FC236}">
                <a16:creationId xmlns:a16="http://schemas.microsoft.com/office/drawing/2014/main" id="{A627F3D1-0A07-78B5-17CE-8FC9F57EE47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9AC3BAD-EC8C-E288-40CB-96A5DA8415C3}"/>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1530970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AE2C9-4D0B-E1ED-9E8F-900C619B5DED}"/>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6F6643EC-F1DC-3BFC-3AC8-5930F95C4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266F711-0C9B-A704-6F38-551516114D1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73BBDDC8-5424-9073-92A6-4691D2969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A061D9D-FCAB-4013-F2BB-63EF383EBE8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3F0360EF-3BDB-6F23-E1DC-B488FC5200F9}"/>
              </a:ext>
            </a:extLst>
          </p:cNvPr>
          <p:cNvSpPr>
            <a:spLocks noGrp="1"/>
          </p:cNvSpPr>
          <p:nvPr>
            <p:ph type="dt" sz="half" idx="10"/>
          </p:nvPr>
        </p:nvSpPr>
        <p:spPr/>
        <p:txBody>
          <a:bodyPr/>
          <a:lstStyle/>
          <a:p>
            <a:fld id="{19A2D0B2-2ABA-493A-B708-CFCB3FD7850D}" type="datetime1">
              <a:rPr lang="en-US" smtClean="0"/>
              <a:t>6/4/24</a:t>
            </a:fld>
            <a:endParaRPr lang="en-US"/>
          </a:p>
        </p:txBody>
      </p:sp>
      <p:sp>
        <p:nvSpPr>
          <p:cNvPr id="8" name="Segnaposto piè di pagina 7">
            <a:extLst>
              <a:ext uri="{FF2B5EF4-FFF2-40B4-BE49-F238E27FC236}">
                <a16:creationId xmlns:a16="http://schemas.microsoft.com/office/drawing/2014/main" id="{D8F71F2A-B03C-DB26-6651-99C56CCF82CB}"/>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19F93E8B-3918-8734-66AB-76AEA1A9CB8C}"/>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2730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35F511-91E4-AA0D-F6BA-7EFD79CB471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0C64D162-B821-5131-4415-2458734C52E7}"/>
              </a:ext>
            </a:extLst>
          </p:cNvPr>
          <p:cNvSpPr>
            <a:spLocks noGrp="1"/>
          </p:cNvSpPr>
          <p:nvPr>
            <p:ph type="dt" sz="half" idx="10"/>
          </p:nvPr>
        </p:nvSpPr>
        <p:spPr/>
        <p:txBody>
          <a:bodyPr/>
          <a:lstStyle/>
          <a:p>
            <a:fld id="{081962E0-25A6-4244-95D0-21898FAE86A8}" type="datetime1">
              <a:rPr lang="en-US" smtClean="0"/>
              <a:t>6/4/24</a:t>
            </a:fld>
            <a:endParaRPr lang="en-US"/>
          </a:p>
        </p:txBody>
      </p:sp>
      <p:sp>
        <p:nvSpPr>
          <p:cNvPr id="4" name="Segnaposto piè di pagina 3">
            <a:extLst>
              <a:ext uri="{FF2B5EF4-FFF2-40B4-BE49-F238E27FC236}">
                <a16:creationId xmlns:a16="http://schemas.microsoft.com/office/drawing/2014/main" id="{C0EDD1EF-CF52-5F18-4590-A9E5997289D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21E3EAE7-F5AB-03F6-C9CB-4CF88333D252}"/>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3406921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C131676-AB27-3FDA-13FE-A5FE61702FB8}"/>
              </a:ext>
            </a:extLst>
          </p:cNvPr>
          <p:cNvSpPr>
            <a:spLocks noGrp="1"/>
          </p:cNvSpPr>
          <p:nvPr>
            <p:ph type="dt" sz="half" idx="10"/>
          </p:nvPr>
        </p:nvSpPr>
        <p:spPr/>
        <p:txBody>
          <a:bodyPr/>
          <a:lstStyle/>
          <a:p>
            <a:fld id="{9BA79770-CAF7-4588-9D4D-D13457B832A7}" type="datetime1">
              <a:rPr lang="en-US" smtClean="0"/>
              <a:t>6/4/24</a:t>
            </a:fld>
            <a:endParaRPr lang="en-US"/>
          </a:p>
        </p:txBody>
      </p:sp>
      <p:sp>
        <p:nvSpPr>
          <p:cNvPr id="3" name="Segnaposto piè di pagina 2">
            <a:extLst>
              <a:ext uri="{FF2B5EF4-FFF2-40B4-BE49-F238E27FC236}">
                <a16:creationId xmlns:a16="http://schemas.microsoft.com/office/drawing/2014/main" id="{C15CA6C3-B420-E7E1-BEBC-19A549153AF5}"/>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69588AF2-1913-5B1D-E6CD-6A904D215922}"/>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139414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02096C-563F-F6BB-042C-CF1D93737A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F1AB301-83A9-4F03-F0B5-E515BC4DF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C33AA53B-7533-8C27-6203-A552A3256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1E7BDA-7CC8-E2FE-AFFA-EF74AE45F104}"/>
              </a:ext>
            </a:extLst>
          </p:cNvPr>
          <p:cNvSpPr>
            <a:spLocks noGrp="1"/>
          </p:cNvSpPr>
          <p:nvPr>
            <p:ph type="dt" sz="half" idx="10"/>
          </p:nvPr>
        </p:nvSpPr>
        <p:spPr/>
        <p:txBody>
          <a:bodyPr/>
          <a:lstStyle/>
          <a:p>
            <a:fld id="{81F994F1-03F8-4B08-A2D7-BEC0B0873B02}" type="datetime1">
              <a:rPr lang="en-US" smtClean="0"/>
              <a:t>6/4/24</a:t>
            </a:fld>
            <a:endParaRPr lang="en-US"/>
          </a:p>
        </p:txBody>
      </p:sp>
      <p:sp>
        <p:nvSpPr>
          <p:cNvPr id="6" name="Segnaposto piè di pagina 5">
            <a:extLst>
              <a:ext uri="{FF2B5EF4-FFF2-40B4-BE49-F238E27FC236}">
                <a16:creationId xmlns:a16="http://schemas.microsoft.com/office/drawing/2014/main" id="{7A5613E1-96AE-14BF-739A-01E52E01596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D02B5BE-5513-288B-EB1E-C04D74F9F151}"/>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309476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109B-B2A1-8645-903B-C8A6692E2660}"/>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924464C8-B533-A547-9A0F-64E0B45B35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525DB11-C31A-164C-A1B7-8876795F1500}"/>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CE18762B-0882-A049-BCD5-4190F180F71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B5D03CA-10DA-F447-9403-EF1D2F526912}"/>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80912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05A52-A7BC-BB92-2B10-B0378E6687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BF3C30B6-54F2-F37B-706D-FDC5B3E5E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D76B9F63-DE0C-BD96-711C-34B4D8522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ED4C39-245A-5983-BC92-A25E561E5A51}"/>
              </a:ext>
            </a:extLst>
          </p:cNvPr>
          <p:cNvSpPr>
            <a:spLocks noGrp="1"/>
          </p:cNvSpPr>
          <p:nvPr>
            <p:ph type="dt" sz="half" idx="10"/>
          </p:nvPr>
        </p:nvSpPr>
        <p:spPr/>
        <p:txBody>
          <a:bodyPr/>
          <a:lstStyle/>
          <a:p>
            <a:fld id="{99431679-F4C5-440E-A950-C570CC9DCA2E}" type="datetime1">
              <a:rPr lang="en-US" smtClean="0"/>
              <a:t>6/4/24</a:t>
            </a:fld>
            <a:endParaRPr lang="en-US"/>
          </a:p>
        </p:txBody>
      </p:sp>
      <p:sp>
        <p:nvSpPr>
          <p:cNvPr id="6" name="Segnaposto piè di pagina 5">
            <a:extLst>
              <a:ext uri="{FF2B5EF4-FFF2-40B4-BE49-F238E27FC236}">
                <a16:creationId xmlns:a16="http://schemas.microsoft.com/office/drawing/2014/main" id="{D8EF5221-7DEB-E786-356B-C2B69366526F}"/>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38D3E84-C21A-AD71-91E6-F96B4A8CEC8A}"/>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130709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6D3999-1F18-3F94-AA99-F96C167167D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79C54CF2-7337-DB1D-3274-E5EFFD5657A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381BF19-A820-86A5-9FAD-C3ECA60DDF42}"/>
              </a:ext>
            </a:extLst>
          </p:cNvPr>
          <p:cNvSpPr>
            <a:spLocks noGrp="1"/>
          </p:cNvSpPr>
          <p:nvPr>
            <p:ph type="dt" sz="half" idx="10"/>
          </p:nvPr>
        </p:nvSpPr>
        <p:spPr/>
        <p:txBody>
          <a:bodyPr/>
          <a:lstStyle/>
          <a:p>
            <a:fld id="{FC8330A0-DE53-479D-AFAE-105C854C880A}" type="datetime1">
              <a:rPr lang="en-US" smtClean="0"/>
              <a:t>6/4/24</a:t>
            </a:fld>
            <a:endParaRPr lang="en-US"/>
          </a:p>
        </p:txBody>
      </p:sp>
      <p:sp>
        <p:nvSpPr>
          <p:cNvPr id="5" name="Segnaposto piè di pagina 4">
            <a:extLst>
              <a:ext uri="{FF2B5EF4-FFF2-40B4-BE49-F238E27FC236}">
                <a16:creationId xmlns:a16="http://schemas.microsoft.com/office/drawing/2014/main" id="{BB7F407E-CAB7-BD60-8DF2-EACE760DE1B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499BCF4C-2ED9-4102-EECD-7B387E05C7EF}"/>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390814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B99A0D-A0EC-D191-898C-05099F4990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A7211B5-0CB3-EA5E-8B21-A4B0FD655F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F456A99F-A97E-8EAD-DB61-13598311A32D}"/>
              </a:ext>
            </a:extLst>
          </p:cNvPr>
          <p:cNvSpPr>
            <a:spLocks noGrp="1"/>
          </p:cNvSpPr>
          <p:nvPr>
            <p:ph type="dt" sz="half" idx="10"/>
          </p:nvPr>
        </p:nvSpPr>
        <p:spPr/>
        <p:txBody>
          <a:bodyPr/>
          <a:lstStyle/>
          <a:p>
            <a:fld id="{A2147D6D-2FFD-43BD-8B20-65C0641CA61E}" type="datetime1">
              <a:rPr lang="en-US" smtClean="0"/>
              <a:t>6/4/24</a:t>
            </a:fld>
            <a:endParaRPr lang="en-US"/>
          </a:p>
        </p:txBody>
      </p:sp>
      <p:sp>
        <p:nvSpPr>
          <p:cNvPr id="5" name="Segnaposto piè di pagina 4">
            <a:extLst>
              <a:ext uri="{FF2B5EF4-FFF2-40B4-BE49-F238E27FC236}">
                <a16:creationId xmlns:a16="http://schemas.microsoft.com/office/drawing/2014/main" id="{D69AD9DE-B09B-8068-D4E6-AFF2AA71745F}"/>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2F816FE-7704-DDE1-2D6E-0A575A7E4096}"/>
              </a:ext>
            </a:extLst>
          </p:cNvPr>
          <p:cNvSpPr>
            <a:spLocks noGrp="1"/>
          </p:cNvSpPr>
          <p:nvPr>
            <p:ph type="sldNum" sz="quarter" idx="12"/>
          </p:nvPr>
        </p:nvSpPr>
        <p:spPr/>
        <p:txBody>
          <a:bodyPr/>
          <a:lstStyle/>
          <a:p>
            <a:fld id="{CDEDF6B3-3EE5-44A7-B635-64EFBE1DCA4B}" type="slidenum">
              <a:rPr lang="en-US" smtClean="0"/>
              <a:t>‹#›</a:t>
            </a:fld>
            <a:endParaRPr lang="en-US"/>
          </a:p>
        </p:txBody>
      </p:sp>
    </p:spTree>
    <p:extLst>
      <p:ext uri="{BB962C8B-B14F-4D97-AF65-F5344CB8AC3E}">
        <p14:creationId xmlns:p14="http://schemas.microsoft.com/office/powerpoint/2010/main" val="16467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81E1-16A0-AE41-8533-EFAEFA79F2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EBC62780-5FA7-A54F-88D7-D9506ACE0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7008BA-F51F-AE43-ABA5-0BA6C66698A3}"/>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924AAFA6-1539-7F42-83EA-C7A8FEFC691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804AB26-BDF8-664D-AEE3-2A44CF5C17C4}"/>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17457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4B8A-578B-FD46-8A9C-5541B825540F}"/>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937A4411-BB47-4D46-AA90-C608EDB6B9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AA488799-42DF-F948-92E9-181275798C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9DCEB46F-A65C-5043-8C0C-7C084789C9A0}"/>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6" name="Footer Placeholder 5">
            <a:extLst>
              <a:ext uri="{FF2B5EF4-FFF2-40B4-BE49-F238E27FC236}">
                <a16:creationId xmlns:a16="http://schemas.microsoft.com/office/drawing/2014/main" id="{3445464B-A323-6149-B08A-F39960925381}"/>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6B5CF12-170C-E547-9831-A05C6854A569}"/>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390597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2A6-06B8-A647-AA8E-BD2473EAB28A}"/>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F37A03B-74B1-2C4A-9D19-03E334624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E4707C7-CE0C-CE40-BB7D-A8A77C78A2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4E204A5F-0471-384F-B231-A9604906F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A5447C-DBCB-6E42-BF4A-6C32DDBA5C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DBE511E1-B19D-B741-8586-D7DE01B87379}"/>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8" name="Footer Placeholder 7">
            <a:extLst>
              <a:ext uri="{FF2B5EF4-FFF2-40B4-BE49-F238E27FC236}">
                <a16:creationId xmlns:a16="http://schemas.microsoft.com/office/drawing/2014/main" id="{65700F9F-64B6-9C4F-87F6-F44801FF44E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D47D8992-C704-C442-855D-DC118EA0352B}"/>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404510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2190-CE7B-3E45-980D-8E5DD1AA483E}"/>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555F618D-5F3E-0647-92B2-440F4D3F8F2B}"/>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4" name="Footer Placeholder 3">
            <a:extLst>
              <a:ext uri="{FF2B5EF4-FFF2-40B4-BE49-F238E27FC236}">
                <a16:creationId xmlns:a16="http://schemas.microsoft.com/office/drawing/2014/main" id="{80EA3B4F-2C34-8F4E-965C-5B2DDC885C7E}"/>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D051DA4-7154-4142-A8F9-0B70870CC035}"/>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304028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CE508-D0D2-2044-9E3C-95F6D1DE4DC8}"/>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3" name="Footer Placeholder 2">
            <a:extLst>
              <a:ext uri="{FF2B5EF4-FFF2-40B4-BE49-F238E27FC236}">
                <a16:creationId xmlns:a16="http://schemas.microsoft.com/office/drawing/2014/main" id="{1A7BC980-4C97-6047-A88A-06AF04A798BE}"/>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AE3AE257-E1B7-A54E-9F98-042473E6062B}"/>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303430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7C94-DF4E-4441-85EB-11528EE12B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CDD3DCC6-1F08-AB40-8139-F25A1210E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2ABC0997-0044-FB43-98C7-19D9BCF2F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0BF853-C61C-0C43-B14A-2FAE9B0585D3}"/>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6" name="Footer Placeholder 5">
            <a:extLst>
              <a:ext uri="{FF2B5EF4-FFF2-40B4-BE49-F238E27FC236}">
                <a16:creationId xmlns:a16="http://schemas.microsoft.com/office/drawing/2014/main" id="{6EFB293C-0D71-0D45-9695-A219EB499BE4}"/>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D617FB60-B8FB-614B-BF02-2BBB608412CE}"/>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230843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1113-A021-8C48-BDAE-5C875E9CEF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1FCA4C83-D72C-1B41-A814-14C08D2D4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1A382B30-93B6-B14D-898F-BD7B47308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5F50BA-B7C0-8141-9BF6-446EE6C30546}"/>
              </a:ext>
            </a:extLst>
          </p:cNvPr>
          <p:cNvSpPr>
            <a:spLocks noGrp="1"/>
          </p:cNvSpPr>
          <p:nvPr>
            <p:ph type="dt" sz="half" idx="10"/>
          </p:nvPr>
        </p:nvSpPr>
        <p:spPr/>
        <p:txBody>
          <a:bodyPr/>
          <a:lstStyle/>
          <a:p>
            <a:fld id="{F4E7B6CE-E2DE-0448-B843-2F6DF27BB8AE}" type="datetimeFigureOut">
              <a:rPr lang="en-IT" smtClean="0"/>
              <a:t>04/06/2024</a:t>
            </a:fld>
            <a:endParaRPr lang="en-IT"/>
          </a:p>
        </p:txBody>
      </p:sp>
      <p:sp>
        <p:nvSpPr>
          <p:cNvPr id="6" name="Footer Placeholder 5">
            <a:extLst>
              <a:ext uri="{FF2B5EF4-FFF2-40B4-BE49-F238E27FC236}">
                <a16:creationId xmlns:a16="http://schemas.microsoft.com/office/drawing/2014/main" id="{9025B02F-0A58-3E4B-8834-CC83805D03C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A37DB8FB-E06E-A242-9783-A39D6F79BE0C}"/>
              </a:ext>
            </a:extLst>
          </p:cNvPr>
          <p:cNvSpPr>
            <a:spLocks noGrp="1"/>
          </p:cNvSpPr>
          <p:nvPr>
            <p:ph type="sldNum" sz="quarter" idx="12"/>
          </p:nvPr>
        </p:nvSpPr>
        <p:spPr/>
        <p:txBody>
          <a:bodyPr/>
          <a:lstStyle/>
          <a:p>
            <a:fld id="{0D8B8841-0CC2-A347-BF54-6B1DF3AAA3AF}" type="slidenum">
              <a:rPr lang="en-IT" smtClean="0"/>
              <a:t>‹#›</a:t>
            </a:fld>
            <a:endParaRPr lang="en-IT"/>
          </a:p>
        </p:txBody>
      </p:sp>
    </p:spTree>
    <p:extLst>
      <p:ext uri="{BB962C8B-B14F-4D97-AF65-F5344CB8AC3E}">
        <p14:creationId xmlns:p14="http://schemas.microsoft.com/office/powerpoint/2010/main" val="346970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B3112-A186-8949-8779-69015071C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2755DA28-64C1-DC44-A6E8-0D86ACAC4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E38F777-E1F5-D642-B278-F2F81670C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7B6CE-E2DE-0448-B843-2F6DF27BB8AE}" type="datetimeFigureOut">
              <a:rPr lang="en-IT" smtClean="0"/>
              <a:t>04/06/2024</a:t>
            </a:fld>
            <a:endParaRPr lang="en-IT"/>
          </a:p>
        </p:txBody>
      </p:sp>
      <p:sp>
        <p:nvSpPr>
          <p:cNvPr id="5" name="Footer Placeholder 4">
            <a:extLst>
              <a:ext uri="{FF2B5EF4-FFF2-40B4-BE49-F238E27FC236}">
                <a16:creationId xmlns:a16="http://schemas.microsoft.com/office/drawing/2014/main" id="{0EA700C9-D06B-E447-8F01-E76945B30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49A2C9D7-E1D7-AD47-9CF5-2555363D3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B8841-0CC2-A347-BF54-6B1DF3AAA3AF}" type="slidenum">
              <a:rPr lang="en-IT" smtClean="0"/>
              <a:t>‹#›</a:t>
            </a:fld>
            <a:endParaRPr lang="en-IT"/>
          </a:p>
        </p:txBody>
      </p:sp>
    </p:spTree>
    <p:extLst>
      <p:ext uri="{BB962C8B-B14F-4D97-AF65-F5344CB8AC3E}">
        <p14:creationId xmlns:p14="http://schemas.microsoft.com/office/powerpoint/2010/main" val="319483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19CF14-5A9D-3349-1D5C-5A0BBBF37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85C45CA-3F58-B470-CE04-FA8317CE1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4FC7E2B-E32C-5D9F-F88A-756702512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F9913-22F6-4CA3-A3FE-B101478B523F}" type="datetime1">
              <a:rPr lang="en-US" smtClean="0"/>
              <a:t>6/4/24</a:t>
            </a:fld>
            <a:endParaRPr lang="en-US"/>
          </a:p>
        </p:txBody>
      </p:sp>
      <p:sp>
        <p:nvSpPr>
          <p:cNvPr id="5" name="Segnaposto piè di pagina 4">
            <a:extLst>
              <a:ext uri="{FF2B5EF4-FFF2-40B4-BE49-F238E27FC236}">
                <a16:creationId xmlns:a16="http://schemas.microsoft.com/office/drawing/2014/main" id="{0CB2B4D0-C670-4203-0E4A-1866AB237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D16B59F7-13FA-E2D0-87A7-6284E00B3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DF6B3-3EE5-44A7-B635-64EFBE1DCA4B}" type="slidenum">
              <a:rPr lang="en-US" smtClean="0"/>
              <a:t>‹#›</a:t>
            </a:fld>
            <a:endParaRPr lang="en-US"/>
          </a:p>
        </p:txBody>
      </p:sp>
    </p:spTree>
    <p:extLst>
      <p:ext uri="{BB962C8B-B14F-4D97-AF65-F5344CB8AC3E}">
        <p14:creationId xmlns:p14="http://schemas.microsoft.com/office/powerpoint/2010/main" val="1687921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stnazfisnucl.sharepoint.com/:x:/s/ETExecutiveBoard/EQCdX-guVZJPtRIOKlZCeNsBf8CNNOv_iD2m_gC0an7VVA" TargetMode="External"/><Relationship Id="rId2" Type="http://schemas.openxmlformats.org/officeDocument/2006/relationships/hyperlink" Target="https://istnazfisnucl.sharepoint.com/:p:/s/ETExecutiveBoard/EYQ5cdR1c0VAqN6MnjmCJ1QB0GnaqiIr-bhJFY73a-Xu4Q" TargetMode="External"/><Relationship Id="rId1" Type="http://schemas.openxmlformats.org/officeDocument/2006/relationships/slideLayout" Target="../slideLayouts/slideLayout2.xml"/><Relationship Id="rId4" Type="http://schemas.openxmlformats.org/officeDocument/2006/relationships/hyperlink" Target="https://istnazfisnucl.sharepoint.com/:x:/s/ETExecutiveBoard/ESQej-LQGZBDicwkSbHWYrwB0dmidkDeZjA0LAPF2RzYn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7B74EB-F75C-C5A1-E4B1-153B60503243}"/>
              </a:ext>
            </a:extLst>
          </p:cNvPr>
          <p:cNvSpPr>
            <a:spLocks noGrp="1"/>
          </p:cNvSpPr>
          <p:nvPr>
            <p:ph type="ctrTitle"/>
          </p:nvPr>
        </p:nvSpPr>
        <p:spPr>
          <a:xfrm>
            <a:off x="811605" y="1600199"/>
            <a:ext cx="10363200" cy="1655763"/>
          </a:xfrm>
        </p:spPr>
        <p:txBody>
          <a:bodyPr>
            <a:normAutofit fontScale="90000"/>
          </a:bodyPr>
          <a:lstStyle/>
          <a:p>
            <a:r>
              <a:rPr lang="it-IT" dirty="0">
                <a:solidFill>
                  <a:schemeClr val="bg1"/>
                </a:solidFill>
              </a:rPr>
              <a:t>MM</a:t>
            </a:r>
            <a:br>
              <a:rPr lang="it-IT" dirty="0">
                <a:solidFill>
                  <a:schemeClr val="bg1"/>
                </a:solidFill>
              </a:rPr>
            </a:br>
            <a:r>
              <a:rPr lang="it-IT" dirty="0">
                <a:solidFill>
                  <a:schemeClr val="bg1"/>
                </a:solidFill>
              </a:rPr>
              <a:t>04.06.2024</a:t>
            </a:r>
            <a:endParaRPr lang="en-US" sz="4000" dirty="0">
              <a:solidFill>
                <a:schemeClr val="bg1"/>
              </a:solidFill>
            </a:endParaRPr>
          </a:p>
        </p:txBody>
      </p:sp>
      <p:sp>
        <p:nvSpPr>
          <p:cNvPr id="3" name="Sottotitolo 2">
            <a:extLst>
              <a:ext uri="{FF2B5EF4-FFF2-40B4-BE49-F238E27FC236}">
                <a16:creationId xmlns:a16="http://schemas.microsoft.com/office/drawing/2014/main" id="{4FD364FA-6DEE-784B-1C4E-987BAD337EBC}"/>
              </a:ext>
            </a:extLst>
          </p:cNvPr>
          <p:cNvSpPr>
            <a:spLocks noGrp="1"/>
          </p:cNvSpPr>
          <p:nvPr>
            <p:ph type="subTitle" idx="1"/>
          </p:nvPr>
        </p:nvSpPr>
        <p:spPr/>
        <p:txBody>
          <a:bodyPr/>
          <a:lstStyle/>
          <a:p>
            <a:r>
              <a:rPr lang="en-US" dirty="0">
                <a:solidFill>
                  <a:schemeClr val="bg1"/>
                </a:solidFill>
              </a:rPr>
              <a:t>Eugenio </a:t>
            </a:r>
            <a:r>
              <a:rPr lang="en-US" dirty="0" err="1">
                <a:solidFill>
                  <a:schemeClr val="bg1"/>
                </a:solidFill>
              </a:rPr>
              <a:t>Coccia</a:t>
            </a:r>
            <a:endParaRPr lang="en-US" dirty="0">
              <a:solidFill>
                <a:schemeClr val="bg1"/>
              </a:solidFill>
            </a:endParaRPr>
          </a:p>
          <a:p>
            <a:endParaRPr lang="en-US" dirty="0">
              <a:solidFill>
                <a:schemeClr val="bg1"/>
              </a:solidFill>
            </a:endParaRPr>
          </a:p>
        </p:txBody>
      </p:sp>
      <p:pic>
        <p:nvPicPr>
          <p:cNvPr id="5" name="Immagine 4" descr="Immagine che contiene testo&#10;&#10;Descrizione generata automaticamente">
            <a:extLst>
              <a:ext uri="{FF2B5EF4-FFF2-40B4-BE49-F238E27FC236}">
                <a16:creationId xmlns:a16="http://schemas.microsoft.com/office/drawing/2014/main" id="{5676540C-EA60-7419-238B-6362511A1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937" y="335050"/>
            <a:ext cx="2152381" cy="695238"/>
          </a:xfrm>
          <a:prstGeom prst="rect">
            <a:avLst/>
          </a:prstGeom>
        </p:spPr>
      </p:pic>
      <p:sp>
        <p:nvSpPr>
          <p:cNvPr id="4" name="Segnaposto numero diapositiva 3">
            <a:extLst>
              <a:ext uri="{FF2B5EF4-FFF2-40B4-BE49-F238E27FC236}">
                <a16:creationId xmlns:a16="http://schemas.microsoft.com/office/drawing/2014/main" id="{8011E4EC-2F45-CF7E-A194-30A13F272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DF6B3-3EE5-44A7-B635-64EFBE1DCA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6B7283-E65F-7B43-937F-16CF197C66D4}"/>
              </a:ext>
            </a:extLst>
          </p:cNvPr>
          <p:cNvSpPr>
            <a:spLocks noGrp="1"/>
          </p:cNvSpPr>
          <p:nvPr>
            <p:ph type="sldNum" sz="quarter" idx="12"/>
          </p:nvPr>
        </p:nvSpPr>
        <p:spPr/>
        <p:txBody>
          <a:bodyPr/>
          <a:lstStyle/>
          <a:p>
            <a:fld id="{CDEDF6B3-3EE5-44A7-B635-64EFBE1DCA4B}" type="slidenum">
              <a:rPr lang="en-US" smtClean="0"/>
              <a:t>2</a:t>
            </a:fld>
            <a:endParaRPr lang="en-US"/>
          </a:p>
        </p:txBody>
      </p:sp>
      <p:sp>
        <p:nvSpPr>
          <p:cNvPr id="5" name="TextBox 4">
            <a:extLst>
              <a:ext uri="{FF2B5EF4-FFF2-40B4-BE49-F238E27FC236}">
                <a16:creationId xmlns:a16="http://schemas.microsoft.com/office/drawing/2014/main" id="{F7E61405-05DE-604A-9FD7-96D09315865F}"/>
              </a:ext>
            </a:extLst>
          </p:cNvPr>
          <p:cNvSpPr txBox="1"/>
          <p:nvPr/>
        </p:nvSpPr>
        <p:spPr>
          <a:xfrm>
            <a:off x="630914" y="592425"/>
            <a:ext cx="10930172" cy="5021055"/>
          </a:xfrm>
          <a:prstGeom prst="rect">
            <a:avLst/>
          </a:prstGeom>
          <a:noFill/>
        </p:spPr>
        <p:txBody>
          <a:bodyPr wrap="none" rtlCol="0">
            <a:spAutoFit/>
          </a:bodyPr>
          <a:lstStyle/>
          <a:p>
            <a:pPr>
              <a:lnSpc>
                <a:spcPct val="150000"/>
              </a:lnSpc>
            </a:pPr>
            <a:r>
              <a:rPr lang="en-GB" sz="2400" b="1" dirty="0">
                <a:effectLst/>
              </a:rPr>
              <a:t>Agenda CB Meeting 13.05.2024</a:t>
            </a:r>
          </a:p>
          <a:p>
            <a:pPr>
              <a:lnSpc>
                <a:spcPct val="150000"/>
              </a:lnSpc>
            </a:pPr>
            <a:endParaRPr lang="en-GB" sz="2400" b="1" dirty="0">
              <a:effectLst/>
            </a:endParaRPr>
          </a:p>
          <a:p>
            <a:pPr marL="342900" indent="-342900">
              <a:lnSpc>
                <a:spcPct val="150000"/>
              </a:lnSpc>
              <a:buFont typeface="Arial" panose="020B0604020202020204" pitchFamily="34" charset="0"/>
              <a:buChar char="•"/>
            </a:pPr>
            <a:r>
              <a:rPr lang="en-GB" sz="2400" dirty="0">
                <a:effectLst/>
                <a:hlinkClick r:id="rId2"/>
              </a:rPr>
              <a:t>Presentation </a:t>
            </a:r>
            <a:r>
              <a:rPr lang="en-GB" sz="2400" dirty="0">
                <a:effectLst/>
              </a:rPr>
              <a:t>of the candidature of the</a:t>
            </a:r>
            <a:r>
              <a:rPr lang="en-GB" sz="2400" dirty="0">
                <a:effectLst/>
                <a:hlinkClick r:id="rId3"/>
              </a:rPr>
              <a:t> Berlin Research Unit </a:t>
            </a:r>
            <a:r>
              <a:rPr lang="en-GB" sz="2400" dirty="0">
                <a:effectLst/>
              </a:rPr>
              <a:t>(Robert Menzel)</a:t>
            </a:r>
          </a:p>
          <a:p>
            <a:pPr marL="342900" indent="-342900">
              <a:lnSpc>
                <a:spcPct val="150000"/>
              </a:lnSpc>
              <a:buFont typeface="Arial" panose="020B0604020202020204" pitchFamily="34" charset="0"/>
              <a:buChar char="•"/>
            </a:pPr>
            <a:r>
              <a:rPr lang="en-GB" sz="2400" dirty="0">
                <a:effectLst/>
              </a:rPr>
              <a:t>Presentation of the candidature of the</a:t>
            </a:r>
            <a:r>
              <a:rPr lang="en-GB" sz="2400" dirty="0">
                <a:effectLst/>
                <a:hlinkClick r:id="rId4"/>
              </a:rPr>
              <a:t> INFN-Ferrara Research Unit</a:t>
            </a:r>
            <a:r>
              <a:rPr lang="en-GB" sz="2400" dirty="0">
                <a:effectLst/>
              </a:rPr>
              <a:t> (Guido </a:t>
            </a:r>
            <a:r>
              <a:rPr lang="en-GB" sz="2400" dirty="0" err="1">
                <a:effectLst/>
              </a:rPr>
              <a:t>Zavattini</a:t>
            </a:r>
            <a:r>
              <a:rPr lang="en-GB" sz="2400" dirty="0">
                <a:effectLst/>
              </a:rPr>
              <a:t>)</a:t>
            </a:r>
          </a:p>
          <a:p>
            <a:pPr marL="342900" indent="-342900">
              <a:lnSpc>
                <a:spcPct val="150000"/>
              </a:lnSpc>
              <a:buFont typeface="Arial" panose="020B0604020202020204" pitchFamily="34" charset="0"/>
              <a:buChar char="•"/>
            </a:pPr>
            <a:r>
              <a:rPr lang="en-GB" sz="2400" dirty="0">
                <a:effectLst/>
              </a:rPr>
              <a:t>Report from the Executive Board  (Michele </a:t>
            </a:r>
            <a:r>
              <a:rPr lang="en-GB" sz="2400" dirty="0" err="1">
                <a:effectLst/>
              </a:rPr>
              <a:t>Punturo</a:t>
            </a:r>
            <a:r>
              <a:rPr lang="en-GB" sz="2400" dirty="0">
                <a:effectLst/>
              </a:rPr>
              <a:t>)</a:t>
            </a:r>
          </a:p>
          <a:p>
            <a:pPr marL="342900" indent="-342900">
              <a:lnSpc>
                <a:spcPct val="150000"/>
              </a:lnSpc>
              <a:buFont typeface="Arial" panose="020B0604020202020204" pitchFamily="34" charset="0"/>
              <a:buChar char="•"/>
            </a:pPr>
            <a:r>
              <a:rPr lang="en-GB" sz="2400" dirty="0">
                <a:effectLst/>
              </a:rPr>
              <a:t>ISB presentation to get endorsement on the new WP chairs (Jan Harms)</a:t>
            </a:r>
          </a:p>
          <a:p>
            <a:pPr marL="342900" indent="-342900">
              <a:lnSpc>
                <a:spcPct val="150000"/>
              </a:lnSpc>
              <a:buFont typeface="Arial" panose="020B0604020202020204" pitchFamily="34" charset="0"/>
              <a:buChar char="•"/>
            </a:pPr>
            <a:r>
              <a:rPr lang="en-GB" sz="2400" dirty="0">
                <a:effectLst/>
              </a:rPr>
              <a:t>On the formation of the SSB Committees (</a:t>
            </a:r>
            <a:r>
              <a:rPr lang="en-GB" sz="2400" dirty="0"/>
              <a:t>Michele, Eugenio, all</a:t>
            </a:r>
            <a:r>
              <a:rPr lang="en-GB" sz="2400" dirty="0">
                <a:effectLst/>
              </a:rPr>
              <a:t>)</a:t>
            </a:r>
          </a:p>
          <a:p>
            <a:pPr marL="342900" indent="-342900">
              <a:lnSpc>
                <a:spcPct val="150000"/>
              </a:lnSpc>
              <a:buFont typeface="Arial" panose="020B0604020202020204" pitchFamily="34" charset="0"/>
              <a:buChar char="•"/>
            </a:pPr>
            <a:r>
              <a:rPr lang="en-GB" sz="2400" dirty="0">
                <a:effectLst/>
              </a:rPr>
              <a:t>AOB</a:t>
            </a:r>
          </a:p>
          <a:p>
            <a:pPr>
              <a:lnSpc>
                <a:spcPct val="150000"/>
              </a:lnSpc>
            </a:pPr>
            <a:endParaRPr lang="en-GB" sz="2400" dirty="0"/>
          </a:p>
        </p:txBody>
      </p:sp>
    </p:spTree>
    <p:extLst>
      <p:ext uri="{BB962C8B-B14F-4D97-AF65-F5344CB8AC3E}">
        <p14:creationId xmlns:p14="http://schemas.microsoft.com/office/powerpoint/2010/main" val="143285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39821-537B-F849-8FFD-D159ED4B16CF}"/>
              </a:ext>
            </a:extLst>
          </p:cNvPr>
          <p:cNvSpPr>
            <a:spLocks noGrp="1"/>
          </p:cNvSpPr>
          <p:nvPr>
            <p:ph type="sldNum" sz="quarter" idx="12"/>
          </p:nvPr>
        </p:nvSpPr>
        <p:spPr/>
        <p:txBody>
          <a:bodyPr/>
          <a:lstStyle/>
          <a:p>
            <a:fld id="{CDEDF6B3-3EE5-44A7-B635-64EFBE1DCA4B}" type="slidenum">
              <a:rPr lang="en-US" smtClean="0"/>
              <a:t>3</a:t>
            </a:fld>
            <a:endParaRPr lang="en-US"/>
          </a:p>
        </p:txBody>
      </p:sp>
      <p:sp>
        <p:nvSpPr>
          <p:cNvPr id="5" name="TextBox 4">
            <a:extLst>
              <a:ext uri="{FF2B5EF4-FFF2-40B4-BE49-F238E27FC236}">
                <a16:creationId xmlns:a16="http://schemas.microsoft.com/office/drawing/2014/main" id="{0B76FAB7-DEDB-AC44-8AE5-3D0F8A53DE2F}"/>
              </a:ext>
            </a:extLst>
          </p:cNvPr>
          <p:cNvSpPr txBox="1"/>
          <p:nvPr/>
        </p:nvSpPr>
        <p:spPr>
          <a:xfrm>
            <a:off x="518160" y="1899920"/>
            <a:ext cx="10998200" cy="3970318"/>
          </a:xfrm>
          <a:prstGeom prst="rect">
            <a:avLst/>
          </a:prstGeom>
          <a:noFill/>
        </p:spPr>
        <p:txBody>
          <a:bodyPr wrap="square" rtlCol="0">
            <a:spAutoFit/>
          </a:bodyPr>
          <a:lstStyle/>
          <a:p>
            <a:pPr marL="342900" lvl="0" indent="-342900">
              <a:buFont typeface="Calibri Light" panose="020F0302020204030204" pitchFamily="34" charset="0"/>
              <a:buChar char="•"/>
            </a:pPr>
            <a:r>
              <a:rPr lang="en-IT" sz="1800" dirty="0">
                <a:effectLst/>
                <a:latin typeface="Calibri Light" panose="020F0302020204030204" pitchFamily="34" charset="0"/>
                <a:ea typeface="Times New Roman" panose="02020603050405020304" pitchFamily="18" charset="0"/>
                <a:cs typeface="Times New Roman" panose="02020603050405020304" pitchFamily="18" charset="0"/>
              </a:rPr>
              <a:t>Presentation of the candidature of the Ferrara Research Unit (Guido Zavattini)</a:t>
            </a:r>
            <a:endParaRPr lang="en-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Slides:</a:t>
            </a:r>
            <a:r>
              <a:rPr lang="en-US" sz="1800" i="1"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The collaboration board approved the new research units proposed by Robert Menzel (IKZ Berlin) and Guido </a:t>
            </a:r>
            <a:r>
              <a:rPr lang="en-GB" sz="1800" i="1" dirty="0" err="1">
                <a:effectLst/>
                <a:latin typeface="Calibri Light" panose="020F0302020204030204" pitchFamily="34" charset="0"/>
                <a:ea typeface="Times New Roman" panose="02020603050405020304" pitchFamily="18" charset="0"/>
                <a:cs typeface="Times New Roman" panose="02020603050405020304" pitchFamily="18" charset="0"/>
              </a:rPr>
              <a:t>Zavattini</a:t>
            </a: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 (Ferrara). The IKZ unit will focus on providing crystalline silicon materials and growth processes for the Einstein Telescope's mirror suspensions. The Ferrara unit will specialize in high-precision birefringence measurements of substrates and coatings, as well as developing techniques to mitigate birefringence noise.</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T" sz="1800" u="none" strike="noStrike"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Light" panose="020F0302020204030204" pitchFamily="34" charset="0"/>
              <a:buChar char="•"/>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Report from the EB Chair</a:t>
            </a:r>
            <a:endParaRPr lang="en-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Michele </a:t>
            </a:r>
            <a:r>
              <a:rPr lang="en-GB" sz="1800" i="1" dirty="0" err="1">
                <a:effectLst/>
                <a:latin typeface="Calibri Light" panose="020F0302020204030204" pitchFamily="34" charset="0"/>
                <a:ea typeface="Times New Roman" panose="02020603050405020304" pitchFamily="18" charset="0"/>
                <a:cs typeface="Times New Roman" panose="02020603050405020304" pitchFamily="18" charset="0"/>
              </a:rPr>
              <a:t>Punturo</a:t>
            </a: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 provided an overview of the recent ET Symposium, noting that it highlighted the immense challenges and tight timelines facing the collaboration. Key takeaways include the need to improve participation and contributions from Research Units in critical activities like the detector design report and observational science book. The collaboration is also working to better monitor and utilize human resources across the project.</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T" dirty="0"/>
          </a:p>
        </p:txBody>
      </p:sp>
    </p:spTree>
    <p:extLst>
      <p:ext uri="{BB962C8B-B14F-4D97-AF65-F5344CB8AC3E}">
        <p14:creationId xmlns:p14="http://schemas.microsoft.com/office/powerpoint/2010/main" val="1597456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39821-537B-F849-8FFD-D159ED4B16CF}"/>
              </a:ext>
            </a:extLst>
          </p:cNvPr>
          <p:cNvSpPr>
            <a:spLocks noGrp="1"/>
          </p:cNvSpPr>
          <p:nvPr>
            <p:ph type="sldNum" sz="quarter" idx="12"/>
          </p:nvPr>
        </p:nvSpPr>
        <p:spPr/>
        <p:txBody>
          <a:bodyPr/>
          <a:lstStyle/>
          <a:p>
            <a:fld id="{CDEDF6B3-3EE5-44A7-B635-64EFBE1DCA4B}" type="slidenum">
              <a:rPr lang="en-US" smtClean="0"/>
              <a:t>4</a:t>
            </a:fld>
            <a:endParaRPr lang="en-US"/>
          </a:p>
        </p:txBody>
      </p:sp>
      <p:sp>
        <p:nvSpPr>
          <p:cNvPr id="5" name="TextBox 4">
            <a:extLst>
              <a:ext uri="{FF2B5EF4-FFF2-40B4-BE49-F238E27FC236}">
                <a16:creationId xmlns:a16="http://schemas.microsoft.com/office/drawing/2014/main" id="{B210825E-BA41-7841-B371-B663A038EC26}"/>
              </a:ext>
            </a:extLst>
          </p:cNvPr>
          <p:cNvSpPr txBox="1"/>
          <p:nvPr/>
        </p:nvSpPr>
        <p:spPr>
          <a:xfrm>
            <a:off x="772161" y="1595120"/>
            <a:ext cx="10383519" cy="3970318"/>
          </a:xfrm>
          <a:prstGeom prst="rect">
            <a:avLst/>
          </a:prstGeom>
          <a:noFill/>
        </p:spPr>
        <p:txBody>
          <a:bodyPr wrap="square" rtlCol="0">
            <a:spAutoFit/>
          </a:bodyPr>
          <a:lstStyle/>
          <a:p>
            <a:pPr marL="342900" lvl="0" indent="-342900">
              <a:buFont typeface="Calibri Light" panose="020F0302020204030204" pitchFamily="34" charset="0"/>
              <a:buChar char="•"/>
            </a:pPr>
            <a:r>
              <a:rPr lang="en-IT" sz="1800" dirty="0">
                <a:effectLst/>
                <a:latin typeface="Calibri Light" panose="020F0302020204030204" pitchFamily="34" charset="0"/>
                <a:ea typeface="Times New Roman" panose="02020603050405020304" pitchFamily="18" charset="0"/>
                <a:cs typeface="Times New Roman" panose="02020603050405020304" pitchFamily="18" charset="0"/>
              </a:rPr>
              <a:t>ISB presentation to get endorsement on the new WP chairs (Jan Harm</a:t>
            </a: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Slides: </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Jan Harms presented a list of new work package chairs within the Instrument Science Board that require endorsement from the Collaboration Board. The changes involve substitutions and additions to chairs responsible for areas like Newtonian noise cancellation, magnetic noise coupling, and low frequency control noise.</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T"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Light" panose="020F0302020204030204" pitchFamily="34" charset="0"/>
              <a:buChar char="•"/>
            </a:pPr>
            <a:r>
              <a:rPr lang="en-IT" sz="1800" dirty="0">
                <a:effectLst/>
                <a:latin typeface="Calibri Light" panose="020F0302020204030204" pitchFamily="34" charset="0"/>
                <a:ea typeface="Times New Roman" panose="02020603050405020304" pitchFamily="18" charset="0"/>
                <a:cs typeface="Times New Roman" panose="02020603050405020304" pitchFamily="18" charset="0"/>
              </a:rPr>
              <a:t>On the formation of the SSB Committees</a:t>
            </a: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en-IT"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Eugenio </a:t>
            </a:r>
            <a:r>
              <a:rPr lang="en-GB" sz="1800" i="1" dirty="0" err="1">
                <a:effectLst/>
                <a:latin typeface="Calibri Light" panose="020F0302020204030204" pitchFamily="34" charset="0"/>
                <a:ea typeface="Times New Roman" panose="02020603050405020304" pitchFamily="18" charset="0"/>
                <a:cs typeface="Times New Roman" panose="02020603050405020304" pitchFamily="18" charset="0"/>
              </a:rPr>
              <a:t>Coccia</a:t>
            </a: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 and Michele </a:t>
            </a:r>
            <a:r>
              <a:rPr lang="en-GB" sz="1800" i="1" dirty="0" err="1">
                <a:effectLst/>
                <a:latin typeface="Calibri Light" panose="020F0302020204030204" pitchFamily="34" charset="0"/>
                <a:ea typeface="Times New Roman" panose="02020603050405020304" pitchFamily="18" charset="0"/>
                <a:cs typeface="Times New Roman" panose="02020603050405020304" pitchFamily="18" charset="0"/>
              </a:rPr>
              <a:t>Punturo</a:t>
            </a: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 discussed the plan to establish various services and standards committees for the Einstein Telescope project. The chairs will propose initial committee compositions, which will then be reviewed by the Executive Board within a couple of weeks and finally presented to the Collaboration Board of June 10 for endorsement. Diversity and relevant expertise are key considerations in the committee makeup.</a:t>
            </a:r>
            <a:endParaRPr lang="en-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T" dirty="0"/>
          </a:p>
        </p:txBody>
      </p:sp>
    </p:spTree>
    <p:extLst>
      <p:ext uri="{BB962C8B-B14F-4D97-AF65-F5344CB8AC3E}">
        <p14:creationId xmlns:p14="http://schemas.microsoft.com/office/powerpoint/2010/main" val="262809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39821-537B-F849-8FFD-D159ED4B16CF}"/>
              </a:ext>
            </a:extLst>
          </p:cNvPr>
          <p:cNvSpPr>
            <a:spLocks noGrp="1"/>
          </p:cNvSpPr>
          <p:nvPr>
            <p:ph type="sldNum" sz="quarter" idx="12"/>
          </p:nvPr>
        </p:nvSpPr>
        <p:spPr/>
        <p:txBody>
          <a:bodyPr/>
          <a:lstStyle/>
          <a:p>
            <a:fld id="{CDEDF6B3-3EE5-44A7-B635-64EFBE1DCA4B}" type="slidenum">
              <a:rPr lang="en-US" smtClean="0"/>
              <a:t>5</a:t>
            </a:fld>
            <a:endParaRPr lang="en-US"/>
          </a:p>
        </p:txBody>
      </p:sp>
      <p:sp>
        <p:nvSpPr>
          <p:cNvPr id="5" name="TextBox 4">
            <a:extLst>
              <a:ext uri="{FF2B5EF4-FFF2-40B4-BE49-F238E27FC236}">
                <a16:creationId xmlns:a16="http://schemas.microsoft.com/office/drawing/2014/main" id="{4A82F175-761B-6446-BF34-74FF6619594F}"/>
              </a:ext>
            </a:extLst>
          </p:cNvPr>
          <p:cNvSpPr txBox="1"/>
          <p:nvPr/>
        </p:nvSpPr>
        <p:spPr>
          <a:xfrm>
            <a:off x="2194560" y="1493520"/>
            <a:ext cx="6990375" cy="3693319"/>
          </a:xfrm>
          <a:prstGeom prst="rect">
            <a:avLst/>
          </a:prstGeom>
          <a:noFill/>
        </p:spPr>
        <p:txBody>
          <a:bodyPr wrap="none" rtlCol="0">
            <a:spAutoFit/>
          </a:bodyPr>
          <a:lstStyle/>
          <a:p>
            <a:r>
              <a:rPr lang="en-GB" b="1" dirty="0"/>
              <a:t>Agenda CB Meeting   10.06.2024</a:t>
            </a:r>
          </a:p>
          <a:p>
            <a:endParaRPr lang="en-GB" b="1" dirty="0"/>
          </a:p>
          <a:p>
            <a:endParaRPr lang="en-GB" dirty="0"/>
          </a:p>
          <a:p>
            <a:pPr>
              <a:buFont typeface="+mj-lt"/>
              <a:buAutoNum type="arabicPeriod"/>
            </a:pPr>
            <a:r>
              <a:rPr lang="en-GB" dirty="0">
                <a:effectLst/>
              </a:rPr>
              <a:t> Introduction by the CB Chair</a:t>
            </a:r>
            <a:br>
              <a:rPr lang="en-GB" dirty="0">
                <a:effectLst/>
              </a:rPr>
            </a:br>
            <a:endParaRPr lang="en-GB" dirty="0">
              <a:effectLst/>
            </a:endParaRPr>
          </a:p>
          <a:p>
            <a:pPr>
              <a:buFont typeface="+mj-lt"/>
              <a:buAutoNum type="arabicPeriod"/>
            </a:pPr>
            <a:r>
              <a:rPr lang="en-GB" dirty="0">
                <a:effectLst/>
              </a:rPr>
              <a:t> Report from the Executive Board  by the Spokesperson</a:t>
            </a:r>
            <a:br>
              <a:rPr lang="en-GB" dirty="0">
                <a:effectLst/>
              </a:rPr>
            </a:br>
            <a:endParaRPr lang="en-GB" dirty="0">
              <a:effectLst/>
            </a:endParaRPr>
          </a:p>
          <a:p>
            <a:pPr>
              <a:buFont typeface="+mj-lt"/>
              <a:buAutoNum type="arabicPeriod"/>
            </a:pPr>
            <a:r>
              <a:rPr lang="en-GB" dirty="0">
                <a:effectLst/>
              </a:rPr>
              <a:t> Composition of the SSB Committees, discussion and final endorsement</a:t>
            </a:r>
            <a:br>
              <a:rPr lang="en-GB" dirty="0">
                <a:effectLst/>
              </a:rPr>
            </a:br>
            <a:endParaRPr lang="en-GB" dirty="0">
              <a:effectLst/>
            </a:endParaRPr>
          </a:p>
          <a:p>
            <a:pPr>
              <a:buFont typeface="+mj-lt"/>
              <a:buAutoNum type="arabicPeriod"/>
            </a:pPr>
            <a:r>
              <a:rPr lang="en-GB" dirty="0">
                <a:effectLst/>
              </a:rPr>
              <a:t> Procedure to improve the activity monitoring, discussion.</a:t>
            </a:r>
            <a:br>
              <a:rPr lang="en-GB" dirty="0">
                <a:effectLst/>
              </a:rPr>
            </a:br>
            <a:endParaRPr lang="en-GB" dirty="0">
              <a:effectLst/>
            </a:endParaRPr>
          </a:p>
          <a:p>
            <a:pPr>
              <a:buFont typeface="+mj-lt"/>
              <a:buAutoNum type="arabicPeriod"/>
            </a:pPr>
            <a:r>
              <a:rPr lang="en-GB" dirty="0">
                <a:effectLst/>
              </a:rPr>
              <a:t> AOB</a:t>
            </a:r>
          </a:p>
          <a:p>
            <a:endParaRPr lang="en-IT" dirty="0"/>
          </a:p>
        </p:txBody>
      </p:sp>
    </p:spTree>
    <p:extLst>
      <p:ext uri="{BB962C8B-B14F-4D97-AF65-F5344CB8AC3E}">
        <p14:creationId xmlns:p14="http://schemas.microsoft.com/office/powerpoint/2010/main" val="112417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7F977D-6F42-4C41-983D-4D98E86C6985}"/>
              </a:ext>
            </a:extLst>
          </p:cNvPr>
          <p:cNvGraphicFramePr>
            <a:graphicFrameLocks noGrp="1"/>
          </p:cNvGraphicFramePr>
          <p:nvPr/>
        </p:nvGraphicFramePr>
        <p:xfrm>
          <a:off x="838200" y="3726974"/>
          <a:ext cx="10515600" cy="548640"/>
        </p:xfrm>
        <a:graphic>
          <a:graphicData uri="http://schemas.openxmlformats.org/drawingml/2006/table">
            <a:tbl>
              <a:tblPr/>
              <a:tblGrid>
                <a:gridCol w="10515600">
                  <a:extLst>
                    <a:ext uri="{9D8B030D-6E8A-4147-A177-3AD203B41FA5}">
                      <a16:colId xmlns:a16="http://schemas.microsoft.com/office/drawing/2014/main" val="1572367977"/>
                    </a:ext>
                  </a:extLst>
                </a:gridCol>
              </a:tblGrid>
              <a:tr h="0">
                <a:tc>
                  <a:txBody>
                    <a:bodyPr/>
                    <a:lstStyle/>
                    <a:p>
                      <a:endParaRPr lang="en-IT"/>
                    </a:p>
                  </a:txBody>
                  <a:tcPr marL="0" marR="0" marT="0" marB="0" anchor="ctr">
                    <a:lnL>
                      <a:noFill/>
                    </a:lnL>
                    <a:lnR>
                      <a:noFill/>
                    </a:lnR>
                    <a:lnT>
                      <a:noFill/>
                    </a:lnT>
                    <a:lnB>
                      <a:noFill/>
                    </a:lnB>
                  </a:tcPr>
                </a:tc>
                <a:extLst>
                  <a:ext uri="{0D108BD9-81ED-4DB2-BD59-A6C34878D82A}">
                    <a16:rowId xmlns:a16="http://schemas.microsoft.com/office/drawing/2014/main" val="3111267213"/>
                  </a:ext>
                </a:extLst>
              </a:tr>
              <a:tr h="0">
                <a:tc>
                  <a:txBody>
                    <a:bodyPr/>
                    <a:lstStyle/>
                    <a:p>
                      <a:endParaRPr lang="en-IT" b="1" dirty="0"/>
                    </a:p>
                  </a:txBody>
                  <a:tcPr marL="0" marR="0" marT="0" marB="0" anchor="ctr">
                    <a:lnL>
                      <a:noFill/>
                    </a:lnL>
                    <a:lnR>
                      <a:noFill/>
                    </a:lnR>
                    <a:lnT>
                      <a:noFill/>
                    </a:lnT>
                    <a:lnB>
                      <a:noFill/>
                    </a:lnB>
                  </a:tcPr>
                </a:tc>
                <a:extLst>
                  <a:ext uri="{0D108BD9-81ED-4DB2-BD59-A6C34878D82A}">
                    <a16:rowId xmlns:a16="http://schemas.microsoft.com/office/drawing/2014/main" val="2344478484"/>
                  </a:ext>
                </a:extLst>
              </a:tr>
            </a:tbl>
          </a:graphicData>
        </a:graphic>
      </p:graphicFrame>
      <p:sp>
        <p:nvSpPr>
          <p:cNvPr id="6" name="Rectangle 1">
            <a:extLst>
              <a:ext uri="{FF2B5EF4-FFF2-40B4-BE49-F238E27FC236}">
                <a16:creationId xmlns:a16="http://schemas.microsoft.com/office/drawing/2014/main" id="{C63BB40E-096C-194D-869E-E918139533CA}"/>
              </a:ext>
            </a:extLst>
          </p:cNvPr>
          <p:cNvSpPr>
            <a:spLocks noChangeArrowheads="1"/>
          </p:cNvSpPr>
          <p:nvPr/>
        </p:nvSpPr>
        <p:spPr bwMode="auto">
          <a:xfrm>
            <a:off x="1208070" y="1012954"/>
            <a:ext cx="1002158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T" altLang="en-IT" sz="2400" b="0" i="0" u="none" strike="noStrike" cap="none" normalizeH="0" baseline="0" dirty="0">
                <a:ln>
                  <a:noFill/>
                </a:ln>
                <a:solidFill>
                  <a:schemeClr val="tx1"/>
                </a:solidFill>
                <a:effectLst/>
                <a:cs typeface="Arial" panose="020B0604020202020204" pitchFamily="34" charset="0"/>
              </a:rPr>
              <a:t>SSB Chairs list:</a:t>
            </a:r>
            <a:br>
              <a:rPr kumimoji="0" lang="en-IT" altLang="en-IT" sz="2400" b="0" i="0" u="none" strike="noStrike" cap="none" normalizeH="0" baseline="0" dirty="0">
                <a:ln>
                  <a:noFill/>
                </a:ln>
                <a:solidFill>
                  <a:schemeClr val="tx1"/>
                </a:solidFill>
                <a:effectLst/>
                <a:cs typeface="Arial" panose="020B0604020202020204" pitchFamily="34" charset="0"/>
              </a:rPr>
            </a:b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Project Program Committee (PPC) - </a:t>
            </a:r>
            <a:r>
              <a:rPr kumimoji="0" lang="en-IT" altLang="en-IT" sz="2400" b="1" i="0" u="none" strike="noStrike" cap="none" normalizeH="0" baseline="0" dirty="0">
                <a:ln>
                  <a:noFill/>
                </a:ln>
                <a:solidFill>
                  <a:schemeClr val="tx1"/>
                </a:solidFill>
                <a:effectLst/>
                <a:cs typeface="Arial" panose="020B0604020202020204" pitchFamily="34" charset="0"/>
              </a:rPr>
              <a:t>Ettore Majorana</a:t>
            </a:r>
            <a:r>
              <a:rPr kumimoji="0" lang="en-IT" altLang="en-IT" sz="2400" b="0" i="0" u="none" strike="noStrike" cap="none" normalizeH="0" baseline="0" dirty="0">
                <a:ln>
                  <a:noFill/>
                </a:ln>
                <a:solidFill>
                  <a:schemeClr val="tx1"/>
                </a:solidFill>
                <a:effectLst/>
                <a:cs typeface="Arial" panose="020B0604020202020204" pitchFamily="34" charset="0"/>
              </a:rPr>
              <a:t> (Roma)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Early Career Scientists Support Committee (ECSS) - </a:t>
            </a:r>
            <a:r>
              <a:rPr kumimoji="0" lang="en-IT" altLang="en-IT" sz="2400" b="1" i="0" u="none" strike="noStrike" cap="none" normalizeH="0" baseline="0" dirty="0">
                <a:ln>
                  <a:noFill/>
                </a:ln>
                <a:solidFill>
                  <a:schemeClr val="tx1"/>
                </a:solidFill>
                <a:effectLst/>
                <a:cs typeface="Arial" panose="020B0604020202020204" pitchFamily="34" charset="0"/>
              </a:rPr>
              <a:t>Anna Green</a:t>
            </a:r>
            <a:r>
              <a:rPr kumimoji="0" lang="en-IT" altLang="en-IT" sz="2400" b="0" i="0" u="none" strike="noStrike" cap="none" normalizeH="0" baseline="0" dirty="0">
                <a:ln>
                  <a:noFill/>
                </a:ln>
                <a:solidFill>
                  <a:schemeClr val="tx1"/>
                </a:solidFill>
                <a:effectLst/>
                <a:cs typeface="Arial" panose="020B0604020202020204" pitchFamily="34" charset="0"/>
              </a:rPr>
              <a:t> (Amsterdam)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Member Conduct and Ethics Committee (EMCC) - </a:t>
            </a:r>
            <a:r>
              <a:rPr kumimoji="0" lang="en-IT" altLang="en-IT" sz="2400" b="1" i="0" u="none" strike="noStrike" cap="none" normalizeH="0" baseline="0" dirty="0">
                <a:ln>
                  <a:noFill/>
                </a:ln>
                <a:solidFill>
                  <a:schemeClr val="tx1"/>
                </a:solidFill>
                <a:effectLst/>
                <a:cs typeface="Arial" panose="020B0604020202020204" pitchFamily="34" charset="0"/>
              </a:rPr>
              <a:t>Monique Bossi</a:t>
            </a:r>
            <a:r>
              <a:rPr kumimoji="0" lang="en-IT" altLang="en-IT" sz="2400" b="0" i="0" u="none" strike="noStrike" cap="none" normalizeH="0" baseline="0" dirty="0">
                <a:ln>
                  <a:noFill/>
                </a:ln>
                <a:solidFill>
                  <a:schemeClr val="tx1"/>
                </a:solidFill>
                <a:effectLst/>
                <a:cs typeface="Arial" panose="020B0604020202020204" pitchFamily="34" charset="0"/>
              </a:rPr>
              <a:t> (Perugia)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Speakers and Awards Committee (SAC) - </a:t>
            </a:r>
            <a:r>
              <a:rPr kumimoji="0" lang="en-IT" altLang="en-IT" sz="2400" b="1" i="0" u="none" strike="noStrike" cap="none" normalizeH="0" baseline="0" dirty="0">
                <a:ln>
                  <a:noFill/>
                </a:ln>
                <a:solidFill>
                  <a:schemeClr val="tx1"/>
                </a:solidFill>
                <a:effectLst/>
                <a:cs typeface="Arial" panose="020B0604020202020204" pitchFamily="34" charset="0"/>
              </a:rPr>
              <a:t>Luca Naticchioni</a:t>
            </a:r>
            <a:r>
              <a:rPr kumimoji="0" lang="en-IT" altLang="en-IT" sz="2400" b="0" i="0" u="none" strike="noStrike" cap="none" normalizeH="0" baseline="0" dirty="0">
                <a:ln>
                  <a:noFill/>
                </a:ln>
                <a:solidFill>
                  <a:schemeClr val="tx1"/>
                </a:solidFill>
                <a:effectLst/>
                <a:cs typeface="Arial" panose="020B0604020202020204" pitchFamily="34" charset="0"/>
              </a:rPr>
              <a:t> (Roma)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Editorial Committee (EC) - </a:t>
            </a:r>
            <a:r>
              <a:rPr kumimoji="0" lang="en-IT" altLang="en-IT" sz="2400" b="1" i="0" u="none" strike="noStrike" cap="none" normalizeH="0" baseline="0" dirty="0">
                <a:ln>
                  <a:noFill/>
                </a:ln>
                <a:solidFill>
                  <a:schemeClr val="tx1"/>
                </a:solidFill>
                <a:effectLst/>
                <a:cs typeface="Arial" panose="020B0604020202020204" pitchFamily="34" charset="0"/>
              </a:rPr>
              <a:t>Paola Leaci</a:t>
            </a:r>
            <a:r>
              <a:rPr kumimoji="0" lang="en-IT" altLang="en-IT" sz="2400" b="0" i="0" u="none" strike="noStrike" cap="none" normalizeH="0" baseline="0" dirty="0">
                <a:ln>
                  <a:noFill/>
                </a:ln>
                <a:solidFill>
                  <a:schemeClr val="tx1"/>
                </a:solidFill>
                <a:effectLst/>
                <a:cs typeface="Arial" panose="020B0604020202020204" pitchFamily="34" charset="0"/>
              </a:rPr>
              <a:t> (Roma)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Election, Voting, and Membership Committee (EVMC) - </a:t>
            </a:r>
            <a:r>
              <a:rPr kumimoji="0" lang="en-IT" altLang="en-IT" sz="2400" b="1" i="0" u="none" strike="noStrike" cap="none" normalizeH="0" baseline="0" dirty="0">
                <a:ln>
                  <a:noFill/>
                </a:ln>
                <a:solidFill>
                  <a:schemeClr val="tx1"/>
                </a:solidFill>
                <a:effectLst/>
                <a:cs typeface="Arial" panose="020B0604020202020204" pitchFamily="34" charset="0"/>
              </a:rPr>
              <a:t>Mariafelicia De Laurentis</a:t>
            </a:r>
            <a:r>
              <a:rPr kumimoji="0" lang="en-IT" altLang="en-IT" sz="2400" b="0" i="0" u="none" strike="noStrike" cap="none" normalizeH="0" baseline="0" dirty="0">
                <a:ln>
                  <a:noFill/>
                </a:ln>
                <a:solidFill>
                  <a:schemeClr val="tx1"/>
                </a:solidFill>
                <a:effectLst/>
                <a:cs typeface="Arial" panose="020B0604020202020204" pitchFamily="34" charset="0"/>
              </a:rPr>
              <a:t> (Napoli)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Meetings and Symposia Committee (MSC) - </a:t>
            </a:r>
            <a:r>
              <a:rPr kumimoji="0" lang="en-IT" altLang="en-IT" sz="2400" b="1" i="0" u="none" strike="noStrike" cap="none" normalizeH="0" baseline="0" dirty="0">
                <a:ln>
                  <a:noFill/>
                </a:ln>
                <a:solidFill>
                  <a:schemeClr val="tx1"/>
                </a:solidFill>
                <a:effectLst/>
                <a:cs typeface="Arial" panose="020B0604020202020204" pitchFamily="34" charset="0"/>
              </a:rPr>
              <a:t>Jessica Steinlechner</a:t>
            </a:r>
            <a:r>
              <a:rPr kumimoji="0" lang="en-IT" altLang="en-IT" sz="2400" b="0" i="0" u="none" strike="noStrike" cap="none" normalizeH="0" baseline="0" dirty="0">
                <a:ln>
                  <a:noFill/>
                </a:ln>
                <a:solidFill>
                  <a:schemeClr val="tx1"/>
                </a:solidFill>
                <a:effectLst/>
                <a:cs typeface="Arial" panose="020B0604020202020204" pitchFamily="34" charset="0"/>
              </a:rPr>
              <a:t> (Maastricht)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Communications and Education Committee (CEC) - </a:t>
            </a:r>
            <a:r>
              <a:rPr kumimoji="0" lang="en-IT" altLang="en-IT" sz="2400" b="1" i="0" u="none" strike="noStrike" cap="none" normalizeH="0" baseline="0" dirty="0">
                <a:ln>
                  <a:noFill/>
                </a:ln>
                <a:solidFill>
                  <a:schemeClr val="tx1"/>
                </a:solidFill>
                <a:effectLst/>
                <a:cs typeface="Arial" panose="020B0604020202020204" pitchFamily="34" charset="0"/>
              </a:rPr>
              <a:t>Susanne Milde</a:t>
            </a:r>
            <a:r>
              <a:rPr kumimoji="0" lang="en-IT" altLang="en-IT" sz="2400" b="0" i="0" u="none" strike="noStrike" cap="none" normalizeH="0" baseline="0" dirty="0">
                <a:ln>
                  <a:noFill/>
                </a:ln>
                <a:solidFill>
                  <a:schemeClr val="tx1"/>
                </a:solidFill>
                <a:effectLst/>
                <a:cs typeface="Arial" panose="020B0604020202020204" pitchFamily="34" charset="0"/>
              </a:rPr>
              <a:t> (Hannover)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T" altLang="en-IT" sz="2400" b="0" i="0" u="none" strike="noStrike" cap="none" normalizeH="0" baseline="0" dirty="0">
                <a:ln>
                  <a:noFill/>
                </a:ln>
                <a:solidFill>
                  <a:schemeClr val="tx1"/>
                </a:solidFill>
                <a:effectLst/>
                <a:cs typeface="Arial" panose="020B0604020202020204" pitchFamily="34" charset="0"/>
              </a:rPr>
              <a:t>Bylaws Updating Committee (BUC) - </a:t>
            </a:r>
            <a:r>
              <a:rPr kumimoji="0" lang="en-IT" altLang="en-IT" sz="2400" b="1" i="0" u="none" strike="noStrike" cap="none" normalizeH="0" baseline="0" dirty="0">
                <a:ln>
                  <a:noFill/>
                </a:ln>
                <a:solidFill>
                  <a:schemeClr val="tx1"/>
                </a:solidFill>
                <a:effectLst/>
                <a:cs typeface="Arial" panose="020B0604020202020204" pitchFamily="34" charset="0"/>
              </a:rPr>
              <a:t>Harald Lück</a:t>
            </a:r>
            <a:r>
              <a:rPr kumimoji="0" lang="en-IT" altLang="en-IT" sz="2400" b="0" i="0" u="none" strike="noStrike" cap="none" normalizeH="0" baseline="0" dirty="0">
                <a:ln>
                  <a:noFill/>
                </a:ln>
                <a:solidFill>
                  <a:schemeClr val="tx1"/>
                </a:solidFill>
                <a:effectLst/>
                <a:cs typeface="Arial" panose="020B0604020202020204" pitchFamily="34" charset="0"/>
              </a:rPr>
              <a:t> (Hannover) </a:t>
            </a:r>
            <a:endParaRPr kumimoji="0" lang="en-IT" altLang="en-IT"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T" altLang="en-IT" sz="20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42068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39821-537B-F849-8FFD-D159ED4B16CF}"/>
              </a:ext>
            </a:extLst>
          </p:cNvPr>
          <p:cNvSpPr>
            <a:spLocks noGrp="1"/>
          </p:cNvSpPr>
          <p:nvPr>
            <p:ph type="sldNum" sz="quarter" idx="12"/>
          </p:nvPr>
        </p:nvSpPr>
        <p:spPr/>
        <p:txBody>
          <a:bodyPr/>
          <a:lstStyle/>
          <a:p>
            <a:fld id="{CDEDF6B3-3EE5-44A7-B635-64EFBE1DCA4B}" type="slidenum">
              <a:rPr lang="en-US" smtClean="0"/>
              <a:t>7</a:t>
            </a:fld>
            <a:endParaRPr lang="en-US"/>
          </a:p>
        </p:txBody>
      </p:sp>
      <p:sp>
        <p:nvSpPr>
          <p:cNvPr id="3" name="Rectangle 1">
            <a:extLst>
              <a:ext uri="{FF2B5EF4-FFF2-40B4-BE49-F238E27FC236}">
                <a16:creationId xmlns:a16="http://schemas.microsoft.com/office/drawing/2014/main" id="{03B37F21-E29B-1049-96EC-EDEF870B3073}"/>
              </a:ext>
            </a:extLst>
          </p:cNvPr>
          <p:cNvSpPr>
            <a:spLocks noChangeArrowheads="1"/>
          </p:cNvSpPr>
          <p:nvPr/>
        </p:nvSpPr>
        <p:spPr bwMode="auto">
          <a:xfrm>
            <a:off x="1056640" y="1007626"/>
            <a:ext cx="10281920" cy="471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b="0" i="0" u="none" strike="noStrike" cap="none" normalizeH="0" baseline="0" dirty="0">
                <a:ln>
                  <a:noFill/>
                </a:ln>
                <a:solidFill>
                  <a:schemeClr val="tx1"/>
                </a:solidFill>
                <a:effectLst/>
                <a:latin typeface="Aptos Display"/>
                <a:ea typeface="Times New Roman" panose="02020603050405020304" pitchFamily="18" charset="0"/>
                <a:cs typeface="Times New Roman" panose="02020603050405020304" pitchFamily="18" charset="0"/>
              </a:rPr>
              <a:t>Proposal to improve the activity accounting in the ET collaboration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b="0" i="0" u="none" strike="noStrike" cap="none" normalizeH="0" baseline="0" dirty="0">
              <a:ln>
                <a:noFill/>
              </a:ln>
              <a:solidFill>
                <a:srgbClr val="0F4761"/>
              </a:solidFill>
              <a:effectLst/>
              <a:latin typeface="Aptos Display"/>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b="0" i="0" u="none" strike="noStrike" cap="none" normalizeH="0" baseline="0" dirty="0">
                <a:ln>
                  <a:noFill/>
                </a:ln>
                <a:solidFill>
                  <a:srgbClr val="0F4761"/>
                </a:solidFill>
                <a:effectLst/>
                <a:latin typeface="Aptos Display"/>
                <a:ea typeface="Times New Roman" panose="02020603050405020304" pitchFamily="18" charset="0"/>
                <a:cs typeface="Times New Roman" panose="02020603050405020304" pitchFamily="18" charset="0"/>
              </a:rPr>
              <a:t>Abstract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IT" b="0" i="0" u="none" strike="noStrike" cap="none" normalizeH="0" baseline="0" dirty="0">
              <a:ln>
                <a:noFill/>
              </a:ln>
              <a:solidFill>
                <a:srgbClr val="0F4761"/>
              </a:solidFill>
              <a:effectLst/>
              <a:latin typeface="Aptos Display"/>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b="0" i="0" u="none" strike="noStrike" cap="none" normalizeH="0" baseline="0" dirty="0">
                <a:ln>
                  <a:noFill/>
                </a:ln>
                <a:solidFill>
                  <a:schemeClr val="tx1"/>
                </a:solidFill>
                <a:effectLst/>
                <a:latin typeface="Aptos"/>
                <a:ea typeface="Aptos"/>
                <a:cs typeface="Arial" panose="020B0604020202020204" pitchFamily="34" charset="0"/>
              </a:rPr>
              <a:t>The ET collaboration is in a transition phase. We started as very inclusive scientific collaboration and we have to point toward a project oriented scientific collaboration. To perform this transition we need the definition by the SSB-PC of the core </a:t>
            </a:r>
            <a:r>
              <a:rPr kumimoji="0" lang="en-US" altLang="en-IT" b="0" i="0" u="none" strike="noStrike" cap="none" normalizeH="0" baseline="0" dirty="0" err="1">
                <a:ln>
                  <a:noFill/>
                </a:ln>
                <a:solidFill>
                  <a:schemeClr val="tx1"/>
                </a:solidFill>
                <a:effectLst/>
                <a:latin typeface="Aptos"/>
                <a:ea typeface="Aptos"/>
                <a:cs typeface="Arial" panose="020B0604020202020204" pitchFamily="34" charset="0"/>
              </a:rPr>
              <a:t>programme</a:t>
            </a:r>
            <a:r>
              <a:rPr kumimoji="0" lang="en-US" altLang="en-IT" b="0" i="0" u="none" strike="noStrike" cap="none" normalizeH="0" baseline="0" dirty="0">
                <a:ln>
                  <a:noFill/>
                </a:ln>
                <a:solidFill>
                  <a:schemeClr val="tx1"/>
                </a:solidFill>
                <a:effectLst/>
                <a:latin typeface="Aptos"/>
                <a:ea typeface="Aptos"/>
                <a:cs typeface="Arial" panose="020B0604020202020204" pitchFamily="34" charset="0"/>
              </a:rPr>
              <a:t> of the collaboration, the setting up of the MOA mechanism, the completion of the PBS and the definition of the key elements of the WBS. But we cannot wait to improve the involvement of the ET members. </a:t>
            </a:r>
            <a:endParaRPr kumimoji="0" lang="en-US" altLang="en-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b="0" i="0" u="none" strike="noStrike" cap="none" normalizeH="0" baseline="0" dirty="0">
                <a:ln>
                  <a:noFill/>
                </a:ln>
                <a:solidFill>
                  <a:schemeClr val="tx1"/>
                </a:solidFill>
                <a:effectLst/>
                <a:latin typeface="Aptos"/>
                <a:ea typeface="Aptos"/>
                <a:cs typeface="Arial" panose="020B0604020202020204" pitchFamily="34" charset="0"/>
              </a:rPr>
              <a:t>The main existing technical tool to account the activities of the ET members is the ETMD. We need to improve NOW its use in order to have a better monitoring of the available, used and missed human resources. </a:t>
            </a:r>
            <a:endParaRPr kumimoji="0" lang="en-US" altLang="en-IT"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IT" b="0" i="0" u="none" strike="noStrike" cap="none" normalizeH="0" baseline="0" dirty="0">
                <a:ln>
                  <a:noFill/>
                </a:ln>
                <a:solidFill>
                  <a:schemeClr val="tx1"/>
                </a:solidFill>
                <a:effectLst/>
                <a:latin typeface="Aptos"/>
                <a:ea typeface="Aptos"/>
                <a:cs typeface="Arial" panose="020B0604020202020204" pitchFamily="34" charset="0"/>
              </a:rPr>
              <a:t>The ETMD probably contains all the categories of activity we need (see Figure 1) down to the WP level, when present. The clear indicator of the misuse and poor accounting of the ET collaboration human resources is the plethoric participation to the ET General category; our first target is to move the </a:t>
            </a:r>
            <a:r>
              <a:rPr kumimoji="0" lang="en-US" altLang="en-IT" b="0" i="0" u="none" strike="noStrike" cap="none" normalizeH="0" baseline="0" dirty="0" err="1">
                <a:ln>
                  <a:noFill/>
                </a:ln>
                <a:solidFill>
                  <a:schemeClr val="tx1"/>
                </a:solidFill>
                <a:effectLst/>
                <a:latin typeface="Aptos"/>
                <a:ea typeface="Aptos"/>
                <a:cs typeface="Arial" panose="020B0604020202020204" pitchFamily="34" charset="0"/>
              </a:rPr>
              <a:t>FrTEs</a:t>
            </a:r>
            <a:r>
              <a:rPr kumimoji="0" lang="en-US" altLang="en-IT" b="0" i="0" u="none" strike="noStrike" cap="none" normalizeH="0" baseline="0" dirty="0">
                <a:ln>
                  <a:noFill/>
                </a:ln>
                <a:solidFill>
                  <a:schemeClr val="tx1"/>
                </a:solidFill>
                <a:effectLst/>
                <a:latin typeface="Aptos"/>
                <a:ea typeface="Aptos"/>
                <a:cs typeface="Arial" panose="020B0604020202020204" pitchFamily="34" charset="0"/>
              </a:rPr>
              <a:t> of the ET members toward the clearly identified categories. </a:t>
            </a:r>
            <a:endParaRPr kumimoji="0" lang="en-US" altLang="en-IT"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6616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750</Words>
  <Application>Microsoft Macintosh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Aptos</vt:lpstr>
      <vt:lpstr>Aptos Display</vt:lpstr>
      <vt:lpstr>Arial</vt:lpstr>
      <vt:lpstr>Calibri</vt:lpstr>
      <vt:lpstr>Calibri Light</vt:lpstr>
      <vt:lpstr>Office Theme</vt:lpstr>
      <vt:lpstr>1_Tema di Office</vt:lpstr>
      <vt:lpstr>MM 04.06.2024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Eugenio Coccia</dc:creator>
  <cp:lastModifiedBy>Eugenio Coccia</cp:lastModifiedBy>
  <cp:revision>88</cp:revision>
  <dcterms:created xsi:type="dcterms:W3CDTF">2023-02-13T09:28:12Z</dcterms:created>
  <dcterms:modified xsi:type="dcterms:W3CDTF">2024-06-04T14:52:03Z</dcterms:modified>
</cp:coreProperties>
</file>