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10"/>
  </p:notesMasterIdLst>
  <p:sldIdLst>
    <p:sldId id="256" r:id="rId2"/>
    <p:sldId id="257" r:id="rId3"/>
    <p:sldId id="261" r:id="rId4"/>
    <p:sldId id="259" r:id="rId5"/>
    <p:sldId id="260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1C4AD-4639-497A-954C-957F0ABFFF19}" v="84" dt="2024-11-14T17:19:59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5774-B6B3-4803-8BDE-F40C4F617E2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7CD9B-DEDD-42B6-BB3A-0759B2B227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335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17CD9B-DEDD-42B6-BB3A-0759B2B2274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642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17CD9B-DEDD-42B6-BB3A-0759B2B2274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681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92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77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118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0449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26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8920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80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098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34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83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07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2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58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55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2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33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76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C30ACA7-115A-4211-AB23-6B794B0AB8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E31177-B42E-4011-BBB2-B331217FB0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3275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  <p:sldLayoutId id="21474838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nda 2 7">
            <a:extLst>
              <a:ext uri="{FF2B5EF4-FFF2-40B4-BE49-F238E27FC236}">
                <a16:creationId xmlns:a16="http://schemas.microsoft.com/office/drawing/2014/main" id="{B2354888-56E8-4EC2-CC6A-43FE443903AD}"/>
              </a:ext>
            </a:extLst>
          </p:cNvPr>
          <p:cNvSpPr/>
          <p:nvPr/>
        </p:nvSpPr>
        <p:spPr>
          <a:xfrm>
            <a:off x="0" y="5214585"/>
            <a:ext cx="2216393" cy="1628766"/>
          </a:xfrm>
          <a:prstGeom prst="doubleWave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62850E-DBF2-F41D-01AE-2BD53BBA3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720" y="1336582"/>
            <a:ext cx="4412419" cy="3626217"/>
          </a:xfrm>
        </p:spPr>
        <p:txBody>
          <a:bodyPr anchor="t">
            <a:normAutofit/>
          </a:bodyPr>
          <a:lstStyle/>
          <a:p>
            <a:pPr algn="r"/>
            <a:r>
              <a:rPr lang="en-GB" sz="4400" b="0" i="0" dirty="0"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Birefringence noise of the suspended masses</a:t>
            </a:r>
            <a:endParaRPr lang="en-GB" sz="44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A0F4C63-1203-0D40-2DFA-01917C749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9695" y="4947140"/>
            <a:ext cx="4412417" cy="1031537"/>
          </a:xfrm>
        </p:spPr>
        <p:txBody>
          <a:bodyPr>
            <a:normAutofit/>
          </a:bodyPr>
          <a:lstStyle/>
          <a:p>
            <a:pPr algn="r"/>
            <a:r>
              <a:rPr lang="it-IT" sz="2700" dirty="0">
                <a:solidFill>
                  <a:srgbClr val="FFFFFF"/>
                </a:solidFill>
                <a:latin typeface="Century Gothic" panose="020B0502020202020204" pitchFamily="34" charset="0"/>
              </a:rPr>
              <a:t>Paola Puppo</a:t>
            </a:r>
          </a:p>
          <a:p>
            <a:pPr algn="r"/>
            <a:r>
              <a:rPr lang="it-IT" sz="2000" dirty="0">
                <a:solidFill>
                  <a:srgbClr val="FFFFFF"/>
                </a:solidFill>
                <a:latin typeface="Century Gothic" panose="020B0502020202020204" pitchFamily="34" charset="0"/>
              </a:rPr>
              <a:t>INFN</a:t>
            </a:r>
            <a:r>
              <a:rPr lang="it-IT" dirty="0">
                <a:solidFill>
                  <a:srgbClr val="FFFFFF"/>
                </a:solidFill>
                <a:latin typeface="Century Gothic" panose="020B0502020202020204" pitchFamily="34" charset="0"/>
              </a:rPr>
              <a:t> – Roma </a:t>
            </a:r>
            <a:endParaRPr lang="en-GB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Materials for Advanced Detectors 2024">
            <a:extLst>
              <a:ext uri="{FF2B5EF4-FFF2-40B4-BE49-F238E27FC236}">
                <a16:creationId xmlns:a16="http://schemas.microsoft.com/office/drawing/2014/main" id="{DB489B2E-BDBD-34A8-7A90-EE7CA51F2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61124" y="5811578"/>
            <a:ext cx="2067041" cy="80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E3AFC30F-6BFF-3F8A-A529-ABE2C1A79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787" y="5978677"/>
            <a:ext cx="738817" cy="732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 descr="Immagine che contiene luna&#10;&#10;Descrizione generata automaticamente">
            <a:extLst>
              <a:ext uri="{FF2B5EF4-FFF2-40B4-BE49-F238E27FC236}">
                <a16:creationId xmlns:a16="http://schemas.microsoft.com/office/drawing/2014/main" id="{0B9491E8-EE48-A96F-63EE-9B10655BD5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994" y="5521418"/>
            <a:ext cx="2067041" cy="385847"/>
          </a:xfrm>
          <a:prstGeom prst="rect">
            <a:avLst/>
          </a:prstGeom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D8DC2861-330E-B341-83B1-3F785D0E687A}"/>
              </a:ext>
            </a:extLst>
          </p:cNvPr>
          <p:cNvSpPr txBox="1">
            <a:spLocks/>
          </p:cNvSpPr>
          <p:nvPr/>
        </p:nvSpPr>
        <p:spPr>
          <a:xfrm>
            <a:off x="386228" y="5978677"/>
            <a:ext cx="4412417" cy="565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2000" dirty="0">
                <a:solidFill>
                  <a:srgbClr val="FFFFFF"/>
                </a:solidFill>
                <a:latin typeface="Century Gothic" panose="020B0502020202020204" pitchFamily="34" charset="0"/>
              </a:rPr>
              <a:t>15/11/2024</a:t>
            </a:r>
            <a:endParaRPr lang="en-GB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4" descr="3rd Einstein Telescope Annual meeting">
            <a:extLst>
              <a:ext uri="{FF2B5EF4-FFF2-40B4-BE49-F238E27FC236}">
                <a16:creationId xmlns:a16="http://schemas.microsoft.com/office/drawing/2014/main" id="{CB8B5889-EEF6-FE0F-9F86-146F2DD65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381" y="479552"/>
            <a:ext cx="2597168" cy="259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36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58F6549-1820-A9D4-601A-2E0F06ACFE6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1756"/>
          <a:stretch/>
        </p:blipFill>
        <p:spPr>
          <a:xfrm>
            <a:off x="510443" y="5044735"/>
            <a:ext cx="6185326" cy="113877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BF8A8AF-4060-BD1A-3BDC-2D5136044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1179"/>
            <a:ext cx="12349315" cy="13255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3600" b="1" dirty="0" err="1">
                <a:latin typeface="Century Gothic" panose="020B0502020202020204" pitchFamily="34" charset="0"/>
              </a:rPr>
              <a:t>Birefringence</a:t>
            </a:r>
            <a:r>
              <a:rPr lang="it-IT" sz="3600" b="1" dirty="0">
                <a:latin typeface="Century Gothic" panose="020B0502020202020204" pitchFamily="34" charset="0"/>
              </a:rPr>
              <a:t> </a:t>
            </a:r>
            <a:r>
              <a:rPr lang="it-IT" sz="3600" b="1" dirty="0" err="1">
                <a:latin typeface="Century Gothic" panose="020B0502020202020204" pitchFamily="34" charset="0"/>
              </a:rPr>
              <a:t>noise</a:t>
            </a:r>
            <a:r>
              <a:rPr lang="it-IT" sz="3600" b="1" dirty="0">
                <a:latin typeface="Century Gothic" panose="020B0502020202020204" pitchFamily="34" charset="0"/>
              </a:rPr>
              <a:t> from </a:t>
            </a:r>
            <a:r>
              <a:rPr lang="it-IT" sz="3600" b="1" dirty="0" err="1">
                <a:latin typeface="Century Gothic" panose="020B0502020202020204" pitchFamily="34" charset="0"/>
              </a:rPr>
              <a:t>thermal</a:t>
            </a:r>
            <a:r>
              <a:rPr lang="it-IT" sz="3600" b="1" dirty="0">
                <a:latin typeface="Century Gothic" panose="020B0502020202020204" pitchFamily="34" charset="0"/>
              </a:rPr>
              <a:t> </a:t>
            </a:r>
            <a:r>
              <a:rPr lang="it-IT" sz="3600" b="1" dirty="0" err="1">
                <a:latin typeface="Century Gothic" panose="020B0502020202020204" pitchFamily="34" charset="0"/>
              </a:rPr>
              <a:t>motion</a:t>
            </a:r>
            <a:r>
              <a:rPr lang="it-IT" sz="3600" b="1" dirty="0">
                <a:latin typeface="Century Gothic" panose="020B0502020202020204" pitchFamily="34" charset="0"/>
              </a:rPr>
              <a:t> of the masses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029AAA-85E3-AE6A-EBCF-A7AE9C047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29" y="1155063"/>
            <a:ext cx="11808542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1800" b="1" i="0" u="none" strike="noStrike" baseline="0" dirty="0">
                <a:solidFill>
                  <a:schemeClr val="tx1"/>
                </a:solidFill>
                <a:latin typeface="Century Gothic" panose="020B0502020202020204" pitchFamily="34" charset="0"/>
              </a:rPr>
              <a:t>Thermal noise </a:t>
            </a:r>
            <a:r>
              <a:rPr lang="en-GB" sz="1800" b="0" i="0" u="none" strike="noStrike" baseline="0" dirty="0">
                <a:solidFill>
                  <a:schemeClr val="bg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produces a </a:t>
            </a:r>
            <a:r>
              <a:rPr lang="en-GB" sz="1800" b="1" i="0" u="none" strike="noStrike" baseline="0" dirty="0">
                <a:solidFill>
                  <a:schemeClr val="bg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deformation on the bulk </a:t>
            </a:r>
            <a:r>
              <a:rPr lang="en-GB" sz="1800" b="0" i="0" u="none" strike="noStrike" baseline="0" dirty="0">
                <a:solidFill>
                  <a:schemeClr val="bg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that could modify the beam path through it. This change can be dependent on the directions and can give a birefringence effect due to the deformation and stress occurring in the test mass.</a:t>
            </a:r>
          </a:p>
          <a:p>
            <a:pPr algn="just">
              <a:lnSpc>
                <a:spcPct val="150000"/>
              </a:lnSpc>
            </a:pPr>
            <a:r>
              <a:rPr lang="en-GB" sz="1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All those modes deforming the bulk can give a birefringence effect</a:t>
            </a:r>
            <a:r>
              <a:rPr lang="en-GB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, however thermal noise is an incoherent sum of all the modal frequencies quadratic amplitudes having energy </a:t>
            </a:r>
            <a:r>
              <a:rPr lang="en-GB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k</a:t>
            </a:r>
            <a:r>
              <a:rPr lang="en-GB" sz="1800" baseline="-25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b</a:t>
            </a:r>
            <a:r>
              <a:rPr lang="en-GB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en-GB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thanks to the equipartition theorem, so the displacement at a given frequency outside the resonances results in uncoherent phase noise.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49C500F-762C-3A24-2320-82DFCC669A40}"/>
              </a:ext>
            </a:extLst>
          </p:cNvPr>
          <p:cNvSpPr txBox="1"/>
          <p:nvPr/>
        </p:nvSpPr>
        <p:spPr>
          <a:xfrm>
            <a:off x="6895461" y="5152456"/>
            <a:ext cx="21451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err="1">
                <a:latin typeface="Century Gothic" panose="020B0502020202020204" pitchFamily="34" charset="0"/>
              </a:rPr>
              <a:t>D</a:t>
            </a:r>
            <a:r>
              <a:rPr lang="it-IT" b="1" i="1" baseline="-25000" dirty="0" err="1">
                <a:latin typeface="Century Gothic" panose="020B0502020202020204" pitchFamily="34" charset="0"/>
              </a:rPr>
              <a:t>bulk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thickness</a:t>
            </a:r>
            <a:endParaRPr lang="it-IT" dirty="0">
              <a:latin typeface="Century Gothic" panose="020B0502020202020204" pitchFamily="34" charset="0"/>
            </a:endParaRPr>
          </a:p>
          <a:p>
            <a:endParaRPr lang="it-IT" dirty="0">
              <a:latin typeface="Century Gothic" panose="020B0502020202020204" pitchFamily="34" charset="0"/>
            </a:endParaRPr>
          </a:p>
          <a:p>
            <a:r>
              <a:rPr lang="it-IT" b="1" i="1" dirty="0">
                <a:latin typeface="Century Gothic" panose="020B0502020202020204" pitchFamily="34" charset="0"/>
              </a:rPr>
              <a:t>n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refraction</a:t>
            </a:r>
            <a:r>
              <a:rPr lang="it-IT" dirty="0">
                <a:latin typeface="Century Gothic" panose="020B0502020202020204" pitchFamily="34" charset="0"/>
              </a:rPr>
              <a:t> index</a:t>
            </a:r>
            <a:endParaRPr lang="en-GB" dirty="0">
              <a:latin typeface="Century Gothic" panose="020B0502020202020204" pitchFamily="34" charset="0"/>
            </a:endParaRP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5B4CA693-2AC1-27F7-C1B5-D891E982DA8A}"/>
              </a:ext>
            </a:extLst>
          </p:cNvPr>
          <p:cNvCxnSpPr/>
          <p:nvPr/>
        </p:nvCxnSpPr>
        <p:spPr>
          <a:xfrm flipV="1">
            <a:off x="2846838" y="6075786"/>
            <a:ext cx="196646" cy="31822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F0F46B63-B723-C0BB-9020-D8BF700FFA58}"/>
              </a:ext>
            </a:extLst>
          </p:cNvPr>
          <p:cNvCxnSpPr>
            <a:cxnSpLocks/>
          </p:cNvCxnSpPr>
          <p:nvPr/>
        </p:nvCxnSpPr>
        <p:spPr>
          <a:xfrm flipH="1" flipV="1">
            <a:off x="5588007" y="6021926"/>
            <a:ext cx="200708" cy="31822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06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608E58D7-C092-E3E8-FF64-74A214F482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7123" y="4536211"/>
            <a:ext cx="3959428" cy="955725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6162AAE6-81AF-5D7E-6352-18CE62776F27}"/>
              </a:ext>
            </a:extLst>
          </p:cNvPr>
          <p:cNvSpPr/>
          <p:nvPr/>
        </p:nvSpPr>
        <p:spPr>
          <a:xfrm>
            <a:off x="2261095" y="3429000"/>
            <a:ext cx="5899356" cy="668594"/>
          </a:xfrm>
          <a:prstGeom prst="rect">
            <a:avLst/>
          </a:prstGeom>
          <a:gradFill flip="none" rotWithShape="1">
            <a:gsLst>
              <a:gs pos="38000">
                <a:schemeClr val="tx2">
                  <a:lumMod val="51000"/>
                  <a:lumOff val="49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99000">
                <a:srgbClr val="FFFFFF"/>
              </a:gs>
              <a:gs pos="96000">
                <a:schemeClr val="accent1">
                  <a:lumMod val="60000"/>
                  <a:lumOff val="40000"/>
                </a:schemeClr>
              </a:gs>
              <a:gs pos="100000">
                <a:srgbClr val="0070C0"/>
              </a:gs>
            </a:gsLst>
            <a:path path="shape">
              <a:fillToRect l="50000" t="50000" r="50000" b="50000"/>
            </a:path>
            <a:tileRect/>
          </a:gra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65C66A5-3766-8FFB-C6A5-855F52B241F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600" y="271313"/>
            <a:ext cx="11739562" cy="1325562"/>
          </a:xfrm>
        </p:spPr>
        <p:txBody>
          <a:bodyPr>
            <a:normAutofit/>
          </a:bodyPr>
          <a:lstStyle/>
          <a:p>
            <a:r>
              <a:rPr lang="it-IT" dirty="0">
                <a:latin typeface="Century Gothic" panose="020B0502020202020204" pitchFamily="34" charset="0"/>
              </a:rPr>
              <a:t>TN </a:t>
            </a:r>
            <a:r>
              <a:rPr lang="it-IT" dirty="0" err="1">
                <a:latin typeface="Century Gothic" panose="020B0502020202020204" pitchFamily="34" charset="0"/>
              </a:rPr>
              <a:t>computation</a:t>
            </a:r>
            <a:r>
              <a:rPr lang="it-IT" dirty="0">
                <a:latin typeface="Century Gothic" panose="020B0502020202020204" pitchFamily="34" charset="0"/>
              </a:rPr>
              <a:t> with the FEM and </a:t>
            </a:r>
            <a:r>
              <a:rPr lang="it-IT" dirty="0" err="1">
                <a:latin typeface="Century Gothic" panose="020B0502020202020204" pitchFamily="34" charset="0"/>
              </a:rPr>
              <a:t>phase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noise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extraction</a:t>
            </a:r>
            <a:endParaRPr lang="en-GB" dirty="0">
              <a:latin typeface="Century Gothic" panose="020B0502020202020204" pitchFamily="34" charset="0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493A659B-98ED-E224-ABA3-542D691CB463}"/>
              </a:ext>
            </a:extLst>
          </p:cNvPr>
          <p:cNvGrpSpPr/>
          <p:nvPr/>
        </p:nvGrpSpPr>
        <p:grpSpPr>
          <a:xfrm>
            <a:off x="3873584" y="2128685"/>
            <a:ext cx="1641988" cy="3716594"/>
            <a:chOff x="3932902" y="1873046"/>
            <a:chExt cx="1641988" cy="3716594"/>
          </a:xfrm>
        </p:grpSpPr>
        <p:sp>
          <p:nvSpPr>
            <p:cNvPr id="5" name="Onda 2 4">
              <a:extLst>
                <a:ext uri="{FF2B5EF4-FFF2-40B4-BE49-F238E27FC236}">
                  <a16:creationId xmlns:a16="http://schemas.microsoft.com/office/drawing/2014/main" id="{255985F7-CA85-924B-2265-F47F90CAFBBE}"/>
                </a:ext>
              </a:extLst>
            </p:cNvPr>
            <p:cNvSpPr/>
            <p:nvPr/>
          </p:nvSpPr>
          <p:spPr>
            <a:xfrm rot="5400000">
              <a:off x="2910347" y="2910350"/>
              <a:ext cx="3687098" cy="1641987"/>
            </a:xfrm>
            <a:prstGeom prst="doubleWave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C54DB481-FFB6-5F8B-F87C-91A9ABDA2387}"/>
                </a:ext>
              </a:extLst>
            </p:cNvPr>
            <p:cNvSpPr/>
            <p:nvPr/>
          </p:nvSpPr>
          <p:spPr>
            <a:xfrm>
              <a:off x="5359683" y="1873046"/>
              <a:ext cx="215207" cy="3716594"/>
            </a:xfrm>
            <a:custGeom>
              <a:avLst/>
              <a:gdLst>
                <a:gd name="connsiteX0" fmla="*/ 96059 w 215207"/>
                <a:gd name="connsiteY0" fmla="*/ 0 h 3716594"/>
                <a:gd name="connsiteX1" fmla="*/ 194382 w 215207"/>
                <a:gd name="connsiteY1" fmla="*/ 216310 h 3716594"/>
                <a:gd name="connsiteX2" fmla="*/ 214046 w 215207"/>
                <a:gd name="connsiteY2" fmla="*/ 471948 h 3716594"/>
                <a:gd name="connsiteX3" fmla="*/ 194382 w 215207"/>
                <a:gd name="connsiteY3" fmla="*/ 609600 h 3716594"/>
                <a:gd name="connsiteX4" fmla="*/ 135388 w 215207"/>
                <a:gd name="connsiteY4" fmla="*/ 894736 h 3716594"/>
                <a:gd name="connsiteX5" fmla="*/ 46898 w 215207"/>
                <a:gd name="connsiteY5" fmla="*/ 1160206 h 3716594"/>
                <a:gd name="connsiteX6" fmla="*/ 7569 w 215207"/>
                <a:gd name="connsiteY6" fmla="*/ 1376516 h 3716594"/>
                <a:gd name="connsiteX7" fmla="*/ 7569 w 215207"/>
                <a:gd name="connsiteY7" fmla="*/ 1641987 h 3716594"/>
                <a:gd name="connsiteX8" fmla="*/ 86227 w 215207"/>
                <a:gd name="connsiteY8" fmla="*/ 1759974 h 3716594"/>
                <a:gd name="connsiteX9" fmla="*/ 164885 w 215207"/>
                <a:gd name="connsiteY9" fmla="*/ 1946787 h 3716594"/>
                <a:gd name="connsiteX10" fmla="*/ 214046 w 215207"/>
                <a:gd name="connsiteY10" fmla="*/ 2163097 h 3716594"/>
                <a:gd name="connsiteX11" fmla="*/ 194382 w 215207"/>
                <a:gd name="connsiteY11" fmla="*/ 2438400 h 3716594"/>
                <a:gd name="connsiteX12" fmla="*/ 135388 w 215207"/>
                <a:gd name="connsiteY12" fmla="*/ 2674374 h 3716594"/>
                <a:gd name="connsiteX13" fmla="*/ 66562 w 215207"/>
                <a:gd name="connsiteY13" fmla="*/ 2979174 h 3716594"/>
                <a:gd name="connsiteX14" fmla="*/ 46898 w 215207"/>
                <a:gd name="connsiteY14" fmla="*/ 3224981 h 3716594"/>
                <a:gd name="connsiteX15" fmla="*/ 56730 w 215207"/>
                <a:gd name="connsiteY15" fmla="*/ 3460955 h 3716594"/>
                <a:gd name="connsiteX16" fmla="*/ 105891 w 215207"/>
                <a:gd name="connsiteY16" fmla="*/ 3588774 h 3716594"/>
                <a:gd name="connsiteX17" fmla="*/ 145221 w 215207"/>
                <a:gd name="connsiteY17" fmla="*/ 3647768 h 3716594"/>
                <a:gd name="connsiteX18" fmla="*/ 184550 w 215207"/>
                <a:gd name="connsiteY18" fmla="*/ 3696929 h 3716594"/>
                <a:gd name="connsiteX19" fmla="*/ 174717 w 215207"/>
                <a:gd name="connsiteY19" fmla="*/ 3687097 h 3716594"/>
                <a:gd name="connsiteX20" fmla="*/ 184550 w 215207"/>
                <a:gd name="connsiteY20" fmla="*/ 3716594 h 3716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15207" h="3716594">
                  <a:moveTo>
                    <a:pt x="96059" y="0"/>
                  </a:moveTo>
                  <a:cubicBezTo>
                    <a:pt x="135388" y="68826"/>
                    <a:pt x="174718" y="137652"/>
                    <a:pt x="194382" y="216310"/>
                  </a:cubicBezTo>
                  <a:cubicBezTo>
                    <a:pt x="214046" y="294968"/>
                    <a:pt x="214046" y="406400"/>
                    <a:pt x="214046" y="471948"/>
                  </a:cubicBezTo>
                  <a:cubicBezTo>
                    <a:pt x="214046" y="537496"/>
                    <a:pt x="207492" y="539136"/>
                    <a:pt x="194382" y="609600"/>
                  </a:cubicBezTo>
                  <a:cubicBezTo>
                    <a:pt x="181272" y="680064"/>
                    <a:pt x="159969" y="802968"/>
                    <a:pt x="135388" y="894736"/>
                  </a:cubicBezTo>
                  <a:cubicBezTo>
                    <a:pt x="110807" y="986504"/>
                    <a:pt x="68201" y="1079909"/>
                    <a:pt x="46898" y="1160206"/>
                  </a:cubicBezTo>
                  <a:cubicBezTo>
                    <a:pt x="25595" y="1240503"/>
                    <a:pt x="14124" y="1296219"/>
                    <a:pt x="7569" y="1376516"/>
                  </a:cubicBezTo>
                  <a:cubicBezTo>
                    <a:pt x="1014" y="1456813"/>
                    <a:pt x="-5541" y="1578077"/>
                    <a:pt x="7569" y="1641987"/>
                  </a:cubicBezTo>
                  <a:cubicBezTo>
                    <a:pt x="20679" y="1705897"/>
                    <a:pt x="60008" y="1709174"/>
                    <a:pt x="86227" y="1759974"/>
                  </a:cubicBezTo>
                  <a:cubicBezTo>
                    <a:pt x="112446" y="1810774"/>
                    <a:pt x="143582" y="1879600"/>
                    <a:pt x="164885" y="1946787"/>
                  </a:cubicBezTo>
                  <a:cubicBezTo>
                    <a:pt x="186188" y="2013974"/>
                    <a:pt x="209130" y="2081162"/>
                    <a:pt x="214046" y="2163097"/>
                  </a:cubicBezTo>
                  <a:cubicBezTo>
                    <a:pt x="218962" y="2245032"/>
                    <a:pt x="207492" y="2353187"/>
                    <a:pt x="194382" y="2438400"/>
                  </a:cubicBezTo>
                  <a:cubicBezTo>
                    <a:pt x="181272" y="2523613"/>
                    <a:pt x="156691" y="2584245"/>
                    <a:pt x="135388" y="2674374"/>
                  </a:cubicBezTo>
                  <a:cubicBezTo>
                    <a:pt x="114085" y="2764503"/>
                    <a:pt x="81310" y="2887406"/>
                    <a:pt x="66562" y="2979174"/>
                  </a:cubicBezTo>
                  <a:cubicBezTo>
                    <a:pt x="51814" y="3070942"/>
                    <a:pt x="48537" y="3144684"/>
                    <a:pt x="46898" y="3224981"/>
                  </a:cubicBezTo>
                  <a:cubicBezTo>
                    <a:pt x="45259" y="3305278"/>
                    <a:pt x="46898" y="3400323"/>
                    <a:pt x="56730" y="3460955"/>
                  </a:cubicBezTo>
                  <a:cubicBezTo>
                    <a:pt x="66562" y="3521587"/>
                    <a:pt x="91142" y="3557639"/>
                    <a:pt x="105891" y="3588774"/>
                  </a:cubicBezTo>
                  <a:cubicBezTo>
                    <a:pt x="120640" y="3619910"/>
                    <a:pt x="145221" y="3647768"/>
                    <a:pt x="145221" y="3647768"/>
                  </a:cubicBezTo>
                  <a:cubicBezTo>
                    <a:pt x="158331" y="3665794"/>
                    <a:pt x="179634" y="3690374"/>
                    <a:pt x="184550" y="3696929"/>
                  </a:cubicBezTo>
                  <a:cubicBezTo>
                    <a:pt x="189466" y="3703484"/>
                    <a:pt x="174717" y="3683820"/>
                    <a:pt x="174717" y="3687097"/>
                  </a:cubicBezTo>
                  <a:cubicBezTo>
                    <a:pt x="174717" y="3690374"/>
                    <a:pt x="179633" y="3703484"/>
                    <a:pt x="184550" y="3716594"/>
                  </a:cubicBezTo>
                </a:path>
              </a:pathLst>
            </a:custGeom>
            <a:ln w="57150">
              <a:solidFill>
                <a:schemeClr val="accent6">
                  <a:alpha val="6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1" name="Immagine 10">
            <a:extLst>
              <a:ext uri="{FF2B5EF4-FFF2-40B4-BE49-F238E27FC236}">
                <a16:creationId xmlns:a16="http://schemas.microsoft.com/office/drawing/2014/main" id="{00BD8514-0A94-29B0-E540-F82FB27355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7025" y="2201736"/>
            <a:ext cx="3591676" cy="955725"/>
          </a:xfrm>
          <a:prstGeom prst="rect">
            <a:avLst/>
          </a:prstGeom>
        </p:spPr>
      </p:pic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2D04F067-FD76-9205-8640-C5FB02F5480E}"/>
              </a:ext>
            </a:extLst>
          </p:cNvPr>
          <p:cNvSpPr/>
          <p:nvPr/>
        </p:nvSpPr>
        <p:spPr>
          <a:xfrm rot="5400000">
            <a:off x="5519331" y="5411030"/>
            <a:ext cx="492369" cy="185894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2E0C6EB-28BF-9679-5971-B7D45F7B7910}"/>
              </a:ext>
            </a:extLst>
          </p:cNvPr>
          <p:cNvSpPr txBox="1"/>
          <p:nvPr/>
        </p:nvSpPr>
        <p:spPr>
          <a:xfrm>
            <a:off x="6784742" y="5755690"/>
            <a:ext cx="52597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Century Gothic" panose="020B0502020202020204" pitchFamily="34" charset="0"/>
              </a:rPr>
              <a:t>The </a:t>
            </a:r>
            <a:r>
              <a:rPr lang="it-IT" sz="2400" dirty="0" err="1">
                <a:latin typeface="Century Gothic" panose="020B0502020202020204" pitchFamily="34" charset="0"/>
              </a:rPr>
              <a:t>ligth</a:t>
            </a:r>
            <a:r>
              <a:rPr lang="it-IT" sz="2400" dirty="0">
                <a:latin typeface="Century Gothic" panose="020B0502020202020204" pitchFamily="34" charset="0"/>
              </a:rPr>
              <a:t> power </a:t>
            </a:r>
            <a:r>
              <a:rPr lang="it-IT" sz="2400" dirty="0" err="1">
                <a:latin typeface="Century Gothic" panose="020B0502020202020204" pitchFamily="34" charset="0"/>
              </a:rPr>
              <a:t>is</a:t>
            </a:r>
            <a:r>
              <a:rPr lang="it-IT" sz="2400" dirty="0">
                <a:latin typeface="Century Gothic" panose="020B0502020202020204" pitchFamily="34" charset="0"/>
              </a:rPr>
              <a:t> the probe of the</a:t>
            </a:r>
          </a:p>
          <a:p>
            <a:r>
              <a:rPr lang="it-IT" sz="2400" dirty="0">
                <a:latin typeface="Century Gothic" panose="020B0502020202020204" pitchFamily="34" charset="0"/>
              </a:rPr>
              <a:t>masses </a:t>
            </a:r>
            <a:r>
              <a:rPr lang="it-IT" sz="2400" dirty="0" err="1">
                <a:latin typeface="Century Gothic" panose="020B0502020202020204" pitchFamily="34" charset="0"/>
              </a:rPr>
              <a:t>motion</a:t>
            </a:r>
            <a:r>
              <a:rPr lang="it-IT" sz="2400" dirty="0">
                <a:latin typeface="Century Gothic" panose="020B0502020202020204" pitchFamily="34" charset="0"/>
              </a:rPr>
              <a:t> 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5599C6A-72BF-8098-89B6-3E4474BA270D}"/>
              </a:ext>
            </a:extLst>
          </p:cNvPr>
          <p:cNvSpPr txBox="1"/>
          <p:nvPr/>
        </p:nvSpPr>
        <p:spPr>
          <a:xfrm>
            <a:off x="3559074" y="4044821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b</a:t>
            </a:r>
            <a:endParaRPr lang="en-GB" sz="2400" b="1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A909355-5D42-AA78-BEBE-5952AF0D44AC}"/>
              </a:ext>
            </a:extLst>
          </p:cNvPr>
          <p:cNvSpPr txBox="1"/>
          <p:nvPr/>
        </p:nvSpPr>
        <p:spPr>
          <a:xfrm>
            <a:off x="5647123" y="4046026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f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63599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AD01033-B474-338E-3C96-DF5D2CDE5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420" y="4122699"/>
            <a:ext cx="4242303" cy="1024711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B366E8BE-8378-D4E1-6BBF-BB2FECA5B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119" y="1880425"/>
            <a:ext cx="4751265" cy="3563448"/>
          </a:xfrm>
          <a:prstGeom prst="rect">
            <a:avLst/>
          </a:prstGeom>
        </p:spPr>
      </p:pic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00CE80B4-4CC1-074F-E1E5-49DBF086A9A8}"/>
              </a:ext>
            </a:extLst>
          </p:cNvPr>
          <p:cNvCxnSpPr>
            <a:cxnSpLocks/>
          </p:cNvCxnSpPr>
          <p:nvPr/>
        </p:nvCxnSpPr>
        <p:spPr>
          <a:xfrm flipH="1">
            <a:off x="2212258" y="3254477"/>
            <a:ext cx="3746088" cy="6038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6B54BE2-9DD9-0B36-79FA-AC75F1B570CE}"/>
              </a:ext>
            </a:extLst>
          </p:cNvPr>
          <p:cNvSpPr txBox="1"/>
          <p:nvPr/>
        </p:nvSpPr>
        <p:spPr>
          <a:xfrm>
            <a:off x="5614482" y="2600998"/>
            <a:ext cx="573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Dissipation Sources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</a:rPr>
              <a:t>f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: Coating, HCBs </a:t>
            </a:r>
            <a:r>
              <a:rPr lang="en-US" sz="2000" dirty="0">
                <a:solidFill>
                  <a:prstClr val="black"/>
                </a:solidFill>
                <a:latin typeface="Century Gothic" panose="020B0502020202020204" pitchFamily="34" charset="0"/>
              </a:rPr>
              <a:t>…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D79A56F1-EB5C-1EE6-0628-9C8AE671FE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1081" y="3429000"/>
            <a:ext cx="2934119" cy="2161550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FA53F0D-1987-7056-527B-814268C59C6D}"/>
              </a:ext>
            </a:extLst>
          </p:cNvPr>
          <p:cNvSpPr txBox="1"/>
          <p:nvPr/>
        </p:nvSpPr>
        <p:spPr>
          <a:xfrm>
            <a:off x="8741939" y="5035381"/>
            <a:ext cx="1132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rPr>
              <a:t>F</a:t>
            </a:r>
            <a:r>
              <a:rPr kumimoji="0" lang="en-US" sz="28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rPr>
              <a:t>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rPr>
              <a:t> = 1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184BFE7-EB90-B0B7-47F9-8794B211977F}"/>
              </a:ext>
            </a:extLst>
          </p:cNvPr>
          <p:cNvSpPr txBox="1"/>
          <p:nvPr/>
        </p:nvSpPr>
        <p:spPr>
          <a:xfrm>
            <a:off x="737567" y="328890"/>
            <a:ext cx="11015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Calculation of the Mirror Thermal Noise (TN) with Levin Method</a:t>
            </a:r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C178BC09-72A2-2CCF-8A75-EC7EBEB50284}"/>
              </a:ext>
            </a:extLst>
          </p:cNvPr>
          <p:cNvCxnSpPr>
            <a:cxnSpLocks/>
          </p:cNvCxnSpPr>
          <p:nvPr/>
        </p:nvCxnSpPr>
        <p:spPr>
          <a:xfrm flipH="1">
            <a:off x="3484441" y="3342968"/>
            <a:ext cx="2473905" cy="98730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magine 19">
            <a:extLst>
              <a:ext uri="{FF2B5EF4-FFF2-40B4-BE49-F238E27FC236}">
                <a16:creationId xmlns:a16="http://schemas.microsoft.com/office/drawing/2014/main" id="{11A7730A-8C39-BBFC-8260-071919BDF7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5370" y="1190492"/>
            <a:ext cx="3935832" cy="1130290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C7B4D24-B805-CF7A-AA22-C4DFEF461F16}"/>
              </a:ext>
            </a:extLst>
          </p:cNvPr>
          <p:cNvSpPr txBox="1"/>
          <p:nvPr/>
        </p:nvSpPr>
        <p:spPr>
          <a:xfrm>
            <a:off x="2616865" y="5992771"/>
            <a:ext cx="7257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u="sng" dirty="0" err="1">
                <a:latin typeface="Century Gothic" panose="020B0502020202020204" pitchFamily="34" charset="0"/>
              </a:rPr>
              <a:t>E</a:t>
            </a:r>
            <a:r>
              <a:rPr lang="it-IT" sz="2400" b="1" u="sng" baseline="-25000" dirty="0" err="1">
                <a:latin typeface="Century Gothic" panose="020B0502020202020204" pitchFamily="34" charset="0"/>
              </a:rPr>
              <a:t>strain</a:t>
            </a:r>
            <a:r>
              <a:rPr lang="it-IT" sz="2400" b="1" u="sng" dirty="0">
                <a:latin typeface="Century Gothic" panose="020B0502020202020204" pitchFamily="34" charset="0"/>
              </a:rPr>
              <a:t> from FEM </a:t>
            </a:r>
            <a:r>
              <a:rPr lang="it-IT" sz="2400" b="1" u="sng" dirty="0"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it-IT" sz="2400" b="1" u="sng" dirty="0">
                <a:latin typeface="Century Gothic" panose="020B0502020202020204" pitchFamily="34" charset="0"/>
              </a:rPr>
              <a:t>Mirror TN via the Levin </a:t>
            </a:r>
            <a:r>
              <a:rPr lang="it-IT" sz="2400" b="1" u="sng" dirty="0" err="1">
                <a:latin typeface="Century Gothic" panose="020B0502020202020204" pitchFamily="34" charset="0"/>
              </a:rPr>
              <a:t>method</a:t>
            </a:r>
            <a:endParaRPr lang="en-GB" sz="2400" b="1" u="sng" dirty="0">
              <a:latin typeface="Century Gothic" panose="020B0502020202020204" pitchFamily="34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50FDD8A8-15E5-EDA8-7BE2-53CA3832F94D}"/>
              </a:ext>
            </a:extLst>
          </p:cNvPr>
          <p:cNvSpPr txBox="1"/>
          <p:nvPr/>
        </p:nvSpPr>
        <p:spPr>
          <a:xfrm>
            <a:off x="6096000" y="3677665"/>
            <a:ext cx="188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Century Gothic" panose="020B0502020202020204" pitchFamily="34" charset="0"/>
              </a:rPr>
              <a:t>Apply</a:t>
            </a:r>
            <a:r>
              <a:rPr lang="it-IT" sz="2000" b="1" dirty="0">
                <a:latin typeface="Century Gothic" panose="020B0502020202020204" pitchFamily="34" charset="0"/>
              </a:rPr>
              <a:t> a force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E95B2E-E8E9-9B37-621A-D803A2C6C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52" y="-150204"/>
            <a:ext cx="6318649" cy="1454051"/>
          </a:xfrm>
        </p:spPr>
        <p:txBody>
          <a:bodyPr anchor="b">
            <a:normAutofit/>
          </a:bodyPr>
          <a:lstStyle/>
          <a:p>
            <a:r>
              <a:rPr lang="it-IT" sz="36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Birefringence</a:t>
            </a:r>
            <a:r>
              <a:rPr lang="it-IT" sz="3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it-IT" sz="36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noise</a:t>
            </a:r>
            <a:endParaRPr lang="en-US" sz="3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6A5CD2-0D0C-ED7A-1D79-813EECDB4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06624"/>
            <a:ext cx="6630148" cy="3639289"/>
          </a:xfrm>
        </p:spPr>
        <p:txBody>
          <a:bodyPr anchor="ctr">
            <a:normAutofit lnSpcReduction="10000"/>
          </a:bodyPr>
          <a:lstStyle/>
          <a:p>
            <a:pPr marL="0" indent="0" algn="r">
              <a:buNone/>
            </a:pP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When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we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apply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a force </a:t>
            </a: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we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extract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the face </a:t>
            </a: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amplitude</a:t>
            </a:r>
            <a:endParaRPr lang="it-IT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2400" b="1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Amp</a:t>
            </a:r>
            <a:r>
              <a:rPr lang="it-IT" sz="24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it-IT" sz="2400" b="1" i="1" dirty="0">
                <a:solidFill>
                  <a:schemeClr val="tx1"/>
                </a:solidFill>
                <a:latin typeface="Symbol" panose="05050102010706020507" pitchFamily="18" charset="2"/>
              </a:rPr>
              <a:t>w</a:t>
            </a:r>
            <a:r>
              <a:rPr lang="it-IT" sz="24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r>
              <a:rPr lang="it-IT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and the bulk </a:t>
            </a:r>
            <a:r>
              <a:rPr lang="it-IT" b="1" i="1" dirty="0">
                <a:solidFill>
                  <a:schemeClr val="tx1"/>
                </a:solidFill>
                <a:latin typeface="Symbol" panose="05050102010706020507" pitchFamily="18" charset="2"/>
              </a:rPr>
              <a:t>s(w) </a:t>
            </a:r>
            <a:r>
              <a:rPr lang="it-IT" i="1" dirty="0">
                <a:solidFill>
                  <a:schemeClr val="tx1"/>
                </a:solidFill>
                <a:latin typeface="Century Gothic" panose="020B0502020202020204" pitchFamily="34" charset="0"/>
              </a:rPr>
              <a:t>stress</a:t>
            </a:r>
          </a:p>
          <a:p>
            <a:pPr algn="r"/>
            <a:r>
              <a:rPr lang="it-IT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Ratio(</a:t>
            </a:r>
            <a:r>
              <a:rPr lang="it-IT" sz="2400" b="1" dirty="0">
                <a:solidFill>
                  <a:schemeClr val="tx1"/>
                </a:solidFill>
                <a:latin typeface="Symbol" panose="05050102010706020507" pitchFamily="18" charset="2"/>
              </a:rPr>
              <a:t>w</a:t>
            </a:r>
            <a:r>
              <a:rPr lang="it-IT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coefficient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is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then</a:t>
            </a:r>
            <a:r>
              <a:rPr 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extracted</a:t>
            </a:r>
            <a:endParaRPr lang="it-IT" sz="1800" dirty="0">
              <a:solidFill>
                <a:schemeClr val="tx1"/>
              </a:solidFill>
              <a:latin typeface="Symbol" panose="05050102010706020507" pitchFamily="18" charset="2"/>
            </a:endParaRPr>
          </a:p>
          <a:p>
            <a:pPr algn="r"/>
            <a:endParaRPr lang="it-IT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r">
              <a:buNone/>
            </a:pPr>
            <a:endParaRPr lang="it-IT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r">
              <a:buNone/>
            </a:pPr>
            <a:r>
              <a:rPr lang="it-IT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Refraction</a:t>
            </a:r>
            <a:r>
              <a:rPr lang="it-IT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index </a:t>
            </a:r>
            <a:r>
              <a:rPr lang="it-IT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fluctuations</a:t>
            </a:r>
            <a:endParaRPr lang="it-IT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r">
              <a:buNone/>
            </a:pPr>
            <a:endParaRPr lang="it-IT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r">
              <a:buNone/>
            </a:pPr>
            <a:r>
              <a:rPr lang="it-IT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Thickness</a:t>
            </a:r>
            <a:r>
              <a:rPr lang="it-IT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Fluctuactions</a:t>
            </a:r>
            <a:r>
              <a:rPr lang="it-IT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it-IT" sz="2400" baseline="-25000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2C43A9D-3C5E-D740-754D-8666AFCB7480}"/>
              </a:ext>
            </a:extLst>
          </p:cNvPr>
          <p:cNvSpPr txBox="1"/>
          <p:nvPr/>
        </p:nvSpPr>
        <p:spPr>
          <a:xfrm>
            <a:off x="1402395" y="5660927"/>
            <a:ext cx="99967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dirty="0" err="1">
                <a:latin typeface="Century Gothic" panose="020B0502020202020204" pitchFamily="34" charset="0"/>
              </a:rPr>
              <a:t>S</a:t>
            </a:r>
            <a:r>
              <a:rPr lang="it-IT" sz="2000" baseline="-25000" dirty="0" err="1">
                <a:latin typeface="Century Gothic" panose="020B0502020202020204" pitchFamily="34" charset="0"/>
              </a:rPr>
              <a:t>opt</a:t>
            </a:r>
            <a:r>
              <a:rPr lang="it-IT" sz="2000" dirty="0">
                <a:latin typeface="Century Gothic" panose="020B0502020202020204" pitchFamily="34" charset="0"/>
              </a:rPr>
              <a:t>=3.2 10</a:t>
            </a:r>
            <a:r>
              <a:rPr lang="it-IT" sz="2000" baseline="30000" dirty="0">
                <a:latin typeface="Century Gothic" panose="020B0502020202020204" pitchFamily="34" charset="0"/>
              </a:rPr>
              <a:t>-12</a:t>
            </a:r>
            <a:r>
              <a:rPr lang="it-IT" sz="2000" dirty="0">
                <a:latin typeface="Century Gothic" panose="020B0502020202020204" pitchFamily="34" charset="0"/>
              </a:rPr>
              <a:t>  (1/Pa)</a:t>
            </a:r>
          </a:p>
          <a:p>
            <a:pPr algn="r"/>
            <a:endParaRPr lang="it-IT" sz="2000" dirty="0">
              <a:latin typeface="Century Gothic" panose="020B0502020202020204" pitchFamily="34" charset="0"/>
            </a:endParaRPr>
          </a:p>
          <a:p>
            <a:pPr algn="r"/>
            <a:r>
              <a:rPr lang="it-IT" sz="1400" dirty="0">
                <a:latin typeface="Century Gothic" panose="020B0502020202020204" pitchFamily="34" charset="0"/>
              </a:rPr>
              <a:t>Stress-</a:t>
            </a:r>
            <a:r>
              <a:rPr lang="it-IT" sz="1400" dirty="0" err="1">
                <a:latin typeface="Century Gothic" panose="020B0502020202020204" pitchFamily="34" charset="0"/>
              </a:rPr>
              <a:t>Optic</a:t>
            </a:r>
            <a:r>
              <a:rPr lang="it-IT" sz="1400" dirty="0">
                <a:latin typeface="Century Gothic" panose="020B0502020202020204" pitchFamily="34" charset="0"/>
              </a:rPr>
              <a:t> </a:t>
            </a:r>
            <a:r>
              <a:rPr lang="it-IT" sz="1400" dirty="0" err="1">
                <a:latin typeface="Century Gothic" panose="020B0502020202020204" pitchFamily="34" charset="0"/>
              </a:rPr>
              <a:t>Coefficient</a:t>
            </a:r>
            <a:r>
              <a:rPr lang="it-IT" sz="1400" dirty="0">
                <a:latin typeface="Century Gothic" panose="020B0502020202020204" pitchFamily="34" charset="0"/>
              </a:rPr>
              <a:t> in glasses: Barlow &amp; Payne, ‘The stress-</a:t>
            </a:r>
            <a:r>
              <a:rPr lang="it-IT" sz="1400" dirty="0" err="1">
                <a:latin typeface="Century Gothic" panose="020B0502020202020204" pitchFamily="34" charset="0"/>
              </a:rPr>
              <a:t>optic</a:t>
            </a:r>
            <a:r>
              <a:rPr lang="it-IT" sz="1400" dirty="0">
                <a:latin typeface="Century Gothic" panose="020B0502020202020204" pitchFamily="34" charset="0"/>
              </a:rPr>
              <a:t> </a:t>
            </a:r>
            <a:r>
              <a:rPr lang="it-IT" sz="1400" dirty="0" err="1">
                <a:latin typeface="Century Gothic" panose="020B0502020202020204" pitchFamily="34" charset="0"/>
              </a:rPr>
              <a:t>effect</a:t>
            </a:r>
            <a:r>
              <a:rPr lang="it-IT" sz="1400" dirty="0">
                <a:latin typeface="Century Gothic" panose="020B0502020202020204" pitchFamily="34" charset="0"/>
              </a:rPr>
              <a:t> in optical </a:t>
            </a:r>
            <a:r>
              <a:rPr lang="it-IT" sz="1400" dirty="0" err="1">
                <a:latin typeface="Century Gothic" panose="020B0502020202020204" pitchFamily="34" charset="0"/>
              </a:rPr>
              <a:t>fibers</a:t>
            </a:r>
            <a:r>
              <a:rPr lang="it-IT" sz="1400" dirty="0">
                <a:latin typeface="Century Gothic" panose="020B0502020202020204" pitchFamily="34" charset="0"/>
              </a:rPr>
              <a:t>’, IEEE QE-19,5,May 1983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1699191B-6663-B267-B738-022D8FACA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0694" y="874207"/>
            <a:ext cx="4465545" cy="2843847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A05F595C-096F-6A9F-FB47-9A9978A519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0174" y="4222583"/>
            <a:ext cx="4576065" cy="92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822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E74F15C6-52C1-B643-ED3B-064EFC00D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2300" y="44246"/>
            <a:ext cx="5589362" cy="685800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CEFE-CEFD-E5FE-0694-C92AD785F2DB}"/>
              </a:ext>
            </a:extLst>
          </p:cNvPr>
          <p:cNvSpPr txBox="1"/>
          <p:nvPr/>
        </p:nvSpPr>
        <p:spPr>
          <a:xfrm>
            <a:off x="154996" y="132736"/>
            <a:ext cx="812766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err="1">
                <a:latin typeface="Century Gothic" panose="020B0502020202020204" pitchFamily="34" charset="0"/>
              </a:rPr>
              <a:t>Compensation</a:t>
            </a:r>
            <a:r>
              <a:rPr lang="it-IT" sz="3600" dirty="0">
                <a:latin typeface="Century Gothic" panose="020B0502020202020204" pitchFamily="34" charset="0"/>
              </a:rPr>
              <a:t> </a:t>
            </a:r>
            <a:r>
              <a:rPr lang="it-IT" sz="3600" dirty="0" err="1">
                <a:latin typeface="Century Gothic" panose="020B0502020202020204" pitchFamily="34" charset="0"/>
              </a:rPr>
              <a:t>plate</a:t>
            </a:r>
            <a:r>
              <a:rPr lang="it-IT" sz="3600" dirty="0">
                <a:latin typeface="Century Gothic" panose="020B0502020202020204" pitchFamily="34" charset="0"/>
              </a:rPr>
              <a:t> (CP)</a:t>
            </a:r>
          </a:p>
          <a:p>
            <a:r>
              <a:rPr lang="it-IT" sz="4400" dirty="0">
                <a:latin typeface="Century Gothic" panose="020B0502020202020204" pitchFamily="34" charset="0"/>
              </a:rPr>
              <a:t> </a:t>
            </a:r>
          </a:p>
          <a:p>
            <a:endParaRPr lang="it-IT" sz="4400" dirty="0">
              <a:latin typeface="Century Gothic" panose="020B0502020202020204" pitchFamily="34" charset="0"/>
            </a:endParaRPr>
          </a:p>
          <a:p>
            <a:endParaRPr lang="it-IT" sz="4400" dirty="0">
              <a:latin typeface="Century Gothic" panose="020B0502020202020204" pitchFamily="34" charset="0"/>
            </a:endParaRPr>
          </a:p>
          <a:p>
            <a:r>
              <a:rPr lang="it-IT" dirty="0" err="1">
                <a:latin typeface="Century Gothic" panose="020B0502020202020204" pitchFamily="34" charset="0"/>
              </a:rPr>
              <a:t>Fused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Silica</a:t>
            </a:r>
            <a:endParaRPr lang="it-IT" dirty="0">
              <a:latin typeface="Century Gothic" panose="020B0502020202020204" pitchFamily="34" charset="0"/>
            </a:endParaRPr>
          </a:p>
          <a:p>
            <a:endParaRPr lang="it-IT" dirty="0">
              <a:latin typeface="Century Gothic" panose="020B0502020202020204" pitchFamily="34" charset="0"/>
            </a:endParaRPr>
          </a:p>
          <a:p>
            <a:r>
              <a:rPr lang="it-IT" dirty="0" err="1">
                <a:latin typeface="Century Gothic" panose="020B0502020202020204" pitchFamily="34" charset="0"/>
              </a:rPr>
              <a:t>Diam</a:t>
            </a:r>
            <a:r>
              <a:rPr lang="it-IT" dirty="0">
                <a:latin typeface="Century Gothic" panose="020B0502020202020204" pitchFamily="34" charset="0"/>
              </a:rPr>
              <a:t> 350mm</a:t>
            </a:r>
          </a:p>
          <a:p>
            <a:r>
              <a:rPr lang="it-IT" dirty="0" err="1">
                <a:latin typeface="Century Gothic" panose="020B0502020202020204" pitchFamily="34" charset="0"/>
              </a:rPr>
              <a:t>Th</a:t>
            </a:r>
            <a:r>
              <a:rPr lang="it-IT" dirty="0">
                <a:latin typeface="Century Gothic" panose="020B0502020202020204" pitchFamily="34" charset="0"/>
              </a:rPr>
              <a:t> 35mm</a:t>
            </a:r>
          </a:p>
          <a:p>
            <a:endParaRPr lang="it-IT" dirty="0">
              <a:latin typeface="Century Gothic" panose="020B0502020202020204" pitchFamily="34" charset="0"/>
            </a:endParaRPr>
          </a:p>
        </p:txBody>
      </p:sp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32F1DCD7-C3D7-2FA5-83C2-71279053CFD3}"/>
              </a:ext>
            </a:extLst>
          </p:cNvPr>
          <p:cNvCxnSpPr>
            <a:cxnSpLocks/>
          </p:cNvCxnSpPr>
          <p:nvPr/>
        </p:nvCxnSpPr>
        <p:spPr>
          <a:xfrm flipH="1">
            <a:off x="7796981" y="707923"/>
            <a:ext cx="1229032" cy="326676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26080457-21ED-36FB-2E8E-D71A0AC96943}"/>
              </a:ext>
            </a:extLst>
          </p:cNvPr>
          <p:cNvCxnSpPr>
            <a:cxnSpLocks/>
          </p:cNvCxnSpPr>
          <p:nvPr/>
        </p:nvCxnSpPr>
        <p:spPr>
          <a:xfrm>
            <a:off x="5702710" y="4871884"/>
            <a:ext cx="909484" cy="27038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D6F5F5C9-8BB9-2B2C-6BB0-373E58DADDF7}"/>
              </a:ext>
            </a:extLst>
          </p:cNvPr>
          <p:cNvCxnSpPr>
            <a:cxnSpLocks/>
          </p:cNvCxnSpPr>
          <p:nvPr/>
        </p:nvCxnSpPr>
        <p:spPr>
          <a:xfrm flipV="1">
            <a:off x="9161068" y="1371601"/>
            <a:ext cx="2861188" cy="2101645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ED3C622-C9DA-060C-D720-80DD6A6A2573}"/>
              </a:ext>
            </a:extLst>
          </p:cNvPr>
          <p:cNvSpPr txBox="1"/>
          <p:nvPr/>
        </p:nvSpPr>
        <p:spPr>
          <a:xfrm>
            <a:off x="8622891" y="246258"/>
            <a:ext cx="1576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Test Mass</a:t>
            </a:r>
            <a:endParaRPr lang="en-GB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5B35FC4-63B0-0DA7-EE7F-52C5AAFD50F4}"/>
              </a:ext>
            </a:extLst>
          </p:cNvPr>
          <p:cNvSpPr txBox="1"/>
          <p:nvPr/>
        </p:nvSpPr>
        <p:spPr>
          <a:xfrm>
            <a:off x="5104469" y="4545412"/>
            <a:ext cx="598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CP</a:t>
            </a:r>
            <a:endParaRPr lang="en-GB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1993241-DB82-49CC-62EC-365CCC69931A}"/>
              </a:ext>
            </a:extLst>
          </p:cNvPr>
          <p:cNvSpPr txBox="1"/>
          <p:nvPr/>
        </p:nvSpPr>
        <p:spPr>
          <a:xfrm rot="19480839">
            <a:off x="9817696" y="2010698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Arms</a:t>
            </a:r>
            <a:endParaRPr lang="en-GB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196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3A941F-CD14-AC82-A3D3-620A5A4A8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64643"/>
            <a:ext cx="11887200" cy="750242"/>
          </a:xfrm>
        </p:spPr>
        <p:txBody>
          <a:bodyPr>
            <a:normAutofit fontScale="90000"/>
          </a:bodyPr>
          <a:lstStyle/>
          <a:p>
            <a:r>
              <a:rPr lang="it-IT" dirty="0" err="1">
                <a:latin typeface="Century Gothic" panose="020B0502020202020204" pitchFamily="34" charset="0"/>
              </a:rPr>
              <a:t>Example</a:t>
            </a:r>
            <a:r>
              <a:rPr lang="it-IT" dirty="0">
                <a:latin typeface="Century Gothic" panose="020B0502020202020204" pitchFamily="34" charset="0"/>
              </a:rPr>
              <a:t> for the </a:t>
            </a:r>
            <a:r>
              <a:rPr lang="it-IT" dirty="0" err="1">
                <a:latin typeface="Century Gothic" panose="020B0502020202020204" pitchFamily="34" charset="0"/>
              </a:rPr>
              <a:t>Compensation</a:t>
            </a:r>
            <a:r>
              <a:rPr lang="it-IT" dirty="0">
                <a:latin typeface="Century Gothic" panose="020B0502020202020204" pitchFamily="34" charset="0"/>
              </a:rPr>
              <a:t> Plate (CP) in Virgo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904106E-753A-A808-22AC-DF567696C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21" y="1308009"/>
            <a:ext cx="7356877" cy="506428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180D095-B9C4-539C-7993-0FCA7C2E9DE2}"/>
              </a:ext>
            </a:extLst>
          </p:cNvPr>
          <p:cNvSpPr txBox="1"/>
          <p:nvPr/>
        </p:nvSpPr>
        <p:spPr>
          <a:xfrm>
            <a:off x="7698520" y="1847980"/>
            <a:ext cx="46525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entury Gothic" panose="020B0502020202020204" pitchFamily="34" charset="0"/>
              </a:rPr>
              <a:t>CP </a:t>
            </a:r>
            <a:r>
              <a:rPr lang="it-IT" dirty="0" err="1">
                <a:latin typeface="Century Gothic" panose="020B0502020202020204" pitchFamily="34" charset="0"/>
              </a:rPr>
              <a:t>is</a:t>
            </a:r>
            <a:r>
              <a:rPr lang="it-IT" dirty="0">
                <a:latin typeface="Century Gothic" panose="020B0502020202020204" pitchFamily="34" charset="0"/>
              </a:rPr>
              <a:t> in </a:t>
            </a:r>
            <a:r>
              <a:rPr lang="it-IT" dirty="0" err="1">
                <a:latin typeface="Century Gothic" panose="020B0502020202020204" pitchFamily="34" charset="0"/>
              </a:rPr>
              <a:t>fused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silica</a:t>
            </a:r>
            <a:endParaRPr lang="it-IT" dirty="0">
              <a:latin typeface="Century Gothic" panose="020B0502020202020204" pitchFamily="34" charset="0"/>
            </a:endParaRPr>
          </a:p>
          <a:p>
            <a:r>
              <a:rPr lang="it-IT" dirty="0">
                <a:latin typeface="Century Gothic" panose="020B0502020202020204" pitchFamily="34" charset="0"/>
              </a:rPr>
              <a:t>In the </a:t>
            </a:r>
            <a:r>
              <a:rPr lang="it-IT" dirty="0" err="1">
                <a:latin typeface="Century Gothic" panose="020B0502020202020204" pitchFamily="34" charset="0"/>
              </a:rPr>
              <a:t>recycling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cavity</a:t>
            </a:r>
            <a:r>
              <a:rPr lang="it-IT" dirty="0">
                <a:latin typeface="Century Gothic" panose="020B0502020202020204" pitchFamily="34" charset="0"/>
              </a:rPr>
              <a:t> and </a:t>
            </a:r>
            <a:r>
              <a:rPr lang="it-IT" dirty="0" err="1">
                <a:latin typeface="Century Gothic" panose="020B0502020202020204" pitchFamily="34" charset="0"/>
              </a:rPr>
              <a:t>misaligned</a:t>
            </a:r>
            <a:endParaRPr lang="it-IT" dirty="0">
              <a:latin typeface="Century Gothic" panose="020B0502020202020204" pitchFamily="34" charset="0"/>
            </a:endParaRPr>
          </a:p>
          <a:p>
            <a:endParaRPr lang="it-IT" dirty="0">
              <a:latin typeface="Century Gothic" panose="020B0502020202020204" pitchFamily="34" charset="0"/>
            </a:endParaRPr>
          </a:p>
          <a:p>
            <a:r>
              <a:rPr lang="it-IT" dirty="0" err="1">
                <a:latin typeface="Century Gothic" panose="020B0502020202020204" pitchFamily="34" charset="0"/>
              </a:rPr>
              <a:t>Considering</a:t>
            </a:r>
            <a:r>
              <a:rPr lang="it-IT" dirty="0">
                <a:latin typeface="Century Gothic" panose="020B0502020202020204" pitchFamily="34" charset="0"/>
              </a:rPr>
              <a:t> the </a:t>
            </a:r>
            <a:r>
              <a:rPr lang="it-IT" dirty="0" err="1">
                <a:latin typeface="Century Gothic" panose="020B0502020202020204" pitchFamily="34" charset="0"/>
              </a:rPr>
              <a:t>couplings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at</a:t>
            </a:r>
            <a:r>
              <a:rPr lang="it-IT" dirty="0">
                <a:latin typeface="Century Gothic" panose="020B0502020202020204" pitchFamily="34" charset="0"/>
              </a:rPr>
              <a:t> the ITF </a:t>
            </a:r>
          </a:p>
          <a:p>
            <a:r>
              <a:rPr lang="it-IT" dirty="0">
                <a:latin typeface="Century Gothic" panose="020B0502020202020204" pitchFamily="34" charset="0"/>
              </a:rPr>
              <a:t>Output The </a:t>
            </a:r>
            <a:r>
              <a:rPr lang="it-IT" dirty="0" err="1">
                <a:latin typeface="Century Gothic" panose="020B0502020202020204" pitchFamily="34" charset="0"/>
              </a:rPr>
              <a:t>noise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is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negligible</a:t>
            </a:r>
            <a:r>
              <a:rPr lang="it-IT" dirty="0">
                <a:latin typeface="Century Gothic" panose="020B0502020202020204" pitchFamily="34" charset="0"/>
              </a:rPr>
              <a:t> for CP</a:t>
            </a:r>
          </a:p>
          <a:p>
            <a:endParaRPr lang="it-IT" dirty="0">
              <a:latin typeface="Century Gothic" panose="020B0502020202020204" pitchFamily="34" charset="0"/>
            </a:endParaRPr>
          </a:p>
          <a:p>
            <a:endParaRPr lang="it-IT" dirty="0">
              <a:latin typeface="Century Gothic" panose="020B0502020202020204" pitchFamily="34" charset="0"/>
            </a:endParaRPr>
          </a:p>
          <a:p>
            <a:endParaRPr lang="it-IT" dirty="0">
              <a:latin typeface="Century Gothic" panose="020B0502020202020204" pitchFamily="34" charset="0"/>
            </a:endParaRPr>
          </a:p>
          <a:p>
            <a:r>
              <a:rPr lang="it-IT" dirty="0">
                <a:latin typeface="Century Gothic" panose="020B0502020202020204" pitchFamily="34" charset="0"/>
              </a:rPr>
              <a:t>FOR </a:t>
            </a:r>
            <a:r>
              <a:rPr lang="it-IT" dirty="0" err="1">
                <a:latin typeface="Century Gothic" panose="020B0502020202020204" pitchFamily="34" charset="0"/>
              </a:rPr>
              <a:t>other</a:t>
            </a:r>
            <a:r>
              <a:rPr lang="it-IT" dirty="0">
                <a:latin typeface="Century Gothic" panose="020B0502020202020204" pitchFamily="34" charset="0"/>
              </a:rPr>
              <a:t> SUSPENDED bulks can be </a:t>
            </a:r>
            <a:r>
              <a:rPr lang="it-IT" dirty="0" err="1">
                <a:latin typeface="Century Gothic" panose="020B0502020202020204" pitchFamily="34" charset="0"/>
              </a:rPr>
              <a:t>higher</a:t>
            </a:r>
            <a:r>
              <a:rPr lang="it-IT" dirty="0">
                <a:latin typeface="Century Gothic" panose="020B0502020202020204" pitchFamily="34" charset="0"/>
              </a:rPr>
              <a:t>.</a:t>
            </a:r>
          </a:p>
          <a:p>
            <a:endParaRPr lang="it-IT" dirty="0">
              <a:latin typeface="Century Gothic" panose="020B0502020202020204" pitchFamily="34" charset="0"/>
            </a:endParaRPr>
          </a:p>
          <a:p>
            <a:r>
              <a:rPr lang="it-IT" dirty="0">
                <a:latin typeface="Century Gothic" panose="020B0502020202020204" pitchFamily="34" charset="0"/>
              </a:rPr>
              <a:t>The </a:t>
            </a:r>
            <a:r>
              <a:rPr lang="it-IT" dirty="0" err="1">
                <a:latin typeface="Century Gothic" panose="020B0502020202020204" pitchFamily="34" charset="0"/>
              </a:rPr>
              <a:t>material</a:t>
            </a:r>
            <a:r>
              <a:rPr lang="it-IT" dirty="0">
                <a:latin typeface="Century Gothic" panose="020B0502020202020204" pitchFamily="34" charset="0"/>
              </a:rPr>
              <a:t> can be </a:t>
            </a:r>
            <a:r>
              <a:rPr lang="it-IT" dirty="0" err="1">
                <a:latin typeface="Century Gothic" panose="020B0502020202020204" pitchFamily="34" charset="0"/>
              </a:rPr>
              <a:t>important</a:t>
            </a:r>
            <a:endParaRPr lang="it-IT" dirty="0">
              <a:latin typeface="Century Gothic" panose="020B0502020202020204" pitchFamily="34" charset="0"/>
            </a:endParaRPr>
          </a:p>
          <a:p>
            <a:endParaRPr lang="it-IT" dirty="0">
              <a:latin typeface="Century Gothic" panose="020B0502020202020204" pitchFamily="34" charset="0"/>
            </a:endParaRPr>
          </a:p>
          <a:p>
            <a:endParaRPr lang="it-IT" dirty="0">
              <a:latin typeface="Century Gothic" panose="020B0502020202020204" pitchFamily="34" charset="0"/>
            </a:endParaRPr>
          </a:p>
          <a:p>
            <a:endParaRPr lang="it-IT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71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132905-473C-86BC-C48A-21A73F135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latin typeface="Century Gothic" panose="020B0502020202020204" pitchFamily="34" charset="0"/>
              </a:rPr>
              <a:t>Conclusions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BD4CD1-FEF7-7AAA-679C-931FAC981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Century Gothic" panose="020B0502020202020204" pitchFamily="34" charset="0"/>
              </a:rPr>
              <a:t>The </a:t>
            </a:r>
            <a:r>
              <a:rPr lang="it-IT" dirty="0" err="1">
                <a:latin typeface="Century Gothic" panose="020B0502020202020204" pitchFamily="34" charset="0"/>
              </a:rPr>
              <a:t>phase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noise</a:t>
            </a:r>
            <a:r>
              <a:rPr lang="it-IT" dirty="0">
                <a:latin typeface="Century Gothic" panose="020B0502020202020204" pitchFamily="34" charset="0"/>
              </a:rPr>
              <a:t> of a </a:t>
            </a:r>
            <a:r>
              <a:rPr lang="it-IT" dirty="0" err="1">
                <a:latin typeface="Century Gothic" panose="020B0502020202020204" pitchFamily="34" charset="0"/>
              </a:rPr>
              <a:t>suspended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optic</a:t>
            </a:r>
            <a:r>
              <a:rPr lang="it-IT" dirty="0">
                <a:latin typeface="Century Gothic" panose="020B0502020202020204" pitchFamily="34" charset="0"/>
              </a:rPr>
              <a:t> due to </a:t>
            </a:r>
            <a:r>
              <a:rPr lang="it-IT" dirty="0" err="1">
                <a:latin typeface="Century Gothic" panose="020B0502020202020204" pitchFamily="34" charset="0"/>
              </a:rPr>
              <a:t>thermal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</a:p>
          <a:p>
            <a:pPr marL="0" indent="0">
              <a:buNone/>
            </a:pPr>
            <a:r>
              <a:rPr lang="it-IT" dirty="0" err="1">
                <a:latin typeface="Century Gothic" panose="020B0502020202020204" pitchFamily="34" charset="0"/>
              </a:rPr>
              <a:t>fluctuations</a:t>
            </a:r>
            <a:r>
              <a:rPr lang="it-IT" dirty="0">
                <a:latin typeface="Century Gothic" panose="020B0502020202020204" pitchFamily="34" charset="0"/>
              </a:rPr>
              <a:t> can </a:t>
            </a:r>
            <a:r>
              <a:rPr lang="it-IT" dirty="0" err="1">
                <a:latin typeface="Century Gothic" panose="020B0502020202020204" pitchFamily="34" charset="0"/>
              </a:rPr>
              <a:t>give</a:t>
            </a:r>
            <a:r>
              <a:rPr lang="it-IT" dirty="0">
                <a:latin typeface="Century Gothic" panose="020B0502020202020204" pitchFamily="34" charset="0"/>
              </a:rPr>
              <a:t> a non </a:t>
            </a:r>
            <a:r>
              <a:rPr lang="it-IT" dirty="0" err="1">
                <a:latin typeface="Century Gothic" panose="020B0502020202020204" pitchFamily="34" charset="0"/>
              </a:rPr>
              <a:t>negligible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effect</a:t>
            </a:r>
            <a:r>
              <a:rPr lang="it-IT" dirty="0">
                <a:latin typeface="Century Gothic" panose="020B0502020202020204" pitchFamily="34" charset="0"/>
              </a:rPr>
              <a:t> on the </a:t>
            </a:r>
            <a:r>
              <a:rPr lang="it-IT" dirty="0" err="1">
                <a:latin typeface="Century Gothic" panose="020B0502020202020204" pitchFamily="34" charset="0"/>
              </a:rPr>
              <a:t>sensitivity</a:t>
            </a:r>
            <a:endParaRPr lang="it-IT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it-IT" dirty="0">
              <a:latin typeface="Century Gothic" panose="020B0502020202020204" pitchFamily="34" charset="0"/>
            </a:endParaRPr>
          </a:p>
          <a:p>
            <a:r>
              <a:rPr lang="it-IT" dirty="0">
                <a:latin typeface="Century Gothic" panose="020B0502020202020204" pitchFamily="34" charset="0"/>
              </a:rPr>
              <a:t>FOR SUSPENDED bulks </a:t>
            </a:r>
            <a:r>
              <a:rPr lang="it-IT" dirty="0" err="1">
                <a:latin typeface="Century Gothic" panose="020B0502020202020204" pitchFamily="34" charset="0"/>
              </a:rPr>
              <a:t>depend</a:t>
            </a:r>
            <a:r>
              <a:rPr lang="it-IT" dirty="0">
                <a:latin typeface="Century Gothic" panose="020B0502020202020204" pitchFamily="34" charset="0"/>
              </a:rPr>
              <a:t> on </a:t>
            </a:r>
            <a:r>
              <a:rPr lang="it-IT" dirty="0" err="1">
                <a:latin typeface="Century Gothic" panose="020B0502020202020204" pitchFamily="34" charset="0"/>
              </a:rPr>
              <a:t>their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material</a:t>
            </a:r>
            <a:r>
              <a:rPr lang="it-IT" dirty="0">
                <a:latin typeface="Century Gothic" panose="020B0502020202020204" pitchFamily="34" charset="0"/>
              </a:rPr>
              <a:t> and the </a:t>
            </a:r>
            <a:r>
              <a:rPr lang="it-IT" dirty="0" err="1">
                <a:latin typeface="Century Gothic" panose="020B0502020202020204" pitchFamily="34" charset="0"/>
              </a:rPr>
              <a:t>calculation</a:t>
            </a:r>
            <a:r>
              <a:rPr lang="it-IT" dirty="0">
                <a:latin typeface="Century Gothic" panose="020B0502020202020204" pitchFamily="34" charset="0"/>
              </a:rPr>
              <a:t> must be </a:t>
            </a:r>
            <a:r>
              <a:rPr lang="it-IT" dirty="0" err="1">
                <a:latin typeface="Century Gothic" panose="020B0502020202020204" pitchFamily="34" charset="0"/>
              </a:rPr>
              <a:t>included</a:t>
            </a:r>
            <a:r>
              <a:rPr lang="it-IT" dirty="0">
                <a:latin typeface="Century Gothic" panose="020B0502020202020204" pitchFamily="34" charset="0"/>
              </a:rPr>
              <a:t> in the </a:t>
            </a:r>
            <a:r>
              <a:rPr lang="it-IT" dirty="0" err="1">
                <a:latin typeface="Century Gothic" panose="020B0502020202020204" pitchFamily="34" charset="0"/>
              </a:rPr>
              <a:t>sensitivities</a:t>
            </a:r>
            <a:r>
              <a:rPr lang="it-IT" dirty="0">
                <a:latin typeface="Century Gothic" panose="020B0502020202020204" pitchFamily="34" charset="0"/>
              </a:rPr>
              <a:t> </a:t>
            </a:r>
            <a:r>
              <a:rPr lang="it-IT" dirty="0" err="1">
                <a:latin typeface="Century Gothic" panose="020B0502020202020204" pitchFamily="34" charset="0"/>
              </a:rPr>
              <a:t>computation</a:t>
            </a:r>
            <a:endParaRPr lang="it-IT" dirty="0">
              <a:latin typeface="Century Gothic" panose="020B0502020202020204" pitchFamily="34" charset="0"/>
            </a:endParaRPr>
          </a:p>
          <a:p>
            <a:endParaRPr lang="it-IT" dirty="0">
              <a:latin typeface="Century Gothic" panose="020B0502020202020204" pitchFamily="34" charset="0"/>
            </a:endParaRPr>
          </a:p>
          <a:p>
            <a:r>
              <a:rPr lang="it-IT" dirty="0">
                <a:latin typeface="Century Gothic" panose="020B0502020202020204" pitchFamily="34" charset="0"/>
              </a:rPr>
              <a:t>Next step: </a:t>
            </a:r>
            <a:r>
              <a:rPr lang="it-IT" dirty="0" err="1">
                <a:latin typeface="Century Gothic" panose="020B0502020202020204" pitchFamily="34" charset="0"/>
              </a:rPr>
              <a:t>evaluate</a:t>
            </a:r>
            <a:r>
              <a:rPr lang="it-IT" dirty="0">
                <a:latin typeface="Century Gothic" panose="020B0502020202020204" pitchFamily="34" charset="0"/>
              </a:rPr>
              <a:t> for test silicon and </a:t>
            </a:r>
            <a:r>
              <a:rPr lang="it-IT" dirty="0" err="1">
                <a:latin typeface="Century Gothic" panose="020B0502020202020204" pitchFamily="34" charset="0"/>
              </a:rPr>
              <a:t>sapphire</a:t>
            </a:r>
            <a:r>
              <a:rPr lang="it-IT" dirty="0">
                <a:latin typeface="Century Gothic" panose="020B0502020202020204" pitchFamily="34" charset="0"/>
              </a:rPr>
              <a:t> masses </a:t>
            </a:r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49907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TM02900771[[fn=Sezione]]</Template>
  <TotalTime>4193</TotalTime>
  <Words>358</Words>
  <Application>Microsoft Office PowerPoint</Application>
  <PresentationFormat>Widescreen</PresentationFormat>
  <Paragraphs>66</Paragraphs>
  <Slides>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Arial</vt:lpstr>
      <vt:lpstr>Century Gothic</vt:lpstr>
      <vt:lpstr>Symbol</vt:lpstr>
      <vt:lpstr>Wingdings 3</vt:lpstr>
      <vt:lpstr>Sezione</vt:lpstr>
      <vt:lpstr>Birefringence noise of the suspended masses</vt:lpstr>
      <vt:lpstr>Birefringence noise from thermal motion of the masses</vt:lpstr>
      <vt:lpstr>TN computation with the FEM and phase noise extraction</vt:lpstr>
      <vt:lpstr>Presentazione standard di PowerPoint</vt:lpstr>
      <vt:lpstr>Birefringence noise</vt:lpstr>
      <vt:lpstr>Presentazione standard di PowerPoint</vt:lpstr>
      <vt:lpstr>Example for the Compensation Plate (CP) in Virgo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Paola Puppo</dc:creator>
  <cp:lastModifiedBy>Paola Puppo</cp:lastModifiedBy>
  <cp:revision>2</cp:revision>
  <dcterms:created xsi:type="dcterms:W3CDTF">2024-11-12T10:03:55Z</dcterms:created>
  <dcterms:modified xsi:type="dcterms:W3CDTF">2024-11-15T08:05:39Z</dcterms:modified>
</cp:coreProperties>
</file>