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3" r:id="rId6"/>
    <p:sldId id="262" r:id="rId7"/>
    <p:sldId id="265" r:id="rId8"/>
    <p:sldId id="264" r:id="rId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13" userDrawn="1">
          <p15:clr>
            <a:srgbClr val="A4A3A4"/>
          </p15:clr>
        </p15:guide>
        <p15:guide id="4" orient="horz" pos="849" userDrawn="1">
          <p15:clr>
            <a:srgbClr val="A4A3A4"/>
          </p15:clr>
        </p15:guide>
        <p15:guide id="5" orient="horz" pos="2028" userDrawn="1">
          <p15:clr>
            <a:srgbClr val="A4A3A4"/>
          </p15:clr>
        </p15:guide>
        <p15:guide id="6" orient="horz" pos="622" userDrawn="1">
          <p15:clr>
            <a:srgbClr val="A4A3A4"/>
          </p15:clr>
        </p15:guide>
        <p15:guide id="7" pos="2426" userDrawn="1">
          <p15:clr>
            <a:srgbClr val="A4A3A4"/>
          </p15:clr>
        </p15:guide>
        <p15:guide id="8" orient="horz" pos="22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851415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C34EE-E332-4D85-8345-8752D9965FBD}" v="7" dt="2024-11-14T08:51:24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>
      <p:cViewPr varScale="1">
        <p:scale>
          <a:sx n="136" d="100"/>
          <a:sy n="136" d="100"/>
        </p:scale>
        <p:origin x="942" y="54"/>
      </p:cViewPr>
      <p:guideLst>
        <p:guide orient="horz" pos="1620"/>
        <p:guide pos="2880"/>
        <p:guide orient="horz" pos="713"/>
        <p:guide orient="horz" pos="849"/>
        <p:guide orient="horz" pos="2028"/>
        <p:guide orient="horz" pos="622"/>
        <p:guide pos="2426"/>
        <p:guide orient="horz" pos="22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ey Kuzmichev | Impex HighTech GmbH" userId="f17238ad-b47f-4969-a743-f8e7163e30fa" providerId="ADAL" clId="{E35C34EE-E332-4D85-8345-8752D9965FBD}"/>
    <pc:docChg chg="undo custSel addSld modSld sldOrd">
      <pc:chgData name="Alexey Kuzmichev | Impex HighTech GmbH" userId="f17238ad-b47f-4969-a743-f8e7163e30fa" providerId="ADAL" clId="{E35C34EE-E332-4D85-8345-8752D9965FBD}" dt="2024-11-14T09:55:18.885" v="759" actId="1076"/>
      <pc:docMkLst>
        <pc:docMk/>
      </pc:docMkLst>
      <pc:sldChg chg="modSp mod">
        <pc:chgData name="Alexey Kuzmichev | Impex HighTech GmbH" userId="f17238ad-b47f-4969-a743-f8e7163e30fa" providerId="ADAL" clId="{E35C34EE-E332-4D85-8345-8752D9965FBD}" dt="2024-11-14T09:34:28.482" v="756" actId="1076"/>
        <pc:sldMkLst>
          <pc:docMk/>
          <pc:sldMk cId="0" sldId="256"/>
        </pc:sldMkLst>
        <pc:spChg chg="mod">
          <ac:chgData name="Alexey Kuzmichev | Impex HighTech GmbH" userId="f17238ad-b47f-4969-a743-f8e7163e30fa" providerId="ADAL" clId="{E35C34EE-E332-4D85-8345-8752D9965FBD}" dt="2024-11-14T09:34:28.482" v="756" actId="1076"/>
          <ac:spMkLst>
            <pc:docMk/>
            <pc:sldMk cId="0" sldId="256"/>
            <ac:spMk id="6" creationId="{487D79F7-81EE-712F-B7A3-234DDC5A48AB}"/>
          </ac:spMkLst>
        </pc:spChg>
      </pc:sldChg>
      <pc:sldChg chg="modSp mod">
        <pc:chgData name="Alexey Kuzmichev | Impex HighTech GmbH" userId="f17238ad-b47f-4969-a743-f8e7163e30fa" providerId="ADAL" clId="{E35C34EE-E332-4D85-8345-8752D9965FBD}" dt="2024-11-14T09:10:47.789" v="684" actId="1076"/>
        <pc:sldMkLst>
          <pc:docMk/>
          <pc:sldMk cId="3148239610" sldId="257"/>
        </pc:sldMkLst>
        <pc:spChg chg="mod">
          <ac:chgData name="Alexey Kuzmichev | Impex HighTech GmbH" userId="f17238ad-b47f-4969-a743-f8e7163e30fa" providerId="ADAL" clId="{E35C34EE-E332-4D85-8345-8752D9965FBD}" dt="2024-11-14T09:10:47.789" v="684" actId="1076"/>
          <ac:spMkLst>
            <pc:docMk/>
            <pc:sldMk cId="3148239610" sldId="257"/>
            <ac:spMk id="15" creationId="{CEED7726-D8A7-47BC-3949-0FBEB29C652A}"/>
          </ac:spMkLst>
        </pc:spChg>
        <pc:spChg chg="mod">
          <ac:chgData name="Alexey Kuzmichev | Impex HighTech GmbH" userId="f17238ad-b47f-4969-a743-f8e7163e30fa" providerId="ADAL" clId="{E35C34EE-E332-4D85-8345-8752D9965FBD}" dt="2024-11-14T09:09:54.509" v="678" actId="1076"/>
          <ac:spMkLst>
            <pc:docMk/>
            <pc:sldMk cId="3148239610" sldId="257"/>
            <ac:spMk id="24" creationId="{E6795701-A42B-7EA4-3BA7-07E0F57E9026}"/>
          </ac:spMkLst>
        </pc:spChg>
        <pc:spChg chg="mod">
          <ac:chgData name="Alexey Kuzmichev | Impex HighTech GmbH" userId="f17238ad-b47f-4969-a743-f8e7163e30fa" providerId="ADAL" clId="{E35C34EE-E332-4D85-8345-8752D9965FBD}" dt="2024-11-14T09:10:15.429" v="681" actId="1076"/>
          <ac:spMkLst>
            <pc:docMk/>
            <pc:sldMk cId="3148239610" sldId="257"/>
            <ac:spMk id="25" creationId="{73F23022-EB58-2A65-91B2-0CD57A5AB431}"/>
          </ac:spMkLst>
        </pc:spChg>
        <pc:spChg chg="mod">
          <ac:chgData name="Alexey Kuzmichev | Impex HighTech GmbH" userId="f17238ad-b47f-4969-a743-f8e7163e30fa" providerId="ADAL" clId="{E35C34EE-E332-4D85-8345-8752D9965FBD}" dt="2024-11-14T09:10:30.554" v="682" actId="1076"/>
          <ac:spMkLst>
            <pc:docMk/>
            <pc:sldMk cId="3148239610" sldId="257"/>
            <ac:spMk id="26" creationId="{4512774B-ED86-FFC8-9F74-F20EBD4CF4ED}"/>
          </ac:spMkLst>
        </pc:spChg>
      </pc:sldChg>
      <pc:sldChg chg="modSp mod">
        <pc:chgData name="Alexey Kuzmichev | Impex HighTech GmbH" userId="f17238ad-b47f-4969-a743-f8e7163e30fa" providerId="ADAL" clId="{E35C34EE-E332-4D85-8345-8752D9965FBD}" dt="2024-11-14T07:05:18.829" v="0" actId="1076"/>
        <pc:sldMkLst>
          <pc:docMk/>
          <pc:sldMk cId="285054409" sldId="262"/>
        </pc:sldMkLst>
        <pc:spChg chg="mod">
          <ac:chgData name="Alexey Kuzmichev | Impex HighTech GmbH" userId="f17238ad-b47f-4969-a743-f8e7163e30fa" providerId="ADAL" clId="{E35C34EE-E332-4D85-8345-8752D9965FBD}" dt="2024-11-14T07:05:18.829" v="0" actId="1076"/>
          <ac:spMkLst>
            <pc:docMk/>
            <pc:sldMk cId="285054409" sldId="262"/>
            <ac:spMk id="9" creationId="{DE1C8950-C061-BB3A-1D16-A9F3B58E9308}"/>
          </ac:spMkLst>
        </pc:spChg>
      </pc:sldChg>
      <pc:sldChg chg="modSp mod">
        <pc:chgData name="Alexey Kuzmichev | Impex HighTech GmbH" userId="f17238ad-b47f-4969-a743-f8e7163e30fa" providerId="ADAL" clId="{E35C34EE-E332-4D85-8345-8752D9965FBD}" dt="2024-11-14T09:55:18.885" v="759" actId="1076"/>
        <pc:sldMkLst>
          <pc:docMk/>
          <pc:sldMk cId="1319928392" sldId="263"/>
        </pc:sldMkLst>
        <pc:spChg chg="mod">
          <ac:chgData name="Alexey Kuzmichev | Impex HighTech GmbH" userId="f17238ad-b47f-4969-a743-f8e7163e30fa" providerId="ADAL" clId="{E35C34EE-E332-4D85-8345-8752D9965FBD}" dt="2024-11-14T09:55:18.885" v="759" actId="1076"/>
          <ac:spMkLst>
            <pc:docMk/>
            <pc:sldMk cId="1319928392" sldId="263"/>
            <ac:spMk id="7" creationId="{4A09256B-D7E3-1734-3620-067735954356}"/>
          </ac:spMkLst>
        </pc:spChg>
        <pc:spChg chg="mod">
          <ac:chgData name="Alexey Kuzmichev | Impex HighTech GmbH" userId="f17238ad-b47f-4969-a743-f8e7163e30fa" providerId="ADAL" clId="{E35C34EE-E332-4D85-8345-8752D9965FBD}" dt="2024-11-14T09:55:00.442" v="758" actId="20577"/>
          <ac:spMkLst>
            <pc:docMk/>
            <pc:sldMk cId="1319928392" sldId="263"/>
            <ac:spMk id="14" creationId="{4CCB6C94-E694-7C63-92BE-CE8FC626D25D}"/>
          </ac:spMkLst>
        </pc:spChg>
      </pc:sldChg>
      <pc:sldChg chg="addSp delSp modSp add mod ord">
        <pc:chgData name="Alexey Kuzmichev | Impex HighTech GmbH" userId="f17238ad-b47f-4969-a743-f8e7163e30fa" providerId="ADAL" clId="{E35C34EE-E332-4D85-8345-8752D9965FBD}" dt="2024-11-14T09:33:48.401" v="755" actId="20577"/>
        <pc:sldMkLst>
          <pc:docMk/>
          <pc:sldMk cId="2088440348" sldId="265"/>
        </pc:sldMkLst>
        <pc:spChg chg="del">
          <ac:chgData name="Alexey Kuzmichev | Impex HighTech GmbH" userId="f17238ad-b47f-4969-a743-f8e7163e30fa" providerId="ADAL" clId="{E35C34EE-E332-4D85-8345-8752D9965FBD}" dt="2024-11-14T07:45:25.417" v="185" actId="478"/>
          <ac:spMkLst>
            <pc:docMk/>
            <pc:sldMk cId="2088440348" sldId="265"/>
            <ac:spMk id="2" creationId="{BE131509-72B9-6F69-760F-D6CFAC4F7CF6}"/>
          </ac:spMkLst>
        </pc:spChg>
        <pc:spChg chg="del">
          <ac:chgData name="Alexey Kuzmichev | Impex HighTech GmbH" userId="f17238ad-b47f-4969-a743-f8e7163e30fa" providerId="ADAL" clId="{E35C34EE-E332-4D85-8345-8752D9965FBD}" dt="2024-11-14T07:45:17.903" v="184" actId="478"/>
          <ac:spMkLst>
            <pc:docMk/>
            <pc:sldMk cId="2088440348" sldId="265"/>
            <ac:spMk id="7" creationId="{388B5663-527A-CD12-BD46-3A46D115147A}"/>
          </ac:spMkLst>
        </pc:spChg>
        <pc:spChg chg="mod">
          <ac:chgData name="Alexey Kuzmichev | Impex HighTech GmbH" userId="f17238ad-b47f-4969-a743-f8e7163e30fa" providerId="ADAL" clId="{E35C34EE-E332-4D85-8345-8752D9965FBD}" dt="2024-11-14T07:31:11.947" v="29" actId="20577"/>
          <ac:spMkLst>
            <pc:docMk/>
            <pc:sldMk cId="2088440348" sldId="265"/>
            <ac:spMk id="9" creationId="{F9348221-4D50-6301-AB42-C080772872F8}"/>
          </ac:spMkLst>
        </pc:spChg>
        <pc:spChg chg="add del mod">
          <ac:chgData name="Alexey Kuzmichev | Impex HighTech GmbH" userId="f17238ad-b47f-4969-a743-f8e7163e30fa" providerId="ADAL" clId="{E35C34EE-E332-4D85-8345-8752D9965FBD}" dt="2024-11-14T08:15:06.653" v="243" actId="478"/>
          <ac:spMkLst>
            <pc:docMk/>
            <pc:sldMk cId="2088440348" sldId="265"/>
            <ac:spMk id="10" creationId="{74B99F89-E2FD-75E5-A97B-89F4517B1575}"/>
          </ac:spMkLst>
        </pc:spChg>
        <pc:spChg chg="del">
          <ac:chgData name="Alexey Kuzmichev | Impex HighTech GmbH" userId="f17238ad-b47f-4969-a743-f8e7163e30fa" providerId="ADAL" clId="{E35C34EE-E332-4D85-8345-8752D9965FBD}" dt="2024-11-14T07:45:12.112" v="183" actId="478"/>
          <ac:spMkLst>
            <pc:docMk/>
            <pc:sldMk cId="2088440348" sldId="265"/>
            <ac:spMk id="14" creationId="{2C81DBFD-9EF5-85F4-9155-DD9C9C0532A4}"/>
          </ac:spMkLst>
        </pc:spChg>
        <pc:spChg chg="del mod">
          <ac:chgData name="Alexey Kuzmichev | Impex HighTech GmbH" userId="f17238ad-b47f-4969-a743-f8e7163e30fa" providerId="ADAL" clId="{E35C34EE-E332-4D85-8345-8752D9965FBD}" dt="2024-11-14T08:54:52.854" v="369" actId="478"/>
          <ac:spMkLst>
            <pc:docMk/>
            <pc:sldMk cId="2088440348" sldId="265"/>
            <ac:spMk id="17" creationId="{D5B10C4F-2992-4D62-95BA-B6CB34947191}"/>
          </ac:spMkLst>
        </pc:spChg>
        <pc:spChg chg="add mod">
          <ac:chgData name="Alexey Kuzmichev | Impex HighTech GmbH" userId="f17238ad-b47f-4969-a743-f8e7163e30fa" providerId="ADAL" clId="{E35C34EE-E332-4D85-8345-8752D9965FBD}" dt="2024-11-14T09:28:19.370" v="753" actId="1076"/>
          <ac:spMkLst>
            <pc:docMk/>
            <pc:sldMk cId="2088440348" sldId="265"/>
            <ac:spMk id="18" creationId="{AF1218DE-938E-9134-9229-393BF10D8485}"/>
          </ac:spMkLst>
        </pc:spChg>
        <pc:spChg chg="add">
          <ac:chgData name="Alexey Kuzmichev | Impex HighTech GmbH" userId="f17238ad-b47f-4969-a743-f8e7163e30fa" providerId="ADAL" clId="{E35C34EE-E332-4D85-8345-8752D9965FBD}" dt="2024-11-14T07:56:04.583" v="206"/>
          <ac:spMkLst>
            <pc:docMk/>
            <pc:sldMk cId="2088440348" sldId="265"/>
            <ac:spMk id="19" creationId="{A049F503-CA34-6A47-FE00-D784AB327CF0}"/>
          </ac:spMkLst>
        </pc:spChg>
        <pc:spChg chg="add">
          <ac:chgData name="Alexey Kuzmichev | Impex HighTech GmbH" userId="f17238ad-b47f-4969-a743-f8e7163e30fa" providerId="ADAL" clId="{E35C34EE-E332-4D85-8345-8752D9965FBD}" dt="2024-11-14T07:56:04.583" v="206"/>
          <ac:spMkLst>
            <pc:docMk/>
            <pc:sldMk cId="2088440348" sldId="265"/>
            <ac:spMk id="20" creationId="{7529A944-6DEB-85F2-FD8B-69E06311E7CF}"/>
          </ac:spMkLst>
        </pc:spChg>
        <pc:spChg chg="add mod">
          <ac:chgData name="Alexey Kuzmichev | Impex HighTech GmbH" userId="f17238ad-b47f-4969-a743-f8e7163e30fa" providerId="ADAL" clId="{E35C34EE-E332-4D85-8345-8752D9965FBD}" dt="2024-11-14T09:33:48.401" v="755" actId="20577"/>
          <ac:spMkLst>
            <pc:docMk/>
            <pc:sldMk cId="2088440348" sldId="265"/>
            <ac:spMk id="21" creationId="{D17DDF90-6124-0F9F-5D22-B79295D0D249}"/>
          </ac:spMkLst>
        </pc:spChg>
        <pc:picChg chg="add del mod">
          <ac:chgData name="Alexey Kuzmichev | Impex HighTech GmbH" userId="f17238ad-b47f-4969-a743-f8e7163e30fa" providerId="ADAL" clId="{E35C34EE-E332-4D85-8345-8752D9965FBD}" dt="2024-11-14T08:15:01.864" v="242" actId="478"/>
          <ac:picMkLst>
            <pc:docMk/>
            <pc:sldMk cId="2088440348" sldId="265"/>
            <ac:picMk id="8" creationId="{F85846BD-FB44-9DAD-BAB0-9CC71AC271E3}"/>
          </ac:picMkLst>
        </pc:picChg>
        <pc:picChg chg="del">
          <ac:chgData name="Alexey Kuzmichev | Impex HighTech GmbH" userId="f17238ad-b47f-4969-a743-f8e7163e30fa" providerId="ADAL" clId="{E35C34EE-E332-4D85-8345-8752D9965FBD}" dt="2024-11-14T07:31:24.263" v="31" actId="478"/>
          <ac:picMkLst>
            <pc:docMk/>
            <pc:sldMk cId="2088440348" sldId="265"/>
            <ac:picMk id="11" creationId="{C214FE40-A369-9454-879C-BBA763A17DFA}"/>
          </ac:picMkLst>
        </pc:picChg>
        <pc:picChg chg="del">
          <ac:chgData name="Alexey Kuzmichev | Impex HighTech GmbH" userId="f17238ad-b47f-4969-a743-f8e7163e30fa" providerId="ADAL" clId="{E35C34EE-E332-4D85-8345-8752D9965FBD}" dt="2024-11-14T07:31:25.386" v="32" actId="478"/>
          <ac:picMkLst>
            <pc:docMk/>
            <pc:sldMk cId="2088440348" sldId="265"/>
            <ac:picMk id="13" creationId="{5F2BB4BD-8A66-5129-0178-934592AB90F6}"/>
          </ac:picMkLst>
        </pc:picChg>
        <pc:picChg chg="add mod">
          <ac:chgData name="Alexey Kuzmichev | Impex HighTech GmbH" userId="f17238ad-b47f-4969-a743-f8e7163e30fa" providerId="ADAL" clId="{E35C34EE-E332-4D85-8345-8752D9965FBD}" dt="2024-11-14T09:28:14.780" v="752" actId="1076"/>
          <ac:picMkLst>
            <pc:docMk/>
            <pc:sldMk cId="2088440348" sldId="265"/>
            <ac:picMk id="15" creationId="{7186755B-814A-A3CD-A337-6E1CA1169A5B}"/>
          </ac:picMkLst>
        </pc:picChg>
        <pc:picChg chg="del">
          <ac:chgData name="Alexey Kuzmichev | Impex HighTech GmbH" userId="f17238ad-b47f-4969-a743-f8e7163e30fa" providerId="ADAL" clId="{E35C34EE-E332-4D85-8345-8752D9965FBD}" dt="2024-11-14T07:31:23.503" v="30" actId="478"/>
          <ac:picMkLst>
            <pc:docMk/>
            <pc:sldMk cId="2088440348" sldId="265"/>
            <ac:picMk id="16" creationId="{6F1D58AE-8D84-BF19-301F-CE3E683C9B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C9F3D-4974-46AE-A9F0-945C121A2448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0AF16-67BE-4DE0-97B5-DED70DB0859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1214428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51415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428874"/>
            <a:ext cx="6400800" cy="18002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050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2F87-DCE5-4B38-9857-5118F763F57E}" type="datetime1">
              <a:rPr lang="de-DE" smtClean="0"/>
              <a:t>14.11.2024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5141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157549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851415"/>
              </a:buClr>
              <a:defRPr/>
            </a:lvl1pPr>
            <a:lvl2pPr>
              <a:buClr>
                <a:srgbClr val="851415"/>
              </a:buClr>
              <a:defRPr/>
            </a:lvl2pPr>
            <a:lvl3pPr>
              <a:buClr>
                <a:srgbClr val="851415"/>
              </a:buClr>
              <a:defRPr/>
            </a:lvl3pPr>
            <a:lvl4pPr>
              <a:buClr>
                <a:srgbClr val="851415"/>
              </a:buClr>
              <a:defRPr/>
            </a:lvl4pPr>
            <a:lvl5pPr>
              <a:buClr>
                <a:srgbClr val="851415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C631-F293-4FCB-A36C-E19ECBE8D567}" type="datetime1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151721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85141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151721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851415"/>
              </a:buClr>
              <a:defRPr/>
            </a:lvl1pPr>
            <a:lvl2pPr>
              <a:buClr>
                <a:srgbClr val="851415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851415"/>
              </a:buClr>
              <a:defRPr/>
            </a:lvl3pPr>
            <a:lvl4pPr>
              <a:buClr>
                <a:srgbClr val="851415"/>
              </a:buClr>
              <a:defRPr/>
            </a:lvl4pPr>
            <a:lvl5pPr>
              <a:buClr>
                <a:srgbClr val="851415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E022-A657-40B2-BB09-93EDA3EDB7D2}" type="datetime1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51415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14673"/>
          </a:xfrm>
          <a:prstGeom prst="rect">
            <a:avLst/>
          </a:prstGeom>
        </p:spPr>
        <p:txBody>
          <a:bodyPr/>
          <a:lstStyle>
            <a:lvl1pPr>
              <a:buClr>
                <a:srgbClr val="851415"/>
              </a:buClr>
              <a:defRPr/>
            </a:lvl1pPr>
            <a:lvl2pPr>
              <a:buClr>
                <a:srgbClr val="851415"/>
              </a:buClr>
              <a:defRPr/>
            </a:lvl2pPr>
            <a:lvl3pPr>
              <a:buClr>
                <a:srgbClr val="851415"/>
              </a:buClr>
              <a:defRPr/>
            </a:lvl3pPr>
            <a:lvl4pPr>
              <a:buClr>
                <a:srgbClr val="851415"/>
              </a:buClr>
              <a:defRPr/>
            </a:lvl4pPr>
            <a:lvl5pPr>
              <a:buClr>
                <a:srgbClr val="851415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F7BD-C669-44CF-8E07-0CBD011A4DA7}" type="datetime1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2839635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85141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4348" y="1714494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C050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17-FA74-411E-8B44-4095C3B396BD}" type="datetime1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5141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086111"/>
          </a:xfrm>
          <a:prstGeom prst="rect">
            <a:avLst/>
          </a:prstGeom>
        </p:spPr>
        <p:txBody>
          <a:bodyPr/>
          <a:lstStyle>
            <a:lvl1pPr>
              <a:buClr>
                <a:srgbClr val="851415"/>
              </a:buClr>
              <a:defRPr sz="2800"/>
            </a:lvl1pPr>
            <a:lvl2pPr>
              <a:buClr>
                <a:srgbClr val="851415"/>
              </a:buClr>
              <a:defRPr sz="2400"/>
            </a:lvl2pPr>
            <a:lvl3pPr>
              <a:buClr>
                <a:srgbClr val="851415"/>
              </a:buClr>
              <a:defRPr sz="2000"/>
            </a:lvl3pPr>
            <a:lvl4pPr>
              <a:buClr>
                <a:srgbClr val="851415"/>
              </a:buClr>
              <a:defRPr sz="1800"/>
            </a:lvl4pPr>
            <a:lvl5pPr>
              <a:buClr>
                <a:srgbClr val="851415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086111"/>
          </a:xfrm>
          <a:prstGeom prst="rect">
            <a:avLst/>
          </a:prstGeom>
        </p:spPr>
        <p:txBody>
          <a:bodyPr/>
          <a:lstStyle>
            <a:lvl1pPr>
              <a:buClr>
                <a:srgbClr val="851415"/>
              </a:buClr>
              <a:defRPr sz="2800"/>
            </a:lvl1pPr>
            <a:lvl2pPr>
              <a:buClr>
                <a:srgbClr val="851415"/>
              </a:buClr>
              <a:defRPr sz="2400"/>
            </a:lvl2pPr>
            <a:lvl3pPr>
              <a:buClr>
                <a:srgbClr val="851415"/>
              </a:buClr>
              <a:defRPr sz="2000"/>
            </a:lvl3pPr>
            <a:lvl4pPr>
              <a:buClr>
                <a:srgbClr val="851415"/>
              </a:buClr>
              <a:defRPr sz="1800"/>
            </a:lvl4pPr>
            <a:lvl5pPr>
              <a:buClr>
                <a:srgbClr val="851415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E9D9-4A40-45A7-949D-8F5F9C47A07B}" type="datetime1">
              <a:rPr lang="de-DE" smtClean="0"/>
              <a:t>14.11.2024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5141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C050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26544"/>
          </a:xfrm>
          <a:prstGeom prst="rect">
            <a:avLst/>
          </a:prstGeom>
        </p:spPr>
        <p:txBody>
          <a:bodyPr/>
          <a:lstStyle>
            <a:lvl1pPr>
              <a:buClr>
                <a:srgbClr val="851415"/>
              </a:buClr>
              <a:defRPr sz="2400"/>
            </a:lvl1pPr>
            <a:lvl2pPr>
              <a:buClr>
                <a:srgbClr val="851415"/>
              </a:buClr>
              <a:defRPr sz="2000"/>
            </a:lvl2pPr>
            <a:lvl3pPr>
              <a:buClr>
                <a:srgbClr val="851415"/>
              </a:buClr>
              <a:defRPr sz="1800"/>
            </a:lvl3pPr>
            <a:lvl4pPr>
              <a:buClr>
                <a:srgbClr val="851415"/>
              </a:buClr>
              <a:defRPr sz="1600"/>
            </a:lvl4pPr>
            <a:lvl5pPr>
              <a:buClr>
                <a:srgbClr val="851415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C050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726544"/>
          </a:xfrm>
          <a:prstGeom prst="rect">
            <a:avLst/>
          </a:prstGeom>
        </p:spPr>
        <p:txBody>
          <a:bodyPr/>
          <a:lstStyle>
            <a:lvl1pPr>
              <a:buClr>
                <a:srgbClr val="851415"/>
              </a:buClr>
              <a:defRPr sz="2400"/>
            </a:lvl1pPr>
            <a:lvl2pPr>
              <a:buClr>
                <a:srgbClr val="851415"/>
              </a:buClr>
              <a:defRPr sz="2000"/>
            </a:lvl2pPr>
            <a:lvl3pPr>
              <a:buClr>
                <a:srgbClr val="851415"/>
              </a:buClr>
              <a:defRPr sz="1800"/>
            </a:lvl3pPr>
            <a:lvl4pPr>
              <a:buClr>
                <a:srgbClr val="851415"/>
              </a:buClr>
              <a:defRPr sz="1600"/>
            </a:lvl4pPr>
            <a:lvl5pPr>
              <a:buClr>
                <a:srgbClr val="851415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31D-1996-426A-96C3-E60E0948F87A}" type="datetime1">
              <a:rPr lang="de-DE" smtClean="0"/>
              <a:t>14.11.2024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5141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B12F-654A-4354-B4E8-51C1CAF6A3F8}" type="datetime1">
              <a:rPr lang="de-DE" smtClean="0"/>
              <a:t>14.11.2024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EE95-8ADE-4C0C-B0C1-EBB01E5BB711}" type="datetime1">
              <a:rPr lang="de-DE" smtClean="0"/>
              <a:t>14.11.2024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85141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152911"/>
          </a:xfrm>
          <a:prstGeom prst="rect">
            <a:avLst/>
          </a:prstGeom>
        </p:spPr>
        <p:txBody>
          <a:bodyPr/>
          <a:lstStyle>
            <a:lvl1pPr>
              <a:buClr>
                <a:srgbClr val="851415"/>
              </a:buClr>
              <a:defRPr sz="3200"/>
            </a:lvl1pPr>
            <a:lvl2pPr>
              <a:buClr>
                <a:srgbClr val="851415"/>
              </a:buClr>
              <a:defRPr sz="2800"/>
            </a:lvl2pPr>
            <a:lvl3pPr>
              <a:buClr>
                <a:srgbClr val="851415"/>
              </a:buClr>
              <a:defRPr sz="2400"/>
            </a:lvl3pPr>
            <a:lvl4pPr>
              <a:buClr>
                <a:srgbClr val="851415"/>
              </a:buClr>
              <a:defRPr sz="2000"/>
            </a:lvl4pPr>
            <a:lvl5pPr>
              <a:buClr>
                <a:srgbClr val="851415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281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050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1EE2-7BB2-4292-88E9-41601FF290EB}" type="datetime1">
              <a:rPr lang="de-DE" smtClean="0"/>
              <a:t>14.11.2024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3357568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0504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2897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85918" y="3782621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6CF3-63F6-4021-B963-136CD64DEA5C}" type="datetime1">
              <a:rPr lang="de-DE" smtClean="0"/>
              <a:t>14.11.2024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7158" y="4929204"/>
            <a:ext cx="1143008" cy="214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51415"/>
                </a:solidFill>
              </a:defRPr>
            </a:lvl1pPr>
          </a:lstStyle>
          <a:p>
            <a:fld id="{C1A7A75E-1C30-4E9D-9A0D-5C41B6158CA4}" type="datetime1">
              <a:rPr lang="de-DE" smtClean="0"/>
              <a:pPr/>
              <a:t>14.11.2024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5918" y="4929204"/>
            <a:ext cx="5929354" cy="214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5141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29586" y="4929204"/>
            <a:ext cx="847716" cy="214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51415"/>
                </a:solidFill>
              </a:defRPr>
            </a:lvl1pPr>
          </a:lstStyle>
          <a:p>
            <a:fld id="{5659DBC5-619D-4BC1-B84E-B474C9DDF68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2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2608" y="116771"/>
            <a:ext cx="1855080" cy="8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26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8776" y="4357700"/>
            <a:ext cx="9787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4357700"/>
            <a:ext cx="9144000" cy="3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4857766"/>
            <a:ext cx="9144000" cy="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26"/>
          <p:cNvSpPr txBox="1">
            <a:spLocks noChangeArrowheads="1"/>
          </p:cNvSpPr>
          <p:nvPr userDrawn="1"/>
        </p:nvSpPr>
        <p:spPr bwMode="auto">
          <a:xfrm>
            <a:off x="2643174" y="4500576"/>
            <a:ext cx="64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851415"/>
              </a:buClr>
              <a:buFont typeface="Wingdings" pitchFamily="2" charset="2"/>
              <a:buChar char="§"/>
            </a:pPr>
            <a:r>
              <a:rPr lang="de-DE" altLang="de-DE" sz="1000" dirty="0">
                <a:latin typeface="Arial" pitchFamily="34" charset="0"/>
                <a:cs typeface="Arial" pitchFamily="34" charset="0"/>
              </a:rPr>
              <a:t> 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optics</a:t>
            </a:r>
            <a:endParaRPr lang="de-DE" alt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27"/>
          <p:cNvSpPr txBox="1">
            <a:spLocks noChangeArrowheads="1"/>
          </p:cNvSpPr>
          <p:nvPr userDrawn="1"/>
        </p:nvSpPr>
        <p:spPr bwMode="auto">
          <a:xfrm>
            <a:off x="3776648" y="4497904"/>
            <a:ext cx="7489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851415"/>
              </a:buClr>
              <a:buFont typeface="Wingdings" pitchFamily="2" charset="2"/>
              <a:buChar char="§"/>
            </a:pPr>
            <a:r>
              <a:rPr lang="de-DE" altLang="de-DE" sz="1000" dirty="0">
                <a:latin typeface="Arial" pitchFamily="34" charset="0"/>
                <a:cs typeface="Arial" pitchFamily="34" charset="0"/>
              </a:rPr>
              <a:t> 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crystals</a:t>
            </a:r>
            <a:endParaRPr lang="de-DE" alt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28"/>
          <p:cNvSpPr txBox="1">
            <a:spLocks noChangeArrowheads="1"/>
          </p:cNvSpPr>
          <p:nvPr userDrawn="1"/>
        </p:nvSpPr>
        <p:spPr bwMode="auto">
          <a:xfrm>
            <a:off x="5019660" y="4502377"/>
            <a:ext cx="6559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851415"/>
              </a:buClr>
              <a:buFont typeface="Wingdings" pitchFamily="2" charset="2"/>
              <a:buChar char="§"/>
            </a:pPr>
            <a:r>
              <a:rPr lang="de-DE" altLang="de-DE" sz="1000" dirty="0">
                <a:latin typeface="Arial" pitchFamily="34" charset="0"/>
                <a:cs typeface="Arial" pitchFamily="34" charset="0"/>
              </a:rPr>
              <a:t> 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lasers</a:t>
            </a:r>
            <a:endParaRPr lang="de-DE" alt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"/>
          <p:cNvSpPr txBox="1">
            <a:spLocks noChangeArrowheads="1"/>
          </p:cNvSpPr>
          <p:nvPr userDrawn="1"/>
        </p:nvSpPr>
        <p:spPr bwMode="auto">
          <a:xfrm>
            <a:off x="6132512" y="4381501"/>
            <a:ext cx="1354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800" b="1" dirty="0" err="1"/>
              <a:t>Impex</a:t>
            </a:r>
            <a:r>
              <a:rPr lang="de-DE" altLang="de-DE" sz="800" b="1" dirty="0"/>
              <a:t> </a:t>
            </a:r>
            <a:r>
              <a:rPr lang="de-DE" altLang="de-DE" sz="800" b="1" dirty="0" err="1"/>
              <a:t>HighTech</a:t>
            </a:r>
            <a:r>
              <a:rPr lang="de-DE" altLang="de-DE" sz="800" b="1" dirty="0"/>
              <a:t> GmbH</a:t>
            </a:r>
          </a:p>
          <a:p>
            <a:r>
              <a:rPr lang="de-DE" altLang="de-DE" sz="800" dirty="0"/>
              <a:t>Mendelstraße 11</a:t>
            </a:r>
          </a:p>
          <a:p>
            <a:r>
              <a:rPr lang="de-DE" altLang="de-DE" sz="800" dirty="0"/>
              <a:t>48149 Münster, Germany</a:t>
            </a:r>
          </a:p>
        </p:txBody>
      </p:sp>
      <p:sp>
        <p:nvSpPr>
          <p:cNvPr id="18" name="Textfeld 2"/>
          <p:cNvSpPr txBox="1">
            <a:spLocks noChangeArrowheads="1"/>
          </p:cNvSpPr>
          <p:nvPr userDrawn="1"/>
        </p:nvSpPr>
        <p:spPr bwMode="auto">
          <a:xfrm>
            <a:off x="7651759" y="4343995"/>
            <a:ext cx="1285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700" dirty="0"/>
              <a:t>Fon: +49 | 251 | 2979 82 0</a:t>
            </a:r>
          </a:p>
          <a:p>
            <a:r>
              <a:rPr lang="de-DE" altLang="de-DE" sz="700" dirty="0"/>
              <a:t>Fax: +49 | 251 | 2979 82 22</a:t>
            </a:r>
          </a:p>
          <a:p>
            <a:r>
              <a:rPr lang="de-DE" altLang="de-DE" sz="700" dirty="0"/>
              <a:t>sales@impex-hightech.de</a:t>
            </a:r>
          </a:p>
          <a:p>
            <a:r>
              <a:rPr lang="de-DE" altLang="de-DE" sz="700" dirty="0"/>
              <a:t>www.impex-hightech.de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DE2D83-5813-F186-81A4-57E83A28513D}"/>
              </a:ext>
            </a:extLst>
          </p:cNvPr>
          <p:cNvSpPr txBox="1"/>
          <p:nvPr/>
        </p:nvSpPr>
        <p:spPr>
          <a:xfrm>
            <a:off x="179512" y="1114059"/>
            <a:ext cx="3600400" cy="168100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600" b="1" dirty="0">
                <a:solidFill>
                  <a:srgbClr val="000000"/>
                </a:solidFill>
                <a:ea typeface="Microsoft YaHei"/>
              </a:rPr>
              <a:t>Available Methods: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dirty="0">
                <a:solidFill>
                  <a:srgbClr val="000000"/>
                </a:solidFill>
                <a:ea typeface="Microsoft YaHei"/>
              </a:rPr>
              <a:t>Soldering/Brazing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dirty="0">
                <a:solidFill>
                  <a:srgbClr val="000000"/>
                </a:solidFill>
                <a:ea typeface="Microsoft YaHei"/>
              </a:rPr>
              <a:t>Sintering 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dirty="0">
                <a:solidFill>
                  <a:srgbClr val="000000"/>
                </a:solidFill>
                <a:ea typeface="Microsoft YaHei"/>
              </a:rPr>
              <a:t>Welding 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dirty="0">
                <a:solidFill>
                  <a:srgbClr val="000000"/>
                </a:solidFill>
                <a:ea typeface="Microsoft YaHei"/>
              </a:rPr>
              <a:t>Gluing, etc.</a:t>
            </a:r>
          </a:p>
          <a:p>
            <a:r>
              <a:rPr lang="en-US" sz="1600" b="1" u="none" strike="noStrike" dirty="0">
                <a:solidFill>
                  <a:srgbClr val="000000"/>
                </a:solidFill>
                <a:uFillTx/>
                <a:ea typeface="Microsoft YaHei"/>
              </a:rPr>
              <a:t>Requirements:</a:t>
            </a:r>
            <a:endParaRPr lang="en-US" sz="1600" b="1" u="none" strike="noStrike" dirty="0">
              <a:solidFill>
                <a:srgbClr val="000000"/>
              </a:solidFill>
              <a:uFillTx/>
            </a:endParaRPr>
          </a:p>
          <a:p>
            <a:pPr marL="339725" indent="-3397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 dirty="0">
                <a:solidFill>
                  <a:srgbClr val="000000"/>
                </a:solidFill>
                <a:uFillTx/>
                <a:ea typeface="Microsoft YaHei"/>
              </a:rPr>
              <a:t>High thermal conductivity</a:t>
            </a:r>
            <a:endParaRPr lang="en-US" sz="1600" b="0" u="none" strike="noStrike" dirty="0">
              <a:solidFill>
                <a:srgbClr val="000000"/>
              </a:solidFill>
              <a:uFillTx/>
            </a:endParaRPr>
          </a:p>
          <a:p>
            <a:pPr marL="339725" indent="-3397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 dirty="0">
                <a:solidFill>
                  <a:srgbClr val="000000"/>
                </a:solidFill>
                <a:uFillTx/>
                <a:ea typeface="Microsoft YaHei"/>
              </a:rPr>
              <a:t>High tensile strength </a:t>
            </a:r>
          </a:p>
          <a:p>
            <a:pPr marL="339725" indent="-3397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 dirty="0">
                <a:solidFill>
                  <a:srgbClr val="000000"/>
                </a:solidFill>
                <a:uFillTx/>
                <a:ea typeface="Microsoft YaHei"/>
              </a:rPr>
              <a:t>High Q-factor</a:t>
            </a:r>
            <a:endParaRPr lang="en-US" sz="1600" b="0" u="none" strike="noStrike" dirty="0">
              <a:solidFill>
                <a:srgbClr val="000000"/>
              </a:solidFill>
              <a:uFillTx/>
            </a:endParaRPr>
          </a:p>
          <a:p>
            <a:endParaRPr lang="en-US" sz="2000" b="0" u="none" strike="noStrike" dirty="0">
              <a:solidFill>
                <a:srgbClr val="000000"/>
              </a:solidFill>
              <a:uFillTx/>
            </a:endParaRPr>
          </a:p>
          <a:p>
            <a:endParaRPr lang="en-US" sz="2000" b="0" u="none" strike="noStrike" dirty="0">
              <a:solidFill>
                <a:srgbClr val="000000"/>
              </a:solidFill>
              <a:uFillTx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2CA45E2-2006-59AF-223F-16530A4C0429}"/>
              </a:ext>
            </a:extLst>
          </p:cNvPr>
          <p:cNvSpPr txBox="1"/>
          <p:nvPr/>
        </p:nvSpPr>
        <p:spPr>
          <a:xfrm rot="7200">
            <a:off x="4573453" y="2931675"/>
            <a:ext cx="4349856" cy="139176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none" strike="noStrike" dirty="0">
                <a:solidFill>
                  <a:srgbClr val="000000"/>
                </a:solidFill>
                <a:uFillTx/>
                <a:ea typeface="Microsoft YaHei"/>
              </a:rPr>
              <a:t>Sapphire: Most Promising Technique is Welding</a:t>
            </a:r>
            <a:endParaRPr lang="en-US" sz="1600" b="0" u="none" strike="noStrike" dirty="0">
              <a:solidFill>
                <a:srgbClr val="000000"/>
              </a:solidFill>
              <a:uFillTx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dirty="0">
                <a:solidFill>
                  <a:srgbClr val="000000"/>
                </a:solidFill>
                <a:ea typeface="Microsoft YaHei"/>
              </a:rPr>
              <a:t>Diffusion Welding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dirty="0">
                <a:solidFill>
                  <a:srgbClr val="000000"/>
                </a:solidFill>
                <a:ea typeface="Microsoft YaHei"/>
              </a:rPr>
              <a:t>Laser Welding 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1600" b="0" u="none" strike="noStrike" dirty="0">
              <a:solidFill>
                <a:srgbClr val="000000"/>
              </a:solidFill>
              <a:uFillTx/>
            </a:endParaRPr>
          </a:p>
          <a:p>
            <a:endParaRPr lang="de-DE" sz="1600" b="0" u="none" strike="noStrike" dirty="0">
              <a:solidFill>
                <a:srgbClr val="000000"/>
              </a:solidFill>
              <a:uFillTx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87D79F7-81EE-712F-B7A3-234DDC5A48AB}"/>
              </a:ext>
            </a:extLst>
          </p:cNvPr>
          <p:cNvSpPr txBox="1"/>
          <p:nvPr/>
        </p:nvSpPr>
        <p:spPr>
          <a:xfrm>
            <a:off x="4572000" y="1109734"/>
            <a:ext cx="4536504" cy="149344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ea typeface="Microsoft YaHei"/>
              </a:rPr>
              <a:t>Constrains: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dirty="0">
                <a:solidFill>
                  <a:srgbClr val="000000"/>
                </a:solidFill>
                <a:ea typeface="Microsoft YaHei"/>
              </a:rPr>
              <a:t>Specific material properties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dirty="0">
                <a:solidFill>
                  <a:srgbClr val="000000"/>
                </a:solidFill>
                <a:ea typeface="Microsoft YaHei"/>
              </a:rPr>
              <a:t>Uneven geometry, roughness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dirty="0">
                <a:solidFill>
                  <a:srgbClr val="000000"/>
                </a:solidFill>
                <a:ea typeface="Microsoft YaHei"/>
              </a:rPr>
              <a:t>Wide temperature working range (10 K – 293 K)</a:t>
            </a:r>
            <a:endParaRPr lang="de-DE" sz="2000" b="0" u="none" strike="noStrike" dirty="0">
              <a:solidFill>
                <a:srgbClr val="000000"/>
              </a:solidFill>
              <a:uFillTx/>
            </a:endParaRPr>
          </a:p>
          <a:p>
            <a:pPr>
              <a:lnSpc>
                <a:spcPct val="100000"/>
              </a:lnSpc>
            </a:pPr>
            <a:endParaRPr lang="de-DE" sz="2000" b="0" u="none" strike="noStrike" dirty="0">
              <a:solidFill>
                <a:srgbClr val="000000"/>
              </a:solidFill>
              <a:uFillTx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2231F7-DB00-1072-0A76-EEA8CF86E3CB}"/>
              </a:ext>
            </a:extLst>
          </p:cNvPr>
          <p:cNvSpPr txBox="1"/>
          <p:nvPr/>
        </p:nvSpPr>
        <p:spPr>
          <a:xfrm>
            <a:off x="-14289" y="51470"/>
            <a:ext cx="7740352" cy="106258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3200" b="0" u="none" strike="noStrike" dirty="0">
                <a:solidFill>
                  <a:srgbClr val="000000"/>
                </a:solidFill>
                <a:uFillTx/>
                <a:latin typeface="+mj-lt"/>
                <a:ea typeface="Microsoft YaHei"/>
              </a:rPr>
              <a:t>Towards Reliable Bonding of </a:t>
            </a:r>
          </a:p>
          <a:p>
            <a:pPr algn="ctr"/>
            <a:r>
              <a:rPr lang="en-US" sz="3200" b="0" u="none" strike="noStrike" dirty="0">
                <a:solidFill>
                  <a:srgbClr val="000000"/>
                </a:solidFill>
                <a:uFillTx/>
                <a:latin typeface="+mj-lt"/>
                <a:ea typeface="Microsoft YaHei"/>
              </a:rPr>
              <a:t>Sapphire and Silicon</a:t>
            </a:r>
            <a:endParaRPr lang="en-US" sz="3200" b="0" u="none" strike="noStrike" dirty="0">
              <a:solidFill>
                <a:srgbClr val="000000"/>
              </a:solidFill>
              <a:uFillTx/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AEA403-4D39-A2B4-DEDB-69EB900E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F7BD-C669-44CF-8E07-0CBD011A4DA7}" type="datetime1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2D8242-6B78-357C-B1C0-5F6DC154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30EE4E-C498-191C-5F30-80108AE4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 descr="Ein Bild, das Screenshot, Design, Reihe, Kunst enthält.&#10;&#10;Automatisch generierte Beschreibung">
            <a:extLst>
              <a:ext uri="{FF2B5EF4-FFF2-40B4-BE49-F238E27FC236}">
                <a16:creationId xmlns:a16="http://schemas.microsoft.com/office/drawing/2014/main" id="{E9052C87-C20A-38EF-F48B-AB4DA9842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3" y="2655462"/>
            <a:ext cx="1874368" cy="1697436"/>
          </a:xfrm>
          <a:prstGeom prst="rect">
            <a:avLst/>
          </a:prstGeom>
        </p:spPr>
      </p:pic>
      <p:pic>
        <p:nvPicPr>
          <p:cNvPr id="9" name="Grafik 8" descr="Ein Bild, das Reihe, Diagramm, Screenshot, Design enthält.&#10;&#10;Automatisch generierte Beschreibung">
            <a:extLst>
              <a:ext uri="{FF2B5EF4-FFF2-40B4-BE49-F238E27FC236}">
                <a16:creationId xmlns:a16="http://schemas.microsoft.com/office/drawing/2014/main" id="{E21B8AA7-1BE0-7309-3E8F-8CA496105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09" y="2067694"/>
            <a:ext cx="3126287" cy="172401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3374495-32A5-5FAC-8D67-547A2315DC79}"/>
              </a:ext>
            </a:extLst>
          </p:cNvPr>
          <p:cNvSpPr txBox="1"/>
          <p:nvPr/>
        </p:nvSpPr>
        <p:spPr>
          <a:xfrm>
            <a:off x="2607972" y="3844121"/>
            <a:ext cx="3876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Processing schema: 1 – melt droplet holder, 2 – melt droplet, </a:t>
            </a:r>
          </a:p>
          <a:p>
            <a:pPr algn="ctr"/>
            <a:r>
              <a:rPr lang="en-US" sz="11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 – capillary gap, 4 – sapphire parts, 5 – weld seam</a:t>
            </a:r>
            <a:endParaRPr lang="de-DE" sz="11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434A4D-ECE5-D45C-6110-A31936372467}"/>
              </a:ext>
            </a:extLst>
          </p:cNvPr>
          <p:cNvSpPr txBox="1"/>
          <p:nvPr/>
        </p:nvSpPr>
        <p:spPr>
          <a:xfrm>
            <a:off x="376245" y="0"/>
            <a:ext cx="6948264" cy="113451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3200" b="0" u="none" strike="noStrike" dirty="0">
                <a:solidFill>
                  <a:srgbClr val="000000"/>
                </a:solidFill>
                <a:uFillTx/>
                <a:latin typeface="+mj-lt"/>
                <a:ea typeface="Microsoft YaHei"/>
              </a:rPr>
              <a:t>Diffusion Welding:</a:t>
            </a:r>
            <a:endParaRPr lang="en-US" sz="3200" b="0" u="none" strike="noStrike" dirty="0">
              <a:solidFill>
                <a:srgbClr val="000000"/>
              </a:solidFill>
              <a:uFillTx/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US" sz="2800" b="0" u="none" strike="noStrike" dirty="0">
                <a:solidFill>
                  <a:srgbClr val="000000"/>
                </a:solidFill>
                <a:uFillTx/>
                <a:latin typeface="+mj-lt"/>
                <a:ea typeface="Microsoft YaHei"/>
              </a:rPr>
              <a:t>Sapphire Bonding by Its Own Melt</a:t>
            </a:r>
            <a:endParaRPr lang="en-US" sz="2800" b="0" u="none" strike="noStrike" dirty="0">
              <a:solidFill>
                <a:srgbClr val="000000"/>
              </a:solidFill>
              <a:uFillTx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kt 12">
                <a:extLst>
                  <a:ext uri="{FF2B5EF4-FFF2-40B4-BE49-F238E27FC236}">
                    <a16:creationId xmlns:a16="http://schemas.microsoft.com/office/drawing/2014/main" id="{9E1702EB-AB87-E499-33D4-80B53DD66943}"/>
                  </a:ext>
                </a:extLst>
              </p:cNvPr>
              <p:cNvSpPr txBox="1"/>
              <p:nvPr/>
            </p:nvSpPr>
            <p:spPr bwMode="auto">
              <a:xfrm>
                <a:off x="4158878" y="1561019"/>
                <a:ext cx="1584176" cy="77151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1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𝜎𝛿</m:t>
                              </m:r>
                            </m:num>
                            <m:den>
                              <m:r>
                                <a:rPr lang="de-DE" sz="1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e-DE" sz="1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r>
                            <a:rPr lang="de-DE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13" name="Objekt 12">
                <a:extLst>
                  <a:ext uri="{FF2B5EF4-FFF2-40B4-BE49-F238E27FC236}">
                    <a16:creationId xmlns:a16="http://schemas.microsoft.com/office/drawing/2014/main" id="{9E1702EB-AB87-E499-33D4-80B53DD66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8878" y="1561019"/>
                <a:ext cx="1584176" cy="771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7E83F558-B1FE-B1FB-2DE2-16BF64D2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-787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kt 14">
                <a:extLst>
                  <a:ext uri="{FF2B5EF4-FFF2-40B4-BE49-F238E27FC236}">
                    <a16:creationId xmlns:a16="http://schemas.microsoft.com/office/drawing/2014/main" id="{CEED7726-D8A7-47BC-3949-0FBEB29C652A}"/>
                  </a:ext>
                </a:extLst>
              </p:cNvPr>
              <p:cNvSpPr txBox="1"/>
              <p:nvPr/>
            </p:nvSpPr>
            <p:spPr bwMode="auto">
              <a:xfrm>
                <a:off x="6795845" y="3357811"/>
                <a:ext cx="1855531" cy="63320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sz="1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𝜆𝜌𝜎</m:t>
                              </m:r>
                              <m:sSup>
                                <m:sSupPr>
                                  <m:ctrlPr>
                                    <a:rPr lang="de-DE" sz="1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de-DE" sz="1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sz="1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𝜇𝛼</m:t>
                              </m:r>
                              <m:d>
                                <m:dPr>
                                  <m:ctrlPr>
                                    <a:rPr lang="de-DE" sz="1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de-DE" sz="1000" i="0">
                                          <a:solidFill>
                                            <a:srgbClr val="000000"/>
                                          </a:solidFill>
                                        </a:rPr>
                                        <m:t>mel</m:t>
                                      </m:r>
                                    </m:sub>
                                  </m:sSub>
                                  <m:r>
                                    <a:rPr lang="de-DE" sz="1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de-DE" sz="1000" dirty="0"/>
              </a:p>
            </p:txBody>
          </p:sp>
        </mc:Choice>
        <mc:Fallback>
          <p:sp>
            <p:nvSpPr>
              <p:cNvPr id="15" name="Objekt 14">
                <a:extLst>
                  <a:ext uri="{FF2B5EF4-FFF2-40B4-BE49-F238E27FC236}">
                    <a16:creationId xmlns:a16="http://schemas.microsoft.com/office/drawing/2014/main" id="{CEED7726-D8A7-47BC-3949-0FBEB29C6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5845" y="3357811"/>
                <a:ext cx="1855531" cy="6332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>
            <a:extLst>
              <a:ext uri="{FF2B5EF4-FFF2-40B4-BE49-F238E27FC236}">
                <a16:creationId xmlns:a16="http://schemas.microsoft.com/office/drawing/2014/main" id="{7F6D14A3-1DB4-1285-B3DE-1EB58A6C54D4}"/>
              </a:ext>
            </a:extLst>
          </p:cNvPr>
          <p:cNvSpPr txBox="1"/>
          <p:nvPr/>
        </p:nvSpPr>
        <p:spPr>
          <a:xfrm>
            <a:off x="3089114" y="1275606"/>
            <a:ext cx="3438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Quasi-stationary solution to the capillary rise</a:t>
            </a:r>
          </a:p>
          <a:p>
            <a:r>
              <a:rPr lang="en-US" sz="1100" dirty="0"/>
              <a:t>(acceleration neglection):</a:t>
            </a:r>
          </a:p>
        </p:txBody>
      </p:sp>
      <p:pic>
        <p:nvPicPr>
          <p:cNvPr id="20" name="Grafik 19" descr="Ein Bild, das Uhr, Kreis, Screenshot, Design enthält.&#10;&#10;Automatisch generierte Beschreibung">
            <a:extLst>
              <a:ext uri="{FF2B5EF4-FFF2-40B4-BE49-F238E27FC236}">
                <a16:creationId xmlns:a16="http://schemas.microsoft.com/office/drawing/2014/main" id="{658FCE09-C390-3BA6-0B73-216834201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4" y="1349053"/>
            <a:ext cx="1466460" cy="1242312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22FF17D3-EFC2-3BA2-BC0A-E4806ABFF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kt 21">
                <a:extLst>
                  <a:ext uri="{FF2B5EF4-FFF2-40B4-BE49-F238E27FC236}">
                    <a16:creationId xmlns:a16="http://schemas.microsoft.com/office/drawing/2014/main" id="{CE0E0A8E-F27C-6028-324F-AA63FD6D324D}"/>
                  </a:ext>
                </a:extLst>
              </p:cNvPr>
              <p:cNvSpPr txBox="1"/>
              <p:nvPr/>
            </p:nvSpPr>
            <p:spPr bwMode="auto">
              <a:xfrm>
                <a:off x="6579739" y="2904790"/>
                <a:ext cx="2267678" cy="527483"/>
              </a:xfrm>
              <a:prstGeom prst="rect">
                <a:avLst/>
              </a:prstGeom>
              <a:noFill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i="0">
                                  <a:solidFill>
                                    <a:srgbClr val="000000"/>
                                  </a:solidFill>
                                </a:rPr>
                                <m:t>mel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𝜆𝜌𝜎</m:t>
                          </m:r>
                          <m:sSup>
                            <m:sSup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𝜇𝛼</m:t>
                          </m:r>
                        </m:den>
                      </m:f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Objekt 21">
                <a:extLst>
                  <a:ext uri="{FF2B5EF4-FFF2-40B4-BE49-F238E27FC236}">
                    <a16:creationId xmlns:a16="http://schemas.microsoft.com/office/drawing/2014/main" id="{CE0E0A8E-F27C-6028-324F-AA63FD6D3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9739" y="2904790"/>
                <a:ext cx="2267678" cy="5274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>
            <a:extLst>
              <a:ext uri="{FF2B5EF4-FFF2-40B4-BE49-F238E27FC236}">
                <a16:creationId xmlns:a16="http://schemas.microsoft.com/office/drawing/2014/main" id="{B249F403-C361-E168-1375-53B845A785C8}"/>
              </a:ext>
            </a:extLst>
          </p:cNvPr>
          <p:cNvSpPr txBox="1"/>
          <p:nvPr/>
        </p:nvSpPr>
        <p:spPr>
          <a:xfrm>
            <a:off x="6332150" y="1254383"/>
            <a:ext cx="2632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Taking solidification into account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Heat released during crystallization exceeds the heat released during cooling</a:t>
            </a:r>
            <a:r>
              <a:rPr lang="en-US" sz="1100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a typeface="Calibri" panose="020F0502020204030204" pitchFamily="34" charset="0"/>
                <a:cs typeface="Calibri" panose="020F0502020204030204" pitchFamily="34" charset="0"/>
              </a:rPr>
              <a:t>Linear thermal gradient</a:t>
            </a:r>
          </a:p>
          <a:p>
            <a:endParaRPr lang="en-US" sz="11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81564D-45AF-FE09-AEAC-62968C2B7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0" y="-150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7DF0575-9CC4-FC22-779C-09B081085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bjekt 24">
                <a:extLst>
                  <a:ext uri="{FF2B5EF4-FFF2-40B4-BE49-F238E27FC236}">
                    <a16:creationId xmlns:a16="http://schemas.microsoft.com/office/drawing/2014/main" id="{73F23022-EB58-2A65-91B2-0CD57A5AB431}"/>
                  </a:ext>
                </a:extLst>
              </p:cNvPr>
              <p:cNvSpPr txBox="1"/>
              <p:nvPr/>
            </p:nvSpPr>
            <p:spPr bwMode="auto">
              <a:xfrm>
                <a:off x="7260128" y="4002381"/>
                <a:ext cx="393022" cy="22923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>
          <p:sp>
            <p:nvSpPr>
              <p:cNvPr id="25" name="Objekt 24">
                <a:extLst>
                  <a:ext uri="{FF2B5EF4-FFF2-40B4-BE49-F238E27FC236}">
                    <a16:creationId xmlns:a16="http://schemas.microsoft.com/office/drawing/2014/main" id="{73F23022-EB58-2A65-91B2-0CD57A5AB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0128" y="4002381"/>
                <a:ext cx="393022" cy="229239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>
            <a:extLst>
              <a:ext uri="{FF2B5EF4-FFF2-40B4-BE49-F238E27FC236}">
                <a16:creationId xmlns:a16="http://schemas.microsoft.com/office/drawing/2014/main" id="{4512774B-ED86-FFC8-9F74-F20EBD4CF4ED}"/>
              </a:ext>
            </a:extLst>
          </p:cNvPr>
          <p:cNvSpPr txBox="1"/>
          <p:nvPr/>
        </p:nvSpPr>
        <p:spPr>
          <a:xfrm>
            <a:off x="6735975" y="4013398"/>
            <a:ext cx="219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              ,    - </a:t>
            </a:r>
            <a:r>
              <a:rPr lang="en-US" sz="1100" dirty="0"/>
              <a:t>thermal conductivity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5AB7877-A73E-76BB-08F7-3C37CFECE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85811C48-CC46-87EE-B4B0-3D7A7ED56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kt 17">
                <a:extLst>
                  <a:ext uri="{FF2B5EF4-FFF2-40B4-BE49-F238E27FC236}">
                    <a16:creationId xmlns:a16="http://schemas.microsoft.com/office/drawing/2014/main" id="{17905F6A-936F-5386-B3A4-B23DE625D708}"/>
                  </a:ext>
                </a:extLst>
              </p:cNvPr>
              <p:cNvSpPr txBox="1"/>
              <p:nvPr/>
            </p:nvSpPr>
            <p:spPr bwMode="auto">
              <a:xfrm>
                <a:off x="6496171" y="1985723"/>
                <a:ext cx="2671936" cy="50291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de-DE" sz="1000" i="0">
                            <a:solidFill>
                              <a:srgbClr val="000000"/>
                            </a:solidFill>
                          </a:rPr>
                          <m:t>cryst</m:t>
                        </m:r>
                      </m:sub>
                    </m:sSub>
                    <m:r>
                      <a:rPr lang="de-DE" sz="1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de-DE" sz="1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1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1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de-DE" sz="1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de-DE" sz="1000">
                            <a:solidFill>
                              <a:srgbClr val="000000"/>
                            </a:solidFill>
                          </a:rPr>
                          <m:t>freeze</m:t>
                        </m:r>
                      </m:sub>
                    </m:sSub>
                    <m:r>
                      <a:rPr lang="de-DE" sz="1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de-DE" sz="1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1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de-DE" sz="1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z="1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de-DE" sz="1000">
                                <a:solidFill>
                                  <a:srgbClr val="000000"/>
                                </a:solidFill>
                              </a:rPr>
                              <m:t>mel</m:t>
                            </m:r>
                          </m:sub>
                        </m:sSub>
                      </m:e>
                    </m:d>
                  </m:oMath>
                </a14:m>
                <a:endParaRPr lang="de-DE" sz="1000" dirty="0"/>
              </a:p>
            </p:txBody>
          </p:sp>
        </mc:Choice>
        <mc:Fallback xmlns="">
          <p:sp>
            <p:nvSpPr>
              <p:cNvPr id="18" name="Objekt 17">
                <a:extLst>
                  <a:ext uri="{FF2B5EF4-FFF2-40B4-BE49-F238E27FC236}">
                    <a16:creationId xmlns:a16="http://schemas.microsoft.com/office/drawing/2014/main" id="{17905F6A-936F-5386-B3A4-B23DE625D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6171" y="1985723"/>
                <a:ext cx="2671936" cy="5029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>
            <a:extLst>
              <a:ext uri="{FF2B5EF4-FFF2-40B4-BE49-F238E27FC236}">
                <a16:creationId xmlns:a16="http://schemas.microsoft.com/office/drawing/2014/main" id="{481DFD32-46E0-BF2C-C521-0F445B9CDB53}"/>
              </a:ext>
            </a:extLst>
          </p:cNvPr>
          <p:cNvSpPr txBox="1"/>
          <p:nvPr/>
        </p:nvSpPr>
        <p:spPr>
          <a:xfrm>
            <a:off x="6497941" y="2715220"/>
            <a:ext cx="2671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Resulting equation for the melt height:</a:t>
            </a:r>
            <a:endParaRPr lang="en-US" sz="11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766A5F26-1543-D35D-7A02-D951AF063B1A}"/>
                  </a:ext>
                </a:extLst>
              </p:cNvPr>
              <p:cNvSpPr txBox="1"/>
              <p:nvPr/>
            </p:nvSpPr>
            <p:spPr>
              <a:xfrm>
                <a:off x="6607386" y="2547045"/>
                <a:ext cx="928178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de-DE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000" dirty="0"/>
                  <a:t>-</a:t>
                </a:r>
                <a:r>
                  <a:rPr lang="el-GR" sz="1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de-DE" sz="1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1000" i="1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766A5F26-1543-D35D-7A02-D951AF063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386" y="2547045"/>
                <a:ext cx="928178" cy="153888"/>
              </a:xfrm>
              <a:prstGeom prst="rect">
                <a:avLst/>
              </a:prstGeom>
              <a:blipFill>
                <a:blip r:embed="rId10"/>
                <a:stretch>
                  <a:fillRect l="-5263" t="-24000" b="-5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6795701-A42B-7EA4-3BA7-07E0F57E9026}"/>
                  </a:ext>
                </a:extLst>
              </p:cNvPr>
              <p:cNvSpPr txBox="1"/>
              <p:nvPr/>
            </p:nvSpPr>
            <p:spPr>
              <a:xfrm>
                <a:off x="6677765" y="4028295"/>
                <a:ext cx="604557" cy="203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type m:val="skw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num>
                        <m:den>
                          <m:r>
                            <a:rPr lang="el-GR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de-DE" sz="1000" i="1" dirty="0"/>
              </a:p>
            </p:txBody>
          </p:sp>
        </mc:Choice>
        <mc:Fallback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6795701-A42B-7EA4-3BA7-07E0F57E9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765" y="4028295"/>
                <a:ext cx="604557" cy="203325"/>
              </a:xfrm>
              <a:prstGeom prst="rect">
                <a:avLst/>
              </a:prstGeom>
              <a:blipFill>
                <a:blip r:embed="rId11"/>
                <a:stretch>
                  <a:fillRect t="-163636" r="-52000" b="-2484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23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F06CBA-0DF0-EE1C-3596-6A871E9C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F7BD-C669-44CF-8E07-0CBD011A4DA7}" type="datetime1">
              <a:rPr lang="de-DE" smtClean="0">
                <a:latin typeface="+mj-lt"/>
              </a:rPr>
              <a:t>14.11.2024</a:t>
            </a:fld>
            <a:endParaRPr lang="de-DE">
              <a:latin typeface="+mj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19B821-D496-AF53-2D4F-ED860F12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latin typeface="+mj-lt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37DF14-267D-D282-CDD3-F402447E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>
                <a:latin typeface="+mj-lt"/>
              </a:rPr>
              <a:t>3</a:t>
            </a:fld>
            <a:endParaRPr lang="de-DE"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92BAE1-7712-F691-8A73-E68C2FE2CEE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57680" y="2229051"/>
            <a:ext cx="2242512" cy="1620805"/>
          </a:xfrm>
          <a:prstGeom prst="rect">
            <a:avLst/>
          </a:prstGeom>
          <a:ln w="0">
            <a:noFill/>
          </a:ln>
        </p:spPr>
      </p:pic>
      <p:pic>
        <p:nvPicPr>
          <p:cNvPr id="10" name="Picture 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B3916FF7-19D9-9298-0294-B46511D6D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63" y="2221236"/>
            <a:ext cx="2635526" cy="16286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F79E24F-6415-A6B3-E1CF-237FF72C0EEA}"/>
              </a:ext>
            </a:extLst>
          </p:cNvPr>
          <p:cNvSpPr txBox="1"/>
          <p:nvPr/>
        </p:nvSpPr>
        <p:spPr>
          <a:xfrm>
            <a:off x="381002" y="-13792"/>
            <a:ext cx="6948264" cy="125772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u="none" strike="noStrike" dirty="0">
                <a:solidFill>
                  <a:srgbClr val="000000"/>
                </a:solidFill>
                <a:uFillTx/>
                <a:latin typeface="+mj-lt"/>
                <a:ea typeface="Microsoft YaHei"/>
              </a:rPr>
              <a:t>Sapphire Bonding by Its Own Melt: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  <a:ea typeface="Microsoft YaHei"/>
              </a:rPr>
              <a:t>Technique Improvements</a:t>
            </a:r>
            <a:endParaRPr lang="en-US" sz="2800" b="0" u="none" strike="noStrike" dirty="0">
              <a:solidFill>
                <a:srgbClr val="000000"/>
              </a:solidFill>
              <a:uFillTx/>
              <a:latin typeface="+mj-lt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6F41D4F-69BA-6198-25EB-A7CA7217EC7B}"/>
              </a:ext>
            </a:extLst>
          </p:cNvPr>
          <p:cNvGrpSpPr/>
          <p:nvPr/>
        </p:nvGrpSpPr>
        <p:grpSpPr>
          <a:xfrm>
            <a:off x="467544" y="1350358"/>
            <a:ext cx="3319255" cy="1521814"/>
            <a:chOff x="395537" y="1248536"/>
            <a:chExt cx="3319255" cy="152181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E75F788-8E47-B116-D802-88678455300D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508138" y="1248536"/>
              <a:ext cx="3019587" cy="1260204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01D17E5-686B-7271-EF88-50C7095954A7}"/>
                </a:ext>
              </a:extLst>
            </p:cNvPr>
            <p:cNvSpPr txBox="1"/>
            <p:nvPr/>
          </p:nvSpPr>
          <p:spPr>
            <a:xfrm>
              <a:off x="395537" y="2508740"/>
              <a:ext cx="33192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kern="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The molybdenum holder for filling capillary channels</a:t>
              </a:r>
              <a:endParaRPr lang="de-DE" sz="1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A04471E0-2B81-563A-E173-3546A335344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34609" y="2967031"/>
            <a:ext cx="3065123" cy="1113557"/>
          </a:xfrm>
          <a:prstGeom prst="rect">
            <a:avLst/>
          </a:prstGeom>
          <a:ln w="0">
            <a:noFill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F17A05F-C605-1761-DECA-A8FB03639CAD}"/>
              </a:ext>
            </a:extLst>
          </p:cNvPr>
          <p:cNvSpPr txBox="1"/>
          <p:nvPr/>
        </p:nvSpPr>
        <p:spPr>
          <a:xfrm>
            <a:off x="683568" y="4080588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Sapphire seeds on the holder before melting</a:t>
            </a:r>
            <a:endParaRPr lang="de-DE" sz="1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35641F6-E22F-A134-0CB0-E72E015A351B}"/>
              </a:ext>
            </a:extLst>
          </p:cNvPr>
          <p:cNvSpPr txBox="1"/>
          <p:nvPr/>
        </p:nvSpPr>
        <p:spPr>
          <a:xfrm>
            <a:off x="4796754" y="1218535"/>
            <a:ext cx="3231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By variation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Channel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Thermal Gradient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E1C2ADF-B38A-7B2D-ACE0-2B6D2244A277}"/>
              </a:ext>
            </a:extLst>
          </p:cNvPr>
          <p:cNvSpPr txBox="1"/>
          <p:nvPr/>
        </p:nvSpPr>
        <p:spPr>
          <a:xfrm>
            <a:off x="3898605" y="3882707"/>
            <a:ext cx="2635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The row with capillaries of different width W=0.07..0.450 mm. </a:t>
            </a:r>
            <a:r>
              <a:rPr lang="en-US" sz="1100" dirty="0" err="1">
                <a:latin typeface="+mj-lt"/>
              </a:rPr>
              <a:t>LxH</a:t>
            </a:r>
            <a:r>
              <a:rPr lang="en-US" sz="1100" dirty="0">
                <a:latin typeface="+mj-lt"/>
              </a:rPr>
              <a:t>=5x50 mm.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B49FF4B-BCE5-F928-9E69-0F8DD342F444}"/>
              </a:ext>
            </a:extLst>
          </p:cNvPr>
          <p:cNvSpPr txBox="1"/>
          <p:nvPr/>
        </p:nvSpPr>
        <p:spPr>
          <a:xfrm>
            <a:off x="6473046" y="3876474"/>
            <a:ext cx="2491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Bonding optimization by variation of the channel width</a:t>
            </a:r>
            <a:endParaRPr lang="de-DE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72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01005D-AE67-CFBF-70D0-28E7377B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F7BD-C669-44CF-8E07-0CBD011A4DA7}" type="datetime1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ED8B1F-28BD-9F0F-CEE4-2C5DE4DF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FED726-AC4C-0412-B5C5-0910D0EF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4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396827-325A-F112-D9B2-6152D9F05D62}"/>
              </a:ext>
            </a:extLst>
          </p:cNvPr>
          <p:cNvSpPr txBox="1"/>
          <p:nvPr/>
        </p:nvSpPr>
        <p:spPr>
          <a:xfrm>
            <a:off x="179512" y="70081"/>
            <a:ext cx="73448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Sapphire-to-Sapphire Ultrashort Pulsed Laser Bonding: </a:t>
            </a:r>
            <a:r>
              <a:rPr lang="en-US" sz="2800" dirty="0"/>
              <a:t>Technical Setup</a:t>
            </a:r>
            <a:endParaRPr lang="de-DE" sz="2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2F0054B-BB5D-3B1C-7650-140E680A754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08661" y="1491630"/>
            <a:ext cx="1923266" cy="2448272"/>
          </a:xfrm>
          <a:prstGeom prst="rect">
            <a:avLst/>
          </a:prstGeom>
          <a:ln w="0"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4BFA11F-BB9D-B686-24B1-FC20A3B9F392}"/>
              </a:ext>
            </a:extLst>
          </p:cNvPr>
          <p:cNvSpPr txBox="1"/>
          <p:nvPr/>
        </p:nvSpPr>
        <p:spPr>
          <a:xfrm>
            <a:off x="6909009" y="1289261"/>
            <a:ext cx="21332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1030 nm near-infrared wavelength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500 fs pulse length, 100 kHz repetition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20 – 40 W average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&lt; 15 µm focal spot size</a:t>
            </a:r>
          </a:p>
          <a:p>
            <a:endParaRPr lang="de-DE" sz="12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202648A-1086-411F-C760-C2FB5A3C3253}"/>
              </a:ext>
            </a:extLst>
          </p:cNvPr>
          <p:cNvSpPr txBox="1"/>
          <p:nvPr/>
        </p:nvSpPr>
        <p:spPr>
          <a:xfrm>
            <a:off x="6909009" y="2900091"/>
            <a:ext cx="22728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Multiphoton absorption </a:t>
            </a:r>
            <a:r>
              <a:rPr lang="en-US" sz="1200" dirty="0"/>
              <a:t>of USP-Laser gradually heat up the sapphire within a defined volume.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SLM is used for even heat distribution. Adjacent regions remain unaffected.</a:t>
            </a:r>
          </a:p>
        </p:txBody>
      </p:sp>
      <p:pic>
        <p:nvPicPr>
          <p:cNvPr id="3" name="Grafik 2" descr="Ein Bild, das Screenshot, Diagramm, 3D-Modellierung, Design enthält.&#10;&#10;Automatisch generierte Beschreibung">
            <a:extLst>
              <a:ext uri="{FF2B5EF4-FFF2-40B4-BE49-F238E27FC236}">
                <a16:creationId xmlns:a16="http://schemas.microsoft.com/office/drawing/2014/main" id="{90EB9A7E-83F7-81E3-D5C8-4B33F186A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72" y="1356226"/>
            <a:ext cx="4677101" cy="29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1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D53180-DFA5-DC5B-77E1-32728B23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F7BD-C669-44CF-8E07-0CBD011A4DA7}" type="datetime1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DD4F4B-1801-F402-C144-B41B76C3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2CA013-2DED-371E-2DF5-29BD105D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5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21D8C69-BE7B-F6D2-58B0-D1455CE280F2}"/>
              </a:ext>
            </a:extLst>
          </p:cNvPr>
          <p:cNvSpPr txBox="1"/>
          <p:nvPr/>
        </p:nvSpPr>
        <p:spPr>
          <a:xfrm>
            <a:off x="615756" y="8039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Silicon Welding: </a:t>
            </a:r>
          </a:p>
          <a:p>
            <a:pPr algn="ctr"/>
            <a:r>
              <a:rPr lang="en-US" sz="3200" dirty="0"/>
              <a:t>Preliminary attempts (2019)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1CE1D0F-9B5C-EBB0-B081-ACE0907C1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7614"/>
            <a:ext cx="1707628" cy="1847451"/>
          </a:xfrm>
          <a:prstGeom prst="rect">
            <a:avLst/>
          </a:prstGeom>
        </p:spPr>
      </p:pic>
      <p:pic>
        <p:nvPicPr>
          <p:cNvPr id="13" name="Grafik 12" descr="Ein Bild, das Kunst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AFBCE203-7124-08AF-1F94-8E2AF33D9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7614"/>
            <a:ext cx="2210396" cy="184745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CCB6C94-E694-7C63-92BE-CE8FC626D25D}"/>
              </a:ext>
            </a:extLst>
          </p:cNvPr>
          <p:cNvSpPr txBox="1"/>
          <p:nvPr/>
        </p:nvSpPr>
        <p:spPr>
          <a:xfrm>
            <a:off x="3453502" y="3286255"/>
            <a:ext cx="4430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Fragments of the trial to weld a cylindrical rod </a:t>
            </a:r>
            <a:r>
              <a:rPr lang="en-US" sz="1100" dirty="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1100" dirty="0"/>
              <a:t> 0.9, 1.1 mm to a round disk </a:t>
            </a:r>
            <a:r>
              <a:rPr lang="en-US" sz="1100" dirty="0">
                <a:effectLst/>
                <a:latin typeface="Univers" panose="020B0603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sz="1100" dirty="0"/>
              <a:t>25 x 10 mm. </a:t>
            </a:r>
            <a:r>
              <a:rPr lang="en-US" sz="1100" dirty="0" err="1"/>
              <a:t>Nd:YAG-laser</a:t>
            </a:r>
            <a:r>
              <a:rPr lang="en-US" sz="1100" dirty="0"/>
              <a:t>, wavelength </a:t>
            </a:r>
            <a:endParaRPr lang="de-DE" sz="1100" dirty="0"/>
          </a:p>
        </p:txBody>
      </p:sp>
      <p:pic>
        <p:nvPicPr>
          <p:cNvPr id="16" name="Grafik 15" descr="Ein Bild, das Text, Reihe, Diagramm, Zahl enthält.&#10;&#10;Automatisch generierte Beschreibung">
            <a:extLst>
              <a:ext uri="{FF2B5EF4-FFF2-40B4-BE49-F238E27FC236}">
                <a16:creationId xmlns:a16="http://schemas.microsoft.com/office/drawing/2014/main" id="{D55D5B52-DABD-B76B-921A-55DC67B9D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1" y="1347615"/>
            <a:ext cx="2627997" cy="185311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772A52E-A704-CEE5-7BBD-A85D6C7BFFF3}"/>
              </a:ext>
            </a:extLst>
          </p:cNvPr>
          <p:cNvSpPr txBox="1"/>
          <p:nvPr/>
        </p:nvSpPr>
        <p:spPr>
          <a:xfrm>
            <a:off x="317621" y="3286255"/>
            <a:ext cx="2936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Attenuation coefficient of silicon in dependence on wavelength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03BF78C5-D18A-45DA-3F4D-C98733ABD4D8}"/>
                  </a:ext>
                </a:extLst>
              </p:cNvPr>
              <p:cNvSpPr txBox="1"/>
              <p:nvPr/>
            </p:nvSpPr>
            <p:spPr>
              <a:xfrm>
                <a:off x="286591" y="3792175"/>
                <a:ext cx="8570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Silicon Welding Outlook: Changing wavelength to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sz="2000" dirty="0"/>
                  <a:t>=2100 </a:t>
                </a:r>
                <a:r>
                  <a:rPr lang="de-DE" sz="2000" dirty="0" err="1"/>
                  <a:t>nm</a:t>
                </a:r>
                <a:endParaRPr lang="de-DE" sz="20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03BF78C5-D18A-45DA-3F4D-C98733ABD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91" y="3792175"/>
                <a:ext cx="8570818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A09256B-D7E3-1734-3620-067735954356}"/>
                  </a:ext>
                </a:extLst>
              </p:cNvPr>
              <p:cNvSpPr txBox="1"/>
              <p:nvPr/>
            </p:nvSpPr>
            <p:spPr>
              <a:xfrm>
                <a:off x="6228184" y="3499663"/>
                <a:ext cx="71275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sz="1200" dirty="0"/>
                  <a:t>=1064 </a:t>
                </a:r>
                <a:r>
                  <a:rPr lang="de-DE" sz="1200" dirty="0" err="1"/>
                  <a:t>nm</a:t>
                </a:r>
                <a:endParaRPr lang="de-DE" sz="1200" dirty="0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A09256B-D7E3-1734-3620-067735954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499663"/>
                <a:ext cx="712759" cy="184666"/>
              </a:xfrm>
              <a:prstGeom prst="rect">
                <a:avLst/>
              </a:prstGeom>
              <a:blipFill>
                <a:blip r:embed="rId6"/>
                <a:stretch>
                  <a:fillRect l="-8547" t="-26667" r="-11111" b="-5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92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A3BB3-90BB-8395-6A3D-9F2A3BD6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F7BD-C669-44CF-8E07-0CBD011A4DA7}" type="datetime1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6C29EB-031F-FBBF-60DB-C90187FB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41419-220E-B8E3-6D38-2A3927C3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16B12E-35F9-CE46-7479-C67A63044A34}"/>
              </a:ext>
            </a:extLst>
          </p:cNvPr>
          <p:cNvSpPr txBox="1"/>
          <p:nvPr/>
        </p:nvSpPr>
        <p:spPr>
          <a:xfrm>
            <a:off x="309574" y="1874921"/>
            <a:ext cx="2975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Philipp L. Maack, </a:t>
            </a:r>
            <a:r>
              <a:rPr lang="de-DE" sz="1400" dirty="0" err="1"/>
              <a:t>M.Sc</a:t>
            </a:r>
            <a:r>
              <a:rPr lang="de-DE" sz="1400" dirty="0"/>
              <a:t>.</a:t>
            </a:r>
          </a:p>
          <a:p>
            <a:r>
              <a:rPr lang="de-DE" sz="1400" dirty="0"/>
              <a:t>Jonas Wehner, B.Sc. </a:t>
            </a:r>
          </a:p>
          <a:p>
            <a:r>
              <a:rPr lang="de-DE" sz="1400" dirty="0"/>
              <a:t>Marvin </a:t>
            </a:r>
            <a:r>
              <a:rPr lang="de-DE" sz="1400" dirty="0" err="1"/>
              <a:t>Schuleit</a:t>
            </a:r>
            <a:r>
              <a:rPr lang="de-DE" sz="1400" dirty="0"/>
              <a:t>, Dr.-Ing. </a:t>
            </a:r>
          </a:p>
          <a:p>
            <a:r>
              <a:rPr lang="de-DE" sz="1400" dirty="0"/>
              <a:t>Aleksander Kostka, Dr.-Ing.</a:t>
            </a:r>
          </a:p>
          <a:p>
            <a:r>
              <a:rPr lang="de-DE" sz="1400" dirty="0"/>
              <a:t>Andreas Ostendorf, Prof. Dr.-Ing. habil</a:t>
            </a:r>
          </a:p>
          <a:p>
            <a:r>
              <a:rPr lang="de-DE" sz="1400" b="1" dirty="0"/>
              <a:t>Ruhr Uni Bochum, LAT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7FE8BA-A102-D4B5-6ED1-4DBA3AD15D2F}"/>
              </a:ext>
            </a:extLst>
          </p:cNvPr>
          <p:cNvSpPr txBox="1"/>
          <p:nvPr/>
        </p:nvSpPr>
        <p:spPr>
          <a:xfrm>
            <a:off x="3733552" y="1635646"/>
            <a:ext cx="3131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de-DE" sz="1400" dirty="0" err="1"/>
              <a:t>Sergii</a:t>
            </a:r>
            <a:r>
              <a:rPr lang="de-DE" sz="1400" dirty="0"/>
              <a:t> </a:t>
            </a:r>
            <a:r>
              <a:rPr lang="de-DE" sz="1400" dirty="0" err="1"/>
              <a:t>Nizhankovskyi</a:t>
            </a:r>
            <a:r>
              <a:rPr lang="de-DE" sz="1400" dirty="0"/>
              <a:t>, Dr.</a:t>
            </a:r>
            <a:endParaRPr lang="ru-RU" sz="1400" dirty="0"/>
          </a:p>
          <a:p>
            <a:r>
              <a:rPr lang="en-US" sz="1400" dirty="0" err="1"/>
              <a:t>Pavlo</a:t>
            </a:r>
            <a:r>
              <a:rPr lang="en-US" sz="1400" dirty="0"/>
              <a:t> </a:t>
            </a:r>
            <a:r>
              <a:rPr lang="en-US" sz="1400" dirty="0" err="1"/>
              <a:t>Konevskyi</a:t>
            </a:r>
            <a:r>
              <a:rPr lang="en-US" sz="1400" dirty="0"/>
              <a:t>, Dr.</a:t>
            </a:r>
          </a:p>
          <a:p>
            <a:r>
              <a:rPr lang="en-US" sz="1400" dirty="0"/>
              <a:t>Igor </a:t>
            </a:r>
            <a:r>
              <a:rPr lang="en-US" sz="1400" dirty="0" err="1"/>
              <a:t>Pritula</a:t>
            </a:r>
            <a:r>
              <a:rPr lang="en-US" sz="1400" dirty="0"/>
              <a:t>, </a:t>
            </a:r>
            <a:r>
              <a:rPr lang="de-DE" sz="1400" dirty="0"/>
              <a:t>Prof. Dr. </a:t>
            </a:r>
            <a:r>
              <a:rPr lang="de-DE" sz="1400" dirty="0" err="1"/>
              <a:t>Sci</a:t>
            </a:r>
            <a:r>
              <a:rPr lang="de-DE" sz="1400" dirty="0"/>
              <a:t>.</a:t>
            </a:r>
            <a:endParaRPr lang="en-US" sz="1400" dirty="0"/>
          </a:p>
          <a:p>
            <a:r>
              <a:rPr lang="en-US" sz="1400" b="1" dirty="0"/>
              <a:t>Institute for Single Crystals, </a:t>
            </a:r>
          </a:p>
          <a:p>
            <a:r>
              <a:rPr lang="en-US" sz="1400" b="1" dirty="0"/>
              <a:t>Kharkov, NASU </a:t>
            </a:r>
            <a:endParaRPr lang="de-DE" sz="14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0A6C6F-F7F6-7008-13CB-EBCF3E9BD5A6}"/>
              </a:ext>
            </a:extLst>
          </p:cNvPr>
          <p:cNvSpPr txBox="1"/>
          <p:nvPr/>
        </p:nvSpPr>
        <p:spPr>
          <a:xfrm>
            <a:off x="305177" y="82523"/>
            <a:ext cx="648072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above results were achieved with the support of Central Innovation </a:t>
            </a:r>
            <a:r>
              <a:rPr lang="en-US" sz="2800" dirty="0" err="1"/>
              <a:t>Programme</a:t>
            </a:r>
            <a:r>
              <a:rPr lang="en-US" sz="2800" dirty="0"/>
              <a:t> for small and medium-sized enterprises. 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CIDFont+F2"/>
              </a:rPr>
              <a:t>Funding Nr. EP201456</a:t>
            </a:r>
            <a:r>
              <a:rPr lang="de-DE" sz="2800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2C7FE8BA-A102-D4B5-6ED1-4DBA3AD15D2F}"/>
              </a:ext>
            </a:extLst>
          </p:cNvPr>
          <p:cNvSpPr txBox="1"/>
          <p:nvPr/>
        </p:nvSpPr>
        <p:spPr>
          <a:xfrm>
            <a:off x="6481011" y="1645692"/>
            <a:ext cx="2468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de-DE" sz="1400" dirty="0"/>
              <a:t>Alexey Kuzmichev, Dipl.-Chem.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ptos" panose="020B0004020202020204" pitchFamily="34" charset="0"/>
                <a:cs typeface="Tahoma" panose="020B0604030504040204" pitchFamily="34" charset="0"/>
              </a:rPr>
              <a:t>Alexander Weber, Dipl.-Phys.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ptos" panose="020B0004020202020204" pitchFamily="34" charset="0"/>
                <a:cs typeface="Tahoma" panose="020B0604030504040204" pitchFamily="34" charset="0"/>
              </a:rPr>
              <a:t>Helene Dyck, Dr. 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de-DE" sz="1400" b="1" dirty="0"/>
              <a:t>Impex HighTech GmbH</a:t>
            </a:r>
          </a:p>
          <a:p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1C8950-C061-BB3A-1D16-A9F3B58E9308}"/>
              </a:ext>
            </a:extLst>
          </p:cNvPr>
          <p:cNvSpPr txBox="1"/>
          <p:nvPr/>
        </p:nvSpPr>
        <p:spPr>
          <a:xfrm>
            <a:off x="2627784" y="32227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28505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BFD87-FF97-C4DA-2449-83EDE7F1F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B6C8E9-DD37-A729-0648-B86EFC408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F7BD-C669-44CF-8E07-0CBD011A4DA7}" type="datetime1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982B0D-2C23-82DC-CBEB-7B7A6AF5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2F2679-80B3-CBAB-008C-550C2AFE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7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348221-4D50-6301-AB42-C080772872F8}"/>
              </a:ext>
            </a:extLst>
          </p:cNvPr>
          <p:cNvSpPr txBox="1"/>
          <p:nvPr/>
        </p:nvSpPr>
        <p:spPr>
          <a:xfrm>
            <a:off x="615756" y="8039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Silicon Welding: </a:t>
            </a:r>
          </a:p>
          <a:p>
            <a:pPr algn="ctr"/>
            <a:r>
              <a:rPr lang="en-US" sz="3200" dirty="0"/>
              <a:t>Specific material properties</a:t>
            </a:r>
          </a:p>
        </p:txBody>
      </p:sp>
      <p:pic>
        <p:nvPicPr>
          <p:cNvPr id="15" name="Grafik 14" descr="Ein Bild, das Text, Diagramm, Reihe, Karte enthält.&#10;&#10;Automatisch generierte Beschreibung">
            <a:extLst>
              <a:ext uri="{FF2B5EF4-FFF2-40B4-BE49-F238E27FC236}">
                <a16:creationId xmlns:a16="http://schemas.microsoft.com/office/drawing/2014/main" id="{7186755B-814A-A3CD-A337-6E1CA1169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732"/>
            <a:ext cx="2232248" cy="272295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F1218DE-938E-9134-9229-393BF10D8485}"/>
              </a:ext>
            </a:extLst>
          </p:cNvPr>
          <p:cNvSpPr txBox="1"/>
          <p:nvPr/>
        </p:nvSpPr>
        <p:spPr>
          <a:xfrm>
            <a:off x="1043608" y="390372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/>
              <a:t>Yasumasa</a:t>
            </a:r>
            <a:r>
              <a:rPr lang="de-DE" sz="900" dirty="0"/>
              <a:t> Okada Y.,</a:t>
            </a:r>
            <a:r>
              <a:rPr lang="de-DE" sz="900" dirty="0" err="1"/>
              <a:t>Tokumaru</a:t>
            </a:r>
            <a:r>
              <a:rPr lang="de-DE" sz="900" dirty="0"/>
              <a:t> Y.</a:t>
            </a:r>
          </a:p>
          <a:p>
            <a:r>
              <a:rPr lang="de-DE" sz="900" dirty="0"/>
              <a:t>J. </a:t>
            </a:r>
            <a:r>
              <a:rPr lang="de-DE" sz="900" dirty="0" err="1"/>
              <a:t>Appl</a:t>
            </a:r>
            <a:r>
              <a:rPr lang="de-DE" sz="900" dirty="0"/>
              <a:t>. Phys. 56, 314–320 (1984)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17DDF90-6124-0F9F-5D22-B79295D0D249}"/>
              </a:ext>
            </a:extLst>
          </p:cNvPr>
          <p:cNvSpPr txBox="1"/>
          <p:nvPr/>
        </p:nvSpPr>
        <p:spPr>
          <a:xfrm>
            <a:off x="3563888" y="1096440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Expansion Coefficient Of Silicon:</a:t>
            </a:r>
          </a:p>
          <a:p>
            <a:endParaRPr lang="en-US" dirty="0"/>
          </a:p>
          <a:p>
            <a:r>
              <a:rPr lang="en-US" dirty="0"/>
              <a:t>Strong non-linearities  in the welding operating range leading to thermal and mechanical instabilities: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Thermal shocks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Crack propagation</a:t>
            </a:r>
          </a:p>
          <a:p>
            <a:endParaRPr lang="en-US" dirty="0"/>
          </a:p>
          <a:p>
            <a:r>
              <a:rPr lang="en-US" dirty="0"/>
              <a:t>Possible explanation of the material failure in the welding trials?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44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Screenshot, Kreis, Silber enthält.&#10;&#10;Automatisch generierte Beschreibung">
            <a:extLst>
              <a:ext uri="{FF2B5EF4-FFF2-40B4-BE49-F238E27FC236}">
                <a16:creationId xmlns:a16="http://schemas.microsoft.com/office/drawing/2014/main" id="{8421CD9B-A452-A525-7917-225EEE543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3" y="1526303"/>
            <a:ext cx="3926490" cy="169797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169AE1-7398-F257-FC3C-3E1EAB8F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F7BD-C669-44CF-8E07-0CBD011A4DA7}" type="datetime1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09A73B-E934-78A4-31E2-0AB75AD3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5346AC-34D6-5F11-45B4-258A3649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BC5-619D-4BC1-B84E-B474C9DDF68B}" type="slidenum">
              <a:rPr lang="de-DE" smtClean="0"/>
              <a:t>8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DD9905-3EAC-8F28-8296-8211F9CEBA96}"/>
              </a:ext>
            </a:extLst>
          </p:cNvPr>
          <p:cNvSpPr txBox="1"/>
          <p:nvPr/>
        </p:nvSpPr>
        <p:spPr>
          <a:xfrm>
            <a:off x="-145220" y="0"/>
            <a:ext cx="79928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Sapphire-to-Sapphire Ultrashort </a:t>
            </a:r>
          </a:p>
          <a:p>
            <a:pPr algn="ctr"/>
            <a:r>
              <a:rPr lang="en-US" sz="2800" dirty="0"/>
              <a:t>Pulsed Laser Bonding: Optimization, Characterization</a:t>
            </a:r>
            <a:endParaRPr lang="de-DE" sz="2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72E512-AF2F-5E80-384E-D6138D643E67}"/>
              </a:ext>
            </a:extLst>
          </p:cNvPr>
          <p:cNvSpPr txBox="1"/>
          <p:nvPr/>
        </p:nvSpPr>
        <p:spPr>
          <a:xfrm>
            <a:off x="151247" y="3422718"/>
            <a:ext cx="4104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100" dirty="0"/>
              <a:t>Pressure mount   </a:t>
            </a:r>
          </a:p>
          <a:p>
            <a:pPr marL="342900" indent="-342900">
              <a:buAutoNum type="alphaLcParenR"/>
            </a:pPr>
            <a:r>
              <a:rPr lang="en-US" sz="1100" dirty="0"/>
              <a:t>Optimization of Laser Parameters  (Power, Pulse Duration)</a:t>
            </a:r>
          </a:p>
        </p:txBody>
      </p:sp>
      <p:pic>
        <p:nvPicPr>
          <p:cNvPr id="12" name="Grafik 11" descr="Ein Bild, das Screenshot, Raum, Natur, Schwarz enthält.&#10;&#10;Automatisch generierte Beschreibung">
            <a:extLst>
              <a:ext uri="{FF2B5EF4-FFF2-40B4-BE49-F238E27FC236}">
                <a16:creationId xmlns:a16="http://schemas.microsoft.com/office/drawing/2014/main" id="{E4E46E78-3EFC-11C9-DA99-5EA610D66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09" y="1526302"/>
            <a:ext cx="2545826" cy="1723136"/>
          </a:xfrm>
          <a:prstGeom prst="rect">
            <a:avLst/>
          </a:prstGeom>
        </p:spPr>
      </p:pic>
      <p:pic>
        <p:nvPicPr>
          <p:cNvPr id="14" name="Grafik 13" descr="Ein Bild, das Uhr enthält.&#10;&#10;Automatisch generierte Beschreibung">
            <a:extLst>
              <a:ext uri="{FF2B5EF4-FFF2-40B4-BE49-F238E27FC236}">
                <a16:creationId xmlns:a16="http://schemas.microsoft.com/office/drawing/2014/main" id="{1BD6F495-D2B9-8C4E-1608-50573B7E0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68" y="1529198"/>
            <a:ext cx="2243288" cy="168246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7C0FD44-C653-6E1A-BD8D-960E4B4B1ACF}"/>
              </a:ext>
            </a:extLst>
          </p:cNvPr>
          <p:cNvSpPr txBox="1"/>
          <p:nvPr/>
        </p:nvSpPr>
        <p:spPr>
          <a:xfrm>
            <a:off x="4572000" y="3423775"/>
            <a:ext cx="4104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/>
              <a:t>Optical welding verification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/>
              <a:t>SEM-image of the weld seam</a:t>
            </a:r>
          </a:p>
        </p:txBody>
      </p:sp>
    </p:spTree>
    <p:extLst>
      <p:ext uri="{BB962C8B-B14F-4D97-AF65-F5344CB8AC3E}">
        <p14:creationId xmlns:p14="http://schemas.microsoft.com/office/powerpoint/2010/main" val="30572930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Benutzerdefiniert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898FFAC-2B3E-4C34-9002-2876F92209BD}" vid="{9A4BF334-4DBF-4CE7-8300-BD82BE9CEFAB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Impex Vorlage</Template>
  <TotalTime>0</TotalTime>
  <Words>579</Words>
  <Application>Microsoft Office PowerPoint</Application>
  <PresentationFormat>Bildschirmpräsentation (16:9)</PresentationFormat>
  <Paragraphs>112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Microsoft YaHei</vt:lpstr>
      <vt:lpstr>Aptos</vt:lpstr>
      <vt:lpstr>Arial</vt:lpstr>
      <vt:lpstr>Calibri</vt:lpstr>
      <vt:lpstr>Cambria Math</vt:lpstr>
      <vt:lpstr>CIDFont+F2</vt:lpstr>
      <vt:lpstr>Univers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Alexey Kuzmichev | Impex HighTech GmbH</dc:creator>
  <cp:lastModifiedBy>Alexey Kuzmichev | Impex HighTech GmbH</cp:lastModifiedBy>
  <cp:revision>58</cp:revision>
  <dcterms:created xsi:type="dcterms:W3CDTF">2024-11-05T12:31:13Z</dcterms:created>
  <dcterms:modified xsi:type="dcterms:W3CDTF">2024-11-14T09:55:29Z</dcterms:modified>
</cp:coreProperties>
</file>