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499" r:id="rId3"/>
    <p:sldId id="480" r:id="rId4"/>
    <p:sldId id="479" r:id="rId5"/>
    <p:sldId id="492" r:id="rId6"/>
    <p:sldId id="481" r:id="rId7"/>
    <p:sldId id="482" r:id="rId8"/>
    <p:sldId id="483" r:id="rId9"/>
    <p:sldId id="487" r:id="rId10"/>
    <p:sldId id="488" r:id="rId11"/>
    <p:sldId id="500" r:id="rId12"/>
    <p:sldId id="489" r:id="rId13"/>
    <p:sldId id="495" r:id="rId14"/>
    <p:sldId id="273" r:id="rId15"/>
    <p:sldId id="498" r:id="rId16"/>
    <p:sldId id="491" r:id="rId17"/>
    <p:sldId id="493" r:id="rId18"/>
    <p:sldId id="485" r:id="rId19"/>
    <p:sldId id="494" r:id="rId20"/>
    <p:sldId id="501" r:id="rId21"/>
    <p:sldId id="496" r:id="rId22"/>
    <p:sldId id="4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6" autoAdjust="0"/>
    <p:restoredTop sz="90535"/>
  </p:normalViewPr>
  <p:slideViewPr>
    <p:cSldViewPr snapToGrid="0">
      <p:cViewPr varScale="1">
        <p:scale>
          <a:sx n="86" d="100"/>
          <a:sy n="86" d="100"/>
        </p:scale>
        <p:origin x="248" y="808"/>
      </p:cViewPr>
      <p:guideLst/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5AE2-43AC-144B-AE88-DCB376799F1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4E5BB-E6B0-B84A-ABCD-9A3E9C2D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4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9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possible by high quality </a:t>
            </a:r>
            <a:r>
              <a:rPr lang="en-US" dirty="0" err="1"/>
              <a:t>fibre</a:t>
            </a:r>
            <a:r>
              <a:rPr lang="en-US" dirty="0"/>
              <a:t> production and robust welding, so we are looking to investigate a process for this in cryogenic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0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Previously the Glasgow group has reported the production of high quality sapphire fibres using LHPG, we used the same setup to achieve the welding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7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of one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1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quality affects tensile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5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98B6F-7683-B95F-6E8A-1DA85C073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4D37C-692F-4DFE-CFB7-1AC1D8F7E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232240-2CEE-63A9-29A9-C5BE188C1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Preliminary results, requiring deeper error analysis, measurements to 4 K, and at a better temperature </a:t>
            </a:r>
            <a:r>
              <a:rPr lang="en-US" dirty="0" err="1"/>
              <a:t>stabilisation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9AB7F-876C-73C1-3190-7263FD1C5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6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3CCF-88E8-2EA8-841C-17311C7E8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9C978-4094-A757-82C0-2669518E9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D59072-9197-398B-4049-ABC685753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C110F-3137-2863-726F-7AFCE6E43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5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3B2B2-33FD-5346-6C7C-DBE115D1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801D75-1D08-D00D-1469-317ADF247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041A7E-3DF7-58C9-703F-C3843DBE9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realistic modelling of an ET-LF sapphire suspension as based on measured values, is worst-case</a:t>
            </a:r>
          </a:p>
          <a:p>
            <a:endParaRPr lang="en-US" dirty="0"/>
          </a:p>
          <a:p>
            <a:r>
              <a:rPr lang="en-US" dirty="0"/>
              <a:t>Minimum </a:t>
            </a:r>
            <a:r>
              <a:rPr lang="en-US" dirty="0" err="1"/>
              <a:t>fibre</a:t>
            </a:r>
            <a:r>
              <a:rPr lang="en-US" dirty="0"/>
              <a:t> diameter was calculated using 200 kg test mass and 1.4 </a:t>
            </a:r>
            <a:r>
              <a:rPr lang="en-US" dirty="0" err="1"/>
              <a:t>GPa</a:t>
            </a:r>
            <a:r>
              <a:rPr lang="en-US" dirty="0"/>
              <a:t> stress, with a safety factor of three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BD465-6A3D-EA8D-5ECB-679505F62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4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6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559E32-3873-7D45-B9C6-C4F839B3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1BC6CA5-FB54-8746-B1B1-0D09602CEA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699336"/>
            <a:ext cx="2452283" cy="45757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DECEF87-946C-834D-8550-61FE3D91A5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9235" y="1705343"/>
            <a:ext cx="9210963" cy="452612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Body text Arial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1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BB4406-02B4-284F-84C5-A21F22E6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FEA054A-F191-E34B-8C26-BA11F3F0C0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627188"/>
            <a:ext cx="11474450" cy="4606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E31514-F8EA-5D4E-B45D-65DD78DB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52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1D55F9-A3F2-1242-A5F3-5AAACC9D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40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8" y="1657926"/>
            <a:ext cx="6629400" cy="789709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18" y="3015529"/>
            <a:ext cx="5680364" cy="62359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27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7420DD-2415-454D-AA0F-DBDA719C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2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B56C0B-E29B-4842-B417-82BD0105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41A95EC-0528-8A4C-BE96-445CDE1B34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133" y="1705342"/>
            <a:ext cx="11487066" cy="4932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Body text Arial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15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2123676"/>
            <a:ext cx="4027169" cy="1600200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680" y="3934224"/>
            <a:ext cx="4030345" cy="19347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3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65B24-645B-1746-9651-55C209C5E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1800" y="681037"/>
            <a:ext cx="5842000" cy="1009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F3F6-C255-4AC5-91C2-3F61B6509B3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262A0F-9E49-6B4D-94F3-647B33A2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3" r:id="rId2"/>
    <p:sldLayoutId id="2147483652" r:id="rId3"/>
    <p:sldLayoutId id="2147483653" r:id="rId4"/>
    <p:sldLayoutId id="2147483649" r:id="rId5"/>
    <p:sldLayoutId id="2147483654" r:id="rId6"/>
    <p:sldLayoutId id="2147483687" r:id="rId7"/>
    <p:sldLayoutId id="2147483656" r:id="rId8"/>
    <p:sldLayoutId id="2147483684" r:id="rId9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*j.docherty.2@research.gla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apps.et-gw.eu%2Ftds%2F%3Fr%3D18908&amp;data=05%7C02%7Cj.docherty.2%40research.gla.ac.uk%7C1056fd7c4d8b4bceabd508dcfffa6436%7C6e725c29763a4f5081f22e254f0133c8%7C1%7C0%7C638666698144329132%7CUnknown%7CTWFpbGZsb3d8eyJFbXB0eU1hcGkiOnRydWUsIlYiOiIwLjAuMDAwMCIsIlAiOiJXaW4zMiIsIkFOIjoiTWFpbCIsIldUIjoyfQ%3D%3D%7C0%7C%7C%7C&amp;sdata=oB3T2R5D2WyNnOWjiigp2yc87giu9QC%2F%2B47tG%2BkpqeI%3D&amp;reserved=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Gilbert Scott Building">
            <a:extLst>
              <a:ext uri="{FF2B5EF4-FFF2-40B4-BE49-F238E27FC236}">
                <a16:creationId xmlns:a16="http://schemas.microsoft.com/office/drawing/2014/main" id="{DD87B83F-24FA-95CA-9C34-13BA69571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8" y="1926088"/>
            <a:ext cx="6629400" cy="7897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Laser welding of crystalline sapphire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18" y="2576945"/>
            <a:ext cx="5680364" cy="106218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ET Annual meeting 2024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0204E50-71CA-7B44-7A2C-BA7062F84E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AAC5D8-BC86-0517-9142-AED51737475C}"/>
              </a:ext>
            </a:extLst>
          </p:cNvPr>
          <p:cNvSpPr/>
          <p:nvPr/>
        </p:nvSpPr>
        <p:spPr>
          <a:xfrm>
            <a:off x="531922" y="3333523"/>
            <a:ext cx="7008746" cy="6554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8CAD7-4DA6-47F0-C725-F2E371FFE3CA}"/>
              </a:ext>
            </a:extLst>
          </p:cNvPr>
          <p:cNvSpPr txBox="1"/>
          <p:nvPr/>
        </p:nvSpPr>
        <p:spPr>
          <a:xfrm>
            <a:off x="749663" y="3466857"/>
            <a:ext cx="851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u="none" strike="noStrike" dirty="0">
                <a:effectLst/>
                <a:latin typeface="Calibri Light" panose="020F0302020204030204" pitchFamily="34" charset="0"/>
              </a:rPr>
              <a:t>Jennifer Docherty*</a:t>
            </a:r>
            <a:r>
              <a:rPr lang="en-GB" sz="2000" i="0" u="none" strike="noStrike" dirty="0">
                <a:effectLst/>
                <a:latin typeface="Calibri Light" panose="020F0302020204030204" pitchFamily="34" charset="0"/>
              </a:rPr>
              <a:t>,</a:t>
            </a:r>
            <a:r>
              <a:rPr lang="en-GB" sz="2000" b="1" i="0" u="none" strike="noStrike" dirty="0">
                <a:effectLst/>
                <a:latin typeface="Calibri Light" panose="020F0302020204030204" pitchFamily="34" charset="0"/>
              </a:rPr>
              <a:t> </a:t>
            </a:r>
            <a:r>
              <a:rPr lang="en-GB" sz="1800" b="0" i="0" u="none" strike="noStrike" dirty="0">
                <a:effectLst/>
                <a:latin typeface="Calibri Light" panose="020F0302020204030204" pitchFamily="34" charset="0"/>
              </a:rPr>
              <a:t>Alan Cumming, Jack Callaghan, Giles Hammond</a:t>
            </a:r>
            <a:endParaRPr lang="en-GB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7F81B9-8D59-C272-1DAE-163FA7D915BD}"/>
              </a:ext>
            </a:extLst>
          </p:cNvPr>
          <p:cNvSpPr/>
          <p:nvPr/>
        </p:nvSpPr>
        <p:spPr>
          <a:xfrm>
            <a:off x="4164874" y="5452794"/>
            <a:ext cx="3557451" cy="1193052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76C126-6F75-9592-DF69-7F758AC6264A}"/>
              </a:ext>
            </a:extLst>
          </p:cNvPr>
          <p:cNvSpPr/>
          <p:nvPr/>
        </p:nvSpPr>
        <p:spPr>
          <a:xfrm>
            <a:off x="366109" y="4290376"/>
            <a:ext cx="8516983" cy="855842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AD596-3FC9-3D99-694E-6CB9E7C06EE4}"/>
              </a:ext>
            </a:extLst>
          </p:cNvPr>
          <p:cNvSpPr txBox="1"/>
          <p:nvPr/>
        </p:nvSpPr>
        <p:spPr>
          <a:xfrm>
            <a:off x="531922" y="4256632"/>
            <a:ext cx="8185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Calibri Light" panose="020F0302020204030204" pitchFamily="34" charset="0"/>
              </a:rPr>
              <a:t>Victoria Graham, Karen Haughian, James Hough, Russell Jones,  Gregoire Lacaille, Iain Martin, Mariela Masso Reid, Peter Murray, Sheila Rowan, Andrew Spencer, Claire Wilson, Sarah Dugmore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A0DDF10-BF44-4334-BD2F-5D0EB7C64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7606" y="336988"/>
            <a:ext cx="2495024" cy="964856"/>
          </a:xfrm>
          <a:prstGeom prst="rect">
            <a:avLst/>
          </a:prstGeom>
        </p:spPr>
      </p:pic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D6F0E18D-BD6D-48A8-9F74-E41893CE4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5" t="18605" r="21826" b="13846"/>
          <a:stretch/>
        </p:blipFill>
        <p:spPr>
          <a:xfrm>
            <a:off x="10759965" y="153983"/>
            <a:ext cx="1302386" cy="1147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431088-13B3-ED89-4A46-9E7AC0814272}"/>
              </a:ext>
            </a:extLst>
          </p:cNvPr>
          <p:cNvSpPr txBox="1"/>
          <p:nvPr/>
        </p:nvSpPr>
        <p:spPr>
          <a:xfrm>
            <a:off x="4168996" y="5619566"/>
            <a:ext cx="3549205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 fontAlgn="base">
              <a:lnSpc>
                <a:spcPts val="1050"/>
              </a:lnSpc>
            </a:pPr>
            <a:r>
              <a:rPr lang="en-GB" b="0" i="0" u="sng" strike="noStrike" dirty="0">
                <a:effectLst/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*j.docherty.2@research.gla.ac.uk</a:t>
            </a:r>
            <a:endParaRPr lang="en-GB" b="0" i="0" u="sng" strike="noStrike" dirty="0">
              <a:effectLst/>
              <a:latin typeface="Calibri" panose="020F0502020204030204" pitchFamily="34" charset="0"/>
            </a:endParaRPr>
          </a:p>
          <a:p>
            <a:pPr algn="ctr" rtl="0" fontAlgn="base">
              <a:lnSpc>
                <a:spcPts val="1050"/>
              </a:lnSpc>
            </a:pPr>
            <a:r>
              <a:rPr lang="en-GB" sz="1800" b="0" i="0" dirty="0">
                <a:effectLst/>
                <a:latin typeface="Calibri" panose="020F0502020204030204" pitchFamily="34" charset="0"/>
              </a:rPr>
              <a:t>​</a:t>
            </a:r>
          </a:p>
          <a:p>
            <a:pPr algn="ctr" rtl="0" fontAlgn="base">
              <a:lnSpc>
                <a:spcPts val="1050"/>
              </a:lnSpc>
            </a:pPr>
            <a:endParaRPr lang="en-GB" b="0" i="0" dirty="0"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050"/>
              </a:lnSpc>
            </a:pPr>
            <a:r>
              <a:rPr lang="en-GB" sz="1800" b="0" i="0" u="none" strike="noStrike" dirty="0">
                <a:effectLst/>
                <a:latin typeface="Calibri" panose="020F0502020204030204" pitchFamily="34" charset="0"/>
              </a:rPr>
              <a:t>Institute for Gravitational Research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1050"/>
              </a:lnSpc>
            </a:pPr>
            <a:endParaRPr lang="en-GB" sz="1800" b="0" i="0" u="none" strike="noStrike" dirty="0">
              <a:effectLst/>
              <a:latin typeface="Calibri" panose="020F0502020204030204" pitchFamily="34" charset="0"/>
            </a:endParaRPr>
          </a:p>
          <a:p>
            <a:pPr algn="ctr" rtl="0" fontAlgn="base">
              <a:lnSpc>
                <a:spcPts val="1050"/>
              </a:lnSpc>
            </a:pPr>
            <a:r>
              <a:rPr lang="en-GB" sz="1800" b="0" i="0" u="none" strike="noStrike" dirty="0">
                <a:effectLst/>
                <a:latin typeface="Calibri" panose="020F0502020204030204" pitchFamily="34" charset="0"/>
              </a:rPr>
              <a:t>University of Glasgow</a:t>
            </a:r>
            <a:endParaRPr lang="en-US" b="0" i="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17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33640-8FF1-ADEB-A7B9-1DFF5225B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4A4364-7077-18AA-8C18-AE9419839A0B}"/>
              </a:ext>
            </a:extLst>
          </p:cNvPr>
          <p:cNvSpPr/>
          <p:nvPr/>
        </p:nvSpPr>
        <p:spPr>
          <a:xfrm>
            <a:off x="8820447" y="1261216"/>
            <a:ext cx="2932481" cy="1243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84A7B-70DA-113A-D0DF-D26CA7B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Mechanical loss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11387-CA6A-325E-89B5-7A5D6F6491BF}"/>
              </a:ext>
            </a:extLst>
          </p:cNvPr>
          <p:cNvSpPr txBox="1"/>
          <p:nvPr/>
        </p:nvSpPr>
        <p:spPr>
          <a:xfrm>
            <a:off x="8934450" y="93532"/>
            <a:ext cx="325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 undertaken with </a:t>
            </a:r>
            <a:r>
              <a:rPr lang="en-GB" dirty="0" err="1"/>
              <a:t>Dr.</a:t>
            </a:r>
            <a:r>
              <a:rPr lang="en-GB" dirty="0"/>
              <a:t> Peter Murray, </a:t>
            </a:r>
            <a:r>
              <a:rPr lang="en-GB" dirty="0" err="1"/>
              <a:t>Dr.</a:t>
            </a:r>
            <a:r>
              <a:rPr lang="en-GB" dirty="0"/>
              <a:t> Iain Martin and </a:t>
            </a:r>
            <a:r>
              <a:rPr lang="en-GB" dirty="0" err="1"/>
              <a:t>Dr.</a:t>
            </a:r>
            <a:r>
              <a:rPr lang="en-GB" dirty="0"/>
              <a:t> Alan Cumming</a:t>
            </a:r>
          </a:p>
        </p:txBody>
      </p:sp>
      <p:pic>
        <p:nvPicPr>
          <p:cNvPr id="5" name="Content Placeholder 5" descr="A close-up of a pipette&#10;&#10;Description automatically generated">
            <a:extLst>
              <a:ext uri="{FF2B5EF4-FFF2-40B4-BE49-F238E27FC236}">
                <a16:creationId xmlns:a16="http://schemas.microsoft.com/office/drawing/2014/main" id="{5422F343-1C17-8C19-BCFF-C9535912D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0"/>
          <a:stretch/>
        </p:blipFill>
        <p:spPr>
          <a:xfrm>
            <a:off x="5965819" y="93532"/>
            <a:ext cx="2536830" cy="2420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B071B0-DE74-2F7B-5ED6-4475D3AA5BA4}"/>
              </a:ext>
            </a:extLst>
          </p:cNvPr>
          <p:cNvSpPr txBox="1"/>
          <p:nvPr/>
        </p:nvSpPr>
        <p:spPr>
          <a:xfrm>
            <a:off x="5965819" y="1820085"/>
            <a:ext cx="253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425 µm – 1mm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ACF9C-88A3-314C-8D03-7A4332A820D8}"/>
              </a:ext>
            </a:extLst>
          </p:cNvPr>
          <p:cNvSpPr txBox="1"/>
          <p:nvPr/>
        </p:nvSpPr>
        <p:spPr>
          <a:xfrm>
            <a:off x="139442" y="6462271"/>
            <a:ext cx="70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3AA13A-6998-4C53-86C7-D657E529E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9360" r="8772" b="2870"/>
          <a:stretch/>
        </p:blipFill>
        <p:spPr>
          <a:xfrm>
            <a:off x="1380434" y="3584569"/>
            <a:ext cx="4152175" cy="3113281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81EC3C-05CD-4B18-8054-5C7AE22AC417}"/>
              </a:ext>
            </a:extLst>
          </p:cNvPr>
          <p:cNvSpPr txBox="1"/>
          <p:nvPr/>
        </p:nvSpPr>
        <p:spPr>
          <a:xfrm>
            <a:off x="4399281" y="3530714"/>
            <a:ext cx="12915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425 µm fibre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4D212C-C32D-4E81-B370-8CE45D8D2ABD}"/>
              </a:ext>
            </a:extLst>
          </p:cNvPr>
          <p:cNvSpPr txBox="1"/>
          <p:nvPr/>
        </p:nvSpPr>
        <p:spPr>
          <a:xfrm>
            <a:off x="1847057" y="6230864"/>
            <a:ext cx="1165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Excitation plate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B248D0A-6500-4504-88D9-FD873F7B6750}"/>
              </a:ext>
            </a:extLst>
          </p:cNvPr>
          <p:cNvSpPr/>
          <p:nvPr/>
        </p:nvSpPr>
        <p:spPr>
          <a:xfrm rot="12935701">
            <a:off x="5546774" y="2452082"/>
            <a:ext cx="145980" cy="1231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DF53833-E539-42B5-8672-EDDF61F7BD74}"/>
              </a:ext>
            </a:extLst>
          </p:cNvPr>
          <p:cNvSpPr/>
          <p:nvPr/>
        </p:nvSpPr>
        <p:spPr>
          <a:xfrm rot="12685878">
            <a:off x="4578350" y="4110089"/>
            <a:ext cx="207693" cy="9166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52E78F0C-EE45-44EE-9615-523CE0371A78}"/>
              </a:ext>
            </a:extLst>
          </p:cNvPr>
          <p:cNvSpPr/>
          <p:nvPr/>
        </p:nvSpPr>
        <p:spPr>
          <a:xfrm rot="2889868">
            <a:off x="2950247" y="5532033"/>
            <a:ext cx="211514" cy="8857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A04D48-963A-43FE-9500-892A674C08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5864" r="7584" b="2612"/>
          <a:stretch/>
        </p:blipFill>
        <p:spPr>
          <a:xfrm>
            <a:off x="6351435" y="2683447"/>
            <a:ext cx="5834458" cy="4174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CBEDAE-C5A0-94B9-823C-271825853460}"/>
                  </a:ext>
                </a:extLst>
              </p:cNvPr>
              <p:cNvSpPr txBox="1"/>
              <p:nvPr/>
            </p:nvSpPr>
            <p:spPr>
              <a:xfrm>
                <a:off x="8782646" y="1476296"/>
                <a:ext cx="30080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Lowest measured loss 2.45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CBEDAE-C5A0-94B9-823C-271825853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646" y="1476296"/>
                <a:ext cx="3008085" cy="830997"/>
              </a:xfrm>
              <a:prstGeom prst="rect">
                <a:avLst/>
              </a:prstGeom>
              <a:blipFill>
                <a:blip r:embed="rId6"/>
                <a:stretch>
                  <a:fillRect l="-1261" t="-6061" r="-3361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292CA9E-BF82-6437-2882-853239CC1371}"/>
              </a:ext>
            </a:extLst>
          </p:cNvPr>
          <p:cNvSpPr txBox="1"/>
          <p:nvPr/>
        </p:nvSpPr>
        <p:spPr>
          <a:xfrm>
            <a:off x="399115" y="1539923"/>
            <a:ext cx="4371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Measured down to 13 K for six resonant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Ringdowns measured at ~5 K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Using welded 425 µm fibre to  1 mm rod</a:t>
            </a:r>
          </a:p>
        </p:txBody>
      </p:sp>
    </p:spTree>
    <p:extLst>
      <p:ext uri="{BB962C8B-B14F-4D97-AF65-F5344CB8AC3E}">
        <p14:creationId xmlns:p14="http://schemas.microsoft.com/office/powerpoint/2010/main" val="188664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6EE004-427B-0F7D-5DBB-B44AD588EE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Calculating a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𝒉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GB" dirty="0"/>
                  <a:t> estimate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6EE004-427B-0F7D-5DBB-B44AD588E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77" t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8FC64D-5EBA-AE0B-13E8-B7AC279BCB9F}"/>
                  </a:ext>
                </a:extLst>
              </p:cNvPr>
              <p:cNvSpPr txBox="1"/>
              <p:nvPr/>
            </p:nvSpPr>
            <p:spPr>
              <a:xfrm>
                <a:off x="1063401" y="1775651"/>
                <a:ext cx="10377750" cy="4704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lowest measured loss is assumed to be a combination of surface and weld loss (with possible clamp loss contributions requiring FEA to determine)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To assume a worst-case scenario for surface loss, we say this value is entirely surface loss dominated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Then use the lowest measured loss of </a:t>
                </a:r>
                <a:r>
                  <a:rPr lang="en-GB" sz="2400" dirty="0">
                    <a:solidFill>
                      <a:schemeClr val="tx1"/>
                    </a:solidFill>
                  </a:rPr>
                  <a:t>2.45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in the following equation: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lvl="1"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𝑠𝑢𝑟𝑓𝑎𝑐𝑒</m:t>
                        </m:r>
                      </m:sub>
                    </m:sSub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 algn="ctr"/>
                <a:endParaRPr lang="en-GB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sz="2400" dirty="0"/>
                  <a:t>we obtain 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𝒉</m:t>
                    </m:r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r>
                      <a:rPr lang="en-GB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400" dirty="0">
                    <a:solidFill>
                      <a:schemeClr val="tx1"/>
                    </a:solidFill>
                  </a:rPr>
                  <a:t>a previously unmeasured parameter for sapphire fibres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chemeClr val="tx1"/>
                    </a:solidFill>
                  </a:rPr>
                  <a:t>Currently we cannot decouple surface and weld loss, but both seem to be promisingly low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8FC64D-5EBA-AE0B-13E8-B7AC279BC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01" y="1775651"/>
                <a:ext cx="10377750" cy="4704749"/>
              </a:xfrm>
              <a:prstGeom prst="rect">
                <a:avLst/>
              </a:prstGeom>
              <a:blipFill>
                <a:blip r:embed="rId3"/>
                <a:stretch>
                  <a:fillRect l="-733" t="-1075" b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A9BF47D-AD74-A1F2-FE84-68B8FC1CE3A9}"/>
              </a:ext>
            </a:extLst>
          </p:cNvPr>
          <p:cNvSpPr txBox="1"/>
          <p:nvPr/>
        </p:nvSpPr>
        <p:spPr>
          <a:xfrm>
            <a:off x="139442" y="6462271"/>
            <a:ext cx="70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3904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04E09-C6D4-3F5A-2F74-F4FE98FE9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81A6C3-D277-7C2D-C9F7-8AF712CF4489}"/>
              </a:ext>
            </a:extLst>
          </p:cNvPr>
          <p:cNvSpPr/>
          <p:nvPr/>
        </p:nvSpPr>
        <p:spPr>
          <a:xfrm>
            <a:off x="9001479" y="5194707"/>
            <a:ext cx="2874846" cy="15994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15106-3AA8-C668-E455-D1B376F7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 anchor="t">
            <a:normAutofit/>
          </a:bodyPr>
          <a:lstStyle/>
          <a:p>
            <a:r>
              <a:rPr lang="en-US"/>
              <a:t>Suspension thermal noise modelling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1B63D-D5C1-AA9C-3FBC-AF6909BB2FB3}"/>
              </a:ext>
            </a:extLst>
          </p:cNvPr>
          <p:cNvSpPr txBox="1"/>
          <p:nvPr/>
        </p:nvSpPr>
        <p:spPr>
          <a:xfrm>
            <a:off x="9001479" y="2079362"/>
            <a:ext cx="298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1.15 mm does not account for heat extraction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Does not directly include weld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Bonding loss not considered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D2218-7863-C78E-196C-C272E1E69FC8}"/>
              </a:ext>
            </a:extLst>
          </p:cNvPr>
          <p:cNvSpPr txBox="1"/>
          <p:nvPr/>
        </p:nvSpPr>
        <p:spPr>
          <a:xfrm>
            <a:off x="9003648" y="5351146"/>
            <a:ext cx="2872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Next steps: include heat limited case with measured thermal conductivity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0AAE1-92A2-A0BC-E74F-A175CAD70743}"/>
              </a:ext>
            </a:extLst>
          </p:cNvPr>
          <p:cNvSpPr txBox="1"/>
          <p:nvPr/>
        </p:nvSpPr>
        <p:spPr>
          <a:xfrm>
            <a:off x="139442" y="6462271"/>
            <a:ext cx="70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EEB3C-92F2-42A2-9D6B-565C535A1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8524" r="7044" b="2307"/>
          <a:stretch/>
        </p:blipFill>
        <p:spPr>
          <a:xfrm>
            <a:off x="315675" y="1490952"/>
            <a:ext cx="8510825" cy="49713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F1152AC4-1670-04D3-4102-A7E7BBAFE006}"/>
                  </a:ext>
                </a:extLst>
              </p:cNvPr>
              <p:cNvSpPr/>
              <p:nvPr/>
            </p:nvSpPr>
            <p:spPr>
              <a:xfrm>
                <a:off x="9001479" y="83055"/>
                <a:ext cx="2874846" cy="18283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This model included measured tensile strength (to obtain minimum fibre diameter), and measured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F1152AC4-1670-04D3-4102-A7E7BBAFE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479" y="83055"/>
                <a:ext cx="2874846" cy="182835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42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679B-6EC8-4C67-AB32-F18257BB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0D5228-2B1C-46F7-A6A4-26CFA3524D6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2527900"/>
              </p:ext>
            </p:extLst>
          </p:nvPr>
        </p:nvGraphicFramePr>
        <p:xfrm>
          <a:off x="5769427" y="1179270"/>
          <a:ext cx="5940492" cy="5145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164">
                  <a:extLst>
                    <a:ext uri="{9D8B030D-6E8A-4147-A177-3AD203B41FA5}">
                      <a16:colId xmlns:a16="http://schemas.microsoft.com/office/drawing/2014/main" val="78303939"/>
                    </a:ext>
                  </a:extLst>
                </a:gridCol>
                <a:gridCol w="1980164">
                  <a:extLst>
                    <a:ext uri="{9D8B030D-6E8A-4147-A177-3AD203B41FA5}">
                      <a16:colId xmlns:a16="http://schemas.microsoft.com/office/drawing/2014/main" val="3831928399"/>
                    </a:ext>
                  </a:extLst>
                </a:gridCol>
                <a:gridCol w="1980164">
                  <a:extLst>
                    <a:ext uri="{9D8B030D-6E8A-4147-A177-3AD203B41FA5}">
                      <a16:colId xmlns:a16="http://schemas.microsoft.com/office/drawing/2014/main" val="3854345662"/>
                    </a:ext>
                  </a:extLst>
                </a:gridCol>
              </a:tblGrid>
              <a:tr h="466484">
                <a:tc>
                  <a:txBody>
                    <a:bodyPr/>
                    <a:lstStyle/>
                    <a:p>
                      <a:r>
                        <a:rPr lang="en-GB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Sapphire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602147"/>
                  </a:ext>
                </a:extLst>
              </a:tr>
              <a:tr h="466484">
                <a:tc>
                  <a:txBody>
                    <a:bodyPr/>
                    <a:lstStyle/>
                    <a:p>
                      <a:r>
                        <a:rPr lang="en-GB" dirty="0"/>
                        <a:t>Demonstrated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 </a:t>
                      </a:r>
                      <a:r>
                        <a:rPr lang="en-GB" dirty="0" err="1"/>
                        <a:t>aLIGO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 lab repeatedly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53953"/>
                  </a:ext>
                </a:extLst>
              </a:tr>
              <a:tr h="2026100">
                <a:tc>
                  <a:txBody>
                    <a:bodyPr/>
                    <a:lstStyle/>
                    <a:p>
                      <a:r>
                        <a:rPr lang="en-GB" dirty="0"/>
                        <a:t>Thermal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Ultra-low demonstrated by violin mode measured Qs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Weld loss to be investigated further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Weld size at most </a:t>
                      </a:r>
                      <a:r>
                        <a:rPr lang="en-GB" b="1" dirty="0"/>
                        <a:t>200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µ</a:t>
                      </a:r>
                      <a:r>
                        <a:rPr lang="en-GB" b="1" dirty="0"/>
                        <a:t>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Surface loss promising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48654"/>
                  </a:ext>
                </a:extLst>
              </a:tr>
              <a:tr h="466484">
                <a:tc>
                  <a:txBody>
                    <a:bodyPr/>
                    <a:lstStyle/>
                    <a:p>
                      <a:r>
                        <a:rPr lang="en-GB" dirty="0"/>
                        <a:t>HC bonding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Eliminates need for extra bond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Eliminates need for extra bond region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04616"/>
                  </a:ext>
                </a:extLst>
              </a:tr>
              <a:tr h="466484">
                <a:tc>
                  <a:txBody>
                    <a:bodyPr/>
                    <a:lstStyle/>
                    <a:p>
                      <a:r>
                        <a:rPr lang="en-GB" dirty="0"/>
                        <a:t>Repairability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Ability to 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Ability to repair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977305"/>
                  </a:ext>
                </a:extLst>
              </a:tr>
              <a:tr h="805164">
                <a:tc>
                  <a:txBody>
                    <a:bodyPr/>
                    <a:lstStyle/>
                    <a:p>
                      <a:r>
                        <a:rPr lang="en-GB" dirty="0"/>
                        <a:t>Violin mode/pitch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Proven in </a:t>
                      </a:r>
                      <a:r>
                        <a:rPr lang="en-GB" dirty="0" err="1"/>
                        <a:t>aLIGO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Believed to be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859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B20CB0-1632-482C-BB09-79A02E8644CA}"/>
                  </a:ext>
                </a:extLst>
              </p:cNvPr>
              <p:cNvSpPr txBox="1"/>
              <p:nvPr/>
            </p:nvSpPr>
            <p:spPr>
              <a:xfrm>
                <a:off x="50281" y="1557254"/>
                <a:ext cx="5719146" cy="480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Parameter updates: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Maximum tensile strength of </a:t>
                </a:r>
                <a:r>
                  <a:rPr lang="en-GB" b="1" dirty="0"/>
                  <a:t>1.4 </a:t>
                </a:r>
                <a:r>
                  <a:rPr lang="en-GB" b="1" dirty="0" err="1"/>
                  <a:t>GPa</a:t>
                </a:r>
                <a:r>
                  <a:rPr lang="en-GB" dirty="0"/>
                  <a:t>, median value of </a:t>
                </a:r>
                <a:r>
                  <a:rPr lang="en-GB" b="1" dirty="0"/>
                  <a:t>728 MPa </a:t>
                </a:r>
                <a:r>
                  <a:rPr lang="en-GB" dirty="0"/>
                  <a:t>(laser polished)</a:t>
                </a:r>
                <a:endParaRPr lang="en-GB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of </a:t>
                </a:r>
                <a:r>
                  <a:rPr lang="en-GB" b="1" dirty="0"/>
                  <a:t>1.3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endParaRPr lang="en-GB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Weld loss contribution promising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Development of laser welding + laser polishing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Future work: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Further conductivity measurements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Fibre growth and geometry optimisation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Welding to larger masses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Demonstration in 4 sapphire fibre hanging mass in Glasgow 10 m cryogenic interferometer prototype [Previously presented in </a:t>
                </a:r>
                <a:r>
                  <a:rPr lang="en-GB" b="0" i="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ET-0275A24 </a:t>
                </a:r>
                <a:r>
                  <a:rPr lang="en-GB" b="0" i="0" dirty="0">
                    <a:effectLst/>
                    <a:latin typeface="Aptos" panose="020B0004020202020204" pitchFamily="34" charset="0"/>
                    <a:hlinkClick r:id="rId3" tooltip="Original URL: https://apps.et-gw.eu/tds/?r=18908. Click or tap if you trust this link."/>
                  </a:rPr>
                  <a:t>https://apps.etgw.eu/tds/?r=18908</a:t>
                </a:r>
                <a:r>
                  <a:rPr lang="en-GB" dirty="0"/>
                  <a:t>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We are working towards a publication on this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Promising results for sapphire suspensions!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B20CB0-1632-482C-BB09-79A02E864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1" y="1557254"/>
                <a:ext cx="5719146" cy="4807535"/>
              </a:xfrm>
              <a:prstGeom prst="rect">
                <a:avLst/>
              </a:prstGeom>
              <a:blipFill>
                <a:blip r:embed="rId4"/>
                <a:stretch>
                  <a:fillRect l="-664" t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16BA20-E952-C565-4D5C-506E80DD7746}"/>
              </a:ext>
            </a:extLst>
          </p:cNvPr>
          <p:cNvSpPr txBox="1"/>
          <p:nvPr/>
        </p:nvSpPr>
        <p:spPr>
          <a:xfrm>
            <a:off x="139442" y="6462271"/>
            <a:ext cx="70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8001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University at sunset">
            <a:extLst>
              <a:ext uri="{FF2B5EF4-FFF2-40B4-BE49-F238E27FC236}">
                <a16:creationId xmlns:a16="http://schemas.microsoft.com/office/drawing/2014/main" id="{11FDCD37-95D4-D94F-8143-5384ADC6A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75F20C-468E-F742-9149-B8A5FEBC29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5135" y="3429000"/>
            <a:ext cx="5842000" cy="1931535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Thank you for your attention</a:t>
            </a:r>
            <a:br>
              <a:rPr lang="en-GB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ED6EA-1EF6-E99C-8D46-A77E8079F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5228" y="5699322"/>
            <a:ext cx="3413095" cy="854153"/>
            <a:chOff x="8385228" y="5699322"/>
            <a:chExt cx="3413095" cy="854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4E80E0-21D5-A09C-9C43-3B822C05837D}"/>
                </a:ext>
              </a:extLst>
            </p:cNvPr>
            <p:cNvSpPr txBox="1"/>
            <p:nvPr/>
          </p:nvSpPr>
          <p:spPr>
            <a:xfrm>
              <a:off x="8385228" y="5699322"/>
              <a:ext cx="3413095" cy="461665"/>
            </a:xfrm>
            <a:prstGeom prst="rect">
              <a:avLst/>
            </a:prstGeom>
            <a:noFill/>
            <a:effectLst>
              <a:outerShdw blurRad="1270000" dist="50800" dir="5400000" sx="200000" sy="2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UofGWorldChangers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2BBCD2-E264-1B57-0E93-92E9DB639953}"/>
                </a:ext>
              </a:extLst>
            </p:cNvPr>
            <p:cNvSpPr txBox="1"/>
            <p:nvPr/>
          </p:nvSpPr>
          <p:spPr>
            <a:xfrm>
              <a:off x="9098531" y="6091810"/>
              <a:ext cx="269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@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UofGlasgow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EA5A01-D67E-B5A8-4983-B4E38F735C71}"/>
                </a:ext>
              </a:extLst>
            </p:cNvPr>
            <p:cNvGrpSpPr/>
            <p:nvPr/>
          </p:nvGrpSpPr>
          <p:grpSpPr>
            <a:xfrm>
              <a:off x="8516481" y="6162367"/>
              <a:ext cx="841333" cy="347112"/>
              <a:chOff x="8601252" y="6162367"/>
              <a:chExt cx="841333" cy="34711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049EAA7-B259-E0CF-6188-D83E4A7650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8761" y="6162367"/>
                <a:ext cx="475023" cy="34711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9EF044C-8E77-0253-404C-AEACFCC1AE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94185" y="6223334"/>
                <a:ext cx="248400" cy="24839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EFBA2B9-08B7-B52F-FE3B-91DCAC58DC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01252" y="6221141"/>
                <a:ext cx="239105" cy="239106"/>
              </a:xfrm>
              <a:prstGeom prst="rect">
                <a:avLst/>
              </a:prstGeom>
            </p:spPr>
          </p:pic>
        </p:grp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21A1CD0-A8BC-4E57-8C8A-395E979402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57606" y="336988"/>
            <a:ext cx="2495024" cy="964856"/>
          </a:xfrm>
          <a:prstGeom prst="rect">
            <a:avLst/>
          </a:prstGeom>
        </p:spPr>
      </p:pic>
      <p:pic>
        <p:nvPicPr>
          <p:cNvPr id="19" name="Picture 18" descr="A blue and white logo&#10;&#10;Description automatically generated">
            <a:extLst>
              <a:ext uri="{FF2B5EF4-FFF2-40B4-BE49-F238E27FC236}">
                <a16:creationId xmlns:a16="http://schemas.microsoft.com/office/drawing/2014/main" id="{1E646019-109A-4A9D-BDE1-9039F8608C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5" t="18605" r="21826" b="13846"/>
          <a:stretch/>
        </p:blipFill>
        <p:spPr>
          <a:xfrm>
            <a:off x="10759965" y="153983"/>
            <a:ext cx="1302386" cy="1147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3469A-8629-2457-7FC9-D17B32E9601D}"/>
              </a:ext>
            </a:extLst>
          </p:cNvPr>
          <p:cNvSpPr txBox="1"/>
          <p:nvPr/>
        </p:nvSpPr>
        <p:spPr>
          <a:xfrm>
            <a:off x="935135" y="5907144"/>
            <a:ext cx="539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j.docherty.2@research.gla.ac.uk</a:t>
            </a:r>
          </a:p>
        </p:txBody>
      </p:sp>
    </p:spTree>
    <p:extLst>
      <p:ext uri="{BB962C8B-B14F-4D97-AF65-F5344CB8AC3E}">
        <p14:creationId xmlns:p14="http://schemas.microsoft.com/office/powerpoint/2010/main" val="3006378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light source&#10;&#10;Description automatically generated with medium confidence">
            <a:extLst>
              <a:ext uri="{FF2B5EF4-FFF2-40B4-BE49-F238E27FC236}">
                <a16:creationId xmlns:a16="http://schemas.microsoft.com/office/drawing/2014/main" id="{FAB8DD1B-4484-CE7E-DBB9-2C4DB7827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86" y="1436955"/>
            <a:ext cx="4636869" cy="5421045"/>
          </a:xfrm>
          <a:prstGeom prst="rect">
            <a:avLst/>
          </a:prstGeom>
        </p:spPr>
      </p:pic>
      <p:pic>
        <p:nvPicPr>
          <p:cNvPr id="5" name="Picture 4" descr="Diagram of a machine with arrows and words&#10;&#10;Description automatically generated">
            <a:extLst>
              <a:ext uri="{FF2B5EF4-FFF2-40B4-BE49-F238E27FC236}">
                <a16:creationId xmlns:a16="http://schemas.microsoft.com/office/drawing/2014/main" id="{C72A0C30-398C-2E5B-0BEC-6E14CF4D7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6" y="1490433"/>
            <a:ext cx="5221334" cy="53675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B70647-0B51-2DEE-6891-8FC51DEC7024}"/>
              </a:ext>
            </a:extLst>
          </p:cNvPr>
          <p:cNvSpPr txBox="1">
            <a:spLocks/>
          </p:cNvSpPr>
          <p:nvPr/>
        </p:nvSpPr>
        <p:spPr>
          <a:xfrm>
            <a:off x="-2708777" y="450486"/>
            <a:ext cx="9210963" cy="88878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Extra slides: weld process</a:t>
            </a:r>
          </a:p>
        </p:txBody>
      </p:sp>
    </p:spTree>
    <p:extLst>
      <p:ext uri="{BB962C8B-B14F-4D97-AF65-F5344CB8AC3E}">
        <p14:creationId xmlns:p14="http://schemas.microsoft.com/office/powerpoint/2010/main" val="176343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7491B-0977-6520-5E97-85E98452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B858-A983-5E6D-AEC6-D1181E66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slides: surface quality SEM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2F6463-07BB-41D1-BAFE-BC54C9F2A2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00" y="2700130"/>
            <a:ext cx="3779600" cy="30194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8D49D-773F-498C-ABD8-3BBD5BF7F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62" y="2671732"/>
            <a:ext cx="3930507" cy="3076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2EA26-FA3D-4CE6-B997-8432EF868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9" y="2634894"/>
            <a:ext cx="3930507" cy="3121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A85C77-D032-4684-B76C-8DE8E9F064A5}"/>
              </a:ext>
            </a:extLst>
          </p:cNvPr>
          <p:cNvSpPr txBox="1"/>
          <p:nvPr/>
        </p:nvSpPr>
        <p:spPr>
          <a:xfrm>
            <a:off x="1205627" y="2265562"/>
            <a:ext cx="268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Ground surface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C2D21-4488-47BB-80B1-9A1D9580A911}"/>
              </a:ext>
            </a:extLst>
          </p:cNvPr>
          <p:cNvSpPr txBox="1"/>
          <p:nvPr/>
        </p:nvSpPr>
        <p:spPr>
          <a:xfrm>
            <a:off x="5171552" y="2265562"/>
            <a:ext cx="268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Mechanical polish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08C73-0B1F-4738-98E9-C05DAA908B82}"/>
              </a:ext>
            </a:extLst>
          </p:cNvPr>
          <p:cNvSpPr txBox="1"/>
          <p:nvPr/>
        </p:nvSpPr>
        <p:spPr>
          <a:xfrm>
            <a:off x="9363552" y="2265562"/>
            <a:ext cx="268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Laser polish</a:t>
            </a:r>
          </a:p>
        </p:txBody>
      </p:sp>
    </p:spTree>
    <p:extLst>
      <p:ext uri="{BB962C8B-B14F-4D97-AF65-F5344CB8AC3E}">
        <p14:creationId xmlns:p14="http://schemas.microsoft.com/office/powerpoint/2010/main" val="2298846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1903-2893-BD6B-83D2-37D3CED7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79B0B-5B37-357F-ECAA-02BFEFCDC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28926" r="8549" b="14049"/>
          <a:stretch/>
        </p:blipFill>
        <p:spPr bwMode="auto">
          <a:xfrm rot="16200000">
            <a:off x="-179127" y="3212700"/>
            <a:ext cx="479275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3B400-42BA-4788-A563-088D71C3D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28" y="1012853"/>
            <a:ext cx="6848085" cy="565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2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F1E7-84A3-A349-8AEB-5A5CFDB8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KAGRA suspension noise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BCB27-6F60-4C65-B8A8-0B4895950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48" y="1439292"/>
            <a:ext cx="8892103" cy="51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8F9E88D-3C2C-D23F-ADE2-019424F3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/>
          <a:lstStyle/>
          <a:p>
            <a:r>
              <a:rPr lang="en-US" dirty="0"/>
              <a:t>Full plot of ET suspension noise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74F73C-99C1-54B6-EC78-FEF4301C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578" y="1422400"/>
            <a:ext cx="9331502" cy="543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506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6160-8C74-D48D-E876-0A0A4B16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300" y="577272"/>
            <a:ext cx="6629400" cy="789709"/>
          </a:xfrm>
        </p:spPr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7A0B4-BD79-A84B-45E9-6D3D6DF3C898}"/>
              </a:ext>
            </a:extLst>
          </p:cNvPr>
          <p:cNvSpPr txBox="1"/>
          <p:nvPr/>
        </p:nvSpPr>
        <p:spPr>
          <a:xfrm>
            <a:off x="890650" y="2112490"/>
            <a:ext cx="7493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presentation will cover: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advantages of fused silica in aLIGO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recap of the sapphire fibre production in Glasgow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development of a sapphire laser welding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Characterisation of crystallography, strength testing, thermal conductivity, and mechanical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Modelling of single-test mass suspension thermal noise in ET for sapphire of different diameters</a:t>
            </a:r>
          </a:p>
        </p:txBody>
      </p:sp>
    </p:spTree>
    <p:extLst>
      <p:ext uri="{BB962C8B-B14F-4D97-AF65-F5344CB8AC3E}">
        <p14:creationId xmlns:p14="http://schemas.microsoft.com/office/powerpoint/2010/main" val="459542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7231-EB37-E15C-6E03-556DBDE0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aph showing the temperature of a temperature&#10;&#10;Description automatically generated">
            <a:extLst>
              <a:ext uri="{FF2B5EF4-FFF2-40B4-BE49-F238E27FC236}">
                <a16:creationId xmlns:a16="http://schemas.microsoft.com/office/drawing/2014/main" id="{5152B328-0833-0CEA-4626-30B2CB99BF2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6" y="978007"/>
            <a:ext cx="7820761" cy="5474533"/>
          </a:xfrm>
        </p:spPr>
      </p:pic>
    </p:spTree>
    <p:extLst>
      <p:ext uri="{BB962C8B-B14F-4D97-AF65-F5344CB8AC3E}">
        <p14:creationId xmlns:p14="http://schemas.microsoft.com/office/powerpoint/2010/main" val="2906112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5644-0829-AA39-160D-1A78C4AE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A close up of a microscope&#10;&#10;Description automatically generated">
            <a:extLst>
              <a:ext uri="{FF2B5EF4-FFF2-40B4-BE49-F238E27FC236}">
                <a16:creationId xmlns:a16="http://schemas.microsoft.com/office/drawing/2014/main" id="{E76185BA-A2F9-4F80-FE80-5EA4E1C9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92" y="1194935"/>
            <a:ext cx="5977679" cy="56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62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6347-6CE4-4F6D-FD89-8DAE908F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Touloukian</a:t>
            </a:r>
            <a:r>
              <a:rPr lang="en-GB" dirty="0"/>
              <a:t>  recommended curve</a:t>
            </a:r>
          </a:p>
        </p:txBody>
      </p:sp>
      <p:pic>
        <p:nvPicPr>
          <p:cNvPr id="5" name="Content Placeholder 4" descr="A graph of a temperature&#10;&#10;Description automatically generated">
            <a:extLst>
              <a:ext uri="{FF2B5EF4-FFF2-40B4-BE49-F238E27FC236}">
                <a16:creationId xmlns:a16="http://schemas.microsoft.com/office/drawing/2014/main" id="{0F5FAA3F-E995-8317-AD48-71DAE01C6D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0" y="1108335"/>
            <a:ext cx="7722867" cy="5749665"/>
          </a:xfrm>
        </p:spPr>
      </p:pic>
    </p:spTree>
    <p:extLst>
      <p:ext uri="{BB962C8B-B14F-4D97-AF65-F5344CB8AC3E}">
        <p14:creationId xmlns:p14="http://schemas.microsoft.com/office/powerpoint/2010/main" val="251285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5424-B679-554A-935B-2CF2EFD1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Recap: Laser welding of fused silica in aLIGO</a:t>
            </a:r>
          </a:p>
        </p:txBody>
      </p:sp>
      <p:pic>
        <p:nvPicPr>
          <p:cNvPr id="8" name="Content Placeholder 7" descr="A diagram of a silical test&#10;&#10;Description automatically generated">
            <a:extLst>
              <a:ext uri="{FF2B5EF4-FFF2-40B4-BE49-F238E27FC236}">
                <a16:creationId xmlns:a16="http://schemas.microsoft.com/office/drawing/2014/main" id="{532301B3-BE54-C865-58EA-B4990CACB7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2" y="2319307"/>
            <a:ext cx="3745592" cy="3745592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DAB8A4-7546-754A-4F88-9FF972BD2EB1}"/>
              </a:ext>
            </a:extLst>
          </p:cNvPr>
          <p:cNvSpPr/>
          <p:nvPr/>
        </p:nvSpPr>
        <p:spPr>
          <a:xfrm>
            <a:off x="7794503" y="1396559"/>
            <a:ext cx="4241171" cy="37455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D15A1-4A2D-6F69-DEE9-5238BC8B54C9}"/>
              </a:ext>
            </a:extLst>
          </p:cNvPr>
          <p:cNvSpPr txBox="1"/>
          <p:nvPr/>
        </p:nvSpPr>
        <p:spPr>
          <a:xfrm>
            <a:off x="8248212" y="1803450"/>
            <a:ext cx="351198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Demonstrated use in aLIGO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Low thermal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Allows for violin mode tuning and pitch correction [2]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No need for bond at high stress area, near the bending region of the fibre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Can replace broken fibres without damaging ear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FC452-0557-4448-AA2C-B703799F51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r="4433"/>
          <a:stretch/>
        </p:blipFill>
        <p:spPr>
          <a:xfrm>
            <a:off x="4307980" y="1177486"/>
            <a:ext cx="3275046" cy="2674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950F14-46B2-4C4C-BAF7-DFEFEB042F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14" y="3976297"/>
            <a:ext cx="3129779" cy="23480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E4F1B-4727-4644-8268-879D37B3D275}"/>
              </a:ext>
            </a:extLst>
          </p:cNvPr>
          <p:cNvSpPr txBox="1"/>
          <p:nvPr/>
        </p:nvSpPr>
        <p:spPr>
          <a:xfrm>
            <a:off x="2901821" y="2039705"/>
            <a:ext cx="5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[1]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4437A1-6941-A7CF-2F59-A9E22EA1B13F}"/>
              </a:ext>
            </a:extLst>
          </p:cNvPr>
          <p:cNvSpPr txBox="1"/>
          <p:nvPr/>
        </p:nvSpPr>
        <p:spPr>
          <a:xfrm>
            <a:off x="139442" y="6462271"/>
            <a:ext cx="70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A4C5B-BBC3-9BF5-22F8-9E2A80E207F5}"/>
              </a:ext>
            </a:extLst>
          </p:cNvPr>
          <p:cNvSpPr txBox="1"/>
          <p:nvPr/>
        </p:nvSpPr>
        <p:spPr>
          <a:xfrm>
            <a:off x="670183" y="6445949"/>
            <a:ext cx="1143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dirty="0"/>
              <a:t>[1</a:t>
            </a:r>
            <a:r>
              <a:rPr lang="en-GB" sz="1100" dirty="0">
                <a:latin typeface="NimbusRomNo9L-Regu"/>
              </a:rPr>
              <a:t>] </a:t>
            </a:r>
            <a:r>
              <a:rPr lang="en-GB" sz="1100" b="0" i="0" u="none" strike="noStrike" baseline="0" dirty="0">
                <a:latin typeface="NimbusRomNo9L-Regu"/>
              </a:rPr>
              <a:t>A.V. Cumming et al. “Design and development of the advanced LIGO monolithic fused silica suspension”. </a:t>
            </a:r>
            <a:r>
              <a:rPr lang="en-GB" sz="1100" b="0" i="0" u="none" strike="noStrike" baseline="0" dirty="0">
                <a:latin typeface="NimbusRomNo9L-ReguItal"/>
              </a:rPr>
              <a:t>Classical and Quantum Gravity </a:t>
            </a:r>
            <a:r>
              <a:rPr lang="en-GB" sz="1100" b="0" i="0" u="none" strike="noStrike" baseline="0" dirty="0">
                <a:latin typeface="NimbusRomNo9L-Regu"/>
              </a:rPr>
              <a:t>29.3 (2012)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4F4A8-8AAE-4EF1-998C-B625EDA30954}"/>
              </a:ext>
            </a:extLst>
          </p:cNvPr>
          <p:cNvSpPr txBox="1"/>
          <p:nvPr/>
        </p:nvSpPr>
        <p:spPr>
          <a:xfrm>
            <a:off x="670183" y="6624518"/>
            <a:ext cx="10095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dirty="0"/>
              <a:t>[2] </a:t>
            </a:r>
            <a:r>
              <a:rPr lang="en-GB" sz="1100" b="0" i="0" u="none" strike="noStrike" baseline="0" dirty="0">
                <a:latin typeface="NimbusRomNo9L-Regu"/>
              </a:rPr>
              <a:t>A.V. Cumming et al. “Lowest observed surface and weld losses in fused silica fibres for gravitational wave detectors”. </a:t>
            </a:r>
            <a:r>
              <a:rPr lang="en-GB" sz="1100" b="0" i="0" u="none" strike="noStrike" baseline="0" dirty="0">
                <a:latin typeface="NimbusRomNo9L-ReguItal"/>
              </a:rPr>
              <a:t>Classical and Quantum Gravity </a:t>
            </a:r>
            <a:r>
              <a:rPr lang="en-GB" sz="1100" b="0" i="0" u="none" strike="noStrike" baseline="0" dirty="0">
                <a:latin typeface="NimbusRomNo9L-Regu"/>
              </a:rPr>
              <a:t>37.19 (2020)</a:t>
            </a:r>
            <a:endParaRPr lang="en-GB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0F1AE-0D18-AEE8-FA0A-26A0A8743A83}"/>
              </a:ext>
            </a:extLst>
          </p:cNvPr>
          <p:cNvSpPr txBox="1"/>
          <p:nvPr/>
        </p:nvSpPr>
        <p:spPr>
          <a:xfrm>
            <a:off x="8248212" y="5461441"/>
            <a:ext cx="3063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Highest measured Q in aLIGO: up to 2 billion [2]</a:t>
            </a:r>
          </a:p>
        </p:txBody>
      </p:sp>
    </p:spTree>
    <p:extLst>
      <p:ext uri="{BB962C8B-B14F-4D97-AF65-F5344CB8AC3E}">
        <p14:creationId xmlns:p14="http://schemas.microsoft.com/office/powerpoint/2010/main" val="303984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6D11-8D2E-DA4D-98A2-908011AD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 anchor="t">
            <a:normAutofit/>
          </a:bodyPr>
          <a:lstStyle/>
          <a:p>
            <a:r>
              <a:rPr lang="en-US" dirty="0"/>
              <a:t>Previous work on sapphire </a:t>
            </a:r>
            <a:r>
              <a:rPr lang="en-US" dirty="0" err="1"/>
              <a:t>fibre</a:t>
            </a:r>
            <a:r>
              <a:rPr lang="en-US" dirty="0"/>
              <a:t> growth</a:t>
            </a:r>
          </a:p>
        </p:txBody>
      </p:sp>
      <p:pic>
        <p:nvPicPr>
          <p:cNvPr id="2050" name="Picture 2" descr="A picture containing wall, indoor, dirty&#10;&#10;Description automatically generated">
            <a:extLst>
              <a:ext uri="{FF2B5EF4-FFF2-40B4-BE49-F238E27FC236}">
                <a16:creationId xmlns:a16="http://schemas.microsoft.com/office/drawing/2014/main" id="{65737E33-DB09-4766-F546-8B2FABAF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" b="-3"/>
          <a:stretch/>
        </p:blipFill>
        <p:spPr bwMode="auto">
          <a:xfrm>
            <a:off x="9642765" y="1748653"/>
            <a:ext cx="2452283" cy="457573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Text Placeholder 3">
            <a:extLst>
              <a:ext uri="{FF2B5EF4-FFF2-40B4-BE49-F238E27FC236}">
                <a16:creationId xmlns:a16="http://schemas.microsoft.com/office/drawing/2014/main" id="{068EDB87-A933-DB92-98E4-426FF4A3B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2203" y="2035335"/>
            <a:ext cx="4282639" cy="4526124"/>
          </a:xfrm>
        </p:spPr>
        <p:txBody>
          <a:bodyPr/>
          <a:lstStyle/>
          <a:p>
            <a:r>
              <a:rPr lang="en-US" dirty="0"/>
              <a:t>Laser heated pedestal growth method used to produce sapphire </a:t>
            </a:r>
            <a:r>
              <a:rPr lang="en-US" dirty="0" err="1"/>
              <a:t>fibres</a:t>
            </a:r>
            <a:endParaRPr lang="en-US" dirty="0"/>
          </a:p>
          <a:p>
            <a:r>
              <a:rPr lang="en-US" dirty="0"/>
              <a:t>1 mm in diameter, 350 mm long</a:t>
            </a:r>
          </a:p>
          <a:p>
            <a:r>
              <a:rPr lang="en-US" dirty="0"/>
              <a:t>Peak strength of 792 MPa (unbroken)</a:t>
            </a:r>
          </a:p>
          <a:p>
            <a:r>
              <a:rPr lang="en-US" dirty="0"/>
              <a:t>Low diameter variation and good surface quality </a:t>
            </a:r>
          </a:p>
          <a:p>
            <a:r>
              <a:rPr lang="en-US" dirty="0"/>
              <a:t>Further research to continue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FB677-BA8B-1B1D-DB76-9B72E7C4095D}"/>
              </a:ext>
            </a:extLst>
          </p:cNvPr>
          <p:cNvSpPr txBox="1"/>
          <p:nvPr/>
        </p:nvSpPr>
        <p:spPr>
          <a:xfrm>
            <a:off x="10244908" y="222071"/>
            <a:ext cx="1515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 conducted by </a:t>
            </a:r>
            <a:r>
              <a:rPr lang="en-GB" dirty="0" err="1"/>
              <a:t>Dr.</a:t>
            </a:r>
            <a:r>
              <a:rPr lang="en-GB" dirty="0"/>
              <a:t> Jack Callaghan [3]</a:t>
            </a:r>
          </a:p>
        </p:txBody>
      </p:sp>
      <p:pic>
        <p:nvPicPr>
          <p:cNvPr id="2052" name="Picture 4" descr="A machine with blue arrows&#10;&#10;Description automatically generated">
            <a:extLst>
              <a:ext uri="{FF2B5EF4-FFF2-40B4-BE49-F238E27FC236}">
                <a16:creationId xmlns:a16="http://schemas.microsoft.com/office/drawing/2014/main" id="{7F052D76-EAC4-DC82-06AA-BE80ED19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736"/>
            <a:ext cx="5314319" cy="47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143228-829D-46D2-3EDB-6C4E102DA02E}"/>
              </a:ext>
            </a:extLst>
          </p:cNvPr>
          <p:cNvSpPr txBox="1"/>
          <p:nvPr/>
        </p:nvSpPr>
        <p:spPr>
          <a:xfrm>
            <a:off x="139442" y="6462271"/>
            <a:ext cx="70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1F55E-5BAC-AD75-2D18-1CC68C47C12A}"/>
              </a:ext>
            </a:extLst>
          </p:cNvPr>
          <p:cNvSpPr txBox="1"/>
          <p:nvPr/>
        </p:nvSpPr>
        <p:spPr>
          <a:xfrm>
            <a:off x="489909" y="6470026"/>
            <a:ext cx="10144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[3</a:t>
            </a:r>
            <a:r>
              <a:rPr lang="en-GB" sz="1200" dirty="0">
                <a:latin typeface="NimbusRomNo9L-Regu"/>
              </a:rPr>
              <a:t>]</a:t>
            </a:r>
            <a:r>
              <a:rPr lang="en-GB" sz="1800" dirty="0">
                <a:latin typeface="NimbusRomNo9L-Regu"/>
              </a:rPr>
              <a:t> </a:t>
            </a:r>
            <a:r>
              <a:rPr lang="en-GB" sz="1200" dirty="0">
                <a:latin typeface="NimbusRomNo9L-Regu"/>
              </a:rPr>
              <a:t>J. Callaghan. “Development of crystalline suspension fibres for next generation gravitational wave detectors.” PhD thesis. University of Glasgow. Aug 2024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24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7DB0-5C80-FFD2-F221-08A310FD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Sapphire welding</a:t>
            </a:r>
          </a:p>
        </p:txBody>
      </p:sp>
      <p:pic>
        <p:nvPicPr>
          <p:cNvPr id="4" name="Picture 8" descr="A close up of a thin line&#10;&#10;Description automatically generated">
            <a:extLst>
              <a:ext uri="{FF2B5EF4-FFF2-40B4-BE49-F238E27FC236}">
                <a16:creationId xmlns:a16="http://schemas.microsoft.com/office/drawing/2014/main" id="{6AC30EA0-9A7F-6A57-79D0-545AE0CE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56" y="1422399"/>
            <a:ext cx="6971013" cy="52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E24BA-A591-73D4-0A44-15C057C16E5C}"/>
              </a:ext>
            </a:extLst>
          </p:cNvPr>
          <p:cNvSpPr txBox="1"/>
          <p:nvPr/>
        </p:nvSpPr>
        <p:spPr>
          <a:xfrm>
            <a:off x="9795046" y="2302794"/>
            <a:ext cx="152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Weld region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7A095B-2EC2-F815-52C0-2B3C822376C7}"/>
              </a:ext>
            </a:extLst>
          </p:cNvPr>
          <p:cNvCxnSpPr/>
          <p:nvPr/>
        </p:nvCxnSpPr>
        <p:spPr>
          <a:xfrm flipH="1">
            <a:off x="8512656" y="3057785"/>
            <a:ext cx="1081668" cy="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0ED13CF-D629-188D-7DB4-35EA1E35F3F9}"/>
              </a:ext>
            </a:extLst>
          </p:cNvPr>
          <p:cNvSpPr txBox="1"/>
          <p:nvPr/>
        </p:nvSpPr>
        <p:spPr>
          <a:xfrm>
            <a:off x="139442" y="6462271"/>
            <a:ext cx="70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C7DDD-D63F-9191-B48B-31670AD62805}"/>
              </a:ext>
            </a:extLst>
          </p:cNvPr>
          <p:cNvSpPr txBox="1"/>
          <p:nvPr/>
        </p:nvSpPr>
        <p:spPr>
          <a:xfrm>
            <a:off x="869236" y="3057785"/>
            <a:ext cx="35586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end product of the developed sapphire laser welding and polishing process: a laser polished 1 mm diameter welded sapphire sample</a:t>
            </a:r>
          </a:p>
        </p:txBody>
      </p:sp>
    </p:spTree>
    <p:extLst>
      <p:ext uri="{BB962C8B-B14F-4D97-AF65-F5344CB8AC3E}">
        <p14:creationId xmlns:p14="http://schemas.microsoft.com/office/powerpoint/2010/main" val="25202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547495-D59D-A149-B657-228A0782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Sapphire welding</a:t>
            </a:r>
          </a:p>
        </p:txBody>
      </p:sp>
      <p:pic>
        <p:nvPicPr>
          <p:cNvPr id="6" name="Content Placeholder 5" descr="A close-up of a pipette&#10;&#10;Description automatically generated">
            <a:extLst>
              <a:ext uri="{FF2B5EF4-FFF2-40B4-BE49-F238E27FC236}">
                <a16:creationId xmlns:a16="http://schemas.microsoft.com/office/drawing/2014/main" id="{4533B015-ADAA-8D51-FFD5-95FBE86A26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0"/>
          <a:stretch/>
        </p:blipFill>
        <p:spPr>
          <a:xfrm>
            <a:off x="5922589" y="769672"/>
            <a:ext cx="2536830" cy="2420188"/>
          </a:xfrm>
        </p:spPr>
      </p:pic>
      <p:pic>
        <p:nvPicPr>
          <p:cNvPr id="4098" name="Picture 2" descr="A close up of a microscope&#10;&#10;Description automatically generated">
            <a:extLst>
              <a:ext uri="{FF2B5EF4-FFF2-40B4-BE49-F238E27FC236}">
                <a16:creationId xmlns:a16="http://schemas.microsoft.com/office/drawing/2014/main" id="{2F39ECFB-5F7A-EA17-3CCD-DF38E32C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63" y="80297"/>
            <a:ext cx="3152749" cy="29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collage of a few images of a drop of water&#10;&#10;Description automatically generated">
            <a:extLst>
              <a:ext uri="{FF2B5EF4-FFF2-40B4-BE49-F238E27FC236}">
                <a16:creationId xmlns:a16="http://schemas.microsoft.com/office/drawing/2014/main" id="{164174B2-2D81-1DB3-23EB-33E98EB3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32" y="3267129"/>
            <a:ext cx="3409274" cy="33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close-up of a pipette&#10;&#10;Description automatically generated">
            <a:extLst>
              <a:ext uri="{FF2B5EF4-FFF2-40B4-BE49-F238E27FC236}">
                <a16:creationId xmlns:a16="http://schemas.microsoft.com/office/drawing/2014/main" id="{1C4A54D7-91FE-0827-B2C0-55AB2202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8" y="4038398"/>
            <a:ext cx="3235322" cy="24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 close up of a thin line&#10;&#10;Description automatically generated">
            <a:extLst>
              <a:ext uri="{FF2B5EF4-FFF2-40B4-BE49-F238E27FC236}">
                <a16:creationId xmlns:a16="http://schemas.microsoft.com/office/drawing/2014/main" id="{974CFA6B-E711-2A20-DD25-B5428E38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94" y="4043294"/>
            <a:ext cx="3235321" cy="24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61883F-CA3F-9D81-FF89-F1B5849B3B94}"/>
              </a:ext>
            </a:extLst>
          </p:cNvPr>
          <p:cNvSpPr txBox="1"/>
          <p:nvPr/>
        </p:nvSpPr>
        <p:spPr>
          <a:xfrm>
            <a:off x="47629" y="1609507"/>
            <a:ext cx="5877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75 welds in total completed in the last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Smallest diameter: 425 µm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Largest diameter: 1.6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Three data sets of 12 welds to investigate surface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Ability to repair/reweld repeatedly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4601C-8B13-0475-7171-2CAE49EC5CBE}"/>
              </a:ext>
            </a:extLst>
          </p:cNvPr>
          <p:cNvSpPr txBox="1"/>
          <p:nvPr/>
        </p:nvSpPr>
        <p:spPr>
          <a:xfrm>
            <a:off x="349251" y="4542260"/>
            <a:ext cx="162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1.6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FF650-5F6E-7FCD-C831-756DD9F215E0}"/>
              </a:ext>
            </a:extLst>
          </p:cNvPr>
          <p:cNvSpPr txBox="1"/>
          <p:nvPr/>
        </p:nvSpPr>
        <p:spPr>
          <a:xfrm>
            <a:off x="3414886" y="4993202"/>
            <a:ext cx="162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1 mm</a:t>
            </a:r>
          </a:p>
          <a:p>
            <a:r>
              <a:rPr lang="en-GB" sz="2800" dirty="0">
                <a:solidFill>
                  <a:schemeClr val="bg1"/>
                </a:solidFill>
              </a:rPr>
              <a:t>Laser polished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FED58-2E91-5EBF-D1CD-ABD6EA72579B}"/>
              </a:ext>
            </a:extLst>
          </p:cNvPr>
          <p:cNvSpPr txBox="1"/>
          <p:nvPr/>
        </p:nvSpPr>
        <p:spPr>
          <a:xfrm>
            <a:off x="5922589" y="2543892"/>
            <a:ext cx="253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425 µm – 1mm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8EA35-C1EF-5D92-5817-640A06ED244F}"/>
              </a:ext>
            </a:extLst>
          </p:cNvPr>
          <p:cNvSpPr txBox="1"/>
          <p:nvPr/>
        </p:nvSpPr>
        <p:spPr>
          <a:xfrm>
            <a:off x="6890902" y="4208372"/>
            <a:ext cx="175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Managing cool down rate is essential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D0ACA-86CD-5778-778B-245DC85C147D}"/>
              </a:ext>
            </a:extLst>
          </p:cNvPr>
          <p:cNvSpPr txBox="1"/>
          <p:nvPr/>
        </p:nvSpPr>
        <p:spPr>
          <a:xfrm>
            <a:off x="139442" y="6462271"/>
            <a:ext cx="70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3523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A51813-B132-A64C-806D-7EE80016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Crystallography</a:t>
            </a:r>
          </a:p>
        </p:txBody>
      </p:sp>
      <p:pic>
        <p:nvPicPr>
          <p:cNvPr id="5122" name="Picture 2" descr="A diagram of a stock unit cell&#10;&#10;Description automatically generated">
            <a:extLst>
              <a:ext uri="{FF2B5EF4-FFF2-40B4-BE49-F238E27FC236}">
                <a16:creationId xmlns:a16="http://schemas.microsoft.com/office/drawing/2014/main" id="{82957413-F77A-1223-C842-310856FA6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/>
          <a:stretch/>
        </p:blipFill>
        <p:spPr bwMode="auto">
          <a:xfrm>
            <a:off x="4958833" y="1851158"/>
            <a:ext cx="6582937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DFB2EC5-CD08-730E-DB01-8601879D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87" y="1324504"/>
            <a:ext cx="4777292" cy="297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0143A-27B5-7172-B070-FBDC79938F09}"/>
              </a:ext>
            </a:extLst>
          </p:cNvPr>
          <p:cNvSpPr txBox="1"/>
          <p:nvPr/>
        </p:nvSpPr>
        <p:spPr>
          <a:xfrm>
            <a:off x="9358111" y="122946"/>
            <a:ext cx="2825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 supported by </a:t>
            </a:r>
            <a:r>
              <a:rPr lang="en-GB" dirty="0" err="1"/>
              <a:t>Dr.</a:t>
            </a:r>
            <a:r>
              <a:rPr lang="en-GB" dirty="0"/>
              <a:t> Claire Wilson and </a:t>
            </a:r>
            <a:r>
              <a:rPr lang="en-GB" dirty="0" err="1"/>
              <a:t>Dr.</a:t>
            </a:r>
            <a:r>
              <a:rPr lang="en-GB" dirty="0"/>
              <a:t> Sarah </a:t>
            </a:r>
            <a:r>
              <a:rPr lang="en-GB" dirty="0" err="1"/>
              <a:t>Dugmore</a:t>
            </a:r>
            <a:r>
              <a:rPr lang="en-GB" dirty="0"/>
              <a:t> (Department of Chemistry)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9650D-97B8-B254-D84D-4199C60A7FAD}"/>
              </a:ext>
            </a:extLst>
          </p:cNvPr>
          <p:cNvSpPr txBox="1"/>
          <p:nvPr/>
        </p:nvSpPr>
        <p:spPr>
          <a:xfrm>
            <a:off x="275092" y="4289274"/>
            <a:ext cx="4850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Cloudy material shown to be single crystalline with off-axis domains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AE3643-AAE9-C92C-4CFC-2DFA577D6C64}"/>
                  </a:ext>
                </a:extLst>
              </p:cNvPr>
              <p:cNvSpPr txBox="1"/>
              <p:nvPr/>
            </p:nvSpPr>
            <p:spPr>
              <a:xfrm>
                <a:off x="989467" y="5406550"/>
                <a:ext cx="928200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Weld region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3200" dirty="0"/>
                  <a:t> 200 µm, ≈10 x smaller than in aLIGO [2]; promising for weld loss contribution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AE3643-AAE9-C92C-4CFC-2DFA577D6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67" y="5406550"/>
                <a:ext cx="9282006" cy="1077218"/>
              </a:xfrm>
              <a:prstGeom prst="rect">
                <a:avLst/>
              </a:prstGeom>
              <a:blipFill>
                <a:blip r:embed="rId4"/>
                <a:stretch>
                  <a:fillRect t="-6977"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lose-up of a thin metal tube&#10;&#10;Description automatically generated">
            <a:extLst>
              <a:ext uri="{FF2B5EF4-FFF2-40B4-BE49-F238E27FC236}">
                <a16:creationId xmlns:a16="http://schemas.microsoft.com/office/drawing/2014/main" id="{54197A5D-552C-07C0-1FE2-A8AFC2E69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1" t="1976" r="27749" b="3403"/>
          <a:stretch/>
        </p:blipFill>
        <p:spPr>
          <a:xfrm>
            <a:off x="10770986" y="4107254"/>
            <a:ext cx="1145922" cy="2142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610CAF-2C56-41B0-A67B-6A1C5056B9B8}"/>
              </a:ext>
            </a:extLst>
          </p:cNvPr>
          <p:cNvSpPr txBox="1"/>
          <p:nvPr/>
        </p:nvSpPr>
        <p:spPr>
          <a:xfrm>
            <a:off x="840377" y="6516132"/>
            <a:ext cx="10095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dirty="0"/>
              <a:t>[2] </a:t>
            </a:r>
            <a:r>
              <a:rPr lang="en-GB" sz="1100" b="0" i="0" u="none" strike="noStrike" baseline="0" dirty="0">
                <a:latin typeface="NimbusRomNo9L-Regu"/>
              </a:rPr>
              <a:t>A.V. Cumming et al. “Lowest observed surface and weld losses in fused silica fibres for gravitational wave detectors”. In: </a:t>
            </a:r>
            <a:r>
              <a:rPr lang="en-GB" sz="1100" b="0" i="0" u="none" strike="noStrike" baseline="0" dirty="0">
                <a:latin typeface="NimbusRomNo9L-ReguItal"/>
              </a:rPr>
              <a:t>Classical and Quantum Gravity </a:t>
            </a:r>
            <a:r>
              <a:rPr lang="en-GB" sz="1100" b="0" i="0" u="none" strike="noStrike" baseline="0" dirty="0">
                <a:latin typeface="NimbusRomNo9L-Regu"/>
              </a:rPr>
              <a:t>37.19 (2020)</a:t>
            </a:r>
            <a:endParaRPr lang="en-GB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A46AF-AA52-E134-A94A-7D750306681C}"/>
              </a:ext>
            </a:extLst>
          </p:cNvPr>
          <p:cNvSpPr txBox="1"/>
          <p:nvPr/>
        </p:nvSpPr>
        <p:spPr>
          <a:xfrm>
            <a:off x="139442" y="6462271"/>
            <a:ext cx="70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441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B08F-DE64-3548-B9F9-7C9165E2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Strength testing</a:t>
            </a:r>
          </a:p>
        </p:txBody>
      </p:sp>
      <p:pic>
        <p:nvPicPr>
          <p:cNvPr id="6146" name="Picture 2" descr="A close up of a machine&#10;&#10;Description automatically generated">
            <a:extLst>
              <a:ext uri="{FF2B5EF4-FFF2-40B4-BE49-F238E27FC236}">
                <a16:creationId xmlns:a16="http://schemas.microsoft.com/office/drawing/2014/main" id="{B4257C72-0FF5-A809-C281-28F129A3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3" y="1790469"/>
            <a:ext cx="3159947" cy="437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8EF23B-091E-F13F-771F-B0E6016D9784}"/>
              </a:ext>
            </a:extLst>
          </p:cNvPr>
          <p:cNvSpPr txBox="1"/>
          <p:nvPr/>
        </p:nvSpPr>
        <p:spPr>
          <a:xfrm>
            <a:off x="5665166" y="92057"/>
            <a:ext cx="62830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Tensile strength tests of 3 surface finishes were carried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Highest maximum stress observed: </a:t>
            </a:r>
            <a:r>
              <a:rPr lang="en-GB" sz="2000" b="1" dirty="0"/>
              <a:t>1.4 </a:t>
            </a:r>
            <a:r>
              <a:rPr lang="en-GB" sz="2000" b="1" dirty="0" err="1"/>
              <a:t>GPa</a:t>
            </a:r>
            <a:r>
              <a:rPr lang="en-GB" sz="2000" b="1" dirty="0"/>
              <a:t> (unbroken)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Literature value of ultimate tensile stress is 400 MPa [4]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Laser polished samples significantly stronger than ground and mechanically polished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No welds were broken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5F686-3EBB-0E20-175D-5A64E9CFCAAE}"/>
              </a:ext>
            </a:extLst>
          </p:cNvPr>
          <p:cNvSpPr txBox="1"/>
          <p:nvPr/>
        </p:nvSpPr>
        <p:spPr>
          <a:xfrm>
            <a:off x="3220994" y="4666499"/>
            <a:ext cx="6493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Sample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1E74E-371D-B1AA-3048-4D65149E083D}"/>
              </a:ext>
            </a:extLst>
          </p:cNvPr>
          <p:cNvSpPr txBox="1"/>
          <p:nvPr/>
        </p:nvSpPr>
        <p:spPr>
          <a:xfrm>
            <a:off x="139442" y="6462271"/>
            <a:ext cx="70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946D47-6E5A-B9E0-D0BA-3D2683B555BB}"/>
              </a:ext>
            </a:extLst>
          </p:cNvPr>
          <p:cNvGrpSpPr/>
          <p:nvPr/>
        </p:nvGrpSpPr>
        <p:grpSpPr>
          <a:xfrm>
            <a:off x="5215686" y="2212159"/>
            <a:ext cx="6868009" cy="4656054"/>
            <a:chOff x="5215686" y="2212159"/>
            <a:chExt cx="6868009" cy="46560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424A22-DECB-475A-B36D-E4E92C983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0" t="10845" r="9574" b="2867"/>
            <a:stretch/>
          </p:blipFill>
          <p:spPr>
            <a:xfrm>
              <a:off x="5215686" y="2556771"/>
              <a:ext cx="6196914" cy="431144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85F85C-5AD2-D3A2-BF21-75317FFFA6C4}"/>
                </a:ext>
              </a:extLst>
            </p:cNvPr>
            <p:cNvSpPr txBox="1"/>
            <p:nvPr/>
          </p:nvSpPr>
          <p:spPr>
            <a:xfrm>
              <a:off x="5908911" y="4797304"/>
              <a:ext cx="12458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Ground</a:t>
              </a:r>
            </a:p>
            <a:p>
              <a:pPr algn="ctr"/>
              <a:r>
                <a:rPr lang="en-GB" sz="1400" dirty="0"/>
                <a:t>Max: 314 MPa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DFF344-F168-CE35-1FA3-E22ABD815564}"/>
                </a:ext>
              </a:extLst>
            </p:cNvPr>
            <p:cNvSpPr txBox="1"/>
            <p:nvPr/>
          </p:nvSpPr>
          <p:spPr>
            <a:xfrm>
              <a:off x="7940048" y="4709893"/>
              <a:ext cx="12458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Mech polish</a:t>
              </a:r>
            </a:p>
            <a:p>
              <a:pPr algn="ctr"/>
              <a:r>
                <a:rPr lang="en-GB" sz="1400" dirty="0"/>
                <a:t>Max: 342 MPa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873A33-E93E-BD81-27AD-723CBC2A2AEA}"/>
                </a:ext>
              </a:extLst>
            </p:cNvPr>
            <p:cNvSpPr txBox="1"/>
            <p:nvPr/>
          </p:nvSpPr>
          <p:spPr>
            <a:xfrm>
              <a:off x="9987427" y="2212159"/>
              <a:ext cx="13748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Laser polish</a:t>
              </a:r>
            </a:p>
            <a:p>
              <a:pPr algn="ctr"/>
              <a:r>
                <a:rPr lang="en-GB" sz="1400" dirty="0"/>
                <a:t>Max: 1418 MPa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58D572-F62A-ED34-D37C-81E69DC0CD60}"/>
                </a:ext>
              </a:extLst>
            </p:cNvPr>
            <p:cNvCxnSpPr/>
            <p:nvPr/>
          </p:nvCxnSpPr>
          <p:spPr>
            <a:xfrm>
              <a:off x="5853224" y="5364857"/>
              <a:ext cx="5906975" cy="0"/>
            </a:xfrm>
            <a:prstGeom prst="line">
              <a:avLst/>
            </a:prstGeom>
            <a:ln w="41275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73A8F7-7B61-9A49-5786-35180C6238A7}"/>
                </a:ext>
              </a:extLst>
            </p:cNvPr>
            <p:cNvSpPr txBox="1"/>
            <p:nvPr/>
          </p:nvSpPr>
          <p:spPr>
            <a:xfrm>
              <a:off x="11073475" y="5154094"/>
              <a:ext cx="10102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400 MPa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CA5B5EB-9FA9-3FA4-A803-2D1339002BBB}"/>
              </a:ext>
            </a:extLst>
          </p:cNvPr>
          <p:cNvSpPr txBox="1"/>
          <p:nvPr/>
        </p:nvSpPr>
        <p:spPr>
          <a:xfrm>
            <a:off x="489909" y="6531048"/>
            <a:ext cx="5363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[4] </a:t>
            </a:r>
            <a:r>
              <a:rPr lang="en-GB" sz="1100" b="0" i="0" u="none" strike="noStrike" baseline="0" dirty="0">
                <a:latin typeface="NimbusRomNo9L-Regu"/>
              </a:rPr>
              <a:t>E.R </a:t>
            </a:r>
            <a:r>
              <a:rPr lang="en-GB" sz="1100" b="0" i="0" u="none" strike="noStrike" baseline="0" dirty="0" err="1">
                <a:latin typeface="NimbusRomNo9L-Regu"/>
              </a:rPr>
              <a:t>Dobrovinskaya</a:t>
            </a:r>
            <a:r>
              <a:rPr lang="en-GB" sz="1100" b="0" i="0" u="none" strike="noStrike" baseline="0" dirty="0">
                <a:latin typeface="NimbusRomNo9L-Regu"/>
              </a:rPr>
              <a:t>, L.A. </a:t>
            </a:r>
            <a:r>
              <a:rPr lang="en-GB" sz="1100" b="0" i="0" u="none" strike="noStrike" baseline="0" dirty="0" err="1">
                <a:latin typeface="NimbusRomNo9L-Regu"/>
              </a:rPr>
              <a:t>Lytvynov</a:t>
            </a:r>
            <a:r>
              <a:rPr lang="en-GB" sz="1100" b="0" i="0" u="none" strike="noStrike" baseline="0" dirty="0">
                <a:latin typeface="NimbusRomNo9L-Regu"/>
              </a:rPr>
              <a:t>, and V. </a:t>
            </a:r>
            <a:r>
              <a:rPr lang="en-GB" sz="1100" b="0" i="0" u="none" strike="noStrike" baseline="0" dirty="0" err="1">
                <a:latin typeface="NimbusRomNo9L-Regu"/>
              </a:rPr>
              <a:t>Pishchik</a:t>
            </a:r>
            <a:r>
              <a:rPr lang="en-GB" sz="1100" b="0" i="0" u="none" strike="noStrike" baseline="0" dirty="0">
                <a:latin typeface="NimbusRomNo9L-Regu"/>
              </a:rPr>
              <a:t>. “Properties of sapphire”. 2009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2305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3D65A-4253-AAA0-9E4B-566C21AC2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flow of a pipe&#10;&#10;Description automatically generated with medium confidence">
            <a:extLst>
              <a:ext uri="{FF2B5EF4-FFF2-40B4-BE49-F238E27FC236}">
                <a16:creationId xmlns:a16="http://schemas.microsoft.com/office/drawing/2014/main" id="{7FC88BC5-5E4A-619B-FE0B-B2E00DE33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02" y="971673"/>
            <a:ext cx="4519896" cy="1523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4A3C8-A9EE-2ADE-A36C-E5F06F11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Thermal conductivity</a:t>
            </a:r>
          </a:p>
        </p:txBody>
      </p:sp>
      <p:pic>
        <p:nvPicPr>
          <p:cNvPr id="7170" name="Picture 2" descr="A diagram of a device&#10;&#10;Description automatically generated">
            <a:extLst>
              <a:ext uri="{FF2B5EF4-FFF2-40B4-BE49-F238E27FC236}">
                <a16:creationId xmlns:a16="http://schemas.microsoft.com/office/drawing/2014/main" id="{88892B03-6C6D-D78A-5B75-E4EB3D53D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" y="1506474"/>
            <a:ext cx="5306750" cy="34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8A462E-123D-66D2-F87D-9B6E77F6855E}"/>
              </a:ext>
            </a:extLst>
          </p:cNvPr>
          <p:cNvSpPr txBox="1"/>
          <p:nvPr/>
        </p:nvSpPr>
        <p:spPr>
          <a:xfrm>
            <a:off x="9366251" y="88973"/>
            <a:ext cx="2825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 undertaken with </a:t>
            </a:r>
            <a:r>
              <a:rPr lang="en-GB" dirty="0" err="1"/>
              <a:t>Dr.</a:t>
            </a:r>
            <a:r>
              <a:rPr lang="en-GB" dirty="0"/>
              <a:t> Karen Haughian and </a:t>
            </a:r>
            <a:r>
              <a:rPr lang="en-GB" dirty="0" err="1"/>
              <a:t>Dr.</a:t>
            </a:r>
            <a:r>
              <a:rPr lang="en-GB" dirty="0"/>
              <a:t> Mariela Masso Reid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45EE1-B954-D18E-A50E-9B193EB472FA}"/>
              </a:ext>
            </a:extLst>
          </p:cNvPr>
          <p:cNvSpPr txBox="1"/>
          <p:nvPr/>
        </p:nvSpPr>
        <p:spPr>
          <a:xfrm>
            <a:off x="391779" y="4861665"/>
            <a:ext cx="5042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Measurements down to 80 K using steady state method [5]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Further measurements down to 11 K are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large difference between welded and recommended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59C5A-8589-9936-7FAE-1A0FE8FB6FDB}"/>
              </a:ext>
            </a:extLst>
          </p:cNvPr>
          <p:cNvSpPr txBox="1"/>
          <p:nvPr/>
        </p:nvSpPr>
        <p:spPr>
          <a:xfrm>
            <a:off x="139442" y="6462271"/>
            <a:ext cx="70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2399CE-1306-4583-8C63-5968E848B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t="10322" r="8367" b="2611"/>
          <a:stretch/>
        </p:blipFill>
        <p:spPr>
          <a:xfrm>
            <a:off x="5499463" y="2343601"/>
            <a:ext cx="6637281" cy="4488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59FD2-2E2D-069B-84E6-57FBE7498C9C}"/>
              </a:ext>
            </a:extLst>
          </p:cNvPr>
          <p:cNvSpPr txBox="1"/>
          <p:nvPr/>
        </p:nvSpPr>
        <p:spPr>
          <a:xfrm>
            <a:off x="971219" y="6374706"/>
            <a:ext cx="57213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NimbusRomNo9L-Regu"/>
              </a:rPr>
              <a:t>[5]</a:t>
            </a:r>
            <a:r>
              <a:rPr lang="en-GB" dirty="0">
                <a:latin typeface="NimbusRomNo9L-Regu"/>
              </a:rPr>
              <a:t> </a:t>
            </a:r>
            <a:r>
              <a:rPr lang="en-GB" sz="1200" dirty="0">
                <a:latin typeface="NimbusRomNo9L-Regu"/>
              </a:rPr>
              <a:t>M.M Reid. “Properties of silicon for future generation gravitational wave observatories.” PhD thesis. University of Glasgow. Aug 2024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2515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fG colours">
      <a:dk1>
        <a:srgbClr val="003865"/>
      </a:dk1>
      <a:lt1>
        <a:srgbClr val="FFFFFE"/>
      </a:lt1>
      <a:dk2>
        <a:srgbClr val="000000"/>
      </a:dk2>
      <a:lt2>
        <a:srgbClr val="7D2238"/>
      </a:lt2>
      <a:accent1>
        <a:srgbClr val="0075B0"/>
      </a:accent1>
      <a:accent2>
        <a:srgbClr val="5B4D93"/>
      </a:accent2>
      <a:accent3>
        <a:srgbClr val="CF1C20"/>
      </a:accent3>
      <a:accent4>
        <a:srgbClr val="00833C"/>
      </a:accent4>
      <a:accent5>
        <a:srgbClr val="BE4D00"/>
      </a:accent5>
      <a:accent6>
        <a:srgbClr val="951271"/>
      </a:accent6>
      <a:hlink>
        <a:srgbClr val="584B3D"/>
      </a:hlink>
      <a:folHlink>
        <a:srgbClr val="0068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1AF5F2-503D-2641-86A1-09AD8919EA9C}" vid="{A816E7D6-9491-074F-A4D5-6596497DAC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11609</TotalTime>
  <Words>1251</Words>
  <Application>Microsoft Macintosh PowerPoint</Application>
  <PresentationFormat>Widescreen</PresentationFormat>
  <Paragraphs>176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Cambria Math</vt:lpstr>
      <vt:lpstr>NimbusRomNo9L-Regu</vt:lpstr>
      <vt:lpstr>NimbusRomNo9L-ReguItal</vt:lpstr>
      <vt:lpstr>Segoe UI</vt:lpstr>
      <vt:lpstr>Office Theme</vt:lpstr>
      <vt:lpstr>Laser welding of crystalline sapphire</vt:lpstr>
      <vt:lpstr>Overview</vt:lpstr>
      <vt:lpstr>Recap: Laser welding of fused silica in aLIGO</vt:lpstr>
      <vt:lpstr>Previous work on sapphire fibre growth</vt:lpstr>
      <vt:lpstr>Sapphire welding</vt:lpstr>
      <vt:lpstr>Sapphire welding</vt:lpstr>
      <vt:lpstr>Crystallography</vt:lpstr>
      <vt:lpstr>Strength testing</vt:lpstr>
      <vt:lpstr>Thermal conductivity</vt:lpstr>
      <vt:lpstr>Mechanical loss</vt:lpstr>
      <vt:lpstr>Calculating a h∅_s estimate</vt:lpstr>
      <vt:lpstr>Suspension thermal noise modelling</vt:lpstr>
      <vt:lpstr>Conclusion</vt:lpstr>
      <vt:lpstr>Thank you for your attention </vt:lpstr>
      <vt:lpstr>PowerPoint Presentation</vt:lpstr>
      <vt:lpstr>Extra slides: surface quality SEM images</vt:lpstr>
      <vt:lpstr>Measurements</vt:lpstr>
      <vt:lpstr>KAGRA suspension noise</vt:lpstr>
      <vt:lpstr>Full plot of ET suspension noise</vt:lpstr>
      <vt:lpstr>PowerPoint Presentation</vt:lpstr>
      <vt:lpstr>PowerPoint Presentation</vt:lpstr>
      <vt:lpstr>Touloukian  recommended curve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Jennifer Docherty</dc:creator>
  <cp:keywords/>
  <dc:description/>
  <cp:lastModifiedBy>Jennifer Docherty (PGR)</cp:lastModifiedBy>
  <cp:revision>99</cp:revision>
  <dcterms:created xsi:type="dcterms:W3CDTF">2021-01-06T14:22:07Z</dcterms:created>
  <dcterms:modified xsi:type="dcterms:W3CDTF">2024-11-14T23:15:24Z</dcterms:modified>
  <cp:category/>
</cp:coreProperties>
</file>