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9" r:id="rId3"/>
    <p:sldId id="260" r:id="rId4"/>
    <p:sldId id="338" r:id="rId5"/>
    <p:sldId id="337" r:id="rId6"/>
    <p:sldId id="339" r:id="rId7"/>
    <p:sldId id="261" r:id="rId8"/>
    <p:sldId id="345" r:id="rId9"/>
    <p:sldId id="356" r:id="rId10"/>
    <p:sldId id="359" r:id="rId11"/>
    <p:sldId id="351" r:id="rId12"/>
    <p:sldId id="263" r:id="rId13"/>
    <p:sldId id="348" r:id="rId14"/>
    <p:sldId id="361" r:id="rId15"/>
    <p:sldId id="360" r:id="rId16"/>
    <p:sldId id="358" r:id="rId17"/>
    <p:sldId id="3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3"/>
    <p:restoredTop sz="94573"/>
  </p:normalViewPr>
  <p:slideViewPr>
    <p:cSldViewPr snapToGrid="0">
      <p:cViewPr varScale="1">
        <p:scale>
          <a:sx n="136" d="100"/>
          <a:sy n="136" d="100"/>
        </p:scale>
        <p:origin x="13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0C31-08C2-F043-8651-A6633BB5D4EC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920E8-5BB8-7F4A-A3F7-F817906414C5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3710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920E8-5BB8-7F4A-A3F7-F817906414C5}" type="slidenum">
              <a:rPr lang="en-MX" smtClean="0"/>
              <a:t>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71956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920E8-5BB8-7F4A-A3F7-F817906414C5}" type="slidenum">
              <a:rPr lang="en-MX" smtClean="0"/>
              <a:t>16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97388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920E8-5BB8-7F4A-A3F7-F817906414C5}" type="slidenum">
              <a:rPr lang="en-MX" smtClean="0"/>
              <a:t>17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5249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AE006-E4AB-634A-B939-EDED7CCD7BC5}" type="slidenum">
              <a:rPr lang="en-MX" smtClean="0"/>
              <a:t>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9551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AE006-E4AB-634A-B939-EDED7CCD7BC5}" type="slidenum">
              <a:rPr lang="en-MX" smtClean="0"/>
              <a:t>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95401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920E8-5BB8-7F4A-A3F7-F817906414C5}" type="slidenum">
              <a:rPr lang="en-MX" smtClean="0"/>
              <a:t>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9667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AE006-E4AB-634A-B939-EDED7CCD7BC5}" type="slidenum">
              <a:rPr lang="en-MX" smtClean="0"/>
              <a:t>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8220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2EB9-AFA6-7F16-1CB3-D15652368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ED06E-3306-8EC3-1D0C-40EB6D26F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A1DE8F-2991-AF56-85A5-A13F65568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51F9E-CFF6-2128-BD97-C0231B783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AE006-E4AB-634A-B939-EDED7CCD7BC5}" type="slidenum">
              <a:rPr lang="en-MX" smtClean="0"/>
              <a:t>10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6885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920E8-5BB8-7F4A-A3F7-F817906414C5}" type="slidenum">
              <a:rPr lang="en-MX" smtClean="0"/>
              <a:t>12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741693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920E8-5BB8-7F4A-A3F7-F817906414C5}" type="slidenum">
              <a:rPr lang="en-MX" smtClean="0"/>
              <a:t>13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2470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920E8-5BB8-7F4A-A3F7-F817906414C5}" type="slidenum">
              <a:rPr lang="en-MX" smtClean="0"/>
              <a:t>14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0843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A753-F67F-DB4E-A316-CC36DD072153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40AD-137C-0A4E-9C3D-D864B3D94580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1072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A753-F67F-DB4E-A316-CC36DD072153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40AD-137C-0A4E-9C3D-D864B3D94580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0724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A753-F67F-DB4E-A316-CC36DD072153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40AD-137C-0A4E-9C3D-D864B3D94580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1580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A753-F67F-DB4E-A316-CC36DD072153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40AD-137C-0A4E-9C3D-D864B3D94580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97622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A753-F67F-DB4E-A316-CC36DD072153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40AD-137C-0A4E-9C3D-D864B3D94580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54645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A753-F67F-DB4E-A316-CC36DD072153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40AD-137C-0A4E-9C3D-D864B3D94580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71998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A753-F67F-DB4E-A316-CC36DD072153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40AD-137C-0A4E-9C3D-D864B3D94580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0655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A753-F67F-DB4E-A316-CC36DD072153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40AD-137C-0A4E-9C3D-D864B3D94580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539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A753-F67F-DB4E-A316-CC36DD072153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40AD-137C-0A4E-9C3D-D864B3D94580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426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A753-F67F-DB4E-A316-CC36DD072153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40AD-137C-0A4E-9C3D-D864B3D94580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40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A753-F67F-DB4E-A316-CC36DD072153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40AD-137C-0A4E-9C3D-D864B3D94580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0462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ADEA753-F67F-DB4E-A316-CC36DD072153}" type="datetimeFigureOut">
              <a:rPr lang="en-MX" smtClean="0"/>
              <a:t>14/11/24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75240AD-137C-0A4E-9C3D-D864B3D94580}" type="slidenum">
              <a:rPr lang="en-MX" smtClean="0"/>
              <a:t>‹#›</a:t>
            </a:fld>
            <a:endParaRPr lang="en-MX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1BEE7-7861-2D5C-4F4B-1A37FC02524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779260"/>
            <a:ext cx="6350" cy="152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MX" sz="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0323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EE7209-9F05-968E-CAB6-6D85D5A2D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8227" y="1717589"/>
            <a:ext cx="8348984" cy="3446688"/>
          </a:xfrm>
        </p:spPr>
        <p:txBody>
          <a:bodyPr>
            <a:normAutofit lnSpcReduction="10000"/>
          </a:bodyPr>
          <a:lstStyle/>
          <a:p>
            <a:r>
              <a:rPr lang="en-US" sz="4600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Study of silicon vertical spring blades</a:t>
            </a:r>
          </a:p>
          <a:p>
            <a:endParaRPr lang="en-US" sz="4600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For a cryogenic test-mass suspension system</a:t>
            </a:r>
          </a:p>
          <a:p>
            <a:endParaRPr lang="en-US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Leonardo González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0BD26-0114-34C4-7DB9-AC7A2D01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386" y="6406583"/>
            <a:ext cx="2743200" cy="365125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D87E9-F3AF-2E8E-9DA3-00438238833D}"/>
              </a:ext>
            </a:extLst>
          </p:cNvPr>
          <p:cNvSpPr txBox="1"/>
          <p:nvPr/>
        </p:nvSpPr>
        <p:spPr>
          <a:xfrm>
            <a:off x="310350" y="5042118"/>
            <a:ext cx="60949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X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Nelson Leon </a:t>
            </a:r>
          </a:p>
          <a:p>
            <a:r>
              <a:rPr lang="en-MX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Fabián Peña</a:t>
            </a:r>
          </a:p>
          <a:p>
            <a:r>
              <a:rPr lang="en-MX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Riccardo DeSalvo</a:t>
            </a:r>
          </a:p>
          <a:p>
            <a:r>
              <a:rPr lang="en-MX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Harry Themann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Gerardo Iannone 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Guerino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Avallone </a:t>
            </a:r>
            <a:endParaRPr lang="en-MX" sz="1600" dirty="0"/>
          </a:p>
          <a:p>
            <a:endParaRPr lang="en-MX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6A1D4-67E4-BAF1-A50D-513F74919CA5}"/>
              </a:ext>
            </a:extLst>
          </p:cNvPr>
          <p:cNvSpPr txBox="1"/>
          <p:nvPr/>
        </p:nvSpPr>
        <p:spPr>
          <a:xfrm>
            <a:off x="8388559" y="5765532"/>
            <a:ext cx="6094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X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University of Guadalajara </a:t>
            </a:r>
          </a:p>
          <a:p>
            <a:r>
              <a:rPr lang="en-MX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California State University </a:t>
            </a:r>
          </a:p>
          <a:p>
            <a:r>
              <a:rPr lang="en-MX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University of Salerno </a:t>
            </a:r>
          </a:p>
          <a:p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17506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FA0A2-EBDA-6D92-4C3A-B4A1906E7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rainbow colored triangle on a black background&#10;&#10;Description automatically generated">
            <a:extLst>
              <a:ext uri="{FF2B5EF4-FFF2-40B4-BE49-F238E27FC236}">
                <a16:creationId xmlns:a16="http://schemas.microsoft.com/office/drawing/2014/main" id="{6A12F0CE-82A7-B5EB-049E-89948E164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26" y="835153"/>
            <a:ext cx="10832195" cy="49456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7556C-38A1-15A2-390E-46CCB399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6605" y="6336225"/>
            <a:ext cx="2743200" cy="365125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4239C-DEF1-83F7-CE13-BDC793483F87}"/>
              </a:ext>
            </a:extLst>
          </p:cNvPr>
          <p:cNvSpPr txBox="1"/>
          <p:nvPr/>
        </p:nvSpPr>
        <p:spPr>
          <a:xfrm>
            <a:off x="838200" y="6929477"/>
            <a:ext cx="47724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 picture </a:t>
            </a:r>
            <a:endParaRPr lang="en-MX" sz="13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2E95E3-9C34-13ED-574E-8316FB728C05}"/>
              </a:ext>
            </a:extLst>
          </p:cNvPr>
          <p:cNvSpPr txBox="1"/>
          <p:nvPr/>
        </p:nvSpPr>
        <p:spPr>
          <a:xfrm>
            <a:off x="682498" y="6139524"/>
            <a:ext cx="6654452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First mode at</a:t>
            </a:r>
            <a:r>
              <a:rPr lang="en-US" sz="2200" kern="100" dirty="0"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23.51 Hz </a:t>
            </a:r>
            <a:endParaRPr lang="en-MX" sz="22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50C8AA-97DF-0446-F20C-C215483FAC7B}"/>
              </a:ext>
            </a:extLst>
          </p:cNvPr>
          <p:cNvSpPr txBox="1"/>
          <p:nvPr/>
        </p:nvSpPr>
        <p:spPr>
          <a:xfrm>
            <a:off x="6179976" y="6101738"/>
            <a:ext cx="6654452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Safety factor </a:t>
            </a:r>
            <a:r>
              <a:rPr lang="en-US" sz="2200" kern="100" dirty="0"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of 6.8 </a:t>
            </a:r>
            <a:endParaRPr lang="en-MX" sz="22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13E737-03F9-A744-60DB-EF3C59A8BCA9}"/>
              </a:ext>
            </a:extLst>
          </p:cNvPr>
          <p:cNvSpPr txBox="1"/>
          <p:nvPr/>
        </p:nvSpPr>
        <p:spPr>
          <a:xfrm>
            <a:off x="4464022" y="4117395"/>
            <a:ext cx="6654452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16 mm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5A80E-2656-554D-DF72-EEBF7F1D6B84}"/>
              </a:ext>
            </a:extLst>
          </p:cNvPr>
          <p:cNvSpPr txBox="1"/>
          <p:nvPr/>
        </p:nvSpPr>
        <p:spPr>
          <a:xfrm>
            <a:off x="6906875" y="1871137"/>
            <a:ext cx="6654452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Max stress 23.974 MPa</a:t>
            </a:r>
            <a:endParaRPr lang="en-MX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C93E1-81B4-D004-8636-F8C56094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mode 1">
            <a:hlinkClick r:id="" action="ppaction://media"/>
            <a:extLst>
              <a:ext uri="{FF2B5EF4-FFF2-40B4-BE49-F238E27FC236}">
                <a16:creationId xmlns:a16="http://schemas.microsoft.com/office/drawing/2014/main" id="{25237232-6BCF-4D86-0D54-713DAC23D62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5123" y="1616059"/>
            <a:ext cx="6626877" cy="351911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B680A9-573D-49C5-AEC9-154CCD794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24" y="902290"/>
            <a:ext cx="6174941" cy="49466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33EF3B-92AA-E99F-9644-CC908614FF93}"/>
              </a:ext>
            </a:extLst>
          </p:cNvPr>
          <p:cNvSpPr/>
          <p:nvPr/>
        </p:nvSpPr>
        <p:spPr>
          <a:xfrm>
            <a:off x="5613568" y="2234527"/>
            <a:ext cx="726676" cy="180457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BBA3D4-23AA-A4F2-A247-9E5A5A9C57A5}"/>
              </a:ext>
            </a:extLst>
          </p:cNvPr>
          <p:cNvSpPr/>
          <p:nvPr/>
        </p:nvSpPr>
        <p:spPr>
          <a:xfrm>
            <a:off x="11353800" y="3429000"/>
            <a:ext cx="726676" cy="180457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urved metal object with a black background&#10;&#10;Description automatically generated">
            <a:extLst>
              <a:ext uri="{FF2B5EF4-FFF2-40B4-BE49-F238E27FC236}">
                <a16:creationId xmlns:a16="http://schemas.microsoft.com/office/drawing/2014/main" id="{D5CFEFD7-DF15-4EFD-9548-2FB699A22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229455"/>
            <a:ext cx="6070616" cy="271009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82A891-915C-A0D6-F36A-644F518CD75C}"/>
              </a:ext>
            </a:extLst>
          </p:cNvPr>
          <p:cNvCxnSpPr>
            <a:cxnSpLocks/>
          </p:cNvCxnSpPr>
          <p:nvPr/>
        </p:nvCxnSpPr>
        <p:spPr>
          <a:xfrm flipV="1">
            <a:off x="594644" y="1854537"/>
            <a:ext cx="0" cy="464769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1FF191-4B46-EA2A-DF78-1484F01D399C}"/>
              </a:ext>
            </a:extLst>
          </p:cNvPr>
          <p:cNvSpPr txBox="1"/>
          <p:nvPr/>
        </p:nvSpPr>
        <p:spPr>
          <a:xfrm>
            <a:off x="44674" y="2690262"/>
            <a:ext cx="327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 </a:t>
            </a:r>
            <a:r>
              <a:rPr lang="es-ES" dirty="0" err="1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displacement</a:t>
            </a:r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75165E-1D64-B60C-4432-70959E9E3DC9}"/>
              </a:ext>
            </a:extLst>
          </p:cNvPr>
          <p:cNvSpPr txBox="1"/>
          <p:nvPr/>
        </p:nvSpPr>
        <p:spPr>
          <a:xfrm>
            <a:off x="5820316" y="708801"/>
            <a:ext cx="3270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 </a:t>
            </a:r>
            <a:r>
              <a:rPr lang="es-ES" sz="1600" dirty="0" err="1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displacement</a:t>
            </a:r>
            <a:endParaRPr lang="en-MX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5BE4FC-500C-70F4-853B-00D2D9BA8503}"/>
              </a:ext>
            </a:extLst>
          </p:cNvPr>
          <p:cNvCxnSpPr>
            <a:cxnSpLocks/>
          </p:cNvCxnSpPr>
          <p:nvPr/>
        </p:nvCxnSpPr>
        <p:spPr>
          <a:xfrm flipV="1">
            <a:off x="5590666" y="455198"/>
            <a:ext cx="0" cy="507138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34BF8-E5AC-66A6-1777-1A219FC9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962100" y="6332272"/>
            <a:ext cx="1596292" cy="404614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85664-DF01-A36F-01EC-35DB7E3A9123}"/>
              </a:ext>
            </a:extLst>
          </p:cNvPr>
          <p:cNvSpPr txBox="1"/>
          <p:nvPr/>
        </p:nvSpPr>
        <p:spPr>
          <a:xfrm>
            <a:off x="-5026645" y="4755231"/>
            <a:ext cx="4772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a lot of explanation, no need </a:t>
            </a:r>
          </a:p>
          <a:p>
            <a:r>
              <a:rPr lang="en-US" sz="13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very useful at the moment</a:t>
            </a:r>
          </a:p>
          <a:p>
            <a:endParaRPr lang="en-US" sz="13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1/f^2 </a:t>
            </a:r>
            <a:endParaRPr lang="en-MX" sz="13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Content Placeholder 9" descr="A graph with a line&#10;&#10;Description automatically generated">
            <a:extLst>
              <a:ext uri="{FF2B5EF4-FFF2-40B4-BE49-F238E27FC236}">
                <a16:creationId xmlns:a16="http://schemas.microsoft.com/office/drawing/2014/main" id="{3E7CD506-63DD-F257-E912-909FDDCBA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38061" y="1378165"/>
            <a:ext cx="8834959" cy="5300976"/>
          </a:xfr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999CE9-EAC9-C50B-1EF5-911CD793DEB7}"/>
              </a:ext>
            </a:extLst>
          </p:cNvPr>
          <p:cNvCxnSpPr>
            <a:cxnSpLocks/>
          </p:cNvCxnSpPr>
          <p:nvPr/>
        </p:nvCxnSpPr>
        <p:spPr>
          <a:xfrm>
            <a:off x="594644" y="2193148"/>
            <a:ext cx="0" cy="42009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D658B6-566D-9454-27E0-B0DD55EA81C8}"/>
              </a:ext>
            </a:extLst>
          </p:cNvPr>
          <p:cNvCxnSpPr>
            <a:cxnSpLocks/>
          </p:cNvCxnSpPr>
          <p:nvPr/>
        </p:nvCxnSpPr>
        <p:spPr>
          <a:xfrm>
            <a:off x="5590666" y="793059"/>
            <a:ext cx="0" cy="42009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0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7A4C6E-72DC-3297-21CE-7036E866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359" y="-39902"/>
            <a:ext cx="9601200" cy="1485900"/>
          </a:xfrm>
        </p:spPr>
        <p:txBody>
          <a:bodyPr>
            <a:normAutofit/>
          </a:bodyPr>
          <a:lstStyle/>
          <a:p>
            <a:r>
              <a:rPr lang="en-US" sz="2800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Planned optimization studies 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9D50286-7C6B-2327-50F1-F5198D2A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8454" y="6360810"/>
            <a:ext cx="1596292" cy="404614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 descr="A grey object with a black background&#10;&#10;Description automatically generated">
            <a:extLst>
              <a:ext uri="{FF2B5EF4-FFF2-40B4-BE49-F238E27FC236}">
                <a16:creationId xmlns:a16="http://schemas.microsoft.com/office/drawing/2014/main" id="{DC3E6FB0-C9A7-F18C-D2B4-F32DCCE5F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03" y="4030839"/>
            <a:ext cx="4171255" cy="22336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1883CA-37E2-0107-0D44-3A93EC22AE96}"/>
              </a:ext>
            </a:extLst>
          </p:cNvPr>
          <p:cNvSpPr txBox="1"/>
          <p:nvPr/>
        </p:nvSpPr>
        <p:spPr>
          <a:xfrm>
            <a:off x="419921" y="6036779"/>
            <a:ext cx="387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Curved</a:t>
            </a:r>
            <a:r>
              <a:rPr lang="es-ES" sz="2000" dirty="0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lateral </a:t>
            </a:r>
            <a:r>
              <a:rPr lang="es-ES" sz="2000" dirty="0" err="1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profile</a:t>
            </a:r>
            <a:r>
              <a:rPr lang="es-ES" sz="2000" dirty="0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MX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5DB1D-5FB0-6CEC-7F09-B13BA913B5AF}"/>
              </a:ext>
            </a:extLst>
          </p:cNvPr>
          <p:cNvSpPr txBox="1"/>
          <p:nvPr/>
        </p:nvSpPr>
        <p:spPr>
          <a:xfrm>
            <a:off x="8525972" y="6005941"/>
            <a:ext cx="2370628" cy="40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Fillet</a:t>
            </a:r>
            <a:r>
              <a:rPr lang="es-ES" sz="2000" dirty="0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000" dirty="0" err="1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region</a:t>
            </a:r>
            <a:r>
              <a:rPr lang="es-ES" sz="2000" dirty="0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MX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Picture 15" descr="A grey triangular object with red cubes&#10;&#10;Description automatically generated">
            <a:extLst>
              <a:ext uri="{FF2B5EF4-FFF2-40B4-BE49-F238E27FC236}">
                <a16:creationId xmlns:a16="http://schemas.microsoft.com/office/drawing/2014/main" id="{6176AAD0-3945-1680-684D-96E15A2FA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943" y="1415217"/>
            <a:ext cx="3486056" cy="21040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534843-3657-236C-256E-4779CB59A12F}"/>
              </a:ext>
            </a:extLst>
          </p:cNvPr>
          <p:cNvSpPr txBox="1"/>
          <p:nvPr/>
        </p:nvSpPr>
        <p:spPr>
          <a:xfrm>
            <a:off x="4468726" y="3495078"/>
            <a:ext cx="366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Active anti-</a:t>
            </a:r>
            <a:r>
              <a:rPr lang="es-ES" sz="2000" dirty="0" err="1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spring</a:t>
            </a:r>
            <a:endParaRPr lang="en-MX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8FB3E8B-2565-4F83-B60E-429C5FDA151D}"/>
              </a:ext>
            </a:extLst>
          </p:cNvPr>
          <p:cNvSpPr/>
          <p:nvPr/>
        </p:nvSpPr>
        <p:spPr>
          <a:xfrm rot="1346681" flipH="1">
            <a:off x="480801" y="4767704"/>
            <a:ext cx="5239826" cy="953451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2BD06410-3057-5B0D-6B19-8E4C8F4CE0AA}"/>
              </a:ext>
            </a:extLst>
          </p:cNvPr>
          <p:cNvSpPr/>
          <p:nvPr/>
        </p:nvSpPr>
        <p:spPr>
          <a:xfrm rot="20161954" flipH="1" flipV="1">
            <a:off x="441505" y="4049927"/>
            <a:ext cx="5362973" cy="1089112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X" dirty="0"/>
          </a:p>
        </p:txBody>
      </p:sp>
      <p:pic>
        <p:nvPicPr>
          <p:cNvPr id="24" name="Picture 23" descr="A close up of a triangle&#10;&#10;Description automatically generated">
            <a:extLst>
              <a:ext uri="{FF2B5EF4-FFF2-40B4-BE49-F238E27FC236}">
                <a16:creationId xmlns:a16="http://schemas.microsoft.com/office/drawing/2014/main" id="{DA8AB946-2A3A-1052-BF54-077916577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404" y="3994186"/>
            <a:ext cx="3668495" cy="2011755"/>
          </a:xfrm>
          <a:prstGeom prst="rect">
            <a:avLst/>
          </a:prstGeom>
        </p:spPr>
      </p:pic>
      <p:pic>
        <p:nvPicPr>
          <p:cNvPr id="2" name="Content Placeholder 6" descr="A graph with lines and text&#10;&#10;Description automatically generated">
            <a:extLst>
              <a:ext uri="{FF2B5EF4-FFF2-40B4-BE49-F238E27FC236}">
                <a16:creationId xmlns:a16="http://schemas.microsoft.com/office/drawing/2014/main" id="{C63FB2B6-67E7-81F3-C854-86B572BB5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404156" y="1169816"/>
            <a:ext cx="3916017" cy="234961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E19B77-BF62-C139-B2E9-76AE623E2034}"/>
              </a:ext>
            </a:extLst>
          </p:cNvPr>
          <p:cNvSpPr/>
          <p:nvPr/>
        </p:nvSpPr>
        <p:spPr>
          <a:xfrm>
            <a:off x="4002771" y="5365287"/>
            <a:ext cx="865955" cy="9955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3554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192D-CAA3-7682-D5D2-9B6B5D1B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6D04E-17FB-70A5-F0AD-460255B95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The four spring blades compensate for uneven suspension beam length. </a:t>
            </a:r>
          </a:p>
          <a:p>
            <a:endParaRPr lang="en-US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We present some initial results for stress, normal modes and the displacement transfer function.</a:t>
            </a:r>
          </a:p>
          <a:p>
            <a:endParaRPr lang="en-US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We present the design considerations for a safety factor 3 and 6.</a:t>
            </a:r>
          </a:p>
          <a:p>
            <a:endParaRPr lang="en-US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We aim to lower the first resonance frequency with an active anti-spring. </a:t>
            </a:r>
            <a:endParaRPr lang="en-US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18">
            <a:extLst>
              <a:ext uri="{FF2B5EF4-FFF2-40B4-BE49-F238E27FC236}">
                <a16:creationId xmlns:a16="http://schemas.microsoft.com/office/drawing/2014/main" id="{7F05B87F-EFBD-289E-2FFB-9389676C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8454" y="6360810"/>
            <a:ext cx="1596292" cy="404614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2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0B9F0-225D-9BA5-1DF9-74B6D8BCD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Fillet picture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A6744-07E9-8A91-DD20-C20FB0A0A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80" y="208594"/>
            <a:ext cx="7772400" cy="3451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60482-64DC-AF40-571D-CEC01DB82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848" y="3727852"/>
            <a:ext cx="6034435" cy="27650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FEE129-C752-0C1A-DEF1-E866CA8897A5}"/>
              </a:ext>
            </a:extLst>
          </p:cNvPr>
          <p:cNvSpPr txBox="1"/>
          <p:nvPr/>
        </p:nvSpPr>
        <p:spPr>
          <a:xfrm>
            <a:off x="9993302" y="1041599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 err="1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Backup</a:t>
            </a:r>
            <a:r>
              <a:rPr lang="es-ES" sz="1800" dirty="0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800" dirty="0" err="1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slides</a:t>
            </a:r>
            <a:r>
              <a:rPr lang="es-ES" sz="1800" dirty="0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561297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0582B518-E40A-626A-AE92-5ECD7EBA1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959"/>
            <a:ext cx="7065650" cy="42393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3498930-E3FB-CBA6-EEE6-D59964C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76" y="168501"/>
            <a:ext cx="9601200" cy="1485900"/>
          </a:xfrm>
        </p:spPr>
        <p:txBody>
          <a:bodyPr>
            <a:normAutofit/>
          </a:bodyPr>
          <a:lstStyle/>
          <a:p>
            <a:r>
              <a:rPr lang="en-US" sz="2800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Further optimizations: Loading area</a:t>
            </a:r>
          </a:p>
        </p:txBody>
      </p:sp>
      <p:pic>
        <p:nvPicPr>
          <p:cNvPr id="5" name="Picture 4" descr="A diagram of a rectangular object with a red square&#10;&#10;Description automatically generated">
            <a:extLst>
              <a:ext uri="{FF2B5EF4-FFF2-40B4-BE49-F238E27FC236}">
                <a16:creationId xmlns:a16="http://schemas.microsoft.com/office/drawing/2014/main" id="{E4A985E1-60C5-0181-1278-1135A3BA3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462" y="2581573"/>
            <a:ext cx="5636667" cy="2822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296EC1-AF31-43D5-9D91-C0B82DE1D0B0}"/>
              </a:ext>
            </a:extLst>
          </p:cNvPr>
          <p:cNvSpPr txBox="1"/>
          <p:nvPr/>
        </p:nvSpPr>
        <p:spPr>
          <a:xfrm>
            <a:off x="11436998" y="6219169"/>
            <a:ext cx="8766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55EF70E4-0073-5745-8D1C-99BAABA610D1}" type="slidenum">
              <a:rPr lang="en-MX" smtClean="0"/>
              <a:pPr/>
              <a:t>16</a:t>
            </a:fld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113531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de2">
            <a:hlinkClick r:id="" action="ppaction://media"/>
            <a:extLst>
              <a:ext uri="{FF2B5EF4-FFF2-40B4-BE49-F238E27FC236}">
                <a16:creationId xmlns:a16="http://schemas.microsoft.com/office/drawing/2014/main" id="{F6A1DD46-E386-CD4C-F317-8B1961C4CD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7855" y="3547989"/>
            <a:ext cx="6089066" cy="2810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F75657-72F9-FB99-70D4-3362BDA55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50" y="48445"/>
            <a:ext cx="6630913" cy="39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1134-B261-0780-8D4B-C31AFE19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1" y="80237"/>
            <a:ext cx="9601200" cy="1485900"/>
          </a:xfrm>
        </p:spPr>
        <p:txBody>
          <a:bodyPr>
            <a:normAutofit/>
          </a:bodyPr>
          <a:lstStyle/>
          <a:p>
            <a:r>
              <a:rPr lang="en-US" sz="3000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Necessity of the spring blades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FAE352-6BF9-6581-CD71-A750B7A0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676" y="6334441"/>
            <a:ext cx="1596292" cy="404614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41B81-7299-363D-3B57-F5A7C1BDC2A9}"/>
              </a:ext>
            </a:extLst>
          </p:cNvPr>
          <p:cNvSpPr txBox="1"/>
          <p:nvPr/>
        </p:nvSpPr>
        <p:spPr>
          <a:xfrm>
            <a:off x="1782399" y="1220382"/>
            <a:ext cx="7097198" cy="2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kern="100" dirty="0"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While holding the mirror. </a:t>
            </a:r>
            <a:endParaRPr lang="en-MX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100" dirty="0"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Incorporate vertical compliance </a:t>
            </a:r>
            <a:endParaRPr lang="en-MX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kern="100" dirty="0" err="1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Provide</a:t>
            </a:r>
            <a:r>
              <a:rPr lang="es-ES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a </a:t>
            </a:r>
            <a:r>
              <a:rPr lang="es-ES" kern="100" dirty="0" err="1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platform</a:t>
            </a:r>
            <a:r>
              <a:rPr lang="es-ES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es-ES" kern="100" dirty="0" err="1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for</a:t>
            </a:r>
            <a:r>
              <a:rPr lang="es-ES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es-ES" kern="100" dirty="0" err="1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mechanical</a:t>
            </a:r>
            <a:r>
              <a:rPr lang="es-ES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es-ES" kern="100" dirty="0" err="1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noise</a:t>
            </a:r>
            <a:r>
              <a:rPr lang="es-ES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es-ES" kern="100" dirty="0" err="1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attenuation</a:t>
            </a:r>
            <a:r>
              <a:rPr lang="es-ES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</a:t>
            </a:r>
            <a:endParaRPr lang="en-MX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100" dirty="0"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Part of the path for h</a:t>
            </a:r>
            <a:r>
              <a:rPr lang="en-US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eat extrac</a:t>
            </a:r>
            <a:r>
              <a:rPr lang="en-US" kern="100" dirty="0"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tion </a:t>
            </a:r>
            <a:endParaRPr lang="en-MX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endParaRPr lang="en-MX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MX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64A31-F840-DD3B-C880-9155A4539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66" y="626613"/>
            <a:ext cx="1783611" cy="5799612"/>
          </a:xfrm>
          <a:prstGeom prst="rect">
            <a:avLst/>
          </a:prstGeom>
        </p:spPr>
      </p:pic>
      <p:pic>
        <p:nvPicPr>
          <p:cNvPr id="7" name="Picture 6" descr="A grey triangular object with red cubes&#10;&#10;Description automatically generated">
            <a:extLst>
              <a:ext uri="{FF2B5EF4-FFF2-40B4-BE49-F238E27FC236}">
                <a16:creationId xmlns:a16="http://schemas.microsoft.com/office/drawing/2014/main" id="{466E6B99-EB7A-A55A-1357-A6900BD8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0" y="3632229"/>
            <a:ext cx="4041481" cy="2439237"/>
          </a:xfrm>
          <a:prstGeom prst="rect">
            <a:avLst/>
          </a:prstGeom>
        </p:spPr>
      </p:pic>
      <p:pic>
        <p:nvPicPr>
          <p:cNvPr id="12" name="Picture 11" descr="A close-up of a machine&#10;&#10;Description automatically generated">
            <a:extLst>
              <a:ext uri="{FF2B5EF4-FFF2-40B4-BE49-F238E27FC236}">
                <a16:creationId xmlns:a16="http://schemas.microsoft.com/office/drawing/2014/main" id="{34191BF9-859F-8B3C-474C-2FA1EB29B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818" y="3526419"/>
            <a:ext cx="2559585" cy="30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4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3409-DAF8-F1E5-DD8E-D5857EB4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48" y="211669"/>
            <a:ext cx="9601200" cy="1485900"/>
          </a:xfrm>
        </p:spPr>
        <p:txBody>
          <a:bodyPr>
            <a:normAutofit/>
          </a:bodyPr>
          <a:lstStyle/>
          <a:p>
            <a:r>
              <a:rPr lang="en-US" sz="4000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Design requirements and 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16952-3C7F-B418-57DA-D1CC3DF1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074" y="1954958"/>
            <a:ext cx="9685979" cy="20879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kern="100" noProof="0" dirty="0">
                <a:effectLst/>
                <a:latin typeface="Courier New" panose="02070309020205020404" pitchFamily="49" charset="0"/>
                <a:ea typeface="Aptos" panose="020B0004020202020204" pitchFamily="34" charset="0"/>
              </a:rPr>
              <a:t>■ The tip of the suspension blades must be horizontal when mounting the load.</a:t>
            </a:r>
          </a:p>
          <a:p>
            <a:pPr marL="0" indent="0">
              <a:buNone/>
            </a:pPr>
            <a:r>
              <a:rPr lang="en-US" sz="1800" kern="100" noProof="0" dirty="0">
                <a:effectLst/>
                <a:latin typeface="Courier New" panose="02070309020205020404" pitchFamily="49" charset="0"/>
                <a:ea typeface="Aptos" panose="020B0004020202020204" pitchFamily="34" charset="0"/>
              </a:rPr>
              <a:t>■ The stress on the parts under tension must not exceed 55 MPa, considering a </a:t>
            </a:r>
            <a:r>
              <a:rPr lang="en-US" sz="1800" kern="100" noProof="0" dirty="0" err="1">
                <a:effectLst/>
                <a:latin typeface="Courier New" panose="02070309020205020404" pitchFamily="49" charset="0"/>
                <a:ea typeface="Aptos" panose="020B0004020202020204" pitchFamily="34" charset="0"/>
              </a:rPr>
              <a:t>minumum</a:t>
            </a:r>
            <a:r>
              <a:rPr lang="en-US" sz="1800" kern="100" noProof="0" dirty="0">
                <a:effectLst/>
                <a:latin typeface="Courier New" panose="02070309020205020404" pitchFamily="49" charset="0"/>
                <a:ea typeface="Aptos" panose="020B0004020202020204" pitchFamily="34" charset="0"/>
              </a:rPr>
              <a:t> safety factor of 3. Considering an elastic limit of 165 MPa</a:t>
            </a:r>
          </a:p>
          <a:p>
            <a:pPr marL="0" indent="0">
              <a:buNone/>
            </a:pPr>
            <a:endParaRPr lang="en-US" sz="1800" kern="100" noProof="0" dirty="0">
              <a:effectLst/>
              <a:latin typeface="Consolas" panose="020B0609020204030204" pitchFamily="49" charset="0"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kern="100" noProof="0" dirty="0">
                <a:effectLst/>
                <a:latin typeface="Courier New" panose="02070309020205020404" pitchFamily="49" charset="0"/>
                <a:ea typeface="Aptos" panose="020B0004020202020204" pitchFamily="34" charset="0"/>
              </a:rPr>
              <a:t>The finite element method is used through Ansys to perform the simulations, iterating the process as we increasing the thickness.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78E34-DB63-C0FE-85AB-7D0F8DCA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54893" y="6453386"/>
            <a:ext cx="1596292" cy="404614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F6B92-780E-52CC-C751-C8F37522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720" y="4173380"/>
            <a:ext cx="7490302" cy="2280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CCED88-EAF2-E0B4-2152-62499AB4CD7F}"/>
              </a:ext>
            </a:extLst>
          </p:cNvPr>
          <p:cNvSpPr txBox="1"/>
          <p:nvPr/>
        </p:nvSpPr>
        <p:spPr>
          <a:xfrm>
            <a:off x="8919942" y="6249054"/>
            <a:ext cx="3272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AZoM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background to silicon and its applications Retrieved November 14, 2024, from https://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www.azom.com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properties.aspx?ArticleID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=599]</a:t>
            </a:r>
          </a:p>
        </p:txBody>
      </p:sp>
    </p:spTree>
    <p:extLst>
      <p:ext uri="{BB962C8B-B14F-4D97-AF65-F5344CB8AC3E}">
        <p14:creationId xmlns:p14="http://schemas.microsoft.com/office/powerpoint/2010/main" val="283900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53D837B2-AD0D-67B4-161E-E39CA8AF27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X"/>
          </a:p>
        </p:txBody>
      </p:sp>
      <p:pic>
        <p:nvPicPr>
          <p:cNvPr id="6" name="Picture 5" descr="A grey metal object with red and yellow text&#10;&#10;Description automatically generated">
            <a:extLst>
              <a:ext uri="{FF2B5EF4-FFF2-40B4-BE49-F238E27FC236}">
                <a16:creationId xmlns:a16="http://schemas.microsoft.com/office/drawing/2014/main" id="{F7BB9C5A-D3C1-5027-B3D4-96B0F2AF0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30" y="1252162"/>
            <a:ext cx="9513843" cy="446267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792486-C274-DE33-8F53-80B6A8CF0DAE}"/>
              </a:ext>
            </a:extLst>
          </p:cNvPr>
          <p:cNvCxnSpPr>
            <a:cxnSpLocks/>
          </p:cNvCxnSpPr>
          <p:nvPr/>
        </p:nvCxnSpPr>
        <p:spPr>
          <a:xfrm flipH="1" flipV="1">
            <a:off x="9059220" y="2240583"/>
            <a:ext cx="230115" cy="103601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4CA2D7-8C5F-B00A-22DE-F308E484B367}"/>
              </a:ext>
            </a:extLst>
          </p:cNvPr>
          <p:cNvCxnSpPr>
            <a:cxnSpLocks/>
          </p:cNvCxnSpPr>
          <p:nvPr/>
        </p:nvCxnSpPr>
        <p:spPr>
          <a:xfrm flipH="1" flipV="1">
            <a:off x="6304918" y="3131770"/>
            <a:ext cx="277551" cy="101028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635CE0-1FEF-423E-744B-BA06ADEB1F6C}"/>
              </a:ext>
            </a:extLst>
          </p:cNvPr>
          <p:cNvCxnSpPr>
            <a:cxnSpLocks/>
          </p:cNvCxnSpPr>
          <p:nvPr/>
        </p:nvCxnSpPr>
        <p:spPr>
          <a:xfrm flipV="1">
            <a:off x="2416196" y="3636910"/>
            <a:ext cx="418846" cy="117378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A805340-444A-93D9-9FE4-D781A3AE6DCE}"/>
              </a:ext>
            </a:extLst>
          </p:cNvPr>
          <p:cNvSpPr txBox="1"/>
          <p:nvPr/>
        </p:nvSpPr>
        <p:spPr>
          <a:xfrm>
            <a:off x="780972" y="5147285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EF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Movement restriction </a:t>
            </a:r>
            <a:endParaRPr lang="en-MX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BF1244-08EA-FD9F-2892-A650502E1CE7}"/>
              </a:ext>
            </a:extLst>
          </p:cNvPr>
          <p:cNvSpPr txBox="1"/>
          <p:nvPr/>
        </p:nvSpPr>
        <p:spPr>
          <a:xfrm>
            <a:off x="5996411" y="4181438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Gravity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097412-977A-AA54-0A59-94BC7D02C396}"/>
              </a:ext>
            </a:extLst>
          </p:cNvPr>
          <p:cNvSpPr txBox="1"/>
          <p:nvPr/>
        </p:nvSpPr>
        <p:spPr>
          <a:xfrm>
            <a:off x="8932859" y="3412123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50 Kg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006011-6ADF-1165-F214-24F0E33C7D46}"/>
              </a:ext>
            </a:extLst>
          </p:cNvPr>
          <p:cNvSpPr txBox="1"/>
          <p:nvPr/>
        </p:nvSpPr>
        <p:spPr>
          <a:xfrm>
            <a:off x="4090483" y="737009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Simulation conditions </a:t>
            </a:r>
            <a:endParaRPr lang="en-MX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5739DBF-8AF5-42CC-EF51-A6991ED9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76169" y="6398885"/>
            <a:ext cx="1596292" cy="404614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C6256-0063-B488-7A40-D80B19B145B3}"/>
              </a:ext>
            </a:extLst>
          </p:cNvPr>
          <p:cNvSpPr txBox="1"/>
          <p:nvPr/>
        </p:nvSpPr>
        <p:spPr>
          <a:xfrm>
            <a:off x="3104014" y="6958959"/>
            <a:ext cx="66793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Explain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 </a:t>
            </a:r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the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 </a:t>
            </a:r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considerations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 </a:t>
            </a:r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taken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 </a:t>
            </a:r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when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 </a:t>
            </a:r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simulating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 </a:t>
            </a:r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the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 </a:t>
            </a:r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model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, describe </a:t>
            </a:r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the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 material </a:t>
            </a:r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assignment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 and </a:t>
            </a:r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Ansys’s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 </a:t>
            </a:r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procedure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 </a:t>
            </a:r>
            <a:r>
              <a:rPr lang="es-ES" sz="1300" kern="100" dirty="0" err="1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verbally</a:t>
            </a:r>
            <a:r>
              <a:rPr lang="es-ES" sz="1300" kern="100" dirty="0">
                <a:solidFill>
                  <a:srgbClr val="FF0000"/>
                </a:solidFill>
                <a:latin typeface="Courier New" panose="02070309020205020404" pitchFamily="49" charset="0"/>
                <a:ea typeface="Aptos" panose="020B0004020202020204" pitchFamily="34" charset="0"/>
              </a:rPr>
              <a:t> </a:t>
            </a:r>
            <a:endParaRPr lang="en-MX" sz="1300" dirty="0"/>
          </a:p>
        </p:txBody>
      </p:sp>
    </p:spTree>
    <p:extLst>
      <p:ext uri="{BB962C8B-B14F-4D97-AF65-F5344CB8AC3E}">
        <p14:creationId xmlns:p14="http://schemas.microsoft.com/office/powerpoint/2010/main" val="88340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474A5959-E661-88D6-09D0-99CBE7D0D8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D1F56-2B12-EB50-C461-29208EAA0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82" y="1597688"/>
            <a:ext cx="4870677" cy="2939699"/>
          </a:xfrm>
          <a:prstGeom prst="rect">
            <a:avLst/>
          </a:prstGeom>
        </p:spPr>
      </p:pic>
      <p:pic>
        <p:nvPicPr>
          <p:cNvPr id="7" name="Picture 6" descr="A curved blade with a black background&#10;&#10;Description automatically generated">
            <a:extLst>
              <a:ext uri="{FF2B5EF4-FFF2-40B4-BE49-F238E27FC236}">
                <a16:creationId xmlns:a16="http://schemas.microsoft.com/office/drawing/2014/main" id="{7E484361-A614-FCAC-DE55-F3DD167F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55" y="1775456"/>
            <a:ext cx="6107964" cy="297099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64E9E6-A36D-0A90-EA05-C1AEA39B4C60}"/>
              </a:ext>
            </a:extLst>
          </p:cNvPr>
          <p:cNvCxnSpPr>
            <a:cxnSpLocks/>
          </p:cNvCxnSpPr>
          <p:nvPr/>
        </p:nvCxnSpPr>
        <p:spPr>
          <a:xfrm flipV="1">
            <a:off x="3905173" y="4206140"/>
            <a:ext cx="418846" cy="117378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BD6074-BCCE-CD1F-206F-B7D1F8ACD7BA}"/>
              </a:ext>
            </a:extLst>
          </p:cNvPr>
          <p:cNvSpPr txBox="1"/>
          <p:nvPr/>
        </p:nvSpPr>
        <p:spPr>
          <a:xfrm>
            <a:off x="3442546" y="551668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50 Kg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273A08A-3B18-586F-357E-8AA35EE0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64059" y="6380718"/>
            <a:ext cx="1596292" cy="404614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7F83A-EEA2-C7B8-FD52-0903A5EFAFEB}"/>
              </a:ext>
            </a:extLst>
          </p:cNvPr>
          <p:cNvSpPr txBox="1"/>
          <p:nvPr/>
        </p:nvSpPr>
        <p:spPr>
          <a:xfrm>
            <a:off x="8732207" y="278873"/>
            <a:ext cx="6654452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Deformation is exaggerated </a:t>
            </a:r>
            <a:endParaRPr lang="en-MX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5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urved blade with a black background&#10;&#10;Description automatically generated">
            <a:extLst>
              <a:ext uri="{FF2B5EF4-FFF2-40B4-BE49-F238E27FC236}">
                <a16:creationId xmlns:a16="http://schemas.microsoft.com/office/drawing/2014/main" id="{814CD587-5A3A-59B9-F287-A2EEACB5F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23" y="164623"/>
            <a:ext cx="6175998" cy="30040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F38F3F-3CCF-122A-1662-8DC504DC32D3}"/>
              </a:ext>
            </a:extLst>
          </p:cNvPr>
          <p:cNvCxnSpPr>
            <a:cxnSpLocks/>
          </p:cNvCxnSpPr>
          <p:nvPr/>
        </p:nvCxnSpPr>
        <p:spPr>
          <a:xfrm flipH="1" flipV="1">
            <a:off x="2622086" y="424758"/>
            <a:ext cx="3590988" cy="1671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FC304-3285-4E56-9B35-4E9D6A5B3F64}"/>
              </a:ext>
            </a:extLst>
          </p:cNvPr>
          <p:cNvCxnSpPr>
            <a:cxnSpLocks/>
          </p:cNvCxnSpPr>
          <p:nvPr/>
        </p:nvCxnSpPr>
        <p:spPr>
          <a:xfrm flipH="1">
            <a:off x="2366741" y="2078956"/>
            <a:ext cx="3846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787C8AED-5B5E-2885-9957-85A876DC84E0}"/>
              </a:ext>
            </a:extLst>
          </p:cNvPr>
          <p:cNvSpPr/>
          <p:nvPr/>
        </p:nvSpPr>
        <p:spPr>
          <a:xfrm rot="19415575" flipH="1">
            <a:off x="4317711" y="1173311"/>
            <a:ext cx="1230079" cy="1169553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pic>
        <p:nvPicPr>
          <p:cNvPr id="22" name="Picture 21" descr="A curved metal object with a black background&#10;&#10;Description automatically generated">
            <a:extLst>
              <a:ext uri="{FF2B5EF4-FFF2-40B4-BE49-F238E27FC236}">
                <a16:creationId xmlns:a16="http://schemas.microsoft.com/office/drawing/2014/main" id="{E28D9039-DBA6-2179-78E2-9D94BD8EF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622" y="3697107"/>
            <a:ext cx="6506437" cy="2904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B37BC6-3608-DD0B-7A8F-E3D08FFB052B}"/>
                  </a:ext>
                </a:extLst>
              </p:cNvPr>
              <p:cNvSpPr txBox="1"/>
              <p:nvPr/>
            </p:nvSpPr>
            <p:spPr>
              <a:xfrm>
                <a:off x="3846172" y="1619587"/>
                <a:ext cx="4437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MX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B37BC6-3608-DD0B-7A8F-E3D08FFB0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72" y="1619587"/>
                <a:ext cx="443735" cy="276999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5E664EB-58CF-BFDA-F59A-A64724CC1DF9}"/>
                  </a:ext>
                </a:extLst>
              </p:cNvPr>
              <p:cNvSpPr txBox="1"/>
              <p:nvPr/>
            </p:nvSpPr>
            <p:spPr>
              <a:xfrm>
                <a:off x="5502715" y="5626546"/>
                <a:ext cx="4437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MX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5E664EB-58CF-BFDA-F59A-A64724CC1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715" y="5626546"/>
                <a:ext cx="443735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B0E9EE0C-C178-6196-D5F4-BD400074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88281" y="6377274"/>
            <a:ext cx="1596292" cy="404614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88747-D76B-F80C-FC5E-AB1923AE6687}"/>
              </a:ext>
            </a:extLst>
          </p:cNvPr>
          <p:cNvSpPr txBox="1"/>
          <p:nvPr/>
        </p:nvSpPr>
        <p:spPr>
          <a:xfrm>
            <a:off x="8557602" y="424758"/>
            <a:ext cx="6654452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1400" kern="100" dirty="0"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Deformation is exaggerated </a:t>
            </a:r>
            <a:endParaRPr lang="en-MX" sz="14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6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6085-0594-2FE0-1E00-FBB6FDC9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92" y="2827399"/>
            <a:ext cx="9601200" cy="1485900"/>
          </a:xfrm>
        </p:spPr>
        <p:txBody>
          <a:bodyPr>
            <a:normAutofit/>
          </a:bodyPr>
          <a:lstStyle/>
          <a:p>
            <a:r>
              <a:rPr lang="en-US" sz="3000" b="1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Results for the different cases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CD0A6F-0871-F4FA-AD2A-4C9901D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35032" y="6362406"/>
            <a:ext cx="2743200" cy="365125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9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8C5537-CEFA-FB49-C19D-0BDA068F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96291" y="6359620"/>
            <a:ext cx="2743200" cy="365125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E2DF7B-F5F0-858B-E63D-37DD2079754C}"/>
              </a:ext>
            </a:extLst>
          </p:cNvPr>
          <p:cNvSpPr txBox="1"/>
          <p:nvPr/>
        </p:nvSpPr>
        <p:spPr>
          <a:xfrm>
            <a:off x="0" y="6965029"/>
            <a:ext cx="4772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Explain that this is a compromise between the betterment of the stress distribution and the spring constant as we increase the thickness of the blade </a:t>
            </a:r>
            <a:endParaRPr lang="en-MX" sz="13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graph of stress and blade thickness&#10;&#10;Description automatically generated">
            <a:extLst>
              <a:ext uri="{FF2B5EF4-FFF2-40B4-BE49-F238E27FC236}">
                <a16:creationId xmlns:a16="http://schemas.microsoft.com/office/drawing/2014/main" id="{9BF32E08-1AB9-AC55-17AB-AC5F6D389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0679"/>
            <a:ext cx="6226779" cy="4778223"/>
          </a:xfrm>
          <a:prstGeom prst="rect">
            <a:avLst/>
          </a:prstGeom>
        </p:spPr>
      </p:pic>
      <p:pic>
        <p:nvPicPr>
          <p:cNvPr id="10" name="Picture 9" descr="A graph with a red line&#10;&#10;Description automatically generated">
            <a:extLst>
              <a:ext uri="{FF2B5EF4-FFF2-40B4-BE49-F238E27FC236}">
                <a16:creationId xmlns:a16="http://schemas.microsoft.com/office/drawing/2014/main" id="{B659DA46-CF49-909A-0920-EAE1D1F93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334" y="1287543"/>
            <a:ext cx="6658668" cy="39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1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ainbow colored triangle on a black background&#10;&#10;Description automatically generated">
            <a:extLst>
              <a:ext uri="{FF2B5EF4-FFF2-40B4-BE49-F238E27FC236}">
                <a16:creationId xmlns:a16="http://schemas.microsoft.com/office/drawing/2014/main" id="{92FFE81F-C441-EC82-760C-8B8CF187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28" y="712825"/>
            <a:ext cx="11389624" cy="51687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B9BA1-B0F5-F764-984C-5C335A8D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2383" y="6357382"/>
            <a:ext cx="2743200" cy="365125"/>
          </a:xfrm>
        </p:spPr>
        <p:txBody>
          <a:bodyPr/>
          <a:lstStyle/>
          <a:p>
            <a:fld id="{55EF70E4-0073-5745-8D1C-99BAABA610D1}" type="slidenum">
              <a:rPr lang="en-MX" smtClean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fld>
            <a:endParaRPr lang="en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F2F13-A3FA-80E1-79E6-7CF98DD9B37E}"/>
              </a:ext>
            </a:extLst>
          </p:cNvPr>
          <p:cNvSpPr txBox="1"/>
          <p:nvPr/>
        </p:nvSpPr>
        <p:spPr>
          <a:xfrm>
            <a:off x="1132722" y="6101738"/>
            <a:ext cx="6654452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First mode at</a:t>
            </a:r>
            <a:r>
              <a:rPr lang="en-US" sz="2200" kern="100" dirty="0"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15.4 Hz </a:t>
            </a:r>
            <a:endParaRPr lang="en-MX" sz="22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706C9-C307-1A7B-72CC-E2FCB831D484}"/>
              </a:ext>
            </a:extLst>
          </p:cNvPr>
          <p:cNvSpPr txBox="1"/>
          <p:nvPr/>
        </p:nvSpPr>
        <p:spPr>
          <a:xfrm>
            <a:off x="6479340" y="6040200"/>
            <a:ext cx="6654452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Safety factor </a:t>
            </a:r>
            <a:r>
              <a:rPr lang="en-US" sz="2200" kern="100" dirty="0"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of 3.8 </a:t>
            </a:r>
            <a:endParaRPr lang="en-MX" sz="22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FDB94-1E8D-FE99-02D3-AFAB569801D9}"/>
              </a:ext>
            </a:extLst>
          </p:cNvPr>
          <p:cNvSpPr txBox="1"/>
          <p:nvPr/>
        </p:nvSpPr>
        <p:spPr>
          <a:xfrm>
            <a:off x="4699348" y="4033452"/>
            <a:ext cx="6654452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12 mm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28568C-7F11-AEAA-8643-2D1EA1BB362D}"/>
              </a:ext>
            </a:extLst>
          </p:cNvPr>
          <p:cNvSpPr txBox="1"/>
          <p:nvPr/>
        </p:nvSpPr>
        <p:spPr>
          <a:xfrm>
            <a:off x="6533863" y="1814173"/>
            <a:ext cx="6654452" cy="43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sz="20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Max stress 42.46 MPa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0630F3B-9BB1-3C3A-20A4-97E08522DD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4919" y="-172081"/>
            <a:ext cx="3753481" cy="37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2880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4918</TotalTime>
  <Words>383</Words>
  <Application>Microsoft Macintosh PowerPoint</Application>
  <PresentationFormat>Widescreen</PresentationFormat>
  <Paragraphs>96</Paragraphs>
  <Slides>17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Cambria Math</vt:lpstr>
      <vt:lpstr>Consolas</vt:lpstr>
      <vt:lpstr>Courier New</vt:lpstr>
      <vt:lpstr>Office Theme</vt:lpstr>
      <vt:lpstr>PowerPoint Presentation</vt:lpstr>
      <vt:lpstr>Necessity of the spring blades </vt:lpstr>
      <vt:lpstr>Design requirements and methodology </vt:lpstr>
      <vt:lpstr>PowerPoint Presentation</vt:lpstr>
      <vt:lpstr>PowerPoint Presentation</vt:lpstr>
      <vt:lpstr>PowerPoint Presentation</vt:lpstr>
      <vt:lpstr>Results for the different cases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Planned optimization studies </vt:lpstr>
      <vt:lpstr>Conclusions </vt:lpstr>
      <vt:lpstr>PowerPoint Presentation</vt:lpstr>
      <vt:lpstr>Further optimizations: Loading area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Gonzalez (leonagon)</dc:creator>
  <cp:lastModifiedBy>Leonardo Gonzalez (leonagon)</cp:lastModifiedBy>
  <cp:revision>6</cp:revision>
  <dcterms:created xsi:type="dcterms:W3CDTF">2024-11-07T14:47:32Z</dcterms:created>
  <dcterms:modified xsi:type="dcterms:W3CDTF">2024-11-15T01:32:16Z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89e4fd-a2fa-47bf-9b21-17f706ee2968_Enabled">
    <vt:lpwstr>true</vt:lpwstr>
  </property>
  <property fmtid="{D5CDD505-2E9C-101B-9397-08002B2CF9AE}" pid="3" name="MSIP_Label_a189e4fd-a2fa-47bf-9b21-17f706ee2968_SetDate">
    <vt:lpwstr>2024-11-15T01:31:44Z</vt:lpwstr>
  </property>
  <property fmtid="{D5CDD505-2E9C-101B-9397-08002B2CF9AE}" pid="4" name="MSIP_Label_a189e4fd-a2fa-47bf-9b21-17f706ee2968_Method">
    <vt:lpwstr>Privileged</vt:lpwstr>
  </property>
  <property fmtid="{D5CDD505-2E9C-101B-9397-08002B2CF9AE}" pid="5" name="MSIP_Label_a189e4fd-a2fa-47bf-9b21-17f706ee2968_Name">
    <vt:lpwstr>Cisco Public Label</vt:lpwstr>
  </property>
  <property fmtid="{D5CDD505-2E9C-101B-9397-08002B2CF9AE}" pid="6" name="MSIP_Label_a189e4fd-a2fa-47bf-9b21-17f706ee2968_SiteId">
    <vt:lpwstr>5ae1af62-9505-4097-a69a-c1553ef7840e</vt:lpwstr>
  </property>
  <property fmtid="{D5CDD505-2E9C-101B-9397-08002B2CF9AE}" pid="7" name="MSIP_Label_a189e4fd-a2fa-47bf-9b21-17f706ee2968_ActionId">
    <vt:lpwstr>f26f0255-030e-467f-b53c-0ad580ba4a0e</vt:lpwstr>
  </property>
  <property fmtid="{D5CDD505-2E9C-101B-9397-08002B2CF9AE}" pid="8" name="MSIP_Label_a189e4fd-a2fa-47bf-9b21-17f706ee2968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-</vt:lpwstr>
  </property>
</Properties>
</file>