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  <p:sldMasterId id="2147483685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y="5143500" cx="9144000"/>
  <p:notesSz cx="6858000" cy="9144000"/>
  <p:embeddedFontLst>
    <p:embeddedFont>
      <p:font typeface="Helvetica Neue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regular.fntdata"/><Relationship Id="rId11" Type="http://schemas.openxmlformats.org/officeDocument/2006/relationships/slide" Target="slides/slide4.xml"/><Relationship Id="rId22" Type="http://schemas.openxmlformats.org/officeDocument/2006/relationships/font" Target="fonts/HelveticaNeue-italic.fntdata"/><Relationship Id="rId10" Type="http://schemas.openxmlformats.org/officeDocument/2006/relationships/slide" Target="slides/slide3.xml"/><Relationship Id="rId21" Type="http://schemas.openxmlformats.org/officeDocument/2006/relationships/font" Target="fonts/HelveticaNeue-bold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font" Target="fonts/HelveticaNeue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dd7193308f_1_59:notes"/>
          <p:cNvSpPr txBox="1"/>
          <p:nvPr/>
        </p:nvSpPr>
        <p:spPr>
          <a:xfrm>
            <a:off x="3883850" y="8684899"/>
            <a:ext cx="2972547" cy="45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0" name="Google Shape;150;g2dd7193308f_1_59:notes"/>
          <p:cNvSpPr/>
          <p:nvPr>
            <p:ph idx="2" type="sldImg"/>
          </p:nvPr>
        </p:nvSpPr>
        <p:spPr>
          <a:xfrm>
            <a:off x="91291" y="685726"/>
            <a:ext cx="6675419" cy="342863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Google Shape;151;g2dd7193308f_1_59:notes"/>
          <p:cNvSpPr txBox="1"/>
          <p:nvPr>
            <p:ph idx="1" type="body"/>
          </p:nvPr>
        </p:nvSpPr>
        <p:spPr>
          <a:xfrm>
            <a:off x="685480" y="4343911"/>
            <a:ext cx="5487041" cy="41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2dd7193308f_1_208:notes"/>
          <p:cNvSpPr txBox="1"/>
          <p:nvPr/>
        </p:nvSpPr>
        <p:spPr>
          <a:xfrm>
            <a:off x="3883850" y="8684899"/>
            <a:ext cx="2972547" cy="45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03" name="Google Shape;303;g2dd7193308f_1_208:notes"/>
          <p:cNvSpPr/>
          <p:nvPr>
            <p:ph idx="2" type="sldImg"/>
          </p:nvPr>
        </p:nvSpPr>
        <p:spPr>
          <a:xfrm>
            <a:off x="91291" y="685726"/>
            <a:ext cx="6675419" cy="342863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4" name="Google Shape;304;g2dd7193308f_1_208:notes"/>
          <p:cNvSpPr txBox="1"/>
          <p:nvPr>
            <p:ph idx="1" type="body"/>
          </p:nvPr>
        </p:nvSpPr>
        <p:spPr>
          <a:xfrm>
            <a:off x="685480" y="4343911"/>
            <a:ext cx="5487041" cy="41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ddd2b3c4a0_0_1:notes"/>
          <p:cNvSpPr txBox="1"/>
          <p:nvPr/>
        </p:nvSpPr>
        <p:spPr>
          <a:xfrm>
            <a:off x="3883850" y="8684899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10" name="Google Shape;310;g2ddd2b3c4a0_0_1:notes"/>
          <p:cNvSpPr/>
          <p:nvPr>
            <p:ph idx="2" type="sldImg"/>
          </p:nvPr>
        </p:nvSpPr>
        <p:spPr>
          <a:xfrm>
            <a:off x="91291" y="685726"/>
            <a:ext cx="6675300" cy="34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1" name="Google Shape;311;g2ddd2b3c4a0_0_1:notes"/>
          <p:cNvSpPr txBox="1"/>
          <p:nvPr>
            <p:ph idx="1" type="body"/>
          </p:nvPr>
        </p:nvSpPr>
        <p:spPr>
          <a:xfrm>
            <a:off x="685480" y="4343911"/>
            <a:ext cx="54870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ddd2b3c4a0_4_41:notes"/>
          <p:cNvSpPr txBox="1"/>
          <p:nvPr>
            <p:ph idx="1" type="body"/>
          </p:nvPr>
        </p:nvSpPr>
        <p:spPr>
          <a:xfrm>
            <a:off x="914508" y="4342451"/>
            <a:ext cx="5032190" cy="4114361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g2ddd2b3c4a0_4_41:notes"/>
          <p:cNvSpPr/>
          <p:nvPr>
            <p:ph idx="2" type="sldImg"/>
          </p:nvPr>
        </p:nvSpPr>
        <p:spPr>
          <a:xfrm>
            <a:off x="100901" y="685727"/>
            <a:ext cx="6670614" cy="342571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dd7193308f_1_70:notes"/>
          <p:cNvSpPr txBox="1"/>
          <p:nvPr/>
        </p:nvSpPr>
        <p:spPr>
          <a:xfrm>
            <a:off x="3883850" y="8684899"/>
            <a:ext cx="2972547" cy="45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7" name="Google Shape;157;g2dd7193308f_1_70:notes"/>
          <p:cNvSpPr/>
          <p:nvPr>
            <p:ph idx="2" type="sldImg"/>
          </p:nvPr>
        </p:nvSpPr>
        <p:spPr>
          <a:xfrm>
            <a:off x="91291" y="685726"/>
            <a:ext cx="6675419" cy="342863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g2dd7193308f_1_70:notes"/>
          <p:cNvSpPr txBox="1"/>
          <p:nvPr>
            <p:ph idx="1" type="body"/>
          </p:nvPr>
        </p:nvSpPr>
        <p:spPr>
          <a:xfrm>
            <a:off x="685480" y="4343911"/>
            <a:ext cx="5487041" cy="41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dd7193308f_1_76:notes"/>
          <p:cNvSpPr txBox="1"/>
          <p:nvPr/>
        </p:nvSpPr>
        <p:spPr>
          <a:xfrm>
            <a:off x="3883850" y="8684899"/>
            <a:ext cx="2972547" cy="45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64" name="Google Shape;164;g2dd7193308f_1_76:notes"/>
          <p:cNvSpPr/>
          <p:nvPr>
            <p:ph idx="2" type="sldImg"/>
          </p:nvPr>
        </p:nvSpPr>
        <p:spPr>
          <a:xfrm>
            <a:off x="91291" y="685726"/>
            <a:ext cx="6675419" cy="342863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Google Shape;165;g2dd7193308f_1_76:notes"/>
          <p:cNvSpPr txBox="1"/>
          <p:nvPr>
            <p:ph idx="1" type="body"/>
          </p:nvPr>
        </p:nvSpPr>
        <p:spPr>
          <a:xfrm>
            <a:off x="685480" y="4343911"/>
            <a:ext cx="5487041" cy="41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dd7193308f_1_107:notes"/>
          <p:cNvSpPr txBox="1"/>
          <p:nvPr/>
        </p:nvSpPr>
        <p:spPr>
          <a:xfrm>
            <a:off x="3883850" y="8684899"/>
            <a:ext cx="2972547" cy="45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96" name="Google Shape;196;g2dd7193308f_1_107:notes"/>
          <p:cNvSpPr/>
          <p:nvPr>
            <p:ph idx="2" type="sldImg"/>
          </p:nvPr>
        </p:nvSpPr>
        <p:spPr>
          <a:xfrm>
            <a:off x="91291" y="685726"/>
            <a:ext cx="6675419" cy="342863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Google Shape;197;g2dd7193308f_1_107:notes"/>
          <p:cNvSpPr txBox="1"/>
          <p:nvPr>
            <p:ph idx="1" type="body"/>
          </p:nvPr>
        </p:nvSpPr>
        <p:spPr>
          <a:xfrm>
            <a:off x="685480" y="4343911"/>
            <a:ext cx="5487041" cy="41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dd7193308f_1_113:notes"/>
          <p:cNvSpPr txBox="1"/>
          <p:nvPr/>
        </p:nvSpPr>
        <p:spPr>
          <a:xfrm>
            <a:off x="3883850" y="8684899"/>
            <a:ext cx="2972547" cy="45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03" name="Google Shape;203;g2dd7193308f_1_113:notes"/>
          <p:cNvSpPr/>
          <p:nvPr>
            <p:ph idx="2" type="sldImg"/>
          </p:nvPr>
        </p:nvSpPr>
        <p:spPr>
          <a:xfrm>
            <a:off x="91291" y="685726"/>
            <a:ext cx="6675419" cy="342863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4" name="Google Shape;204;g2dd7193308f_1_113:notes"/>
          <p:cNvSpPr txBox="1"/>
          <p:nvPr>
            <p:ph idx="1" type="body"/>
          </p:nvPr>
        </p:nvSpPr>
        <p:spPr>
          <a:xfrm>
            <a:off x="685480" y="4343911"/>
            <a:ext cx="5487041" cy="41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dd7193308f_1_147:notes"/>
          <p:cNvSpPr txBox="1"/>
          <p:nvPr/>
        </p:nvSpPr>
        <p:spPr>
          <a:xfrm>
            <a:off x="3883850" y="8684899"/>
            <a:ext cx="2972547" cy="45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38" name="Google Shape;238;g2dd7193308f_1_147:notes"/>
          <p:cNvSpPr/>
          <p:nvPr>
            <p:ph idx="2" type="sldImg"/>
          </p:nvPr>
        </p:nvSpPr>
        <p:spPr>
          <a:xfrm>
            <a:off x="91291" y="685726"/>
            <a:ext cx="6675419" cy="342863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9" name="Google Shape;239;g2dd7193308f_1_147:notes"/>
          <p:cNvSpPr txBox="1"/>
          <p:nvPr>
            <p:ph idx="1" type="body"/>
          </p:nvPr>
        </p:nvSpPr>
        <p:spPr>
          <a:xfrm>
            <a:off x="685480" y="4343911"/>
            <a:ext cx="5487041" cy="41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dd7193308f_1_153:notes"/>
          <p:cNvSpPr txBox="1"/>
          <p:nvPr/>
        </p:nvSpPr>
        <p:spPr>
          <a:xfrm>
            <a:off x="3883850" y="8684899"/>
            <a:ext cx="2972547" cy="45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45" name="Google Shape;245;g2dd7193308f_1_153:notes"/>
          <p:cNvSpPr/>
          <p:nvPr>
            <p:ph idx="2" type="sldImg"/>
          </p:nvPr>
        </p:nvSpPr>
        <p:spPr>
          <a:xfrm>
            <a:off x="91291" y="685726"/>
            <a:ext cx="6675419" cy="342863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Google Shape;246;g2dd7193308f_1_153:notes"/>
          <p:cNvSpPr txBox="1"/>
          <p:nvPr>
            <p:ph idx="1" type="body"/>
          </p:nvPr>
        </p:nvSpPr>
        <p:spPr>
          <a:xfrm>
            <a:off x="685480" y="4343911"/>
            <a:ext cx="5487041" cy="41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dd7193308f_1_196:notes"/>
          <p:cNvSpPr txBox="1"/>
          <p:nvPr/>
        </p:nvSpPr>
        <p:spPr>
          <a:xfrm>
            <a:off x="3883850" y="8684899"/>
            <a:ext cx="2972547" cy="45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89" name="Google Shape;289;g2dd7193308f_1_196:notes"/>
          <p:cNvSpPr/>
          <p:nvPr>
            <p:ph idx="2" type="sldImg"/>
          </p:nvPr>
        </p:nvSpPr>
        <p:spPr>
          <a:xfrm>
            <a:off x="91291" y="685726"/>
            <a:ext cx="6675419" cy="342863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0" name="Google Shape;290;g2dd7193308f_1_196:notes"/>
          <p:cNvSpPr txBox="1"/>
          <p:nvPr>
            <p:ph idx="1" type="body"/>
          </p:nvPr>
        </p:nvSpPr>
        <p:spPr>
          <a:xfrm>
            <a:off x="685480" y="4343911"/>
            <a:ext cx="5487041" cy="41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dd7193308f_1_202:notes"/>
          <p:cNvSpPr txBox="1"/>
          <p:nvPr/>
        </p:nvSpPr>
        <p:spPr>
          <a:xfrm>
            <a:off x="3883850" y="8684899"/>
            <a:ext cx="2972547" cy="4576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96" name="Google Shape;296;g2dd7193308f_1_202:notes"/>
          <p:cNvSpPr/>
          <p:nvPr>
            <p:ph idx="2" type="sldImg"/>
          </p:nvPr>
        </p:nvSpPr>
        <p:spPr>
          <a:xfrm>
            <a:off x="91291" y="685726"/>
            <a:ext cx="6675419" cy="342863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7" name="Google Shape;297;g2dd7193308f_1_202:notes"/>
          <p:cNvSpPr txBox="1"/>
          <p:nvPr>
            <p:ph idx="1" type="body"/>
          </p:nvPr>
        </p:nvSpPr>
        <p:spPr>
          <a:xfrm>
            <a:off x="685480" y="4343911"/>
            <a:ext cx="5487041" cy="411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Only">
  <p:cSld name="OBJECT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457200" y="205978"/>
            <a:ext cx="8229600" cy="4388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" type="body"/>
          </p:nvPr>
        </p:nvSpPr>
        <p:spPr>
          <a:xfrm rot="5400000">
            <a:off x="1272778" y="-609600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20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title"/>
          </p:nvPr>
        </p:nvSpPr>
        <p:spPr>
          <a:xfrm>
            <a:off x="457200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86" name="Google Shape;86;p21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87" name="Google Shape;87;p21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96" name="Google Shape;96;p24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97" name="Google Shape;97;p24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98" name="Google Shape;98;p24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99" name="Google Shape;99;p24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03" name="Google Shape;103;p25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04" name="Google Shape;104;p25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108" name="Google Shape;108;p26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/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450" lIns="0" spcFirstLastPara="1" rIns="0" wrap="square" tIns="17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5" name="Google Shape;115;p28"/>
          <p:cNvSpPr txBox="1"/>
          <p:nvPr>
            <p:ph idx="1" type="body"/>
          </p:nvPr>
        </p:nvSpPr>
        <p:spPr>
          <a:xfrm>
            <a:off x="676275" y="772716"/>
            <a:ext cx="7583488" cy="3823097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00"/>
              <a:buNone/>
              <a:defRPr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11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9"/>
          <p:cNvSpPr txBox="1"/>
          <p:nvPr>
            <p:ph type="ctrTitle"/>
          </p:nvPr>
        </p:nvSpPr>
        <p:spPr>
          <a:xfrm>
            <a:off x="673100" y="1854995"/>
            <a:ext cx="7772400" cy="878681"/>
          </a:xfrm>
          <a:prstGeom prst="rect">
            <a:avLst/>
          </a:prstGeom>
          <a:noFill/>
          <a:ln>
            <a:noFill/>
          </a:ln>
        </p:spPr>
        <p:txBody>
          <a:bodyPr anchorCtr="0" anchor="t" bIns="171450" lIns="0" spcFirstLastPara="1" rIns="0" wrap="square" tIns="17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2700">
                <a:solidFill>
                  <a:srgbClr val="00808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9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lvl="0" algn="ctr"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595959"/>
                </a:solidFill>
              </a:defRPr>
            </a:lvl1pPr>
            <a:lvl2pPr lvl="1" algn="ctr">
              <a:spcBef>
                <a:spcPts val="200"/>
              </a:spcBef>
              <a:spcAft>
                <a:spcPts val="0"/>
              </a:spcAft>
              <a:buSzPts val="12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100"/>
              </a:spcBef>
              <a:spcAft>
                <a:spcPts val="0"/>
              </a:spcAft>
              <a:buSzPts val="9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0"/>
          <p:cNvSpPr txBox="1"/>
          <p:nvPr>
            <p:ph type="title"/>
          </p:nvPr>
        </p:nvSpPr>
        <p:spPr>
          <a:xfrm>
            <a:off x="760413" y="2085976"/>
            <a:ext cx="7772400" cy="714375"/>
          </a:xfrm>
          <a:prstGeom prst="rect">
            <a:avLst/>
          </a:prstGeom>
          <a:noFill/>
          <a:ln>
            <a:noFill/>
          </a:ln>
        </p:spPr>
        <p:txBody>
          <a:bodyPr anchorCtr="0" anchor="t" bIns="171450" lIns="0" spcFirstLastPara="1" rIns="0" wrap="square" tIns="17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sz="2400" cap="none">
                <a:solidFill>
                  <a:srgbClr val="00808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1"/>
          <p:cNvSpPr txBox="1"/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450" lIns="0" spcFirstLastPara="1" rIns="0" wrap="square" tIns="17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31"/>
          <p:cNvSpPr txBox="1"/>
          <p:nvPr>
            <p:ph idx="1" type="body"/>
          </p:nvPr>
        </p:nvSpPr>
        <p:spPr>
          <a:xfrm>
            <a:off x="676275" y="772716"/>
            <a:ext cx="3714750" cy="3823097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21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8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5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1100"/>
              <a:buNone/>
              <a:defRPr sz="14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24" name="Google Shape;124;p31"/>
          <p:cNvSpPr txBox="1"/>
          <p:nvPr>
            <p:ph idx="2" type="body"/>
          </p:nvPr>
        </p:nvSpPr>
        <p:spPr>
          <a:xfrm>
            <a:off x="4543425" y="772716"/>
            <a:ext cx="3716338" cy="3823097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21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8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5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1100"/>
              <a:buNone/>
              <a:defRPr sz="14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171450" lIns="0" spcFirstLastPara="1" rIns="0" wrap="square" tIns="17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32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28" name="Google Shape;128;p32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18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5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4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1100"/>
              <a:buNone/>
              <a:defRPr sz="12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9pPr>
          </a:lstStyle>
          <a:p/>
        </p:txBody>
      </p:sp>
      <p:sp>
        <p:nvSpPr>
          <p:cNvPr id="129" name="Google Shape;129;p32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400"/>
              <a:buNone/>
              <a:defRPr b="1" sz="14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30" name="Google Shape;130;p32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18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5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4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1100"/>
              <a:buNone/>
              <a:defRPr sz="12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3"/>
          <p:cNvSpPr txBox="1"/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450" lIns="0" spcFirstLastPara="1" rIns="0" wrap="square" tIns="17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5"/>
          <p:cNvSpPr txBox="1"/>
          <p:nvPr>
            <p:ph type="title"/>
          </p:nvPr>
        </p:nvSpPr>
        <p:spPr>
          <a:xfrm>
            <a:off x="457201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171450" lIns="0" spcFirstLastPara="1" rIns="0" wrap="square" tIns="17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6" name="Google Shape;136;p35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24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21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8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1100"/>
              <a:buNone/>
              <a:defRPr sz="15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9pPr>
          </a:lstStyle>
          <a:p/>
        </p:txBody>
      </p:sp>
      <p:sp>
        <p:nvSpPr>
          <p:cNvPr id="137" name="Google Shape;137;p35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11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6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171450" lIns="0" spcFirstLastPara="1" rIns="0" wrap="square" tIns="17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0" name="Google Shape;140;p36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41" name="Google Shape;141;p36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11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7"/>
          <p:cNvSpPr txBox="1"/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450" lIns="0" spcFirstLastPara="1" rIns="0" wrap="square" tIns="17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4" name="Google Shape;144;p37"/>
          <p:cNvSpPr txBox="1"/>
          <p:nvPr>
            <p:ph idx="1" type="body"/>
          </p:nvPr>
        </p:nvSpPr>
        <p:spPr>
          <a:xfrm rot="5400000">
            <a:off x="2556471" y="-1107480"/>
            <a:ext cx="3823097" cy="7583488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00"/>
              <a:buNone/>
              <a:defRPr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11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8"/>
          <p:cNvSpPr txBox="1"/>
          <p:nvPr>
            <p:ph type="title"/>
          </p:nvPr>
        </p:nvSpPr>
        <p:spPr>
          <a:xfrm rot="5400000">
            <a:off x="5504657" y="1280319"/>
            <a:ext cx="4595813" cy="2035175"/>
          </a:xfrm>
          <a:prstGeom prst="rect">
            <a:avLst/>
          </a:prstGeom>
          <a:noFill/>
          <a:ln>
            <a:noFill/>
          </a:ln>
        </p:spPr>
        <p:txBody>
          <a:bodyPr anchorCtr="0" anchor="t" bIns="171450" lIns="0" spcFirstLastPara="1" rIns="0" wrap="square" tIns="17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7" name="Google Shape;147;p38"/>
          <p:cNvSpPr txBox="1"/>
          <p:nvPr>
            <p:ph idx="1" type="body"/>
          </p:nvPr>
        </p:nvSpPr>
        <p:spPr>
          <a:xfrm rot="5400000">
            <a:off x="1356519" y="-680244"/>
            <a:ext cx="4595813" cy="59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00"/>
              <a:buNone/>
              <a:defRPr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SzPts val="11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/>
          <p:nvPr/>
        </p:nvSpPr>
        <p:spPr>
          <a:xfrm>
            <a:off x="2884489" y="4802241"/>
            <a:ext cx="2592387" cy="283369"/>
          </a:xfrm>
          <a:prstGeom prst="roundRect">
            <a:avLst>
              <a:gd fmla="val 417" name="adj"/>
            </a:avLst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1" name="Google Shape;111;p27"/>
          <p:cNvSpPr txBox="1"/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450" lIns="0" spcFirstLastPara="1" rIns="0" wrap="square" tIns="171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8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Google Shape;112;p27"/>
          <p:cNvSpPr txBox="1"/>
          <p:nvPr>
            <p:ph idx="1" type="body"/>
          </p:nvPr>
        </p:nvSpPr>
        <p:spPr>
          <a:xfrm>
            <a:off x="676275" y="772716"/>
            <a:ext cx="7583488" cy="3823097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>
            <a:lvl1pPr indent="-228600" lvl="0" marL="457200" marR="0" rtl="0" algn="l">
              <a:spcBef>
                <a:spcPts val="100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28600" lvl="1" marL="914400" marR="0" rtl="0" algn="l">
              <a:spcBef>
                <a:spcPts val="200"/>
              </a:spcBef>
              <a:spcAft>
                <a:spcPts val="0"/>
              </a:spcAft>
              <a:buSzPts val="1100"/>
              <a:buNone/>
              <a:defRPr b="0" i="0" sz="12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SzPts val="1100"/>
              <a:buNone/>
              <a:defRPr b="0" i="0" sz="11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228600" lvl="3" marL="1828800" marR="0" rtl="0" algn="l">
              <a:spcBef>
                <a:spcPts val="10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0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0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0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000" u="none" cap="none" strike="noStrik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9"/>
          <p:cNvSpPr txBox="1"/>
          <p:nvPr/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4" name="Google Shape;154;p39"/>
          <p:cNvSpPr txBox="1"/>
          <p:nvPr>
            <p:ph idx="1" type="subTitle"/>
          </p:nvPr>
        </p:nvSpPr>
        <p:spPr>
          <a:xfrm>
            <a:off x="179375" y="1924050"/>
            <a:ext cx="8640900" cy="15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 Rounded"/>
              <a:buNone/>
            </a:pPr>
            <a:r>
              <a:rPr b="1" lang="en">
                <a:latin typeface="Arial Rounded"/>
                <a:ea typeface="Arial Rounded"/>
                <a:cs typeface="Arial Rounded"/>
                <a:sym typeface="Arial Rounded"/>
              </a:rPr>
              <a:t>On Functional, Projectized and Matrix Organization and fitting Virgo Lab Org Chart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8"/>
          <p:cNvSpPr txBox="1"/>
          <p:nvPr>
            <p:ph idx="1" type="body"/>
          </p:nvPr>
        </p:nvSpPr>
        <p:spPr>
          <a:xfrm>
            <a:off x="457200" y="928700"/>
            <a:ext cx="8431800" cy="39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342900" marR="0" rtl="0" algn="l">
              <a:lnSpc>
                <a:spcPct val="1041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Lacking understanding by the project team</a:t>
            </a:r>
            <a:r>
              <a:rPr lang="en" sz="2300"/>
              <a:t> </a:t>
            </a:r>
            <a:r>
              <a:rPr b="0" i="0" lang="en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the functional professionals and their managers </a:t>
            </a:r>
            <a:r>
              <a:rPr lang="en" sz="2300"/>
              <a:t>role and responsibilities</a:t>
            </a:r>
            <a:endParaRPr b="0" i="0" sz="2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l">
              <a:lnSpc>
                <a:spcPct val="104166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Incompetent project and functional managers / project managers who manage less and coordinate more / decision </a:t>
            </a:r>
            <a:r>
              <a:rPr lang="en" sz="2300"/>
              <a:t>referral</a:t>
            </a:r>
            <a:r>
              <a:rPr b="0" i="0" lang="en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project managers to senior management </a:t>
            </a:r>
            <a:endParaRPr b="0" i="0" sz="2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l">
              <a:lnSpc>
                <a:spcPct val="104166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Inadequate stakeholder management </a:t>
            </a:r>
            <a:endParaRPr b="0" i="0" sz="23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l">
              <a:lnSpc>
                <a:spcPct val="104166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Lack of trust, integrity, loyalty and </a:t>
            </a:r>
            <a:r>
              <a:rPr lang="en" sz="2300"/>
              <a:t>commitment</a:t>
            </a:r>
            <a:r>
              <a:rPr b="0" i="0" lang="en" sz="2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by project team members</a:t>
            </a:r>
            <a:endParaRPr sz="3100"/>
          </a:p>
        </p:txBody>
      </p:sp>
      <p:sp>
        <p:nvSpPr>
          <p:cNvPr id="307" name="Google Shape;307;p48"/>
          <p:cNvSpPr txBox="1"/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Problems With Matrix Organizations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9"/>
          <p:cNvSpPr txBox="1"/>
          <p:nvPr>
            <p:ph idx="1" type="body"/>
          </p:nvPr>
        </p:nvSpPr>
        <p:spPr>
          <a:xfrm>
            <a:off x="457200" y="928702"/>
            <a:ext cx="8229600" cy="39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342900" rtl="0" algn="l">
              <a:lnSpc>
                <a:spcPct val="104166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T</a:t>
            </a:r>
            <a:r>
              <a:rPr lang="en" sz="2400"/>
              <a:t>he advantages of (strong) Matrix organization largely overcome the listed problems as long as </a:t>
            </a:r>
            <a:r>
              <a:rPr lang="en" sz="2400"/>
              <a:t>senior management is well aware of them and they are properly </a:t>
            </a:r>
            <a:r>
              <a:rPr lang="en" sz="2400"/>
              <a:t>dealt</a:t>
            </a:r>
            <a:r>
              <a:rPr lang="en" sz="2400"/>
              <a:t> with</a:t>
            </a:r>
            <a:endParaRPr sz="2400"/>
          </a:p>
          <a:p>
            <a:pPr indent="-381000" lvl="0" marL="342900" rtl="0" algn="l">
              <a:lnSpc>
                <a:spcPct val="104166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" sz="2400"/>
              <a:t>On the next slide the adaptation of the VirgoLab org chart proposed by the review </a:t>
            </a:r>
            <a:r>
              <a:rPr lang="en" sz="2400"/>
              <a:t>committee</a:t>
            </a:r>
            <a:r>
              <a:rPr lang="en" sz="2400"/>
              <a:t> into a strong matrix organization by dealing with Detector Upgrade, Detector Operations and Commissioning as projects with the corresponding Coordinator as project manager.</a:t>
            </a:r>
            <a:endParaRPr sz="2400"/>
          </a:p>
        </p:txBody>
      </p:sp>
      <p:sp>
        <p:nvSpPr>
          <p:cNvPr id="314" name="Google Shape;314;p49"/>
          <p:cNvSpPr txBox="1"/>
          <p:nvPr>
            <p:ph type="title"/>
          </p:nvPr>
        </p:nvSpPr>
        <p:spPr>
          <a:xfrm>
            <a:off x="457200" y="0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" sz="2400"/>
              <a:t>Conclusions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0"/>
          <p:cNvSpPr txBox="1"/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anchorCtr="0" anchor="t" bIns="171450" lIns="0" spcFirstLastPara="1" rIns="0" wrap="square" tIns="17145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Virgo Lab organization chart</a:t>
            </a:r>
            <a:endParaRPr/>
          </a:p>
        </p:txBody>
      </p:sp>
      <p:sp>
        <p:nvSpPr>
          <p:cNvPr id="320" name="Google Shape;320;p50"/>
          <p:cNvSpPr txBox="1"/>
          <p:nvPr/>
        </p:nvSpPr>
        <p:spPr>
          <a:xfrm>
            <a:off x="1232856" y="654458"/>
            <a:ext cx="6678300" cy="3834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525" lIns="69050" spcFirstLastPara="1" rIns="69050" wrap="square" tIns="34525">
            <a:normAutofit/>
          </a:bodyPr>
          <a:lstStyle/>
          <a:p>
            <a:pPr indent="-165100" lvl="0" marL="254000" marR="0" rtl="0" algn="l">
              <a:spcBef>
                <a:spcPts val="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27000" lvl="1" marL="558800" marR="0" rtl="0" algn="l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65100" lvl="0" marL="254000" marR="0" rtl="0" algn="l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65100" lvl="0" marL="254000" marR="0" rtl="0" algn="l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65100" lvl="0" marL="254000" marR="0" rtl="0" algn="l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65100" lvl="0" marL="254000" marR="0" rtl="0" algn="l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65100" lvl="0" marL="254000" marR="0" rtl="0" algn="l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65100" lvl="0" marL="254000" marR="0" rtl="0" algn="l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65100" lvl="0" marL="254000" marR="0" rtl="0" algn="l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65100" lvl="0" marL="254000" marR="0" rtl="0" algn="l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65100" lvl="0" marL="254000" marR="0" rtl="0" algn="l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1" name="Google Shape;321;p50"/>
          <p:cNvSpPr txBox="1"/>
          <p:nvPr/>
        </p:nvSpPr>
        <p:spPr>
          <a:xfrm>
            <a:off x="7149975" y="1720500"/>
            <a:ext cx="1806300" cy="3156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Executive Board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(The Board of Project Managers)</a:t>
            </a:r>
            <a:endParaRPr b="1"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2" name="Google Shape;322;p50"/>
          <p:cNvSpPr txBox="1"/>
          <p:nvPr/>
        </p:nvSpPr>
        <p:spPr>
          <a:xfrm>
            <a:off x="441643" y="2572038"/>
            <a:ext cx="810000" cy="2700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66FF9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 Eng.</a:t>
            </a:r>
            <a:endParaRPr b="1"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3" name="Google Shape;323;p50"/>
          <p:cNvSpPr txBox="1"/>
          <p:nvPr/>
        </p:nvSpPr>
        <p:spPr>
          <a:xfrm>
            <a:off x="319925" y="2977053"/>
            <a:ext cx="1053300" cy="4386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66FF9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508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 Management</a:t>
            </a:r>
            <a:endParaRPr sz="1100"/>
          </a:p>
          <a:p>
            <a:pPr indent="-508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-QA/QC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4" name="Google Shape;324;p50"/>
          <p:cNvSpPr txBox="1"/>
          <p:nvPr/>
        </p:nvSpPr>
        <p:spPr>
          <a:xfrm>
            <a:off x="1715001" y="2572025"/>
            <a:ext cx="886800" cy="3138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Interferometer 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Technology</a:t>
            </a:r>
            <a:endParaRPr b="1"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5" name="Google Shape;325;p50"/>
          <p:cNvSpPr txBox="1"/>
          <p:nvPr/>
        </p:nvSpPr>
        <p:spPr>
          <a:xfrm>
            <a:off x="1753401" y="2977038"/>
            <a:ext cx="810000" cy="2700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Electronics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6" name="Google Shape;326;p50"/>
          <p:cNvSpPr txBox="1"/>
          <p:nvPr/>
        </p:nvSpPr>
        <p:spPr>
          <a:xfrm>
            <a:off x="1753401" y="3382038"/>
            <a:ext cx="810000" cy="2700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Optics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7" name="Google Shape;327;p50"/>
          <p:cNvSpPr txBox="1"/>
          <p:nvPr/>
        </p:nvSpPr>
        <p:spPr>
          <a:xfrm>
            <a:off x="1753401" y="3787038"/>
            <a:ext cx="810000" cy="2700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Noise &amp; Controls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8" name="Google Shape;328;p50"/>
          <p:cNvSpPr txBox="1"/>
          <p:nvPr/>
        </p:nvSpPr>
        <p:spPr>
          <a:xfrm>
            <a:off x="2985075" y="2486698"/>
            <a:ext cx="1123200" cy="3156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Vacuum &amp; Mechanics</a:t>
            </a:r>
            <a:endParaRPr b="1"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29" name="Google Shape;329;p50"/>
          <p:cNvSpPr txBox="1"/>
          <p:nvPr/>
        </p:nvSpPr>
        <p:spPr>
          <a:xfrm>
            <a:off x="2958800" y="2977050"/>
            <a:ext cx="1123200" cy="5619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Vacuum </a:t>
            </a: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Operation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508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Mechanics</a:t>
            </a:r>
            <a:endParaRPr sz="1100"/>
          </a:p>
          <a:p>
            <a:pPr indent="-508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Clean Operation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0" name="Google Shape;330;p50"/>
          <p:cNvSpPr txBox="1"/>
          <p:nvPr/>
        </p:nvSpPr>
        <p:spPr>
          <a:xfrm>
            <a:off x="4491643" y="2572038"/>
            <a:ext cx="810000" cy="2700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Infrastructure</a:t>
            </a:r>
            <a:endParaRPr b="1"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1" name="Google Shape;331;p50"/>
          <p:cNvSpPr txBox="1"/>
          <p:nvPr/>
        </p:nvSpPr>
        <p:spPr>
          <a:xfrm>
            <a:off x="4491650" y="2977050"/>
            <a:ext cx="810000" cy="3156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Civil Engineering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2" name="Google Shape;332;p50"/>
          <p:cNvSpPr txBox="1"/>
          <p:nvPr/>
        </p:nvSpPr>
        <p:spPr>
          <a:xfrm>
            <a:off x="4491650" y="3382052"/>
            <a:ext cx="810000" cy="3000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ELE/HVAC 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3" name="Google Shape;333;p50"/>
          <p:cNvSpPr txBox="1"/>
          <p:nvPr/>
        </p:nvSpPr>
        <p:spPr>
          <a:xfrm>
            <a:off x="5839950" y="2572051"/>
            <a:ext cx="810000" cy="3000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Information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Technology</a:t>
            </a:r>
            <a:endParaRPr b="1"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4" name="Google Shape;334;p50"/>
          <p:cNvSpPr txBox="1"/>
          <p:nvPr/>
        </p:nvSpPr>
        <p:spPr>
          <a:xfrm>
            <a:off x="5650800" y="3031349"/>
            <a:ext cx="1188300" cy="5619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508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facilities &amp; Data Storage</a:t>
            </a:r>
            <a:endParaRPr sz="1100"/>
          </a:p>
          <a:p>
            <a:pPr indent="-508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 Facilities &amp; Network</a:t>
            </a:r>
            <a:endParaRPr sz="1100"/>
          </a:p>
          <a:p>
            <a:pPr indent="-508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Analysis support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35" name="Google Shape;335;p50"/>
          <p:cNvCxnSpPr>
            <a:stCxn id="333" idx="2"/>
            <a:endCxn id="334" idx="0"/>
          </p:cNvCxnSpPr>
          <p:nvPr/>
        </p:nvCxnSpPr>
        <p:spPr>
          <a:xfrm>
            <a:off x="6244950" y="2872051"/>
            <a:ext cx="0" cy="1593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6" name="Google Shape;336;p50"/>
          <p:cNvCxnSpPr>
            <a:stCxn id="330" idx="0"/>
            <a:endCxn id="337" idx="2"/>
          </p:cNvCxnSpPr>
          <p:nvPr/>
        </p:nvCxnSpPr>
        <p:spPr>
          <a:xfrm flipH="1" rot="5400000">
            <a:off x="4095343" y="1770738"/>
            <a:ext cx="412800" cy="1189800"/>
          </a:xfrm>
          <a:prstGeom prst="bentConnector3">
            <a:avLst>
              <a:gd fmla="val 50017" name="adj1"/>
            </a:avLst>
          </a:prstGeom>
          <a:solidFill>
            <a:srgbClr val="D49FFF"/>
          </a:solidFill>
          <a:ln cap="flat" cmpd="sng" w="1270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8" name="Google Shape;338;p50"/>
          <p:cNvCxnSpPr>
            <a:stCxn id="330" idx="2"/>
            <a:endCxn id="331" idx="0"/>
          </p:cNvCxnSpPr>
          <p:nvPr/>
        </p:nvCxnSpPr>
        <p:spPr>
          <a:xfrm>
            <a:off x="4896643" y="2842038"/>
            <a:ext cx="0" cy="1350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9" name="Google Shape;339;p50"/>
          <p:cNvCxnSpPr>
            <a:stCxn id="332" idx="0"/>
            <a:endCxn id="331" idx="2"/>
          </p:cNvCxnSpPr>
          <p:nvPr/>
        </p:nvCxnSpPr>
        <p:spPr>
          <a:xfrm rot="10800000">
            <a:off x="4896650" y="3292652"/>
            <a:ext cx="0" cy="894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0" name="Google Shape;340;p50"/>
          <p:cNvCxnSpPr>
            <a:stCxn id="337" idx="2"/>
            <a:endCxn id="328" idx="0"/>
          </p:cNvCxnSpPr>
          <p:nvPr/>
        </p:nvCxnSpPr>
        <p:spPr>
          <a:xfrm rot="5400000">
            <a:off x="3463075" y="2242798"/>
            <a:ext cx="327600" cy="160200"/>
          </a:xfrm>
          <a:prstGeom prst="bentConnector3">
            <a:avLst>
              <a:gd fmla="val 59975" name="adj1"/>
            </a:avLst>
          </a:prstGeom>
          <a:solidFill>
            <a:srgbClr val="D49FFF"/>
          </a:solidFill>
          <a:ln cap="flat" cmpd="sng" w="1270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1" name="Google Shape;341;p50"/>
          <p:cNvCxnSpPr>
            <a:stCxn id="329" idx="0"/>
            <a:endCxn id="328" idx="2"/>
          </p:cNvCxnSpPr>
          <p:nvPr/>
        </p:nvCxnSpPr>
        <p:spPr>
          <a:xfrm flipH="1" rot="10800000">
            <a:off x="3520400" y="2802150"/>
            <a:ext cx="26400" cy="1749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2" name="Google Shape;342;p50"/>
          <p:cNvCxnSpPr>
            <a:stCxn id="343" idx="0"/>
            <a:endCxn id="327" idx="2"/>
          </p:cNvCxnSpPr>
          <p:nvPr/>
        </p:nvCxnSpPr>
        <p:spPr>
          <a:xfrm rot="10800000">
            <a:off x="2158401" y="4057008"/>
            <a:ext cx="0" cy="1353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4" name="Google Shape;344;p50"/>
          <p:cNvCxnSpPr>
            <a:stCxn id="337" idx="2"/>
            <a:endCxn id="322" idx="0"/>
          </p:cNvCxnSpPr>
          <p:nvPr/>
        </p:nvCxnSpPr>
        <p:spPr>
          <a:xfrm rot="5400000">
            <a:off x="2070475" y="935398"/>
            <a:ext cx="412800" cy="2860200"/>
          </a:xfrm>
          <a:prstGeom prst="bentConnector3">
            <a:avLst>
              <a:gd fmla="val 50017" name="adj1"/>
            </a:avLst>
          </a:prstGeom>
          <a:solidFill>
            <a:srgbClr val="D49FFF"/>
          </a:solidFill>
          <a:ln cap="flat" cmpd="sng" w="1270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5" name="Google Shape;345;p50"/>
          <p:cNvCxnSpPr>
            <a:stCxn id="324" idx="2"/>
            <a:endCxn id="325" idx="0"/>
          </p:cNvCxnSpPr>
          <p:nvPr/>
        </p:nvCxnSpPr>
        <p:spPr>
          <a:xfrm>
            <a:off x="2158401" y="2885825"/>
            <a:ext cx="0" cy="912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6" name="Google Shape;346;p50"/>
          <p:cNvCxnSpPr>
            <a:stCxn id="325" idx="2"/>
            <a:endCxn id="326" idx="0"/>
          </p:cNvCxnSpPr>
          <p:nvPr/>
        </p:nvCxnSpPr>
        <p:spPr>
          <a:xfrm>
            <a:off x="2158401" y="3247038"/>
            <a:ext cx="0" cy="1350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7" name="Google Shape;347;p50"/>
          <p:cNvCxnSpPr>
            <a:stCxn id="326" idx="2"/>
            <a:endCxn id="327" idx="0"/>
          </p:cNvCxnSpPr>
          <p:nvPr/>
        </p:nvCxnSpPr>
        <p:spPr>
          <a:xfrm>
            <a:off x="2158401" y="3652038"/>
            <a:ext cx="0" cy="1350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8" name="Google Shape;348;p50"/>
          <p:cNvCxnSpPr>
            <a:stCxn id="323" idx="0"/>
            <a:endCxn id="322" idx="2"/>
          </p:cNvCxnSpPr>
          <p:nvPr/>
        </p:nvCxnSpPr>
        <p:spPr>
          <a:xfrm rot="10800000">
            <a:off x="846575" y="2842053"/>
            <a:ext cx="0" cy="1350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66FF9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9" name="Google Shape;349;p50"/>
          <p:cNvCxnSpPr>
            <a:stCxn id="337" idx="2"/>
            <a:endCxn id="324" idx="0"/>
          </p:cNvCxnSpPr>
          <p:nvPr/>
        </p:nvCxnSpPr>
        <p:spPr>
          <a:xfrm rot="5400000">
            <a:off x="2726275" y="1591198"/>
            <a:ext cx="412800" cy="1548600"/>
          </a:xfrm>
          <a:prstGeom prst="bentConnector3">
            <a:avLst>
              <a:gd fmla="val 50015" name="adj1"/>
            </a:avLst>
          </a:prstGeom>
          <a:solidFill>
            <a:srgbClr val="D49FFF"/>
          </a:solidFill>
          <a:ln cap="flat" cmpd="sng" w="1270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50" name="Google Shape;350;p50"/>
          <p:cNvSpPr txBox="1"/>
          <p:nvPr/>
        </p:nvSpPr>
        <p:spPr>
          <a:xfrm>
            <a:off x="5301662" y="561770"/>
            <a:ext cx="1032600" cy="192300"/>
          </a:xfrm>
          <a:prstGeom prst="rect">
            <a:avLst/>
          </a:prstGeom>
          <a:solidFill>
            <a:srgbClr val="93B3D7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EGO Director</a:t>
            </a:r>
            <a:endParaRPr b="1"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1" name="Google Shape;351;p50"/>
          <p:cNvSpPr txBox="1"/>
          <p:nvPr/>
        </p:nvSpPr>
        <p:spPr>
          <a:xfrm>
            <a:off x="7368375" y="561773"/>
            <a:ext cx="1369500" cy="438600"/>
          </a:xfrm>
          <a:prstGeom prst="rect">
            <a:avLst/>
          </a:prstGeom>
          <a:solidFill>
            <a:srgbClr val="FFFF00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</a:t>
            </a: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Spokesperson</a:t>
            </a:r>
            <a:endParaRPr b="1"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Deputy </a:t>
            </a: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Spokesperson</a:t>
            </a:r>
            <a:endParaRPr b="1"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52" name="Google Shape;352;p50"/>
          <p:cNvCxnSpPr>
            <a:stCxn id="351" idx="2"/>
            <a:endCxn id="321" idx="0"/>
          </p:cNvCxnSpPr>
          <p:nvPr/>
        </p:nvCxnSpPr>
        <p:spPr>
          <a:xfrm>
            <a:off x="8053125" y="1000373"/>
            <a:ext cx="0" cy="7200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3" name="Google Shape;353;p50"/>
          <p:cNvCxnSpPr>
            <a:stCxn id="321" idx="0"/>
            <a:endCxn id="350" idx="2"/>
          </p:cNvCxnSpPr>
          <p:nvPr/>
        </p:nvCxnSpPr>
        <p:spPr>
          <a:xfrm flipH="1" rot="5400000">
            <a:off x="6452325" y="119700"/>
            <a:ext cx="966300" cy="2235300"/>
          </a:xfrm>
          <a:prstGeom prst="bentConnector3">
            <a:avLst>
              <a:gd fmla="val 50007" name="adj1"/>
            </a:avLst>
          </a:prstGeom>
          <a:solidFill>
            <a:srgbClr val="D49FFF"/>
          </a:solidFill>
          <a:ln cap="flat" cmpd="sng" w="127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3" name="Google Shape;343;p50"/>
          <p:cNvSpPr txBox="1"/>
          <p:nvPr/>
        </p:nvSpPr>
        <p:spPr>
          <a:xfrm>
            <a:off x="1753401" y="4192308"/>
            <a:ext cx="810000" cy="2700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…….</a:t>
            </a:r>
            <a:endParaRPr b="1"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7" name="Google Shape;337;p50"/>
          <p:cNvSpPr txBox="1"/>
          <p:nvPr/>
        </p:nvSpPr>
        <p:spPr>
          <a:xfrm>
            <a:off x="2815975" y="1720498"/>
            <a:ext cx="1782000" cy="4386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Technical Committee  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(The Board of Functional Managers)</a:t>
            </a:r>
            <a:endParaRPr b="1"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4" name="Google Shape;354;p50"/>
          <p:cNvSpPr txBox="1"/>
          <p:nvPr/>
        </p:nvSpPr>
        <p:spPr>
          <a:xfrm>
            <a:off x="7454700" y="2372626"/>
            <a:ext cx="1296900" cy="3156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Commissioning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5" name="Google Shape;355;p50"/>
          <p:cNvSpPr txBox="1"/>
          <p:nvPr/>
        </p:nvSpPr>
        <p:spPr>
          <a:xfrm>
            <a:off x="7454700" y="2756221"/>
            <a:ext cx="1296900" cy="3156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Detector Operations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6" name="Google Shape;356;p50"/>
          <p:cNvSpPr txBox="1"/>
          <p:nvPr/>
        </p:nvSpPr>
        <p:spPr>
          <a:xfrm>
            <a:off x="7454700" y="4013332"/>
            <a:ext cx="1296900" cy="3156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Detector </a:t>
            </a: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Upgrade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7" name="Google Shape;357;p50"/>
          <p:cNvSpPr txBox="1"/>
          <p:nvPr/>
        </p:nvSpPr>
        <p:spPr>
          <a:xfrm>
            <a:off x="7454700" y="4504072"/>
            <a:ext cx="1296900" cy="5619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Subsystem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Managers: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PSL, INJ, TCS, PAY, SAT, etc.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58" name="Google Shape;358;p50"/>
          <p:cNvCxnSpPr>
            <a:stCxn id="357" idx="0"/>
            <a:endCxn id="356" idx="2"/>
          </p:cNvCxnSpPr>
          <p:nvPr/>
        </p:nvCxnSpPr>
        <p:spPr>
          <a:xfrm rot="10800000">
            <a:off x="8103150" y="4328872"/>
            <a:ext cx="0" cy="1752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9" name="Google Shape;359;p50"/>
          <p:cNvCxnSpPr>
            <a:stCxn id="333" idx="0"/>
            <a:endCxn id="337" idx="2"/>
          </p:cNvCxnSpPr>
          <p:nvPr/>
        </p:nvCxnSpPr>
        <p:spPr>
          <a:xfrm flipH="1" rot="5400000">
            <a:off x="4769400" y="1096501"/>
            <a:ext cx="413100" cy="2538000"/>
          </a:xfrm>
          <a:prstGeom prst="bentConnector3">
            <a:avLst>
              <a:gd fmla="val 49982" name="adj1"/>
            </a:avLst>
          </a:prstGeom>
          <a:solidFill>
            <a:srgbClr val="D49FFF"/>
          </a:solidFill>
          <a:ln cap="flat" cmpd="sng" w="12700">
            <a:solidFill>
              <a:srgbClr val="114FFB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0" name="Google Shape;360;p50"/>
          <p:cNvCxnSpPr>
            <a:stCxn id="321" idx="2"/>
            <a:endCxn id="354" idx="1"/>
          </p:cNvCxnSpPr>
          <p:nvPr/>
        </p:nvCxnSpPr>
        <p:spPr>
          <a:xfrm rot="5400000">
            <a:off x="7506675" y="1984050"/>
            <a:ext cx="494400" cy="598500"/>
          </a:xfrm>
          <a:prstGeom prst="bentConnector4">
            <a:avLst>
              <a:gd fmla="val 34034" name="adj1"/>
              <a:gd fmla="val 139774" name="adj2"/>
            </a:avLst>
          </a:prstGeom>
          <a:solidFill>
            <a:srgbClr val="D49FFF"/>
          </a:solidFill>
          <a:ln cap="flat" cmpd="sng" w="127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1" name="Google Shape;361;p50"/>
          <p:cNvCxnSpPr>
            <a:stCxn id="321" idx="2"/>
            <a:endCxn id="355" idx="1"/>
          </p:cNvCxnSpPr>
          <p:nvPr/>
        </p:nvCxnSpPr>
        <p:spPr>
          <a:xfrm rot="5400000">
            <a:off x="7314975" y="2175750"/>
            <a:ext cx="877800" cy="598500"/>
          </a:xfrm>
          <a:prstGeom prst="bentConnector4">
            <a:avLst>
              <a:gd fmla="val 18697" name="adj1"/>
              <a:gd fmla="val 139774" name="adj2"/>
            </a:avLst>
          </a:prstGeom>
          <a:solidFill>
            <a:srgbClr val="D49FFF"/>
          </a:solidFill>
          <a:ln cap="flat" cmpd="sng" w="127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2" name="Google Shape;362;p50"/>
          <p:cNvCxnSpPr>
            <a:stCxn id="321" idx="2"/>
            <a:endCxn id="356" idx="1"/>
          </p:cNvCxnSpPr>
          <p:nvPr/>
        </p:nvCxnSpPr>
        <p:spPr>
          <a:xfrm rot="5400000">
            <a:off x="6686325" y="2804400"/>
            <a:ext cx="2135100" cy="598500"/>
          </a:xfrm>
          <a:prstGeom prst="bentConnector4">
            <a:avLst>
              <a:gd fmla="val 8534" name="adj1"/>
              <a:gd fmla="val 139774" name="adj2"/>
            </a:avLst>
          </a:prstGeom>
          <a:solidFill>
            <a:srgbClr val="D49FFF"/>
          </a:solidFill>
          <a:ln cap="flat" cmpd="sng" w="127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3" name="Google Shape;363;p50"/>
          <p:cNvSpPr/>
          <p:nvPr/>
        </p:nvSpPr>
        <p:spPr>
          <a:xfrm>
            <a:off x="4479306" y="2456334"/>
            <a:ext cx="1231167" cy="23083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1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364" name="Google Shape;364;p50"/>
          <p:cNvCxnSpPr>
            <a:stCxn id="337" idx="0"/>
            <a:endCxn id="350" idx="2"/>
          </p:cNvCxnSpPr>
          <p:nvPr/>
        </p:nvCxnSpPr>
        <p:spPr>
          <a:xfrm rot="-5400000">
            <a:off x="4279375" y="181798"/>
            <a:ext cx="966300" cy="2111100"/>
          </a:xfrm>
          <a:prstGeom prst="bentConnector3">
            <a:avLst>
              <a:gd fmla="val 50007" name="adj1"/>
            </a:avLst>
          </a:prstGeom>
          <a:solidFill>
            <a:srgbClr val="D49FFF"/>
          </a:solidFill>
          <a:ln cap="flat" cmpd="sng" w="127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5" name="Google Shape;365;p50"/>
          <p:cNvSpPr txBox="1"/>
          <p:nvPr/>
        </p:nvSpPr>
        <p:spPr>
          <a:xfrm>
            <a:off x="5532900" y="3693600"/>
            <a:ext cx="1424100" cy="3156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Online/Offline 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&amp; Software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66" name="Google Shape;366;p50"/>
          <p:cNvCxnSpPr>
            <a:stCxn id="334" idx="2"/>
            <a:endCxn id="365" idx="0"/>
          </p:cNvCxnSpPr>
          <p:nvPr/>
        </p:nvCxnSpPr>
        <p:spPr>
          <a:xfrm>
            <a:off x="6244950" y="3593249"/>
            <a:ext cx="0" cy="1005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7030A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7" name="Google Shape;367;p50"/>
          <p:cNvSpPr txBox="1"/>
          <p:nvPr/>
        </p:nvSpPr>
        <p:spPr>
          <a:xfrm>
            <a:off x="7391100" y="3188000"/>
            <a:ext cx="1424100" cy="731100"/>
          </a:xfrm>
          <a:prstGeom prst="rect">
            <a:avLst/>
          </a:prstGeom>
          <a:solidFill>
            <a:srgbClr val="FBD4B4"/>
          </a:solidFill>
          <a:ln cap="flat" cmpd="sng" w="1905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50"/>
              </a:srgbClr>
            </a:outerShdw>
          </a:effectLst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 planning</a:t>
            </a:r>
            <a:r>
              <a:rPr lang="en" sz="1100"/>
              <a:t> </a:t>
            </a: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Coordinator Calibration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Low latency </a:t>
            </a: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Data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68" name="Google Shape;368;p50"/>
          <p:cNvCxnSpPr>
            <a:stCxn id="367" idx="0"/>
            <a:endCxn id="355" idx="2"/>
          </p:cNvCxnSpPr>
          <p:nvPr/>
        </p:nvCxnSpPr>
        <p:spPr>
          <a:xfrm rot="10800000">
            <a:off x="8103150" y="3071900"/>
            <a:ext cx="0" cy="116100"/>
          </a:xfrm>
          <a:prstGeom prst="straightConnector1">
            <a:avLst/>
          </a:prstGeom>
          <a:solidFill>
            <a:srgbClr val="D49FFF"/>
          </a:solidFill>
          <a:ln cap="flat" cmpd="sng" w="12700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0"/>
          <p:cNvSpPr txBox="1"/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Functional Organization </a:t>
            </a:r>
            <a:endParaRPr/>
          </a:p>
        </p:txBody>
      </p:sp>
      <p:sp>
        <p:nvSpPr>
          <p:cNvPr id="161" name="Google Shape;161;p40"/>
          <p:cNvSpPr txBox="1"/>
          <p:nvPr/>
        </p:nvSpPr>
        <p:spPr>
          <a:xfrm>
            <a:off x="457200" y="671500"/>
            <a:ext cx="8420100" cy="43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organization is grouped by area of specialization within different functional areas (</a:t>
            </a:r>
            <a:r>
              <a:rPr lang="en" sz="1900">
                <a:solidFill>
                  <a:schemeClr val="dk1"/>
                </a:solidFill>
              </a:rPr>
              <a:t>electronics</a:t>
            </a:r>
            <a:r>
              <a:rPr b="0" i="0" lang="en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900">
                <a:solidFill>
                  <a:schemeClr val="dk1"/>
                </a:solidFill>
              </a:rPr>
              <a:t>mechanics</a:t>
            </a:r>
            <a:r>
              <a:rPr b="0" i="0" lang="en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900">
                <a:solidFill>
                  <a:schemeClr val="dk1"/>
                </a:solidFill>
              </a:rPr>
              <a:t>sys engineering,</a:t>
            </a:r>
            <a:r>
              <a:rPr b="0" i="0" lang="en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etc). In a functional organization, maximum power rests with the functional manager and the project manager’s role in decision making is minimal. </a:t>
            </a:r>
            <a:endParaRPr sz="1300"/>
          </a:p>
          <a:p>
            <a:pPr indent="-3365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Advantages </a:t>
            </a:r>
            <a:endParaRPr sz="1300"/>
          </a:p>
          <a:p>
            <a:pPr indent="-2730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career progression of the team member is fully owned by the functional manager.</a:t>
            </a:r>
            <a:endParaRPr sz="1200"/>
          </a:p>
          <a:p>
            <a:pPr indent="-2730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members report to only one boss, hence avoidance of conflict of interest. </a:t>
            </a:r>
            <a:endParaRPr sz="1200"/>
          </a:p>
          <a:p>
            <a:pPr indent="-273050" lvl="1" marL="74295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Similar resources are centralized, hence better synergy within groups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Disadvantages of functional organization;</a:t>
            </a:r>
            <a:endParaRPr sz="1300"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Preference for functional specialization, at the cost of the project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 career path in project management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" sz="1600">
                <a:solidFill>
                  <a:schemeClr val="dk1"/>
                </a:solidFill>
              </a:rPr>
              <a:t>Inadequate integration across different functional areas</a:t>
            </a:r>
            <a:endParaRPr sz="1600">
              <a:solidFill>
                <a:schemeClr val="dk1"/>
              </a:solidFill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Conflict and rivalry between functional areas may impede communication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lang="en" sz="1600">
                <a:solidFill>
                  <a:schemeClr val="dk1"/>
                </a:solidFill>
              </a:rPr>
              <a:t>N</a:t>
            </a: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individual has full authority and responsibility for the project. No proper accountability for the project can be expected. 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manager has no authority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1"/>
          <p:cNvSpPr txBox="1"/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Projects in the Functional Organization</a:t>
            </a:r>
            <a:endParaRPr/>
          </a:p>
        </p:txBody>
      </p:sp>
      <p:sp>
        <p:nvSpPr>
          <p:cNvPr id="168" name="Google Shape;168;p41"/>
          <p:cNvSpPr/>
          <p:nvPr/>
        </p:nvSpPr>
        <p:spPr>
          <a:xfrm>
            <a:off x="850900" y="2063353"/>
            <a:ext cx="2349500" cy="602456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Functional Area A</a:t>
            </a:r>
            <a:endParaRPr/>
          </a:p>
        </p:txBody>
      </p:sp>
      <p:sp>
        <p:nvSpPr>
          <p:cNvPr id="169" name="Google Shape;169;p41"/>
          <p:cNvSpPr/>
          <p:nvPr/>
        </p:nvSpPr>
        <p:spPr>
          <a:xfrm>
            <a:off x="3681412" y="2063353"/>
            <a:ext cx="2349500" cy="602456"/>
          </a:xfrm>
          <a:prstGeom prst="roundRect">
            <a:avLst>
              <a:gd fmla="val 16667" name="adj"/>
            </a:avLst>
          </a:prstGeom>
          <a:solidFill>
            <a:srgbClr val="99CC00"/>
          </a:solidFill>
          <a:ln cap="flat" cmpd="sng" w="25400">
            <a:solidFill>
              <a:srgbClr val="FFFF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Functional Area B</a:t>
            </a:r>
            <a:endParaRPr/>
          </a:p>
        </p:txBody>
      </p:sp>
      <p:sp>
        <p:nvSpPr>
          <p:cNvPr id="170" name="Google Shape;170;p41"/>
          <p:cNvSpPr/>
          <p:nvPr/>
        </p:nvSpPr>
        <p:spPr>
          <a:xfrm>
            <a:off x="6511925" y="2063353"/>
            <a:ext cx="2347912" cy="602456"/>
          </a:xfrm>
          <a:prstGeom prst="roundRect">
            <a:avLst>
              <a:gd fmla="val 16667" name="adj"/>
            </a:avLst>
          </a:prstGeom>
          <a:solidFill>
            <a:srgbClr val="FF5019"/>
          </a:solidFill>
          <a:ln cap="flat" cmpd="sng" w="254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Functional Area C</a:t>
            </a:r>
            <a:endParaRPr/>
          </a:p>
        </p:txBody>
      </p:sp>
      <p:sp>
        <p:nvSpPr>
          <p:cNvPr id="171" name="Google Shape;171;p41"/>
          <p:cNvSpPr/>
          <p:nvPr/>
        </p:nvSpPr>
        <p:spPr>
          <a:xfrm>
            <a:off x="1655762" y="2796778"/>
            <a:ext cx="1512887" cy="496490"/>
          </a:xfrm>
          <a:prstGeom prst="ellipse">
            <a:avLst/>
          </a:prstGeom>
          <a:solidFill>
            <a:srgbClr val="FFC000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</a:t>
            </a:r>
            <a:endParaRPr/>
          </a:p>
        </p:txBody>
      </p:sp>
      <p:sp>
        <p:nvSpPr>
          <p:cNvPr id="172" name="Google Shape;172;p41"/>
          <p:cNvSpPr/>
          <p:nvPr/>
        </p:nvSpPr>
        <p:spPr>
          <a:xfrm>
            <a:off x="1655762" y="3452813"/>
            <a:ext cx="1512887" cy="496490"/>
          </a:xfrm>
          <a:prstGeom prst="ellipse">
            <a:avLst/>
          </a:prstGeom>
          <a:solidFill>
            <a:srgbClr val="00B0F0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</a:t>
            </a:r>
            <a:endParaRPr/>
          </a:p>
        </p:txBody>
      </p:sp>
      <p:sp>
        <p:nvSpPr>
          <p:cNvPr id="173" name="Google Shape;173;p41"/>
          <p:cNvSpPr/>
          <p:nvPr/>
        </p:nvSpPr>
        <p:spPr>
          <a:xfrm>
            <a:off x="1655762" y="4126706"/>
            <a:ext cx="1512887" cy="496490"/>
          </a:xfrm>
          <a:prstGeom prst="ellipse">
            <a:avLst/>
          </a:prstGeom>
          <a:solidFill>
            <a:srgbClr val="00B0F0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</a:t>
            </a:r>
            <a:endParaRPr/>
          </a:p>
        </p:txBody>
      </p:sp>
      <p:sp>
        <p:nvSpPr>
          <p:cNvPr id="174" name="Google Shape;174;p41"/>
          <p:cNvSpPr/>
          <p:nvPr/>
        </p:nvSpPr>
        <p:spPr>
          <a:xfrm>
            <a:off x="4476750" y="2790825"/>
            <a:ext cx="1514475" cy="496490"/>
          </a:xfrm>
          <a:prstGeom prst="ellipse">
            <a:avLst/>
          </a:prstGeom>
          <a:solidFill>
            <a:srgbClr val="00B0F0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</a:t>
            </a:r>
            <a:endParaRPr/>
          </a:p>
        </p:txBody>
      </p:sp>
      <p:sp>
        <p:nvSpPr>
          <p:cNvPr id="175" name="Google Shape;175;p41"/>
          <p:cNvSpPr/>
          <p:nvPr/>
        </p:nvSpPr>
        <p:spPr>
          <a:xfrm>
            <a:off x="4476750" y="3461146"/>
            <a:ext cx="1514475" cy="496490"/>
          </a:xfrm>
          <a:prstGeom prst="ellipse">
            <a:avLst/>
          </a:prstGeom>
          <a:solidFill>
            <a:srgbClr val="92D050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</a:t>
            </a:r>
            <a:endParaRPr/>
          </a:p>
        </p:txBody>
      </p:sp>
      <p:sp>
        <p:nvSpPr>
          <p:cNvPr id="176" name="Google Shape;176;p41"/>
          <p:cNvSpPr/>
          <p:nvPr/>
        </p:nvSpPr>
        <p:spPr>
          <a:xfrm>
            <a:off x="4476750" y="4126706"/>
            <a:ext cx="1514475" cy="496490"/>
          </a:xfrm>
          <a:prstGeom prst="ellipse">
            <a:avLst/>
          </a:prstGeom>
          <a:solidFill>
            <a:srgbClr val="92D050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</a:t>
            </a:r>
            <a:endParaRPr/>
          </a:p>
        </p:txBody>
      </p:sp>
      <p:sp>
        <p:nvSpPr>
          <p:cNvPr id="177" name="Google Shape;177;p41"/>
          <p:cNvSpPr/>
          <p:nvPr/>
        </p:nvSpPr>
        <p:spPr>
          <a:xfrm>
            <a:off x="7331075" y="2790825"/>
            <a:ext cx="1512887" cy="496490"/>
          </a:xfrm>
          <a:prstGeom prst="ellipse">
            <a:avLst/>
          </a:prstGeom>
          <a:solidFill>
            <a:srgbClr val="FF501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</a:t>
            </a:r>
            <a:endParaRPr/>
          </a:p>
        </p:txBody>
      </p:sp>
      <p:sp>
        <p:nvSpPr>
          <p:cNvPr id="178" name="Google Shape;178;p41"/>
          <p:cNvSpPr/>
          <p:nvPr/>
        </p:nvSpPr>
        <p:spPr>
          <a:xfrm>
            <a:off x="7331075" y="3458765"/>
            <a:ext cx="1512887" cy="496490"/>
          </a:xfrm>
          <a:prstGeom prst="ellipse">
            <a:avLst/>
          </a:prstGeom>
          <a:solidFill>
            <a:srgbClr val="FF501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</a:t>
            </a:r>
            <a:endParaRPr/>
          </a:p>
        </p:txBody>
      </p:sp>
      <p:sp>
        <p:nvSpPr>
          <p:cNvPr id="179" name="Google Shape;179;p41"/>
          <p:cNvSpPr/>
          <p:nvPr/>
        </p:nvSpPr>
        <p:spPr>
          <a:xfrm>
            <a:off x="7331075" y="4126706"/>
            <a:ext cx="1512887" cy="496490"/>
          </a:xfrm>
          <a:prstGeom prst="ellipse">
            <a:avLst/>
          </a:prstGeom>
          <a:solidFill>
            <a:srgbClr val="00B0F0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Staff </a:t>
            </a:r>
            <a:endParaRPr/>
          </a:p>
        </p:txBody>
      </p:sp>
      <p:cxnSp>
        <p:nvCxnSpPr>
          <p:cNvPr id="180" name="Google Shape;180;p41"/>
          <p:cNvCxnSpPr>
            <a:stCxn id="168" idx="1"/>
            <a:endCxn id="171" idx="2"/>
          </p:cNvCxnSpPr>
          <p:nvPr/>
        </p:nvCxnSpPr>
        <p:spPr>
          <a:xfrm>
            <a:off x="850900" y="2364581"/>
            <a:ext cx="804900" cy="680400"/>
          </a:xfrm>
          <a:prstGeom prst="bentConnector3">
            <a:avLst>
              <a:gd fmla="val -2958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81" name="Google Shape;181;p41"/>
          <p:cNvCxnSpPr>
            <a:stCxn id="168" idx="1"/>
            <a:endCxn id="172" idx="2"/>
          </p:cNvCxnSpPr>
          <p:nvPr/>
        </p:nvCxnSpPr>
        <p:spPr>
          <a:xfrm>
            <a:off x="850900" y="2364581"/>
            <a:ext cx="804900" cy="1336500"/>
          </a:xfrm>
          <a:prstGeom prst="bentConnector3">
            <a:avLst>
              <a:gd fmla="val -2958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82" name="Google Shape;182;p41"/>
          <p:cNvCxnSpPr>
            <a:stCxn id="168" idx="1"/>
            <a:endCxn id="173" idx="2"/>
          </p:cNvCxnSpPr>
          <p:nvPr/>
        </p:nvCxnSpPr>
        <p:spPr>
          <a:xfrm>
            <a:off x="850900" y="2364581"/>
            <a:ext cx="804900" cy="2010300"/>
          </a:xfrm>
          <a:prstGeom prst="bentConnector3">
            <a:avLst>
              <a:gd fmla="val -2958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83" name="Google Shape;183;p41"/>
          <p:cNvCxnSpPr>
            <a:stCxn id="169" idx="1"/>
          </p:cNvCxnSpPr>
          <p:nvPr/>
        </p:nvCxnSpPr>
        <p:spPr>
          <a:xfrm>
            <a:off x="3681412" y="2364581"/>
            <a:ext cx="795300" cy="673800"/>
          </a:xfrm>
          <a:prstGeom prst="bentConnector3">
            <a:avLst>
              <a:gd fmla="val -2994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84" name="Google Shape;184;p41"/>
          <p:cNvCxnSpPr>
            <a:stCxn id="169" idx="1"/>
            <a:endCxn id="175" idx="2"/>
          </p:cNvCxnSpPr>
          <p:nvPr/>
        </p:nvCxnSpPr>
        <p:spPr>
          <a:xfrm>
            <a:off x="3681412" y="2364581"/>
            <a:ext cx="795300" cy="1344900"/>
          </a:xfrm>
          <a:prstGeom prst="bentConnector3">
            <a:avLst>
              <a:gd fmla="val -2994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85" name="Google Shape;185;p41"/>
          <p:cNvCxnSpPr>
            <a:stCxn id="169" idx="1"/>
            <a:endCxn id="176" idx="2"/>
          </p:cNvCxnSpPr>
          <p:nvPr/>
        </p:nvCxnSpPr>
        <p:spPr>
          <a:xfrm>
            <a:off x="3681412" y="2364581"/>
            <a:ext cx="795300" cy="2010300"/>
          </a:xfrm>
          <a:prstGeom prst="bentConnector3">
            <a:avLst>
              <a:gd fmla="val -2994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86" name="Google Shape;186;p41"/>
          <p:cNvCxnSpPr>
            <a:stCxn id="170" idx="1"/>
            <a:endCxn id="177" idx="2"/>
          </p:cNvCxnSpPr>
          <p:nvPr/>
        </p:nvCxnSpPr>
        <p:spPr>
          <a:xfrm>
            <a:off x="6511925" y="2364581"/>
            <a:ext cx="819300" cy="674400"/>
          </a:xfrm>
          <a:prstGeom prst="bentConnector3">
            <a:avLst>
              <a:gd fmla="val -2906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87" name="Google Shape;187;p41"/>
          <p:cNvCxnSpPr>
            <a:stCxn id="170" idx="1"/>
            <a:endCxn id="178" idx="2"/>
          </p:cNvCxnSpPr>
          <p:nvPr/>
        </p:nvCxnSpPr>
        <p:spPr>
          <a:xfrm>
            <a:off x="6511925" y="2364581"/>
            <a:ext cx="819300" cy="1342500"/>
          </a:xfrm>
          <a:prstGeom prst="bentConnector3">
            <a:avLst>
              <a:gd fmla="val -2906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88" name="Google Shape;188;p41"/>
          <p:cNvCxnSpPr>
            <a:stCxn id="170" idx="1"/>
            <a:endCxn id="179" idx="2"/>
          </p:cNvCxnSpPr>
          <p:nvPr/>
        </p:nvCxnSpPr>
        <p:spPr>
          <a:xfrm>
            <a:off x="6511925" y="2364581"/>
            <a:ext cx="819300" cy="2010300"/>
          </a:xfrm>
          <a:prstGeom prst="bentConnector3">
            <a:avLst>
              <a:gd fmla="val -2906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189" name="Google Shape;189;p41"/>
          <p:cNvSpPr txBox="1"/>
          <p:nvPr/>
        </p:nvSpPr>
        <p:spPr>
          <a:xfrm>
            <a:off x="914400" y="779859"/>
            <a:ext cx="7883525" cy="508397"/>
          </a:xfrm>
          <a:prstGeom prst="rect">
            <a:avLst/>
          </a:prstGeom>
          <a:solidFill>
            <a:srgbClr val="00B0F0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more than one functional area is involved in a project, the coordination of project activities takes place through the hierarchy </a:t>
            </a:r>
            <a:endParaRPr/>
          </a:p>
        </p:txBody>
      </p:sp>
      <p:cxnSp>
        <p:nvCxnSpPr>
          <p:cNvPr id="190" name="Google Shape;190;p41"/>
          <p:cNvCxnSpPr>
            <a:endCxn id="168" idx="0"/>
          </p:cNvCxnSpPr>
          <p:nvPr/>
        </p:nvCxnSpPr>
        <p:spPr>
          <a:xfrm flipH="1">
            <a:off x="2025650" y="1652053"/>
            <a:ext cx="2451000" cy="411300"/>
          </a:xfrm>
          <a:prstGeom prst="bentConnector2">
            <a:avLst/>
          </a:prstGeom>
          <a:noFill/>
          <a:ln cap="flat" cmpd="sng" w="28575">
            <a:solidFill>
              <a:srgbClr val="00B0F0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91" name="Google Shape;191;p41"/>
          <p:cNvCxnSpPr/>
          <p:nvPr/>
        </p:nvCxnSpPr>
        <p:spPr>
          <a:xfrm flipH="1" rot="-5400000">
            <a:off x="4468900" y="1675519"/>
            <a:ext cx="775125" cy="600"/>
          </a:xfrm>
          <a:prstGeom prst="bentConnector3">
            <a:avLst>
              <a:gd fmla="val 50000" name="adj1"/>
            </a:avLst>
          </a:prstGeom>
          <a:noFill/>
          <a:ln cap="flat" cmpd="sng" w="28575">
            <a:solidFill>
              <a:srgbClr val="00B0F0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192" name="Google Shape;192;p41"/>
          <p:cNvCxnSpPr>
            <a:endCxn id="170" idx="0"/>
          </p:cNvCxnSpPr>
          <p:nvPr/>
        </p:nvCxnSpPr>
        <p:spPr>
          <a:xfrm>
            <a:off x="4856281" y="1652053"/>
            <a:ext cx="2829600" cy="411300"/>
          </a:xfrm>
          <a:prstGeom prst="bentConnector2">
            <a:avLst/>
          </a:prstGeom>
          <a:noFill/>
          <a:ln cap="flat" cmpd="sng" w="28575">
            <a:solidFill>
              <a:srgbClr val="00B0F0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193" name="Google Shape;193;p41"/>
          <p:cNvSpPr/>
          <p:nvPr/>
        </p:nvSpPr>
        <p:spPr>
          <a:xfrm>
            <a:off x="2695575" y="1513284"/>
            <a:ext cx="4367212" cy="319088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Coordination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2"/>
          <p:cNvSpPr txBox="1"/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Projectized </a:t>
            </a:r>
            <a:r>
              <a:rPr b="0" i="0" lang="en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Organization </a:t>
            </a:r>
            <a:endParaRPr/>
          </a:p>
        </p:txBody>
      </p:sp>
      <p:sp>
        <p:nvSpPr>
          <p:cNvPr id="200" name="Google Shape;200;p42"/>
          <p:cNvSpPr txBox="1"/>
          <p:nvPr/>
        </p:nvSpPr>
        <p:spPr>
          <a:xfrm>
            <a:off x="457200" y="786699"/>
            <a:ext cx="84201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projectized organization, all the work is considered as a project and the project manager has total control over the projects. Personnel are assigned to and report to a project manager.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Advantages</a:t>
            </a:r>
            <a:endParaRPr/>
          </a:p>
          <a:p>
            <a:pPr indent="-330200" lvl="1" marL="800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Team members will be more committed to the project</a:t>
            </a:r>
            <a:endParaRPr sz="1200"/>
          </a:p>
          <a:p>
            <a:pPr indent="-330200" lvl="1" marL="800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Availability of career paths within the project management stream</a:t>
            </a:r>
            <a:endParaRPr sz="1200"/>
          </a:p>
          <a:p>
            <a:pPr indent="-330200" lvl="1" marL="8001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More effective project related communication</a:t>
            </a:r>
            <a:endParaRPr sz="1200"/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Disadvantages</a:t>
            </a:r>
            <a:endParaRPr/>
          </a:p>
          <a:p>
            <a:pPr indent="-342900" lvl="1" marL="8001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project gets over, the team gets dismantled, hence lack of security leading short term commitments</a:t>
            </a:r>
            <a:endParaRPr/>
          </a:p>
          <a:p>
            <a:pPr indent="-342900" lvl="1" marL="8001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Duplication of facilities and job functions eg:- administrative officer for each project, HR coordinator for each project, etc.</a:t>
            </a:r>
            <a:endParaRPr/>
          </a:p>
          <a:p>
            <a:pPr indent="-342900" lvl="1" marL="8001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 efficient use of resources. Project teams tend to hang on to resources both material and human, even after the need for them.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3"/>
          <p:cNvSpPr txBox="1"/>
          <p:nvPr/>
        </p:nvSpPr>
        <p:spPr>
          <a:xfrm>
            <a:off x="173037" y="910828"/>
            <a:ext cx="2932112" cy="3618309"/>
          </a:xfrm>
          <a:prstGeom prst="rect">
            <a:avLst/>
          </a:prstGeom>
          <a:noFill/>
          <a:ln cap="flat" cmpd="sng" w="28575">
            <a:solidFill>
              <a:srgbClr val="CC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43"/>
          <p:cNvSpPr/>
          <p:nvPr/>
        </p:nvSpPr>
        <p:spPr>
          <a:xfrm>
            <a:off x="596900" y="1019175"/>
            <a:ext cx="1981200" cy="559594"/>
          </a:xfrm>
          <a:prstGeom prst="flowChartAlternateProcess">
            <a:avLst/>
          </a:prstGeom>
          <a:solidFill>
            <a:srgbClr val="66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/>
          </a:p>
        </p:txBody>
      </p:sp>
      <p:sp>
        <p:nvSpPr>
          <p:cNvPr id="208" name="Google Shape;208;p43"/>
          <p:cNvSpPr/>
          <p:nvPr/>
        </p:nvSpPr>
        <p:spPr>
          <a:xfrm>
            <a:off x="3667125" y="1019175"/>
            <a:ext cx="1981200" cy="559594"/>
          </a:xfrm>
          <a:prstGeom prst="flowChartAlternateProcess">
            <a:avLst/>
          </a:prstGeom>
          <a:solidFill>
            <a:srgbClr val="00B0F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/>
          </a:p>
        </p:txBody>
      </p:sp>
      <p:sp>
        <p:nvSpPr>
          <p:cNvPr id="209" name="Google Shape;209;p43"/>
          <p:cNvSpPr/>
          <p:nvPr/>
        </p:nvSpPr>
        <p:spPr>
          <a:xfrm>
            <a:off x="6737350" y="1019175"/>
            <a:ext cx="1981200" cy="559594"/>
          </a:xfrm>
          <a:prstGeom prst="flowChartAlternateProcess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/>
          </a:p>
        </p:txBody>
      </p:sp>
      <p:sp>
        <p:nvSpPr>
          <p:cNvPr id="210" name="Google Shape;210;p43"/>
          <p:cNvSpPr/>
          <p:nvPr/>
        </p:nvSpPr>
        <p:spPr>
          <a:xfrm>
            <a:off x="1452562" y="2325290"/>
            <a:ext cx="1235075" cy="502444"/>
          </a:xfrm>
          <a:prstGeom prst="ellipse">
            <a:avLst/>
          </a:prstGeom>
          <a:solidFill>
            <a:srgbClr val="66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11" name="Google Shape;211;p43"/>
          <p:cNvSpPr/>
          <p:nvPr/>
        </p:nvSpPr>
        <p:spPr>
          <a:xfrm>
            <a:off x="1452562" y="2988469"/>
            <a:ext cx="1235075" cy="502444"/>
          </a:xfrm>
          <a:prstGeom prst="ellipse">
            <a:avLst/>
          </a:prstGeom>
          <a:solidFill>
            <a:srgbClr val="66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12" name="Google Shape;212;p43"/>
          <p:cNvSpPr/>
          <p:nvPr/>
        </p:nvSpPr>
        <p:spPr>
          <a:xfrm>
            <a:off x="1452562" y="3663553"/>
            <a:ext cx="1235100" cy="502500"/>
          </a:xfrm>
          <a:prstGeom prst="ellipse">
            <a:avLst/>
          </a:prstGeom>
          <a:solidFill>
            <a:srgbClr val="66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13" name="Google Shape;213;p43"/>
          <p:cNvSpPr txBox="1"/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Projects in the </a:t>
            </a:r>
            <a:r>
              <a:rPr b="0" i="0" lang="en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Projectized </a:t>
            </a:r>
            <a:r>
              <a:rPr b="0" i="0" lang="en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Organization</a:t>
            </a:r>
            <a:endParaRPr/>
          </a:p>
        </p:txBody>
      </p:sp>
      <p:sp>
        <p:nvSpPr>
          <p:cNvPr id="214" name="Google Shape;214;p43"/>
          <p:cNvSpPr/>
          <p:nvPr/>
        </p:nvSpPr>
        <p:spPr>
          <a:xfrm>
            <a:off x="1452562" y="1709738"/>
            <a:ext cx="1235075" cy="502444"/>
          </a:xfrm>
          <a:prstGeom prst="ellipse">
            <a:avLst/>
          </a:prstGeom>
          <a:solidFill>
            <a:srgbClr val="66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15" name="Google Shape;215;p43"/>
          <p:cNvSpPr/>
          <p:nvPr/>
        </p:nvSpPr>
        <p:spPr>
          <a:xfrm>
            <a:off x="4400550" y="2337197"/>
            <a:ext cx="1235075" cy="502444"/>
          </a:xfrm>
          <a:prstGeom prst="ellipse">
            <a:avLst/>
          </a:prstGeom>
          <a:solidFill>
            <a:srgbClr val="00B0F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16" name="Google Shape;216;p43"/>
          <p:cNvSpPr/>
          <p:nvPr/>
        </p:nvSpPr>
        <p:spPr>
          <a:xfrm>
            <a:off x="4400550" y="3000375"/>
            <a:ext cx="1235075" cy="502444"/>
          </a:xfrm>
          <a:prstGeom prst="ellipse">
            <a:avLst/>
          </a:prstGeom>
          <a:solidFill>
            <a:srgbClr val="00B0F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17" name="Google Shape;217;p43"/>
          <p:cNvSpPr/>
          <p:nvPr/>
        </p:nvSpPr>
        <p:spPr>
          <a:xfrm>
            <a:off x="4400550" y="3675459"/>
            <a:ext cx="1235075" cy="502444"/>
          </a:xfrm>
          <a:prstGeom prst="ellipse">
            <a:avLst/>
          </a:prstGeom>
          <a:solidFill>
            <a:srgbClr val="00B0F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18" name="Google Shape;218;p43"/>
          <p:cNvSpPr/>
          <p:nvPr/>
        </p:nvSpPr>
        <p:spPr>
          <a:xfrm>
            <a:off x="4400550" y="1709738"/>
            <a:ext cx="1235075" cy="502444"/>
          </a:xfrm>
          <a:prstGeom prst="ellipse">
            <a:avLst/>
          </a:prstGeom>
          <a:solidFill>
            <a:srgbClr val="00B0F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19" name="Google Shape;219;p43"/>
          <p:cNvSpPr/>
          <p:nvPr/>
        </p:nvSpPr>
        <p:spPr>
          <a:xfrm>
            <a:off x="7570787" y="2289572"/>
            <a:ext cx="1235075" cy="502444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20" name="Google Shape;220;p43"/>
          <p:cNvSpPr/>
          <p:nvPr/>
        </p:nvSpPr>
        <p:spPr>
          <a:xfrm>
            <a:off x="7570787" y="2964656"/>
            <a:ext cx="1235075" cy="502444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21" name="Google Shape;221;p43"/>
          <p:cNvSpPr/>
          <p:nvPr/>
        </p:nvSpPr>
        <p:spPr>
          <a:xfrm>
            <a:off x="7570787" y="3675459"/>
            <a:ext cx="1235075" cy="502444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22" name="Google Shape;222;p43"/>
          <p:cNvSpPr/>
          <p:nvPr/>
        </p:nvSpPr>
        <p:spPr>
          <a:xfrm>
            <a:off x="7570787" y="1662113"/>
            <a:ext cx="1235075" cy="502444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cxnSp>
        <p:nvCxnSpPr>
          <p:cNvPr id="223" name="Google Shape;223;p43"/>
          <p:cNvCxnSpPr>
            <a:stCxn id="207" idx="1"/>
          </p:cNvCxnSpPr>
          <p:nvPr/>
        </p:nvCxnSpPr>
        <p:spPr>
          <a:xfrm>
            <a:off x="596900" y="1298972"/>
            <a:ext cx="855600" cy="661800"/>
          </a:xfrm>
          <a:prstGeom prst="bentConnector3">
            <a:avLst>
              <a:gd fmla="val -27831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24" name="Google Shape;224;p43"/>
          <p:cNvCxnSpPr>
            <a:stCxn id="207" idx="1"/>
            <a:endCxn id="210" idx="2"/>
          </p:cNvCxnSpPr>
          <p:nvPr/>
        </p:nvCxnSpPr>
        <p:spPr>
          <a:xfrm>
            <a:off x="596900" y="1298972"/>
            <a:ext cx="855600" cy="1277400"/>
          </a:xfrm>
          <a:prstGeom prst="bentConnector3">
            <a:avLst>
              <a:gd fmla="val -27831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25" name="Google Shape;225;p43"/>
          <p:cNvCxnSpPr>
            <a:endCxn id="211" idx="2"/>
          </p:cNvCxnSpPr>
          <p:nvPr/>
        </p:nvCxnSpPr>
        <p:spPr>
          <a:xfrm flipH="1" rot="-5400000">
            <a:off x="-69188" y="1717941"/>
            <a:ext cx="1949700" cy="1093800"/>
          </a:xfrm>
          <a:prstGeom prst="bentConnector2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26" name="Google Shape;226;p43"/>
          <p:cNvCxnSpPr>
            <a:stCxn id="207" idx="1"/>
            <a:endCxn id="212" idx="2"/>
          </p:cNvCxnSpPr>
          <p:nvPr/>
        </p:nvCxnSpPr>
        <p:spPr>
          <a:xfrm>
            <a:off x="596900" y="1298972"/>
            <a:ext cx="855600" cy="2615700"/>
          </a:xfrm>
          <a:prstGeom prst="bentConnector3">
            <a:avLst>
              <a:gd fmla="val -27831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27" name="Google Shape;227;p43"/>
          <p:cNvCxnSpPr>
            <a:stCxn id="208" idx="1"/>
          </p:cNvCxnSpPr>
          <p:nvPr/>
        </p:nvCxnSpPr>
        <p:spPr>
          <a:xfrm>
            <a:off x="3667125" y="1298972"/>
            <a:ext cx="733500" cy="661800"/>
          </a:xfrm>
          <a:prstGeom prst="bentConnector3">
            <a:avLst>
              <a:gd fmla="val -3246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28" name="Google Shape;228;p43"/>
          <p:cNvCxnSpPr>
            <a:stCxn id="208" idx="1"/>
            <a:endCxn id="215" idx="2"/>
          </p:cNvCxnSpPr>
          <p:nvPr/>
        </p:nvCxnSpPr>
        <p:spPr>
          <a:xfrm>
            <a:off x="3667125" y="1298972"/>
            <a:ext cx="733500" cy="1289400"/>
          </a:xfrm>
          <a:prstGeom prst="bentConnector3">
            <a:avLst>
              <a:gd fmla="val -3246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29" name="Google Shape;229;p43"/>
          <p:cNvCxnSpPr>
            <a:stCxn id="208" idx="1"/>
            <a:endCxn id="216" idx="2"/>
          </p:cNvCxnSpPr>
          <p:nvPr/>
        </p:nvCxnSpPr>
        <p:spPr>
          <a:xfrm>
            <a:off x="3667125" y="1298972"/>
            <a:ext cx="733500" cy="1952700"/>
          </a:xfrm>
          <a:prstGeom prst="bentConnector3">
            <a:avLst>
              <a:gd fmla="val -3246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30" name="Google Shape;230;p43"/>
          <p:cNvCxnSpPr>
            <a:stCxn id="208" idx="1"/>
            <a:endCxn id="217" idx="2"/>
          </p:cNvCxnSpPr>
          <p:nvPr/>
        </p:nvCxnSpPr>
        <p:spPr>
          <a:xfrm>
            <a:off x="3667125" y="1298972"/>
            <a:ext cx="733500" cy="2627700"/>
          </a:xfrm>
          <a:prstGeom prst="bentConnector3">
            <a:avLst>
              <a:gd fmla="val -3246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31" name="Google Shape;231;p43"/>
          <p:cNvCxnSpPr>
            <a:stCxn id="209" idx="1"/>
            <a:endCxn id="222" idx="2"/>
          </p:cNvCxnSpPr>
          <p:nvPr/>
        </p:nvCxnSpPr>
        <p:spPr>
          <a:xfrm>
            <a:off x="6737350" y="1298972"/>
            <a:ext cx="833400" cy="614400"/>
          </a:xfrm>
          <a:prstGeom prst="bentConnector3">
            <a:avLst>
              <a:gd fmla="val -28573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32" name="Google Shape;232;p43"/>
          <p:cNvCxnSpPr>
            <a:stCxn id="209" idx="1"/>
            <a:endCxn id="219" idx="2"/>
          </p:cNvCxnSpPr>
          <p:nvPr/>
        </p:nvCxnSpPr>
        <p:spPr>
          <a:xfrm>
            <a:off x="6737350" y="1298972"/>
            <a:ext cx="833400" cy="1241700"/>
          </a:xfrm>
          <a:prstGeom prst="bentConnector3">
            <a:avLst>
              <a:gd fmla="val -28573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33" name="Google Shape;233;p43"/>
          <p:cNvCxnSpPr>
            <a:stCxn id="209" idx="1"/>
            <a:endCxn id="220" idx="2"/>
          </p:cNvCxnSpPr>
          <p:nvPr/>
        </p:nvCxnSpPr>
        <p:spPr>
          <a:xfrm>
            <a:off x="6737350" y="1298972"/>
            <a:ext cx="833400" cy="1917000"/>
          </a:xfrm>
          <a:prstGeom prst="bentConnector3">
            <a:avLst>
              <a:gd fmla="val -28573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34" name="Google Shape;234;p43"/>
          <p:cNvCxnSpPr>
            <a:stCxn id="209" idx="1"/>
            <a:endCxn id="221" idx="2"/>
          </p:cNvCxnSpPr>
          <p:nvPr/>
        </p:nvCxnSpPr>
        <p:spPr>
          <a:xfrm>
            <a:off x="6737350" y="1298972"/>
            <a:ext cx="833400" cy="2627700"/>
          </a:xfrm>
          <a:prstGeom prst="bentConnector3">
            <a:avLst>
              <a:gd fmla="val -28573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235" name="Google Shape;235;p43"/>
          <p:cNvSpPr/>
          <p:nvPr/>
        </p:nvSpPr>
        <p:spPr>
          <a:xfrm>
            <a:off x="284162" y="4256484"/>
            <a:ext cx="2711450" cy="390525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760076"/>
              </a:gs>
              <a:gs pos="50000">
                <a:srgbClr val="FF00FF"/>
              </a:gs>
              <a:gs pos="100000">
                <a:srgbClr val="760076"/>
              </a:gs>
            </a:gsLst>
            <a:lin ang="5400000" scaled="0"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Verdana"/>
              <a:buNone/>
            </a:pPr>
            <a:r>
              <a:rPr b="1" i="0" lang="en" sz="1600" u="none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Project Coordination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4"/>
          <p:cNvSpPr txBox="1"/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Matrix </a:t>
            </a:r>
            <a:r>
              <a:rPr b="0" i="0" lang="en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Organization </a:t>
            </a:r>
            <a:endParaRPr/>
          </a:p>
        </p:txBody>
      </p:sp>
      <p:sp>
        <p:nvSpPr>
          <p:cNvPr id="242" name="Google Shape;242;p44"/>
          <p:cNvSpPr txBox="1"/>
          <p:nvPr/>
        </p:nvSpPr>
        <p:spPr>
          <a:xfrm>
            <a:off x="457200" y="677273"/>
            <a:ext cx="8420100" cy="44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Matrix organization is a hybrid of both functional and projectized organization, trying to leverage the strength of both. The team members report to two bosses, the project manager and the functional manager.</a:t>
            </a:r>
            <a:endParaRPr sz="1300"/>
          </a:p>
          <a:p>
            <a:pPr indent="-3365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 strong matrix, the power rests with the project manager. In a weak matrix, the power rests with the functional manager. In a balanced matrix, the power is shared between the project manager and the functional manager.</a:t>
            </a:r>
            <a:endParaRPr sz="1300"/>
          </a:p>
          <a:p>
            <a:pPr indent="-3365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Advantages</a:t>
            </a:r>
            <a:endParaRPr sz="1300"/>
          </a:p>
          <a:p>
            <a:pPr indent="-336550" lvl="1" marL="8001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support from functional organizations</a:t>
            </a:r>
            <a:endParaRPr sz="1300"/>
          </a:p>
          <a:p>
            <a:pPr indent="-336550" lvl="1" marL="8001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Allows for the sharing of diverse resources across multiple projects</a:t>
            </a:r>
            <a:endParaRPr sz="1300"/>
          </a:p>
          <a:p>
            <a:pPr indent="-336550" lvl="1" marL="8001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Better horizontal and vertical communication (better than functional)</a:t>
            </a:r>
            <a:endParaRPr sz="1300"/>
          </a:p>
          <a:p>
            <a:pPr indent="-3365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b="0" i="0" lang="en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Disadvantages</a:t>
            </a:r>
            <a:endParaRPr sz="1300"/>
          </a:p>
          <a:p>
            <a:pPr indent="-336550" lvl="1" marL="9144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" sz="1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than one boss for project teams, leaving the team members between devil and deep sea, due to conflicts between the project manager and the functional manager</a:t>
            </a:r>
            <a:endParaRPr sz="1300"/>
          </a:p>
          <a:p>
            <a:pPr indent="-336550" lvl="1" marL="9144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</a:pPr>
            <a:r>
              <a:rPr b="0" i="0" lang="en" sz="1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complex to monitor and control, if it spans different locations</a:t>
            </a:r>
            <a:endParaRPr sz="1300"/>
          </a:p>
          <a:p>
            <a:pPr indent="-336550" lvl="1" marL="9144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Arial"/>
              <a:buChar char="•"/>
            </a:pPr>
            <a:r>
              <a:rPr b="0" i="0" lang="en" sz="17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there is a potential for conflict between project managers and functional managers</a:t>
            </a:r>
            <a:endParaRPr sz="1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5"/>
          <p:cNvSpPr/>
          <p:nvPr/>
        </p:nvSpPr>
        <p:spPr>
          <a:xfrm>
            <a:off x="568325" y="3677840"/>
            <a:ext cx="8370887" cy="827484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rgbClr val="CC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45"/>
          <p:cNvSpPr/>
          <p:nvPr/>
        </p:nvSpPr>
        <p:spPr>
          <a:xfrm>
            <a:off x="517525" y="912019"/>
            <a:ext cx="1635125" cy="559594"/>
          </a:xfrm>
          <a:prstGeom prst="flowChartAlternateProcess">
            <a:avLst/>
          </a:prstGeom>
          <a:solidFill>
            <a:srgbClr val="66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Functional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/>
          </a:p>
        </p:txBody>
      </p:sp>
      <p:sp>
        <p:nvSpPr>
          <p:cNvPr id="250" name="Google Shape;250;p45"/>
          <p:cNvSpPr/>
          <p:nvPr/>
        </p:nvSpPr>
        <p:spPr>
          <a:xfrm>
            <a:off x="2909887" y="912019"/>
            <a:ext cx="1635125" cy="559594"/>
          </a:xfrm>
          <a:prstGeom prst="flowChartAlternateProcess">
            <a:avLst/>
          </a:prstGeom>
          <a:solidFill>
            <a:srgbClr val="00B0F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Functional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/>
          </a:p>
        </p:txBody>
      </p:sp>
      <p:sp>
        <p:nvSpPr>
          <p:cNvPr id="251" name="Google Shape;251;p45"/>
          <p:cNvSpPr/>
          <p:nvPr/>
        </p:nvSpPr>
        <p:spPr>
          <a:xfrm>
            <a:off x="5318125" y="912019"/>
            <a:ext cx="1635125" cy="559594"/>
          </a:xfrm>
          <a:prstGeom prst="flowChartAlternateProcess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Functional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/>
          </a:p>
        </p:txBody>
      </p:sp>
      <p:sp>
        <p:nvSpPr>
          <p:cNvPr id="252" name="Google Shape;252;p45"/>
          <p:cNvSpPr/>
          <p:nvPr/>
        </p:nvSpPr>
        <p:spPr>
          <a:xfrm>
            <a:off x="838200" y="2396728"/>
            <a:ext cx="1235075" cy="502444"/>
          </a:xfrm>
          <a:prstGeom prst="ellipse">
            <a:avLst/>
          </a:prstGeom>
          <a:solidFill>
            <a:srgbClr val="66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53" name="Google Shape;253;p45"/>
          <p:cNvSpPr/>
          <p:nvPr/>
        </p:nvSpPr>
        <p:spPr>
          <a:xfrm>
            <a:off x="838200" y="3071813"/>
            <a:ext cx="1235075" cy="502444"/>
          </a:xfrm>
          <a:prstGeom prst="ellipse">
            <a:avLst/>
          </a:prstGeom>
          <a:solidFill>
            <a:srgbClr val="66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54" name="Google Shape;254;p45"/>
          <p:cNvSpPr/>
          <p:nvPr/>
        </p:nvSpPr>
        <p:spPr>
          <a:xfrm>
            <a:off x="838200" y="3745706"/>
            <a:ext cx="1235075" cy="502444"/>
          </a:xfrm>
          <a:prstGeom prst="ellipse">
            <a:avLst/>
          </a:prstGeom>
          <a:solidFill>
            <a:srgbClr val="66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55" name="Google Shape;255;p45"/>
          <p:cNvSpPr txBox="1"/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(Strong) Matrix Organization</a:t>
            </a:r>
            <a:endParaRPr/>
          </a:p>
        </p:txBody>
      </p:sp>
      <p:sp>
        <p:nvSpPr>
          <p:cNvPr id="256" name="Google Shape;256;p45"/>
          <p:cNvSpPr/>
          <p:nvPr/>
        </p:nvSpPr>
        <p:spPr>
          <a:xfrm>
            <a:off x="838200" y="1721644"/>
            <a:ext cx="1235075" cy="502444"/>
          </a:xfrm>
          <a:prstGeom prst="ellipse">
            <a:avLst/>
          </a:prstGeom>
          <a:solidFill>
            <a:srgbClr val="66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57" name="Google Shape;257;p45"/>
          <p:cNvSpPr/>
          <p:nvPr/>
        </p:nvSpPr>
        <p:spPr>
          <a:xfrm>
            <a:off x="3219450" y="2396728"/>
            <a:ext cx="1235075" cy="502444"/>
          </a:xfrm>
          <a:prstGeom prst="ellipse">
            <a:avLst/>
          </a:prstGeom>
          <a:solidFill>
            <a:srgbClr val="00B0F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58" name="Google Shape;258;p45"/>
          <p:cNvSpPr/>
          <p:nvPr/>
        </p:nvSpPr>
        <p:spPr>
          <a:xfrm>
            <a:off x="3219450" y="3071813"/>
            <a:ext cx="1235075" cy="502444"/>
          </a:xfrm>
          <a:prstGeom prst="ellipse">
            <a:avLst/>
          </a:prstGeom>
          <a:solidFill>
            <a:srgbClr val="00B0F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59" name="Google Shape;259;p45"/>
          <p:cNvSpPr/>
          <p:nvPr/>
        </p:nvSpPr>
        <p:spPr>
          <a:xfrm>
            <a:off x="3219450" y="3745706"/>
            <a:ext cx="1235075" cy="502444"/>
          </a:xfrm>
          <a:prstGeom prst="ellipse">
            <a:avLst/>
          </a:prstGeom>
          <a:solidFill>
            <a:srgbClr val="00B0F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60" name="Google Shape;260;p45"/>
          <p:cNvSpPr/>
          <p:nvPr/>
        </p:nvSpPr>
        <p:spPr>
          <a:xfrm>
            <a:off x="3219450" y="1721644"/>
            <a:ext cx="1235075" cy="502444"/>
          </a:xfrm>
          <a:prstGeom prst="ellipse">
            <a:avLst/>
          </a:prstGeom>
          <a:solidFill>
            <a:srgbClr val="00B0F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61" name="Google Shape;261;p45"/>
          <p:cNvSpPr/>
          <p:nvPr/>
        </p:nvSpPr>
        <p:spPr>
          <a:xfrm>
            <a:off x="5662612" y="2396728"/>
            <a:ext cx="1235075" cy="502444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62" name="Google Shape;262;p45"/>
          <p:cNvSpPr/>
          <p:nvPr/>
        </p:nvSpPr>
        <p:spPr>
          <a:xfrm>
            <a:off x="5662612" y="3071813"/>
            <a:ext cx="1235075" cy="502444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63" name="Google Shape;263;p45"/>
          <p:cNvSpPr/>
          <p:nvPr/>
        </p:nvSpPr>
        <p:spPr>
          <a:xfrm>
            <a:off x="5662612" y="3745706"/>
            <a:ext cx="1235075" cy="502444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sp>
        <p:nvSpPr>
          <p:cNvPr id="264" name="Google Shape;264;p45"/>
          <p:cNvSpPr/>
          <p:nvPr/>
        </p:nvSpPr>
        <p:spPr>
          <a:xfrm>
            <a:off x="5662612" y="1721644"/>
            <a:ext cx="1235075" cy="502444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</a:t>
            </a:r>
            <a:endParaRPr/>
          </a:p>
        </p:txBody>
      </p:sp>
      <p:cxnSp>
        <p:nvCxnSpPr>
          <p:cNvPr id="265" name="Google Shape;265;p45"/>
          <p:cNvCxnSpPr>
            <a:stCxn id="249" idx="1"/>
            <a:endCxn id="256" idx="2"/>
          </p:cNvCxnSpPr>
          <p:nvPr/>
        </p:nvCxnSpPr>
        <p:spPr>
          <a:xfrm>
            <a:off x="517525" y="1191816"/>
            <a:ext cx="320700" cy="781200"/>
          </a:xfrm>
          <a:prstGeom prst="bentConnector3">
            <a:avLst>
              <a:gd fmla="val -7425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66" name="Google Shape;266;p45"/>
          <p:cNvCxnSpPr>
            <a:stCxn id="249" idx="1"/>
            <a:endCxn id="252" idx="2"/>
          </p:cNvCxnSpPr>
          <p:nvPr/>
        </p:nvCxnSpPr>
        <p:spPr>
          <a:xfrm>
            <a:off x="517525" y="1191816"/>
            <a:ext cx="320700" cy="1456200"/>
          </a:xfrm>
          <a:prstGeom prst="bentConnector3">
            <a:avLst>
              <a:gd fmla="val -7425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67" name="Google Shape;267;p45"/>
          <p:cNvCxnSpPr>
            <a:stCxn id="249" idx="1"/>
            <a:endCxn id="253" idx="2"/>
          </p:cNvCxnSpPr>
          <p:nvPr/>
        </p:nvCxnSpPr>
        <p:spPr>
          <a:xfrm>
            <a:off x="517525" y="1191816"/>
            <a:ext cx="320700" cy="2131200"/>
          </a:xfrm>
          <a:prstGeom prst="bentConnector3">
            <a:avLst>
              <a:gd fmla="val -7425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68" name="Google Shape;268;p45"/>
          <p:cNvCxnSpPr>
            <a:stCxn id="249" idx="1"/>
            <a:endCxn id="254" idx="2"/>
          </p:cNvCxnSpPr>
          <p:nvPr/>
        </p:nvCxnSpPr>
        <p:spPr>
          <a:xfrm>
            <a:off x="517525" y="1191816"/>
            <a:ext cx="320700" cy="2805000"/>
          </a:xfrm>
          <a:prstGeom prst="bentConnector3">
            <a:avLst>
              <a:gd fmla="val -7425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69" name="Google Shape;269;p45"/>
          <p:cNvCxnSpPr>
            <a:stCxn id="250" idx="1"/>
            <a:endCxn id="260" idx="2"/>
          </p:cNvCxnSpPr>
          <p:nvPr/>
        </p:nvCxnSpPr>
        <p:spPr>
          <a:xfrm>
            <a:off x="2909887" y="1191816"/>
            <a:ext cx="309600" cy="781200"/>
          </a:xfrm>
          <a:prstGeom prst="bentConnector3">
            <a:avLst>
              <a:gd fmla="val -7691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70" name="Google Shape;270;p45"/>
          <p:cNvCxnSpPr>
            <a:stCxn id="250" idx="1"/>
            <a:endCxn id="257" idx="2"/>
          </p:cNvCxnSpPr>
          <p:nvPr/>
        </p:nvCxnSpPr>
        <p:spPr>
          <a:xfrm>
            <a:off x="2909887" y="1191816"/>
            <a:ext cx="309600" cy="1456200"/>
          </a:xfrm>
          <a:prstGeom prst="bentConnector3">
            <a:avLst>
              <a:gd fmla="val -7691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71" name="Google Shape;271;p45"/>
          <p:cNvCxnSpPr>
            <a:stCxn id="250" idx="1"/>
            <a:endCxn id="258" idx="2"/>
          </p:cNvCxnSpPr>
          <p:nvPr/>
        </p:nvCxnSpPr>
        <p:spPr>
          <a:xfrm>
            <a:off x="2909887" y="1191816"/>
            <a:ext cx="309600" cy="2131200"/>
          </a:xfrm>
          <a:prstGeom prst="bentConnector3">
            <a:avLst>
              <a:gd fmla="val -7691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72" name="Google Shape;272;p45"/>
          <p:cNvCxnSpPr>
            <a:stCxn id="250" idx="1"/>
            <a:endCxn id="259" idx="2"/>
          </p:cNvCxnSpPr>
          <p:nvPr/>
        </p:nvCxnSpPr>
        <p:spPr>
          <a:xfrm>
            <a:off x="2909887" y="1191816"/>
            <a:ext cx="309600" cy="2805000"/>
          </a:xfrm>
          <a:prstGeom prst="bentConnector3">
            <a:avLst>
              <a:gd fmla="val -76914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73" name="Google Shape;273;p45"/>
          <p:cNvCxnSpPr>
            <a:stCxn id="251" idx="1"/>
            <a:endCxn id="264" idx="2"/>
          </p:cNvCxnSpPr>
          <p:nvPr/>
        </p:nvCxnSpPr>
        <p:spPr>
          <a:xfrm>
            <a:off x="5318125" y="1191816"/>
            <a:ext cx="344400" cy="781200"/>
          </a:xfrm>
          <a:prstGeom prst="bentConnector3">
            <a:avLst>
              <a:gd fmla="val -6914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74" name="Google Shape;274;p45"/>
          <p:cNvCxnSpPr>
            <a:stCxn id="251" idx="1"/>
            <a:endCxn id="261" idx="2"/>
          </p:cNvCxnSpPr>
          <p:nvPr/>
        </p:nvCxnSpPr>
        <p:spPr>
          <a:xfrm>
            <a:off x="5318125" y="1191816"/>
            <a:ext cx="344400" cy="1456200"/>
          </a:xfrm>
          <a:prstGeom prst="bentConnector3">
            <a:avLst>
              <a:gd fmla="val -6914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75" name="Google Shape;275;p45"/>
          <p:cNvCxnSpPr>
            <a:stCxn id="251" idx="1"/>
            <a:endCxn id="262" idx="2"/>
          </p:cNvCxnSpPr>
          <p:nvPr/>
        </p:nvCxnSpPr>
        <p:spPr>
          <a:xfrm>
            <a:off x="5318125" y="1191816"/>
            <a:ext cx="344400" cy="2131200"/>
          </a:xfrm>
          <a:prstGeom prst="bentConnector3">
            <a:avLst>
              <a:gd fmla="val -6914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76" name="Google Shape;276;p45"/>
          <p:cNvCxnSpPr>
            <a:stCxn id="251" idx="1"/>
            <a:endCxn id="263" idx="2"/>
          </p:cNvCxnSpPr>
          <p:nvPr/>
        </p:nvCxnSpPr>
        <p:spPr>
          <a:xfrm>
            <a:off x="5318125" y="1191816"/>
            <a:ext cx="344400" cy="2805000"/>
          </a:xfrm>
          <a:prstGeom prst="bentConnector3">
            <a:avLst>
              <a:gd fmla="val -6914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277" name="Google Shape;277;p45"/>
          <p:cNvSpPr/>
          <p:nvPr/>
        </p:nvSpPr>
        <p:spPr>
          <a:xfrm>
            <a:off x="3216275" y="4339828"/>
            <a:ext cx="2711450" cy="389334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760076"/>
              </a:gs>
              <a:gs pos="50000">
                <a:srgbClr val="FF00FF"/>
              </a:gs>
              <a:gs pos="100000">
                <a:srgbClr val="760076"/>
              </a:gs>
            </a:gsLst>
            <a:lin ang="5400000" scaled="0"/>
          </a:gra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Verdana"/>
              <a:buNone/>
            </a:pPr>
            <a:r>
              <a:rPr b="1" i="0" lang="en" sz="1600" u="none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Project Coordination</a:t>
            </a:r>
            <a:endParaRPr/>
          </a:p>
        </p:txBody>
      </p:sp>
      <p:sp>
        <p:nvSpPr>
          <p:cNvPr id="278" name="Google Shape;278;p45"/>
          <p:cNvSpPr/>
          <p:nvPr/>
        </p:nvSpPr>
        <p:spPr>
          <a:xfrm>
            <a:off x="7446950" y="682324"/>
            <a:ext cx="1633500" cy="857400"/>
          </a:xfrm>
          <a:prstGeom prst="flowChartAlternateProcess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 of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 Mgrs.</a:t>
            </a:r>
            <a:endParaRPr/>
          </a:p>
        </p:txBody>
      </p:sp>
      <p:sp>
        <p:nvSpPr>
          <p:cNvPr id="279" name="Google Shape;279;p45"/>
          <p:cNvSpPr txBox="1"/>
          <p:nvPr/>
        </p:nvSpPr>
        <p:spPr>
          <a:xfrm>
            <a:off x="7467600" y="1740694"/>
            <a:ext cx="1314450" cy="47982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/>
          </a:p>
        </p:txBody>
      </p:sp>
      <p:sp>
        <p:nvSpPr>
          <p:cNvPr id="280" name="Google Shape;280;p45"/>
          <p:cNvSpPr txBox="1"/>
          <p:nvPr/>
        </p:nvSpPr>
        <p:spPr>
          <a:xfrm>
            <a:off x="7451725" y="2411015"/>
            <a:ext cx="1314450" cy="479822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/>
          </a:p>
        </p:txBody>
      </p:sp>
      <p:sp>
        <p:nvSpPr>
          <p:cNvPr id="281" name="Google Shape;281;p45"/>
          <p:cNvSpPr txBox="1"/>
          <p:nvPr/>
        </p:nvSpPr>
        <p:spPr>
          <a:xfrm>
            <a:off x="7451725" y="3081338"/>
            <a:ext cx="1314450" cy="47982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/>
          </a:p>
        </p:txBody>
      </p:sp>
      <p:sp>
        <p:nvSpPr>
          <p:cNvPr id="282" name="Google Shape;282;p45"/>
          <p:cNvSpPr txBox="1"/>
          <p:nvPr/>
        </p:nvSpPr>
        <p:spPr>
          <a:xfrm>
            <a:off x="7435850" y="3751659"/>
            <a:ext cx="1314450" cy="479821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4091915" dist="68391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Project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/>
          </a:p>
        </p:txBody>
      </p:sp>
      <p:cxnSp>
        <p:nvCxnSpPr>
          <p:cNvPr id="283" name="Google Shape;283;p45"/>
          <p:cNvCxnSpPr>
            <a:stCxn id="278" idx="1"/>
            <a:endCxn id="279" idx="1"/>
          </p:cNvCxnSpPr>
          <p:nvPr/>
        </p:nvCxnSpPr>
        <p:spPr>
          <a:xfrm>
            <a:off x="7446950" y="1111024"/>
            <a:ext cx="20700" cy="869700"/>
          </a:xfrm>
          <a:prstGeom prst="bentConnector3">
            <a:avLst>
              <a:gd fmla="val -115036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84" name="Google Shape;284;p45"/>
          <p:cNvCxnSpPr>
            <a:stCxn id="278" idx="1"/>
            <a:endCxn id="280" idx="1"/>
          </p:cNvCxnSpPr>
          <p:nvPr/>
        </p:nvCxnSpPr>
        <p:spPr>
          <a:xfrm>
            <a:off x="7446950" y="1111024"/>
            <a:ext cx="4800" cy="1539900"/>
          </a:xfrm>
          <a:prstGeom prst="bentConnector3">
            <a:avLst>
              <a:gd fmla="val -4960937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85" name="Google Shape;285;p45"/>
          <p:cNvCxnSpPr>
            <a:stCxn id="278" idx="1"/>
            <a:endCxn id="281" idx="1"/>
          </p:cNvCxnSpPr>
          <p:nvPr/>
        </p:nvCxnSpPr>
        <p:spPr>
          <a:xfrm>
            <a:off x="7446950" y="1111024"/>
            <a:ext cx="4800" cy="2210100"/>
          </a:xfrm>
          <a:prstGeom prst="bentConnector3">
            <a:avLst>
              <a:gd fmla="val -4960937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cxnSp>
        <p:nvCxnSpPr>
          <p:cNvPr id="286" name="Google Shape;286;p45"/>
          <p:cNvCxnSpPr>
            <a:stCxn id="278" idx="1"/>
            <a:endCxn id="282" idx="1"/>
          </p:cNvCxnSpPr>
          <p:nvPr/>
        </p:nvCxnSpPr>
        <p:spPr>
          <a:xfrm flipH="1">
            <a:off x="7435850" y="1111024"/>
            <a:ext cx="11100" cy="2880600"/>
          </a:xfrm>
          <a:prstGeom prst="bentConnector3">
            <a:avLst>
              <a:gd fmla="val 2245270" name="adj1"/>
            </a:avLst>
          </a:prstGeom>
          <a:noFill/>
          <a:ln cap="flat" cmpd="sng" w="28575">
            <a:solidFill>
              <a:schemeClr val="lt1"/>
            </a:solidFill>
            <a:prstDash val="solid"/>
            <a:miter lim="800000"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6"/>
          <p:cNvSpPr txBox="1"/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 Matrix </a:t>
            </a:r>
            <a:r>
              <a:rPr b="0" i="0" lang="en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Organization </a:t>
            </a:r>
            <a:endParaRPr/>
          </a:p>
        </p:txBody>
      </p:sp>
      <p:sp>
        <p:nvSpPr>
          <p:cNvPr id="293" name="Google Shape;293;p46"/>
          <p:cNvSpPr txBox="1"/>
          <p:nvPr/>
        </p:nvSpPr>
        <p:spPr>
          <a:xfrm>
            <a:off x="457200" y="951309"/>
            <a:ext cx="8420100" cy="3723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“strong“ - Matrix a project manager is selected to oversee the completion of the project across the various involved functional levels of the organization. </a:t>
            </a:r>
            <a:endParaRPr sz="1500"/>
          </a:p>
          <a:p>
            <a:pPr indent="-3492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project manager is ultimately is responsible for the project‘s completion, has final say on major project decisions and controls most aspects of the project, including the assignment of functional </a:t>
            </a:r>
            <a:r>
              <a:rPr lang="en" sz="2100">
                <a:solidFill>
                  <a:schemeClr val="dk1"/>
                </a:solidFill>
              </a:rPr>
              <a:t>personnel</a:t>
            </a:r>
            <a:r>
              <a:rPr b="0" i="0" lang="en" sz="2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what they do and when. </a:t>
            </a:r>
            <a:endParaRPr sz="1500"/>
          </a:p>
          <a:p>
            <a:pPr indent="-3492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functional managers maintain title over their respective </a:t>
            </a:r>
            <a:r>
              <a:rPr lang="en" sz="2100">
                <a:solidFill>
                  <a:schemeClr val="dk1"/>
                </a:solidFill>
              </a:rPr>
              <a:t>personnel</a:t>
            </a:r>
            <a:r>
              <a:rPr b="0" i="0" lang="en" sz="2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have consultation rights.</a:t>
            </a:r>
            <a:endParaRPr sz="1500"/>
          </a:p>
          <a:p>
            <a:pPr indent="-34925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b="0" i="0" lang="en" sz="21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Advantages</a:t>
            </a:r>
            <a:endParaRPr sz="1500"/>
          </a:p>
          <a:p>
            <a:pPr indent="-349250" lvl="1" marL="800100" marR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rgbClr val="FF0000"/>
              </a:buClr>
              <a:buSzPts val="1900"/>
              <a:buFont typeface="Arial"/>
              <a:buChar char="•"/>
            </a:pPr>
            <a:r>
              <a:rPr b="0" i="0" lang="en" sz="1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ensures a strong project focus by having a project manager who performs a coordinating and integrating role across functional areas </a:t>
            </a:r>
            <a:endParaRPr sz="1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7"/>
          <p:cNvSpPr txBox="1"/>
          <p:nvPr>
            <p:ph idx="1" type="body"/>
          </p:nvPr>
        </p:nvSpPr>
        <p:spPr>
          <a:xfrm>
            <a:off x="457200" y="945349"/>
            <a:ext cx="8229600" cy="400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342900" marR="0" rtl="0" algn="l">
              <a:lnSpc>
                <a:spcPct val="1041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Failure to understand the key principles and roles in the more complex matrix organizational environment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l">
              <a:lnSpc>
                <a:spcPct val="104166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Distrust in organizational forms which are not based on „unity of command“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l">
              <a:lnSpc>
                <a:spcPct val="104166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Apprehensions of functional managers over the apparent </a:t>
            </a:r>
            <a:r>
              <a:rPr lang="en" sz="2300"/>
              <a:t>superiority</a:t>
            </a:r>
            <a:r>
              <a:rPr b="0" i="0" lang="e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project goals over those of the functional entity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6550" lvl="0" marL="342900" marR="0" rtl="0" algn="l">
              <a:lnSpc>
                <a:spcPct val="104166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b="0" i="0" lang="en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Senior management shortcomings in terms of clearly delineating in writing the formal and reciprocal roles of all the key managers involved in the project</a:t>
            </a:r>
            <a:endParaRPr sz="3100"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7"/>
          <p:cNvSpPr txBox="1"/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b="0" i="0" lang="en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Problems With Matrix Organizations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EGO white">
  <a:themeElements>
    <a:clrScheme name="EGO 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