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08" r:id="rId6"/>
    <p:sldMasterId id="2147483720" r:id="rId7"/>
  </p:sldMasterIdLst>
  <p:notesMasterIdLst>
    <p:notesMasterId r:id="rId17"/>
  </p:notesMasterIdLst>
  <p:sldIdLst>
    <p:sldId id="1692" r:id="rId8"/>
    <p:sldId id="1345" r:id="rId9"/>
    <p:sldId id="1686" r:id="rId10"/>
    <p:sldId id="1689" r:id="rId11"/>
    <p:sldId id="1690" r:id="rId12"/>
    <p:sldId id="1691" r:id="rId13"/>
    <p:sldId id="256" r:id="rId14"/>
    <p:sldId id="134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32544-D82C-3E3D-8516-C0AE7535C4C3}" name="Harald Lueck" initials="HL" userId="S::harald.lueck_aei.mpg.de#ext#@istnazfisnucl.onmicrosoft.com::86262e7f-e9f4-4afc-ab1b-2a5c08e02810" providerId="AD"/>
  <p188:author id="{F13BFCB0-DA1F-BF73-CAD9-A8A2F445F13F}" name="Michele Punturo" initials="MP" userId="S::punturo@infn.it::86b18cf8-2a0e-4c57-888a-300064038c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1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E02C-3259-41E9-9D7F-74CDFBFF2D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F753-E904-47B2-A99B-C4149370FC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347CE-7434-4363-B16B-65D49A857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https://www.google.com/maps/d/u/0/edit?mid=1GZXaOjNPYvHeVi_1EKBrwX9kkploa8M&amp;ll=3.7269142217833036%2C0&amp;z=3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BB14C-2059-4A13-BB10-9AB6E53ACD8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4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interferometer</a:t>
            </a:r>
            <a:r>
              <a:rPr lang="de-DE" dirty="0"/>
              <a:t> </a:t>
            </a:r>
            <a:r>
              <a:rPr lang="de-DE" dirty="0" err="1"/>
              <a:t>division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charged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ETO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deliver</a:t>
            </a:r>
            <a:r>
              <a:rPr lang="de-DE" dirty="0"/>
              <a:t> an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triangle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L </a:t>
            </a:r>
            <a:r>
              <a:rPr lang="de-DE" dirty="0" err="1"/>
              <a:t>option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4F753-E904-47B2-A99B-C4149370F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3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16AB8-026B-B065-3F0D-631A612B4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ABE3BF-6A0F-E057-F07C-1AB574C43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AAE2F2-1957-82ED-2A8C-8F4EC9C3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45830-2CDA-B21D-CD4A-F1F22633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A31CE3-D112-7823-2B42-90AAC7FE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98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4F36E-DDC7-B77F-C256-A7AD0A5E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5F07DB-1C19-3892-08C5-F867F8BE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9B85B-8672-81C0-3CDC-A8AB6313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D3EFF-2678-391F-F2B5-FAF7B148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A4B33-6403-521A-645F-0D119799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91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7AA7CF-4C14-F792-9C17-FBAA72AEC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0E149C-15C0-0C0F-3B53-C61E78858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69C4E2-40E0-39ED-5C6E-F9E6156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E28E01-E188-5B6B-4B75-D28A33B1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A3A0B-5761-D061-8E74-A47F1B9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6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D6419-41E6-48EC-BABB-4E65AFA0D6B6}" type="datetime1">
              <a:rPr lang="it-IT" smtClean="0"/>
              <a:t>01/10/2024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Michele Punturo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EC88E-C8B4-448E-B84E-2762A0F04F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5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584AB5-02F7-4906-A6FA-7AA585495819}" type="datetime1">
              <a:rPr lang="it-IT" smtClean="0"/>
              <a:t>01/10/2024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Michele Punturo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20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EEC54B-E8D5-4ACC-A809-E5BEFB317193}" type="datetime1">
              <a:rPr lang="it-IT" smtClean="0"/>
              <a:t>01/10/2024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Michele Punturo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3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143CCB-17BB-4C83-9B22-A975F43A8FC8}" type="datetime1">
              <a:rPr lang="it-IT" smtClean="0"/>
              <a:t>01/10/2024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Michele Punturo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23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6B6008-8EA3-4199-80E0-B26DE62A44E8}" type="datetime1">
              <a:rPr lang="it-IT" smtClean="0"/>
              <a:t>01/10/2024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Michele Punturo</a:t>
            </a:r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2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338872" cy="681001"/>
          </a:xfrm>
          <a:prstGeom prst="rect">
            <a:avLst/>
          </a:prstGeom>
          <a:solidFill>
            <a:srgbClr val="ED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7463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‹Nr.›</a:t>
            </a:fld>
            <a:endParaRPr lang="de-DE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DCD3D14-0DC8-4F40-844B-DBCE935D1C6C}"/>
              </a:ext>
            </a:extLst>
          </p:cNvPr>
          <p:cNvGrpSpPr/>
          <p:nvPr userDrawn="1"/>
        </p:nvGrpSpPr>
        <p:grpSpPr>
          <a:xfrm rot="10800000">
            <a:off x="-2635172" y="681006"/>
            <a:ext cx="15177009" cy="81329"/>
            <a:chOff x="2024185" y="869307"/>
            <a:chExt cx="10366102" cy="81329"/>
          </a:xfrm>
        </p:grpSpPr>
        <p:cxnSp>
          <p:nvCxnSpPr>
            <p:cNvPr id="7" name="Gerade Verbindung 12">
              <a:extLst>
                <a:ext uri="{FF2B5EF4-FFF2-40B4-BE49-F238E27FC236}">
                  <a16:creationId xmlns:a16="http://schemas.microsoft.com/office/drawing/2014/main" id="{19618200-C8A3-480A-8D9F-42D6293915AA}"/>
                </a:ext>
              </a:extLst>
            </p:cNvPr>
            <p:cNvCxnSpPr/>
            <p:nvPr userDrawn="1"/>
          </p:nvCxnSpPr>
          <p:spPr>
            <a:xfrm>
              <a:off x="3409700" y="950636"/>
              <a:ext cx="8980587" cy="0"/>
            </a:xfrm>
            <a:prstGeom prst="line">
              <a:avLst/>
            </a:prstGeom>
            <a:ln w="25400" cap="rnd">
              <a:solidFill>
                <a:srgbClr val="007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4">
              <a:extLst>
                <a:ext uri="{FF2B5EF4-FFF2-40B4-BE49-F238E27FC236}">
                  <a16:creationId xmlns:a16="http://schemas.microsoft.com/office/drawing/2014/main" id="{E0A63536-0164-44C1-841F-6E49E3BE4493}"/>
                </a:ext>
              </a:extLst>
            </p:cNvPr>
            <p:cNvCxnSpPr/>
            <p:nvPr userDrawn="1"/>
          </p:nvCxnSpPr>
          <p:spPr>
            <a:xfrm>
              <a:off x="2024185" y="869307"/>
              <a:ext cx="10151940" cy="0"/>
            </a:xfrm>
            <a:prstGeom prst="line">
              <a:avLst/>
            </a:prstGeom>
            <a:ln w="25400" cap="rnd">
              <a:solidFill>
                <a:srgbClr val="008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1">
            <a:extLst>
              <a:ext uri="{FF2B5EF4-FFF2-40B4-BE49-F238E27FC236}">
                <a16:creationId xmlns:a16="http://schemas.microsoft.com/office/drawing/2014/main" id="{7B5DDB38-EA11-43DD-869D-4C715E8C0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63" y="-26026"/>
            <a:ext cx="2995453" cy="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20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67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9A5A7-9075-4490-D70A-BF4C6D5A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A55755-D6C0-A969-C06C-7DE755F3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2DA82C-E243-181F-03A8-949D852E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C43F9-DF02-751B-AFA5-AE228A3F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3345CC-5F06-65FD-5505-584C8DED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49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9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5BEF46-56C2-4A38-B2C0-E9DD68F5FB25}" type="datetime1">
              <a:rPr lang="it-IT" smtClean="0"/>
              <a:t>01/10/2024</a:t>
            </a:fld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63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56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781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85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51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036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40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902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9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73488-3406-6C34-7973-B9C712F8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87424-2142-B812-BAD9-800013E2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92069-8BEF-B222-3FFD-B07041B2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D1395-DE90-8435-2433-1D76E7A4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C2771B-9770-3660-4BFC-629DB62E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9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343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495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06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813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EC88E-C8B4-448E-B84E-2762A0F04F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152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106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17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41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005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338872" cy="681001"/>
          </a:xfrm>
          <a:prstGeom prst="rect">
            <a:avLst/>
          </a:prstGeom>
          <a:solidFill>
            <a:srgbClr val="ED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7463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‹Nr.›</a:t>
            </a:fld>
            <a:endParaRPr lang="de-DE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DCD3D14-0DC8-4F40-844B-DBCE935D1C6C}"/>
              </a:ext>
            </a:extLst>
          </p:cNvPr>
          <p:cNvGrpSpPr/>
          <p:nvPr userDrawn="1"/>
        </p:nvGrpSpPr>
        <p:grpSpPr>
          <a:xfrm rot="10800000">
            <a:off x="-2635172" y="681006"/>
            <a:ext cx="15177009" cy="81329"/>
            <a:chOff x="2024185" y="869307"/>
            <a:chExt cx="10366102" cy="81329"/>
          </a:xfrm>
        </p:grpSpPr>
        <p:cxnSp>
          <p:nvCxnSpPr>
            <p:cNvPr id="7" name="Gerade Verbindung 12">
              <a:extLst>
                <a:ext uri="{FF2B5EF4-FFF2-40B4-BE49-F238E27FC236}">
                  <a16:creationId xmlns:a16="http://schemas.microsoft.com/office/drawing/2014/main" id="{19618200-C8A3-480A-8D9F-42D6293915AA}"/>
                </a:ext>
              </a:extLst>
            </p:cNvPr>
            <p:cNvCxnSpPr/>
            <p:nvPr userDrawn="1"/>
          </p:nvCxnSpPr>
          <p:spPr>
            <a:xfrm>
              <a:off x="3409700" y="950636"/>
              <a:ext cx="8980587" cy="0"/>
            </a:xfrm>
            <a:prstGeom prst="line">
              <a:avLst/>
            </a:prstGeom>
            <a:ln w="25400" cap="rnd">
              <a:solidFill>
                <a:srgbClr val="007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4">
              <a:extLst>
                <a:ext uri="{FF2B5EF4-FFF2-40B4-BE49-F238E27FC236}">
                  <a16:creationId xmlns:a16="http://schemas.microsoft.com/office/drawing/2014/main" id="{E0A63536-0164-44C1-841F-6E49E3BE4493}"/>
                </a:ext>
              </a:extLst>
            </p:cNvPr>
            <p:cNvCxnSpPr/>
            <p:nvPr userDrawn="1"/>
          </p:nvCxnSpPr>
          <p:spPr>
            <a:xfrm>
              <a:off x="2024185" y="869307"/>
              <a:ext cx="10151940" cy="0"/>
            </a:xfrm>
            <a:prstGeom prst="line">
              <a:avLst/>
            </a:prstGeom>
            <a:ln w="25400" cap="rnd">
              <a:solidFill>
                <a:srgbClr val="008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1">
            <a:extLst>
              <a:ext uri="{FF2B5EF4-FFF2-40B4-BE49-F238E27FC236}">
                <a16:creationId xmlns:a16="http://schemas.microsoft.com/office/drawing/2014/main" id="{7B5DDB38-EA11-43DD-869D-4C715E8C0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63" y="-26026"/>
            <a:ext cx="2995453" cy="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23403-7E34-6740-8D18-FB057FCC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BD9E47-4C28-CD84-FC11-4ABE0C222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FBD7B6-1845-F992-1487-023B32D8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4B74B9-1EEC-81CB-200B-6CFD5B61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6C125-D4B9-09FB-5036-0B97C968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065F73-31DA-E330-2786-58C4DCC4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240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0050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810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527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67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18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3528A-8DD1-C17D-7B8E-95711CCF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D0DF5-8DA1-F5D8-C708-24D979A3A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DFF835-69E5-E27B-7945-3695AFE3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E3660B-7DF1-BE66-7179-719E3BC66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C7F678-0C23-7B4B-4EDB-A4BFE21E8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E82901-BB9A-D408-64A4-E2F1DA73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4DCBB2-21A1-246C-CD5A-AA735E14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AA36D67-315B-9D68-DBC5-C21D8773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1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32BDE-6A81-04D4-3C80-1229B215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0416A2-F3C0-D1DE-4A00-8B0E74D3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FA4EB9-B060-8E7D-DA2E-20012B6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207C39-B0CB-48C1-4E37-BB867D56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28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703238-8656-7528-A03A-0009FFEF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D570E8-AED9-B489-DE3E-1BB94EFF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E287CE-D2DC-253C-5A30-3A1BAC77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9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5D77-E5F4-2C37-0FE1-9AA4A4B9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903B1-A45A-2A96-0464-74FCCAB9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BFA0CA-371C-F772-F5DE-05F89C195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3D4DC4-842B-71B1-74A5-B5B3692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DDA242-2C97-6980-2418-51455302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7E25B1-EA7B-202A-884D-95A068D1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9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172C2-7E52-3513-B23B-DC3A591D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C8246E-DA2F-DE93-8026-450FC13AF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808A49-2B01-A8F3-EDE3-64562E64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E4E3D9-72C1-3318-1B39-45752FAE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E67CA-0F59-444F-04B7-861C1C1E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B31F7-8EFB-51BA-61E5-F8140146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6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CA54E5-6710-6153-6A46-8FB9502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FE318-37E5-45B1-35A8-A7E1CF60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F15952-AB8E-1FE0-016F-7E13D7FD5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85EE-E7EF-B240-B946-C5E5A5653294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68E57-CA06-8FA7-7ECC-093A0F2B8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4A95E-BDEA-86AA-5054-748C6A20A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3335-1DC3-F44D-9BCC-5F9C94EC53C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5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F71526D8-E502-4EE1-9CDD-2B9EED07AB2A}" type="datetime1">
              <a:rPr lang="it-IT" smtClean="0"/>
              <a:t>01/10/2024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8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r>
              <a:rPr lang="de-DE"/>
              <a:t>Michele Punturo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2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773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8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64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ego-gw.it/event/764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indico.ego-gw.it/event/710/contributions/6385/attachments/3582/6418/go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6827821-6F18-4448-864C-5A6F2A87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1F0542D-9BF3-4460-BCAF-1289A96A1F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3575" y="903238"/>
            <a:ext cx="7812152" cy="5573428"/>
          </a:xfrm>
        </p:spPr>
      </p:pic>
    </p:spTree>
    <p:extLst>
      <p:ext uri="{BB962C8B-B14F-4D97-AF65-F5344CB8AC3E}">
        <p14:creationId xmlns:p14="http://schemas.microsoft.com/office/powerpoint/2010/main" val="53080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3B0DE85-7E1D-49A1-AAFB-08FC06918B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10990" cy="6858000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0157893-4CC9-F983-1B69-13C7C59F374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38B109-FB8C-0362-D50F-99D9287E8991}"/>
              </a:ext>
            </a:extLst>
          </p:cNvPr>
          <p:cNvSpPr txBox="1"/>
          <p:nvPr/>
        </p:nvSpPr>
        <p:spPr>
          <a:xfrm>
            <a:off x="327001" y="414134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Harald Lueck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EE9647-AE71-1C2A-F363-DAA8CBB1AACC}"/>
              </a:ext>
            </a:extLst>
          </p:cNvPr>
          <p:cNvSpPr txBox="1"/>
          <p:nvPr/>
        </p:nvSpPr>
        <p:spPr>
          <a:xfrm>
            <a:off x="4921624" y="-1559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BCEA9D-2511-B37D-6572-0F20129EC4CE}"/>
              </a:ext>
            </a:extLst>
          </p:cNvPr>
          <p:cNvSpPr txBox="1"/>
          <p:nvPr/>
        </p:nvSpPr>
        <p:spPr>
          <a:xfrm>
            <a:off x="327001" y="2126862"/>
            <a:ext cx="3276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Collaboration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</a:b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Status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53908A-4FF0-2D86-4D7A-D0B5C1520AF3}"/>
              </a:ext>
            </a:extLst>
          </p:cNvPr>
          <p:cNvSpPr txBox="1"/>
          <p:nvPr/>
        </p:nvSpPr>
        <p:spPr>
          <a:xfrm>
            <a:off x="697391" y="1376272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ET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Monthly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</a:t>
            </a:r>
            <a:r>
              <a:rPr lang="it-IT" sz="1600" dirty="0" err="1">
                <a:solidFill>
                  <a:srgbClr val="4472C4">
                    <a:lumMod val="20000"/>
                    <a:lumOff val="80000"/>
                  </a:srgbClr>
                </a:solidFill>
                <a:latin typeface="Lato" panose="020F0502020204030203" pitchFamily="34" charset="77"/>
              </a:rPr>
              <a:t>October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2024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49E358-2C9E-33CA-A69B-23D13CBBC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0" y="0"/>
            <a:ext cx="3383665" cy="10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69338BE-E31D-4F7A-ACA2-31079E29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66" b="954"/>
          <a:stretch/>
        </p:blipFill>
        <p:spPr>
          <a:xfrm>
            <a:off x="-429587" y="771733"/>
            <a:ext cx="12621588" cy="626691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A17D0A-839E-418F-8AF3-17C1088FC3A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B8EA6-9440-4CBE-A916-9B1BC747F3F5}" type="slidenum">
              <a:rPr kumimoji="0" lang="de-DE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 Roman No9 L" pitchFamily="18"/>
              </a:rPr>
              <a:pPr marL="0" marR="0" lvl="0" indent="0" algn="r" defTabSz="82954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 Roman No9 L" pitchFamily="1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8636C3-093B-43C6-B6C2-88012CF097A0}"/>
              </a:ext>
            </a:extLst>
          </p:cNvPr>
          <p:cNvSpPr/>
          <p:nvPr/>
        </p:nvSpPr>
        <p:spPr>
          <a:xfrm>
            <a:off x="4398375" y="5520476"/>
            <a:ext cx="4523013" cy="1200329"/>
          </a:xfrm>
          <a:prstGeom prst="rect">
            <a:avLst/>
          </a:prstGeom>
          <a:solidFill>
            <a:srgbClr val="1B2B5C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1725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</a:t>
            </a:r>
            <a:r>
              <a:rPr lang="de-DE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.10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.2024)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91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Research Units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Total: 253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 </a:t>
            </a:r>
            <a:r>
              <a:rPr lang="de-DE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30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Countries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E76F0A9-E695-4297-89A8-6A8C1D1C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/>
          <a:p>
            <a:r>
              <a:rPr lang="de-DE" b="1" dirty="0">
                <a:solidFill>
                  <a:srgbClr val="008F7A"/>
                </a:solidFill>
              </a:rPr>
              <a:t>ET </a:t>
            </a:r>
            <a:r>
              <a:rPr lang="de-DE" b="1" dirty="0" err="1">
                <a:solidFill>
                  <a:srgbClr val="008F7A"/>
                </a:solidFill>
              </a:rPr>
              <a:t>Member‘s</a:t>
            </a:r>
            <a:r>
              <a:rPr lang="de-DE" b="1" dirty="0">
                <a:solidFill>
                  <a:srgbClr val="008F7A"/>
                </a:solidFill>
              </a:rPr>
              <a:t> Affiliation </a:t>
            </a:r>
            <a:r>
              <a:rPr lang="de-DE" b="1" dirty="0" err="1">
                <a:solidFill>
                  <a:srgbClr val="008F7A"/>
                </a:solidFill>
              </a:rPr>
              <a:t>Map</a:t>
            </a:r>
            <a:endParaRPr lang="de-DE" b="1" dirty="0">
              <a:solidFill>
                <a:srgbClr val="008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4D3DE81-CC53-4C17-8124-AFCC7C801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905"/>
            <a:ext cx="12192000" cy="53182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70FB6C-4AC0-40EB-B6B6-D8E902E8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Evolution </a:t>
            </a:r>
            <a:r>
              <a:rPr lang="de-DE" dirty="0" err="1"/>
              <a:t>of</a:t>
            </a:r>
            <a:r>
              <a:rPr lang="de-DE" dirty="0"/>
              <a:t> #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members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0EFA68-D1FD-41AE-B8A9-E4BB58D375C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B8EA6-9440-4CBE-A916-9B1BC747F3F5}" type="slidenum">
              <a:rPr kumimoji="0" lang="de-DE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 Roman No9 L" pitchFamily="18"/>
              </a:rPr>
              <a:pPr marL="0" marR="0" lvl="0" indent="0" algn="r" defTabSz="82954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 Roman No9 L" pitchFamily="18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FD4767-8652-47B3-8B18-FABB736CDD89}"/>
              </a:ext>
            </a:extLst>
          </p:cNvPr>
          <p:cNvCxnSpPr>
            <a:cxnSpLocks/>
          </p:cNvCxnSpPr>
          <p:nvPr/>
        </p:nvCxnSpPr>
        <p:spPr>
          <a:xfrm flipV="1">
            <a:off x="665480" y="1508760"/>
            <a:ext cx="11526520" cy="130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6A887E5-859F-4FCF-83F1-88577DA24E95}"/>
              </a:ext>
            </a:extLst>
          </p:cNvPr>
          <p:cNvSpPr txBox="1"/>
          <p:nvPr/>
        </p:nvSpPr>
        <p:spPr>
          <a:xfrm>
            <a:off x="492760" y="904240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Levelling</a:t>
            </a:r>
            <a:r>
              <a:rPr lang="de-DE" dirty="0"/>
              <a:t> off a </a:t>
            </a:r>
            <a:r>
              <a:rPr lang="de-DE" dirty="0" err="1"/>
              <a:t>little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37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7B187-859E-46B7-9D87-89D0AC03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Registered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817373-6FFF-4723-9938-994F961B8D7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10B8EA6-9440-4CBE-A916-9B1BC747F3F5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C70BDC-FF62-46DD-B72A-5A8D1385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5" y="1036320"/>
            <a:ext cx="8191500" cy="4114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8402DB2-13FB-408F-8CDA-2B13BA90990D}"/>
              </a:ext>
            </a:extLst>
          </p:cNvPr>
          <p:cNvSpPr txBox="1"/>
          <p:nvPr/>
        </p:nvSpPr>
        <p:spPr>
          <a:xfrm>
            <a:off x="660400" y="5598160"/>
            <a:ext cx="659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all </a:t>
            </a:r>
            <a:r>
              <a:rPr lang="de-DE" dirty="0" err="1"/>
              <a:t>this</a:t>
            </a:r>
            <a:r>
              <a:rPr lang="de-DE" dirty="0"/>
              <a:t> ET General </a:t>
            </a:r>
            <a:r>
              <a:rPr lang="de-DE" dirty="0" err="1"/>
              <a:t>work</a:t>
            </a:r>
            <a:r>
              <a:rPr lang="de-DE" dirty="0"/>
              <a:t>,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?</a:t>
            </a:r>
          </a:p>
          <a:p>
            <a:r>
              <a:rPr lang="de-DE" dirty="0" err="1"/>
              <a:t>Why</a:t>
            </a:r>
            <a:r>
              <a:rPr lang="de-DE" dirty="0"/>
              <a:t>,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91 RUs,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54 RU </a:t>
            </a:r>
            <a:r>
              <a:rPr lang="de-DE" dirty="0" err="1"/>
              <a:t>leaders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CB?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A7C2C2-4225-48E4-A519-5394263B6F32}"/>
              </a:ext>
            </a:extLst>
          </p:cNvPr>
          <p:cNvSpPr txBox="1"/>
          <p:nvPr/>
        </p:nvSpPr>
        <p:spPr>
          <a:xfrm>
            <a:off x="1154430" y="3198614"/>
            <a:ext cx="76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770B4CC-99E5-4FA1-9C79-5343845A6312}"/>
              </a:ext>
            </a:extLst>
          </p:cNvPr>
          <p:cNvSpPr txBox="1"/>
          <p:nvPr/>
        </p:nvSpPr>
        <p:spPr>
          <a:xfrm>
            <a:off x="1154430" y="3198614"/>
            <a:ext cx="76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00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E2D1BD3-C8EB-488F-B1C9-4A999CD4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Annual Meeting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2677AD-15D6-4E99-B23B-8D504A6C635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6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53954E-2549-460D-B4B0-96FB7AAA5A96}"/>
              </a:ext>
            </a:extLst>
          </p:cNvPr>
          <p:cNvSpPr txBox="1"/>
          <p:nvPr/>
        </p:nvSpPr>
        <p:spPr>
          <a:xfrm>
            <a:off x="5475632" y="2998890"/>
            <a:ext cx="7603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https://indico.ego-gw.it/event/764/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DF1D93-1F5D-4F35-A205-D1CB9F55E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64" b="572"/>
          <a:stretch/>
        </p:blipFill>
        <p:spPr>
          <a:xfrm>
            <a:off x="0" y="1741999"/>
            <a:ext cx="5528075" cy="50337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123AFC-CA77-4216-ABD3-4865FABB6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3558505"/>
            <a:ext cx="6210300" cy="3162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B46D39-14AD-40FC-AE3A-D59FB36FC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233452" cy="174199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3BAD389-9DC8-4910-87A3-A9E07E4E40C5}"/>
              </a:ext>
            </a:extLst>
          </p:cNvPr>
          <p:cNvSpPr txBox="1"/>
          <p:nvPr/>
        </p:nvSpPr>
        <p:spPr>
          <a:xfrm>
            <a:off x="4165305" y="749154"/>
            <a:ext cx="3632789" cy="523220"/>
          </a:xfrm>
          <a:prstGeom prst="rect">
            <a:avLst/>
          </a:prstGeom>
          <a:solidFill>
            <a:srgbClr val="0136A8"/>
          </a:solidFill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FFFF00"/>
                </a:solidFill>
              </a:rPr>
              <a:t>Don‘t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forget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to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register</a:t>
            </a:r>
            <a:r>
              <a:rPr lang="de-DE" sz="28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898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204200" y="2482533"/>
            <a:ext cx="69876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en"/>
              <a:t>Proposal for ET Symposium 2025 in Bologna (Italy)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204200" y="5706667"/>
            <a:ext cx="6987600" cy="9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br>
              <a:rPr lang="en" sz="22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13th March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2267" y="0"/>
            <a:ext cx="2210523" cy="145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9334" y="195863"/>
            <a:ext cx="2117033" cy="12629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9120433" y="127267"/>
            <a:ext cx="410000" cy="16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9035600" y="1248867"/>
            <a:ext cx="494800" cy="21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1416367" y="1248867"/>
            <a:ext cx="494800" cy="21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0"/>
            <a:ext cx="520420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7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B49E370-4E88-4BA7-8E7A-1B5A82AA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5" y="878250"/>
            <a:ext cx="7064500" cy="601901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18B395-B39D-4481-B6F7-C602E626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Optical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Infrastructure </a:t>
            </a:r>
            <a:r>
              <a:rPr lang="de-DE" dirty="0" err="1">
                <a:sym typeface="Wingdings" panose="05000000000000000000" pitchFamily="2" charset="2"/>
              </a:rPr>
              <a:t>layout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BF0F4E-A8D9-459C-99C3-DB329AB053E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 Roman No9 L" pitchFamily="18"/>
              </a:rPr>
              <a:pPr marL="0" marR="0" lvl="0" indent="0" algn="r" defTabSz="82954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 Roman No9 L" pitchFamily="18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0BC45D-483B-46B5-95FB-12B3B3B2090F}"/>
              </a:ext>
            </a:extLst>
          </p:cNvPr>
          <p:cNvSpPr txBox="1"/>
          <p:nvPr/>
        </p:nvSpPr>
        <p:spPr>
          <a:xfrm>
            <a:off x="315799" y="993683"/>
            <a:ext cx="7607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Baseline 10km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Triangle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: ET-0443A-24, 90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page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document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;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ET-0368A-24 (Graphics)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SS17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C9D1F0-1ADB-4003-92A9-31F7971D8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88" y="2151334"/>
            <a:ext cx="4967212" cy="468410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5D89D6B-CDAD-43E5-A197-08BFF29C8D1D}"/>
              </a:ext>
            </a:extLst>
          </p:cNvPr>
          <p:cNvSpPr txBox="1"/>
          <p:nvPr/>
        </p:nvSpPr>
        <p:spPr>
          <a:xfrm>
            <a:off x="7103098" y="1443178"/>
            <a:ext cx="5538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2L-Option 15km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7"/>
                <a:ea typeface="+mn-ea"/>
                <a:cs typeface="+mn-cs"/>
              </a:rPr>
              <a:t>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ET-0482A-24,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pptx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0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4192664"/>
            <a:ext cx="6096000" cy="2665336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Detector</a:t>
            </a:r>
            <a:r>
              <a:rPr lang="de-DE" sz="3600" dirty="0"/>
              <a:t> TDR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5A6DE8-2B45-06B2-B6C0-5ABB5BD1F8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29">
            <a:extLst>
              <a:ext uri="{FF2B5EF4-FFF2-40B4-BE49-F238E27FC236}">
                <a16:creationId xmlns:a16="http://schemas.microsoft.com/office/drawing/2014/main" id="{4D27541E-8EF1-898A-F90B-23B5656D0021}"/>
              </a:ext>
            </a:extLst>
          </p:cNvPr>
          <p:cNvGrpSpPr/>
          <p:nvPr/>
        </p:nvGrpSpPr>
        <p:grpSpPr>
          <a:xfrm>
            <a:off x="6679478" y="878463"/>
            <a:ext cx="5230847" cy="5900790"/>
            <a:chOff x="1999706" y="-583611"/>
            <a:chExt cx="8001000" cy="9574964"/>
          </a:xfrm>
        </p:grpSpPr>
        <p:pic>
          <p:nvPicPr>
            <p:cNvPr id="17" name="Grafik 26">
              <a:extLst>
                <a:ext uri="{FF2B5EF4-FFF2-40B4-BE49-F238E27FC236}">
                  <a16:creationId xmlns:a16="http://schemas.microsoft.com/office/drawing/2014/main" id="{A8E99342-3444-1B8D-6493-8AB21659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8" name="Grafik 28">
              <a:extLst>
                <a:ext uri="{FF2B5EF4-FFF2-40B4-BE49-F238E27FC236}">
                  <a16:creationId xmlns:a16="http://schemas.microsoft.com/office/drawing/2014/main" id="{7378A478-62A4-E25A-3A32-0C86BAEE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69CB2A-0919-D19F-0154-5710C133F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-271" y="4421332"/>
            <a:ext cx="1723350" cy="52750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139F8F2-B8F1-0AC0-A3FC-055D99402BBB}"/>
              </a:ext>
            </a:extLst>
          </p:cNvPr>
          <p:cNvSpPr/>
          <p:nvPr/>
        </p:nvSpPr>
        <p:spPr>
          <a:xfrm rot="19138741">
            <a:off x="866981" y="4963163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6"/>
                </a:solidFill>
                <a:effectLst/>
              </a:rPr>
              <a:t>ET-0307A-24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B3E4E8B-A6FC-4BD1-AB37-938DE2E93082}"/>
              </a:ext>
            </a:extLst>
          </p:cNvPr>
          <p:cNvSpPr txBox="1"/>
          <p:nvPr/>
        </p:nvSpPr>
        <p:spPr>
          <a:xfrm>
            <a:off x="163995" y="1072940"/>
            <a:ext cx="59316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The activities and the </a:t>
            </a:r>
            <a:r>
              <a:rPr lang="it-IT" dirty="0" err="1"/>
              <a:t>path</a:t>
            </a:r>
            <a:r>
              <a:rPr lang="it-IT" dirty="0"/>
              <a:t> of the TDR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>
                <a:hlinkClick r:id="rId6"/>
              </a:rPr>
              <a:t>described</a:t>
            </a:r>
            <a:r>
              <a:rPr lang="it-IT" dirty="0">
                <a:hlinkClick r:id="rId6"/>
              </a:rPr>
              <a:t> by the ETC management </a:t>
            </a:r>
            <a:r>
              <a:rPr lang="it-IT" dirty="0" err="1">
                <a:hlinkClick r:id="rId6"/>
              </a:rPr>
              <a:t>at</a:t>
            </a:r>
            <a:r>
              <a:rPr lang="it-IT" dirty="0">
                <a:hlinkClick r:id="rId6"/>
              </a:rPr>
              <a:t> the last ET symposium</a:t>
            </a:r>
            <a:r>
              <a:rPr lang="it-IT" dirty="0"/>
              <a:t> and the ET-PP </a:t>
            </a:r>
            <a:r>
              <a:rPr lang="it-IT" dirty="0" err="1"/>
              <a:t>Barcelona</a:t>
            </a:r>
            <a:r>
              <a:rPr lang="it-IT" dirty="0"/>
              <a:t> meeting in </a:t>
            </a:r>
            <a:r>
              <a:rPr lang="it-IT" dirty="0" err="1"/>
              <a:t>June</a:t>
            </a:r>
            <a:r>
              <a:rPr lang="it-IT" dirty="0"/>
              <a:t>.</a:t>
            </a:r>
          </a:p>
          <a:p>
            <a:r>
              <a:rPr lang="it-IT" dirty="0"/>
              <a:t>The template of the TDR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suggested</a:t>
            </a:r>
            <a:r>
              <a:rPr lang="it-IT" dirty="0"/>
              <a:t> by the ETO Project Office and the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agreed</a:t>
            </a:r>
            <a:r>
              <a:rPr lang="it-IT" dirty="0"/>
              <a:t> </a:t>
            </a:r>
            <a:r>
              <a:rPr lang="it-IT" dirty="0" err="1"/>
              <a:t>upon</a:t>
            </a:r>
            <a:r>
              <a:rPr lang="it-IT" dirty="0"/>
              <a:t> in the regular </a:t>
            </a:r>
            <a:r>
              <a:rPr lang="it-IT" dirty="0" err="1"/>
              <a:t>bilateral</a:t>
            </a:r>
            <a:r>
              <a:rPr lang="it-IT" dirty="0"/>
              <a:t> meeting </a:t>
            </a:r>
            <a:r>
              <a:rPr lang="it-IT" dirty="0" err="1"/>
              <a:t>between</a:t>
            </a:r>
            <a:r>
              <a:rPr lang="it-IT" dirty="0"/>
              <a:t> EB/ED/PO </a:t>
            </a:r>
            <a:r>
              <a:rPr lang="it-IT" dirty="0" err="1"/>
              <a:t>chairs</a:t>
            </a:r>
            <a:r>
              <a:rPr lang="it-IT" dirty="0"/>
              <a:t> («Wednesday meetings»)</a:t>
            </a:r>
          </a:p>
        </p:txBody>
      </p:sp>
    </p:spTree>
    <p:extLst>
      <p:ext uri="{BB962C8B-B14F-4D97-AF65-F5344CB8AC3E}">
        <p14:creationId xmlns:p14="http://schemas.microsoft.com/office/powerpoint/2010/main" val="3324445352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9c4bab-24c6-48d6-805b-a44ad888d013" xsi:nil="true"/>
    <lcf76f155ced4ddcb4097134ff3c332f xmlns="e05aca6b-95ad-4d01-8dbe-05b192912a5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64652F53E4D418AF4598F39F1AE0C" ma:contentTypeVersion="17" ma:contentTypeDescription="Create a new document." ma:contentTypeScope="" ma:versionID="7c3f46b0a157cb1d359e3f09303d7548">
  <xsd:schema xmlns:xsd="http://www.w3.org/2001/XMLSchema" xmlns:xs="http://www.w3.org/2001/XMLSchema" xmlns:p="http://schemas.microsoft.com/office/2006/metadata/properties" xmlns:ns2="e05aca6b-95ad-4d01-8dbe-05b192912a59" xmlns:ns3="539c4bab-24c6-48d6-805b-a44ad888d013" targetNamespace="http://schemas.microsoft.com/office/2006/metadata/properties" ma:root="true" ma:fieldsID="b1af040e48063a37475b5ab93c57dc77" ns2:_="" ns3:_="">
    <xsd:import namespace="e05aca6b-95ad-4d01-8dbe-05b192912a59"/>
    <xsd:import namespace="539c4bab-24c6-48d6-805b-a44ad888d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aca6b-95ad-4d01-8dbe-05b192912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4bab-24c6-48d6-805b-a44ad888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6d73c4-600c-4750-b1a9-e8f5a5c35217}" ma:internalName="TaxCatchAll" ma:showField="CatchAllData" ma:web="539c4bab-24c6-48d6-805b-a44ad888d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27450-AD85-442C-ADC0-C5B0B4A0AA33}">
  <ds:schemaRefs>
    <ds:schemaRef ds:uri="http://schemas.microsoft.com/office/2006/metadata/properties"/>
    <ds:schemaRef ds:uri="http://schemas.microsoft.com/office/infopath/2007/PartnerControls"/>
    <ds:schemaRef ds:uri="539c4bab-24c6-48d6-805b-a44ad888d013"/>
    <ds:schemaRef ds:uri="e05aca6b-95ad-4d01-8dbe-05b192912a59"/>
  </ds:schemaRefs>
</ds:datastoreItem>
</file>

<file path=customXml/itemProps2.xml><?xml version="1.0" encoding="utf-8"?>
<ds:datastoreItem xmlns:ds="http://schemas.openxmlformats.org/officeDocument/2006/customXml" ds:itemID="{C15165E6-AC61-42BC-B3EC-D2082BCA2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aca6b-95ad-4d01-8dbe-05b192912a59"/>
    <ds:schemaRef ds:uri="539c4bab-24c6-48d6-805b-a44ad888d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F451F6-EEDB-45EF-BD4E-772FB18E3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Breitbild</PresentationFormat>
  <Paragraphs>43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9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CMSS17</vt:lpstr>
      <vt:lpstr>Lato</vt:lpstr>
      <vt:lpstr>Nimbus Roman No9 L</vt:lpstr>
      <vt:lpstr>Nimbus Sans L</vt:lpstr>
      <vt:lpstr>4_Tema di Office</vt:lpstr>
      <vt:lpstr>1_Standard</vt:lpstr>
      <vt:lpstr>Simple Light</vt:lpstr>
      <vt:lpstr>Standard</vt:lpstr>
      <vt:lpstr>Agenda</vt:lpstr>
      <vt:lpstr>PowerPoint-Präsentation</vt:lpstr>
      <vt:lpstr>ET Member‘s Affiliation Map</vt:lpstr>
      <vt:lpstr>Evolution of # of members</vt:lpstr>
      <vt:lpstr>Registered activities in the Collaboration</vt:lpstr>
      <vt:lpstr>ET Annual Meeting 2024</vt:lpstr>
      <vt:lpstr>Proposal for ET Symposium 2025 in Bologna (Italy)</vt:lpstr>
      <vt:lpstr>ET Optical layout  Infrastructure layout</vt:lpstr>
      <vt:lpstr>Detector TDR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Michele Punturo</dc:creator>
  <cp:lastModifiedBy>Harald Lueck</cp:lastModifiedBy>
  <cp:revision>138</cp:revision>
  <dcterms:created xsi:type="dcterms:W3CDTF">2024-06-14T16:54:15Z</dcterms:created>
  <dcterms:modified xsi:type="dcterms:W3CDTF">2024-10-01T13:52:22Z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0x0101002CD64652F53E4D418AF4598F39F1AE0C</vt:lpwstr>
  </property>
  <property fmtid="{D5CDD505-2E9C-101B-9397-08002B2CF9AE}" pid="3" name="MediaServiceImageTags">
    <vt:lpwstr/>
  </property>
</Properties>
</file>