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98989"/>
    <a:srgbClr val="005555"/>
    <a:srgbClr val="006C66"/>
    <a:srgbClr val="294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94249" autoAdjust="0"/>
  </p:normalViewPr>
  <p:slideViewPr>
    <p:cSldViewPr snapToGrid="0" snapToObjects="1" showGuides="1">
      <p:cViewPr varScale="1">
        <p:scale>
          <a:sx n="82" d="100"/>
          <a:sy n="82" d="100"/>
        </p:scale>
        <p:origin x="67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0376-9849-0641-980F-B64B5DF60C01}" type="datetimeFigureOut">
              <a:rPr lang="de-DE" smtClean="0"/>
              <a:t>31.05.2025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2F47-17B9-B440-9B67-93B9C4BEB0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9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DCA4C6-2ACE-4627-BE54-8F5B288E0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80CF2E0-C9F7-41B0-A531-2C79A57C56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6E9F9AB-CADF-4A81-A991-F3A1A1806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E745B2-7FBE-4F51-89F3-B7B820B78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811C7B-97C7-436D-82F8-E55AB3AC8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FC9C2-A520-4EFC-B13F-6FAAFCBD5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98B50-3A96-4348-B1B1-76B8EAE74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EE6E5-DB8B-472C-8377-0C6AA874D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D5D59-E9B2-42BF-A061-8A5167779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DB118-779A-465C-8A6D-0925A1A8E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1544B-68F0-4475-A9C7-4C5B075C0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think-cell Folie" r:id="rId26" imgW="384" imgH="385" progId="TCLayout.ActiveDocument.1">
                  <p:embed/>
                </p:oleObj>
              </mc:Choice>
              <mc:Fallback>
                <p:oleObj name="think-cell Folie" r:id="rId2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Name Surname</a:t>
            </a:r>
            <a:r>
              <a:rPr lang="de-DE" dirty="0"/>
              <a:t>	Title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685329-B96E-4C87-8A85-F6C433C90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23" t="-9202" r="-2804" b="-9202"/>
          <a:stretch/>
        </p:blipFill>
        <p:spPr>
          <a:xfrm>
            <a:off x="11304000" y="108000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97" r:id="rId6"/>
    <p:sldLayoutId id="2147483662" r:id="rId7"/>
    <p:sldLayoutId id="2147483669" r:id="rId8"/>
    <p:sldLayoutId id="2147483664" r:id="rId9"/>
    <p:sldLayoutId id="2147483668" r:id="rId10"/>
    <p:sldLayoutId id="2147483698" r:id="rId11"/>
    <p:sldLayoutId id="2147483671" r:id="rId12"/>
    <p:sldLayoutId id="2147483699" r:id="rId13"/>
    <p:sldLayoutId id="2147483692" r:id="rId14"/>
    <p:sldLayoutId id="2147483672" r:id="rId15"/>
    <p:sldLayoutId id="2147483673" r:id="rId16"/>
    <p:sldLayoutId id="2147483694" r:id="rId17"/>
    <p:sldLayoutId id="2147483696" r:id="rId18"/>
    <p:sldLayoutId id="2147483667" r:id="rId19"/>
    <p:sldLayoutId id="2147483700" r:id="rId20"/>
    <p:sldLayoutId id="2147483663" r:id="rId21"/>
  </p:sldLayoutIdLst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orient="horz" pos="1321" userDrawn="1">
          <p15:clr>
            <a:srgbClr val="F26B43"/>
          </p15:clr>
        </p15:guide>
        <p15:guide id="3" pos="7083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483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  <p15:guide id="9" pos="166" userDrawn="1">
          <p15:clr>
            <a:srgbClr val="F26B43"/>
          </p15:clr>
        </p15:guide>
        <p15:guide id="10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r=19663" TargetMode="External"/><Relationship Id="rId2" Type="http://schemas.openxmlformats.org/officeDocument/2006/relationships/hyperlink" Target="https://apps.et-gw.eu/etmd/?c=5&amp;a=2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apps.et-gw.eu/tds/ql/?c=1805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i.org/10.1103/physrevd.111.102003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r=1963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et-gw.eu/tds/ql/?c=18058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et-gw.eu/tds/ql/?c=18058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logna,_santuario_della_Madonna_di_San_Luca_(30)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overleaf.com/read/bgcyqqrtrdmc#03d933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t-gw.eu/pub/et-sensitivity-curves/-/tree/main?ref_type=head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lab.et-gw.eu/et/isb/active-noise-mitigation/lfcontrolnoise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3">
            <a:extLst>
              <a:ext uri="{FF2B5EF4-FFF2-40B4-BE49-F238E27FC236}">
                <a16:creationId xmlns:a16="http://schemas.microsoft.com/office/drawing/2014/main" id="{351EF14D-7A6E-4CCE-835D-5E8398C06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4" y="2196000"/>
            <a:ext cx="8898075" cy="123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5555"/>
                </a:solidFill>
              </a:rPr>
              <a:t>Modelling low-frequency control noise for the Einstein Telescope and deriving a requirements matrix</a:t>
            </a:r>
            <a:endParaRPr lang="de-DE" dirty="0">
              <a:solidFill>
                <a:srgbClr val="005555"/>
              </a:solidFill>
            </a:endParaRPr>
          </a:p>
        </p:txBody>
      </p:sp>
      <p:sp>
        <p:nvSpPr>
          <p:cNvPr id="6" name="Untertitel 16">
            <a:extLst>
              <a:ext uri="{FF2B5EF4-FFF2-40B4-BE49-F238E27FC236}">
                <a16:creationId xmlns:a16="http://schemas.microsoft.com/office/drawing/2014/main" id="{838A4B4D-B055-414C-934D-E3070DB18682}"/>
              </a:ext>
            </a:extLst>
          </p:cNvPr>
          <p:cNvSpPr txBox="1">
            <a:spLocks/>
          </p:cNvSpPr>
          <p:nvPr/>
        </p:nvSpPr>
        <p:spPr>
          <a:xfrm>
            <a:off x="1866900" y="3545634"/>
            <a:ext cx="8717100" cy="33123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4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ET Symposium, ISB/ANM session</a:t>
            </a:r>
          </a:p>
          <a:p>
            <a:pPr algn="ctr"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Artem </a:t>
            </a:r>
            <a:r>
              <a:rPr lang="en-US" sz="1800" dirty="0" err="1"/>
              <a:t>Basalaev</a:t>
            </a:r>
            <a:r>
              <a:rPr lang="en-US" sz="1800" dirty="0"/>
              <a:t> (AEI Hannover, 10</a:t>
            </a:r>
            <a:r>
              <a:rPr lang="en-DE" sz="1800" dirty="0"/>
              <a:t> </a:t>
            </a:r>
            <a:r>
              <a:rPr lang="en-US" sz="1800" dirty="0"/>
              <a:t>m Prototype)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on behalf of </a:t>
            </a:r>
            <a:r>
              <a:rPr lang="en-US" sz="1800" dirty="0">
                <a:hlinkClick r:id="rId2"/>
              </a:rPr>
              <a:t>ET LF Control Noise WP</a:t>
            </a:r>
            <a:endParaRPr lang="en-US" sz="1800" dirty="0"/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sz="2000" dirty="0">
                <a:hlinkClick r:id="rId3"/>
              </a:rPr>
              <a:t>ET-0264A-25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ET-0327A-25</a:t>
            </a:r>
            <a:endParaRPr lang="en-US" sz="2000" dirty="0"/>
          </a:p>
          <a:p>
            <a:pPr algn="ctr"/>
            <a:r>
              <a:rPr lang="en-US" sz="1800" dirty="0"/>
              <a:t>27 May 2025</a:t>
            </a:r>
            <a:endParaRPr lang="en-DE" sz="1800" dirty="0"/>
          </a:p>
          <a:p>
            <a:endParaRPr lang="de-DE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D8504-65E0-4DB1-B481-454EF75C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89" y="701384"/>
            <a:ext cx="2481670" cy="720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EAC88C-BB95-44B0-9FDC-23BC29C9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308" y="665441"/>
            <a:ext cx="833667" cy="8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 LSC noise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10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4F54A-5D24-4627-9BC4-8E73B0864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9" y="1111664"/>
            <a:ext cx="9659113" cy="5054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04937-C164-4BA1-8F6D-1D2B5DF1E44E}"/>
              </a:ext>
            </a:extLst>
          </p:cNvPr>
          <p:cNvSpPr txBox="1"/>
          <p:nvPr/>
        </p:nvSpPr>
        <p:spPr>
          <a:xfrm>
            <a:off x="947739" y="597267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Credit: Riccardo Maggiore, Jonathan Perry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19234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 IFO, Suspensions models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11</a:t>
            </a:fld>
            <a:endParaRPr lang="de-D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F71B68-A461-4F1A-A1CD-2ACE984EE939}"/>
              </a:ext>
            </a:extLst>
          </p:cNvPr>
          <p:cNvGrpSpPr/>
          <p:nvPr/>
        </p:nvGrpSpPr>
        <p:grpSpPr>
          <a:xfrm>
            <a:off x="1430000" y="1621871"/>
            <a:ext cx="3110668" cy="793318"/>
            <a:chOff x="2985331" y="1692557"/>
            <a:chExt cx="5476111" cy="793318"/>
          </a:xfrm>
        </p:grpSpPr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82424716-B44F-41AF-A0A0-9CFCA4BB9920}"/>
                </a:ext>
              </a:extLst>
            </p:cNvPr>
            <p:cNvSpPr/>
            <p:nvPr/>
          </p:nvSpPr>
          <p:spPr>
            <a:xfrm rot="5400000">
              <a:off x="2718193" y="1959695"/>
              <a:ext cx="793318" cy="259041"/>
            </a:xfrm>
            <a:prstGeom prst="can">
              <a:avLst/>
            </a:prstGeom>
            <a:solidFill>
              <a:schemeClr val="accent5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0A3B9C-1B93-4603-9E9B-E1CC2D1C9DF8}"/>
                </a:ext>
              </a:extLst>
            </p:cNvPr>
            <p:cNvCxnSpPr>
              <a:cxnSpLocks/>
            </p:cNvCxnSpPr>
            <p:nvPr/>
          </p:nvCxnSpPr>
          <p:spPr>
            <a:xfrm>
              <a:off x="3244373" y="2105358"/>
              <a:ext cx="4958027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5D222531-3BCE-40DC-B5E3-8A552297EE39}"/>
                </a:ext>
              </a:extLst>
            </p:cNvPr>
            <p:cNvSpPr/>
            <p:nvPr/>
          </p:nvSpPr>
          <p:spPr>
            <a:xfrm rot="5400000">
              <a:off x="7935263" y="1959695"/>
              <a:ext cx="793318" cy="259041"/>
            </a:xfrm>
            <a:prstGeom prst="can">
              <a:avLst/>
            </a:prstGeom>
            <a:solidFill>
              <a:schemeClr val="accent5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DA9FC9-9F64-4889-A4DD-66601CD98124}"/>
              </a:ext>
            </a:extLst>
          </p:cNvPr>
          <p:cNvGrpSpPr/>
          <p:nvPr/>
        </p:nvGrpSpPr>
        <p:grpSpPr>
          <a:xfrm>
            <a:off x="636684" y="2658009"/>
            <a:ext cx="793318" cy="3110668"/>
            <a:chOff x="636684" y="2658009"/>
            <a:chExt cx="793318" cy="3110668"/>
          </a:xfrm>
        </p:grpSpPr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79D0BD1E-B0C3-4380-8847-15DA2136A6C0}"/>
                </a:ext>
              </a:extLst>
            </p:cNvPr>
            <p:cNvSpPr/>
            <p:nvPr/>
          </p:nvSpPr>
          <p:spPr>
            <a:xfrm rot="10800000">
              <a:off x="636684" y="2658009"/>
              <a:ext cx="793318" cy="14714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595373-98D4-409E-9F42-9678BB6B2B5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390987" y="4213343"/>
              <a:ext cx="2816374" cy="0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599B3CD0-A5F7-44A4-966F-28E58BF1B315}"/>
                </a:ext>
              </a:extLst>
            </p:cNvPr>
            <p:cNvSpPr/>
            <p:nvPr/>
          </p:nvSpPr>
          <p:spPr>
            <a:xfrm rot="10800000">
              <a:off x="636684" y="5621531"/>
              <a:ext cx="793318" cy="14714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C3B4FC-7CC0-4FE1-B5EA-029A6F0A1E55}"/>
              </a:ext>
            </a:extLst>
          </p:cNvPr>
          <p:cNvGrpSpPr/>
          <p:nvPr/>
        </p:nvGrpSpPr>
        <p:grpSpPr>
          <a:xfrm rot="19243222">
            <a:off x="1687945" y="2481757"/>
            <a:ext cx="793318" cy="1944179"/>
            <a:chOff x="636684" y="2658009"/>
            <a:chExt cx="793318" cy="3110668"/>
          </a:xfrm>
        </p:grpSpPr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072F563C-8073-4BF5-A136-7DE114B15910}"/>
                </a:ext>
              </a:extLst>
            </p:cNvPr>
            <p:cNvSpPr/>
            <p:nvPr/>
          </p:nvSpPr>
          <p:spPr>
            <a:xfrm rot="10800000">
              <a:off x="636684" y="2658009"/>
              <a:ext cx="793318" cy="14714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7F58710-66F9-45C9-BB23-D1D1B02FD7B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390987" y="4213343"/>
              <a:ext cx="2816374" cy="0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Cylinder 44">
              <a:extLst>
                <a:ext uri="{FF2B5EF4-FFF2-40B4-BE49-F238E27FC236}">
                  <a16:creationId xmlns:a16="http://schemas.microsoft.com/office/drawing/2014/main" id="{B5E95552-2EB8-40E7-8633-44009D7D8B1C}"/>
                </a:ext>
              </a:extLst>
            </p:cNvPr>
            <p:cNvSpPr/>
            <p:nvPr/>
          </p:nvSpPr>
          <p:spPr>
            <a:xfrm rot="10800000">
              <a:off x="636684" y="5621531"/>
              <a:ext cx="793318" cy="14714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F4C26B-81DB-4C80-B976-42C00E63CF25}"/>
              </a:ext>
            </a:extLst>
          </p:cNvPr>
          <p:cNvGrpSpPr/>
          <p:nvPr/>
        </p:nvGrpSpPr>
        <p:grpSpPr>
          <a:xfrm rot="2676612">
            <a:off x="3816435" y="2436412"/>
            <a:ext cx="793318" cy="2055310"/>
            <a:chOff x="636684" y="2658009"/>
            <a:chExt cx="793318" cy="3110668"/>
          </a:xfrm>
        </p:grpSpPr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0DD0EC41-B890-4CC2-A48E-6D04CC417813}"/>
                </a:ext>
              </a:extLst>
            </p:cNvPr>
            <p:cNvSpPr/>
            <p:nvPr/>
          </p:nvSpPr>
          <p:spPr>
            <a:xfrm rot="10800000">
              <a:off x="636684" y="2658009"/>
              <a:ext cx="793318" cy="14714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2FF9785-13E3-4066-94F8-83E046FCE9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390987" y="4213343"/>
              <a:ext cx="2816374" cy="0"/>
            </a:xfrm>
            <a:prstGeom prst="line">
              <a:avLst/>
            </a:prstGeom>
            <a:ln w="38100">
              <a:solidFill>
                <a:srgbClr val="FF0000">
                  <a:alpha val="30000"/>
                </a:srgbClr>
              </a:solidFill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Cylinder 48">
              <a:extLst>
                <a:ext uri="{FF2B5EF4-FFF2-40B4-BE49-F238E27FC236}">
                  <a16:creationId xmlns:a16="http://schemas.microsoft.com/office/drawing/2014/main" id="{E130B9F3-C76B-474E-9809-5C7D220375C3}"/>
                </a:ext>
              </a:extLst>
            </p:cNvPr>
            <p:cNvSpPr/>
            <p:nvPr/>
          </p:nvSpPr>
          <p:spPr>
            <a:xfrm rot="10800000">
              <a:off x="636684" y="5621531"/>
              <a:ext cx="793318" cy="14714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CB7AA94F-64F1-4E01-A2A5-EC79346B615D}"/>
              </a:ext>
            </a:extLst>
          </p:cNvPr>
          <p:cNvSpPr/>
          <p:nvPr/>
        </p:nvSpPr>
        <p:spPr>
          <a:xfrm>
            <a:off x="4852503" y="1813251"/>
            <a:ext cx="510540" cy="47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72B184-17CC-4E35-8495-8A6A2F0EFA42}"/>
              </a:ext>
            </a:extLst>
          </p:cNvPr>
          <p:cNvSpPr/>
          <p:nvPr/>
        </p:nvSpPr>
        <p:spPr>
          <a:xfrm>
            <a:off x="761930" y="1782309"/>
            <a:ext cx="510540" cy="47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CDA461-6D2C-4BC1-B838-0EA109674A5D}"/>
              </a:ext>
            </a:extLst>
          </p:cNvPr>
          <p:cNvSpPr/>
          <p:nvPr/>
        </p:nvSpPr>
        <p:spPr>
          <a:xfrm>
            <a:off x="2842633" y="4342522"/>
            <a:ext cx="510540" cy="47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F7048B-3F68-445B-95A3-24E63BDCDF98}"/>
              </a:ext>
            </a:extLst>
          </p:cNvPr>
          <p:cNvSpPr txBox="1"/>
          <p:nvPr/>
        </p:nvSpPr>
        <p:spPr>
          <a:xfrm>
            <a:off x="5600831" y="130961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Previously studied case of Virgo [</a:t>
            </a:r>
            <a:r>
              <a:rPr lang="en-US" dirty="0">
                <a:hlinkClick r:id="rId2"/>
              </a:rPr>
              <a:t>Maggiore et al 2024</a:t>
            </a:r>
            <a:r>
              <a:rPr lang="en-US" dirty="0"/>
              <a:t>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Angular noise is not simply multiplied by static offsets beam offsets – they act as mirror tilts in actual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Interaction with IFO Division: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Virgo work made possible by </a:t>
            </a:r>
            <a:r>
              <a:rPr lang="en-US" b="1" dirty="0"/>
              <a:t>available official model </a:t>
            </a:r>
            <a:r>
              <a:rPr lang="en-US" dirty="0" err="1">
                <a:latin typeface="Consolas" panose="020B0609020204030204" pitchFamily="49" charset="0"/>
              </a:rPr>
              <a:t>finesse.virgo</a:t>
            </a:r>
            <a:r>
              <a:rPr lang="en-US" dirty="0"/>
              <a:t> – we need </a:t>
            </a:r>
            <a:r>
              <a:rPr lang="en-US" dirty="0">
                <a:latin typeface="Consolas" panose="020B0609020204030204" pitchFamily="49" charset="0"/>
              </a:rPr>
              <a:t>finesse.et</a:t>
            </a:r>
            <a:r>
              <a:rPr lang="en-US" dirty="0"/>
              <a:t>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Sensing matrix</a:t>
            </a:r>
            <a:r>
              <a:rPr lang="en-US" dirty="0"/>
              <a:t>: use good guess from them, provide feedback, iterate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665779-9199-40FE-B68B-99EB044C2FCE}"/>
              </a:ext>
            </a:extLst>
          </p:cNvPr>
          <p:cNvSpPr txBox="1"/>
          <p:nvPr/>
        </p:nvSpPr>
        <p:spPr>
          <a:xfrm>
            <a:off x="5790829" y="459940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Interaction with Suspensions Division: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Marionette → mirror TF – is it enough??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Angular RMS guess</a:t>
            </a:r>
            <a:endParaRPr lang="en-DE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144423E-40BC-4A27-92F5-5A7378EBE271}"/>
              </a:ext>
            </a:extLst>
          </p:cNvPr>
          <p:cNvGrpSpPr/>
          <p:nvPr/>
        </p:nvGrpSpPr>
        <p:grpSpPr>
          <a:xfrm>
            <a:off x="5532028" y="4378846"/>
            <a:ext cx="879151" cy="1369490"/>
            <a:chOff x="2751300" y="2177354"/>
            <a:chExt cx="2440640" cy="380188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2D982C8-84E9-44E0-A46B-67D84BE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1300" y="4199606"/>
              <a:ext cx="884315" cy="1471591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DB01789-5BBE-44E3-BD92-A1A5C92588F6}"/>
                </a:ext>
              </a:extLst>
            </p:cNvPr>
            <p:cNvSpPr/>
            <p:nvPr/>
          </p:nvSpPr>
          <p:spPr>
            <a:xfrm>
              <a:off x="2891800" y="2403597"/>
              <a:ext cx="603316" cy="183739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D139302-263C-44E3-BDED-B297C790DB3C}"/>
                </a:ext>
              </a:extLst>
            </p:cNvPr>
            <p:cNvSpPr/>
            <p:nvPr/>
          </p:nvSpPr>
          <p:spPr>
            <a:xfrm>
              <a:off x="2891800" y="2177354"/>
              <a:ext cx="2300140" cy="22624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574789-E22C-43C2-9F57-5F36A05F9AA4}"/>
                </a:ext>
              </a:extLst>
            </p:cNvPr>
            <p:cNvSpPr/>
            <p:nvPr/>
          </p:nvSpPr>
          <p:spPr>
            <a:xfrm>
              <a:off x="2891799" y="5586799"/>
              <a:ext cx="603316" cy="39244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39171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B7C36-FE87-4C95-9085-CB86C4C9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600200"/>
            <a:ext cx="10631551" cy="4807800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Does Finesse underestimate ASC noise, however complex the model?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Perhaps yes! Because ASC is nonlinear. Looking into time-domain simulation and “in-between”</a:t>
            </a:r>
            <a:endParaRPr lang="en-DE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 modelling – is it enough for us?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12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63D94-AE43-4D4B-933F-39D1B41B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00" y="2379321"/>
            <a:ext cx="5079573" cy="3369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786C7-E238-48FC-BA55-429B3BCF0D9E}"/>
              </a:ext>
            </a:extLst>
          </p:cNvPr>
          <p:cNvSpPr txBox="1"/>
          <p:nvPr/>
        </p:nvSpPr>
        <p:spPr>
          <a:xfrm>
            <a:off x="947739" y="5833516"/>
            <a:ext cx="9892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case of Virgo. Credit: Jonathan Perry, GWADW presentation [</a:t>
            </a:r>
            <a:r>
              <a:rPr lang="en-US" sz="1200" dirty="0">
                <a:hlinkClick r:id="rId3"/>
              </a:rPr>
              <a:t>ET-0234A-25</a:t>
            </a:r>
            <a:r>
              <a:rPr lang="en-US" sz="1200" dirty="0"/>
              <a:t>]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105326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B7C36-FE87-4C95-9085-CB86C4C9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9" y="1723863"/>
            <a:ext cx="10296524" cy="3725215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Low-frequency control noise of ET is a hard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can only solve it by </a:t>
            </a:r>
            <a:r>
              <a:rPr lang="en-US" sz="1800" dirty="0"/>
              <a:t>working together </a:t>
            </a:r>
            <a:r>
              <a:rPr lang="en-US" sz="1800" b="0" dirty="0"/>
              <a:t>and adopting </a:t>
            </a:r>
            <a:r>
              <a:rPr lang="en-US" sz="1800" dirty="0"/>
              <a:t>modular approach </a:t>
            </a:r>
            <a:r>
              <a:rPr lang="en-US" sz="1800" b="0" dirty="0"/>
              <a:t>with clearly defined responsibilities of WPs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LF Control Noise WP is at the </a:t>
            </a:r>
            <a:r>
              <a:rPr lang="en-US" sz="1800" dirty="0"/>
              <a:t>interface between Suspension and Optics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First step: tackle ASC noise with Finesse model with realistic suspension, </a:t>
            </a:r>
            <a:r>
              <a:rPr lang="en-US" sz="1800" dirty="0"/>
              <a:t>produce requirements matrix </a:t>
            </a:r>
            <a:r>
              <a:rPr lang="en-US" sz="1800" b="0" dirty="0"/>
              <a:t>(first result shown)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Next: further develop the model in cooperation with Suspension and IFO Divisions, </a:t>
            </a:r>
            <a:r>
              <a:rPr lang="en-US" sz="1800" dirty="0"/>
              <a:t>iterate 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 parallel explore limits of our tools: e.g. is Finesse sufficient for, generally, non-linear problem of LF controls?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13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5B06E-216B-4FA3-AB5A-3CB8462E8775}"/>
              </a:ext>
            </a:extLst>
          </p:cNvPr>
          <p:cNvSpPr txBox="1"/>
          <p:nvPr/>
        </p:nvSpPr>
        <p:spPr>
          <a:xfrm>
            <a:off x="8026411" y="1085756"/>
            <a:ext cx="3032358" cy="646331"/>
          </a:xfrm>
          <a:prstGeom prst="rect">
            <a:avLst/>
          </a:prstGeom>
          <a:noFill/>
          <a:ln w="28575">
            <a:solidFill>
              <a:schemeClr val="bg2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Note with more information: 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ET-0327A-25</a:t>
            </a:r>
            <a:endParaRPr lang="en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1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B7C36-FE87-4C95-9085-CB86C4C9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9" y="1723863"/>
            <a:ext cx="10296524" cy="3725215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Low-frequency control noise of ET is a hard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We can only solve it by </a:t>
            </a:r>
            <a:r>
              <a:rPr lang="en-US" sz="1800" dirty="0"/>
              <a:t>working together </a:t>
            </a:r>
            <a:r>
              <a:rPr lang="en-US" sz="1800" b="0" dirty="0"/>
              <a:t>and adopting </a:t>
            </a:r>
            <a:r>
              <a:rPr lang="en-US" sz="1800" dirty="0"/>
              <a:t>modular approach </a:t>
            </a:r>
            <a:r>
              <a:rPr lang="en-US" sz="1800" b="0" dirty="0"/>
              <a:t>with clearly defined responsibilities of WPs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LF Control Noise WP is at the </a:t>
            </a:r>
            <a:r>
              <a:rPr lang="en-US" sz="1800" dirty="0"/>
              <a:t>interface between Suspension and Optics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First step: tackle ASC noise with Finesse model with realistic suspension, </a:t>
            </a:r>
            <a:r>
              <a:rPr lang="en-US" sz="1800" dirty="0"/>
              <a:t>produce requirements matrix </a:t>
            </a:r>
            <a:r>
              <a:rPr lang="en-US" sz="1800" b="0" dirty="0"/>
              <a:t>(first result shown)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Next: further develop the model in cooperation with Suspension and IFO Divisions, </a:t>
            </a:r>
            <a:r>
              <a:rPr lang="en-US" sz="1800" dirty="0"/>
              <a:t>iterate 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 parallel explore limits of our tools: e.g. is Finesse sufficient for, generally, non-linear problem of LF controls?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strike="sngStrike" dirty="0"/>
              <a:t>PROFIT!</a:t>
            </a:r>
            <a:r>
              <a:rPr lang="en-US" sz="1800" b="0" dirty="0"/>
              <a:t>  ET TDR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14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30993-70B5-4248-A060-E9AAF78D33D8}"/>
              </a:ext>
            </a:extLst>
          </p:cNvPr>
          <p:cNvSpPr txBox="1"/>
          <p:nvPr/>
        </p:nvSpPr>
        <p:spPr>
          <a:xfrm>
            <a:off x="8026411" y="1085756"/>
            <a:ext cx="3032358" cy="646331"/>
          </a:xfrm>
          <a:prstGeom prst="rect">
            <a:avLst/>
          </a:prstGeom>
          <a:noFill/>
          <a:ln w="28575">
            <a:solidFill>
              <a:schemeClr val="bg2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75000"/>
                  </a:schemeClr>
                </a:solidFill>
              </a:rPr>
              <a:t>Note with more information: 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ET-0327A-25</a:t>
            </a:r>
            <a:endParaRPr lang="en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6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1035698"/>
            <a:ext cx="10296524" cy="106138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Thank you!</a:t>
            </a:r>
            <a:endParaRPr lang="en-DE" sz="48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47A37-E537-4B96-BADE-605BFF74BEC7}"/>
              </a:ext>
            </a:extLst>
          </p:cNvPr>
          <p:cNvSpPr txBox="1"/>
          <p:nvPr/>
        </p:nvSpPr>
        <p:spPr>
          <a:xfrm>
            <a:off x="1" y="6611779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image ref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63418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5660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model &amp; Control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17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2D08F-230A-4E96-923E-7C7177B5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4" y="1204762"/>
            <a:ext cx="5850428" cy="5067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E0380-7715-4DA5-8962-45E07CFF7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15" y="1204762"/>
            <a:ext cx="5344091" cy="36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6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opto-mechanical plant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18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817C8-4C15-42BF-BFAA-76AE2BAA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8" y="1146594"/>
            <a:ext cx="5738917" cy="43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8E142-BC81-496D-9958-29607C02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67" y="1146594"/>
            <a:ext cx="5682234" cy="43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BD5AE6-FE8D-4648-9AA1-36AC96F8D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00" y="5466594"/>
            <a:ext cx="6099618" cy="863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38E50-C77D-4533-903D-FD0692FC7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332" y="5466983"/>
            <a:ext cx="4635527" cy="6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0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model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19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5660A-4561-47BD-8719-49972EF615F7}"/>
              </a:ext>
            </a:extLst>
          </p:cNvPr>
          <p:cNvSpPr txBox="1"/>
          <p:nvPr/>
        </p:nvSpPr>
        <p:spPr>
          <a:xfrm>
            <a:off x="7295373" y="1403948"/>
            <a:ext cx="43865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Notes about this model: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Author: Robin Cornelissen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Ref: ET-0592A-24, live doc: </a:t>
            </a:r>
            <a:r>
              <a:rPr lang="en-US" sz="1400" dirty="0">
                <a:hlinkClick r:id="rId2"/>
              </a:rPr>
              <a:t>https://www.overleaf.com/read/bgcyqqrtrdmc#03d933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Produced with </a:t>
            </a:r>
            <a:r>
              <a:rPr lang="en-US" sz="1400" dirty="0" err="1"/>
              <a:t>Femto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model, especially the parameters, are not final.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E.g. </a:t>
            </a:r>
            <a:r>
              <a:rPr lang="en-US" sz="1400"/>
              <a:t>mirror mass </a:t>
            </a:r>
            <a:r>
              <a:rPr lang="en-US" sz="1400" dirty="0"/>
              <a:t>went through several iterations; a value of 211 kg was used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22221-7D1B-4E05-9AF2-DFED13E91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6" y="1770837"/>
            <a:ext cx="6174091" cy="4058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2B9F5-DAE2-4661-8FED-BFC14B7BC6AB}"/>
              </a:ext>
            </a:extLst>
          </p:cNvPr>
          <p:cNvSpPr txBox="1"/>
          <p:nvPr/>
        </p:nvSpPr>
        <p:spPr>
          <a:xfrm>
            <a:off x="1027071" y="13946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Marionette torque in pitch → mirror pitch transfer function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A3C22-DA75-403B-B719-C781005B5241}"/>
              </a:ext>
            </a:extLst>
          </p:cNvPr>
          <p:cNvSpPr txBox="1"/>
          <p:nvPr/>
        </p:nvSpPr>
        <p:spPr>
          <a:xfrm>
            <a:off x="7655194" y="4362516"/>
            <a:ext cx="26191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 is converted to </a:t>
            </a:r>
            <a:r>
              <a:rPr lang="en-US" dirty="0" err="1">
                <a:latin typeface="Consolas" panose="020B0609020204030204" pitchFamily="49" charset="0"/>
              </a:rPr>
              <a:t>SuspensionTFPlant</a:t>
            </a:r>
            <a:r>
              <a:rPr lang="en-US" dirty="0"/>
              <a:t> for Finesse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86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7FC0C7-6C0D-4B3F-9668-ED67AA09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2" y="686027"/>
            <a:ext cx="7314595" cy="54859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Low-frequency noise wall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2</a:t>
            </a:fld>
            <a:endParaRPr lang="de-D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D65242-961C-4125-BAE4-AA502B91F60C}"/>
              </a:ext>
            </a:extLst>
          </p:cNvPr>
          <p:cNvCxnSpPr>
            <a:cxnSpLocks/>
          </p:cNvCxnSpPr>
          <p:nvPr/>
        </p:nvCxnSpPr>
        <p:spPr>
          <a:xfrm flipV="1">
            <a:off x="2172677" y="1400303"/>
            <a:ext cx="6517148" cy="1796189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582E23-6F7C-4762-8AA4-2126D340936B}"/>
              </a:ext>
            </a:extLst>
          </p:cNvPr>
          <p:cNvSpPr txBox="1"/>
          <p:nvPr/>
        </p:nvSpPr>
        <p:spPr>
          <a:xfrm>
            <a:off x="8689825" y="1130531"/>
            <a:ext cx="2554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Very steep here!</a:t>
            </a:r>
          </a:p>
          <a:p>
            <a:r>
              <a:rPr lang="en-US" sz="2400" dirty="0">
                <a:solidFill>
                  <a:schemeClr val="tx2"/>
                </a:solidFill>
              </a:rPr>
              <a:t>Can we actually achieve this?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We don’t know: complex interplay of requirements</a:t>
            </a:r>
            <a:endParaRPr lang="en-DE" sz="24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35D86-9EA5-41B9-A7D5-5FF8F8D7648D}"/>
              </a:ext>
            </a:extLst>
          </p:cNvPr>
          <p:cNvSpPr txBox="1"/>
          <p:nvPr/>
        </p:nvSpPr>
        <p:spPr>
          <a:xfrm>
            <a:off x="7888191" y="4970892"/>
            <a:ext cx="2013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DE" dirty="0">
                <a:hlinkClick r:id="rId3"/>
              </a:rPr>
              <a:t>et-sensitivity-curves</a:t>
            </a:r>
            <a:r>
              <a:rPr lang="en-US" dirty="0">
                <a:hlinkClick r:id="rId3"/>
              </a:rPr>
              <a:t> in git</a:t>
            </a:r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73F04B-4B15-4894-8B2D-21DCD3952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63" y="5039449"/>
            <a:ext cx="533829" cy="5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4F7C08-38A1-4EBD-9165-6EDF81E65BB5}"/>
              </a:ext>
            </a:extLst>
          </p:cNvPr>
          <p:cNvCxnSpPr>
            <a:cxnSpLocks/>
          </p:cNvCxnSpPr>
          <p:nvPr/>
        </p:nvCxnSpPr>
        <p:spPr>
          <a:xfrm>
            <a:off x="5182483" y="2395246"/>
            <a:ext cx="3088" cy="41289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B11CA0-86DD-4D06-B3B4-0AD3B7C2A26F}"/>
              </a:ext>
            </a:extLst>
          </p:cNvPr>
          <p:cNvCxnSpPr>
            <a:cxnSpLocks/>
          </p:cNvCxnSpPr>
          <p:nvPr/>
        </p:nvCxnSpPr>
        <p:spPr>
          <a:xfrm>
            <a:off x="4319020" y="2383646"/>
            <a:ext cx="3088" cy="41289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B75DA5-7302-471E-836B-7AFCC13F2DF7}"/>
              </a:ext>
            </a:extLst>
          </p:cNvPr>
          <p:cNvCxnSpPr>
            <a:cxnSpLocks/>
          </p:cNvCxnSpPr>
          <p:nvPr/>
        </p:nvCxnSpPr>
        <p:spPr>
          <a:xfrm>
            <a:off x="5194211" y="3416632"/>
            <a:ext cx="3088" cy="41289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70A32B8-760F-47E6-A525-B87F6F11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00" y="4199606"/>
            <a:ext cx="884315" cy="14715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(especially LF) are uniquely affected by interplay of noises in two realms: </a:t>
            </a:r>
            <a:br>
              <a:rPr lang="en-US" dirty="0"/>
            </a:br>
            <a:r>
              <a:rPr lang="en-US" dirty="0"/>
              <a:t>optics and mechanics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3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D508E-54B6-49BE-8CA7-771C343C9D8E}"/>
              </a:ext>
            </a:extLst>
          </p:cNvPr>
          <p:cNvSpPr/>
          <p:nvPr/>
        </p:nvSpPr>
        <p:spPr>
          <a:xfrm>
            <a:off x="2891800" y="2403597"/>
            <a:ext cx="603316" cy="183739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6E53B-C65F-4692-B742-1C872906AD18}"/>
              </a:ext>
            </a:extLst>
          </p:cNvPr>
          <p:cNvSpPr/>
          <p:nvPr/>
        </p:nvSpPr>
        <p:spPr>
          <a:xfrm>
            <a:off x="2891800" y="2177354"/>
            <a:ext cx="2300140" cy="22624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0A383-9014-4F1B-B6E8-F67143CBD4B5}"/>
              </a:ext>
            </a:extLst>
          </p:cNvPr>
          <p:cNvSpPr txBox="1"/>
          <p:nvPr/>
        </p:nvSpPr>
        <p:spPr>
          <a:xfrm>
            <a:off x="1250005" y="4297137"/>
            <a:ext cx="204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Suspension</a:t>
            </a:r>
          </a:p>
          <a:p>
            <a:r>
              <a:rPr lang="en-US" dirty="0">
                <a:solidFill>
                  <a:srgbClr val="0070C0"/>
                </a:solidFill>
              </a:rPr>
              <a:t>controls</a:t>
            </a:r>
            <a:endParaRPr lang="en-DE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C1898B-1414-4277-BAB1-6DBC9098FD77}"/>
              </a:ext>
            </a:extLst>
          </p:cNvPr>
          <p:cNvSpPr txBox="1"/>
          <p:nvPr/>
        </p:nvSpPr>
        <p:spPr>
          <a:xfrm>
            <a:off x="6286236" y="4407166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* not actual ET optical layout</a:t>
            </a:r>
            <a:endParaRPr lang="en-DE" sz="1400" dirty="0">
              <a:solidFill>
                <a:schemeClr val="accent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04AAF-FC60-4861-9DFD-4053CCF696E4}"/>
              </a:ext>
            </a:extLst>
          </p:cNvPr>
          <p:cNvSpPr txBox="1"/>
          <p:nvPr/>
        </p:nvSpPr>
        <p:spPr>
          <a:xfrm>
            <a:off x="4041870" y="6093890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* not actual ET suspension</a:t>
            </a:r>
            <a:endParaRPr lang="en-DE" sz="1400" dirty="0">
              <a:solidFill>
                <a:srgbClr val="0070C0"/>
              </a:solidFill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0FED250-EF04-44CC-B9CC-2D56595F6B90}"/>
              </a:ext>
            </a:extLst>
          </p:cNvPr>
          <p:cNvCxnSpPr>
            <a:cxnSpLocks/>
          </p:cNvCxnSpPr>
          <p:nvPr/>
        </p:nvCxnSpPr>
        <p:spPr>
          <a:xfrm flipH="1">
            <a:off x="3495116" y="4468929"/>
            <a:ext cx="1764672" cy="809826"/>
          </a:xfrm>
          <a:prstGeom prst="bentConnector3">
            <a:avLst>
              <a:gd name="adj1" fmla="val -31762"/>
            </a:avLst>
          </a:prstGeom>
          <a:ln w="38100">
            <a:solidFill>
              <a:schemeClr val="bg2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401116-0D6A-4D84-B7D0-6B4CD7AD33D5}"/>
              </a:ext>
            </a:extLst>
          </p:cNvPr>
          <p:cNvSpPr txBox="1"/>
          <p:nvPr/>
        </p:nvSpPr>
        <p:spPr>
          <a:xfrm>
            <a:off x="5934715" y="3157554"/>
            <a:ext cx="1019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IFO controls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A173B3DD-D71A-4A63-8DF4-A0D6F3E2EBB4}"/>
              </a:ext>
            </a:extLst>
          </p:cNvPr>
          <p:cNvSpPr/>
          <p:nvPr/>
        </p:nvSpPr>
        <p:spPr>
          <a:xfrm rot="5400000">
            <a:off x="4798368" y="4095332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8B031E-3E55-4D43-9162-AE0BF220E7F1}"/>
              </a:ext>
            </a:extLst>
          </p:cNvPr>
          <p:cNvCxnSpPr/>
          <p:nvPr/>
        </p:nvCxnSpPr>
        <p:spPr>
          <a:xfrm>
            <a:off x="5324548" y="4240995"/>
            <a:ext cx="49580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2727BD7-B3CA-4DD3-9127-C8E79BF58AD5}"/>
              </a:ext>
            </a:extLst>
          </p:cNvPr>
          <p:cNvSpPr/>
          <p:nvPr/>
        </p:nvSpPr>
        <p:spPr>
          <a:xfrm>
            <a:off x="2891799" y="5586799"/>
            <a:ext cx="603316" cy="39244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B29E19-20E1-4554-A591-23DD193633A4}"/>
              </a:ext>
            </a:extLst>
          </p:cNvPr>
          <p:cNvSpPr/>
          <p:nvPr/>
        </p:nvSpPr>
        <p:spPr>
          <a:xfrm>
            <a:off x="2375876" y="5983374"/>
            <a:ext cx="1586524" cy="39244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A5EE0560-E5FF-4FD1-8099-00EACF6AB462}"/>
              </a:ext>
            </a:extLst>
          </p:cNvPr>
          <p:cNvSpPr/>
          <p:nvPr/>
        </p:nvSpPr>
        <p:spPr>
          <a:xfrm rot="5400000">
            <a:off x="4798368" y="2929020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AE34F310-E452-40FC-90EB-D2B3FB66F410}"/>
              </a:ext>
            </a:extLst>
          </p:cNvPr>
          <p:cNvSpPr/>
          <p:nvPr/>
        </p:nvSpPr>
        <p:spPr>
          <a:xfrm rot="5400000">
            <a:off x="3921521" y="4095334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10EFD7FA-94F9-4071-8FC7-F49A0371D039}"/>
              </a:ext>
            </a:extLst>
          </p:cNvPr>
          <p:cNvSpPr/>
          <p:nvPr/>
        </p:nvSpPr>
        <p:spPr>
          <a:xfrm rot="5400000">
            <a:off x="3921521" y="2929022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5E6376-BFCD-4460-AED3-1C4CDF8FE5EE}"/>
              </a:ext>
            </a:extLst>
          </p:cNvPr>
          <p:cNvCxnSpPr>
            <a:cxnSpLocks/>
          </p:cNvCxnSpPr>
          <p:nvPr/>
        </p:nvCxnSpPr>
        <p:spPr>
          <a:xfrm>
            <a:off x="4308917" y="3428010"/>
            <a:ext cx="3088" cy="41289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0876794-A425-44E9-9F26-0D1E8D4C2841}"/>
              </a:ext>
            </a:extLst>
          </p:cNvPr>
          <p:cNvCxnSpPr>
            <a:cxnSpLocks/>
          </p:cNvCxnSpPr>
          <p:nvPr/>
        </p:nvCxnSpPr>
        <p:spPr>
          <a:xfrm flipV="1">
            <a:off x="5318198" y="2927258"/>
            <a:ext cx="12700" cy="1166312"/>
          </a:xfrm>
          <a:prstGeom prst="bentConnector3">
            <a:avLst>
              <a:gd name="adj1" fmla="val 4443370"/>
            </a:avLst>
          </a:prstGeom>
          <a:ln w="28575" cmpd="sng">
            <a:solidFill>
              <a:schemeClr val="accent5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5B1F15-3FE4-44C0-B6CB-39C7D131FC9B}"/>
              </a:ext>
            </a:extLst>
          </p:cNvPr>
          <p:cNvCxnSpPr>
            <a:stCxn id="45" idx="1"/>
            <a:endCxn id="32" idx="3"/>
          </p:cNvCxnSpPr>
          <p:nvPr/>
        </p:nvCxnSpPr>
        <p:spPr>
          <a:xfrm flipV="1">
            <a:off x="4447701" y="4224853"/>
            <a:ext cx="617806" cy="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1A3AB4D-F402-452E-8232-53D65CC72CAE}"/>
              </a:ext>
            </a:extLst>
          </p:cNvPr>
          <p:cNvSpPr txBox="1"/>
          <p:nvPr/>
        </p:nvSpPr>
        <p:spPr>
          <a:xfrm>
            <a:off x="4447701" y="4917519"/>
            <a:ext cx="505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??</a:t>
            </a:r>
            <a:endParaRPr lang="en-DE" dirty="0">
              <a:solidFill>
                <a:schemeClr val="bg2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F4D5770-599D-4A7B-9FFE-F8EF7E1A78C9}"/>
              </a:ext>
            </a:extLst>
          </p:cNvPr>
          <p:cNvSpPr/>
          <p:nvPr/>
        </p:nvSpPr>
        <p:spPr>
          <a:xfrm>
            <a:off x="4389116" y="3990445"/>
            <a:ext cx="46621" cy="475202"/>
          </a:xfrm>
          <a:prstGeom prst="ellipse">
            <a:avLst/>
          </a:prstGeom>
          <a:solidFill>
            <a:srgbClr val="FFFF00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147F1D4-904F-46AB-99C3-59BA0053D654}"/>
              </a:ext>
            </a:extLst>
          </p:cNvPr>
          <p:cNvCxnSpPr>
            <a:cxnSpLocks/>
            <a:stCxn id="5" idx="1"/>
            <a:endCxn id="37" idx="1"/>
          </p:cNvCxnSpPr>
          <p:nvPr/>
        </p:nvCxnSpPr>
        <p:spPr>
          <a:xfrm rot="10800000" flipV="1">
            <a:off x="2891800" y="3322296"/>
            <a:ext cx="1" cy="2460724"/>
          </a:xfrm>
          <a:prstGeom prst="bentConnector3">
            <a:avLst>
              <a:gd name="adj1" fmla="val 22860100000"/>
            </a:avLst>
          </a:prstGeom>
          <a:ln w="28575" cmpd="sng">
            <a:solidFill>
              <a:srgbClr val="0070C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45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B7C36-FE87-4C95-9085-CB86C4C9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144739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/>
              <a:t>If we can make simulation </a:t>
            </a:r>
            <a:r>
              <a:rPr lang="en-US" sz="2600" dirty="0"/>
              <a:t>modular</a:t>
            </a:r>
            <a:r>
              <a:rPr lang="en-US" sz="2600" b="0" dirty="0"/>
              <a:t>, we can also better </a:t>
            </a:r>
            <a:r>
              <a:rPr lang="en-US" sz="2600" dirty="0"/>
              <a:t>integrate</a:t>
            </a:r>
            <a:r>
              <a:rPr lang="en-US" sz="2600" b="0" dirty="0"/>
              <a:t> with other groups and </a:t>
            </a:r>
            <a:r>
              <a:rPr lang="en-US" sz="2600" dirty="0"/>
              <a:t>work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/>
              <a:t>Requirements </a:t>
            </a:r>
            <a:r>
              <a:rPr lang="en-US" sz="2600" dirty="0"/>
              <a:t>flow</a:t>
            </a:r>
            <a:r>
              <a:rPr lang="en-US" sz="2600" b="0" dirty="0"/>
              <a:t> between modules and in some cases </a:t>
            </a:r>
            <a:r>
              <a:rPr lang="en-US" sz="2600" dirty="0"/>
              <a:t>loop</a:t>
            </a:r>
            <a:r>
              <a:rPr lang="en-US" sz="2600" b="0" dirty="0"/>
              <a:t> in several iterations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tackle this interface without “simulating everything”?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4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26FE5-4433-4ECA-A8B7-112CDF7FB4B8}"/>
              </a:ext>
            </a:extLst>
          </p:cNvPr>
          <p:cNvSpPr/>
          <p:nvPr/>
        </p:nvSpPr>
        <p:spPr>
          <a:xfrm>
            <a:off x="1943492" y="3487969"/>
            <a:ext cx="1564850" cy="162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9A3B1-D37A-4385-8981-FDDAFE823DD4}"/>
              </a:ext>
            </a:extLst>
          </p:cNvPr>
          <p:cNvSpPr/>
          <p:nvPr/>
        </p:nvSpPr>
        <p:spPr>
          <a:xfrm>
            <a:off x="5313575" y="3487969"/>
            <a:ext cx="1564850" cy="1621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08177-88AC-4E87-B59E-95FB25797AAD}"/>
              </a:ext>
            </a:extLst>
          </p:cNvPr>
          <p:cNvSpPr/>
          <p:nvPr/>
        </p:nvSpPr>
        <p:spPr>
          <a:xfrm>
            <a:off x="8683658" y="3487969"/>
            <a:ext cx="1564850" cy="16214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FB65A3-4AC2-4B44-B5E2-1DBF1323D9BC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878425" y="4298675"/>
            <a:ext cx="180523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F34D36-8810-44EB-BBF6-A506A9D2E80F}"/>
              </a:ext>
            </a:extLst>
          </p:cNvPr>
          <p:cNvCxnSpPr/>
          <p:nvPr/>
        </p:nvCxnSpPr>
        <p:spPr>
          <a:xfrm>
            <a:off x="3508342" y="4298675"/>
            <a:ext cx="180523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8402C1-5A0F-4407-AFDB-79D342C5275F}"/>
              </a:ext>
            </a:extLst>
          </p:cNvPr>
          <p:cNvSpPr txBox="1"/>
          <p:nvPr/>
        </p:nvSpPr>
        <p:spPr>
          <a:xfrm>
            <a:off x="5313575" y="5199929"/>
            <a:ext cx="3513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Our Box: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Susp/Finesse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Finesse model for control effects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DDDD9-3B64-400F-B0EC-CB8A8BCCCDD7}"/>
              </a:ext>
            </a:extLst>
          </p:cNvPr>
          <p:cNvSpPr txBox="1"/>
          <p:nvPr/>
        </p:nvSpPr>
        <p:spPr>
          <a:xfrm>
            <a:off x="1943492" y="5199929"/>
            <a:ext cx="2949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Suspension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Transfer functions</a:t>
            </a:r>
            <a:endParaRPr lang="en-DE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E9446-2428-4A04-AC50-C2C36ABD3316}"/>
              </a:ext>
            </a:extLst>
          </p:cNvPr>
          <p:cNvSpPr txBox="1"/>
          <p:nvPr/>
        </p:nvSpPr>
        <p:spPr>
          <a:xfrm>
            <a:off x="8599075" y="5227286"/>
            <a:ext cx="294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IFO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(huge) Finesse model</a:t>
            </a:r>
            <a:endParaRPr lang="en-DE" sz="1800" dirty="0"/>
          </a:p>
        </p:txBody>
      </p:sp>
    </p:spTree>
    <p:extLst>
      <p:ext uri="{BB962C8B-B14F-4D97-AF65-F5344CB8AC3E}">
        <p14:creationId xmlns:p14="http://schemas.microsoft.com/office/powerpoint/2010/main" val="420078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64D78-A4EB-4C95-A389-F6A9F3FB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919" y="830211"/>
            <a:ext cx="5613662" cy="31623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B7C36-FE87-4C95-9085-CB86C4C9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073" y="1409822"/>
            <a:ext cx="6576993" cy="4310912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Tackle potentially the </a:t>
            </a:r>
            <a:r>
              <a:rPr lang="en-US" sz="2000" dirty="0"/>
              <a:t>worst offender: angular sensing and control (ASC)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Build up one </a:t>
            </a:r>
            <a:r>
              <a:rPr lang="en-US" sz="2000" dirty="0"/>
              <a:t>cavity model </a:t>
            </a:r>
            <a:r>
              <a:rPr lang="en-US" sz="2000" b="0" dirty="0"/>
              <a:t>with </a:t>
            </a:r>
            <a:r>
              <a:rPr lang="en-US" sz="2000" dirty="0"/>
              <a:t>realistic last stage suspension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Assume some value </a:t>
            </a:r>
            <a:r>
              <a:rPr lang="en-US" sz="2000" b="0" dirty="0"/>
              <a:t>for beam spot RMS and sensing noise, </a:t>
            </a:r>
            <a:r>
              <a:rPr lang="en-US" sz="2000" dirty="0"/>
              <a:t>see how they interact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Do this for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Do this for yaw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Include effects of </a:t>
            </a:r>
            <a:r>
              <a:rPr lang="en-US" sz="2000" dirty="0"/>
              <a:t>longitudinal sensing noise (LSC)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Build up more </a:t>
            </a:r>
            <a:r>
              <a:rPr lang="en-US" sz="2000" dirty="0"/>
              <a:t>realistic IFO model</a:t>
            </a:r>
            <a:r>
              <a:rPr lang="en-US" sz="2000" b="0" dirty="0"/>
              <a:t>/take “official” model –  this is a big 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Is </a:t>
            </a:r>
            <a:r>
              <a:rPr lang="en-US" sz="2000" dirty="0"/>
              <a:t>Finesse the right tool</a:t>
            </a:r>
            <a:r>
              <a:rPr lang="en-US" sz="2000" b="0" dirty="0"/>
              <a:t>? Check results esp. for pitch</a:t>
            </a:r>
            <a:endParaRPr lang="en-DE" sz="2000" b="0" dirty="0"/>
          </a:p>
          <a:p>
            <a:endParaRPr lang="en-DE" sz="20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5</a:t>
            </a:fld>
            <a:endParaRPr lang="de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AF0D01-ACCC-4F75-8E70-40487D7C9B97}"/>
              </a:ext>
            </a:extLst>
          </p:cNvPr>
          <p:cNvCxnSpPr/>
          <p:nvPr/>
        </p:nvCxnSpPr>
        <p:spPr>
          <a:xfrm>
            <a:off x="284214" y="3890019"/>
            <a:ext cx="5363852" cy="0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7F36FD-C36F-4267-BB14-3A4570FE5D19}"/>
              </a:ext>
            </a:extLst>
          </p:cNvPr>
          <p:cNvSpPr txBox="1"/>
          <p:nvPr/>
        </p:nvSpPr>
        <p:spPr>
          <a:xfrm>
            <a:off x="5736050" y="37053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we are here</a:t>
            </a:r>
            <a:endParaRPr lang="en-DE" dirty="0">
              <a:solidFill>
                <a:schemeClr val="accent5"/>
              </a:solidFill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7B0C76CD-5609-42EB-98C2-26C6017CB001}"/>
              </a:ext>
            </a:extLst>
          </p:cNvPr>
          <p:cNvSpPr/>
          <p:nvPr/>
        </p:nvSpPr>
        <p:spPr>
          <a:xfrm rot="5728831">
            <a:off x="6777445" y="4998319"/>
            <a:ext cx="1601403" cy="350265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2F05D57E-A0F8-421E-BB79-0F7F32B57EBC}"/>
              </a:ext>
            </a:extLst>
          </p:cNvPr>
          <p:cNvSpPr/>
          <p:nvPr/>
        </p:nvSpPr>
        <p:spPr>
          <a:xfrm rot="5400000">
            <a:off x="10059793" y="5028913"/>
            <a:ext cx="1601403" cy="350265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315FD0-B88F-40A2-B02B-4A71D762922C}"/>
              </a:ext>
            </a:extLst>
          </p:cNvPr>
          <p:cNvCxnSpPr>
            <a:cxnSpLocks/>
          </p:cNvCxnSpPr>
          <p:nvPr/>
        </p:nvCxnSpPr>
        <p:spPr>
          <a:xfrm>
            <a:off x="7708739" y="5584456"/>
            <a:ext cx="2976623" cy="24018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AFF728-5BF7-43BA-BE44-344B543D6102}"/>
              </a:ext>
            </a:extLst>
          </p:cNvPr>
          <p:cNvCxnSpPr>
            <a:cxnSpLocks/>
          </p:cNvCxnSpPr>
          <p:nvPr/>
        </p:nvCxnSpPr>
        <p:spPr>
          <a:xfrm flipV="1">
            <a:off x="7464393" y="3706148"/>
            <a:ext cx="226284" cy="2514056"/>
          </a:xfrm>
          <a:prstGeom prst="line">
            <a:avLst/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CDDCD5-7F8B-4C20-9B16-CF48F2A2020E}"/>
              </a:ext>
            </a:extLst>
          </p:cNvPr>
          <p:cNvSpPr txBox="1"/>
          <p:nvPr/>
        </p:nvSpPr>
        <p:spPr>
          <a:xfrm>
            <a:off x="7446331" y="6163008"/>
            <a:ext cx="118622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l-GR" sz="1600" dirty="0"/>
              <a:t>α</a:t>
            </a:r>
            <a:endParaRPr lang="en-DE" sz="16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3BABE-3DF6-4136-BA89-168DEFB4AB7C}"/>
              </a:ext>
            </a:extLst>
          </p:cNvPr>
          <p:cNvSpPr txBox="1"/>
          <p:nvPr/>
        </p:nvSpPr>
        <p:spPr>
          <a:xfrm>
            <a:off x="9083450" y="4884285"/>
            <a:ext cx="142668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2000" dirty="0">
                <a:latin typeface="+mj-lt"/>
              </a:rPr>
              <a:t>L</a:t>
            </a:r>
            <a:endParaRPr lang="en-DE" sz="2000" dirty="0" err="1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927E23-F1BC-4174-9FF7-AEB06AF03E83}"/>
              </a:ext>
            </a:extLst>
          </p:cNvPr>
          <p:cNvSpPr txBox="1"/>
          <p:nvPr/>
        </p:nvSpPr>
        <p:spPr>
          <a:xfrm>
            <a:off x="9058604" y="5373450"/>
            <a:ext cx="192360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2000" dirty="0">
                <a:latin typeface="+mj-lt"/>
              </a:rPr>
              <a:t>L’</a:t>
            </a:r>
            <a:endParaRPr lang="en-DE" sz="2000" dirty="0" err="1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FE5CE7-F6B5-42D2-AE7C-D186C1299C7D}"/>
              </a:ext>
            </a:extLst>
          </p:cNvPr>
          <p:cNvSpPr txBox="1"/>
          <p:nvPr/>
        </p:nvSpPr>
        <p:spPr>
          <a:xfrm>
            <a:off x="8848810" y="5824639"/>
            <a:ext cx="1292277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2000" dirty="0">
                <a:latin typeface="+mj-lt"/>
              </a:rPr>
              <a:t>|L-L’|  ≈ d*</a:t>
            </a:r>
            <a:r>
              <a:rPr lang="el-GR" sz="2000" dirty="0">
                <a:latin typeface="+mj-lt"/>
              </a:rPr>
              <a:t>α</a:t>
            </a:r>
            <a:endParaRPr lang="en-DE" sz="2000" dirty="0" err="1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DE0EA5-A3C4-4E62-AD98-52F4A8B0591F}"/>
              </a:ext>
            </a:extLst>
          </p:cNvPr>
          <p:cNvSpPr txBox="1"/>
          <p:nvPr/>
        </p:nvSpPr>
        <p:spPr>
          <a:xfrm>
            <a:off x="7812494" y="389478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Credit: Riccardo Maggiore</a:t>
            </a:r>
            <a:endParaRPr lang="en-DE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0AA12C-CE19-4AB9-8D8F-60364EC87FC5}"/>
              </a:ext>
            </a:extLst>
          </p:cNvPr>
          <p:cNvSpPr txBox="1"/>
          <p:nvPr/>
        </p:nvSpPr>
        <p:spPr>
          <a:xfrm>
            <a:off x="8153051" y="5215387"/>
            <a:ext cx="461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d</a:t>
            </a:r>
            <a:endParaRPr lang="en-DE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3E2B22-C563-464C-AFAA-898BD8B37AEB}"/>
              </a:ext>
            </a:extLst>
          </p:cNvPr>
          <p:cNvCxnSpPr>
            <a:cxnSpLocks/>
          </p:cNvCxnSpPr>
          <p:nvPr/>
        </p:nvCxnSpPr>
        <p:spPr>
          <a:xfrm flipV="1">
            <a:off x="7559150" y="5215387"/>
            <a:ext cx="0" cy="1008941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7E47AC-E20E-4290-8771-BA003E0EFD85}"/>
              </a:ext>
            </a:extLst>
          </p:cNvPr>
          <p:cNvCxnSpPr>
            <a:cxnSpLocks/>
          </p:cNvCxnSpPr>
          <p:nvPr/>
        </p:nvCxnSpPr>
        <p:spPr>
          <a:xfrm>
            <a:off x="7745433" y="5211303"/>
            <a:ext cx="2938356" cy="3705"/>
          </a:xfrm>
          <a:prstGeom prst="line">
            <a:avLst/>
          </a:prstGeom>
          <a:ln w="38100">
            <a:solidFill>
              <a:srgbClr val="898989"/>
            </a:solidFill>
            <a:prstDash val="sysDot"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70B9209-CD05-41A1-AE75-4EDCAED9979E}"/>
              </a:ext>
            </a:extLst>
          </p:cNvPr>
          <p:cNvSpPr/>
          <p:nvPr/>
        </p:nvSpPr>
        <p:spPr>
          <a:xfrm>
            <a:off x="7739460" y="5211893"/>
            <a:ext cx="396005" cy="369332"/>
          </a:xfrm>
          <a:prstGeom prst="rightBrace">
            <a:avLst>
              <a:gd name="adj1" fmla="val 8333"/>
              <a:gd name="adj2" fmla="val 52664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410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B7C36-FE87-4C95-9085-CB86C4C9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9" y="4250012"/>
            <a:ext cx="10296524" cy="1922218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Realistic marionette → mirror TF extracted from state space suspension model and ported to Finesse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Mirrors response to tilts is calculated with radiation pressure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Two variables: </a:t>
            </a:r>
            <a:r>
              <a:rPr lang="en-US" sz="2000" dirty="0"/>
              <a:t>static beam offset  </a:t>
            </a:r>
            <a:r>
              <a:rPr lang="en-US" sz="2000" b="0" dirty="0"/>
              <a:t>and </a:t>
            </a:r>
            <a:r>
              <a:rPr lang="en-US" sz="2000" dirty="0"/>
              <a:t>tilt sensing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Fix one, vary the other to get max allowed: get </a:t>
            </a:r>
            <a:r>
              <a:rPr lang="en-US" sz="2000" dirty="0"/>
              <a:t>requirements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20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Current Model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6</a:t>
            </a:fld>
            <a:endParaRPr lang="de-DE" dirty="0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406210AA-FB01-4D54-BE42-46521C78B839}"/>
              </a:ext>
            </a:extLst>
          </p:cNvPr>
          <p:cNvSpPr/>
          <p:nvPr/>
        </p:nvSpPr>
        <p:spPr>
          <a:xfrm rot="5400000">
            <a:off x="2319354" y="3018887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BBA4B1-0D27-41BC-9E0C-B60AB0D0C342}"/>
              </a:ext>
            </a:extLst>
          </p:cNvPr>
          <p:cNvCxnSpPr/>
          <p:nvPr/>
        </p:nvCxnSpPr>
        <p:spPr>
          <a:xfrm>
            <a:off x="2845534" y="3164550"/>
            <a:ext cx="4958027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Cylinder 6">
            <a:extLst>
              <a:ext uri="{FF2B5EF4-FFF2-40B4-BE49-F238E27FC236}">
                <a16:creationId xmlns:a16="http://schemas.microsoft.com/office/drawing/2014/main" id="{B67C0FA5-BC88-4D6F-BCB5-A026C0BA9B35}"/>
              </a:ext>
            </a:extLst>
          </p:cNvPr>
          <p:cNvSpPr/>
          <p:nvPr/>
        </p:nvSpPr>
        <p:spPr>
          <a:xfrm rot="5400000">
            <a:off x="7536424" y="3018887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8BDB869E-9A89-420B-A14A-EE3AEB3450E8}"/>
              </a:ext>
            </a:extLst>
          </p:cNvPr>
          <p:cNvSpPr/>
          <p:nvPr/>
        </p:nvSpPr>
        <p:spPr>
          <a:xfrm rot="5400000">
            <a:off x="2317515" y="1755212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2CAF214E-F0D4-40CB-AACF-12A606D3C76D}"/>
              </a:ext>
            </a:extLst>
          </p:cNvPr>
          <p:cNvSpPr/>
          <p:nvPr/>
        </p:nvSpPr>
        <p:spPr>
          <a:xfrm rot="5400000">
            <a:off x="7534586" y="1771355"/>
            <a:ext cx="793318" cy="259041"/>
          </a:xfrm>
          <a:prstGeom prst="can">
            <a:avLst/>
          </a:prstGeom>
          <a:solidFill>
            <a:schemeClr val="accent5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DE" sz="13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03F3-2BE9-4847-8A28-5FFA4D2272B1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2711086" y="2217968"/>
            <a:ext cx="4927" cy="53378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1437F-BBE0-4F7A-AACC-D46FCCE09BC8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7926318" y="2217920"/>
            <a:ext cx="6765" cy="53382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41BD690A-DC72-4062-8A06-3CA56C0FFB45}"/>
              </a:ext>
            </a:extLst>
          </p:cNvPr>
          <p:cNvSpPr/>
          <p:nvPr/>
        </p:nvSpPr>
        <p:spPr>
          <a:xfrm>
            <a:off x="2095018" y="1701478"/>
            <a:ext cx="358815" cy="1608881"/>
          </a:xfrm>
          <a:prstGeom prst="leftBrace">
            <a:avLst/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51629-FC57-4D19-8235-11252BB8F88F}"/>
              </a:ext>
            </a:extLst>
          </p:cNvPr>
          <p:cNvSpPr txBox="1"/>
          <p:nvPr/>
        </p:nvSpPr>
        <p:spPr>
          <a:xfrm>
            <a:off x="462988" y="2044253"/>
            <a:ext cx="1790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MAR→MIR TF (pitch, yaw)</a:t>
            </a:r>
            <a:endParaRPr lang="en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FCD98-0502-4F2D-B341-A5476FBF60DC}"/>
              </a:ext>
            </a:extLst>
          </p:cNvPr>
          <p:cNvSpPr txBox="1"/>
          <p:nvPr/>
        </p:nvSpPr>
        <p:spPr>
          <a:xfrm>
            <a:off x="4388439" y="3281547"/>
            <a:ext cx="2128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← RP effects → </a:t>
            </a:r>
            <a:endParaRPr lang="en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44495-469C-440A-B47F-9164177E7DBD}"/>
              </a:ext>
            </a:extLst>
          </p:cNvPr>
          <p:cNvSpPr txBox="1"/>
          <p:nvPr/>
        </p:nvSpPr>
        <p:spPr>
          <a:xfrm>
            <a:off x="8865115" y="1591234"/>
            <a:ext cx="26364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800" b="0" dirty="0"/>
              <a:t>Our model is accessible in </a:t>
            </a:r>
            <a:r>
              <a:rPr lang="en-US" sz="1800" b="0" dirty="0">
                <a:hlinkClick r:id="rId2"/>
              </a:rPr>
              <a:t>ET </a:t>
            </a:r>
            <a:r>
              <a:rPr lang="en-US" sz="1800" b="0" dirty="0" err="1">
                <a:hlinkClick r:id="rId2"/>
              </a:rPr>
              <a:t>gitlab</a:t>
            </a:r>
            <a:endParaRPr lang="en-D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A28587-348D-45D3-9BDD-90639C1B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109" y="1796815"/>
            <a:ext cx="533829" cy="5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7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C83DE-1CD0-4AA5-A478-61BB5AD4299F}"/>
              </a:ext>
            </a:extLst>
          </p:cNvPr>
          <p:cNvSpPr txBox="1"/>
          <p:nvPr/>
        </p:nvSpPr>
        <p:spPr>
          <a:xfrm>
            <a:off x="7987323" y="1727754"/>
            <a:ext cx="3532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Tilt sensing noise and beam spot offset are at ~low levels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0FA52-2AA6-40DA-B5B4-66943C80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440000"/>
            <a:ext cx="667823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8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B8A5-B187-40E4-AE0E-EFD6BF7BB947}"/>
              </a:ext>
            </a:extLst>
          </p:cNvPr>
          <p:cNvSpPr txBox="1"/>
          <p:nvPr/>
        </p:nvSpPr>
        <p:spPr>
          <a:xfrm>
            <a:off x="7987323" y="1727754"/>
            <a:ext cx="3532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Tilt sensing noise is fixed at low level, find maximum tolerable beam spot offset before exceeding ET sensitivity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2A6CE-676F-4809-B26E-C3329AA9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440000"/>
            <a:ext cx="667823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78E59-ABF4-4A88-909C-0845ACF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7353-78FE-45C6-BF6D-5D243327C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Gravitational Physics (Albert Einstein Institute) | </a:t>
            </a:r>
            <a:r>
              <a:rPr lang="en-US" dirty="0">
                <a:solidFill>
                  <a:srgbClr val="898989"/>
                </a:solidFill>
              </a:rPr>
              <a:t>Artem </a:t>
            </a:r>
            <a:r>
              <a:rPr lang="en-US" dirty="0" err="1">
                <a:solidFill>
                  <a:srgbClr val="898989"/>
                </a:solidFill>
              </a:rPr>
              <a:t>B</a:t>
            </a:r>
            <a:r>
              <a:rPr lang="en-US" dirty="0" err="1"/>
              <a:t>asalaev</a:t>
            </a:r>
            <a:r>
              <a:rPr lang="de-DE" dirty="0"/>
              <a:t>	</a:t>
            </a:r>
            <a:r>
              <a:rPr lang="en-US" dirty="0">
                <a:solidFill>
                  <a:srgbClr val="005555"/>
                </a:solidFill>
              </a:rPr>
              <a:t>Modelling low-frequency control noise for The ET</a:t>
            </a:r>
            <a:r>
              <a:rPr lang="de-DE" dirty="0"/>
              <a:t>| 27.05.2025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9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18D81-682A-44EB-8F78-55729CC95CD4}"/>
              </a:ext>
            </a:extLst>
          </p:cNvPr>
          <p:cNvSpPr txBox="1"/>
          <p:nvPr/>
        </p:nvSpPr>
        <p:spPr>
          <a:xfrm>
            <a:off x="7987323" y="1727754"/>
            <a:ext cx="3532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spot offset is fixed at low level, find maximum tolerable tilt noise input at marionette before exceeding ET sensitivity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3D4D6-13D0-40AA-886C-F5583833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440000"/>
            <a:ext cx="667823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36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FUSSZEILE" val="Generalverwaltung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heme/theme1.xml><?xml version="1.0" encoding="utf-8"?>
<a:theme xmlns:a="http://schemas.openxmlformats.org/drawingml/2006/main" name="MPG 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_2020.potx" id="{3A6D6D4F-E4E0-4B5F-B5BC-3BE80730B298}" vid="{AABB6595-746E-448A-A034-F51B4C70BE0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1295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.SF NS Symbols Regular</vt:lpstr>
      <vt:lpstr>Arial</vt:lpstr>
      <vt:lpstr>Calibri</vt:lpstr>
      <vt:lpstr>Consolas</vt:lpstr>
      <vt:lpstr>Symbol</vt:lpstr>
      <vt:lpstr>Wingdings 3</vt:lpstr>
      <vt:lpstr>MPG 2020</vt:lpstr>
      <vt:lpstr>think-cell Folie</vt:lpstr>
      <vt:lpstr>Modelling low-frequency control noise for the Einstein Telescope and deriving a requirements matrix</vt:lpstr>
      <vt:lpstr>Low-frequency noise wall</vt:lpstr>
      <vt:lpstr>Controls (especially LF) are uniquely affected by interplay of noises in two realms:  optics and mechanics</vt:lpstr>
      <vt:lpstr>How to tackle this interface without “simulating everything”?</vt:lpstr>
      <vt:lpstr>Where to start</vt:lpstr>
      <vt:lpstr>Our Current Model</vt:lpstr>
      <vt:lpstr>Preliminary results</vt:lpstr>
      <vt:lpstr>Preliminary results</vt:lpstr>
      <vt:lpstr>Preliminary results</vt:lpstr>
      <vt:lpstr>Where next? LSC noise</vt:lpstr>
      <vt:lpstr>Where next? IFO, Suspensions models</vt:lpstr>
      <vt:lpstr>Finesse modelling – is it enough for us?</vt:lpstr>
      <vt:lpstr>Conclusions</vt:lpstr>
      <vt:lpstr>Conclusions</vt:lpstr>
      <vt:lpstr>Thank you!</vt:lpstr>
      <vt:lpstr>Backup</vt:lpstr>
      <vt:lpstr>Optics model &amp; Control</vt:lpstr>
      <vt:lpstr>opto-mechanical plant</vt:lpstr>
      <vt:lpstr>Suspension model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Dalija Budimlic</dc:creator>
  <cp:lastModifiedBy>Arbasa</cp:lastModifiedBy>
  <cp:revision>77</cp:revision>
  <dcterms:created xsi:type="dcterms:W3CDTF">2020-09-16T13:25:57Z</dcterms:created>
  <dcterms:modified xsi:type="dcterms:W3CDTF">2025-05-31T16:14:46Z</dcterms:modified>
</cp:coreProperties>
</file>