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0"/>
  </p:notesMasterIdLst>
  <p:sldIdLst>
    <p:sldId id="256" r:id="rId2"/>
    <p:sldId id="356" r:id="rId3"/>
    <p:sldId id="343" r:id="rId4"/>
    <p:sldId id="268" r:id="rId5"/>
    <p:sldId id="303" r:id="rId6"/>
    <p:sldId id="274" r:id="rId7"/>
    <p:sldId id="272" r:id="rId8"/>
    <p:sldId id="275" r:id="rId9"/>
    <p:sldId id="324" r:id="rId10"/>
    <p:sldId id="320" r:id="rId11"/>
    <p:sldId id="290" r:id="rId12"/>
    <p:sldId id="292" r:id="rId13"/>
    <p:sldId id="353" r:id="rId14"/>
    <p:sldId id="359" r:id="rId15"/>
    <p:sldId id="344" r:id="rId16"/>
    <p:sldId id="355" r:id="rId17"/>
    <p:sldId id="354" r:id="rId18"/>
    <p:sldId id="282" r:id="rId19"/>
    <p:sldId id="358" r:id="rId20"/>
    <p:sldId id="365" r:id="rId21"/>
    <p:sldId id="306" r:id="rId22"/>
    <p:sldId id="300" r:id="rId23"/>
    <p:sldId id="302" r:id="rId24"/>
    <p:sldId id="317" r:id="rId25"/>
    <p:sldId id="351" r:id="rId26"/>
    <p:sldId id="352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364" r:id="rId3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94C6F5"/>
    <a:srgbClr val="495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7"/>
    <p:restoredTop sz="95204"/>
  </p:normalViewPr>
  <p:slideViewPr>
    <p:cSldViewPr snapToGrid="0">
      <p:cViewPr varScale="1">
        <p:scale>
          <a:sx n="91" d="100"/>
          <a:sy n="91" d="100"/>
        </p:scale>
        <p:origin x="59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9B74C0-BD63-4C30-B3AA-B25A48B6502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E8A2747-9A7A-4B78-A3C3-F46FB57D268C}">
      <dgm:prSet/>
      <dgm:spPr/>
      <dgm:t>
        <a:bodyPr/>
        <a:lstStyle/>
        <a:p>
          <a:r>
            <a:rPr lang="en-US"/>
            <a:t>Size-Thickness</a:t>
          </a:r>
        </a:p>
      </dgm:t>
    </dgm:pt>
    <dgm:pt modelId="{DFBD181F-2C7F-4E49-A1FB-99896E9308B7}" type="parTrans" cxnId="{BE5DB3E5-8137-4728-82E9-C91EB19B21A5}">
      <dgm:prSet/>
      <dgm:spPr/>
      <dgm:t>
        <a:bodyPr/>
        <a:lstStyle/>
        <a:p>
          <a:endParaRPr lang="en-US"/>
        </a:p>
      </dgm:t>
    </dgm:pt>
    <dgm:pt modelId="{6CF0BE9C-A74C-4B52-A637-9FC77C919445}" type="sibTrans" cxnId="{BE5DB3E5-8137-4728-82E9-C91EB19B21A5}">
      <dgm:prSet/>
      <dgm:spPr/>
      <dgm:t>
        <a:bodyPr/>
        <a:lstStyle/>
        <a:p>
          <a:endParaRPr lang="en-US"/>
        </a:p>
      </dgm:t>
    </dgm:pt>
    <dgm:pt modelId="{B4C7EDCB-4B06-4707-B7B0-DAECAD613446}">
      <dgm:prSet/>
      <dgm:spPr/>
      <dgm:t>
        <a:bodyPr/>
        <a:lstStyle/>
        <a:p>
          <a:r>
            <a:rPr lang="en-US" dirty="0"/>
            <a:t>Aspect ratio (length/width)</a:t>
          </a:r>
        </a:p>
      </dgm:t>
    </dgm:pt>
    <dgm:pt modelId="{2900706E-5BFC-4CEC-BF5E-062268B42DAF}" type="parTrans" cxnId="{28C6A53F-F707-471C-99E6-E0B14851E918}">
      <dgm:prSet/>
      <dgm:spPr/>
      <dgm:t>
        <a:bodyPr/>
        <a:lstStyle/>
        <a:p>
          <a:endParaRPr lang="en-US"/>
        </a:p>
      </dgm:t>
    </dgm:pt>
    <dgm:pt modelId="{ED298FBD-D0AA-4D3C-A48B-5748E54510C7}" type="sibTrans" cxnId="{28C6A53F-F707-471C-99E6-E0B14851E918}">
      <dgm:prSet/>
      <dgm:spPr/>
      <dgm:t>
        <a:bodyPr/>
        <a:lstStyle/>
        <a:p>
          <a:endParaRPr lang="en-US"/>
        </a:p>
      </dgm:t>
    </dgm:pt>
    <dgm:pt modelId="{59B82F8C-CCA1-4524-AEA8-0B48CD6E10F4}">
      <dgm:prSet/>
      <dgm:spPr/>
      <dgm:t>
        <a:bodyPr/>
        <a:lstStyle/>
        <a:p>
          <a:r>
            <a:rPr lang="en-US" dirty="0"/>
            <a:t>Edge design (base of the blade)</a:t>
          </a:r>
        </a:p>
      </dgm:t>
    </dgm:pt>
    <dgm:pt modelId="{0E25983D-F751-42F2-A253-91AB0B99CF6E}" type="parTrans" cxnId="{E776C4E4-F4F2-47A0-BD44-57928097E7F3}">
      <dgm:prSet/>
      <dgm:spPr/>
      <dgm:t>
        <a:bodyPr/>
        <a:lstStyle/>
        <a:p>
          <a:endParaRPr lang="en-US"/>
        </a:p>
      </dgm:t>
    </dgm:pt>
    <dgm:pt modelId="{FB5F10E9-67E4-46B2-987F-2C5B6875D8B2}" type="sibTrans" cxnId="{E776C4E4-F4F2-47A0-BD44-57928097E7F3}">
      <dgm:prSet/>
      <dgm:spPr/>
      <dgm:t>
        <a:bodyPr/>
        <a:lstStyle/>
        <a:p>
          <a:endParaRPr lang="en-US"/>
        </a:p>
      </dgm:t>
    </dgm:pt>
    <dgm:pt modelId="{A2465882-86E3-4B84-9277-31801B46E248}">
      <dgm:prSet/>
      <dgm:spPr/>
      <dgm:t>
        <a:bodyPr/>
        <a:lstStyle/>
        <a:p>
          <a:r>
            <a:rPr lang="en-US" dirty="0"/>
            <a:t>Material properties (crystal orientation)</a:t>
          </a:r>
        </a:p>
      </dgm:t>
    </dgm:pt>
    <dgm:pt modelId="{495D87BC-0908-49EF-A5C3-E7BD36D02DD5}" type="parTrans" cxnId="{58ED5899-33FC-48DA-B021-545CA3FF65A7}">
      <dgm:prSet/>
      <dgm:spPr/>
      <dgm:t>
        <a:bodyPr/>
        <a:lstStyle/>
        <a:p>
          <a:endParaRPr lang="en-US"/>
        </a:p>
      </dgm:t>
    </dgm:pt>
    <dgm:pt modelId="{52DC9724-4FB1-4690-8407-3C3ED4547A89}" type="sibTrans" cxnId="{58ED5899-33FC-48DA-B021-545CA3FF65A7}">
      <dgm:prSet/>
      <dgm:spPr/>
      <dgm:t>
        <a:bodyPr/>
        <a:lstStyle/>
        <a:p>
          <a:endParaRPr lang="en-US"/>
        </a:p>
      </dgm:t>
    </dgm:pt>
    <dgm:pt modelId="{C03640E3-F869-44AF-8684-5A3C4C14DC57}">
      <dgm:prSet/>
      <dgm:spPr/>
      <dgm:t>
        <a:bodyPr/>
        <a:lstStyle/>
        <a:p>
          <a:r>
            <a:rPr lang="en-GB"/>
            <a:t>S</a:t>
          </a:r>
          <a:r>
            <a:rPr lang="en-US"/>
            <a:t>upport and fixturing</a:t>
          </a:r>
        </a:p>
      </dgm:t>
    </dgm:pt>
    <dgm:pt modelId="{E74DEF50-9368-4CC8-B8B3-2FA3FAF7DFA2}" type="parTrans" cxnId="{77C210F5-1ACD-4470-984E-D39DD000FAC1}">
      <dgm:prSet/>
      <dgm:spPr/>
      <dgm:t>
        <a:bodyPr/>
        <a:lstStyle/>
        <a:p>
          <a:endParaRPr lang="en-US"/>
        </a:p>
      </dgm:t>
    </dgm:pt>
    <dgm:pt modelId="{1E0DFEBE-18C6-49AC-98CE-CF49A27AC513}" type="sibTrans" cxnId="{77C210F5-1ACD-4470-984E-D39DD000FAC1}">
      <dgm:prSet/>
      <dgm:spPr/>
      <dgm:t>
        <a:bodyPr/>
        <a:lstStyle/>
        <a:p>
          <a:endParaRPr lang="en-US"/>
        </a:p>
      </dgm:t>
    </dgm:pt>
    <dgm:pt modelId="{39E23CB6-7C6F-4F44-86CA-C672EDDED0EB}">
      <dgm:prSet/>
      <dgm:spPr/>
      <dgm:t>
        <a:bodyPr/>
        <a:lstStyle/>
        <a:p>
          <a:r>
            <a:rPr lang="en-GB" dirty="0"/>
            <a:t>L</a:t>
          </a:r>
          <a:r>
            <a:rPr lang="en-US" dirty="0" err="1"/>
            <a:t>oad</a:t>
          </a:r>
          <a:r>
            <a:rPr lang="en-US" dirty="0"/>
            <a:t> distribution (tip stiffness)</a:t>
          </a:r>
        </a:p>
      </dgm:t>
    </dgm:pt>
    <dgm:pt modelId="{1221DCF6-812B-4B3D-87B0-670FF2288505}" type="parTrans" cxnId="{58ED3F22-F1EF-4517-9326-5D069942FB9A}">
      <dgm:prSet/>
      <dgm:spPr/>
      <dgm:t>
        <a:bodyPr/>
        <a:lstStyle/>
        <a:p>
          <a:endParaRPr lang="en-US"/>
        </a:p>
      </dgm:t>
    </dgm:pt>
    <dgm:pt modelId="{5A0DAEB1-1711-4182-9A3B-B15735B125FE}" type="sibTrans" cxnId="{58ED3F22-F1EF-4517-9326-5D069942FB9A}">
      <dgm:prSet/>
      <dgm:spPr/>
      <dgm:t>
        <a:bodyPr/>
        <a:lstStyle/>
        <a:p>
          <a:endParaRPr lang="en-US"/>
        </a:p>
      </dgm:t>
    </dgm:pt>
    <dgm:pt modelId="{1838A733-CF33-4848-AFBF-9B5722346C28}">
      <dgm:prSet/>
      <dgm:spPr/>
      <dgm:t>
        <a:bodyPr/>
        <a:lstStyle/>
        <a:p>
          <a:r>
            <a:rPr lang="en-GB" dirty="0"/>
            <a:t>E</a:t>
          </a:r>
          <a:r>
            <a:rPr lang="en-US" dirty="0" err="1"/>
            <a:t>nvironmental</a:t>
          </a:r>
          <a:r>
            <a:rPr lang="en-US" dirty="0"/>
            <a:t> factors (cryogenics)</a:t>
          </a:r>
        </a:p>
      </dgm:t>
    </dgm:pt>
    <dgm:pt modelId="{A4797049-C334-43F0-8069-68C7C615B2F4}" type="parTrans" cxnId="{FB980FE8-FF7A-4718-8E41-526D3FDB6A73}">
      <dgm:prSet/>
      <dgm:spPr/>
      <dgm:t>
        <a:bodyPr/>
        <a:lstStyle/>
        <a:p>
          <a:endParaRPr lang="en-US"/>
        </a:p>
      </dgm:t>
    </dgm:pt>
    <dgm:pt modelId="{273FB55F-43E9-43CB-8B80-94BEECEC2758}" type="sibTrans" cxnId="{FB980FE8-FF7A-4718-8E41-526D3FDB6A73}">
      <dgm:prSet/>
      <dgm:spPr/>
      <dgm:t>
        <a:bodyPr/>
        <a:lstStyle/>
        <a:p>
          <a:endParaRPr lang="en-US"/>
        </a:p>
      </dgm:t>
    </dgm:pt>
    <dgm:pt modelId="{3B12BFC1-FEB1-4A3B-9B02-F536D8E390DD}">
      <dgm:prSet/>
      <dgm:spPr/>
      <dgm:t>
        <a:bodyPr/>
        <a:lstStyle/>
        <a:p>
          <a:r>
            <a:rPr lang="en-GB"/>
            <a:t>T</a:t>
          </a:r>
          <a:r>
            <a:rPr lang="en-US"/>
            <a:t>esting and simulation</a:t>
          </a:r>
        </a:p>
      </dgm:t>
    </dgm:pt>
    <dgm:pt modelId="{ED9A9FAD-3EB3-4958-938F-C02BC42941AC}" type="parTrans" cxnId="{01BD405D-D717-4CE8-924A-2D58CD5A6761}">
      <dgm:prSet/>
      <dgm:spPr/>
      <dgm:t>
        <a:bodyPr/>
        <a:lstStyle/>
        <a:p>
          <a:endParaRPr lang="en-US"/>
        </a:p>
      </dgm:t>
    </dgm:pt>
    <dgm:pt modelId="{560C9A24-5BDA-4AB3-B02A-89F858314F0F}" type="sibTrans" cxnId="{01BD405D-D717-4CE8-924A-2D58CD5A6761}">
      <dgm:prSet/>
      <dgm:spPr/>
      <dgm:t>
        <a:bodyPr/>
        <a:lstStyle/>
        <a:p>
          <a:endParaRPr lang="en-US"/>
        </a:p>
      </dgm:t>
    </dgm:pt>
    <dgm:pt modelId="{B0097ADE-B419-794B-9F8F-A148EDC27061}" type="pres">
      <dgm:prSet presAssocID="{849B74C0-BD63-4C30-B3AA-B25A48B65024}" presName="diagram" presStyleCnt="0">
        <dgm:presLayoutVars>
          <dgm:dir/>
          <dgm:resizeHandles val="exact"/>
        </dgm:presLayoutVars>
      </dgm:prSet>
      <dgm:spPr/>
    </dgm:pt>
    <dgm:pt modelId="{6BA7609E-C03F-944B-B74A-53C1996D39AC}" type="pres">
      <dgm:prSet presAssocID="{EE8A2747-9A7A-4B78-A3C3-F46FB57D268C}" presName="node" presStyleLbl="node1" presStyleIdx="0" presStyleCnt="8">
        <dgm:presLayoutVars>
          <dgm:bulletEnabled val="1"/>
        </dgm:presLayoutVars>
      </dgm:prSet>
      <dgm:spPr/>
    </dgm:pt>
    <dgm:pt modelId="{FE2BFDE0-B84D-A34F-928E-3E6F0073CF1D}" type="pres">
      <dgm:prSet presAssocID="{6CF0BE9C-A74C-4B52-A637-9FC77C919445}" presName="sibTrans" presStyleCnt="0"/>
      <dgm:spPr/>
    </dgm:pt>
    <dgm:pt modelId="{FB825FB0-C6B2-BA4F-88BB-3A4D10BCA36B}" type="pres">
      <dgm:prSet presAssocID="{B4C7EDCB-4B06-4707-B7B0-DAECAD613446}" presName="node" presStyleLbl="node1" presStyleIdx="1" presStyleCnt="8">
        <dgm:presLayoutVars>
          <dgm:bulletEnabled val="1"/>
        </dgm:presLayoutVars>
      </dgm:prSet>
      <dgm:spPr/>
    </dgm:pt>
    <dgm:pt modelId="{13449F6E-2B6B-5A4F-991E-2146703D009B}" type="pres">
      <dgm:prSet presAssocID="{ED298FBD-D0AA-4D3C-A48B-5748E54510C7}" presName="sibTrans" presStyleCnt="0"/>
      <dgm:spPr/>
    </dgm:pt>
    <dgm:pt modelId="{E5C073B6-3563-0F48-8BE9-23B62034B7C4}" type="pres">
      <dgm:prSet presAssocID="{59B82F8C-CCA1-4524-AEA8-0B48CD6E10F4}" presName="node" presStyleLbl="node1" presStyleIdx="2" presStyleCnt="8">
        <dgm:presLayoutVars>
          <dgm:bulletEnabled val="1"/>
        </dgm:presLayoutVars>
      </dgm:prSet>
      <dgm:spPr/>
    </dgm:pt>
    <dgm:pt modelId="{3B8A1A26-E425-0B44-A5B4-BFB8667CF5BA}" type="pres">
      <dgm:prSet presAssocID="{FB5F10E9-67E4-46B2-987F-2C5B6875D8B2}" presName="sibTrans" presStyleCnt="0"/>
      <dgm:spPr/>
    </dgm:pt>
    <dgm:pt modelId="{E1E7233F-E382-3E47-A65C-E824EB3CFE8F}" type="pres">
      <dgm:prSet presAssocID="{A2465882-86E3-4B84-9277-31801B46E248}" presName="node" presStyleLbl="node1" presStyleIdx="3" presStyleCnt="8">
        <dgm:presLayoutVars>
          <dgm:bulletEnabled val="1"/>
        </dgm:presLayoutVars>
      </dgm:prSet>
      <dgm:spPr/>
    </dgm:pt>
    <dgm:pt modelId="{EA4D8915-0E83-D042-BB76-BD1F765960EA}" type="pres">
      <dgm:prSet presAssocID="{52DC9724-4FB1-4690-8407-3C3ED4547A89}" presName="sibTrans" presStyleCnt="0"/>
      <dgm:spPr/>
    </dgm:pt>
    <dgm:pt modelId="{91624AC9-1A2A-9A41-A549-A3791AF7D8EA}" type="pres">
      <dgm:prSet presAssocID="{C03640E3-F869-44AF-8684-5A3C4C14DC57}" presName="node" presStyleLbl="node1" presStyleIdx="4" presStyleCnt="8">
        <dgm:presLayoutVars>
          <dgm:bulletEnabled val="1"/>
        </dgm:presLayoutVars>
      </dgm:prSet>
      <dgm:spPr/>
    </dgm:pt>
    <dgm:pt modelId="{40B2AD34-208B-A04A-B0FC-EDF06E47CF92}" type="pres">
      <dgm:prSet presAssocID="{1E0DFEBE-18C6-49AC-98CE-CF49A27AC513}" presName="sibTrans" presStyleCnt="0"/>
      <dgm:spPr/>
    </dgm:pt>
    <dgm:pt modelId="{8A56DB8E-CD61-A748-A53E-C7730817DDAE}" type="pres">
      <dgm:prSet presAssocID="{39E23CB6-7C6F-4F44-86CA-C672EDDED0EB}" presName="node" presStyleLbl="node1" presStyleIdx="5" presStyleCnt="8">
        <dgm:presLayoutVars>
          <dgm:bulletEnabled val="1"/>
        </dgm:presLayoutVars>
      </dgm:prSet>
      <dgm:spPr/>
    </dgm:pt>
    <dgm:pt modelId="{90D931E2-96C3-2D4E-8B40-B21533C0217B}" type="pres">
      <dgm:prSet presAssocID="{5A0DAEB1-1711-4182-9A3B-B15735B125FE}" presName="sibTrans" presStyleCnt="0"/>
      <dgm:spPr/>
    </dgm:pt>
    <dgm:pt modelId="{9C1A60FC-2501-5148-B6C6-424A5C40CB50}" type="pres">
      <dgm:prSet presAssocID="{1838A733-CF33-4848-AFBF-9B5722346C28}" presName="node" presStyleLbl="node1" presStyleIdx="6" presStyleCnt="8">
        <dgm:presLayoutVars>
          <dgm:bulletEnabled val="1"/>
        </dgm:presLayoutVars>
      </dgm:prSet>
      <dgm:spPr/>
    </dgm:pt>
    <dgm:pt modelId="{23AAD07B-3FE7-EE42-B3CC-B4657B7535AA}" type="pres">
      <dgm:prSet presAssocID="{273FB55F-43E9-43CB-8B80-94BEECEC2758}" presName="sibTrans" presStyleCnt="0"/>
      <dgm:spPr/>
    </dgm:pt>
    <dgm:pt modelId="{4485E985-7A13-7A43-833B-58852A3DF503}" type="pres">
      <dgm:prSet presAssocID="{3B12BFC1-FEB1-4A3B-9B02-F536D8E390DD}" presName="node" presStyleLbl="node1" presStyleIdx="7" presStyleCnt="8">
        <dgm:presLayoutVars>
          <dgm:bulletEnabled val="1"/>
        </dgm:presLayoutVars>
      </dgm:prSet>
      <dgm:spPr/>
    </dgm:pt>
  </dgm:ptLst>
  <dgm:cxnLst>
    <dgm:cxn modelId="{8E94080B-8495-9745-97C2-C62110502DF1}" type="presOf" srcId="{C03640E3-F869-44AF-8684-5A3C4C14DC57}" destId="{91624AC9-1A2A-9A41-A549-A3791AF7D8EA}" srcOrd="0" destOrd="0" presId="urn:microsoft.com/office/officeart/2005/8/layout/default"/>
    <dgm:cxn modelId="{58ED3F22-F1EF-4517-9326-5D069942FB9A}" srcId="{849B74C0-BD63-4C30-B3AA-B25A48B65024}" destId="{39E23CB6-7C6F-4F44-86CA-C672EDDED0EB}" srcOrd="5" destOrd="0" parTransId="{1221DCF6-812B-4B3D-87B0-670FF2288505}" sibTransId="{5A0DAEB1-1711-4182-9A3B-B15735B125FE}"/>
    <dgm:cxn modelId="{28C6A53F-F707-471C-99E6-E0B14851E918}" srcId="{849B74C0-BD63-4C30-B3AA-B25A48B65024}" destId="{B4C7EDCB-4B06-4707-B7B0-DAECAD613446}" srcOrd="1" destOrd="0" parTransId="{2900706E-5BFC-4CEC-BF5E-062268B42DAF}" sibTransId="{ED298FBD-D0AA-4D3C-A48B-5748E54510C7}"/>
    <dgm:cxn modelId="{AFE1804B-B5B2-2749-84ED-FE24E7BFDD1D}" type="presOf" srcId="{1838A733-CF33-4848-AFBF-9B5722346C28}" destId="{9C1A60FC-2501-5148-B6C6-424A5C40CB50}" srcOrd="0" destOrd="0" presId="urn:microsoft.com/office/officeart/2005/8/layout/default"/>
    <dgm:cxn modelId="{01BD405D-D717-4CE8-924A-2D58CD5A6761}" srcId="{849B74C0-BD63-4C30-B3AA-B25A48B65024}" destId="{3B12BFC1-FEB1-4A3B-9B02-F536D8E390DD}" srcOrd="7" destOrd="0" parTransId="{ED9A9FAD-3EB3-4958-938F-C02BC42941AC}" sibTransId="{560C9A24-5BDA-4AB3-B02A-89F858314F0F}"/>
    <dgm:cxn modelId="{4744B567-9E5C-3944-B386-393D45C3BB37}" type="presOf" srcId="{3B12BFC1-FEB1-4A3B-9B02-F536D8E390DD}" destId="{4485E985-7A13-7A43-833B-58852A3DF503}" srcOrd="0" destOrd="0" presId="urn:microsoft.com/office/officeart/2005/8/layout/default"/>
    <dgm:cxn modelId="{A9043E92-420C-D44D-8A59-F70F0303BBC1}" type="presOf" srcId="{EE8A2747-9A7A-4B78-A3C3-F46FB57D268C}" destId="{6BA7609E-C03F-944B-B74A-53C1996D39AC}" srcOrd="0" destOrd="0" presId="urn:microsoft.com/office/officeart/2005/8/layout/default"/>
    <dgm:cxn modelId="{58ED5899-33FC-48DA-B021-545CA3FF65A7}" srcId="{849B74C0-BD63-4C30-B3AA-B25A48B65024}" destId="{A2465882-86E3-4B84-9277-31801B46E248}" srcOrd="3" destOrd="0" parTransId="{495D87BC-0908-49EF-A5C3-E7BD36D02DD5}" sibTransId="{52DC9724-4FB1-4690-8407-3C3ED4547A89}"/>
    <dgm:cxn modelId="{CA041B9A-2E66-AB4B-A826-B07CFB7528F6}" type="presOf" srcId="{A2465882-86E3-4B84-9277-31801B46E248}" destId="{E1E7233F-E382-3E47-A65C-E824EB3CFE8F}" srcOrd="0" destOrd="0" presId="urn:microsoft.com/office/officeart/2005/8/layout/default"/>
    <dgm:cxn modelId="{D31EADC4-86D6-A844-90D3-29BCE5D52B5B}" type="presOf" srcId="{39E23CB6-7C6F-4F44-86CA-C672EDDED0EB}" destId="{8A56DB8E-CD61-A748-A53E-C7730817DDAE}" srcOrd="0" destOrd="0" presId="urn:microsoft.com/office/officeart/2005/8/layout/default"/>
    <dgm:cxn modelId="{BCA735CE-E7DD-BF4D-83AC-4DFC8405EB70}" type="presOf" srcId="{59B82F8C-CCA1-4524-AEA8-0B48CD6E10F4}" destId="{E5C073B6-3563-0F48-8BE9-23B62034B7C4}" srcOrd="0" destOrd="0" presId="urn:microsoft.com/office/officeart/2005/8/layout/default"/>
    <dgm:cxn modelId="{E776C4E4-F4F2-47A0-BD44-57928097E7F3}" srcId="{849B74C0-BD63-4C30-B3AA-B25A48B65024}" destId="{59B82F8C-CCA1-4524-AEA8-0B48CD6E10F4}" srcOrd="2" destOrd="0" parTransId="{0E25983D-F751-42F2-A253-91AB0B99CF6E}" sibTransId="{FB5F10E9-67E4-46B2-987F-2C5B6875D8B2}"/>
    <dgm:cxn modelId="{BE5DB3E5-8137-4728-82E9-C91EB19B21A5}" srcId="{849B74C0-BD63-4C30-B3AA-B25A48B65024}" destId="{EE8A2747-9A7A-4B78-A3C3-F46FB57D268C}" srcOrd="0" destOrd="0" parTransId="{DFBD181F-2C7F-4E49-A1FB-99896E9308B7}" sibTransId="{6CF0BE9C-A74C-4B52-A637-9FC77C919445}"/>
    <dgm:cxn modelId="{ED3577E7-A25D-E445-B09B-74CBE0EDCD62}" type="presOf" srcId="{B4C7EDCB-4B06-4707-B7B0-DAECAD613446}" destId="{FB825FB0-C6B2-BA4F-88BB-3A4D10BCA36B}" srcOrd="0" destOrd="0" presId="urn:microsoft.com/office/officeart/2005/8/layout/default"/>
    <dgm:cxn modelId="{FB980FE8-FF7A-4718-8E41-526D3FDB6A73}" srcId="{849B74C0-BD63-4C30-B3AA-B25A48B65024}" destId="{1838A733-CF33-4848-AFBF-9B5722346C28}" srcOrd="6" destOrd="0" parTransId="{A4797049-C334-43F0-8069-68C7C615B2F4}" sibTransId="{273FB55F-43E9-43CB-8B80-94BEECEC2758}"/>
    <dgm:cxn modelId="{8C0E51ED-10A5-7646-8171-B9925686D527}" type="presOf" srcId="{849B74C0-BD63-4C30-B3AA-B25A48B65024}" destId="{B0097ADE-B419-794B-9F8F-A148EDC27061}" srcOrd="0" destOrd="0" presId="urn:microsoft.com/office/officeart/2005/8/layout/default"/>
    <dgm:cxn modelId="{77C210F5-1ACD-4470-984E-D39DD000FAC1}" srcId="{849B74C0-BD63-4C30-B3AA-B25A48B65024}" destId="{C03640E3-F869-44AF-8684-5A3C4C14DC57}" srcOrd="4" destOrd="0" parTransId="{E74DEF50-9368-4CC8-B8B3-2FA3FAF7DFA2}" sibTransId="{1E0DFEBE-18C6-49AC-98CE-CF49A27AC513}"/>
    <dgm:cxn modelId="{A92A589A-2330-434C-928D-0D8765D9F852}" type="presParOf" srcId="{B0097ADE-B419-794B-9F8F-A148EDC27061}" destId="{6BA7609E-C03F-944B-B74A-53C1996D39AC}" srcOrd="0" destOrd="0" presId="urn:microsoft.com/office/officeart/2005/8/layout/default"/>
    <dgm:cxn modelId="{7757FA84-DAFD-8841-8100-F278F9E6862C}" type="presParOf" srcId="{B0097ADE-B419-794B-9F8F-A148EDC27061}" destId="{FE2BFDE0-B84D-A34F-928E-3E6F0073CF1D}" srcOrd="1" destOrd="0" presId="urn:microsoft.com/office/officeart/2005/8/layout/default"/>
    <dgm:cxn modelId="{AEDC6C98-4914-154D-96DE-D5CCD2788343}" type="presParOf" srcId="{B0097ADE-B419-794B-9F8F-A148EDC27061}" destId="{FB825FB0-C6B2-BA4F-88BB-3A4D10BCA36B}" srcOrd="2" destOrd="0" presId="urn:microsoft.com/office/officeart/2005/8/layout/default"/>
    <dgm:cxn modelId="{E1A516A6-5EE9-1347-8A71-8BEFA6B5E1A9}" type="presParOf" srcId="{B0097ADE-B419-794B-9F8F-A148EDC27061}" destId="{13449F6E-2B6B-5A4F-991E-2146703D009B}" srcOrd="3" destOrd="0" presId="urn:microsoft.com/office/officeart/2005/8/layout/default"/>
    <dgm:cxn modelId="{FF812129-5D63-5345-A3C4-59125C40409E}" type="presParOf" srcId="{B0097ADE-B419-794B-9F8F-A148EDC27061}" destId="{E5C073B6-3563-0F48-8BE9-23B62034B7C4}" srcOrd="4" destOrd="0" presId="urn:microsoft.com/office/officeart/2005/8/layout/default"/>
    <dgm:cxn modelId="{29FEB34B-9B83-674C-BD84-7B85056316C8}" type="presParOf" srcId="{B0097ADE-B419-794B-9F8F-A148EDC27061}" destId="{3B8A1A26-E425-0B44-A5B4-BFB8667CF5BA}" srcOrd="5" destOrd="0" presId="urn:microsoft.com/office/officeart/2005/8/layout/default"/>
    <dgm:cxn modelId="{F675E116-D6EA-8F4B-AD71-0FA21CD80795}" type="presParOf" srcId="{B0097ADE-B419-794B-9F8F-A148EDC27061}" destId="{E1E7233F-E382-3E47-A65C-E824EB3CFE8F}" srcOrd="6" destOrd="0" presId="urn:microsoft.com/office/officeart/2005/8/layout/default"/>
    <dgm:cxn modelId="{8FB352EB-FBB2-D345-9022-1207695CE7F3}" type="presParOf" srcId="{B0097ADE-B419-794B-9F8F-A148EDC27061}" destId="{EA4D8915-0E83-D042-BB76-BD1F765960EA}" srcOrd="7" destOrd="0" presId="urn:microsoft.com/office/officeart/2005/8/layout/default"/>
    <dgm:cxn modelId="{C78E8E63-A638-7943-8C21-49D75FB90503}" type="presParOf" srcId="{B0097ADE-B419-794B-9F8F-A148EDC27061}" destId="{91624AC9-1A2A-9A41-A549-A3791AF7D8EA}" srcOrd="8" destOrd="0" presId="urn:microsoft.com/office/officeart/2005/8/layout/default"/>
    <dgm:cxn modelId="{8A304523-6539-BC49-B5EE-ACA9CD996BB9}" type="presParOf" srcId="{B0097ADE-B419-794B-9F8F-A148EDC27061}" destId="{40B2AD34-208B-A04A-B0FC-EDF06E47CF92}" srcOrd="9" destOrd="0" presId="urn:microsoft.com/office/officeart/2005/8/layout/default"/>
    <dgm:cxn modelId="{1E8AB2DB-2E40-454F-84C8-0FD57DBB7C45}" type="presParOf" srcId="{B0097ADE-B419-794B-9F8F-A148EDC27061}" destId="{8A56DB8E-CD61-A748-A53E-C7730817DDAE}" srcOrd="10" destOrd="0" presId="urn:microsoft.com/office/officeart/2005/8/layout/default"/>
    <dgm:cxn modelId="{E652F448-A71F-7446-981B-593CCB4A0186}" type="presParOf" srcId="{B0097ADE-B419-794B-9F8F-A148EDC27061}" destId="{90D931E2-96C3-2D4E-8B40-B21533C0217B}" srcOrd="11" destOrd="0" presId="urn:microsoft.com/office/officeart/2005/8/layout/default"/>
    <dgm:cxn modelId="{8AE4BC0D-9E28-5C47-BEE2-7062A8E2C394}" type="presParOf" srcId="{B0097ADE-B419-794B-9F8F-A148EDC27061}" destId="{9C1A60FC-2501-5148-B6C6-424A5C40CB50}" srcOrd="12" destOrd="0" presId="urn:microsoft.com/office/officeart/2005/8/layout/default"/>
    <dgm:cxn modelId="{62981335-52E0-D043-8791-4BC0BCCF22DD}" type="presParOf" srcId="{B0097ADE-B419-794B-9F8F-A148EDC27061}" destId="{23AAD07B-3FE7-EE42-B3CC-B4657B7535AA}" srcOrd="13" destOrd="0" presId="urn:microsoft.com/office/officeart/2005/8/layout/default"/>
    <dgm:cxn modelId="{0C52CA54-33BA-F544-9DFF-C95548D4B400}" type="presParOf" srcId="{B0097ADE-B419-794B-9F8F-A148EDC27061}" destId="{4485E985-7A13-7A43-833B-58852A3DF50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46EEE5-DCAE-4A90-9321-09717CB839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969EC3-496A-45BB-8343-97D8845483FC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Material Selection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570D232-21CD-4B74-AF03-BA406CD0358B}" type="parTrans" cxnId="{12712804-835B-4AD3-830D-3EFFD6517AF6}">
      <dgm:prSet/>
      <dgm:spPr/>
      <dgm:t>
        <a:bodyPr/>
        <a:lstStyle/>
        <a:p>
          <a:endParaRPr lang="en-US"/>
        </a:p>
      </dgm:t>
    </dgm:pt>
    <dgm:pt modelId="{A1351C94-42B0-42B8-80FF-13DE3BA1E306}" type="sibTrans" cxnId="{12712804-835B-4AD3-830D-3EFFD6517AF6}">
      <dgm:prSet/>
      <dgm:spPr/>
      <dgm:t>
        <a:bodyPr/>
        <a:lstStyle/>
        <a:p>
          <a:endParaRPr lang="en-US"/>
        </a:p>
      </dgm:t>
    </dgm:pt>
    <dgm:pt modelId="{9B73658F-27CF-4C84-812E-F0AEAE94EDD0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Crystal Orientation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A7790431-514E-47FC-9B11-F3A477D316DF}" type="parTrans" cxnId="{CCE9B099-DBC9-4833-91BC-A16C9FBE0190}">
      <dgm:prSet/>
      <dgm:spPr/>
      <dgm:t>
        <a:bodyPr/>
        <a:lstStyle/>
        <a:p>
          <a:endParaRPr lang="en-US"/>
        </a:p>
      </dgm:t>
    </dgm:pt>
    <dgm:pt modelId="{E757BF0B-6D88-49BF-BAD1-CA8F42D724C0}" type="sibTrans" cxnId="{CCE9B099-DBC9-4833-91BC-A16C9FBE0190}">
      <dgm:prSet/>
      <dgm:spPr/>
      <dgm:t>
        <a:bodyPr/>
        <a:lstStyle/>
        <a:p>
          <a:endParaRPr lang="en-US"/>
        </a:p>
      </dgm:t>
    </dgm:pt>
    <dgm:pt modelId="{F97E5253-4A18-476E-9B8D-8911C0BB3A79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Geometry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90826FE-6923-4523-B43D-2BF6D34F9199}" type="parTrans" cxnId="{C1FD494A-B74A-4B48-B27B-1166FC296DBB}">
      <dgm:prSet/>
      <dgm:spPr/>
      <dgm:t>
        <a:bodyPr/>
        <a:lstStyle/>
        <a:p>
          <a:endParaRPr lang="en-US"/>
        </a:p>
      </dgm:t>
    </dgm:pt>
    <dgm:pt modelId="{9D51BC2F-61CC-4ACD-8FB4-5E55D7ECDD0C}" type="sibTrans" cxnId="{C1FD494A-B74A-4B48-B27B-1166FC296DBB}">
      <dgm:prSet/>
      <dgm:spPr/>
      <dgm:t>
        <a:bodyPr/>
        <a:lstStyle/>
        <a:p>
          <a:endParaRPr lang="en-US"/>
        </a:p>
      </dgm:t>
    </dgm:pt>
    <dgm:pt modelId="{6225BF85-95B7-4CFD-88A7-B876BD81F099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Blade Profile: blade's cross-section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5777C6F5-3585-4B90-8210-2255C07A9716}" type="parTrans" cxnId="{A6AEC2ED-5BBD-4303-8C51-4FB7D0558C5E}">
      <dgm:prSet/>
      <dgm:spPr/>
      <dgm:t>
        <a:bodyPr/>
        <a:lstStyle/>
        <a:p>
          <a:endParaRPr lang="en-US"/>
        </a:p>
      </dgm:t>
    </dgm:pt>
    <dgm:pt modelId="{75ABE041-CE9F-4E49-AC3D-D40F4F0393D2}" type="sibTrans" cxnId="{A6AEC2ED-5BBD-4303-8C51-4FB7D0558C5E}">
      <dgm:prSet/>
      <dgm:spPr/>
      <dgm:t>
        <a:bodyPr/>
        <a:lstStyle/>
        <a:p>
          <a:endParaRPr lang="en-US"/>
        </a:p>
      </dgm:t>
    </dgm:pt>
    <dgm:pt modelId="{7997E505-84D5-4501-B63A-4FCAC41FF783}">
      <dgm:prSet/>
      <dgm:spPr/>
      <dgm:t>
        <a:bodyPr/>
        <a:lstStyle/>
        <a:p>
          <a:r>
            <a:rPr lang="en-GB" dirty="0"/>
            <a:t>Cryogenic Constraints</a:t>
          </a:r>
          <a:endParaRPr lang="en-US" dirty="0"/>
        </a:p>
      </dgm:t>
    </dgm:pt>
    <dgm:pt modelId="{BBAC8F18-98DA-42AA-8F61-8C88EDBC002D}" type="parTrans" cxnId="{1CC28E88-9F2B-4323-A7C6-9FDECCD60243}">
      <dgm:prSet/>
      <dgm:spPr/>
      <dgm:t>
        <a:bodyPr/>
        <a:lstStyle/>
        <a:p>
          <a:endParaRPr lang="en-US"/>
        </a:p>
      </dgm:t>
    </dgm:pt>
    <dgm:pt modelId="{82A6C23A-4760-4F91-B4D2-F9F05E1F180E}" type="sibTrans" cxnId="{1CC28E88-9F2B-4323-A7C6-9FDECCD60243}">
      <dgm:prSet/>
      <dgm:spPr/>
      <dgm:t>
        <a:bodyPr/>
        <a:lstStyle/>
        <a:p>
          <a:endParaRPr lang="en-US"/>
        </a:p>
      </dgm:t>
    </dgm:pt>
    <dgm:pt modelId="{4B69E4CE-3984-437C-9C72-A3D62A20F132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Stress Distribution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1121FC43-12EA-431D-9668-19F08A11C2E8}" type="parTrans" cxnId="{4FF8010C-1638-4D67-8394-E84690DE8E34}">
      <dgm:prSet/>
      <dgm:spPr/>
      <dgm:t>
        <a:bodyPr/>
        <a:lstStyle/>
        <a:p>
          <a:endParaRPr lang="en-US"/>
        </a:p>
      </dgm:t>
    </dgm:pt>
    <dgm:pt modelId="{3E536C51-3ECC-4D58-8DE9-8A82BC67DF8F}" type="sibTrans" cxnId="{4FF8010C-1638-4D67-8394-E84690DE8E34}">
      <dgm:prSet/>
      <dgm:spPr/>
      <dgm:t>
        <a:bodyPr/>
        <a:lstStyle/>
        <a:p>
          <a:endParaRPr lang="en-US"/>
        </a:p>
      </dgm:t>
    </dgm:pt>
    <dgm:pt modelId="{B7AB332A-0CAA-4C75-BBEB-97E5E0B102AC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Natural Frequency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D9043199-6996-465A-A088-90D702A1E20F}" type="parTrans" cxnId="{AA255EE9-AFC2-4298-8417-2FDD135F56CE}">
      <dgm:prSet/>
      <dgm:spPr/>
      <dgm:t>
        <a:bodyPr/>
        <a:lstStyle/>
        <a:p>
          <a:endParaRPr lang="en-US"/>
        </a:p>
      </dgm:t>
    </dgm:pt>
    <dgm:pt modelId="{D55EB25A-4B25-4944-8838-89D158D85AB8}" type="sibTrans" cxnId="{AA255EE9-AFC2-4298-8417-2FDD135F56CE}">
      <dgm:prSet/>
      <dgm:spPr/>
      <dgm:t>
        <a:bodyPr/>
        <a:lstStyle/>
        <a:p>
          <a:endParaRPr lang="en-US"/>
        </a:p>
      </dgm:t>
    </dgm:pt>
    <dgm:pt modelId="{66E41E5A-9F6B-4BE6-8511-D353325A0776}">
      <dgm:prSet/>
      <dgm:spPr/>
      <dgm:t>
        <a:bodyPr/>
        <a:lstStyle/>
        <a:p>
          <a:r>
            <a:rPr lang="en-GB" dirty="0"/>
            <a:t>Thermal Analysis</a:t>
          </a:r>
          <a:endParaRPr lang="en-US" dirty="0"/>
        </a:p>
      </dgm:t>
    </dgm:pt>
    <dgm:pt modelId="{3D0B5663-371D-4A2E-9CFB-4D0C1808CEC4}" type="parTrans" cxnId="{2323C785-71EF-466A-A1F3-80DE6C0F931E}">
      <dgm:prSet/>
      <dgm:spPr/>
      <dgm:t>
        <a:bodyPr/>
        <a:lstStyle/>
        <a:p>
          <a:endParaRPr lang="en-US"/>
        </a:p>
      </dgm:t>
    </dgm:pt>
    <dgm:pt modelId="{6E822AA0-1070-4048-8229-FA83CBD948C7}" type="sibTrans" cxnId="{2323C785-71EF-466A-A1F3-80DE6C0F931E}">
      <dgm:prSet/>
      <dgm:spPr/>
      <dgm:t>
        <a:bodyPr/>
        <a:lstStyle/>
        <a:p>
          <a:endParaRPr lang="en-US"/>
        </a:p>
      </dgm:t>
    </dgm:pt>
    <dgm:pt modelId="{EC727023-60EE-486F-9B88-D207C8DB872F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Mounting and Attachment (assembling)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82E54688-B294-4678-B059-EC01461C730E}" type="parTrans" cxnId="{AB66B2BC-7104-41FA-A28E-E5C44261C817}">
      <dgm:prSet/>
      <dgm:spPr/>
      <dgm:t>
        <a:bodyPr/>
        <a:lstStyle/>
        <a:p>
          <a:endParaRPr lang="en-US"/>
        </a:p>
      </dgm:t>
    </dgm:pt>
    <dgm:pt modelId="{704BE211-6F66-434F-BC16-53EFA655F2B9}" type="sibTrans" cxnId="{AB66B2BC-7104-41FA-A28E-E5C44261C817}">
      <dgm:prSet/>
      <dgm:spPr/>
      <dgm:t>
        <a:bodyPr/>
        <a:lstStyle/>
        <a:p>
          <a:endParaRPr lang="en-US"/>
        </a:p>
      </dgm:t>
    </dgm:pt>
    <dgm:pt modelId="{61A008E1-E360-4F75-A45F-321A7FDE774D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Material Properties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C378915B-187A-409E-BD4B-57B1BD1B5E61}" type="parTrans" cxnId="{EB5C6044-15D2-459D-B2B3-529D38E42D72}">
      <dgm:prSet/>
      <dgm:spPr/>
      <dgm:t>
        <a:bodyPr/>
        <a:lstStyle/>
        <a:p>
          <a:endParaRPr lang="en-US"/>
        </a:p>
      </dgm:t>
    </dgm:pt>
    <dgm:pt modelId="{9C97691A-73CF-4FC8-97DF-5F3F34CB3D74}" type="sibTrans" cxnId="{EB5C6044-15D2-459D-B2B3-529D38E42D72}">
      <dgm:prSet/>
      <dgm:spPr/>
      <dgm:t>
        <a:bodyPr/>
        <a:lstStyle/>
        <a:p>
          <a:endParaRPr lang="en-US"/>
        </a:p>
      </dgm:t>
    </dgm:pt>
    <dgm:pt modelId="{E64AB6CB-32F2-4D88-94FA-680681BF23E7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Load Conditions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334B6611-4E98-4E8C-BBA2-361CCECCDF47}" type="parTrans" cxnId="{D79D4ED3-99F2-4670-BE48-66DF950BB738}">
      <dgm:prSet/>
      <dgm:spPr/>
      <dgm:t>
        <a:bodyPr/>
        <a:lstStyle/>
        <a:p>
          <a:endParaRPr lang="en-US"/>
        </a:p>
      </dgm:t>
    </dgm:pt>
    <dgm:pt modelId="{AB029055-B889-44DB-8360-E57409C6561A}" type="sibTrans" cxnId="{D79D4ED3-99F2-4670-BE48-66DF950BB738}">
      <dgm:prSet/>
      <dgm:spPr/>
      <dgm:t>
        <a:bodyPr/>
        <a:lstStyle/>
        <a:p>
          <a:endParaRPr lang="en-US"/>
        </a:p>
      </dgm:t>
    </dgm:pt>
    <dgm:pt modelId="{D848BDF5-9C53-4E8D-AB63-F3537826DD8B}">
      <dgm:prSet/>
      <dgm:spPr/>
      <dgm:t>
        <a:bodyPr/>
        <a:lstStyle/>
        <a:p>
          <a:r>
            <a:rPr lang="en-GB" dirty="0">
              <a:solidFill>
                <a:schemeClr val="accent1">
                  <a:lumMod val="75000"/>
                </a:schemeClr>
              </a:solidFill>
            </a:rPr>
            <a:t>Analysis Methods: FEA</a:t>
          </a:r>
          <a:endParaRPr lang="en-US" dirty="0">
            <a:solidFill>
              <a:schemeClr val="accent1">
                <a:lumMod val="75000"/>
              </a:schemeClr>
            </a:solidFill>
          </a:endParaRPr>
        </a:p>
      </dgm:t>
    </dgm:pt>
    <dgm:pt modelId="{FD3D00F7-9473-46A0-9042-9F985CC3AE84}" type="parTrans" cxnId="{3043DB4A-81E4-41FD-9D2A-1C8B5FE6A062}">
      <dgm:prSet/>
      <dgm:spPr/>
      <dgm:t>
        <a:bodyPr/>
        <a:lstStyle/>
        <a:p>
          <a:endParaRPr lang="en-US"/>
        </a:p>
      </dgm:t>
    </dgm:pt>
    <dgm:pt modelId="{7A1D5F58-EA9E-4F37-B142-FBE5F8B58FE9}" type="sibTrans" cxnId="{3043DB4A-81E4-41FD-9D2A-1C8B5FE6A062}">
      <dgm:prSet/>
      <dgm:spPr/>
      <dgm:t>
        <a:bodyPr/>
        <a:lstStyle/>
        <a:p>
          <a:endParaRPr lang="en-US"/>
        </a:p>
      </dgm:t>
    </dgm:pt>
    <dgm:pt modelId="{E367D9C7-ECA7-4030-9D33-A26A21F5DFE4}">
      <dgm:prSet/>
      <dgm:spPr/>
      <dgm:t>
        <a:bodyPr/>
        <a:lstStyle/>
        <a:p>
          <a:r>
            <a:rPr lang="en-GB" dirty="0"/>
            <a:t>Safety and Reliability</a:t>
          </a:r>
          <a:endParaRPr lang="en-US" dirty="0"/>
        </a:p>
      </dgm:t>
    </dgm:pt>
    <dgm:pt modelId="{64BCD780-99B6-4488-9AEB-3882A344CD8A}" type="parTrans" cxnId="{C34016DB-7365-4027-A5A8-59021B59AD3D}">
      <dgm:prSet/>
      <dgm:spPr/>
      <dgm:t>
        <a:bodyPr/>
        <a:lstStyle/>
        <a:p>
          <a:endParaRPr lang="en-US"/>
        </a:p>
      </dgm:t>
    </dgm:pt>
    <dgm:pt modelId="{12C00491-DF89-4030-B9FB-F00FE5B93E0C}" type="sibTrans" cxnId="{C34016DB-7365-4027-A5A8-59021B59AD3D}">
      <dgm:prSet/>
      <dgm:spPr/>
      <dgm:t>
        <a:bodyPr/>
        <a:lstStyle/>
        <a:p>
          <a:endParaRPr lang="en-US"/>
        </a:p>
      </dgm:t>
    </dgm:pt>
    <dgm:pt modelId="{D2F87091-F2E2-4CA5-B74D-7DC351627AB6}">
      <dgm:prSet/>
      <dgm:spPr/>
      <dgm:t>
        <a:bodyPr/>
        <a:lstStyle/>
        <a:p>
          <a:r>
            <a:rPr lang="en-GB" dirty="0"/>
            <a:t>Manufacturability</a:t>
          </a:r>
          <a:endParaRPr lang="en-US" dirty="0"/>
        </a:p>
      </dgm:t>
    </dgm:pt>
    <dgm:pt modelId="{85F307EF-90C8-4D73-9922-B83A03E1FCB6}" type="parTrans" cxnId="{1B6B2C3A-519B-4DD2-8361-1625D4520B2B}">
      <dgm:prSet/>
      <dgm:spPr/>
      <dgm:t>
        <a:bodyPr/>
        <a:lstStyle/>
        <a:p>
          <a:endParaRPr lang="en-US"/>
        </a:p>
      </dgm:t>
    </dgm:pt>
    <dgm:pt modelId="{54774A62-6D0D-4406-8ED0-E11D17A8EA3A}" type="sibTrans" cxnId="{1B6B2C3A-519B-4DD2-8361-1625D4520B2B}">
      <dgm:prSet/>
      <dgm:spPr/>
      <dgm:t>
        <a:bodyPr/>
        <a:lstStyle/>
        <a:p>
          <a:endParaRPr lang="en-US"/>
        </a:p>
      </dgm:t>
    </dgm:pt>
    <dgm:pt modelId="{932CADBE-8C8F-4DAE-A7A7-7356DFD96DCA}">
      <dgm:prSet/>
      <dgm:spPr/>
      <dgm:t>
        <a:bodyPr/>
        <a:lstStyle/>
        <a:p>
          <a:r>
            <a:rPr lang="en-GB" dirty="0"/>
            <a:t>Cost Constraints</a:t>
          </a:r>
          <a:endParaRPr lang="en-US" dirty="0"/>
        </a:p>
      </dgm:t>
    </dgm:pt>
    <dgm:pt modelId="{A051C3D7-D264-4D5C-842A-8AFCE8B8FBDE}" type="parTrans" cxnId="{8B252C71-08F4-48D9-9B09-3916F9A72533}">
      <dgm:prSet/>
      <dgm:spPr/>
      <dgm:t>
        <a:bodyPr/>
        <a:lstStyle/>
        <a:p>
          <a:endParaRPr lang="en-US"/>
        </a:p>
      </dgm:t>
    </dgm:pt>
    <dgm:pt modelId="{21C8BBCD-E2E5-409A-9F6C-BEB045C2BBC3}" type="sibTrans" cxnId="{8B252C71-08F4-48D9-9B09-3916F9A72533}">
      <dgm:prSet/>
      <dgm:spPr/>
      <dgm:t>
        <a:bodyPr/>
        <a:lstStyle/>
        <a:p>
          <a:endParaRPr lang="en-US"/>
        </a:p>
      </dgm:t>
    </dgm:pt>
    <dgm:pt modelId="{439A5373-A3D8-9145-9F9D-5A0E700271D1}" type="pres">
      <dgm:prSet presAssocID="{5346EEE5-DCAE-4A90-9321-09717CB839DA}" presName="diagram" presStyleCnt="0">
        <dgm:presLayoutVars>
          <dgm:dir/>
          <dgm:resizeHandles val="exact"/>
        </dgm:presLayoutVars>
      </dgm:prSet>
      <dgm:spPr/>
    </dgm:pt>
    <dgm:pt modelId="{918D4940-E882-B945-9D86-A0FD0E8B9B38}" type="pres">
      <dgm:prSet presAssocID="{61969EC3-496A-45BB-8343-97D8845483FC}" presName="node" presStyleLbl="node1" presStyleIdx="0" presStyleCnt="15">
        <dgm:presLayoutVars>
          <dgm:bulletEnabled val="1"/>
        </dgm:presLayoutVars>
      </dgm:prSet>
      <dgm:spPr/>
    </dgm:pt>
    <dgm:pt modelId="{4848433D-FE0D-444E-B844-8196FD5AC3E5}" type="pres">
      <dgm:prSet presAssocID="{A1351C94-42B0-42B8-80FF-13DE3BA1E306}" presName="sibTrans" presStyleCnt="0"/>
      <dgm:spPr/>
    </dgm:pt>
    <dgm:pt modelId="{2A72C054-47ED-E740-94BD-562C23EF8791}" type="pres">
      <dgm:prSet presAssocID="{9B73658F-27CF-4C84-812E-F0AEAE94EDD0}" presName="node" presStyleLbl="node1" presStyleIdx="1" presStyleCnt="15">
        <dgm:presLayoutVars>
          <dgm:bulletEnabled val="1"/>
        </dgm:presLayoutVars>
      </dgm:prSet>
      <dgm:spPr/>
    </dgm:pt>
    <dgm:pt modelId="{A15A5951-3D15-9148-89C8-149A60D3D7BA}" type="pres">
      <dgm:prSet presAssocID="{E757BF0B-6D88-49BF-BAD1-CA8F42D724C0}" presName="sibTrans" presStyleCnt="0"/>
      <dgm:spPr/>
    </dgm:pt>
    <dgm:pt modelId="{05E6C9FC-F728-3841-83D0-3665E638E34E}" type="pres">
      <dgm:prSet presAssocID="{F97E5253-4A18-476E-9B8D-8911C0BB3A79}" presName="node" presStyleLbl="node1" presStyleIdx="2" presStyleCnt="15">
        <dgm:presLayoutVars>
          <dgm:bulletEnabled val="1"/>
        </dgm:presLayoutVars>
      </dgm:prSet>
      <dgm:spPr/>
    </dgm:pt>
    <dgm:pt modelId="{48E48F6B-2CB9-9E46-99F3-0C8659C0CFBB}" type="pres">
      <dgm:prSet presAssocID="{9D51BC2F-61CC-4ACD-8FB4-5E55D7ECDD0C}" presName="sibTrans" presStyleCnt="0"/>
      <dgm:spPr/>
    </dgm:pt>
    <dgm:pt modelId="{D31140D7-743D-FF4A-BA21-62AE76C8521F}" type="pres">
      <dgm:prSet presAssocID="{6225BF85-95B7-4CFD-88A7-B876BD81F099}" presName="node" presStyleLbl="node1" presStyleIdx="3" presStyleCnt="15">
        <dgm:presLayoutVars>
          <dgm:bulletEnabled val="1"/>
        </dgm:presLayoutVars>
      </dgm:prSet>
      <dgm:spPr/>
    </dgm:pt>
    <dgm:pt modelId="{B6A161E4-9C76-9B41-B61E-58DD27ADCE30}" type="pres">
      <dgm:prSet presAssocID="{75ABE041-CE9F-4E49-AC3D-D40F4F0393D2}" presName="sibTrans" presStyleCnt="0"/>
      <dgm:spPr/>
    </dgm:pt>
    <dgm:pt modelId="{9ECCA6E0-81BA-D542-A66F-51DF6DA67636}" type="pres">
      <dgm:prSet presAssocID="{7997E505-84D5-4501-B63A-4FCAC41FF783}" presName="node" presStyleLbl="node1" presStyleIdx="4" presStyleCnt="15">
        <dgm:presLayoutVars>
          <dgm:bulletEnabled val="1"/>
        </dgm:presLayoutVars>
      </dgm:prSet>
      <dgm:spPr/>
    </dgm:pt>
    <dgm:pt modelId="{48DC5B60-8A88-024A-9553-970FBBEAA506}" type="pres">
      <dgm:prSet presAssocID="{82A6C23A-4760-4F91-B4D2-F9F05E1F180E}" presName="sibTrans" presStyleCnt="0"/>
      <dgm:spPr/>
    </dgm:pt>
    <dgm:pt modelId="{9823FD78-9864-EF44-A342-35537C22BA2A}" type="pres">
      <dgm:prSet presAssocID="{4B69E4CE-3984-437C-9C72-A3D62A20F132}" presName="node" presStyleLbl="node1" presStyleIdx="5" presStyleCnt="15">
        <dgm:presLayoutVars>
          <dgm:bulletEnabled val="1"/>
        </dgm:presLayoutVars>
      </dgm:prSet>
      <dgm:spPr/>
    </dgm:pt>
    <dgm:pt modelId="{2D91CF1D-EF9E-6049-9B78-D01A7D95E583}" type="pres">
      <dgm:prSet presAssocID="{3E536C51-3ECC-4D58-8DE9-8A82BC67DF8F}" presName="sibTrans" presStyleCnt="0"/>
      <dgm:spPr/>
    </dgm:pt>
    <dgm:pt modelId="{E315AAD2-0B3B-5646-B043-F62A82822C8B}" type="pres">
      <dgm:prSet presAssocID="{B7AB332A-0CAA-4C75-BBEB-97E5E0B102AC}" presName="node" presStyleLbl="node1" presStyleIdx="6" presStyleCnt="15">
        <dgm:presLayoutVars>
          <dgm:bulletEnabled val="1"/>
        </dgm:presLayoutVars>
      </dgm:prSet>
      <dgm:spPr/>
    </dgm:pt>
    <dgm:pt modelId="{A4E6D5A3-5C15-A348-8C04-BC87DF90ADA7}" type="pres">
      <dgm:prSet presAssocID="{D55EB25A-4B25-4944-8838-89D158D85AB8}" presName="sibTrans" presStyleCnt="0"/>
      <dgm:spPr/>
    </dgm:pt>
    <dgm:pt modelId="{0D228D63-6946-A64D-A082-B14A1FC75148}" type="pres">
      <dgm:prSet presAssocID="{66E41E5A-9F6B-4BE6-8511-D353325A0776}" presName="node" presStyleLbl="node1" presStyleIdx="7" presStyleCnt="15">
        <dgm:presLayoutVars>
          <dgm:bulletEnabled val="1"/>
        </dgm:presLayoutVars>
      </dgm:prSet>
      <dgm:spPr/>
    </dgm:pt>
    <dgm:pt modelId="{8837414A-EA0C-FD44-AB4C-B0EDAF2CC148}" type="pres">
      <dgm:prSet presAssocID="{6E822AA0-1070-4048-8229-FA83CBD948C7}" presName="sibTrans" presStyleCnt="0"/>
      <dgm:spPr/>
    </dgm:pt>
    <dgm:pt modelId="{D51340FD-4E98-B342-B15E-4BBC8E87A856}" type="pres">
      <dgm:prSet presAssocID="{EC727023-60EE-486F-9B88-D207C8DB872F}" presName="node" presStyleLbl="node1" presStyleIdx="8" presStyleCnt="15">
        <dgm:presLayoutVars>
          <dgm:bulletEnabled val="1"/>
        </dgm:presLayoutVars>
      </dgm:prSet>
      <dgm:spPr/>
    </dgm:pt>
    <dgm:pt modelId="{7A982241-94E5-0A45-914E-B7EAFE815E2E}" type="pres">
      <dgm:prSet presAssocID="{704BE211-6F66-434F-BC16-53EFA655F2B9}" presName="sibTrans" presStyleCnt="0"/>
      <dgm:spPr/>
    </dgm:pt>
    <dgm:pt modelId="{1B522F6D-22A1-4846-BF9B-EDD1B41EFA60}" type="pres">
      <dgm:prSet presAssocID="{61A008E1-E360-4F75-A45F-321A7FDE774D}" presName="node" presStyleLbl="node1" presStyleIdx="9" presStyleCnt="15">
        <dgm:presLayoutVars>
          <dgm:bulletEnabled val="1"/>
        </dgm:presLayoutVars>
      </dgm:prSet>
      <dgm:spPr/>
    </dgm:pt>
    <dgm:pt modelId="{ADA71702-89AB-5A4B-BB8F-D770AC067891}" type="pres">
      <dgm:prSet presAssocID="{9C97691A-73CF-4FC8-97DF-5F3F34CB3D74}" presName="sibTrans" presStyleCnt="0"/>
      <dgm:spPr/>
    </dgm:pt>
    <dgm:pt modelId="{7B8865A6-667D-5142-9D1A-875108971FE6}" type="pres">
      <dgm:prSet presAssocID="{E64AB6CB-32F2-4D88-94FA-680681BF23E7}" presName="node" presStyleLbl="node1" presStyleIdx="10" presStyleCnt="15">
        <dgm:presLayoutVars>
          <dgm:bulletEnabled val="1"/>
        </dgm:presLayoutVars>
      </dgm:prSet>
      <dgm:spPr/>
    </dgm:pt>
    <dgm:pt modelId="{B76CB2D9-73FD-E749-91F3-928FF926EB66}" type="pres">
      <dgm:prSet presAssocID="{AB029055-B889-44DB-8360-E57409C6561A}" presName="sibTrans" presStyleCnt="0"/>
      <dgm:spPr/>
    </dgm:pt>
    <dgm:pt modelId="{077B18AA-5BDC-3847-8925-B45B9C265011}" type="pres">
      <dgm:prSet presAssocID="{D848BDF5-9C53-4E8D-AB63-F3537826DD8B}" presName="node" presStyleLbl="node1" presStyleIdx="11" presStyleCnt="15">
        <dgm:presLayoutVars>
          <dgm:bulletEnabled val="1"/>
        </dgm:presLayoutVars>
      </dgm:prSet>
      <dgm:spPr/>
    </dgm:pt>
    <dgm:pt modelId="{52A4BC10-9610-7546-AED8-CEA1ECF755B5}" type="pres">
      <dgm:prSet presAssocID="{7A1D5F58-EA9E-4F37-B142-FBE5F8B58FE9}" presName="sibTrans" presStyleCnt="0"/>
      <dgm:spPr/>
    </dgm:pt>
    <dgm:pt modelId="{9AA438EB-F4F8-5744-B31E-C6AAC9AE744F}" type="pres">
      <dgm:prSet presAssocID="{E367D9C7-ECA7-4030-9D33-A26A21F5DFE4}" presName="node" presStyleLbl="node1" presStyleIdx="12" presStyleCnt="15">
        <dgm:presLayoutVars>
          <dgm:bulletEnabled val="1"/>
        </dgm:presLayoutVars>
      </dgm:prSet>
      <dgm:spPr/>
    </dgm:pt>
    <dgm:pt modelId="{612EE419-9362-9E43-97BF-7029DA4FA86D}" type="pres">
      <dgm:prSet presAssocID="{12C00491-DF89-4030-B9FB-F00FE5B93E0C}" presName="sibTrans" presStyleCnt="0"/>
      <dgm:spPr/>
    </dgm:pt>
    <dgm:pt modelId="{1D78553A-C022-5B4D-980D-E75437C038AF}" type="pres">
      <dgm:prSet presAssocID="{D2F87091-F2E2-4CA5-B74D-7DC351627AB6}" presName="node" presStyleLbl="node1" presStyleIdx="13" presStyleCnt="15">
        <dgm:presLayoutVars>
          <dgm:bulletEnabled val="1"/>
        </dgm:presLayoutVars>
      </dgm:prSet>
      <dgm:spPr/>
    </dgm:pt>
    <dgm:pt modelId="{35D81E39-E9BD-E940-8FF2-5B122CA386A0}" type="pres">
      <dgm:prSet presAssocID="{54774A62-6D0D-4406-8ED0-E11D17A8EA3A}" presName="sibTrans" presStyleCnt="0"/>
      <dgm:spPr/>
    </dgm:pt>
    <dgm:pt modelId="{F9423E73-795F-1544-88B0-E24CDA9C8B03}" type="pres">
      <dgm:prSet presAssocID="{932CADBE-8C8F-4DAE-A7A7-7356DFD96DC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12712804-835B-4AD3-830D-3EFFD6517AF6}" srcId="{5346EEE5-DCAE-4A90-9321-09717CB839DA}" destId="{61969EC3-496A-45BB-8343-97D8845483FC}" srcOrd="0" destOrd="0" parTransId="{5570D232-21CD-4B74-AF03-BA406CD0358B}" sibTransId="{A1351C94-42B0-42B8-80FF-13DE3BA1E306}"/>
    <dgm:cxn modelId="{E7643004-5C3C-F540-83BE-964E8CCF12C6}" type="presOf" srcId="{4B69E4CE-3984-437C-9C72-A3D62A20F132}" destId="{9823FD78-9864-EF44-A342-35537C22BA2A}" srcOrd="0" destOrd="0" presId="urn:microsoft.com/office/officeart/2005/8/layout/default"/>
    <dgm:cxn modelId="{4FF8010C-1638-4D67-8394-E84690DE8E34}" srcId="{5346EEE5-DCAE-4A90-9321-09717CB839DA}" destId="{4B69E4CE-3984-437C-9C72-A3D62A20F132}" srcOrd="5" destOrd="0" parTransId="{1121FC43-12EA-431D-9668-19F08A11C2E8}" sibTransId="{3E536C51-3ECC-4D58-8DE9-8A82BC67DF8F}"/>
    <dgm:cxn modelId="{4BEAF319-2AC0-6041-A5D7-15B72B6FC833}" type="presOf" srcId="{61969EC3-496A-45BB-8343-97D8845483FC}" destId="{918D4940-E882-B945-9D86-A0FD0E8B9B38}" srcOrd="0" destOrd="0" presId="urn:microsoft.com/office/officeart/2005/8/layout/default"/>
    <dgm:cxn modelId="{39749A39-AAE2-7E40-A756-648DF2AA97A9}" type="presOf" srcId="{E64AB6CB-32F2-4D88-94FA-680681BF23E7}" destId="{7B8865A6-667D-5142-9D1A-875108971FE6}" srcOrd="0" destOrd="0" presId="urn:microsoft.com/office/officeart/2005/8/layout/default"/>
    <dgm:cxn modelId="{1B6B2C3A-519B-4DD2-8361-1625D4520B2B}" srcId="{5346EEE5-DCAE-4A90-9321-09717CB839DA}" destId="{D2F87091-F2E2-4CA5-B74D-7DC351627AB6}" srcOrd="13" destOrd="0" parTransId="{85F307EF-90C8-4D73-9922-B83A03E1FCB6}" sibTransId="{54774A62-6D0D-4406-8ED0-E11D17A8EA3A}"/>
    <dgm:cxn modelId="{41DF983B-63E6-564E-96E0-35042D87CA45}" type="presOf" srcId="{B7AB332A-0CAA-4C75-BBEB-97E5E0B102AC}" destId="{E315AAD2-0B3B-5646-B043-F62A82822C8B}" srcOrd="0" destOrd="0" presId="urn:microsoft.com/office/officeart/2005/8/layout/default"/>
    <dgm:cxn modelId="{EB5C6044-15D2-459D-B2B3-529D38E42D72}" srcId="{5346EEE5-DCAE-4A90-9321-09717CB839DA}" destId="{61A008E1-E360-4F75-A45F-321A7FDE774D}" srcOrd="9" destOrd="0" parTransId="{C378915B-187A-409E-BD4B-57B1BD1B5E61}" sibTransId="{9C97691A-73CF-4FC8-97DF-5F3F34CB3D74}"/>
    <dgm:cxn modelId="{C1FD494A-B74A-4B48-B27B-1166FC296DBB}" srcId="{5346EEE5-DCAE-4A90-9321-09717CB839DA}" destId="{F97E5253-4A18-476E-9B8D-8911C0BB3A79}" srcOrd="2" destOrd="0" parTransId="{590826FE-6923-4523-B43D-2BF6D34F9199}" sibTransId="{9D51BC2F-61CC-4ACD-8FB4-5E55D7ECDD0C}"/>
    <dgm:cxn modelId="{3043DB4A-81E4-41FD-9D2A-1C8B5FE6A062}" srcId="{5346EEE5-DCAE-4A90-9321-09717CB839DA}" destId="{D848BDF5-9C53-4E8D-AB63-F3537826DD8B}" srcOrd="11" destOrd="0" parTransId="{FD3D00F7-9473-46A0-9042-9F985CC3AE84}" sibTransId="{7A1D5F58-EA9E-4F37-B142-FBE5F8B58FE9}"/>
    <dgm:cxn modelId="{26723C52-ADE3-C14B-8CA1-BE2E40E3891A}" type="presOf" srcId="{F97E5253-4A18-476E-9B8D-8911C0BB3A79}" destId="{05E6C9FC-F728-3841-83D0-3665E638E34E}" srcOrd="0" destOrd="0" presId="urn:microsoft.com/office/officeart/2005/8/layout/default"/>
    <dgm:cxn modelId="{CF868754-BB13-F34A-B90C-529421B6B272}" type="presOf" srcId="{61A008E1-E360-4F75-A45F-321A7FDE774D}" destId="{1B522F6D-22A1-4846-BF9B-EDD1B41EFA60}" srcOrd="0" destOrd="0" presId="urn:microsoft.com/office/officeart/2005/8/layout/default"/>
    <dgm:cxn modelId="{FF48F95A-8135-3143-A31A-8F022DD04C4A}" type="presOf" srcId="{9B73658F-27CF-4C84-812E-F0AEAE94EDD0}" destId="{2A72C054-47ED-E740-94BD-562C23EF8791}" srcOrd="0" destOrd="0" presId="urn:microsoft.com/office/officeart/2005/8/layout/default"/>
    <dgm:cxn modelId="{4280595E-499A-E446-B214-4C634AEAA930}" type="presOf" srcId="{D2F87091-F2E2-4CA5-B74D-7DC351627AB6}" destId="{1D78553A-C022-5B4D-980D-E75437C038AF}" srcOrd="0" destOrd="0" presId="urn:microsoft.com/office/officeart/2005/8/layout/default"/>
    <dgm:cxn modelId="{8B252C71-08F4-48D9-9B09-3916F9A72533}" srcId="{5346EEE5-DCAE-4A90-9321-09717CB839DA}" destId="{932CADBE-8C8F-4DAE-A7A7-7356DFD96DCA}" srcOrd="14" destOrd="0" parTransId="{A051C3D7-D264-4D5C-842A-8AFCE8B8FBDE}" sibTransId="{21C8BBCD-E2E5-409A-9F6C-BEB045C2BBC3}"/>
    <dgm:cxn modelId="{F3F94F78-3E80-5F4C-9E62-54D6D75C6DA0}" type="presOf" srcId="{6225BF85-95B7-4CFD-88A7-B876BD81F099}" destId="{D31140D7-743D-FF4A-BA21-62AE76C8521F}" srcOrd="0" destOrd="0" presId="urn:microsoft.com/office/officeart/2005/8/layout/default"/>
    <dgm:cxn modelId="{2323C785-71EF-466A-A1F3-80DE6C0F931E}" srcId="{5346EEE5-DCAE-4A90-9321-09717CB839DA}" destId="{66E41E5A-9F6B-4BE6-8511-D353325A0776}" srcOrd="7" destOrd="0" parTransId="{3D0B5663-371D-4A2E-9CFB-4D0C1808CEC4}" sibTransId="{6E822AA0-1070-4048-8229-FA83CBD948C7}"/>
    <dgm:cxn modelId="{1CC28E88-9F2B-4323-A7C6-9FDECCD60243}" srcId="{5346EEE5-DCAE-4A90-9321-09717CB839DA}" destId="{7997E505-84D5-4501-B63A-4FCAC41FF783}" srcOrd="4" destOrd="0" parTransId="{BBAC8F18-98DA-42AA-8F61-8C88EDBC002D}" sibTransId="{82A6C23A-4760-4F91-B4D2-F9F05E1F180E}"/>
    <dgm:cxn modelId="{CCE9B099-DBC9-4833-91BC-A16C9FBE0190}" srcId="{5346EEE5-DCAE-4A90-9321-09717CB839DA}" destId="{9B73658F-27CF-4C84-812E-F0AEAE94EDD0}" srcOrd="1" destOrd="0" parTransId="{A7790431-514E-47FC-9B11-F3A477D316DF}" sibTransId="{E757BF0B-6D88-49BF-BAD1-CA8F42D724C0}"/>
    <dgm:cxn modelId="{AD9075A1-7871-9A47-881B-27C957850BFB}" type="presOf" srcId="{7997E505-84D5-4501-B63A-4FCAC41FF783}" destId="{9ECCA6E0-81BA-D542-A66F-51DF6DA67636}" srcOrd="0" destOrd="0" presId="urn:microsoft.com/office/officeart/2005/8/layout/default"/>
    <dgm:cxn modelId="{1AC384A3-457F-FC49-AFF0-671A11A267F8}" type="presOf" srcId="{66E41E5A-9F6B-4BE6-8511-D353325A0776}" destId="{0D228D63-6946-A64D-A082-B14A1FC75148}" srcOrd="0" destOrd="0" presId="urn:microsoft.com/office/officeart/2005/8/layout/default"/>
    <dgm:cxn modelId="{DD2843A8-E5EB-C64E-85C5-EFFCB697DBD2}" type="presOf" srcId="{932CADBE-8C8F-4DAE-A7A7-7356DFD96DCA}" destId="{F9423E73-795F-1544-88B0-E24CDA9C8B03}" srcOrd="0" destOrd="0" presId="urn:microsoft.com/office/officeart/2005/8/layout/default"/>
    <dgm:cxn modelId="{E34CE6B7-8839-1D4B-A648-F7D951E0BF9F}" type="presOf" srcId="{5346EEE5-DCAE-4A90-9321-09717CB839DA}" destId="{439A5373-A3D8-9145-9F9D-5A0E700271D1}" srcOrd="0" destOrd="0" presId="urn:microsoft.com/office/officeart/2005/8/layout/default"/>
    <dgm:cxn modelId="{51D731B9-68F8-3841-A0A3-BAEF0EB4A984}" type="presOf" srcId="{D848BDF5-9C53-4E8D-AB63-F3537826DD8B}" destId="{077B18AA-5BDC-3847-8925-B45B9C265011}" srcOrd="0" destOrd="0" presId="urn:microsoft.com/office/officeart/2005/8/layout/default"/>
    <dgm:cxn modelId="{AB66B2BC-7104-41FA-A28E-E5C44261C817}" srcId="{5346EEE5-DCAE-4A90-9321-09717CB839DA}" destId="{EC727023-60EE-486F-9B88-D207C8DB872F}" srcOrd="8" destOrd="0" parTransId="{82E54688-B294-4678-B059-EC01461C730E}" sibTransId="{704BE211-6F66-434F-BC16-53EFA655F2B9}"/>
    <dgm:cxn modelId="{D2F584C0-2F7B-0340-94F1-E22D45F73194}" type="presOf" srcId="{E367D9C7-ECA7-4030-9D33-A26A21F5DFE4}" destId="{9AA438EB-F4F8-5744-B31E-C6AAC9AE744F}" srcOrd="0" destOrd="0" presId="urn:microsoft.com/office/officeart/2005/8/layout/default"/>
    <dgm:cxn modelId="{D79D4ED3-99F2-4670-BE48-66DF950BB738}" srcId="{5346EEE5-DCAE-4A90-9321-09717CB839DA}" destId="{E64AB6CB-32F2-4D88-94FA-680681BF23E7}" srcOrd="10" destOrd="0" parTransId="{334B6611-4E98-4E8C-BBA2-361CCECCDF47}" sibTransId="{AB029055-B889-44DB-8360-E57409C6561A}"/>
    <dgm:cxn modelId="{939A02D5-03D8-B048-B4CB-E479ACA5CC21}" type="presOf" srcId="{EC727023-60EE-486F-9B88-D207C8DB872F}" destId="{D51340FD-4E98-B342-B15E-4BBC8E87A856}" srcOrd="0" destOrd="0" presId="urn:microsoft.com/office/officeart/2005/8/layout/default"/>
    <dgm:cxn modelId="{C34016DB-7365-4027-A5A8-59021B59AD3D}" srcId="{5346EEE5-DCAE-4A90-9321-09717CB839DA}" destId="{E367D9C7-ECA7-4030-9D33-A26A21F5DFE4}" srcOrd="12" destOrd="0" parTransId="{64BCD780-99B6-4488-9AEB-3882A344CD8A}" sibTransId="{12C00491-DF89-4030-B9FB-F00FE5B93E0C}"/>
    <dgm:cxn modelId="{AA255EE9-AFC2-4298-8417-2FDD135F56CE}" srcId="{5346EEE5-DCAE-4A90-9321-09717CB839DA}" destId="{B7AB332A-0CAA-4C75-BBEB-97E5E0B102AC}" srcOrd="6" destOrd="0" parTransId="{D9043199-6996-465A-A088-90D702A1E20F}" sibTransId="{D55EB25A-4B25-4944-8838-89D158D85AB8}"/>
    <dgm:cxn modelId="{A6AEC2ED-5BBD-4303-8C51-4FB7D0558C5E}" srcId="{5346EEE5-DCAE-4A90-9321-09717CB839DA}" destId="{6225BF85-95B7-4CFD-88A7-B876BD81F099}" srcOrd="3" destOrd="0" parTransId="{5777C6F5-3585-4B90-8210-2255C07A9716}" sibTransId="{75ABE041-CE9F-4E49-AC3D-D40F4F0393D2}"/>
    <dgm:cxn modelId="{6DEB607C-9FDD-7D4D-8F86-B336D0E97657}" type="presParOf" srcId="{439A5373-A3D8-9145-9F9D-5A0E700271D1}" destId="{918D4940-E882-B945-9D86-A0FD0E8B9B38}" srcOrd="0" destOrd="0" presId="urn:microsoft.com/office/officeart/2005/8/layout/default"/>
    <dgm:cxn modelId="{667C8CB2-9549-D844-8472-376A7BE152C1}" type="presParOf" srcId="{439A5373-A3D8-9145-9F9D-5A0E700271D1}" destId="{4848433D-FE0D-444E-B844-8196FD5AC3E5}" srcOrd="1" destOrd="0" presId="urn:microsoft.com/office/officeart/2005/8/layout/default"/>
    <dgm:cxn modelId="{48DF95F8-7BFA-4E45-BCE3-EC859F34306D}" type="presParOf" srcId="{439A5373-A3D8-9145-9F9D-5A0E700271D1}" destId="{2A72C054-47ED-E740-94BD-562C23EF8791}" srcOrd="2" destOrd="0" presId="urn:microsoft.com/office/officeart/2005/8/layout/default"/>
    <dgm:cxn modelId="{60C3A555-B794-CD42-ABDF-6BF349FEDA90}" type="presParOf" srcId="{439A5373-A3D8-9145-9F9D-5A0E700271D1}" destId="{A15A5951-3D15-9148-89C8-149A60D3D7BA}" srcOrd="3" destOrd="0" presId="urn:microsoft.com/office/officeart/2005/8/layout/default"/>
    <dgm:cxn modelId="{40FC8AA5-3434-2241-A2D1-F67EF69DC05A}" type="presParOf" srcId="{439A5373-A3D8-9145-9F9D-5A0E700271D1}" destId="{05E6C9FC-F728-3841-83D0-3665E638E34E}" srcOrd="4" destOrd="0" presId="urn:microsoft.com/office/officeart/2005/8/layout/default"/>
    <dgm:cxn modelId="{528D2AE6-AE22-D54B-A700-9B968EC6195C}" type="presParOf" srcId="{439A5373-A3D8-9145-9F9D-5A0E700271D1}" destId="{48E48F6B-2CB9-9E46-99F3-0C8659C0CFBB}" srcOrd="5" destOrd="0" presId="urn:microsoft.com/office/officeart/2005/8/layout/default"/>
    <dgm:cxn modelId="{CDD43E70-889F-054D-B2DE-B2D98CB8EA08}" type="presParOf" srcId="{439A5373-A3D8-9145-9F9D-5A0E700271D1}" destId="{D31140D7-743D-FF4A-BA21-62AE76C8521F}" srcOrd="6" destOrd="0" presId="urn:microsoft.com/office/officeart/2005/8/layout/default"/>
    <dgm:cxn modelId="{CF0C54F2-E440-4841-A637-23FE29D16CC8}" type="presParOf" srcId="{439A5373-A3D8-9145-9F9D-5A0E700271D1}" destId="{B6A161E4-9C76-9B41-B61E-58DD27ADCE30}" srcOrd="7" destOrd="0" presId="urn:microsoft.com/office/officeart/2005/8/layout/default"/>
    <dgm:cxn modelId="{63DC6606-3C44-604E-9BCF-59D81C505771}" type="presParOf" srcId="{439A5373-A3D8-9145-9F9D-5A0E700271D1}" destId="{9ECCA6E0-81BA-D542-A66F-51DF6DA67636}" srcOrd="8" destOrd="0" presId="urn:microsoft.com/office/officeart/2005/8/layout/default"/>
    <dgm:cxn modelId="{94ADCAD7-2E5E-F34E-8598-5ADBBF53E4AB}" type="presParOf" srcId="{439A5373-A3D8-9145-9F9D-5A0E700271D1}" destId="{48DC5B60-8A88-024A-9553-970FBBEAA506}" srcOrd="9" destOrd="0" presId="urn:microsoft.com/office/officeart/2005/8/layout/default"/>
    <dgm:cxn modelId="{FFF25709-0BFC-874A-9DB0-9A6011BC3EFF}" type="presParOf" srcId="{439A5373-A3D8-9145-9F9D-5A0E700271D1}" destId="{9823FD78-9864-EF44-A342-35537C22BA2A}" srcOrd="10" destOrd="0" presId="urn:microsoft.com/office/officeart/2005/8/layout/default"/>
    <dgm:cxn modelId="{864A9014-D7C0-F547-ADA4-8A1B36D238C9}" type="presParOf" srcId="{439A5373-A3D8-9145-9F9D-5A0E700271D1}" destId="{2D91CF1D-EF9E-6049-9B78-D01A7D95E583}" srcOrd="11" destOrd="0" presId="urn:microsoft.com/office/officeart/2005/8/layout/default"/>
    <dgm:cxn modelId="{D2E45927-3D1E-6042-B66C-0631AB121FDB}" type="presParOf" srcId="{439A5373-A3D8-9145-9F9D-5A0E700271D1}" destId="{E315AAD2-0B3B-5646-B043-F62A82822C8B}" srcOrd="12" destOrd="0" presId="urn:microsoft.com/office/officeart/2005/8/layout/default"/>
    <dgm:cxn modelId="{BA761F9F-0245-EB40-A8F6-2226E2EBA16D}" type="presParOf" srcId="{439A5373-A3D8-9145-9F9D-5A0E700271D1}" destId="{A4E6D5A3-5C15-A348-8C04-BC87DF90ADA7}" srcOrd="13" destOrd="0" presId="urn:microsoft.com/office/officeart/2005/8/layout/default"/>
    <dgm:cxn modelId="{E8C9B6C2-EEAE-3746-882C-834DA58549DA}" type="presParOf" srcId="{439A5373-A3D8-9145-9F9D-5A0E700271D1}" destId="{0D228D63-6946-A64D-A082-B14A1FC75148}" srcOrd="14" destOrd="0" presId="urn:microsoft.com/office/officeart/2005/8/layout/default"/>
    <dgm:cxn modelId="{5C2B51D2-36C8-4341-A239-9867D0272C6C}" type="presParOf" srcId="{439A5373-A3D8-9145-9F9D-5A0E700271D1}" destId="{8837414A-EA0C-FD44-AB4C-B0EDAF2CC148}" srcOrd="15" destOrd="0" presId="urn:microsoft.com/office/officeart/2005/8/layout/default"/>
    <dgm:cxn modelId="{15B686AB-A9A7-4A44-A814-C24691C0235C}" type="presParOf" srcId="{439A5373-A3D8-9145-9F9D-5A0E700271D1}" destId="{D51340FD-4E98-B342-B15E-4BBC8E87A856}" srcOrd="16" destOrd="0" presId="urn:microsoft.com/office/officeart/2005/8/layout/default"/>
    <dgm:cxn modelId="{A90E18AB-1CE5-EE4B-A810-D7A3EF29E2C6}" type="presParOf" srcId="{439A5373-A3D8-9145-9F9D-5A0E700271D1}" destId="{7A982241-94E5-0A45-914E-B7EAFE815E2E}" srcOrd="17" destOrd="0" presId="urn:microsoft.com/office/officeart/2005/8/layout/default"/>
    <dgm:cxn modelId="{F4CE3135-C65D-8043-A99C-598BE5FC5DAE}" type="presParOf" srcId="{439A5373-A3D8-9145-9F9D-5A0E700271D1}" destId="{1B522F6D-22A1-4846-BF9B-EDD1B41EFA60}" srcOrd="18" destOrd="0" presId="urn:microsoft.com/office/officeart/2005/8/layout/default"/>
    <dgm:cxn modelId="{47E5467E-3BD6-2B46-BC7A-8EB3A22B0388}" type="presParOf" srcId="{439A5373-A3D8-9145-9F9D-5A0E700271D1}" destId="{ADA71702-89AB-5A4B-BB8F-D770AC067891}" srcOrd="19" destOrd="0" presId="urn:microsoft.com/office/officeart/2005/8/layout/default"/>
    <dgm:cxn modelId="{6C02C052-6698-2140-A09C-351236C0A94C}" type="presParOf" srcId="{439A5373-A3D8-9145-9F9D-5A0E700271D1}" destId="{7B8865A6-667D-5142-9D1A-875108971FE6}" srcOrd="20" destOrd="0" presId="urn:microsoft.com/office/officeart/2005/8/layout/default"/>
    <dgm:cxn modelId="{3A44067F-1E2C-4E49-AD5E-88036124A0CE}" type="presParOf" srcId="{439A5373-A3D8-9145-9F9D-5A0E700271D1}" destId="{B76CB2D9-73FD-E749-91F3-928FF926EB66}" srcOrd="21" destOrd="0" presId="urn:microsoft.com/office/officeart/2005/8/layout/default"/>
    <dgm:cxn modelId="{0C474BDC-F887-4843-86C2-C97DD0FBF273}" type="presParOf" srcId="{439A5373-A3D8-9145-9F9D-5A0E700271D1}" destId="{077B18AA-5BDC-3847-8925-B45B9C265011}" srcOrd="22" destOrd="0" presId="urn:microsoft.com/office/officeart/2005/8/layout/default"/>
    <dgm:cxn modelId="{12DA041F-F6D0-0A49-8F6E-BF9E2A5A66F7}" type="presParOf" srcId="{439A5373-A3D8-9145-9F9D-5A0E700271D1}" destId="{52A4BC10-9610-7546-AED8-CEA1ECF755B5}" srcOrd="23" destOrd="0" presId="urn:microsoft.com/office/officeart/2005/8/layout/default"/>
    <dgm:cxn modelId="{109E0AF3-22A0-A047-88A9-FEEB9A7DB377}" type="presParOf" srcId="{439A5373-A3D8-9145-9F9D-5A0E700271D1}" destId="{9AA438EB-F4F8-5744-B31E-C6AAC9AE744F}" srcOrd="24" destOrd="0" presId="urn:microsoft.com/office/officeart/2005/8/layout/default"/>
    <dgm:cxn modelId="{C1553685-8E07-494C-901E-5F964EB85726}" type="presParOf" srcId="{439A5373-A3D8-9145-9F9D-5A0E700271D1}" destId="{612EE419-9362-9E43-97BF-7029DA4FA86D}" srcOrd="25" destOrd="0" presId="urn:microsoft.com/office/officeart/2005/8/layout/default"/>
    <dgm:cxn modelId="{5285793F-69AD-DD43-B696-9A3A0184B9E0}" type="presParOf" srcId="{439A5373-A3D8-9145-9F9D-5A0E700271D1}" destId="{1D78553A-C022-5B4D-980D-E75437C038AF}" srcOrd="26" destOrd="0" presId="urn:microsoft.com/office/officeart/2005/8/layout/default"/>
    <dgm:cxn modelId="{E5A862DA-1386-ED4B-9E1F-DF0DFEA606EA}" type="presParOf" srcId="{439A5373-A3D8-9145-9F9D-5A0E700271D1}" destId="{35D81E39-E9BD-E940-8FF2-5B122CA386A0}" srcOrd="27" destOrd="0" presId="urn:microsoft.com/office/officeart/2005/8/layout/default"/>
    <dgm:cxn modelId="{86922B7B-DD89-9F49-8B3D-7CA3C4693536}" type="presParOf" srcId="{439A5373-A3D8-9145-9F9D-5A0E700271D1}" destId="{F9423E73-795F-1544-88B0-E24CDA9C8B03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7609E-C03F-944B-B74A-53C1996D39AC}">
      <dsp:nvSpPr>
        <dsp:cNvPr id="0" name=""/>
        <dsp:cNvSpPr/>
      </dsp:nvSpPr>
      <dsp:spPr>
        <a:xfrm>
          <a:off x="0" y="302679"/>
          <a:ext cx="2320132" cy="13920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Size-Thickness</a:t>
          </a:r>
        </a:p>
      </dsp:txBody>
      <dsp:txXfrm>
        <a:off x="0" y="302679"/>
        <a:ext cx="2320132" cy="1392079"/>
      </dsp:txXfrm>
    </dsp:sp>
    <dsp:sp modelId="{FB825FB0-C6B2-BA4F-88BB-3A4D10BCA36B}">
      <dsp:nvSpPr>
        <dsp:cNvPr id="0" name=""/>
        <dsp:cNvSpPr/>
      </dsp:nvSpPr>
      <dsp:spPr>
        <a:xfrm>
          <a:off x="2552145" y="302679"/>
          <a:ext cx="2320132" cy="1392079"/>
        </a:xfrm>
        <a:prstGeom prst="rect">
          <a:avLst/>
        </a:prstGeom>
        <a:solidFill>
          <a:schemeClr val="accent2">
            <a:hueOff val="214869"/>
            <a:satOff val="19"/>
            <a:lumOff val="-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Aspect ratio (length/width)</a:t>
          </a:r>
        </a:p>
      </dsp:txBody>
      <dsp:txXfrm>
        <a:off x="2552145" y="302679"/>
        <a:ext cx="2320132" cy="1392079"/>
      </dsp:txXfrm>
    </dsp:sp>
    <dsp:sp modelId="{E5C073B6-3563-0F48-8BE9-23B62034B7C4}">
      <dsp:nvSpPr>
        <dsp:cNvPr id="0" name=""/>
        <dsp:cNvSpPr/>
      </dsp:nvSpPr>
      <dsp:spPr>
        <a:xfrm>
          <a:off x="5104290" y="302679"/>
          <a:ext cx="2320132" cy="1392079"/>
        </a:xfrm>
        <a:prstGeom prst="rect">
          <a:avLst/>
        </a:prstGeom>
        <a:solidFill>
          <a:schemeClr val="accent2">
            <a:hueOff val="429739"/>
            <a:satOff val="38"/>
            <a:lumOff val="-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Edge design (base of the blade)</a:t>
          </a:r>
        </a:p>
      </dsp:txBody>
      <dsp:txXfrm>
        <a:off x="5104290" y="302679"/>
        <a:ext cx="2320132" cy="1392079"/>
      </dsp:txXfrm>
    </dsp:sp>
    <dsp:sp modelId="{E1E7233F-E382-3E47-A65C-E824EB3CFE8F}">
      <dsp:nvSpPr>
        <dsp:cNvPr id="0" name=""/>
        <dsp:cNvSpPr/>
      </dsp:nvSpPr>
      <dsp:spPr>
        <a:xfrm>
          <a:off x="0" y="1926772"/>
          <a:ext cx="2320132" cy="1392079"/>
        </a:xfrm>
        <a:prstGeom prst="rect">
          <a:avLst/>
        </a:prstGeom>
        <a:solidFill>
          <a:schemeClr val="accent2">
            <a:hueOff val="644608"/>
            <a:satOff val="57"/>
            <a:lumOff val="-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Material properties (crystal orientation)</a:t>
          </a:r>
        </a:p>
      </dsp:txBody>
      <dsp:txXfrm>
        <a:off x="0" y="1926772"/>
        <a:ext cx="2320132" cy="1392079"/>
      </dsp:txXfrm>
    </dsp:sp>
    <dsp:sp modelId="{91624AC9-1A2A-9A41-A549-A3791AF7D8EA}">
      <dsp:nvSpPr>
        <dsp:cNvPr id="0" name=""/>
        <dsp:cNvSpPr/>
      </dsp:nvSpPr>
      <dsp:spPr>
        <a:xfrm>
          <a:off x="2552145" y="1926772"/>
          <a:ext cx="2320132" cy="1392079"/>
        </a:xfrm>
        <a:prstGeom prst="rect">
          <a:avLst/>
        </a:prstGeom>
        <a:solidFill>
          <a:schemeClr val="accent2">
            <a:hueOff val="859477"/>
            <a:satOff val="77"/>
            <a:lumOff val="-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</a:t>
          </a:r>
          <a:r>
            <a:rPr lang="en-US" sz="2500" kern="1200"/>
            <a:t>upport and fixturing</a:t>
          </a:r>
        </a:p>
      </dsp:txBody>
      <dsp:txXfrm>
        <a:off x="2552145" y="1926772"/>
        <a:ext cx="2320132" cy="1392079"/>
      </dsp:txXfrm>
    </dsp:sp>
    <dsp:sp modelId="{8A56DB8E-CD61-A748-A53E-C7730817DDAE}">
      <dsp:nvSpPr>
        <dsp:cNvPr id="0" name=""/>
        <dsp:cNvSpPr/>
      </dsp:nvSpPr>
      <dsp:spPr>
        <a:xfrm>
          <a:off x="5104290" y="1926772"/>
          <a:ext cx="2320132" cy="1392079"/>
        </a:xfrm>
        <a:prstGeom prst="rect">
          <a:avLst/>
        </a:prstGeom>
        <a:solidFill>
          <a:schemeClr val="accent2">
            <a:hueOff val="1074346"/>
            <a:satOff val="96"/>
            <a:lumOff val="-1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L</a:t>
          </a:r>
          <a:r>
            <a:rPr lang="en-US" sz="2500" kern="1200" dirty="0" err="1"/>
            <a:t>oad</a:t>
          </a:r>
          <a:r>
            <a:rPr lang="en-US" sz="2500" kern="1200" dirty="0"/>
            <a:t> distribution (tip stiffness)</a:t>
          </a:r>
        </a:p>
      </dsp:txBody>
      <dsp:txXfrm>
        <a:off x="5104290" y="1926772"/>
        <a:ext cx="2320132" cy="1392079"/>
      </dsp:txXfrm>
    </dsp:sp>
    <dsp:sp modelId="{9C1A60FC-2501-5148-B6C6-424A5C40CB50}">
      <dsp:nvSpPr>
        <dsp:cNvPr id="0" name=""/>
        <dsp:cNvSpPr/>
      </dsp:nvSpPr>
      <dsp:spPr>
        <a:xfrm>
          <a:off x="1276072" y="3550864"/>
          <a:ext cx="2320132" cy="1392079"/>
        </a:xfrm>
        <a:prstGeom prst="rect">
          <a:avLst/>
        </a:prstGeom>
        <a:solidFill>
          <a:schemeClr val="accent2">
            <a:hueOff val="1289216"/>
            <a:satOff val="115"/>
            <a:lumOff val="-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</a:t>
          </a:r>
          <a:r>
            <a:rPr lang="en-US" sz="2500" kern="1200" dirty="0" err="1"/>
            <a:t>nvironmental</a:t>
          </a:r>
          <a:r>
            <a:rPr lang="en-US" sz="2500" kern="1200" dirty="0"/>
            <a:t> factors (cryogenics)</a:t>
          </a:r>
        </a:p>
      </dsp:txBody>
      <dsp:txXfrm>
        <a:off x="1276072" y="3550864"/>
        <a:ext cx="2320132" cy="1392079"/>
      </dsp:txXfrm>
    </dsp:sp>
    <dsp:sp modelId="{4485E985-7A13-7A43-833B-58852A3DF503}">
      <dsp:nvSpPr>
        <dsp:cNvPr id="0" name=""/>
        <dsp:cNvSpPr/>
      </dsp:nvSpPr>
      <dsp:spPr>
        <a:xfrm>
          <a:off x="3828218" y="3550864"/>
          <a:ext cx="2320132" cy="1392079"/>
        </a:xfrm>
        <a:prstGeom prst="rect">
          <a:avLst/>
        </a:prstGeom>
        <a:solidFill>
          <a:schemeClr val="accent2">
            <a:hueOff val="1504085"/>
            <a:satOff val="134"/>
            <a:lumOff val="-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</a:t>
          </a:r>
          <a:r>
            <a:rPr lang="en-US" sz="2500" kern="1200"/>
            <a:t>esting and simulation</a:t>
          </a:r>
        </a:p>
      </dsp:txBody>
      <dsp:txXfrm>
        <a:off x="3828218" y="3550864"/>
        <a:ext cx="2320132" cy="1392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D4940-E882-B945-9D86-A0FD0E8B9B38}">
      <dsp:nvSpPr>
        <dsp:cNvPr id="0" name=""/>
        <dsp:cNvSpPr/>
      </dsp:nvSpPr>
      <dsp:spPr>
        <a:xfrm>
          <a:off x="3385" y="591032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Material Selection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85" y="591032"/>
        <a:ext cx="1833190" cy="1099914"/>
      </dsp:txXfrm>
    </dsp:sp>
    <dsp:sp modelId="{2A72C054-47ED-E740-94BD-562C23EF8791}">
      <dsp:nvSpPr>
        <dsp:cNvPr id="0" name=""/>
        <dsp:cNvSpPr/>
      </dsp:nvSpPr>
      <dsp:spPr>
        <a:xfrm>
          <a:off x="2019895" y="591032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Crystal Orientation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19895" y="591032"/>
        <a:ext cx="1833190" cy="1099914"/>
      </dsp:txXfrm>
    </dsp:sp>
    <dsp:sp modelId="{05E6C9FC-F728-3841-83D0-3665E638E34E}">
      <dsp:nvSpPr>
        <dsp:cNvPr id="0" name=""/>
        <dsp:cNvSpPr/>
      </dsp:nvSpPr>
      <dsp:spPr>
        <a:xfrm>
          <a:off x="4036404" y="591032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Geometry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36404" y="591032"/>
        <a:ext cx="1833190" cy="1099914"/>
      </dsp:txXfrm>
    </dsp:sp>
    <dsp:sp modelId="{D31140D7-743D-FF4A-BA21-62AE76C8521F}">
      <dsp:nvSpPr>
        <dsp:cNvPr id="0" name=""/>
        <dsp:cNvSpPr/>
      </dsp:nvSpPr>
      <dsp:spPr>
        <a:xfrm>
          <a:off x="6052914" y="591032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Blade Profile: blade's cross-section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52914" y="591032"/>
        <a:ext cx="1833190" cy="1099914"/>
      </dsp:txXfrm>
    </dsp:sp>
    <dsp:sp modelId="{9ECCA6E0-81BA-D542-A66F-51DF6DA67636}">
      <dsp:nvSpPr>
        <dsp:cNvPr id="0" name=""/>
        <dsp:cNvSpPr/>
      </dsp:nvSpPr>
      <dsp:spPr>
        <a:xfrm>
          <a:off x="8069423" y="591032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Cryogenic Constraints</a:t>
          </a:r>
          <a:endParaRPr lang="en-US" sz="2000" kern="1200" dirty="0"/>
        </a:p>
      </dsp:txBody>
      <dsp:txXfrm>
        <a:off x="8069423" y="591032"/>
        <a:ext cx="1833190" cy="1099914"/>
      </dsp:txXfrm>
    </dsp:sp>
    <dsp:sp modelId="{9823FD78-9864-EF44-A342-35537C22BA2A}">
      <dsp:nvSpPr>
        <dsp:cNvPr id="0" name=""/>
        <dsp:cNvSpPr/>
      </dsp:nvSpPr>
      <dsp:spPr>
        <a:xfrm>
          <a:off x="3385" y="1874265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Stress Distribution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85" y="1874265"/>
        <a:ext cx="1833190" cy="1099914"/>
      </dsp:txXfrm>
    </dsp:sp>
    <dsp:sp modelId="{E315AAD2-0B3B-5646-B043-F62A82822C8B}">
      <dsp:nvSpPr>
        <dsp:cNvPr id="0" name=""/>
        <dsp:cNvSpPr/>
      </dsp:nvSpPr>
      <dsp:spPr>
        <a:xfrm>
          <a:off x="2019895" y="1874265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Natural Frequency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19895" y="1874265"/>
        <a:ext cx="1833190" cy="1099914"/>
      </dsp:txXfrm>
    </dsp:sp>
    <dsp:sp modelId="{0D228D63-6946-A64D-A082-B14A1FC75148}">
      <dsp:nvSpPr>
        <dsp:cNvPr id="0" name=""/>
        <dsp:cNvSpPr/>
      </dsp:nvSpPr>
      <dsp:spPr>
        <a:xfrm>
          <a:off x="4036404" y="1874265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Thermal Analysis</a:t>
          </a:r>
          <a:endParaRPr lang="en-US" sz="2000" kern="1200" dirty="0"/>
        </a:p>
      </dsp:txBody>
      <dsp:txXfrm>
        <a:off x="4036404" y="1874265"/>
        <a:ext cx="1833190" cy="1099914"/>
      </dsp:txXfrm>
    </dsp:sp>
    <dsp:sp modelId="{D51340FD-4E98-B342-B15E-4BBC8E87A856}">
      <dsp:nvSpPr>
        <dsp:cNvPr id="0" name=""/>
        <dsp:cNvSpPr/>
      </dsp:nvSpPr>
      <dsp:spPr>
        <a:xfrm>
          <a:off x="6052914" y="1874265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Mounting and Attachment (assembling)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6052914" y="1874265"/>
        <a:ext cx="1833190" cy="1099914"/>
      </dsp:txXfrm>
    </dsp:sp>
    <dsp:sp modelId="{1B522F6D-22A1-4846-BF9B-EDD1B41EFA60}">
      <dsp:nvSpPr>
        <dsp:cNvPr id="0" name=""/>
        <dsp:cNvSpPr/>
      </dsp:nvSpPr>
      <dsp:spPr>
        <a:xfrm>
          <a:off x="8069423" y="1874265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Material Properties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8069423" y="1874265"/>
        <a:ext cx="1833190" cy="1099914"/>
      </dsp:txXfrm>
    </dsp:sp>
    <dsp:sp modelId="{7B8865A6-667D-5142-9D1A-875108971FE6}">
      <dsp:nvSpPr>
        <dsp:cNvPr id="0" name=""/>
        <dsp:cNvSpPr/>
      </dsp:nvSpPr>
      <dsp:spPr>
        <a:xfrm>
          <a:off x="3385" y="3157499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Load Conditions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385" y="3157499"/>
        <a:ext cx="1833190" cy="1099914"/>
      </dsp:txXfrm>
    </dsp:sp>
    <dsp:sp modelId="{077B18AA-5BDC-3847-8925-B45B9C265011}">
      <dsp:nvSpPr>
        <dsp:cNvPr id="0" name=""/>
        <dsp:cNvSpPr/>
      </dsp:nvSpPr>
      <dsp:spPr>
        <a:xfrm>
          <a:off x="2019895" y="3157499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accent1">
                  <a:lumMod val="75000"/>
                </a:schemeClr>
              </a:solidFill>
            </a:rPr>
            <a:t>Analysis Methods: FEA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019895" y="3157499"/>
        <a:ext cx="1833190" cy="1099914"/>
      </dsp:txXfrm>
    </dsp:sp>
    <dsp:sp modelId="{9AA438EB-F4F8-5744-B31E-C6AAC9AE744F}">
      <dsp:nvSpPr>
        <dsp:cNvPr id="0" name=""/>
        <dsp:cNvSpPr/>
      </dsp:nvSpPr>
      <dsp:spPr>
        <a:xfrm>
          <a:off x="4036404" y="3157499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Safety and Reliability</a:t>
          </a:r>
          <a:endParaRPr lang="en-US" sz="2000" kern="1200" dirty="0"/>
        </a:p>
      </dsp:txBody>
      <dsp:txXfrm>
        <a:off x="4036404" y="3157499"/>
        <a:ext cx="1833190" cy="1099914"/>
      </dsp:txXfrm>
    </dsp:sp>
    <dsp:sp modelId="{1D78553A-C022-5B4D-980D-E75437C038AF}">
      <dsp:nvSpPr>
        <dsp:cNvPr id="0" name=""/>
        <dsp:cNvSpPr/>
      </dsp:nvSpPr>
      <dsp:spPr>
        <a:xfrm>
          <a:off x="6052914" y="3157499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Manufacturability</a:t>
          </a:r>
          <a:endParaRPr lang="en-US" sz="2000" kern="1200" dirty="0"/>
        </a:p>
      </dsp:txBody>
      <dsp:txXfrm>
        <a:off x="6052914" y="3157499"/>
        <a:ext cx="1833190" cy="1099914"/>
      </dsp:txXfrm>
    </dsp:sp>
    <dsp:sp modelId="{F9423E73-795F-1544-88B0-E24CDA9C8B03}">
      <dsp:nvSpPr>
        <dsp:cNvPr id="0" name=""/>
        <dsp:cNvSpPr/>
      </dsp:nvSpPr>
      <dsp:spPr>
        <a:xfrm>
          <a:off x="8069423" y="3157499"/>
          <a:ext cx="1833190" cy="1099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Cost Constraints</a:t>
          </a:r>
          <a:endParaRPr lang="en-US" sz="2000" kern="1200" dirty="0"/>
        </a:p>
      </dsp:txBody>
      <dsp:txXfrm>
        <a:off x="8069423" y="3157499"/>
        <a:ext cx="1833190" cy="10999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23T13:57:0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24575,'-6'0'0,"2"0"0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6FFFF-B32D-5044-8B8A-DE07E9071545}" type="datetimeFigureOut">
              <a:rPr lang="en-IT" smtClean="0"/>
              <a:t>22/05/25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4376B-B553-1946-A4AF-754AA8A0118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6712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34376B-B553-1946-A4AF-754AA8A0118E}" type="slidenum">
              <a:rPr lang="en-IT" smtClean="0"/>
              <a:t>1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4482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CAC40-BDA8-1843-B0DE-1BD7B484ADE8}" type="datetime1">
              <a:rPr lang="it-IT" smtClean="0"/>
              <a:t>22/05/25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5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E1742-3946-4C4D-82D3-A046E16FEBA7}" type="datetime1">
              <a:rPr lang="it-IT" smtClean="0"/>
              <a:t>22/05/25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FE12-ADCE-954D-86F3-E38A11E9BDA2}" type="datetime1">
              <a:rPr lang="it-IT" smtClean="0"/>
              <a:t>22/05/25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B7666-4526-C942-A4CD-EF0702A8606F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9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9B14-E85A-7940-B388-8D24EA476A99}" type="datetime1">
              <a:rPr lang="it-IT" smtClean="0"/>
              <a:t>22/05/25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4B0F9-D941-904E-922C-DEF92C0628B2}" type="datetime1">
              <a:rPr lang="it-IT" smtClean="0"/>
              <a:t>22/05/25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0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26EF5-4F10-3A46-A3E2-7C6C9C1D3F1F}" type="datetime1">
              <a:rPr lang="it-IT" smtClean="0"/>
              <a:t>22/05/25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0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FC9E-ED7E-5740-854F-0A6930310284}" type="datetime1">
              <a:rPr lang="it-IT" smtClean="0"/>
              <a:t>22/05/25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6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A36F-0F30-D848-B57F-9898E14AA79E}" type="datetime1">
              <a:rPr lang="it-IT" smtClean="0"/>
              <a:t>22/05/25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D755E-AB85-C648-8DB7-03007704448D}" type="datetime1">
              <a:rPr lang="it-IT" smtClean="0"/>
              <a:t>22/05/25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9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AA6BF-DDD9-5347-A09C-83329141186C}" type="datetime1">
              <a:rPr lang="it-IT" smtClean="0"/>
              <a:t>22/05/25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8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66484D-9903-2C4F-8BE4-710E04CB84B0}" type="datetime1">
              <a:rPr lang="it-IT" smtClean="0"/>
              <a:t>22/05/25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1.xml"/><Relationship Id="rId10" Type="http://schemas.openxmlformats.org/officeDocument/2006/relationships/image" Target="../media/image10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B54B6BC3-2B8F-4DD8-B857-0F8930EC4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mosaic of colourful geometric shapes">
            <a:extLst>
              <a:ext uri="{FF2B5EF4-FFF2-40B4-BE49-F238E27FC236}">
                <a16:creationId xmlns:a16="http://schemas.microsoft.com/office/drawing/2014/main" id="{41BC32C3-DFE5-C1F0-4C1C-51173663D9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08" b="5265"/>
          <a:stretch>
            <a:fillRect/>
          </a:stretch>
        </p:blipFill>
        <p:spPr>
          <a:xfrm>
            <a:off x="0" y="10"/>
            <a:ext cx="12198803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F8A9C-D924-6099-412B-792857549D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085" y="219590"/>
            <a:ext cx="8790423" cy="3411120"/>
          </a:xfrm>
        </p:spPr>
        <p:txBody>
          <a:bodyPr anchor="b">
            <a:noAutofit/>
          </a:bodyPr>
          <a:lstStyle/>
          <a:p>
            <a:r>
              <a:rPr lang="en-GB" sz="4800" dirty="0">
                <a:solidFill>
                  <a:schemeClr val="tx1"/>
                </a:solidFill>
                <a:effectLst/>
                <a:latin typeface="Calibri,Bold"/>
              </a:rPr>
              <a:t>DESIGN AND ANALYSIS OF A CRYSTALLINE SILICON TRIANGULAR VERTICAL SPRING BLADES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61572A-1D1B-4050-AAAD-AE4B2AB1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-14464"/>
            <a:ext cx="12188952" cy="2583133"/>
          </a:xfrm>
          <a:prstGeom prst="rect">
            <a:avLst/>
          </a:prstGeom>
          <a:gradFill>
            <a:gsLst>
              <a:gs pos="42000">
                <a:srgbClr val="000000">
                  <a:alpha val="18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2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8AF14-E42A-0BB1-B2F9-56FEAC46B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6053" y="4131462"/>
            <a:ext cx="6821424" cy="2374712"/>
          </a:xfrm>
        </p:spPr>
        <p:txBody>
          <a:bodyPr anchor="b">
            <a:normAutofit/>
          </a:bodyPr>
          <a:lstStyle/>
          <a:p>
            <a:pPr algn="l"/>
            <a:r>
              <a:rPr lang="en-IT" b="1" i="1" dirty="0">
                <a:solidFill>
                  <a:schemeClr val="tx1"/>
                </a:solidFill>
              </a:rPr>
              <a:t>ESRA ZERINA APPAVURAVTHER</a:t>
            </a:r>
          </a:p>
          <a:p>
            <a:pPr algn="l"/>
            <a:r>
              <a:rPr lang="en-IT" i="1" cap="none" dirty="0">
                <a:solidFill>
                  <a:schemeClr val="tx1"/>
                </a:solidFill>
              </a:rPr>
              <a:t>GEO 600-MAX PLANCK INSITUTE FOR GRAVITATIONAL WAVE PHYSICS (AEI)- POST-DOC</a:t>
            </a:r>
          </a:p>
          <a:p>
            <a:pPr algn="l"/>
            <a:endParaRPr lang="en-IT" sz="1600" i="1" cap="none" dirty="0">
              <a:solidFill>
                <a:srgbClr val="FFFFFF"/>
              </a:solidFill>
            </a:endParaRPr>
          </a:p>
          <a:p>
            <a:pPr algn="l"/>
            <a:endParaRPr lang="en-IT" sz="1600" dirty="0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F35E0-8275-6F3D-4A5F-41C2D1E1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ET Symposium-Bologna 2025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D22E-F468-6456-8261-FF5E5076C6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2108F7-CF66-F948-B051-2BCE486C2472}" type="datetime1">
              <a:rPr lang="it-IT" smtClean="0">
                <a:solidFill>
                  <a:schemeClr val="tx1"/>
                </a:solidFill>
              </a:rPr>
              <a:t>27/05/25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668C-253C-EFE9-CED2-BD87469D1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8CC6741-2D53-4EFF-85C0-42C95E273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684293" y="5336275"/>
            <a:ext cx="6507707" cy="15217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00C4E58-6752-4DBB-B0C2-2D3206A07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33465" y="4490113"/>
            <a:ext cx="2058535" cy="237471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ome">
            <a:extLst>
              <a:ext uri="{FF2B5EF4-FFF2-40B4-BE49-F238E27FC236}">
                <a16:creationId xmlns:a16="http://schemas.microsoft.com/office/drawing/2014/main" id="{616156B4-5D8B-0416-FCF8-D183CA43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094" y="184171"/>
            <a:ext cx="1594608" cy="180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4F65729-AF88-23D6-2A1C-B78D3C30F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48" y="3628397"/>
            <a:ext cx="3010916" cy="136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BA4FC7B-EB66-FA0F-F159-6843A704F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873" y="1686852"/>
            <a:ext cx="1274856" cy="160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6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3F72A-3AD9-ACAB-1590-54DEC3699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E759B-BF4C-0844-ACC6-4519E4B6F7FA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29B224-9375-0C76-0A09-928914284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B58FB-8610-D3BA-341C-68EAD04E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3E4A1493-8296-A0D6-E431-ECAD6CA4BAF8}"/>
              </a:ext>
            </a:extLst>
          </p:cNvPr>
          <p:cNvSpPr txBox="1">
            <a:spLocks/>
          </p:cNvSpPr>
          <p:nvPr/>
        </p:nvSpPr>
        <p:spPr>
          <a:xfrm>
            <a:off x="1514315" y="0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N</a:t>
            </a:r>
            <a:r>
              <a:rPr lang="en-IT" sz="4000" dirty="0"/>
              <a:t>atural frequency</a:t>
            </a:r>
          </a:p>
        </p:txBody>
      </p:sp>
      <p:pic>
        <p:nvPicPr>
          <p:cNvPr id="8" name="Picture 7" descr="A graph of different sizes and thicknesses&#10;&#10;Description automatically generated">
            <a:extLst>
              <a:ext uri="{FF2B5EF4-FFF2-40B4-BE49-F238E27FC236}">
                <a16:creationId xmlns:a16="http://schemas.microsoft.com/office/drawing/2014/main" id="{C35FBDE2-B481-4BF7-A831-6D1B9893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17" y="1598550"/>
            <a:ext cx="5519728" cy="3660899"/>
          </a:xfrm>
          <a:prstGeom prst="rect">
            <a:avLst/>
          </a:prstGeom>
        </p:spPr>
      </p:pic>
      <p:pic>
        <p:nvPicPr>
          <p:cNvPr id="10" name="Picture 9" descr="A graph of different sizes and thicknesses&#10;&#10;Description automatically generated">
            <a:extLst>
              <a:ext uri="{FF2B5EF4-FFF2-40B4-BE49-F238E27FC236}">
                <a16:creationId xmlns:a16="http://schemas.microsoft.com/office/drawing/2014/main" id="{38DDF3F6-49BB-CCE6-AA86-22CE105AC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47" y="1690588"/>
            <a:ext cx="5209819" cy="34553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1D3EFD-E16B-A7D9-77E4-ECA14A3E9552}"/>
              </a:ext>
            </a:extLst>
          </p:cNvPr>
          <p:cNvSpPr txBox="1"/>
          <p:nvPr/>
        </p:nvSpPr>
        <p:spPr>
          <a:xfrm>
            <a:off x="4696748" y="5536618"/>
            <a:ext cx="4193908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T" dirty="0">
                <a:highlight>
                  <a:srgbClr val="FFFF00"/>
                </a:highlight>
              </a:rPr>
              <a:t>Thicker blades have higher natural frequencies.</a:t>
            </a:r>
          </a:p>
          <a:p>
            <a:pPr algn="ctr"/>
            <a:r>
              <a:rPr lang="en-GB" dirty="0">
                <a:highlight>
                  <a:srgbClr val="FFFF00"/>
                </a:highlight>
              </a:rPr>
              <a:t>Design with less than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</a:rPr>
              <a:t>10Hz</a:t>
            </a:r>
            <a:r>
              <a:rPr lang="en-GB" dirty="0">
                <a:highlight>
                  <a:srgbClr val="FFFF00"/>
                </a:highlight>
              </a:rPr>
              <a:t> natural frequency. </a:t>
            </a:r>
            <a:endParaRPr lang="en-IT" dirty="0">
              <a:highlight>
                <a:srgbClr val="FFFF00"/>
              </a:highlight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F423D-B5B6-E289-0F2C-CAFC72A58439}"/>
              </a:ext>
            </a:extLst>
          </p:cNvPr>
          <p:cNvCxnSpPr>
            <a:cxnSpLocks/>
          </p:cNvCxnSpPr>
          <p:nvPr/>
        </p:nvCxnSpPr>
        <p:spPr>
          <a:xfrm>
            <a:off x="1336747" y="3595419"/>
            <a:ext cx="4759253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29A957-D7AC-AA15-C2CF-B3B2198216BF}"/>
              </a:ext>
            </a:extLst>
          </p:cNvPr>
          <p:cNvCxnSpPr>
            <a:cxnSpLocks/>
          </p:cNvCxnSpPr>
          <p:nvPr/>
        </p:nvCxnSpPr>
        <p:spPr>
          <a:xfrm>
            <a:off x="6892420" y="3595419"/>
            <a:ext cx="4527895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26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221245A-B93D-45A8-B0FA-EC2AEE26E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-up of a machine&#10;&#10;Description automatically generated">
            <a:extLst>
              <a:ext uri="{FF2B5EF4-FFF2-40B4-BE49-F238E27FC236}">
                <a16:creationId xmlns:a16="http://schemas.microsoft.com/office/drawing/2014/main" id="{099E3E88-59B8-05FC-BBD8-57319FFC8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78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60A95D1-194E-4E4E-8C67-30F91F8E7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90"/>
            <a:ext cx="8521995" cy="6858000"/>
          </a:xfrm>
          <a:prstGeom prst="rect">
            <a:avLst/>
          </a:prstGeom>
          <a:gradFill>
            <a:gsLst>
              <a:gs pos="58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9B13D-C21B-03BA-303F-371BC8228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19" y="5732319"/>
            <a:ext cx="6515100" cy="685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i="1" kern="1200" cap="all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Experimental setup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FA4E-5067-7CB3-AC51-103823E77C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524290"/>
            <a:ext cx="41939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7E6C5B-414F-8948-9D9A-8036604427C4}" type="datetime1">
              <a:rPr lang="it-IT" smtClean="0">
                <a:solidFill>
                  <a:srgbClr val="FFFFFF"/>
                </a:solidFill>
              </a:rPr>
              <a:t>22/05/25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C36D9-5B1C-043B-C11F-DFE8F575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C0A835-9AC9-4D0F-A529-BE4789E12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39206" y="3065930"/>
            <a:ext cx="2852793" cy="37977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F67ECC-797A-4CA0-87E3-360466498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0172700" y="0"/>
            <a:ext cx="1358310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0681C-25F0-A1FF-45C3-929D7470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1219" y="6398878"/>
            <a:ext cx="4497315" cy="3651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ET Symposium-Bologna 2025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10BA24-D438-3F80-FD05-2730EB3D0689}"/>
              </a:ext>
            </a:extLst>
          </p:cNvPr>
          <p:cNvSpPr txBox="1"/>
          <p:nvPr/>
        </p:nvSpPr>
        <p:spPr>
          <a:xfrm flipH="1">
            <a:off x="240559" y="416315"/>
            <a:ext cx="2585767" cy="1200329"/>
          </a:xfrm>
          <a:custGeom>
            <a:avLst/>
            <a:gdLst>
              <a:gd name="connsiteX0" fmla="*/ 0 w 2585767"/>
              <a:gd name="connsiteY0" fmla="*/ 0 h 1200329"/>
              <a:gd name="connsiteX1" fmla="*/ 491296 w 2585767"/>
              <a:gd name="connsiteY1" fmla="*/ 0 h 1200329"/>
              <a:gd name="connsiteX2" fmla="*/ 1060164 w 2585767"/>
              <a:gd name="connsiteY2" fmla="*/ 0 h 1200329"/>
              <a:gd name="connsiteX3" fmla="*/ 1629033 w 2585767"/>
              <a:gd name="connsiteY3" fmla="*/ 0 h 1200329"/>
              <a:gd name="connsiteX4" fmla="*/ 2120329 w 2585767"/>
              <a:gd name="connsiteY4" fmla="*/ 0 h 1200329"/>
              <a:gd name="connsiteX5" fmla="*/ 2585767 w 2585767"/>
              <a:gd name="connsiteY5" fmla="*/ 0 h 1200329"/>
              <a:gd name="connsiteX6" fmla="*/ 2585767 w 2585767"/>
              <a:gd name="connsiteY6" fmla="*/ 364100 h 1200329"/>
              <a:gd name="connsiteX7" fmla="*/ 2585767 w 2585767"/>
              <a:gd name="connsiteY7" fmla="*/ 728200 h 1200329"/>
              <a:gd name="connsiteX8" fmla="*/ 2585767 w 2585767"/>
              <a:gd name="connsiteY8" fmla="*/ 1200329 h 1200329"/>
              <a:gd name="connsiteX9" fmla="*/ 2042756 w 2585767"/>
              <a:gd name="connsiteY9" fmla="*/ 1200329 h 1200329"/>
              <a:gd name="connsiteX10" fmla="*/ 1473887 w 2585767"/>
              <a:gd name="connsiteY10" fmla="*/ 1200329 h 1200329"/>
              <a:gd name="connsiteX11" fmla="*/ 956734 w 2585767"/>
              <a:gd name="connsiteY11" fmla="*/ 1200329 h 1200329"/>
              <a:gd name="connsiteX12" fmla="*/ 517153 w 2585767"/>
              <a:gd name="connsiteY12" fmla="*/ 1200329 h 1200329"/>
              <a:gd name="connsiteX13" fmla="*/ 0 w 2585767"/>
              <a:gd name="connsiteY13" fmla="*/ 1200329 h 1200329"/>
              <a:gd name="connsiteX14" fmla="*/ 0 w 2585767"/>
              <a:gd name="connsiteY14" fmla="*/ 788216 h 1200329"/>
              <a:gd name="connsiteX15" fmla="*/ 0 w 2585767"/>
              <a:gd name="connsiteY15" fmla="*/ 376103 h 1200329"/>
              <a:gd name="connsiteX16" fmla="*/ 0 w 2585767"/>
              <a:gd name="connsiteY16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85767" h="1200329" fill="none" extrusionOk="0">
                <a:moveTo>
                  <a:pt x="0" y="0"/>
                </a:moveTo>
                <a:cubicBezTo>
                  <a:pt x="184895" y="-34608"/>
                  <a:pt x="267026" y="2802"/>
                  <a:pt x="491296" y="0"/>
                </a:cubicBezTo>
                <a:cubicBezTo>
                  <a:pt x="715566" y="-2802"/>
                  <a:pt x="889164" y="41895"/>
                  <a:pt x="1060164" y="0"/>
                </a:cubicBezTo>
                <a:cubicBezTo>
                  <a:pt x="1231164" y="-41895"/>
                  <a:pt x="1378797" y="59807"/>
                  <a:pt x="1629033" y="0"/>
                </a:cubicBezTo>
                <a:cubicBezTo>
                  <a:pt x="1879269" y="-59807"/>
                  <a:pt x="1877669" y="18625"/>
                  <a:pt x="2120329" y="0"/>
                </a:cubicBezTo>
                <a:cubicBezTo>
                  <a:pt x="2362989" y="-18625"/>
                  <a:pt x="2455002" y="18066"/>
                  <a:pt x="2585767" y="0"/>
                </a:cubicBezTo>
                <a:cubicBezTo>
                  <a:pt x="2598459" y="78645"/>
                  <a:pt x="2575901" y="272307"/>
                  <a:pt x="2585767" y="364100"/>
                </a:cubicBezTo>
                <a:cubicBezTo>
                  <a:pt x="2595633" y="455893"/>
                  <a:pt x="2571147" y="643892"/>
                  <a:pt x="2585767" y="728200"/>
                </a:cubicBezTo>
                <a:cubicBezTo>
                  <a:pt x="2600387" y="812508"/>
                  <a:pt x="2552725" y="1000338"/>
                  <a:pt x="2585767" y="1200329"/>
                </a:cubicBezTo>
                <a:cubicBezTo>
                  <a:pt x="2366130" y="1222516"/>
                  <a:pt x="2180226" y="1185214"/>
                  <a:pt x="2042756" y="1200329"/>
                </a:cubicBezTo>
                <a:cubicBezTo>
                  <a:pt x="1905286" y="1215444"/>
                  <a:pt x="1757364" y="1135282"/>
                  <a:pt x="1473887" y="1200329"/>
                </a:cubicBezTo>
                <a:cubicBezTo>
                  <a:pt x="1190410" y="1265376"/>
                  <a:pt x="1198638" y="1158707"/>
                  <a:pt x="956734" y="1200329"/>
                </a:cubicBezTo>
                <a:cubicBezTo>
                  <a:pt x="714830" y="1241951"/>
                  <a:pt x="735276" y="1170559"/>
                  <a:pt x="517153" y="1200329"/>
                </a:cubicBezTo>
                <a:cubicBezTo>
                  <a:pt x="299030" y="1230099"/>
                  <a:pt x="131159" y="1165600"/>
                  <a:pt x="0" y="1200329"/>
                </a:cubicBezTo>
                <a:cubicBezTo>
                  <a:pt x="-11186" y="996265"/>
                  <a:pt x="32182" y="989023"/>
                  <a:pt x="0" y="788216"/>
                </a:cubicBezTo>
                <a:cubicBezTo>
                  <a:pt x="-32182" y="587409"/>
                  <a:pt x="25177" y="499438"/>
                  <a:pt x="0" y="376103"/>
                </a:cubicBezTo>
                <a:cubicBezTo>
                  <a:pt x="-25177" y="252768"/>
                  <a:pt x="20188" y="176256"/>
                  <a:pt x="0" y="0"/>
                </a:cubicBezTo>
                <a:close/>
              </a:path>
              <a:path w="2585767" h="1200329" stroke="0" extrusionOk="0">
                <a:moveTo>
                  <a:pt x="0" y="0"/>
                </a:moveTo>
                <a:cubicBezTo>
                  <a:pt x="231350" y="-37648"/>
                  <a:pt x="291890" y="45958"/>
                  <a:pt x="465438" y="0"/>
                </a:cubicBezTo>
                <a:cubicBezTo>
                  <a:pt x="638986" y="-45958"/>
                  <a:pt x="829597" y="49511"/>
                  <a:pt x="1034307" y="0"/>
                </a:cubicBezTo>
                <a:cubicBezTo>
                  <a:pt x="1239017" y="-49511"/>
                  <a:pt x="1376371" y="29723"/>
                  <a:pt x="1551460" y="0"/>
                </a:cubicBezTo>
                <a:cubicBezTo>
                  <a:pt x="1726549" y="-29723"/>
                  <a:pt x="1954474" y="7195"/>
                  <a:pt x="2068614" y="0"/>
                </a:cubicBezTo>
                <a:cubicBezTo>
                  <a:pt x="2182754" y="-7195"/>
                  <a:pt x="2354716" y="50206"/>
                  <a:pt x="2585767" y="0"/>
                </a:cubicBezTo>
                <a:cubicBezTo>
                  <a:pt x="2606683" y="87830"/>
                  <a:pt x="2559153" y="201759"/>
                  <a:pt x="2585767" y="388106"/>
                </a:cubicBezTo>
                <a:cubicBezTo>
                  <a:pt x="2612381" y="574453"/>
                  <a:pt x="2550971" y="718171"/>
                  <a:pt x="2585767" y="812223"/>
                </a:cubicBezTo>
                <a:cubicBezTo>
                  <a:pt x="2620563" y="906275"/>
                  <a:pt x="2583469" y="1090304"/>
                  <a:pt x="2585767" y="1200329"/>
                </a:cubicBezTo>
                <a:cubicBezTo>
                  <a:pt x="2417260" y="1246192"/>
                  <a:pt x="2337542" y="1151955"/>
                  <a:pt x="2120329" y="1200329"/>
                </a:cubicBezTo>
                <a:cubicBezTo>
                  <a:pt x="1903116" y="1248703"/>
                  <a:pt x="1770083" y="1190287"/>
                  <a:pt x="1680749" y="1200329"/>
                </a:cubicBezTo>
                <a:cubicBezTo>
                  <a:pt x="1591415" y="1210371"/>
                  <a:pt x="1297430" y="1146515"/>
                  <a:pt x="1189453" y="1200329"/>
                </a:cubicBezTo>
                <a:cubicBezTo>
                  <a:pt x="1081476" y="1254143"/>
                  <a:pt x="884713" y="1176660"/>
                  <a:pt x="646442" y="1200329"/>
                </a:cubicBezTo>
                <a:cubicBezTo>
                  <a:pt x="408171" y="1223998"/>
                  <a:pt x="171292" y="1176232"/>
                  <a:pt x="0" y="1200329"/>
                </a:cubicBezTo>
                <a:cubicBezTo>
                  <a:pt x="-38562" y="1038715"/>
                  <a:pt x="18464" y="959506"/>
                  <a:pt x="0" y="836229"/>
                </a:cubicBezTo>
                <a:cubicBezTo>
                  <a:pt x="-18464" y="712952"/>
                  <a:pt x="35585" y="528297"/>
                  <a:pt x="0" y="448123"/>
                </a:cubicBezTo>
                <a:cubicBezTo>
                  <a:pt x="-35585" y="367949"/>
                  <a:pt x="4456" y="149239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50306246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sz="1800" dirty="0"/>
              <a:t>The research aims to identify conditions that result in the maximum feasible stress for crystalline silicon flexures.</a:t>
            </a:r>
            <a:endParaRPr lang="en-IT" sz="1800" dirty="0"/>
          </a:p>
        </p:txBody>
      </p:sp>
    </p:spTree>
    <p:extLst>
      <p:ext uri="{BB962C8B-B14F-4D97-AF65-F5344CB8AC3E}">
        <p14:creationId xmlns:p14="http://schemas.microsoft.com/office/powerpoint/2010/main" val="194994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close-up of a diagram&#10;&#10;Description automatically generated">
            <a:extLst>
              <a:ext uri="{FF2B5EF4-FFF2-40B4-BE49-F238E27FC236}">
                <a16:creationId xmlns:a16="http://schemas.microsoft.com/office/drawing/2014/main" id="{B6F3409A-C4E3-A182-D4B4-68785DFB0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06" b="-2"/>
          <a:stretch/>
        </p:blipFill>
        <p:spPr>
          <a:xfrm>
            <a:off x="0" y="352916"/>
            <a:ext cx="11306294" cy="5885468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BA66020-8066-A880-C37C-7090FE3D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643DBC0-9CBC-5340-9EC9-56AA23CD256F}" type="datetime1">
              <a:rPr lang="it-IT" smtClean="0"/>
              <a:t>22/05/25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A269C-4B17-78C2-ACB4-B565C7CC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9A750-FCC7-297A-2F46-E239ECEF9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</p:spTree>
    <p:extLst>
      <p:ext uri="{BB962C8B-B14F-4D97-AF65-F5344CB8AC3E}">
        <p14:creationId xmlns:p14="http://schemas.microsoft.com/office/powerpoint/2010/main" val="359194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BCD5-8A72-C6DB-EAD1-01B782A58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170" y="283000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How to calculate the bending stress of the flexures </a:t>
            </a:r>
            <a:endParaRPr lang="en-IT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FE10B-4A72-D9D0-8E91-51E0C0675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2108" y="1887209"/>
            <a:ext cx="5475317" cy="1541791"/>
          </a:xfrm>
          <a:custGeom>
            <a:avLst/>
            <a:gdLst>
              <a:gd name="connsiteX0" fmla="*/ 0 w 5475317"/>
              <a:gd name="connsiteY0" fmla="*/ 0 h 1541791"/>
              <a:gd name="connsiteX1" fmla="*/ 383272 w 5475317"/>
              <a:gd name="connsiteY1" fmla="*/ 0 h 1541791"/>
              <a:gd name="connsiteX2" fmla="*/ 1040310 w 5475317"/>
              <a:gd name="connsiteY2" fmla="*/ 0 h 1541791"/>
              <a:gd name="connsiteX3" fmla="*/ 1587842 w 5475317"/>
              <a:gd name="connsiteY3" fmla="*/ 0 h 1541791"/>
              <a:gd name="connsiteX4" fmla="*/ 2025867 w 5475317"/>
              <a:gd name="connsiteY4" fmla="*/ 0 h 1541791"/>
              <a:gd name="connsiteX5" fmla="*/ 2463893 w 5475317"/>
              <a:gd name="connsiteY5" fmla="*/ 0 h 1541791"/>
              <a:gd name="connsiteX6" fmla="*/ 3066178 w 5475317"/>
              <a:gd name="connsiteY6" fmla="*/ 0 h 1541791"/>
              <a:gd name="connsiteX7" fmla="*/ 3723216 w 5475317"/>
              <a:gd name="connsiteY7" fmla="*/ 0 h 1541791"/>
              <a:gd name="connsiteX8" fmla="*/ 4270747 w 5475317"/>
              <a:gd name="connsiteY8" fmla="*/ 0 h 1541791"/>
              <a:gd name="connsiteX9" fmla="*/ 4763526 w 5475317"/>
              <a:gd name="connsiteY9" fmla="*/ 0 h 1541791"/>
              <a:gd name="connsiteX10" fmla="*/ 5475317 w 5475317"/>
              <a:gd name="connsiteY10" fmla="*/ 0 h 1541791"/>
              <a:gd name="connsiteX11" fmla="*/ 5475317 w 5475317"/>
              <a:gd name="connsiteY11" fmla="*/ 529348 h 1541791"/>
              <a:gd name="connsiteX12" fmla="*/ 5475317 w 5475317"/>
              <a:gd name="connsiteY12" fmla="*/ 1012443 h 1541791"/>
              <a:gd name="connsiteX13" fmla="*/ 5475317 w 5475317"/>
              <a:gd name="connsiteY13" fmla="*/ 1541791 h 1541791"/>
              <a:gd name="connsiteX14" fmla="*/ 5092045 w 5475317"/>
              <a:gd name="connsiteY14" fmla="*/ 1541791 h 1541791"/>
              <a:gd name="connsiteX15" fmla="*/ 4654019 w 5475317"/>
              <a:gd name="connsiteY15" fmla="*/ 1541791 h 1541791"/>
              <a:gd name="connsiteX16" fmla="*/ 3996981 w 5475317"/>
              <a:gd name="connsiteY16" fmla="*/ 1541791 h 1541791"/>
              <a:gd name="connsiteX17" fmla="*/ 3394697 w 5475317"/>
              <a:gd name="connsiteY17" fmla="*/ 1541791 h 1541791"/>
              <a:gd name="connsiteX18" fmla="*/ 2847165 w 5475317"/>
              <a:gd name="connsiteY18" fmla="*/ 1541791 h 1541791"/>
              <a:gd name="connsiteX19" fmla="*/ 2354386 w 5475317"/>
              <a:gd name="connsiteY19" fmla="*/ 1541791 h 1541791"/>
              <a:gd name="connsiteX20" fmla="*/ 1971114 w 5475317"/>
              <a:gd name="connsiteY20" fmla="*/ 1541791 h 1541791"/>
              <a:gd name="connsiteX21" fmla="*/ 1478336 w 5475317"/>
              <a:gd name="connsiteY21" fmla="*/ 1541791 h 1541791"/>
              <a:gd name="connsiteX22" fmla="*/ 1040310 w 5475317"/>
              <a:gd name="connsiteY22" fmla="*/ 1541791 h 1541791"/>
              <a:gd name="connsiteX23" fmla="*/ 0 w 5475317"/>
              <a:gd name="connsiteY23" fmla="*/ 1541791 h 1541791"/>
              <a:gd name="connsiteX24" fmla="*/ 0 w 5475317"/>
              <a:gd name="connsiteY24" fmla="*/ 1058696 h 1541791"/>
              <a:gd name="connsiteX25" fmla="*/ 0 w 5475317"/>
              <a:gd name="connsiteY25" fmla="*/ 591020 h 1541791"/>
              <a:gd name="connsiteX26" fmla="*/ 0 w 5475317"/>
              <a:gd name="connsiteY26" fmla="*/ 0 h 154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75317" h="1541791" fill="none" extrusionOk="0">
                <a:moveTo>
                  <a:pt x="0" y="0"/>
                </a:moveTo>
                <a:cubicBezTo>
                  <a:pt x="135628" y="-6518"/>
                  <a:pt x="222990" y="36861"/>
                  <a:pt x="383272" y="0"/>
                </a:cubicBezTo>
                <a:cubicBezTo>
                  <a:pt x="543554" y="-36861"/>
                  <a:pt x="900405" y="40267"/>
                  <a:pt x="1040310" y="0"/>
                </a:cubicBezTo>
                <a:cubicBezTo>
                  <a:pt x="1180215" y="-40267"/>
                  <a:pt x="1386800" y="41426"/>
                  <a:pt x="1587842" y="0"/>
                </a:cubicBezTo>
                <a:cubicBezTo>
                  <a:pt x="1788884" y="-41426"/>
                  <a:pt x="1850370" y="8366"/>
                  <a:pt x="2025867" y="0"/>
                </a:cubicBezTo>
                <a:cubicBezTo>
                  <a:pt x="2201365" y="-8366"/>
                  <a:pt x="2339138" y="12154"/>
                  <a:pt x="2463893" y="0"/>
                </a:cubicBezTo>
                <a:cubicBezTo>
                  <a:pt x="2588648" y="-12154"/>
                  <a:pt x="2816091" y="11913"/>
                  <a:pt x="3066178" y="0"/>
                </a:cubicBezTo>
                <a:cubicBezTo>
                  <a:pt x="3316266" y="-11913"/>
                  <a:pt x="3512340" y="45234"/>
                  <a:pt x="3723216" y="0"/>
                </a:cubicBezTo>
                <a:cubicBezTo>
                  <a:pt x="3934092" y="-45234"/>
                  <a:pt x="4012154" y="61879"/>
                  <a:pt x="4270747" y="0"/>
                </a:cubicBezTo>
                <a:cubicBezTo>
                  <a:pt x="4529340" y="-61879"/>
                  <a:pt x="4657722" y="43806"/>
                  <a:pt x="4763526" y="0"/>
                </a:cubicBezTo>
                <a:cubicBezTo>
                  <a:pt x="4869330" y="-43806"/>
                  <a:pt x="5140009" y="75376"/>
                  <a:pt x="5475317" y="0"/>
                </a:cubicBezTo>
                <a:cubicBezTo>
                  <a:pt x="5498636" y="238219"/>
                  <a:pt x="5415098" y="395154"/>
                  <a:pt x="5475317" y="529348"/>
                </a:cubicBezTo>
                <a:cubicBezTo>
                  <a:pt x="5535536" y="663542"/>
                  <a:pt x="5427992" y="833069"/>
                  <a:pt x="5475317" y="1012443"/>
                </a:cubicBezTo>
                <a:cubicBezTo>
                  <a:pt x="5522642" y="1191817"/>
                  <a:pt x="5434607" y="1360615"/>
                  <a:pt x="5475317" y="1541791"/>
                </a:cubicBezTo>
                <a:cubicBezTo>
                  <a:pt x="5358877" y="1586317"/>
                  <a:pt x="5235576" y="1525384"/>
                  <a:pt x="5092045" y="1541791"/>
                </a:cubicBezTo>
                <a:cubicBezTo>
                  <a:pt x="4948514" y="1558198"/>
                  <a:pt x="4743444" y="1523671"/>
                  <a:pt x="4654019" y="1541791"/>
                </a:cubicBezTo>
                <a:cubicBezTo>
                  <a:pt x="4564594" y="1559911"/>
                  <a:pt x="4258790" y="1491248"/>
                  <a:pt x="3996981" y="1541791"/>
                </a:cubicBezTo>
                <a:cubicBezTo>
                  <a:pt x="3735172" y="1592334"/>
                  <a:pt x="3658037" y="1469650"/>
                  <a:pt x="3394697" y="1541791"/>
                </a:cubicBezTo>
                <a:cubicBezTo>
                  <a:pt x="3131357" y="1613932"/>
                  <a:pt x="3059779" y="1481000"/>
                  <a:pt x="2847165" y="1541791"/>
                </a:cubicBezTo>
                <a:cubicBezTo>
                  <a:pt x="2634551" y="1602582"/>
                  <a:pt x="2560363" y="1495862"/>
                  <a:pt x="2354386" y="1541791"/>
                </a:cubicBezTo>
                <a:cubicBezTo>
                  <a:pt x="2148409" y="1587720"/>
                  <a:pt x="2122127" y="1511217"/>
                  <a:pt x="1971114" y="1541791"/>
                </a:cubicBezTo>
                <a:cubicBezTo>
                  <a:pt x="1820101" y="1572365"/>
                  <a:pt x="1598590" y="1521308"/>
                  <a:pt x="1478336" y="1541791"/>
                </a:cubicBezTo>
                <a:cubicBezTo>
                  <a:pt x="1358082" y="1562274"/>
                  <a:pt x="1162948" y="1507010"/>
                  <a:pt x="1040310" y="1541791"/>
                </a:cubicBezTo>
                <a:cubicBezTo>
                  <a:pt x="917672" y="1576572"/>
                  <a:pt x="293550" y="1537366"/>
                  <a:pt x="0" y="1541791"/>
                </a:cubicBezTo>
                <a:cubicBezTo>
                  <a:pt x="-13084" y="1384856"/>
                  <a:pt x="56812" y="1226652"/>
                  <a:pt x="0" y="1058696"/>
                </a:cubicBezTo>
                <a:cubicBezTo>
                  <a:pt x="-56812" y="890740"/>
                  <a:pt x="3263" y="695170"/>
                  <a:pt x="0" y="591020"/>
                </a:cubicBezTo>
                <a:cubicBezTo>
                  <a:pt x="-3263" y="486870"/>
                  <a:pt x="59366" y="197129"/>
                  <a:pt x="0" y="0"/>
                </a:cubicBezTo>
                <a:close/>
              </a:path>
              <a:path w="5475317" h="1541791" stroke="0" extrusionOk="0">
                <a:moveTo>
                  <a:pt x="0" y="0"/>
                </a:moveTo>
                <a:cubicBezTo>
                  <a:pt x="183506" y="-42163"/>
                  <a:pt x="302512" y="7993"/>
                  <a:pt x="438025" y="0"/>
                </a:cubicBezTo>
                <a:cubicBezTo>
                  <a:pt x="573539" y="-7993"/>
                  <a:pt x="863331" y="27794"/>
                  <a:pt x="1040310" y="0"/>
                </a:cubicBezTo>
                <a:cubicBezTo>
                  <a:pt x="1217290" y="-27794"/>
                  <a:pt x="1268068" y="40485"/>
                  <a:pt x="1423582" y="0"/>
                </a:cubicBezTo>
                <a:cubicBezTo>
                  <a:pt x="1579096" y="-40485"/>
                  <a:pt x="1735794" y="41834"/>
                  <a:pt x="1916361" y="0"/>
                </a:cubicBezTo>
                <a:cubicBezTo>
                  <a:pt x="2096928" y="-41834"/>
                  <a:pt x="2417245" y="5746"/>
                  <a:pt x="2573399" y="0"/>
                </a:cubicBezTo>
                <a:cubicBezTo>
                  <a:pt x="2729553" y="-5746"/>
                  <a:pt x="2906853" y="51772"/>
                  <a:pt x="3175684" y="0"/>
                </a:cubicBezTo>
                <a:cubicBezTo>
                  <a:pt x="3444515" y="-51772"/>
                  <a:pt x="3584982" y="31195"/>
                  <a:pt x="3832722" y="0"/>
                </a:cubicBezTo>
                <a:cubicBezTo>
                  <a:pt x="4080462" y="-31195"/>
                  <a:pt x="4220337" y="14248"/>
                  <a:pt x="4435007" y="0"/>
                </a:cubicBezTo>
                <a:cubicBezTo>
                  <a:pt x="4649678" y="-14248"/>
                  <a:pt x="4711614" y="24292"/>
                  <a:pt x="4873032" y="0"/>
                </a:cubicBezTo>
                <a:cubicBezTo>
                  <a:pt x="5034451" y="-24292"/>
                  <a:pt x="5210862" y="6030"/>
                  <a:pt x="5475317" y="0"/>
                </a:cubicBezTo>
                <a:cubicBezTo>
                  <a:pt x="5488950" y="184205"/>
                  <a:pt x="5466802" y="397632"/>
                  <a:pt x="5475317" y="513930"/>
                </a:cubicBezTo>
                <a:cubicBezTo>
                  <a:pt x="5483832" y="630228"/>
                  <a:pt x="5440558" y="889831"/>
                  <a:pt x="5475317" y="1012443"/>
                </a:cubicBezTo>
                <a:cubicBezTo>
                  <a:pt x="5510076" y="1135055"/>
                  <a:pt x="5472184" y="1333588"/>
                  <a:pt x="5475317" y="1541791"/>
                </a:cubicBezTo>
                <a:cubicBezTo>
                  <a:pt x="5160121" y="1580004"/>
                  <a:pt x="5064130" y="1511327"/>
                  <a:pt x="4818279" y="1541791"/>
                </a:cubicBezTo>
                <a:cubicBezTo>
                  <a:pt x="4572428" y="1572255"/>
                  <a:pt x="4377038" y="1532625"/>
                  <a:pt x="4161241" y="1541791"/>
                </a:cubicBezTo>
                <a:cubicBezTo>
                  <a:pt x="3945444" y="1550957"/>
                  <a:pt x="3864814" y="1498741"/>
                  <a:pt x="3723216" y="1541791"/>
                </a:cubicBezTo>
                <a:cubicBezTo>
                  <a:pt x="3581619" y="1584841"/>
                  <a:pt x="3417171" y="1492653"/>
                  <a:pt x="3120931" y="1541791"/>
                </a:cubicBezTo>
                <a:cubicBezTo>
                  <a:pt x="2824691" y="1590929"/>
                  <a:pt x="2700764" y="1472407"/>
                  <a:pt x="2463893" y="1541791"/>
                </a:cubicBezTo>
                <a:cubicBezTo>
                  <a:pt x="2227022" y="1611175"/>
                  <a:pt x="1943114" y="1495029"/>
                  <a:pt x="1806855" y="1541791"/>
                </a:cubicBezTo>
                <a:cubicBezTo>
                  <a:pt x="1670596" y="1588553"/>
                  <a:pt x="1565190" y="1536450"/>
                  <a:pt x="1423582" y="1541791"/>
                </a:cubicBezTo>
                <a:cubicBezTo>
                  <a:pt x="1281974" y="1547132"/>
                  <a:pt x="983047" y="1490405"/>
                  <a:pt x="766544" y="1541791"/>
                </a:cubicBezTo>
                <a:cubicBezTo>
                  <a:pt x="550041" y="1593177"/>
                  <a:pt x="348165" y="1484556"/>
                  <a:pt x="0" y="1541791"/>
                </a:cubicBezTo>
                <a:cubicBezTo>
                  <a:pt x="-38104" y="1317381"/>
                  <a:pt x="40565" y="1200710"/>
                  <a:pt x="0" y="1043279"/>
                </a:cubicBezTo>
                <a:cubicBezTo>
                  <a:pt x="-40565" y="885848"/>
                  <a:pt x="23574" y="723857"/>
                  <a:pt x="0" y="544766"/>
                </a:cubicBezTo>
                <a:cubicBezTo>
                  <a:pt x="-23574" y="365675"/>
                  <a:pt x="58899" y="153222"/>
                  <a:pt x="0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992614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</a:rPr>
              <a:t>An experimental setup has been prepared at </a:t>
            </a:r>
            <a:r>
              <a:rPr lang="en-GB" sz="2000" i="1" dirty="0">
                <a:solidFill>
                  <a:schemeClr val="accent1">
                    <a:lumMod val="50000"/>
                  </a:schemeClr>
                </a:solidFill>
              </a:rPr>
              <a:t>Nikhef  </a:t>
            </a:r>
            <a:r>
              <a:rPr lang="en-GB" sz="2000" dirty="0">
                <a:solidFill>
                  <a:schemeClr val="tx1"/>
                </a:solidFill>
              </a:rPr>
              <a:t>to measure stress </a:t>
            </a:r>
            <a:r>
              <a:rPr lang="en-GB" sz="2000" b="1" i="1" dirty="0">
                <a:solidFill>
                  <a:schemeClr val="tx1"/>
                </a:solidFill>
              </a:rPr>
              <a:t>(Figure 3). 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</a:rPr>
              <a:t>This setup measures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compression distance, compression force, height of the flexure</a:t>
            </a:r>
            <a:r>
              <a:rPr lang="en-GB" sz="2000" dirty="0"/>
              <a:t>, </a:t>
            </a:r>
            <a:r>
              <a:rPr lang="en-GB" sz="2000" dirty="0">
                <a:solidFill>
                  <a:schemeClr val="tx1"/>
                </a:solidFill>
              </a:rPr>
              <a:t>and the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rotation angle </a:t>
            </a:r>
            <a:r>
              <a:rPr lang="en-GB" sz="2000" dirty="0">
                <a:solidFill>
                  <a:schemeClr val="tx1"/>
                </a:solidFill>
              </a:rPr>
              <a:t>at the end of the flexure, as shown in </a:t>
            </a:r>
            <a:r>
              <a:rPr lang="en-GB" sz="2000" b="1" i="1" dirty="0">
                <a:solidFill>
                  <a:schemeClr val="tx1"/>
                </a:solidFill>
              </a:rPr>
              <a:t>Figure 4.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04213-50F9-25F4-AB6B-2D821159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693E4-AA5B-0147-A0C5-7F03392F8E9D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27006-1EED-BE52-4CAE-6E81B9A9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437E5-A76B-535F-F753-BD686048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 descr="A diagram of a car with a red line and a curved arc&#10;&#10;Description automatically generated with medium confidence">
            <a:extLst>
              <a:ext uri="{FF2B5EF4-FFF2-40B4-BE49-F238E27FC236}">
                <a16:creationId xmlns:a16="http://schemas.microsoft.com/office/drawing/2014/main" id="{62F4EB27-DCC3-81D9-5D0E-42E3C5866E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36" y="1826741"/>
            <a:ext cx="3937268" cy="1999121"/>
          </a:xfrm>
          <a:prstGeom prst="rect">
            <a:avLst/>
          </a:pr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926280650">
                  <a:custGeom>
                    <a:avLst/>
                    <a:gdLst>
                      <a:gd name="connsiteX0" fmla="*/ 0 w 3937268"/>
                      <a:gd name="connsiteY0" fmla="*/ 0 h 1999121"/>
                      <a:gd name="connsiteX1" fmla="*/ 444349 w 3937268"/>
                      <a:gd name="connsiteY1" fmla="*/ 0 h 1999121"/>
                      <a:gd name="connsiteX2" fmla="*/ 1046188 w 3937268"/>
                      <a:gd name="connsiteY2" fmla="*/ 0 h 1999121"/>
                      <a:gd name="connsiteX3" fmla="*/ 1490537 w 3937268"/>
                      <a:gd name="connsiteY3" fmla="*/ 0 h 1999121"/>
                      <a:gd name="connsiteX4" fmla="*/ 2092377 w 3937268"/>
                      <a:gd name="connsiteY4" fmla="*/ 0 h 1999121"/>
                      <a:gd name="connsiteX5" fmla="*/ 2694216 w 3937268"/>
                      <a:gd name="connsiteY5" fmla="*/ 0 h 1999121"/>
                      <a:gd name="connsiteX6" fmla="*/ 3177938 w 3937268"/>
                      <a:gd name="connsiteY6" fmla="*/ 0 h 1999121"/>
                      <a:gd name="connsiteX7" fmla="*/ 3937268 w 3937268"/>
                      <a:gd name="connsiteY7" fmla="*/ 0 h 1999121"/>
                      <a:gd name="connsiteX8" fmla="*/ 3937268 w 3937268"/>
                      <a:gd name="connsiteY8" fmla="*/ 539763 h 1999121"/>
                      <a:gd name="connsiteX9" fmla="*/ 3937268 w 3937268"/>
                      <a:gd name="connsiteY9" fmla="*/ 1039543 h 1999121"/>
                      <a:gd name="connsiteX10" fmla="*/ 3937268 w 3937268"/>
                      <a:gd name="connsiteY10" fmla="*/ 1559314 h 1999121"/>
                      <a:gd name="connsiteX11" fmla="*/ 3937268 w 3937268"/>
                      <a:gd name="connsiteY11" fmla="*/ 1999121 h 1999121"/>
                      <a:gd name="connsiteX12" fmla="*/ 3335428 w 3937268"/>
                      <a:gd name="connsiteY12" fmla="*/ 1999121 h 1999121"/>
                      <a:gd name="connsiteX13" fmla="*/ 2694216 w 3937268"/>
                      <a:gd name="connsiteY13" fmla="*/ 1999121 h 1999121"/>
                      <a:gd name="connsiteX14" fmla="*/ 2053004 w 3937268"/>
                      <a:gd name="connsiteY14" fmla="*/ 1999121 h 1999121"/>
                      <a:gd name="connsiteX15" fmla="*/ 1411792 w 3937268"/>
                      <a:gd name="connsiteY15" fmla="*/ 1999121 h 1999121"/>
                      <a:gd name="connsiteX16" fmla="*/ 967443 w 3937268"/>
                      <a:gd name="connsiteY16" fmla="*/ 1999121 h 1999121"/>
                      <a:gd name="connsiteX17" fmla="*/ 0 w 3937268"/>
                      <a:gd name="connsiteY17" fmla="*/ 1999121 h 1999121"/>
                      <a:gd name="connsiteX18" fmla="*/ 0 w 3937268"/>
                      <a:gd name="connsiteY18" fmla="*/ 1559314 h 1999121"/>
                      <a:gd name="connsiteX19" fmla="*/ 0 w 3937268"/>
                      <a:gd name="connsiteY19" fmla="*/ 1059534 h 1999121"/>
                      <a:gd name="connsiteX20" fmla="*/ 0 w 3937268"/>
                      <a:gd name="connsiteY20" fmla="*/ 559754 h 1999121"/>
                      <a:gd name="connsiteX21" fmla="*/ 0 w 3937268"/>
                      <a:gd name="connsiteY21" fmla="*/ 0 h 19991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3937268" h="1999121" fill="none" extrusionOk="0">
                        <a:moveTo>
                          <a:pt x="0" y="0"/>
                        </a:moveTo>
                        <a:cubicBezTo>
                          <a:pt x="100739" y="-42442"/>
                          <a:pt x="311429" y="28930"/>
                          <a:pt x="444349" y="0"/>
                        </a:cubicBezTo>
                        <a:cubicBezTo>
                          <a:pt x="577269" y="-28930"/>
                          <a:pt x="850628" y="9551"/>
                          <a:pt x="1046188" y="0"/>
                        </a:cubicBezTo>
                        <a:cubicBezTo>
                          <a:pt x="1241748" y="-9551"/>
                          <a:pt x="1292903" y="37840"/>
                          <a:pt x="1490537" y="0"/>
                        </a:cubicBezTo>
                        <a:cubicBezTo>
                          <a:pt x="1688171" y="-37840"/>
                          <a:pt x="1878052" y="15032"/>
                          <a:pt x="2092377" y="0"/>
                        </a:cubicBezTo>
                        <a:cubicBezTo>
                          <a:pt x="2306702" y="-15032"/>
                          <a:pt x="2435691" y="71136"/>
                          <a:pt x="2694216" y="0"/>
                        </a:cubicBezTo>
                        <a:cubicBezTo>
                          <a:pt x="2952741" y="-71136"/>
                          <a:pt x="3069705" y="21366"/>
                          <a:pt x="3177938" y="0"/>
                        </a:cubicBezTo>
                        <a:cubicBezTo>
                          <a:pt x="3286171" y="-21366"/>
                          <a:pt x="3559818" y="13048"/>
                          <a:pt x="3937268" y="0"/>
                        </a:cubicBezTo>
                        <a:cubicBezTo>
                          <a:pt x="3976752" y="128935"/>
                          <a:pt x="3884315" y="429592"/>
                          <a:pt x="3937268" y="539763"/>
                        </a:cubicBezTo>
                        <a:cubicBezTo>
                          <a:pt x="3990221" y="649934"/>
                          <a:pt x="3884496" y="893821"/>
                          <a:pt x="3937268" y="1039543"/>
                        </a:cubicBezTo>
                        <a:cubicBezTo>
                          <a:pt x="3990040" y="1185265"/>
                          <a:pt x="3890677" y="1441769"/>
                          <a:pt x="3937268" y="1559314"/>
                        </a:cubicBezTo>
                        <a:cubicBezTo>
                          <a:pt x="3983859" y="1676859"/>
                          <a:pt x="3921390" y="1902106"/>
                          <a:pt x="3937268" y="1999121"/>
                        </a:cubicBezTo>
                        <a:cubicBezTo>
                          <a:pt x="3747812" y="2020098"/>
                          <a:pt x="3462711" y="1947085"/>
                          <a:pt x="3335428" y="1999121"/>
                        </a:cubicBezTo>
                        <a:cubicBezTo>
                          <a:pt x="3208145" y="2051157"/>
                          <a:pt x="2844883" y="1970199"/>
                          <a:pt x="2694216" y="1999121"/>
                        </a:cubicBezTo>
                        <a:cubicBezTo>
                          <a:pt x="2543549" y="2028043"/>
                          <a:pt x="2345180" y="1991272"/>
                          <a:pt x="2053004" y="1999121"/>
                        </a:cubicBezTo>
                        <a:cubicBezTo>
                          <a:pt x="1760828" y="2006970"/>
                          <a:pt x="1643528" y="1942991"/>
                          <a:pt x="1411792" y="1999121"/>
                        </a:cubicBezTo>
                        <a:cubicBezTo>
                          <a:pt x="1180056" y="2055251"/>
                          <a:pt x="1058931" y="1958140"/>
                          <a:pt x="967443" y="1999121"/>
                        </a:cubicBezTo>
                        <a:cubicBezTo>
                          <a:pt x="875955" y="2040102"/>
                          <a:pt x="212145" y="1971182"/>
                          <a:pt x="0" y="1999121"/>
                        </a:cubicBezTo>
                        <a:cubicBezTo>
                          <a:pt x="-44850" y="1825410"/>
                          <a:pt x="5576" y="1724463"/>
                          <a:pt x="0" y="1559314"/>
                        </a:cubicBezTo>
                        <a:cubicBezTo>
                          <a:pt x="-5576" y="1394165"/>
                          <a:pt x="31561" y="1186300"/>
                          <a:pt x="0" y="1059534"/>
                        </a:cubicBezTo>
                        <a:cubicBezTo>
                          <a:pt x="-31561" y="932768"/>
                          <a:pt x="23452" y="716300"/>
                          <a:pt x="0" y="559754"/>
                        </a:cubicBezTo>
                        <a:cubicBezTo>
                          <a:pt x="-23452" y="403208"/>
                          <a:pt x="52507" y="224776"/>
                          <a:pt x="0" y="0"/>
                        </a:cubicBezTo>
                        <a:close/>
                      </a:path>
                      <a:path w="3937268" h="1999121" stroke="0" extrusionOk="0">
                        <a:moveTo>
                          <a:pt x="0" y="0"/>
                        </a:moveTo>
                        <a:cubicBezTo>
                          <a:pt x="108631" y="-23691"/>
                          <a:pt x="231189" y="31235"/>
                          <a:pt x="444349" y="0"/>
                        </a:cubicBezTo>
                        <a:cubicBezTo>
                          <a:pt x="657509" y="-31235"/>
                          <a:pt x="765988" y="40283"/>
                          <a:pt x="928070" y="0"/>
                        </a:cubicBezTo>
                        <a:cubicBezTo>
                          <a:pt x="1090152" y="-40283"/>
                          <a:pt x="1222215" y="50288"/>
                          <a:pt x="1490537" y="0"/>
                        </a:cubicBezTo>
                        <a:cubicBezTo>
                          <a:pt x="1758859" y="-50288"/>
                          <a:pt x="1861571" y="10642"/>
                          <a:pt x="2013631" y="0"/>
                        </a:cubicBezTo>
                        <a:cubicBezTo>
                          <a:pt x="2165691" y="-10642"/>
                          <a:pt x="2295676" y="52889"/>
                          <a:pt x="2576098" y="0"/>
                        </a:cubicBezTo>
                        <a:cubicBezTo>
                          <a:pt x="2856520" y="-52889"/>
                          <a:pt x="3007719" y="21756"/>
                          <a:pt x="3177938" y="0"/>
                        </a:cubicBezTo>
                        <a:cubicBezTo>
                          <a:pt x="3348157" y="-21756"/>
                          <a:pt x="3669409" y="856"/>
                          <a:pt x="3937268" y="0"/>
                        </a:cubicBezTo>
                        <a:cubicBezTo>
                          <a:pt x="3939655" y="173218"/>
                          <a:pt x="3895297" y="300639"/>
                          <a:pt x="3937268" y="459798"/>
                        </a:cubicBezTo>
                        <a:cubicBezTo>
                          <a:pt x="3979239" y="618957"/>
                          <a:pt x="3908944" y="863849"/>
                          <a:pt x="3937268" y="999561"/>
                        </a:cubicBezTo>
                        <a:cubicBezTo>
                          <a:pt x="3965592" y="1135273"/>
                          <a:pt x="3891500" y="1327008"/>
                          <a:pt x="3937268" y="1479350"/>
                        </a:cubicBezTo>
                        <a:cubicBezTo>
                          <a:pt x="3983036" y="1631692"/>
                          <a:pt x="3875496" y="1877731"/>
                          <a:pt x="3937268" y="1999121"/>
                        </a:cubicBezTo>
                        <a:cubicBezTo>
                          <a:pt x="3721801" y="2000720"/>
                          <a:pt x="3567853" y="1943684"/>
                          <a:pt x="3374801" y="1999121"/>
                        </a:cubicBezTo>
                        <a:cubicBezTo>
                          <a:pt x="3181749" y="2054558"/>
                          <a:pt x="3116594" y="1989350"/>
                          <a:pt x="2930452" y="1999121"/>
                        </a:cubicBezTo>
                        <a:cubicBezTo>
                          <a:pt x="2744310" y="2008892"/>
                          <a:pt x="2597855" y="1987796"/>
                          <a:pt x="2486104" y="1999121"/>
                        </a:cubicBezTo>
                        <a:cubicBezTo>
                          <a:pt x="2374353" y="2010446"/>
                          <a:pt x="2078984" y="1968658"/>
                          <a:pt x="1963009" y="1999121"/>
                        </a:cubicBezTo>
                        <a:cubicBezTo>
                          <a:pt x="1847034" y="2029584"/>
                          <a:pt x="1541937" y="1996368"/>
                          <a:pt x="1321797" y="1999121"/>
                        </a:cubicBezTo>
                        <a:cubicBezTo>
                          <a:pt x="1101657" y="2001874"/>
                          <a:pt x="1022904" y="1988643"/>
                          <a:pt x="877448" y="1999121"/>
                        </a:cubicBezTo>
                        <a:cubicBezTo>
                          <a:pt x="731992" y="2009599"/>
                          <a:pt x="252861" y="1990100"/>
                          <a:pt x="0" y="1999121"/>
                        </a:cubicBezTo>
                        <a:cubicBezTo>
                          <a:pt x="-36918" y="1772180"/>
                          <a:pt x="10707" y="1728782"/>
                          <a:pt x="0" y="1499341"/>
                        </a:cubicBezTo>
                        <a:cubicBezTo>
                          <a:pt x="-10707" y="1269900"/>
                          <a:pt x="22164" y="1195948"/>
                          <a:pt x="0" y="1019552"/>
                        </a:cubicBezTo>
                        <a:cubicBezTo>
                          <a:pt x="-22164" y="843156"/>
                          <a:pt x="39416" y="708852"/>
                          <a:pt x="0" y="559754"/>
                        </a:cubicBezTo>
                        <a:cubicBezTo>
                          <a:pt x="-39416" y="410656"/>
                          <a:pt x="43461" y="24601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25D0C-BE6B-2B4D-4684-DBA979BC1322}"/>
              </a:ext>
            </a:extLst>
          </p:cNvPr>
          <p:cNvSpPr txBox="1"/>
          <p:nvPr/>
        </p:nvSpPr>
        <p:spPr>
          <a:xfrm>
            <a:off x="1657990" y="4106710"/>
            <a:ext cx="3299960" cy="670440"/>
          </a:xfrm>
          <a:custGeom>
            <a:avLst/>
            <a:gdLst>
              <a:gd name="connsiteX0" fmla="*/ 0 w 3299960"/>
              <a:gd name="connsiteY0" fmla="*/ 0 h 670440"/>
              <a:gd name="connsiteX1" fmla="*/ 582993 w 3299960"/>
              <a:gd name="connsiteY1" fmla="*/ 0 h 670440"/>
              <a:gd name="connsiteX2" fmla="*/ 1132986 w 3299960"/>
              <a:gd name="connsiteY2" fmla="*/ 0 h 670440"/>
              <a:gd name="connsiteX3" fmla="*/ 1748979 w 3299960"/>
              <a:gd name="connsiteY3" fmla="*/ 0 h 670440"/>
              <a:gd name="connsiteX4" fmla="*/ 2199973 w 3299960"/>
              <a:gd name="connsiteY4" fmla="*/ 0 h 670440"/>
              <a:gd name="connsiteX5" fmla="*/ 2683967 w 3299960"/>
              <a:gd name="connsiteY5" fmla="*/ 0 h 670440"/>
              <a:gd name="connsiteX6" fmla="*/ 3299960 w 3299960"/>
              <a:gd name="connsiteY6" fmla="*/ 0 h 670440"/>
              <a:gd name="connsiteX7" fmla="*/ 3299960 w 3299960"/>
              <a:gd name="connsiteY7" fmla="*/ 328516 h 670440"/>
              <a:gd name="connsiteX8" fmla="*/ 3299960 w 3299960"/>
              <a:gd name="connsiteY8" fmla="*/ 670440 h 670440"/>
              <a:gd name="connsiteX9" fmla="*/ 2716967 w 3299960"/>
              <a:gd name="connsiteY9" fmla="*/ 670440 h 670440"/>
              <a:gd name="connsiteX10" fmla="*/ 2166974 w 3299960"/>
              <a:gd name="connsiteY10" fmla="*/ 670440 h 670440"/>
              <a:gd name="connsiteX11" fmla="*/ 1550981 w 3299960"/>
              <a:gd name="connsiteY11" fmla="*/ 670440 h 670440"/>
              <a:gd name="connsiteX12" fmla="*/ 934989 w 3299960"/>
              <a:gd name="connsiteY12" fmla="*/ 670440 h 670440"/>
              <a:gd name="connsiteX13" fmla="*/ 483994 w 3299960"/>
              <a:gd name="connsiteY13" fmla="*/ 670440 h 670440"/>
              <a:gd name="connsiteX14" fmla="*/ 0 w 3299960"/>
              <a:gd name="connsiteY14" fmla="*/ 670440 h 670440"/>
              <a:gd name="connsiteX15" fmla="*/ 0 w 3299960"/>
              <a:gd name="connsiteY15" fmla="*/ 355333 h 670440"/>
              <a:gd name="connsiteX16" fmla="*/ 0 w 3299960"/>
              <a:gd name="connsiteY16" fmla="*/ 0 h 6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99960" h="670440" fill="none" extrusionOk="0">
                <a:moveTo>
                  <a:pt x="0" y="0"/>
                </a:moveTo>
                <a:cubicBezTo>
                  <a:pt x="248391" y="-33720"/>
                  <a:pt x="362520" y="804"/>
                  <a:pt x="582993" y="0"/>
                </a:cubicBezTo>
                <a:cubicBezTo>
                  <a:pt x="803466" y="-804"/>
                  <a:pt x="895716" y="45699"/>
                  <a:pt x="1132986" y="0"/>
                </a:cubicBezTo>
                <a:cubicBezTo>
                  <a:pt x="1370256" y="-45699"/>
                  <a:pt x="1594867" y="35562"/>
                  <a:pt x="1748979" y="0"/>
                </a:cubicBezTo>
                <a:cubicBezTo>
                  <a:pt x="1903091" y="-35562"/>
                  <a:pt x="2105778" y="53938"/>
                  <a:pt x="2199973" y="0"/>
                </a:cubicBezTo>
                <a:cubicBezTo>
                  <a:pt x="2294168" y="-53938"/>
                  <a:pt x="2582707" y="28978"/>
                  <a:pt x="2683967" y="0"/>
                </a:cubicBezTo>
                <a:cubicBezTo>
                  <a:pt x="2785227" y="-28978"/>
                  <a:pt x="3165688" y="46972"/>
                  <a:pt x="3299960" y="0"/>
                </a:cubicBezTo>
                <a:cubicBezTo>
                  <a:pt x="3319256" y="121355"/>
                  <a:pt x="3294866" y="210414"/>
                  <a:pt x="3299960" y="328516"/>
                </a:cubicBezTo>
                <a:cubicBezTo>
                  <a:pt x="3305054" y="446618"/>
                  <a:pt x="3278083" y="562553"/>
                  <a:pt x="3299960" y="670440"/>
                </a:cubicBezTo>
                <a:cubicBezTo>
                  <a:pt x="3047545" y="709006"/>
                  <a:pt x="2842233" y="600669"/>
                  <a:pt x="2716967" y="670440"/>
                </a:cubicBezTo>
                <a:cubicBezTo>
                  <a:pt x="2591701" y="740211"/>
                  <a:pt x="2380752" y="605803"/>
                  <a:pt x="2166974" y="670440"/>
                </a:cubicBezTo>
                <a:cubicBezTo>
                  <a:pt x="1953196" y="735077"/>
                  <a:pt x="1833951" y="613130"/>
                  <a:pt x="1550981" y="670440"/>
                </a:cubicBezTo>
                <a:cubicBezTo>
                  <a:pt x="1268011" y="727750"/>
                  <a:pt x="1127764" y="598902"/>
                  <a:pt x="934989" y="670440"/>
                </a:cubicBezTo>
                <a:cubicBezTo>
                  <a:pt x="742214" y="741978"/>
                  <a:pt x="667518" y="621056"/>
                  <a:pt x="483994" y="670440"/>
                </a:cubicBezTo>
                <a:cubicBezTo>
                  <a:pt x="300471" y="719824"/>
                  <a:pt x="239665" y="667770"/>
                  <a:pt x="0" y="670440"/>
                </a:cubicBezTo>
                <a:cubicBezTo>
                  <a:pt x="-12204" y="567891"/>
                  <a:pt x="17679" y="454549"/>
                  <a:pt x="0" y="355333"/>
                </a:cubicBezTo>
                <a:cubicBezTo>
                  <a:pt x="-17679" y="256117"/>
                  <a:pt x="16426" y="166550"/>
                  <a:pt x="0" y="0"/>
                </a:cubicBezTo>
                <a:close/>
              </a:path>
              <a:path w="3299960" h="670440" stroke="0" extrusionOk="0">
                <a:moveTo>
                  <a:pt x="0" y="0"/>
                </a:moveTo>
                <a:cubicBezTo>
                  <a:pt x="151091" y="-29907"/>
                  <a:pt x="322984" y="39021"/>
                  <a:pt x="483994" y="0"/>
                </a:cubicBezTo>
                <a:cubicBezTo>
                  <a:pt x="645004" y="-39021"/>
                  <a:pt x="730641" y="17765"/>
                  <a:pt x="967988" y="0"/>
                </a:cubicBezTo>
                <a:cubicBezTo>
                  <a:pt x="1205335" y="-17765"/>
                  <a:pt x="1325853" y="46032"/>
                  <a:pt x="1484982" y="0"/>
                </a:cubicBezTo>
                <a:cubicBezTo>
                  <a:pt x="1644111" y="-46032"/>
                  <a:pt x="1765731" y="6893"/>
                  <a:pt x="1935977" y="0"/>
                </a:cubicBezTo>
                <a:cubicBezTo>
                  <a:pt x="2106224" y="-6893"/>
                  <a:pt x="2168386" y="31857"/>
                  <a:pt x="2386971" y="0"/>
                </a:cubicBezTo>
                <a:cubicBezTo>
                  <a:pt x="2605556" y="-31857"/>
                  <a:pt x="3093141" y="12202"/>
                  <a:pt x="3299960" y="0"/>
                </a:cubicBezTo>
                <a:cubicBezTo>
                  <a:pt x="3335805" y="93781"/>
                  <a:pt x="3279010" y="235785"/>
                  <a:pt x="3299960" y="315107"/>
                </a:cubicBezTo>
                <a:cubicBezTo>
                  <a:pt x="3320910" y="394429"/>
                  <a:pt x="3263383" y="581010"/>
                  <a:pt x="3299960" y="670440"/>
                </a:cubicBezTo>
                <a:cubicBezTo>
                  <a:pt x="3196301" y="728674"/>
                  <a:pt x="2920705" y="645327"/>
                  <a:pt x="2782966" y="670440"/>
                </a:cubicBezTo>
                <a:cubicBezTo>
                  <a:pt x="2645227" y="695553"/>
                  <a:pt x="2469931" y="660398"/>
                  <a:pt x="2298972" y="670440"/>
                </a:cubicBezTo>
                <a:cubicBezTo>
                  <a:pt x="2128013" y="680482"/>
                  <a:pt x="1990757" y="625467"/>
                  <a:pt x="1814978" y="670440"/>
                </a:cubicBezTo>
                <a:cubicBezTo>
                  <a:pt x="1639199" y="715413"/>
                  <a:pt x="1428702" y="640497"/>
                  <a:pt x="1198985" y="670440"/>
                </a:cubicBezTo>
                <a:cubicBezTo>
                  <a:pt x="969268" y="700383"/>
                  <a:pt x="906488" y="647988"/>
                  <a:pt x="648992" y="670440"/>
                </a:cubicBezTo>
                <a:cubicBezTo>
                  <a:pt x="391496" y="692892"/>
                  <a:pt x="301533" y="656791"/>
                  <a:pt x="0" y="670440"/>
                </a:cubicBezTo>
                <a:cubicBezTo>
                  <a:pt x="-25086" y="541560"/>
                  <a:pt x="10820" y="430548"/>
                  <a:pt x="0" y="335220"/>
                </a:cubicBezTo>
                <a:cubicBezTo>
                  <a:pt x="-10820" y="239892"/>
                  <a:pt x="22398" y="133134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0598322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932688">
              <a:lnSpc>
                <a:spcPct val="107000"/>
              </a:lnSpc>
              <a:spcAft>
                <a:spcPts val="816"/>
              </a:spcAft>
            </a:pPr>
            <a:r>
              <a:rPr 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4. </a:t>
            </a:r>
            <a:r>
              <a:rPr lang="en-US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Drawing of the experimental setup.</a:t>
            </a:r>
            <a:endParaRPr lang="en-IT" i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metal piece of machinery with a ruler&#10;&#10;Description automatically generated">
            <a:extLst>
              <a:ext uri="{FF2B5EF4-FFF2-40B4-BE49-F238E27FC236}">
                <a16:creationId xmlns:a16="http://schemas.microsoft.com/office/drawing/2014/main" id="{11070CEE-9CBC-D49A-D471-0439C44B22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8093"/>
            <a:ext cx="4030352" cy="2853347"/>
          </a:xfrm>
          <a:prstGeom prst="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1050100">
                  <a:custGeom>
                    <a:avLst/>
                    <a:gdLst>
                      <a:gd name="connsiteX0" fmla="*/ 0 w 4030352"/>
                      <a:gd name="connsiteY0" fmla="*/ 0 h 2853347"/>
                      <a:gd name="connsiteX1" fmla="*/ 454854 w 4030352"/>
                      <a:gd name="connsiteY1" fmla="*/ 0 h 2853347"/>
                      <a:gd name="connsiteX2" fmla="*/ 1030619 w 4030352"/>
                      <a:gd name="connsiteY2" fmla="*/ 0 h 2853347"/>
                      <a:gd name="connsiteX3" fmla="*/ 1525776 w 4030352"/>
                      <a:gd name="connsiteY3" fmla="*/ 0 h 2853347"/>
                      <a:gd name="connsiteX4" fmla="*/ 2182148 w 4030352"/>
                      <a:gd name="connsiteY4" fmla="*/ 0 h 2853347"/>
                      <a:gd name="connsiteX5" fmla="*/ 2757912 w 4030352"/>
                      <a:gd name="connsiteY5" fmla="*/ 0 h 2853347"/>
                      <a:gd name="connsiteX6" fmla="*/ 3333677 w 4030352"/>
                      <a:gd name="connsiteY6" fmla="*/ 0 h 2853347"/>
                      <a:gd name="connsiteX7" fmla="*/ 4030352 w 4030352"/>
                      <a:gd name="connsiteY7" fmla="*/ 0 h 2853347"/>
                      <a:gd name="connsiteX8" fmla="*/ 4030352 w 4030352"/>
                      <a:gd name="connsiteY8" fmla="*/ 599203 h 2853347"/>
                      <a:gd name="connsiteX9" fmla="*/ 4030352 w 4030352"/>
                      <a:gd name="connsiteY9" fmla="*/ 1226939 h 2853347"/>
                      <a:gd name="connsiteX10" fmla="*/ 4030352 w 4030352"/>
                      <a:gd name="connsiteY10" fmla="*/ 1769075 h 2853347"/>
                      <a:gd name="connsiteX11" fmla="*/ 4030352 w 4030352"/>
                      <a:gd name="connsiteY11" fmla="*/ 2853347 h 2853347"/>
                      <a:gd name="connsiteX12" fmla="*/ 3494891 w 4030352"/>
                      <a:gd name="connsiteY12" fmla="*/ 2853347 h 2853347"/>
                      <a:gd name="connsiteX13" fmla="*/ 3040037 w 4030352"/>
                      <a:gd name="connsiteY13" fmla="*/ 2853347 h 2853347"/>
                      <a:gd name="connsiteX14" fmla="*/ 2544879 w 4030352"/>
                      <a:gd name="connsiteY14" fmla="*/ 2853347 h 2853347"/>
                      <a:gd name="connsiteX15" fmla="*/ 1888508 w 4030352"/>
                      <a:gd name="connsiteY15" fmla="*/ 2853347 h 2853347"/>
                      <a:gd name="connsiteX16" fmla="*/ 1393350 w 4030352"/>
                      <a:gd name="connsiteY16" fmla="*/ 2853347 h 2853347"/>
                      <a:gd name="connsiteX17" fmla="*/ 857889 w 4030352"/>
                      <a:gd name="connsiteY17" fmla="*/ 2853347 h 2853347"/>
                      <a:gd name="connsiteX18" fmla="*/ 0 w 4030352"/>
                      <a:gd name="connsiteY18" fmla="*/ 2853347 h 2853347"/>
                      <a:gd name="connsiteX19" fmla="*/ 0 w 4030352"/>
                      <a:gd name="connsiteY19" fmla="*/ 2254144 h 2853347"/>
                      <a:gd name="connsiteX20" fmla="*/ 0 w 4030352"/>
                      <a:gd name="connsiteY20" fmla="*/ 1769075 h 2853347"/>
                      <a:gd name="connsiteX21" fmla="*/ 0 w 4030352"/>
                      <a:gd name="connsiteY21" fmla="*/ 1198406 h 2853347"/>
                      <a:gd name="connsiteX22" fmla="*/ 0 w 4030352"/>
                      <a:gd name="connsiteY22" fmla="*/ 599203 h 2853347"/>
                      <a:gd name="connsiteX23" fmla="*/ 0 w 4030352"/>
                      <a:gd name="connsiteY23" fmla="*/ 0 h 2853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030352" h="2853347" fill="none" extrusionOk="0">
                        <a:moveTo>
                          <a:pt x="0" y="0"/>
                        </a:moveTo>
                        <a:cubicBezTo>
                          <a:pt x="105544" y="-43875"/>
                          <a:pt x="334717" y="12730"/>
                          <a:pt x="454854" y="0"/>
                        </a:cubicBezTo>
                        <a:cubicBezTo>
                          <a:pt x="574991" y="-12730"/>
                          <a:pt x="875816" y="10922"/>
                          <a:pt x="1030619" y="0"/>
                        </a:cubicBezTo>
                        <a:cubicBezTo>
                          <a:pt x="1185423" y="-10922"/>
                          <a:pt x="1387576" y="7056"/>
                          <a:pt x="1525776" y="0"/>
                        </a:cubicBezTo>
                        <a:cubicBezTo>
                          <a:pt x="1663976" y="-7056"/>
                          <a:pt x="1895397" y="16426"/>
                          <a:pt x="2182148" y="0"/>
                        </a:cubicBezTo>
                        <a:cubicBezTo>
                          <a:pt x="2468899" y="-16426"/>
                          <a:pt x="2528147" y="47992"/>
                          <a:pt x="2757912" y="0"/>
                        </a:cubicBezTo>
                        <a:cubicBezTo>
                          <a:pt x="2987677" y="-47992"/>
                          <a:pt x="3094951" y="25307"/>
                          <a:pt x="3333677" y="0"/>
                        </a:cubicBezTo>
                        <a:cubicBezTo>
                          <a:pt x="3572404" y="-25307"/>
                          <a:pt x="3700837" y="6794"/>
                          <a:pt x="4030352" y="0"/>
                        </a:cubicBezTo>
                        <a:cubicBezTo>
                          <a:pt x="4041497" y="218609"/>
                          <a:pt x="3964217" y="430038"/>
                          <a:pt x="4030352" y="599203"/>
                        </a:cubicBezTo>
                        <a:cubicBezTo>
                          <a:pt x="4096487" y="768368"/>
                          <a:pt x="3966599" y="1064183"/>
                          <a:pt x="4030352" y="1226939"/>
                        </a:cubicBezTo>
                        <a:cubicBezTo>
                          <a:pt x="4094105" y="1389695"/>
                          <a:pt x="3994929" y="1660421"/>
                          <a:pt x="4030352" y="1769075"/>
                        </a:cubicBezTo>
                        <a:cubicBezTo>
                          <a:pt x="4065775" y="1877729"/>
                          <a:pt x="4004895" y="2332254"/>
                          <a:pt x="4030352" y="2853347"/>
                        </a:cubicBezTo>
                        <a:cubicBezTo>
                          <a:pt x="3779290" y="2909728"/>
                          <a:pt x="3626870" y="2835763"/>
                          <a:pt x="3494891" y="2853347"/>
                        </a:cubicBezTo>
                        <a:cubicBezTo>
                          <a:pt x="3362912" y="2870931"/>
                          <a:pt x="3157264" y="2804556"/>
                          <a:pt x="3040037" y="2853347"/>
                        </a:cubicBezTo>
                        <a:cubicBezTo>
                          <a:pt x="2922810" y="2902138"/>
                          <a:pt x="2666283" y="2848853"/>
                          <a:pt x="2544879" y="2853347"/>
                        </a:cubicBezTo>
                        <a:cubicBezTo>
                          <a:pt x="2423475" y="2857841"/>
                          <a:pt x="2120052" y="2778055"/>
                          <a:pt x="1888508" y="2853347"/>
                        </a:cubicBezTo>
                        <a:cubicBezTo>
                          <a:pt x="1656964" y="2928639"/>
                          <a:pt x="1557591" y="2829903"/>
                          <a:pt x="1393350" y="2853347"/>
                        </a:cubicBezTo>
                        <a:cubicBezTo>
                          <a:pt x="1229109" y="2876791"/>
                          <a:pt x="1120973" y="2845782"/>
                          <a:pt x="857889" y="2853347"/>
                        </a:cubicBezTo>
                        <a:cubicBezTo>
                          <a:pt x="594805" y="2860912"/>
                          <a:pt x="284695" y="2808026"/>
                          <a:pt x="0" y="2853347"/>
                        </a:cubicBezTo>
                        <a:cubicBezTo>
                          <a:pt x="-55477" y="2656681"/>
                          <a:pt x="24053" y="2385379"/>
                          <a:pt x="0" y="2254144"/>
                        </a:cubicBezTo>
                        <a:cubicBezTo>
                          <a:pt x="-24053" y="2122909"/>
                          <a:pt x="31087" y="1876978"/>
                          <a:pt x="0" y="1769075"/>
                        </a:cubicBezTo>
                        <a:cubicBezTo>
                          <a:pt x="-31087" y="1661172"/>
                          <a:pt x="19073" y="1318312"/>
                          <a:pt x="0" y="1198406"/>
                        </a:cubicBezTo>
                        <a:cubicBezTo>
                          <a:pt x="-19073" y="1078500"/>
                          <a:pt x="20785" y="891977"/>
                          <a:pt x="0" y="599203"/>
                        </a:cubicBezTo>
                        <a:cubicBezTo>
                          <a:pt x="-20785" y="306429"/>
                          <a:pt x="9179" y="244563"/>
                          <a:pt x="0" y="0"/>
                        </a:cubicBezTo>
                        <a:close/>
                      </a:path>
                      <a:path w="4030352" h="2853347" stroke="0" extrusionOk="0">
                        <a:moveTo>
                          <a:pt x="0" y="0"/>
                        </a:moveTo>
                        <a:cubicBezTo>
                          <a:pt x="255780" y="-15852"/>
                          <a:pt x="311007" y="51101"/>
                          <a:pt x="535461" y="0"/>
                        </a:cubicBezTo>
                        <a:cubicBezTo>
                          <a:pt x="759915" y="-51101"/>
                          <a:pt x="815510" y="52623"/>
                          <a:pt x="1030619" y="0"/>
                        </a:cubicBezTo>
                        <a:cubicBezTo>
                          <a:pt x="1245728" y="-52623"/>
                          <a:pt x="1434767" y="37374"/>
                          <a:pt x="1646687" y="0"/>
                        </a:cubicBezTo>
                        <a:cubicBezTo>
                          <a:pt x="1858607" y="-37374"/>
                          <a:pt x="1954499" y="12165"/>
                          <a:pt x="2222451" y="0"/>
                        </a:cubicBezTo>
                        <a:cubicBezTo>
                          <a:pt x="2490403" y="-12165"/>
                          <a:pt x="2601005" y="56650"/>
                          <a:pt x="2838519" y="0"/>
                        </a:cubicBezTo>
                        <a:cubicBezTo>
                          <a:pt x="3076033" y="-56650"/>
                          <a:pt x="3171519" y="30596"/>
                          <a:pt x="3373980" y="0"/>
                        </a:cubicBezTo>
                        <a:cubicBezTo>
                          <a:pt x="3576441" y="-30596"/>
                          <a:pt x="3740347" y="28869"/>
                          <a:pt x="4030352" y="0"/>
                        </a:cubicBezTo>
                        <a:cubicBezTo>
                          <a:pt x="4067473" y="171386"/>
                          <a:pt x="4008684" y="400430"/>
                          <a:pt x="4030352" y="599203"/>
                        </a:cubicBezTo>
                        <a:cubicBezTo>
                          <a:pt x="4052020" y="797976"/>
                          <a:pt x="3981543" y="1037701"/>
                          <a:pt x="4030352" y="1169872"/>
                        </a:cubicBezTo>
                        <a:cubicBezTo>
                          <a:pt x="4079161" y="1302043"/>
                          <a:pt x="3965905" y="1528971"/>
                          <a:pt x="4030352" y="1769075"/>
                        </a:cubicBezTo>
                        <a:cubicBezTo>
                          <a:pt x="4094799" y="2009179"/>
                          <a:pt x="3907028" y="2426606"/>
                          <a:pt x="4030352" y="2853347"/>
                        </a:cubicBezTo>
                        <a:cubicBezTo>
                          <a:pt x="3781199" y="2908899"/>
                          <a:pt x="3663209" y="2825369"/>
                          <a:pt x="3454587" y="2853347"/>
                        </a:cubicBezTo>
                        <a:cubicBezTo>
                          <a:pt x="3245966" y="2881325"/>
                          <a:pt x="3071760" y="2836570"/>
                          <a:pt x="2878823" y="2853347"/>
                        </a:cubicBezTo>
                        <a:cubicBezTo>
                          <a:pt x="2685886" y="2870124"/>
                          <a:pt x="2588263" y="2817114"/>
                          <a:pt x="2343362" y="2853347"/>
                        </a:cubicBezTo>
                        <a:cubicBezTo>
                          <a:pt x="2098461" y="2889580"/>
                          <a:pt x="1990026" y="2802124"/>
                          <a:pt x="1767597" y="2853347"/>
                        </a:cubicBezTo>
                        <a:cubicBezTo>
                          <a:pt x="1545169" y="2904570"/>
                          <a:pt x="1288109" y="2800254"/>
                          <a:pt x="1151529" y="2853347"/>
                        </a:cubicBezTo>
                        <a:cubicBezTo>
                          <a:pt x="1014949" y="2906440"/>
                          <a:pt x="832268" y="2849264"/>
                          <a:pt x="616068" y="2853347"/>
                        </a:cubicBezTo>
                        <a:cubicBezTo>
                          <a:pt x="399868" y="2857430"/>
                          <a:pt x="283100" y="2795930"/>
                          <a:pt x="0" y="2853347"/>
                        </a:cubicBezTo>
                        <a:cubicBezTo>
                          <a:pt x="-25899" y="2743486"/>
                          <a:pt x="28202" y="2508116"/>
                          <a:pt x="0" y="2339745"/>
                        </a:cubicBezTo>
                        <a:cubicBezTo>
                          <a:pt x="-28202" y="2171374"/>
                          <a:pt x="66242" y="1870933"/>
                          <a:pt x="0" y="1740542"/>
                        </a:cubicBezTo>
                        <a:cubicBezTo>
                          <a:pt x="-66242" y="1610151"/>
                          <a:pt x="22653" y="1290787"/>
                          <a:pt x="0" y="1169872"/>
                        </a:cubicBezTo>
                        <a:cubicBezTo>
                          <a:pt x="-22653" y="1048957"/>
                          <a:pt x="51951" y="731583"/>
                          <a:pt x="0" y="599203"/>
                        </a:cubicBezTo>
                        <a:cubicBezTo>
                          <a:pt x="-51951" y="466823"/>
                          <a:pt x="41757" y="13435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336D99-DB20-C72A-E866-23D16CCEA945}"/>
              </a:ext>
            </a:extLst>
          </p:cNvPr>
          <p:cNvSpPr txBox="1"/>
          <p:nvPr/>
        </p:nvSpPr>
        <p:spPr>
          <a:xfrm>
            <a:off x="3918435" y="5749392"/>
            <a:ext cx="2871276" cy="923330"/>
          </a:xfrm>
          <a:custGeom>
            <a:avLst/>
            <a:gdLst>
              <a:gd name="connsiteX0" fmla="*/ 0 w 2871276"/>
              <a:gd name="connsiteY0" fmla="*/ 0 h 923330"/>
              <a:gd name="connsiteX1" fmla="*/ 545542 w 2871276"/>
              <a:gd name="connsiteY1" fmla="*/ 0 h 923330"/>
              <a:gd name="connsiteX2" fmla="*/ 1033659 w 2871276"/>
              <a:gd name="connsiteY2" fmla="*/ 0 h 923330"/>
              <a:gd name="connsiteX3" fmla="*/ 1636627 w 2871276"/>
              <a:gd name="connsiteY3" fmla="*/ 0 h 923330"/>
              <a:gd name="connsiteX4" fmla="*/ 2124744 w 2871276"/>
              <a:gd name="connsiteY4" fmla="*/ 0 h 923330"/>
              <a:gd name="connsiteX5" fmla="*/ 2871276 w 2871276"/>
              <a:gd name="connsiteY5" fmla="*/ 0 h 923330"/>
              <a:gd name="connsiteX6" fmla="*/ 2871276 w 2871276"/>
              <a:gd name="connsiteY6" fmla="*/ 461665 h 923330"/>
              <a:gd name="connsiteX7" fmla="*/ 2871276 w 2871276"/>
              <a:gd name="connsiteY7" fmla="*/ 923330 h 923330"/>
              <a:gd name="connsiteX8" fmla="*/ 2268308 w 2871276"/>
              <a:gd name="connsiteY8" fmla="*/ 923330 h 923330"/>
              <a:gd name="connsiteX9" fmla="*/ 1722766 w 2871276"/>
              <a:gd name="connsiteY9" fmla="*/ 923330 h 923330"/>
              <a:gd name="connsiteX10" fmla="*/ 1148510 w 2871276"/>
              <a:gd name="connsiteY10" fmla="*/ 923330 h 923330"/>
              <a:gd name="connsiteX11" fmla="*/ 602968 w 2871276"/>
              <a:gd name="connsiteY11" fmla="*/ 923330 h 923330"/>
              <a:gd name="connsiteX12" fmla="*/ 0 w 2871276"/>
              <a:gd name="connsiteY12" fmla="*/ 923330 h 923330"/>
              <a:gd name="connsiteX13" fmla="*/ 0 w 2871276"/>
              <a:gd name="connsiteY13" fmla="*/ 443198 h 923330"/>
              <a:gd name="connsiteX14" fmla="*/ 0 w 2871276"/>
              <a:gd name="connsiteY1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71276" h="923330" fill="none" extrusionOk="0">
                <a:moveTo>
                  <a:pt x="0" y="0"/>
                </a:moveTo>
                <a:cubicBezTo>
                  <a:pt x="255574" y="-30251"/>
                  <a:pt x="328101" y="27337"/>
                  <a:pt x="545542" y="0"/>
                </a:cubicBezTo>
                <a:cubicBezTo>
                  <a:pt x="762983" y="-27337"/>
                  <a:pt x="865499" y="25795"/>
                  <a:pt x="1033659" y="0"/>
                </a:cubicBezTo>
                <a:cubicBezTo>
                  <a:pt x="1201819" y="-25795"/>
                  <a:pt x="1410291" y="19093"/>
                  <a:pt x="1636627" y="0"/>
                </a:cubicBezTo>
                <a:cubicBezTo>
                  <a:pt x="1862963" y="-19093"/>
                  <a:pt x="1980264" y="52462"/>
                  <a:pt x="2124744" y="0"/>
                </a:cubicBezTo>
                <a:cubicBezTo>
                  <a:pt x="2269224" y="-52462"/>
                  <a:pt x="2560889" y="78965"/>
                  <a:pt x="2871276" y="0"/>
                </a:cubicBezTo>
                <a:cubicBezTo>
                  <a:pt x="2897979" y="191110"/>
                  <a:pt x="2869912" y="250574"/>
                  <a:pt x="2871276" y="461665"/>
                </a:cubicBezTo>
                <a:cubicBezTo>
                  <a:pt x="2872640" y="672757"/>
                  <a:pt x="2833536" y="808595"/>
                  <a:pt x="2871276" y="923330"/>
                </a:cubicBezTo>
                <a:cubicBezTo>
                  <a:pt x="2667153" y="963811"/>
                  <a:pt x="2444702" y="889187"/>
                  <a:pt x="2268308" y="923330"/>
                </a:cubicBezTo>
                <a:cubicBezTo>
                  <a:pt x="2091914" y="957473"/>
                  <a:pt x="1984833" y="911220"/>
                  <a:pt x="1722766" y="923330"/>
                </a:cubicBezTo>
                <a:cubicBezTo>
                  <a:pt x="1460699" y="935440"/>
                  <a:pt x="1423042" y="903553"/>
                  <a:pt x="1148510" y="923330"/>
                </a:cubicBezTo>
                <a:cubicBezTo>
                  <a:pt x="873978" y="943107"/>
                  <a:pt x="807538" y="882525"/>
                  <a:pt x="602968" y="923330"/>
                </a:cubicBezTo>
                <a:cubicBezTo>
                  <a:pt x="398398" y="964135"/>
                  <a:pt x="145494" y="860805"/>
                  <a:pt x="0" y="923330"/>
                </a:cubicBezTo>
                <a:cubicBezTo>
                  <a:pt x="-57564" y="720977"/>
                  <a:pt x="45124" y="618234"/>
                  <a:pt x="0" y="443198"/>
                </a:cubicBezTo>
                <a:cubicBezTo>
                  <a:pt x="-45124" y="268162"/>
                  <a:pt x="6482" y="193716"/>
                  <a:pt x="0" y="0"/>
                </a:cubicBezTo>
                <a:close/>
              </a:path>
              <a:path w="2871276" h="923330" stroke="0" extrusionOk="0">
                <a:moveTo>
                  <a:pt x="0" y="0"/>
                </a:moveTo>
                <a:cubicBezTo>
                  <a:pt x="198664" y="-46319"/>
                  <a:pt x="314982" y="60644"/>
                  <a:pt x="602968" y="0"/>
                </a:cubicBezTo>
                <a:cubicBezTo>
                  <a:pt x="890954" y="-60644"/>
                  <a:pt x="1056294" y="32121"/>
                  <a:pt x="1234649" y="0"/>
                </a:cubicBezTo>
                <a:cubicBezTo>
                  <a:pt x="1413004" y="-32121"/>
                  <a:pt x="1542217" y="41100"/>
                  <a:pt x="1808904" y="0"/>
                </a:cubicBezTo>
                <a:cubicBezTo>
                  <a:pt x="2075592" y="-41100"/>
                  <a:pt x="2568136" y="96172"/>
                  <a:pt x="2871276" y="0"/>
                </a:cubicBezTo>
                <a:cubicBezTo>
                  <a:pt x="2913463" y="169027"/>
                  <a:pt x="2848507" y="298174"/>
                  <a:pt x="2871276" y="433965"/>
                </a:cubicBezTo>
                <a:cubicBezTo>
                  <a:pt x="2894045" y="569756"/>
                  <a:pt x="2857634" y="682585"/>
                  <a:pt x="2871276" y="923330"/>
                </a:cubicBezTo>
                <a:cubicBezTo>
                  <a:pt x="2714445" y="962298"/>
                  <a:pt x="2626656" y="865502"/>
                  <a:pt x="2383159" y="923330"/>
                </a:cubicBezTo>
                <a:cubicBezTo>
                  <a:pt x="2139662" y="981158"/>
                  <a:pt x="1980990" y="906790"/>
                  <a:pt x="1808904" y="923330"/>
                </a:cubicBezTo>
                <a:cubicBezTo>
                  <a:pt x="1636819" y="939870"/>
                  <a:pt x="1526399" y="897673"/>
                  <a:pt x="1263361" y="923330"/>
                </a:cubicBezTo>
                <a:cubicBezTo>
                  <a:pt x="1000323" y="948987"/>
                  <a:pt x="913664" y="869475"/>
                  <a:pt x="631681" y="923330"/>
                </a:cubicBezTo>
                <a:cubicBezTo>
                  <a:pt x="349698" y="977185"/>
                  <a:pt x="192646" y="871959"/>
                  <a:pt x="0" y="923330"/>
                </a:cubicBezTo>
                <a:cubicBezTo>
                  <a:pt x="-17796" y="722335"/>
                  <a:pt x="50496" y="568813"/>
                  <a:pt x="0" y="461665"/>
                </a:cubicBezTo>
                <a:cubicBezTo>
                  <a:pt x="-50496" y="354518"/>
                  <a:pt x="53052" y="196383"/>
                  <a:pt x="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547619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n-US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Figure 3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Photograph shows the height measurement process.</a:t>
            </a:r>
            <a:endParaRPr lang="en-IT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1816E49B-F948-1D88-0438-ED8F38FBD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627" y="5111764"/>
            <a:ext cx="2146300" cy="952500"/>
          </a:xfrm>
          <a:custGeom>
            <a:avLst/>
            <a:gdLst>
              <a:gd name="connsiteX0" fmla="*/ 0 w 2146300"/>
              <a:gd name="connsiteY0" fmla="*/ 0 h 952500"/>
              <a:gd name="connsiteX1" fmla="*/ 515112 w 2146300"/>
              <a:gd name="connsiteY1" fmla="*/ 0 h 952500"/>
              <a:gd name="connsiteX2" fmla="*/ 1051687 w 2146300"/>
              <a:gd name="connsiteY2" fmla="*/ 0 h 952500"/>
              <a:gd name="connsiteX3" fmla="*/ 1609725 w 2146300"/>
              <a:gd name="connsiteY3" fmla="*/ 0 h 952500"/>
              <a:gd name="connsiteX4" fmla="*/ 2146300 w 2146300"/>
              <a:gd name="connsiteY4" fmla="*/ 0 h 952500"/>
              <a:gd name="connsiteX5" fmla="*/ 2146300 w 2146300"/>
              <a:gd name="connsiteY5" fmla="*/ 485775 h 952500"/>
              <a:gd name="connsiteX6" fmla="*/ 2146300 w 2146300"/>
              <a:gd name="connsiteY6" fmla="*/ 952500 h 952500"/>
              <a:gd name="connsiteX7" fmla="*/ 1566799 w 2146300"/>
              <a:gd name="connsiteY7" fmla="*/ 952500 h 952500"/>
              <a:gd name="connsiteX8" fmla="*/ 987298 w 2146300"/>
              <a:gd name="connsiteY8" fmla="*/ 952500 h 952500"/>
              <a:gd name="connsiteX9" fmla="*/ 0 w 2146300"/>
              <a:gd name="connsiteY9" fmla="*/ 952500 h 952500"/>
              <a:gd name="connsiteX10" fmla="*/ 0 w 2146300"/>
              <a:gd name="connsiteY10" fmla="*/ 485775 h 952500"/>
              <a:gd name="connsiteX11" fmla="*/ 0 w 2146300"/>
              <a:gd name="connsiteY11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46300" h="952500" fill="none" extrusionOk="0">
                <a:moveTo>
                  <a:pt x="0" y="0"/>
                </a:moveTo>
                <a:cubicBezTo>
                  <a:pt x="165112" y="-18360"/>
                  <a:pt x="382392" y="31166"/>
                  <a:pt x="515112" y="0"/>
                </a:cubicBezTo>
                <a:cubicBezTo>
                  <a:pt x="647832" y="-31166"/>
                  <a:pt x="909770" y="14172"/>
                  <a:pt x="1051687" y="0"/>
                </a:cubicBezTo>
                <a:cubicBezTo>
                  <a:pt x="1193604" y="-14172"/>
                  <a:pt x="1368611" y="8444"/>
                  <a:pt x="1609725" y="0"/>
                </a:cubicBezTo>
                <a:cubicBezTo>
                  <a:pt x="1850839" y="-8444"/>
                  <a:pt x="1998441" y="40008"/>
                  <a:pt x="2146300" y="0"/>
                </a:cubicBezTo>
                <a:cubicBezTo>
                  <a:pt x="2187406" y="123077"/>
                  <a:pt x="2091228" y="375437"/>
                  <a:pt x="2146300" y="485775"/>
                </a:cubicBezTo>
                <a:cubicBezTo>
                  <a:pt x="2201372" y="596114"/>
                  <a:pt x="2109540" y="721143"/>
                  <a:pt x="2146300" y="952500"/>
                </a:cubicBezTo>
                <a:cubicBezTo>
                  <a:pt x="1890373" y="974931"/>
                  <a:pt x="1755677" y="906014"/>
                  <a:pt x="1566799" y="952500"/>
                </a:cubicBezTo>
                <a:cubicBezTo>
                  <a:pt x="1377921" y="998986"/>
                  <a:pt x="1190790" y="919218"/>
                  <a:pt x="987298" y="952500"/>
                </a:cubicBezTo>
                <a:cubicBezTo>
                  <a:pt x="783806" y="985782"/>
                  <a:pt x="469925" y="834584"/>
                  <a:pt x="0" y="952500"/>
                </a:cubicBezTo>
                <a:cubicBezTo>
                  <a:pt x="-29178" y="822607"/>
                  <a:pt x="51951" y="618723"/>
                  <a:pt x="0" y="485775"/>
                </a:cubicBezTo>
                <a:cubicBezTo>
                  <a:pt x="-51951" y="352827"/>
                  <a:pt x="12141" y="191160"/>
                  <a:pt x="0" y="0"/>
                </a:cubicBezTo>
                <a:close/>
              </a:path>
              <a:path w="2146300" h="952500" stroke="0" extrusionOk="0">
                <a:moveTo>
                  <a:pt x="0" y="0"/>
                </a:moveTo>
                <a:cubicBezTo>
                  <a:pt x="139307" y="-17365"/>
                  <a:pt x="317237" y="56265"/>
                  <a:pt x="515112" y="0"/>
                </a:cubicBezTo>
                <a:cubicBezTo>
                  <a:pt x="712987" y="-56265"/>
                  <a:pt x="879352" y="24643"/>
                  <a:pt x="987298" y="0"/>
                </a:cubicBezTo>
                <a:cubicBezTo>
                  <a:pt x="1095244" y="-24643"/>
                  <a:pt x="1405603" y="11763"/>
                  <a:pt x="1566799" y="0"/>
                </a:cubicBezTo>
                <a:cubicBezTo>
                  <a:pt x="1727995" y="-11763"/>
                  <a:pt x="1875515" y="50175"/>
                  <a:pt x="2146300" y="0"/>
                </a:cubicBezTo>
                <a:cubicBezTo>
                  <a:pt x="2180547" y="175926"/>
                  <a:pt x="2104010" y="368956"/>
                  <a:pt x="2146300" y="466725"/>
                </a:cubicBezTo>
                <a:cubicBezTo>
                  <a:pt x="2188590" y="564494"/>
                  <a:pt x="2145998" y="811016"/>
                  <a:pt x="2146300" y="952500"/>
                </a:cubicBezTo>
                <a:cubicBezTo>
                  <a:pt x="1919058" y="980711"/>
                  <a:pt x="1784660" y="943417"/>
                  <a:pt x="1609725" y="952500"/>
                </a:cubicBezTo>
                <a:cubicBezTo>
                  <a:pt x="1434790" y="961583"/>
                  <a:pt x="1187667" y="911583"/>
                  <a:pt x="1030224" y="952500"/>
                </a:cubicBezTo>
                <a:cubicBezTo>
                  <a:pt x="872781" y="993417"/>
                  <a:pt x="777600" y="918149"/>
                  <a:pt x="558038" y="952500"/>
                </a:cubicBezTo>
                <a:cubicBezTo>
                  <a:pt x="338476" y="986851"/>
                  <a:pt x="245021" y="931604"/>
                  <a:pt x="0" y="952500"/>
                </a:cubicBezTo>
                <a:cubicBezTo>
                  <a:pt x="-16816" y="822116"/>
                  <a:pt x="22338" y="707925"/>
                  <a:pt x="0" y="476250"/>
                </a:cubicBezTo>
                <a:cubicBezTo>
                  <a:pt x="-22338" y="244575"/>
                  <a:pt x="17745" y="20026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00545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82ACA-9F09-5E9F-D9EF-B1B5F7773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D51E-0320-2240-AC03-965E26C336D9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01DA1-25E5-4FCB-03CD-53ABF9DC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4F719-509C-7EA7-11C1-CDC2013C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781695-15B4-B649-9D5D-2CF1EAB75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32394"/>
            <a:ext cx="9906000" cy="1382156"/>
          </a:xfrm>
        </p:spPr>
        <p:txBody>
          <a:bodyPr>
            <a:normAutofit/>
          </a:bodyPr>
          <a:lstStyle/>
          <a:p>
            <a:r>
              <a:rPr lang="en-IT" sz="3600" b="1" dirty="0"/>
              <a:t>WEDM cut strategy </a:t>
            </a:r>
            <a:endParaRPr lang="en-IT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CB7CB4-29DF-89B8-2794-662009A6E930}"/>
              </a:ext>
            </a:extLst>
          </p:cNvPr>
          <p:cNvSpPr txBox="1"/>
          <p:nvPr/>
        </p:nvSpPr>
        <p:spPr>
          <a:xfrm>
            <a:off x="816390" y="1873565"/>
            <a:ext cx="2739703" cy="3693319"/>
          </a:xfrm>
          <a:custGeom>
            <a:avLst/>
            <a:gdLst>
              <a:gd name="connsiteX0" fmla="*/ 0 w 2739703"/>
              <a:gd name="connsiteY0" fmla="*/ 0 h 3693319"/>
              <a:gd name="connsiteX1" fmla="*/ 602735 w 2739703"/>
              <a:gd name="connsiteY1" fmla="*/ 0 h 3693319"/>
              <a:gd name="connsiteX2" fmla="*/ 1068484 w 2739703"/>
              <a:gd name="connsiteY2" fmla="*/ 0 h 3693319"/>
              <a:gd name="connsiteX3" fmla="*/ 1534234 w 2739703"/>
              <a:gd name="connsiteY3" fmla="*/ 0 h 3693319"/>
              <a:gd name="connsiteX4" fmla="*/ 2082174 w 2739703"/>
              <a:gd name="connsiteY4" fmla="*/ 0 h 3693319"/>
              <a:gd name="connsiteX5" fmla="*/ 2739703 w 2739703"/>
              <a:gd name="connsiteY5" fmla="*/ 0 h 3693319"/>
              <a:gd name="connsiteX6" fmla="*/ 2739703 w 2739703"/>
              <a:gd name="connsiteY6" fmla="*/ 601483 h 3693319"/>
              <a:gd name="connsiteX7" fmla="*/ 2739703 w 2739703"/>
              <a:gd name="connsiteY7" fmla="*/ 1092167 h 3693319"/>
              <a:gd name="connsiteX8" fmla="*/ 2739703 w 2739703"/>
              <a:gd name="connsiteY8" fmla="*/ 1693651 h 3693319"/>
              <a:gd name="connsiteX9" fmla="*/ 2739703 w 2739703"/>
              <a:gd name="connsiteY9" fmla="*/ 2184334 h 3693319"/>
              <a:gd name="connsiteX10" fmla="*/ 2739703 w 2739703"/>
              <a:gd name="connsiteY10" fmla="*/ 2748885 h 3693319"/>
              <a:gd name="connsiteX11" fmla="*/ 2739703 w 2739703"/>
              <a:gd name="connsiteY11" fmla="*/ 3202635 h 3693319"/>
              <a:gd name="connsiteX12" fmla="*/ 2739703 w 2739703"/>
              <a:gd name="connsiteY12" fmla="*/ 3693319 h 3693319"/>
              <a:gd name="connsiteX13" fmla="*/ 2219159 w 2739703"/>
              <a:gd name="connsiteY13" fmla="*/ 3693319 h 3693319"/>
              <a:gd name="connsiteX14" fmla="*/ 1698616 w 2739703"/>
              <a:gd name="connsiteY14" fmla="*/ 3693319 h 3693319"/>
              <a:gd name="connsiteX15" fmla="*/ 1205469 w 2739703"/>
              <a:gd name="connsiteY15" fmla="*/ 3693319 h 3693319"/>
              <a:gd name="connsiteX16" fmla="*/ 712323 w 2739703"/>
              <a:gd name="connsiteY16" fmla="*/ 3693319 h 3693319"/>
              <a:gd name="connsiteX17" fmla="*/ 0 w 2739703"/>
              <a:gd name="connsiteY17" fmla="*/ 3693319 h 3693319"/>
              <a:gd name="connsiteX18" fmla="*/ 0 w 2739703"/>
              <a:gd name="connsiteY18" fmla="*/ 3276502 h 3693319"/>
              <a:gd name="connsiteX19" fmla="*/ 0 w 2739703"/>
              <a:gd name="connsiteY19" fmla="*/ 2785818 h 3693319"/>
              <a:gd name="connsiteX20" fmla="*/ 0 w 2739703"/>
              <a:gd name="connsiteY20" fmla="*/ 2258201 h 3693319"/>
              <a:gd name="connsiteX21" fmla="*/ 0 w 2739703"/>
              <a:gd name="connsiteY21" fmla="*/ 1656717 h 3693319"/>
              <a:gd name="connsiteX22" fmla="*/ 0 w 2739703"/>
              <a:gd name="connsiteY22" fmla="*/ 1166034 h 3693319"/>
              <a:gd name="connsiteX23" fmla="*/ 0 w 2739703"/>
              <a:gd name="connsiteY23" fmla="*/ 638417 h 3693319"/>
              <a:gd name="connsiteX24" fmla="*/ 0 w 2739703"/>
              <a:gd name="connsiteY24" fmla="*/ 0 h 3693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39703" h="3693319" extrusionOk="0">
                <a:moveTo>
                  <a:pt x="0" y="0"/>
                </a:moveTo>
                <a:cubicBezTo>
                  <a:pt x="193373" y="-47413"/>
                  <a:pt x="319554" y="12531"/>
                  <a:pt x="602735" y="0"/>
                </a:cubicBezTo>
                <a:cubicBezTo>
                  <a:pt x="885917" y="-12531"/>
                  <a:pt x="913917" y="45990"/>
                  <a:pt x="1068484" y="0"/>
                </a:cubicBezTo>
                <a:cubicBezTo>
                  <a:pt x="1223051" y="-45990"/>
                  <a:pt x="1363777" y="1732"/>
                  <a:pt x="1534234" y="0"/>
                </a:cubicBezTo>
                <a:cubicBezTo>
                  <a:pt x="1704691" y="-1732"/>
                  <a:pt x="1906553" y="43967"/>
                  <a:pt x="2082174" y="0"/>
                </a:cubicBezTo>
                <a:cubicBezTo>
                  <a:pt x="2257795" y="-43967"/>
                  <a:pt x="2576545" y="22089"/>
                  <a:pt x="2739703" y="0"/>
                </a:cubicBezTo>
                <a:cubicBezTo>
                  <a:pt x="2809732" y="145803"/>
                  <a:pt x="2706278" y="355144"/>
                  <a:pt x="2739703" y="601483"/>
                </a:cubicBezTo>
                <a:cubicBezTo>
                  <a:pt x="2773128" y="847822"/>
                  <a:pt x="2729216" y="966794"/>
                  <a:pt x="2739703" y="1092167"/>
                </a:cubicBezTo>
                <a:cubicBezTo>
                  <a:pt x="2750190" y="1217540"/>
                  <a:pt x="2671721" y="1456659"/>
                  <a:pt x="2739703" y="1693651"/>
                </a:cubicBezTo>
                <a:cubicBezTo>
                  <a:pt x="2807685" y="1930643"/>
                  <a:pt x="2709217" y="2057673"/>
                  <a:pt x="2739703" y="2184334"/>
                </a:cubicBezTo>
                <a:cubicBezTo>
                  <a:pt x="2770189" y="2310995"/>
                  <a:pt x="2673977" y="2474826"/>
                  <a:pt x="2739703" y="2748885"/>
                </a:cubicBezTo>
                <a:cubicBezTo>
                  <a:pt x="2805429" y="3022944"/>
                  <a:pt x="2733053" y="3108880"/>
                  <a:pt x="2739703" y="3202635"/>
                </a:cubicBezTo>
                <a:cubicBezTo>
                  <a:pt x="2746353" y="3296390"/>
                  <a:pt x="2694429" y="3530904"/>
                  <a:pt x="2739703" y="3693319"/>
                </a:cubicBezTo>
                <a:cubicBezTo>
                  <a:pt x="2494586" y="3745441"/>
                  <a:pt x="2346868" y="3657084"/>
                  <a:pt x="2219159" y="3693319"/>
                </a:cubicBezTo>
                <a:cubicBezTo>
                  <a:pt x="2091450" y="3729554"/>
                  <a:pt x="1868506" y="3659624"/>
                  <a:pt x="1698616" y="3693319"/>
                </a:cubicBezTo>
                <a:cubicBezTo>
                  <a:pt x="1528726" y="3727014"/>
                  <a:pt x="1402894" y="3672325"/>
                  <a:pt x="1205469" y="3693319"/>
                </a:cubicBezTo>
                <a:cubicBezTo>
                  <a:pt x="1008044" y="3714313"/>
                  <a:pt x="915588" y="3652572"/>
                  <a:pt x="712323" y="3693319"/>
                </a:cubicBezTo>
                <a:cubicBezTo>
                  <a:pt x="509058" y="3734066"/>
                  <a:pt x="258734" y="3615172"/>
                  <a:pt x="0" y="3693319"/>
                </a:cubicBezTo>
                <a:cubicBezTo>
                  <a:pt x="-21244" y="3577822"/>
                  <a:pt x="16900" y="3445649"/>
                  <a:pt x="0" y="3276502"/>
                </a:cubicBezTo>
                <a:cubicBezTo>
                  <a:pt x="-16900" y="3107355"/>
                  <a:pt x="412" y="2989564"/>
                  <a:pt x="0" y="2785818"/>
                </a:cubicBezTo>
                <a:cubicBezTo>
                  <a:pt x="-412" y="2582072"/>
                  <a:pt x="48736" y="2435818"/>
                  <a:pt x="0" y="2258201"/>
                </a:cubicBezTo>
                <a:cubicBezTo>
                  <a:pt x="-48736" y="2080584"/>
                  <a:pt x="63040" y="1890316"/>
                  <a:pt x="0" y="1656717"/>
                </a:cubicBezTo>
                <a:cubicBezTo>
                  <a:pt x="-63040" y="1423118"/>
                  <a:pt x="49394" y="1328596"/>
                  <a:pt x="0" y="1166034"/>
                </a:cubicBezTo>
                <a:cubicBezTo>
                  <a:pt x="-49394" y="1003472"/>
                  <a:pt x="28793" y="825240"/>
                  <a:pt x="0" y="638417"/>
                </a:cubicBezTo>
                <a:cubicBezTo>
                  <a:pt x="-28793" y="451594"/>
                  <a:pt x="72158" y="19729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4332375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b="1" u="sng" dirty="0"/>
              <a:t>Strategy: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Half of the samples will be cut along the &lt;110&gt; axis, with a breaking stress of 270 MPa </a:t>
            </a:r>
            <a:r>
              <a:rPr lang="en-GB" b="1" i="1" dirty="0"/>
              <a:t>(Table 1).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Due to the triangular design, cuts solely along &lt;110&gt; are impractical, so we will also test samples at a 13-degree angle to simulate tapering </a:t>
            </a:r>
            <a:r>
              <a:rPr lang="en-GB" b="1" i="1" dirty="0"/>
              <a:t>(Figure 5).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EC92C-B011-8B00-E811-1D7886173250}"/>
              </a:ext>
            </a:extLst>
          </p:cNvPr>
          <p:cNvSpPr txBox="1"/>
          <p:nvPr/>
        </p:nvSpPr>
        <p:spPr>
          <a:xfrm>
            <a:off x="3800877" y="1926241"/>
            <a:ext cx="2871144" cy="3416320"/>
          </a:xfrm>
          <a:custGeom>
            <a:avLst/>
            <a:gdLst>
              <a:gd name="connsiteX0" fmla="*/ 0 w 2871144"/>
              <a:gd name="connsiteY0" fmla="*/ 0 h 3416320"/>
              <a:gd name="connsiteX1" fmla="*/ 574229 w 2871144"/>
              <a:gd name="connsiteY1" fmla="*/ 0 h 3416320"/>
              <a:gd name="connsiteX2" fmla="*/ 1062323 w 2871144"/>
              <a:gd name="connsiteY2" fmla="*/ 0 h 3416320"/>
              <a:gd name="connsiteX3" fmla="*/ 1607841 w 2871144"/>
              <a:gd name="connsiteY3" fmla="*/ 0 h 3416320"/>
              <a:gd name="connsiteX4" fmla="*/ 2182069 w 2871144"/>
              <a:gd name="connsiteY4" fmla="*/ 0 h 3416320"/>
              <a:gd name="connsiteX5" fmla="*/ 2871144 w 2871144"/>
              <a:gd name="connsiteY5" fmla="*/ 0 h 3416320"/>
              <a:gd name="connsiteX6" fmla="*/ 2871144 w 2871144"/>
              <a:gd name="connsiteY6" fmla="*/ 501060 h 3416320"/>
              <a:gd name="connsiteX7" fmla="*/ 2871144 w 2871144"/>
              <a:gd name="connsiteY7" fmla="*/ 1002121 h 3416320"/>
              <a:gd name="connsiteX8" fmla="*/ 2871144 w 2871144"/>
              <a:gd name="connsiteY8" fmla="*/ 1537344 h 3416320"/>
              <a:gd name="connsiteX9" fmla="*/ 2871144 w 2871144"/>
              <a:gd name="connsiteY9" fmla="*/ 2175057 h 3416320"/>
              <a:gd name="connsiteX10" fmla="*/ 2871144 w 2871144"/>
              <a:gd name="connsiteY10" fmla="*/ 2641954 h 3416320"/>
              <a:gd name="connsiteX11" fmla="*/ 2871144 w 2871144"/>
              <a:gd name="connsiteY11" fmla="*/ 3416320 h 3416320"/>
              <a:gd name="connsiteX12" fmla="*/ 2296915 w 2871144"/>
              <a:gd name="connsiteY12" fmla="*/ 3416320 h 3416320"/>
              <a:gd name="connsiteX13" fmla="*/ 1780109 w 2871144"/>
              <a:gd name="connsiteY13" fmla="*/ 3416320 h 3416320"/>
              <a:gd name="connsiteX14" fmla="*/ 1263303 w 2871144"/>
              <a:gd name="connsiteY14" fmla="*/ 3416320 h 3416320"/>
              <a:gd name="connsiteX15" fmla="*/ 689075 w 2871144"/>
              <a:gd name="connsiteY15" fmla="*/ 3416320 h 3416320"/>
              <a:gd name="connsiteX16" fmla="*/ 0 w 2871144"/>
              <a:gd name="connsiteY16" fmla="*/ 3416320 h 3416320"/>
              <a:gd name="connsiteX17" fmla="*/ 0 w 2871144"/>
              <a:gd name="connsiteY17" fmla="*/ 2949423 h 3416320"/>
              <a:gd name="connsiteX18" fmla="*/ 0 w 2871144"/>
              <a:gd name="connsiteY18" fmla="*/ 2414199 h 3416320"/>
              <a:gd name="connsiteX19" fmla="*/ 0 w 2871144"/>
              <a:gd name="connsiteY19" fmla="*/ 1878976 h 3416320"/>
              <a:gd name="connsiteX20" fmla="*/ 0 w 2871144"/>
              <a:gd name="connsiteY20" fmla="*/ 1275426 h 3416320"/>
              <a:gd name="connsiteX21" fmla="*/ 0 w 2871144"/>
              <a:gd name="connsiteY21" fmla="*/ 706039 h 3416320"/>
              <a:gd name="connsiteX22" fmla="*/ 0 w 2871144"/>
              <a:gd name="connsiteY22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871144" h="3416320" fill="none" extrusionOk="0">
                <a:moveTo>
                  <a:pt x="0" y="0"/>
                </a:moveTo>
                <a:cubicBezTo>
                  <a:pt x="191293" y="-16739"/>
                  <a:pt x="361626" y="64088"/>
                  <a:pt x="574229" y="0"/>
                </a:cubicBezTo>
                <a:cubicBezTo>
                  <a:pt x="786832" y="-64088"/>
                  <a:pt x="897618" y="35785"/>
                  <a:pt x="1062323" y="0"/>
                </a:cubicBezTo>
                <a:cubicBezTo>
                  <a:pt x="1227028" y="-35785"/>
                  <a:pt x="1338212" y="51174"/>
                  <a:pt x="1607841" y="0"/>
                </a:cubicBezTo>
                <a:cubicBezTo>
                  <a:pt x="1877470" y="-51174"/>
                  <a:pt x="2004933" y="39755"/>
                  <a:pt x="2182069" y="0"/>
                </a:cubicBezTo>
                <a:cubicBezTo>
                  <a:pt x="2359205" y="-39755"/>
                  <a:pt x="2663406" y="80644"/>
                  <a:pt x="2871144" y="0"/>
                </a:cubicBezTo>
                <a:cubicBezTo>
                  <a:pt x="2901295" y="104896"/>
                  <a:pt x="2842786" y="344310"/>
                  <a:pt x="2871144" y="501060"/>
                </a:cubicBezTo>
                <a:cubicBezTo>
                  <a:pt x="2899502" y="657810"/>
                  <a:pt x="2853834" y="835199"/>
                  <a:pt x="2871144" y="1002121"/>
                </a:cubicBezTo>
                <a:cubicBezTo>
                  <a:pt x="2888454" y="1169043"/>
                  <a:pt x="2842673" y="1295031"/>
                  <a:pt x="2871144" y="1537344"/>
                </a:cubicBezTo>
                <a:cubicBezTo>
                  <a:pt x="2899615" y="1779657"/>
                  <a:pt x="2861800" y="2027448"/>
                  <a:pt x="2871144" y="2175057"/>
                </a:cubicBezTo>
                <a:cubicBezTo>
                  <a:pt x="2880488" y="2322666"/>
                  <a:pt x="2826587" y="2524474"/>
                  <a:pt x="2871144" y="2641954"/>
                </a:cubicBezTo>
                <a:cubicBezTo>
                  <a:pt x="2915701" y="2759434"/>
                  <a:pt x="2852350" y="3212479"/>
                  <a:pt x="2871144" y="3416320"/>
                </a:cubicBezTo>
                <a:cubicBezTo>
                  <a:pt x="2753963" y="3462745"/>
                  <a:pt x="2567998" y="3408276"/>
                  <a:pt x="2296915" y="3416320"/>
                </a:cubicBezTo>
                <a:cubicBezTo>
                  <a:pt x="2025832" y="3424364"/>
                  <a:pt x="1957083" y="3379069"/>
                  <a:pt x="1780109" y="3416320"/>
                </a:cubicBezTo>
                <a:cubicBezTo>
                  <a:pt x="1603135" y="3453571"/>
                  <a:pt x="1442320" y="3415188"/>
                  <a:pt x="1263303" y="3416320"/>
                </a:cubicBezTo>
                <a:cubicBezTo>
                  <a:pt x="1084286" y="3417452"/>
                  <a:pt x="832488" y="3407476"/>
                  <a:pt x="689075" y="3416320"/>
                </a:cubicBezTo>
                <a:cubicBezTo>
                  <a:pt x="545662" y="3425164"/>
                  <a:pt x="285198" y="3406638"/>
                  <a:pt x="0" y="3416320"/>
                </a:cubicBezTo>
                <a:cubicBezTo>
                  <a:pt x="-11554" y="3202913"/>
                  <a:pt x="46751" y="3144983"/>
                  <a:pt x="0" y="2949423"/>
                </a:cubicBezTo>
                <a:cubicBezTo>
                  <a:pt x="-46751" y="2753863"/>
                  <a:pt x="27510" y="2610362"/>
                  <a:pt x="0" y="2414199"/>
                </a:cubicBezTo>
                <a:cubicBezTo>
                  <a:pt x="-27510" y="2218036"/>
                  <a:pt x="17804" y="2008128"/>
                  <a:pt x="0" y="1878976"/>
                </a:cubicBezTo>
                <a:cubicBezTo>
                  <a:pt x="-17804" y="1749824"/>
                  <a:pt x="66832" y="1410375"/>
                  <a:pt x="0" y="1275426"/>
                </a:cubicBezTo>
                <a:cubicBezTo>
                  <a:pt x="-66832" y="1140477"/>
                  <a:pt x="55411" y="896026"/>
                  <a:pt x="0" y="706039"/>
                </a:cubicBezTo>
                <a:cubicBezTo>
                  <a:pt x="-55411" y="516052"/>
                  <a:pt x="8172" y="186403"/>
                  <a:pt x="0" y="0"/>
                </a:cubicBezTo>
                <a:close/>
              </a:path>
              <a:path w="2871144" h="3416320" stroke="0" extrusionOk="0">
                <a:moveTo>
                  <a:pt x="0" y="0"/>
                </a:moveTo>
                <a:cubicBezTo>
                  <a:pt x="244606" y="-27826"/>
                  <a:pt x="277092" y="19629"/>
                  <a:pt x="516806" y="0"/>
                </a:cubicBezTo>
                <a:cubicBezTo>
                  <a:pt x="756520" y="-19629"/>
                  <a:pt x="944268" y="59311"/>
                  <a:pt x="1091035" y="0"/>
                </a:cubicBezTo>
                <a:cubicBezTo>
                  <a:pt x="1237802" y="-59311"/>
                  <a:pt x="1502509" y="52237"/>
                  <a:pt x="1693975" y="0"/>
                </a:cubicBezTo>
                <a:cubicBezTo>
                  <a:pt x="1885441" y="-52237"/>
                  <a:pt x="2147181" y="44046"/>
                  <a:pt x="2268204" y="0"/>
                </a:cubicBezTo>
                <a:cubicBezTo>
                  <a:pt x="2389227" y="-44046"/>
                  <a:pt x="2739285" y="42576"/>
                  <a:pt x="2871144" y="0"/>
                </a:cubicBezTo>
                <a:cubicBezTo>
                  <a:pt x="2913170" y="129583"/>
                  <a:pt x="2865515" y="381766"/>
                  <a:pt x="2871144" y="637713"/>
                </a:cubicBezTo>
                <a:cubicBezTo>
                  <a:pt x="2876773" y="893660"/>
                  <a:pt x="2823095" y="1006988"/>
                  <a:pt x="2871144" y="1138773"/>
                </a:cubicBezTo>
                <a:cubicBezTo>
                  <a:pt x="2919193" y="1270558"/>
                  <a:pt x="2822420" y="1571140"/>
                  <a:pt x="2871144" y="1742323"/>
                </a:cubicBezTo>
                <a:cubicBezTo>
                  <a:pt x="2919868" y="1913506"/>
                  <a:pt x="2841475" y="2210626"/>
                  <a:pt x="2871144" y="2345873"/>
                </a:cubicBezTo>
                <a:cubicBezTo>
                  <a:pt x="2900813" y="2481120"/>
                  <a:pt x="2867982" y="2713669"/>
                  <a:pt x="2871144" y="2846933"/>
                </a:cubicBezTo>
                <a:cubicBezTo>
                  <a:pt x="2874306" y="2980197"/>
                  <a:pt x="2812118" y="3220618"/>
                  <a:pt x="2871144" y="3416320"/>
                </a:cubicBezTo>
                <a:cubicBezTo>
                  <a:pt x="2628981" y="3417353"/>
                  <a:pt x="2541550" y="3363748"/>
                  <a:pt x="2325627" y="3416320"/>
                </a:cubicBezTo>
                <a:cubicBezTo>
                  <a:pt x="2109704" y="3468892"/>
                  <a:pt x="1865948" y="3392103"/>
                  <a:pt x="1693975" y="3416320"/>
                </a:cubicBezTo>
                <a:cubicBezTo>
                  <a:pt x="1522002" y="3440537"/>
                  <a:pt x="1329502" y="3401459"/>
                  <a:pt x="1119746" y="3416320"/>
                </a:cubicBezTo>
                <a:cubicBezTo>
                  <a:pt x="909990" y="3431181"/>
                  <a:pt x="414497" y="3373901"/>
                  <a:pt x="0" y="3416320"/>
                </a:cubicBezTo>
                <a:cubicBezTo>
                  <a:pt x="-46234" y="3297049"/>
                  <a:pt x="48501" y="3106764"/>
                  <a:pt x="0" y="2915260"/>
                </a:cubicBezTo>
                <a:cubicBezTo>
                  <a:pt x="-48501" y="2723756"/>
                  <a:pt x="52441" y="2627328"/>
                  <a:pt x="0" y="2380036"/>
                </a:cubicBezTo>
                <a:cubicBezTo>
                  <a:pt x="-52441" y="2132744"/>
                  <a:pt x="52516" y="1966391"/>
                  <a:pt x="0" y="1810650"/>
                </a:cubicBezTo>
                <a:cubicBezTo>
                  <a:pt x="-52516" y="1654909"/>
                  <a:pt x="40679" y="1436401"/>
                  <a:pt x="0" y="1172937"/>
                </a:cubicBezTo>
                <a:cubicBezTo>
                  <a:pt x="-40679" y="909473"/>
                  <a:pt x="53248" y="787193"/>
                  <a:pt x="0" y="671876"/>
                </a:cubicBezTo>
                <a:cubicBezTo>
                  <a:pt x="-53248" y="556559"/>
                  <a:pt x="75354" y="152549"/>
                  <a:pt x="0" y="0"/>
                </a:cubicBezTo>
                <a:close/>
              </a:path>
            </a:pathLst>
          </a:custGeom>
          <a:solidFill>
            <a:srgbClr val="94C6F5"/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396561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GB" dirty="0"/>
              <a:t>Wafers are 100 mm diameter, 300 µm thick, double-side polished, N-type (Sb) doped, with resistivity 0.008 to 0.02 ohm-cm, oriented &lt;100&gt;. Electrically conductive</a:t>
            </a:r>
          </a:p>
          <a:p>
            <a:pPr algn="just"/>
            <a:endParaRPr lang="en-GB" dirty="0"/>
          </a:p>
          <a:p>
            <a:pPr algn="just"/>
            <a:r>
              <a:rPr lang="en-GB" b="1" dirty="0">
                <a:solidFill>
                  <a:srgbClr val="4959DF"/>
                </a:solidFill>
              </a:rPr>
              <a:t>WEDM: </a:t>
            </a:r>
            <a:r>
              <a:rPr lang="en-GB" dirty="0"/>
              <a:t>thin wire and electrical sparks to cut hard materials like metals or crystals without touching them </a:t>
            </a:r>
            <a:r>
              <a:rPr lang="en-GB" sz="1400" dirty="0"/>
              <a:t>(</a:t>
            </a:r>
            <a:r>
              <a:rPr lang="en-GB" dirty="0"/>
              <a:t>complex shapes with high accuracy).</a:t>
            </a:r>
            <a:endParaRPr lang="en-GB" sz="2400" b="1" dirty="0">
              <a:solidFill>
                <a:srgbClr val="4959DF"/>
              </a:solidFill>
            </a:endParaRPr>
          </a:p>
        </p:txBody>
      </p:sp>
      <p:pic>
        <p:nvPicPr>
          <p:cNvPr id="14" name="Picture 13" descr="A metal object with a black strap&#10;&#10;Description automatically generated">
            <a:extLst>
              <a:ext uri="{FF2B5EF4-FFF2-40B4-BE49-F238E27FC236}">
                <a16:creationId xmlns:a16="http://schemas.microsoft.com/office/drawing/2014/main" id="{28A3650C-7E52-2FF9-C1E3-664E6E28F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425732" y="4159031"/>
            <a:ext cx="1784331" cy="3148819"/>
          </a:xfrm>
          <a:prstGeom prst="rect">
            <a:avLst/>
          </a:pr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43323759">
                  <a:custGeom>
                    <a:avLst/>
                    <a:gdLst>
                      <a:gd name="connsiteX0" fmla="*/ 0 w 1727200"/>
                      <a:gd name="connsiteY0" fmla="*/ 0 h 3048000"/>
                      <a:gd name="connsiteX1" fmla="*/ 558461 w 1727200"/>
                      <a:gd name="connsiteY1" fmla="*/ 0 h 3048000"/>
                      <a:gd name="connsiteX2" fmla="*/ 1168739 w 1727200"/>
                      <a:gd name="connsiteY2" fmla="*/ 0 h 3048000"/>
                      <a:gd name="connsiteX3" fmla="*/ 1727200 w 1727200"/>
                      <a:gd name="connsiteY3" fmla="*/ 0 h 3048000"/>
                      <a:gd name="connsiteX4" fmla="*/ 1727200 w 1727200"/>
                      <a:gd name="connsiteY4" fmla="*/ 447040 h 3048000"/>
                      <a:gd name="connsiteX5" fmla="*/ 1727200 w 1727200"/>
                      <a:gd name="connsiteY5" fmla="*/ 894080 h 3048000"/>
                      <a:gd name="connsiteX6" fmla="*/ 1727200 w 1727200"/>
                      <a:gd name="connsiteY6" fmla="*/ 1371600 h 3048000"/>
                      <a:gd name="connsiteX7" fmla="*/ 1727200 w 1727200"/>
                      <a:gd name="connsiteY7" fmla="*/ 1818640 h 3048000"/>
                      <a:gd name="connsiteX8" fmla="*/ 1727200 w 1727200"/>
                      <a:gd name="connsiteY8" fmla="*/ 2296160 h 3048000"/>
                      <a:gd name="connsiteX9" fmla="*/ 1727200 w 1727200"/>
                      <a:gd name="connsiteY9" fmla="*/ 3048000 h 3048000"/>
                      <a:gd name="connsiteX10" fmla="*/ 1134195 w 1727200"/>
                      <a:gd name="connsiteY10" fmla="*/ 3048000 h 3048000"/>
                      <a:gd name="connsiteX11" fmla="*/ 593005 w 1727200"/>
                      <a:gd name="connsiteY11" fmla="*/ 3048000 h 3048000"/>
                      <a:gd name="connsiteX12" fmla="*/ 0 w 1727200"/>
                      <a:gd name="connsiteY12" fmla="*/ 3048000 h 3048000"/>
                      <a:gd name="connsiteX13" fmla="*/ 0 w 1727200"/>
                      <a:gd name="connsiteY13" fmla="*/ 2540000 h 3048000"/>
                      <a:gd name="connsiteX14" fmla="*/ 0 w 1727200"/>
                      <a:gd name="connsiteY14" fmla="*/ 2062480 h 3048000"/>
                      <a:gd name="connsiteX15" fmla="*/ 0 w 1727200"/>
                      <a:gd name="connsiteY15" fmla="*/ 1493520 h 3048000"/>
                      <a:gd name="connsiteX16" fmla="*/ 0 w 1727200"/>
                      <a:gd name="connsiteY16" fmla="*/ 924560 h 3048000"/>
                      <a:gd name="connsiteX17" fmla="*/ 0 w 1727200"/>
                      <a:gd name="connsiteY17" fmla="*/ 0 h 3048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727200" h="3048000" fill="none" extrusionOk="0">
                        <a:moveTo>
                          <a:pt x="0" y="0"/>
                        </a:moveTo>
                        <a:cubicBezTo>
                          <a:pt x="165690" y="-2296"/>
                          <a:pt x="397010" y="59407"/>
                          <a:pt x="558461" y="0"/>
                        </a:cubicBezTo>
                        <a:cubicBezTo>
                          <a:pt x="719912" y="-59407"/>
                          <a:pt x="965170" y="58541"/>
                          <a:pt x="1168739" y="0"/>
                        </a:cubicBezTo>
                        <a:cubicBezTo>
                          <a:pt x="1372308" y="-58541"/>
                          <a:pt x="1529445" y="15858"/>
                          <a:pt x="1727200" y="0"/>
                        </a:cubicBezTo>
                        <a:cubicBezTo>
                          <a:pt x="1768612" y="139122"/>
                          <a:pt x="1696863" y="339657"/>
                          <a:pt x="1727200" y="447040"/>
                        </a:cubicBezTo>
                        <a:cubicBezTo>
                          <a:pt x="1757537" y="554423"/>
                          <a:pt x="1692639" y="682762"/>
                          <a:pt x="1727200" y="894080"/>
                        </a:cubicBezTo>
                        <a:cubicBezTo>
                          <a:pt x="1761761" y="1105398"/>
                          <a:pt x="1681392" y="1262059"/>
                          <a:pt x="1727200" y="1371600"/>
                        </a:cubicBezTo>
                        <a:cubicBezTo>
                          <a:pt x="1773008" y="1481141"/>
                          <a:pt x="1703905" y="1717838"/>
                          <a:pt x="1727200" y="1818640"/>
                        </a:cubicBezTo>
                        <a:cubicBezTo>
                          <a:pt x="1750495" y="1919442"/>
                          <a:pt x="1715312" y="2170462"/>
                          <a:pt x="1727200" y="2296160"/>
                        </a:cubicBezTo>
                        <a:cubicBezTo>
                          <a:pt x="1739088" y="2421858"/>
                          <a:pt x="1694360" y="2698872"/>
                          <a:pt x="1727200" y="3048000"/>
                        </a:cubicBezTo>
                        <a:cubicBezTo>
                          <a:pt x="1547207" y="3075677"/>
                          <a:pt x="1383367" y="2983491"/>
                          <a:pt x="1134195" y="3048000"/>
                        </a:cubicBezTo>
                        <a:cubicBezTo>
                          <a:pt x="885023" y="3112509"/>
                          <a:pt x="707284" y="3041703"/>
                          <a:pt x="593005" y="3048000"/>
                        </a:cubicBezTo>
                        <a:cubicBezTo>
                          <a:pt x="478726" y="3054297"/>
                          <a:pt x="144942" y="3014831"/>
                          <a:pt x="0" y="3048000"/>
                        </a:cubicBezTo>
                        <a:cubicBezTo>
                          <a:pt x="-53143" y="2943259"/>
                          <a:pt x="43481" y="2694849"/>
                          <a:pt x="0" y="2540000"/>
                        </a:cubicBezTo>
                        <a:cubicBezTo>
                          <a:pt x="-43481" y="2385151"/>
                          <a:pt x="51201" y="2196398"/>
                          <a:pt x="0" y="2062480"/>
                        </a:cubicBezTo>
                        <a:cubicBezTo>
                          <a:pt x="-51201" y="1928562"/>
                          <a:pt x="66481" y="1705185"/>
                          <a:pt x="0" y="1493520"/>
                        </a:cubicBezTo>
                        <a:cubicBezTo>
                          <a:pt x="-66481" y="1281855"/>
                          <a:pt x="62806" y="1145688"/>
                          <a:pt x="0" y="924560"/>
                        </a:cubicBezTo>
                        <a:cubicBezTo>
                          <a:pt x="-62806" y="703432"/>
                          <a:pt x="87502" y="330210"/>
                          <a:pt x="0" y="0"/>
                        </a:cubicBezTo>
                        <a:close/>
                      </a:path>
                      <a:path w="1727200" h="3048000" stroke="0" extrusionOk="0">
                        <a:moveTo>
                          <a:pt x="0" y="0"/>
                        </a:moveTo>
                        <a:cubicBezTo>
                          <a:pt x="269209" y="-46558"/>
                          <a:pt x="432886" y="8738"/>
                          <a:pt x="610277" y="0"/>
                        </a:cubicBezTo>
                        <a:cubicBezTo>
                          <a:pt x="787668" y="-8738"/>
                          <a:pt x="954143" y="25103"/>
                          <a:pt x="1134195" y="0"/>
                        </a:cubicBezTo>
                        <a:cubicBezTo>
                          <a:pt x="1314247" y="-25103"/>
                          <a:pt x="1513023" y="33061"/>
                          <a:pt x="1727200" y="0"/>
                        </a:cubicBezTo>
                        <a:cubicBezTo>
                          <a:pt x="1781578" y="109058"/>
                          <a:pt x="1678095" y="380348"/>
                          <a:pt x="1727200" y="508000"/>
                        </a:cubicBezTo>
                        <a:cubicBezTo>
                          <a:pt x="1776305" y="635652"/>
                          <a:pt x="1689359" y="928769"/>
                          <a:pt x="1727200" y="1046480"/>
                        </a:cubicBezTo>
                        <a:cubicBezTo>
                          <a:pt x="1765041" y="1164191"/>
                          <a:pt x="1685142" y="1310927"/>
                          <a:pt x="1727200" y="1493520"/>
                        </a:cubicBezTo>
                        <a:cubicBezTo>
                          <a:pt x="1769258" y="1676113"/>
                          <a:pt x="1696468" y="1767273"/>
                          <a:pt x="1727200" y="1971040"/>
                        </a:cubicBezTo>
                        <a:cubicBezTo>
                          <a:pt x="1757932" y="2174807"/>
                          <a:pt x="1693484" y="2394794"/>
                          <a:pt x="1727200" y="2540000"/>
                        </a:cubicBezTo>
                        <a:cubicBezTo>
                          <a:pt x="1760916" y="2685206"/>
                          <a:pt x="1723822" y="2886675"/>
                          <a:pt x="1727200" y="3048000"/>
                        </a:cubicBezTo>
                        <a:cubicBezTo>
                          <a:pt x="1573066" y="3080194"/>
                          <a:pt x="1407715" y="2977960"/>
                          <a:pt x="1134195" y="3048000"/>
                        </a:cubicBezTo>
                        <a:cubicBezTo>
                          <a:pt x="860676" y="3118040"/>
                          <a:pt x="707821" y="3014946"/>
                          <a:pt x="575733" y="3048000"/>
                        </a:cubicBezTo>
                        <a:cubicBezTo>
                          <a:pt x="443645" y="3081054"/>
                          <a:pt x="226947" y="3020712"/>
                          <a:pt x="0" y="3048000"/>
                        </a:cubicBezTo>
                        <a:cubicBezTo>
                          <a:pt x="-22628" y="2804381"/>
                          <a:pt x="49853" y="2621659"/>
                          <a:pt x="0" y="2479040"/>
                        </a:cubicBezTo>
                        <a:cubicBezTo>
                          <a:pt x="-49853" y="2336421"/>
                          <a:pt x="43188" y="2132853"/>
                          <a:pt x="0" y="2032000"/>
                        </a:cubicBezTo>
                        <a:cubicBezTo>
                          <a:pt x="-43188" y="1931147"/>
                          <a:pt x="55679" y="1657287"/>
                          <a:pt x="0" y="1554480"/>
                        </a:cubicBezTo>
                        <a:cubicBezTo>
                          <a:pt x="-55679" y="1451673"/>
                          <a:pt x="58571" y="1253049"/>
                          <a:pt x="0" y="985520"/>
                        </a:cubicBezTo>
                        <a:cubicBezTo>
                          <a:pt x="-58571" y="717991"/>
                          <a:pt x="13867" y="48925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5" name="Content Placeholder 7" descr="A diagram of a plane and a plane&#10;&#10;Description automatically generated">
            <a:extLst>
              <a:ext uri="{FF2B5EF4-FFF2-40B4-BE49-F238E27FC236}">
                <a16:creationId xmlns:a16="http://schemas.microsoft.com/office/drawing/2014/main" id="{D2B1BDFE-AB92-6C44-8AC8-6B0C92D66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61588" y="1754755"/>
            <a:ext cx="4544935" cy="3210259"/>
          </a:xfr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21299724">
                  <a:custGeom>
                    <a:avLst/>
                    <a:gdLst>
                      <a:gd name="connsiteX0" fmla="*/ 0 w 4544935"/>
                      <a:gd name="connsiteY0" fmla="*/ 0 h 3210259"/>
                      <a:gd name="connsiteX1" fmla="*/ 477218 w 4544935"/>
                      <a:gd name="connsiteY1" fmla="*/ 0 h 3210259"/>
                      <a:gd name="connsiteX2" fmla="*/ 954436 w 4544935"/>
                      <a:gd name="connsiteY2" fmla="*/ 0 h 3210259"/>
                      <a:gd name="connsiteX3" fmla="*/ 1477104 w 4544935"/>
                      <a:gd name="connsiteY3" fmla="*/ 0 h 3210259"/>
                      <a:gd name="connsiteX4" fmla="*/ 1999771 w 4544935"/>
                      <a:gd name="connsiteY4" fmla="*/ 0 h 3210259"/>
                      <a:gd name="connsiteX5" fmla="*/ 2522439 w 4544935"/>
                      <a:gd name="connsiteY5" fmla="*/ 0 h 3210259"/>
                      <a:gd name="connsiteX6" fmla="*/ 2954208 w 4544935"/>
                      <a:gd name="connsiteY6" fmla="*/ 0 h 3210259"/>
                      <a:gd name="connsiteX7" fmla="*/ 3613223 w 4544935"/>
                      <a:gd name="connsiteY7" fmla="*/ 0 h 3210259"/>
                      <a:gd name="connsiteX8" fmla="*/ 4544935 w 4544935"/>
                      <a:gd name="connsiteY8" fmla="*/ 0 h 3210259"/>
                      <a:gd name="connsiteX9" fmla="*/ 4544935 w 4544935"/>
                      <a:gd name="connsiteY9" fmla="*/ 567146 h 3210259"/>
                      <a:gd name="connsiteX10" fmla="*/ 4544935 w 4544935"/>
                      <a:gd name="connsiteY10" fmla="*/ 1005881 h 3210259"/>
                      <a:gd name="connsiteX11" fmla="*/ 4544935 w 4544935"/>
                      <a:gd name="connsiteY11" fmla="*/ 1444617 h 3210259"/>
                      <a:gd name="connsiteX12" fmla="*/ 4544935 w 4544935"/>
                      <a:gd name="connsiteY12" fmla="*/ 2011762 h 3210259"/>
                      <a:gd name="connsiteX13" fmla="*/ 4544935 w 4544935"/>
                      <a:gd name="connsiteY13" fmla="*/ 2611011 h 3210259"/>
                      <a:gd name="connsiteX14" fmla="*/ 4544935 w 4544935"/>
                      <a:gd name="connsiteY14" fmla="*/ 3210259 h 3210259"/>
                      <a:gd name="connsiteX15" fmla="*/ 3931369 w 4544935"/>
                      <a:gd name="connsiteY15" fmla="*/ 3210259 h 3210259"/>
                      <a:gd name="connsiteX16" fmla="*/ 3317803 w 4544935"/>
                      <a:gd name="connsiteY16" fmla="*/ 3210259 h 3210259"/>
                      <a:gd name="connsiteX17" fmla="*/ 2886034 w 4544935"/>
                      <a:gd name="connsiteY17" fmla="*/ 3210259 h 3210259"/>
                      <a:gd name="connsiteX18" fmla="*/ 2317917 w 4544935"/>
                      <a:gd name="connsiteY18" fmla="*/ 3210259 h 3210259"/>
                      <a:gd name="connsiteX19" fmla="*/ 1704351 w 4544935"/>
                      <a:gd name="connsiteY19" fmla="*/ 3210259 h 3210259"/>
                      <a:gd name="connsiteX20" fmla="*/ 1045335 w 4544935"/>
                      <a:gd name="connsiteY20" fmla="*/ 3210259 h 3210259"/>
                      <a:gd name="connsiteX21" fmla="*/ 568117 w 4544935"/>
                      <a:gd name="connsiteY21" fmla="*/ 3210259 h 3210259"/>
                      <a:gd name="connsiteX22" fmla="*/ 0 w 4544935"/>
                      <a:gd name="connsiteY22" fmla="*/ 3210259 h 3210259"/>
                      <a:gd name="connsiteX23" fmla="*/ 0 w 4544935"/>
                      <a:gd name="connsiteY23" fmla="*/ 2739421 h 3210259"/>
                      <a:gd name="connsiteX24" fmla="*/ 0 w 4544935"/>
                      <a:gd name="connsiteY24" fmla="*/ 2236480 h 3210259"/>
                      <a:gd name="connsiteX25" fmla="*/ 0 w 4544935"/>
                      <a:gd name="connsiteY25" fmla="*/ 1669335 h 3210259"/>
                      <a:gd name="connsiteX26" fmla="*/ 0 w 4544935"/>
                      <a:gd name="connsiteY26" fmla="*/ 1070086 h 3210259"/>
                      <a:gd name="connsiteX27" fmla="*/ 0 w 4544935"/>
                      <a:gd name="connsiteY27" fmla="*/ 502941 h 3210259"/>
                      <a:gd name="connsiteX28" fmla="*/ 0 w 4544935"/>
                      <a:gd name="connsiteY28" fmla="*/ 0 h 3210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4544935" h="3210259" fill="none" extrusionOk="0">
                        <a:moveTo>
                          <a:pt x="0" y="0"/>
                        </a:moveTo>
                        <a:cubicBezTo>
                          <a:pt x="227804" y="-34057"/>
                          <a:pt x="375221" y="10486"/>
                          <a:pt x="477218" y="0"/>
                        </a:cubicBezTo>
                        <a:cubicBezTo>
                          <a:pt x="579215" y="-10486"/>
                          <a:pt x="826441" y="7100"/>
                          <a:pt x="954436" y="0"/>
                        </a:cubicBezTo>
                        <a:cubicBezTo>
                          <a:pt x="1082431" y="-7100"/>
                          <a:pt x="1234451" y="7835"/>
                          <a:pt x="1477104" y="0"/>
                        </a:cubicBezTo>
                        <a:cubicBezTo>
                          <a:pt x="1719757" y="-7835"/>
                          <a:pt x="1804589" y="17692"/>
                          <a:pt x="1999771" y="0"/>
                        </a:cubicBezTo>
                        <a:cubicBezTo>
                          <a:pt x="2194953" y="-17692"/>
                          <a:pt x="2269976" y="55647"/>
                          <a:pt x="2522439" y="0"/>
                        </a:cubicBezTo>
                        <a:cubicBezTo>
                          <a:pt x="2774902" y="-55647"/>
                          <a:pt x="2841487" y="38561"/>
                          <a:pt x="2954208" y="0"/>
                        </a:cubicBezTo>
                        <a:cubicBezTo>
                          <a:pt x="3066929" y="-38561"/>
                          <a:pt x="3387849" y="30245"/>
                          <a:pt x="3613223" y="0"/>
                        </a:cubicBezTo>
                        <a:cubicBezTo>
                          <a:pt x="3838598" y="-30245"/>
                          <a:pt x="4206112" y="64464"/>
                          <a:pt x="4544935" y="0"/>
                        </a:cubicBezTo>
                        <a:cubicBezTo>
                          <a:pt x="4545523" y="264857"/>
                          <a:pt x="4477539" y="407090"/>
                          <a:pt x="4544935" y="567146"/>
                        </a:cubicBezTo>
                        <a:cubicBezTo>
                          <a:pt x="4612331" y="727202"/>
                          <a:pt x="4537221" y="831653"/>
                          <a:pt x="4544935" y="1005881"/>
                        </a:cubicBezTo>
                        <a:cubicBezTo>
                          <a:pt x="4552649" y="1180110"/>
                          <a:pt x="4526921" y="1316732"/>
                          <a:pt x="4544935" y="1444617"/>
                        </a:cubicBezTo>
                        <a:cubicBezTo>
                          <a:pt x="4562949" y="1572502"/>
                          <a:pt x="4481231" y="1846276"/>
                          <a:pt x="4544935" y="2011762"/>
                        </a:cubicBezTo>
                        <a:cubicBezTo>
                          <a:pt x="4608639" y="2177249"/>
                          <a:pt x="4534709" y="2490539"/>
                          <a:pt x="4544935" y="2611011"/>
                        </a:cubicBezTo>
                        <a:cubicBezTo>
                          <a:pt x="4555161" y="2731483"/>
                          <a:pt x="4486689" y="2923581"/>
                          <a:pt x="4544935" y="3210259"/>
                        </a:cubicBezTo>
                        <a:cubicBezTo>
                          <a:pt x="4289780" y="3233351"/>
                          <a:pt x="4078760" y="3139056"/>
                          <a:pt x="3931369" y="3210259"/>
                        </a:cubicBezTo>
                        <a:cubicBezTo>
                          <a:pt x="3783978" y="3281462"/>
                          <a:pt x="3482591" y="3141781"/>
                          <a:pt x="3317803" y="3210259"/>
                        </a:cubicBezTo>
                        <a:cubicBezTo>
                          <a:pt x="3153015" y="3278737"/>
                          <a:pt x="3059510" y="3208977"/>
                          <a:pt x="2886034" y="3210259"/>
                        </a:cubicBezTo>
                        <a:cubicBezTo>
                          <a:pt x="2712558" y="3211541"/>
                          <a:pt x="2500487" y="3180674"/>
                          <a:pt x="2317917" y="3210259"/>
                        </a:cubicBezTo>
                        <a:cubicBezTo>
                          <a:pt x="2135347" y="3239844"/>
                          <a:pt x="1973666" y="3184842"/>
                          <a:pt x="1704351" y="3210259"/>
                        </a:cubicBezTo>
                        <a:cubicBezTo>
                          <a:pt x="1435036" y="3235676"/>
                          <a:pt x="1200825" y="3162802"/>
                          <a:pt x="1045335" y="3210259"/>
                        </a:cubicBezTo>
                        <a:cubicBezTo>
                          <a:pt x="889845" y="3257716"/>
                          <a:pt x="664934" y="3164348"/>
                          <a:pt x="568117" y="3210259"/>
                        </a:cubicBezTo>
                        <a:cubicBezTo>
                          <a:pt x="471300" y="3256170"/>
                          <a:pt x="221908" y="3201381"/>
                          <a:pt x="0" y="3210259"/>
                        </a:cubicBezTo>
                        <a:cubicBezTo>
                          <a:pt x="-31931" y="3087828"/>
                          <a:pt x="3151" y="2968663"/>
                          <a:pt x="0" y="2739421"/>
                        </a:cubicBezTo>
                        <a:cubicBezTo>
                          <a:pt x="-3151" y="2510179"/>
                          <a:pt x="12859" y="2418519"/>
                          <a:pt x="0" y="2236480"/>
                        </a:cubicBezTo>
                        <a:cubicBezTo>
                          <a:pt x="-12859" y="2054441"/>
                          <a:pt x="17570" y="1855144"/>
                          <a:pt x="0" y="1669335"/>
                        </a:cubicBezTo>
                        <a:cubicBezTo>
                          <a:pt x="-17570" y="1483527"/>
                          <a:pt x="55924" y="1309785"/>
                          <a:pt x="0" y="1070086"/>
                        </a:cubicBezTo>
                        <a:cubicBezTo>
                          <a:pt x="-55924" y="830387"/>
                          <a:pt x="50175" y="714906"/>
                          <a:pt x="0" y="502941"/>
                        </a:cubicBezTo>
                        <a:cubicBezTo>
                          <a:pt x="-50175" y="290977"/>
                          <a:pt x="49261" y="181845"/>
                          <a:pt x="0" y="0"/>
                        </a:cubicBezTo>
                        <a:close/>
                      </a:path>
                      <a:path w="4544935" h="3210259" stroke="0" extrusionOk="0">
                        <a:moveTo>
                          <a:pt x="0" y="0"/>
                        </a:moveTo>
                        <a:cubicBezTo>
                          <a:pt x="169162" y="-22740"/>
                          <a:pt x="332181" y="36446"/>
                          <a:pt x="522668" y="0"/>
                        </a:cubicBezTo>
                        <a:cubicBezTo>
                          <a:pt x="713155" y="-36446"/>
                          <a:pt x="933098" y="18148"/>
                          <a:pt x="1090784" y="0"/>
                        </a:cubicBezTo>
                        <a:cubicBezTo>
                          <a:pt x="1248470" y="-18148"/>
                          <a:pt x="1377375" y="2089"/>
                          <a:pt x="1658901" y="0"/>
                        </a:cubicBezTo>
                        <a:cubicBezTo>
                          <a:pt x="1940427" y="-2089"/>
                          <a:pt x="2026802" y="18726"/>
                          <a:pt x="2227018" y="0"/>
                        </a:cubicBezTo>
                        <a:cubicBezTo>
                          <a:pt x="2427234" y="-18726"/>
                          <a:pt x="2492047" y="13150"/>
                          <a:pt x="2658787" y="0"/>
                        </a:cubicBezTo>
                        <a:cubicBezTo>
                          <a:pt x="2825527" y="-13150"/>
                          <a:pt x="2963937" y="40703"/>
                          <a:pt x="3181455" y="0"/>
                        </a:cubicBezTo>
                        <a:cubicBezTo>
                          <a:pt x="3398973" y="-40703"/>
                          <a:pt x="3559255" y="177"/>
                          <a:pt x="3658673" y="0"/>
                        </a:cubicBezTo>
                        <a:cubicBezTo>
                          <a:pt x="3758091" y="-177"/>
                          <a:pt x="4333750" y="60594"/>
                          <a:pt x="4544935" y="0"/>
                        </a:cubicBezTo>
                        <a:cubicBezTo>
                          <a:pt x="4558630" y="169818"/>
                          <a:pt x="4515761" y="290586"/>
                          <a:pt x="4544935" y="567146"/>
                        </a:cubicBezTo>
                        <a:cubicBezTo>
                          <a:pt x="4574109" y="843706"/>
                          <a:pt x="4533371" y="916025"/>
                          <a:pt x="4544935" y="1005881"/>
                        </a:cubicBezTo>
                        <a:cubicBezTo>
                          <a:pt x="4556499" y="1095738"/>
                          <a:pt x="4511065" y="1377532"/>
                          <a:pt x="4544935" y="1476719"/>
                        </a:cubicBezTo>
                        <a:cubicBezTo>
                          <a:pt x="4578805" y="1575906"/>
                          <a:pt x="4523157" y="1809632"/>
                          <a:pt x="4544935" y="1947557"/>
                        </a:cubicBezTo>
                        <a:cubicBezTo>
                          <a:pt x="4566713" y="2085482"/>
                          <a:pt x="4481145" y="2314812"/>
                          <a:pt x="4544935" y="2514703"/>
                        </a:cubicBezTo>
                        <a:cubicBezTo>
                          <a:pt x="4608725" y="2714594"/>
                          <a:pt x="4495706" y="2952974"/>
                          <a:pt x="4544935" y="3210259"/>
                        </a:cubicBezTo>
                        <a:cubicBezTo>
                          <a:pt x="4343013" y="3262928"/>
                          <a:pt x="4255845" y="3183358"/>
                          <a:pt x="4022267" y="3210259"/>
                        </a:cubicBezTo>
                        <a:cubicBezTo>
                          <a:pt x="3788689" y="3237160"/>
                          <a:pt x="3685774" y="3194872"/>
                          <a:pt x="3545049" y="3210259"/>
                        </a:cubicBezTo>
                        <a:cubicBezTo>
                          <a:pt x="3404324" y="3225646"/>
                          <a:pt x="3206807" y="3175739"/>
                          <a:pt x="3113280" y="3210259"/>
                        </a:cubicBezTo>
                        <a:cubicBezTo>
                          <a:pt x="3019753" y="3244779"/>
                          <a:pt x="2806350" y="3186746"/>
                          <a:pt x="2545164" y="3210259"/>
                        </a:cubicBezTo>
                        <a:cubicBezTo>
                          <a:pt x="2283978" y="3233772"/>
                          <a:pt x="2265506" y="3169259"/>
                          <a:pt x="2067945" y="3210259"/>
                        </a:cubicBezTo>
                        <a:cubicBezTo>
                          <a:pt x="1870384" y="3251259"/>
                          <a:pt x="1686196" y="3201793"/>
                          <a:pt x="1408930" y="3210259"/>
                        </a:cubicBezTo>
                        <a:cubicBezTo>
                          <a:pt x="1131664" y="3218725"/>
                          <a:pt x="1087856" y="3140806"/>
                          <a:pt x="795364" y="3210259"/>
                        </a:cubicBezTo>
                        <a:cubicBezTo>
                          <a:pt x="502872" y="3279712"/>
                          <a:pt x="199354" y="3179353"/>
                          <a:pt x="0" y="3210259"/>
                        </a:cubicBezTo>
                        <a:cubicBezTo>
                          <a:pt x="-11081" y="2984747"/>
                          <a:pt x="27981" y="2936689"/>
                          <a:pt x="0" y="2739421"/>
                        </a:cubicBezTo>
                        <a:cubicBezTo>
                          <a:pt x="-27981" y="2542153"/>
                          <a:pt x="20805" y="2409567"/>
                          <a:pt x="0" y="2204378"/>
                        </a:cubicBezTo>
                        <a:cubicBezTo>
                          <a:pt x="-20805" y="1999189"/>
                          <a:pt x="26519" y="1908154"/>
                          <a:pt x="0" y="1733540"/>
                        </a:cubicBezTo>
                        <a:cubicBezTo>
                          <a:pt x="-26519" y="1558926"/>
                          <a:pt x="46395" y="1402497"/>
                          <a:pt x="0" y="1262702"/>
                        </a:cubicBezTo>
                        <a:cubicBezTo>
                          <a:pt x="-46395" y="1122907"/>
                          <a:pt x="37038" y="843172"/>
                          <a:pt x="0" y="695556"/>
                        </a:cubicBezTo>
                        <a:cubicBezTo>
                          <a:pt x="-37038" y="547940"/>
                          <a:pt x="80858" y="22839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23BA3BA-AA33-BB6B-3AEF-16760E26ADB6}"/>
              </a:ext>
            </a:extLst>
          </p:cNvPr>
          <p:cNvSpPr txBox="1"/>
          <p:nvPr/>
        </p:nvSpPr>
        <p:spPr>
          <a:xfrm>
            <a:off x="10007152" y="5195145"/>
            <a:ext cx="19839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Figure 5: </a:t>
            </a:r>
            <a:r>
              <a:rPr lang="en-GB" dirty="0"/>
              <a:t>Cutting Strategies: &lt;110&gt; and 13-Degree Inclined Sections</a:t>
            </a:r>
            <a:endParaRPr lang="en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EEBBC-48D3-A9A4-E883-B092EBB832BD}"/>
              </a:ext>
            </a:extLst>
          </p:cNvPr>
          <p:cNvSpPr txBox="1"/>
          <p:nvPr/>
        </p:nvSpPr>
        <p:spPr>
          <a:xfrm>
            <a:off x="8176385" y="414720"/>
            <a:ext cx="366153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The electrical sparks between the wire and the material can only occur if the material allows current to flow. </a:t>
            </a: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207034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38678-1FB8-31BB-027B-04219FEB8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501" y="185659"/>
            <a:ext cx="9906000" cy="1382156"/>
          </a:xfrm>
        </p:spPr>
        <p:txBody>
          <a:bodyPr>
            <a:normAutofit/>
          </a:bodyPr>
          <a:lstStyle/>
          <a:p>
            <a:pPr algn="ctr"/>
            <a:r>
              <a:rPr lang="en-IT" sz="3600" b="1" dirty="0"/>
              <a:t>WEDM chemical etching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24A3A-E73D-3D6C-9338-26B52D5DA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0A7F7-CEA5-7443-B954-081BC8CB02D9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10CCB-D815-FBAF-E830-8B5DC0FC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C545-D8EB-198F-DCFC-C5EB2AC8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15</a:t>
            </a:fld>
            <a:endParaRPr lang="en-US"/>
          </a:p>
        </p:txBody>
      </p:sp>
      <p:pic>
        <p:nvPicPr>
          <p:cNvPr id="21" name="Picture 20" descr="A close-up of a black strip&#10;&#10;Description automatically generated">
            <a:extLst>
              <a:ext uri="{FF2B5EF4-FFF2-40B4-BE49-F238E27FC236}">
                <a16:creationId xmlns:a16="http://schemas.microsoft.com/office/drawing/2014/main" id="{2CCCC782-0FC5-33AA-4D88-77F39BFF0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2" y="1450047"/>
            <a:ext cx="3157542" cy="2367805"/>
          </a:xfrm>
          <a:custGeom>
            <a:avLst/>
            <a:gdLst>
              <a:gd name="connsiteX0" fmla="*/ 0 w 3157542"/>
              <a:gd name="connsiteY0" fmla="*/ 0 h 2367805"/>
              <a:gd name="connsiteX1" fmla="*/ 463106 w 3157542"/>
              <a:gd name="connsiteY1" fmla="*/ 0 h 2367805"/>
              <a:gd name="connsiteX2" fmla="*/ 1052514 w 3157542"/>
              <a:gd name="connsiteY2" fmla="*/ 0 h 2367805"/>
              <a:gd name="connsiteX3" fmla="*/ 1515620 w 3157542"/>
              <a:gd name="connsiteY3" fmla="*/ 0 h 2367805"/>
              <a:gd name="connsiteX4" fmla="*/ 2073453 w 3157542"/>
              <a:gd name="connsiteY4" fmla="*/ 0 h 2367805"/>
              <a:gd name="connsiteX5" fmla="*/ 2536559 w 3157542"/>
              <a:gd name="connsiteY5" fmla="*/ 0 h 2367805"/>
              <a:gd name="connsiteX6" fmla="*/ 3157542 w 3157542"/>
              <a:gd name="connsiteY6" fmla="*/ 0 h 2367805"/>
              <a:gd name="connsiteX7" fmla="*/ 3157542 w 3157542"/>
              <a:gd name="connsiteY7" fmla="*/ 544595 h 2367805"/>
              <a:gd name="connsiteX8" fmla="*/ 3157542 w 3157542"/>
              <a:gd name="connsiteY8" fmla="*/ 1183903 h 2367805"/>
              <a:gd name="connsiteX9" fmla="*/ 3157542 w 3157542"/>
              <a:gd name="connsiteY9" fmla="*/ 1775854 h 2367805"/>
              <a:gd name="connsiteX10" fmla="*/ 3157542 w 3157542"/>
              <a:gd name="connsiteY10" fmla="*/ 2367805 h 2367805"/>
              <a:gd name="connsiteX11" fmla="*/ 2568134 w 3157542"/>
              <a:gd name="connsiteY11" fmla="*/ 2367805 h 2367805"/>
              <a:gd name="connsiteX12" fmla="*/ 2136603 w 3157542"/>
              <a:gd name="connsiteY12" fmla="*/ 2367805 h 2367805"/>
              <a:gd name="connsiteX13" fmla="*/ 1673497 w 3157542"/>
              <a:gd name="connsiteY13" fmla="*/ 2367805 h 2367805"/>
              <a:gd name="connsiteX14" fmla="*/ 1115665 w 3157542"/>
              <a:gd name="connsiteY14" fmla="*/ 2367805 h 2367805"/>
              <a:gd name="connsiteX15" fmla="*/ 589408 w 3157542"/>
              <a:gd name="connsiteY15" fmla="*/ 2367805 h 2367805"/>
              <a:gd name="connsiteX16" fmla="*/ 0 w 3157542"/>
              <a:gd name="connsiteY16" fmla="*/ 2367805 h 2367805"/>
              <a:gd name="connsiteX17" fmla="*/ 0 w 3157542"/>
              <a:gd name="connsiteY17" fmla="*/ 1799532 h 2367805"/>
              <a:gd name="connsiteX18" fmla="*/ 0 w 3157542"/>
              <a:gd name="connsiteY18" fmla="*/ 1160224 h 2367805"/>
              <a:gd name="connsiteX19" fmla="*/ 0 w 3157542"/>
              <a:gd name="connsiteY19" fmla="*/ 520917 h 2367805"/>
              <a:gd name="connsiteX20" fmla="*/ 0 w 3157542"/>
              <a:gd name="connsiteY20" fmla="*/ 0 h 236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57542" h="2367805" fill="none" extrusionOk="0">
                <a:moveTo>
                  <a:pt x="0" y="0"/>
                </a:moveTo>
                <a:cubicBezTo>
                  <a:pt x="102117" y="-1986"/>
                  <a:pt x="361874" y="46976"/>
                  <a:pt x="463106" y="0"/>
                </a:cubicBezTo>
                <a:cubicBezTo>
                  <a:pt x="564338" y="-46976"/>
                  <a:pt x="785273" y="53176"/>
                  <a:pt x="1052514" y="0"/>
                </a:cubicBezTo>
                <a:cubicBezTo>
                  <a:pt x="1319755" y="-53176"/>
                  <a:pt x="1356182" y="50709"/>
                  <a:pt x="1515620" y="0"/>
                </a:cubicBezTo>
                <a:cubicBezTo>
                  <a:pt x="1675058" y="-50709"/>
                  <a:pt x="1808895" y="26005"/>
                  <a:pt x="2073453" y="0"/>
                </a:cubicBezTo>
                <a:cubicBezTo>
                  <a:pt x="2338011" y="-26005"/>
                  <a:pt x="2354920" y="53171"/>
                  <a:pt x="2536559" y="0"/>
                </a:cubicBezTo>
                <a:cubicBezTo>
                  <a:pt x="2718198" y="-53171"/>
                  <a:pt x="2939091" y="72448"/>
                  <a:pt x="3157542" y="0"/>
                </a:cubicBezTo>
                <a:cubicBezTo>
                  <a:pt x="3216456" y="243348"/>
                  <a:pt x="3119986" y="301068"/>
                  <a:pt x="3157542" y="544595"/>
                </a:cubicBezTo>
                <a:cubicBezTo>
                  <a:pt x="3195098" y="788123"/>
                  <a:pt x="3097327" y="900093"/>
                  <a:pt x="3157542" y="1183903"/>
                </a:cubicBezTo>
                <a:cubicBezTo>
                  <a:pt x="3217757" y="1467713"/>
                  <a:pt x="3123603" y="1541353"/>
                  <a:pt x="3157542" y="1775854"/>
                </a:cubicBezTo>
                <a:cubicBezTo>
                  <a:pt x="3191481" y="2010355"/>
                  <a:pt x="3108863" y="2138818"/>
                  <a:pt x="3157542" y="2367805"/>
                </a:cubicBezTo>
                <a:cubicBezTo>
                  <a:pt x="2914018" y="2390177"/>
                  <a:pt x="2691460" y="2318459"/>
                  <a:pt x="2568134" y="2367805"/>
                </a:cubicBezTo>
                <a:cubicBezTo>
                  <a:pt x="2444808" y="2417151"/>
                  <a:pt x="2310499" y="2349899"/>
                  <a:pt x="2136603" y="2367805"/>
                </a:cubicBezTo>
                <a:cubicBezTo>
                  <a:pt x="1962707" y="2385711"/>
                  <a:pt x="1782023" y="2345824"/>
                  <a:pt x="1673497" y="2367805"/>
                </a:cubicBezTo>
                <a:cubicBezTo>
                  <a:pt x="1564971" y="2389786"/>
                  <a:pt x="1351081" y="2337168"/>
                  <a:pt x="1115665" y="2367805"/>
                </a:cubicBezTo>
                <a:cubicBezTo>
                  <a:pt x="880249" y="2398442"/>
                  <a:pt x="719728" y="2309225"/>
                  <a:pt x="589408" y="2367805"/>
                </a:cubicBezTo>
                <a:cubicBezTo>
                  <a:pt x="459088" y="2426385"/>
                  <a:pt x="129501" y="2343380"/>
                  <a:pt x="0" y="2367805"/>
                </a:cubicBezTo>
                <a:cubicBezTo>
                  <a:pt x="-38176" y="2218593"/>
                  <a:pt x="6546" y="2002114"/>
                  <a:pt x="0" y="1799532"/>
                </a:cubicBezTo>
                <a:cubicBezTo>
                  <a:pt x="-6546" y="1596950"/>
                  <a:pt x="53933" y="1448700"/>
                  <a:pt x="0" y="1160224"/>
                </a:cubicBezTo>
                <a:cubicBezTo>
                  <a:pt x="-53933" y="871748"/>
                  <a:pt x="75500" y="767574"/>
                  <a:pt x="0" y="520917"/>
                </a:cubicBezTo>
                <a:cubicBezTo>
                  <a:pt x="-75500" y="274260"/>
                  <a:pt x="54260" y="193648"/>
                  <a:pt x="0" y="0"/>
                </a:cubicBezTo>
                <a:close/>
              </a:path>
              <a:path w="3157542" h="2367805" stroke="0" extrusionOk="0">
                <a:moveTo>
                  <a:pt x="0" y="0"/>
                </a:moveTo>
                <a:cubicBezTo>
                  <a:pt x="127378" y="-8551"/>
                  <a:pt x="259227" y="15269"/>
                  <a:pt x="463106" y="0"/>
                </a:cubicBezTo>
                <a:cubicBezTo>
                  <a:pt x="666985" y="-15269"/>
                  <a:pt x="744982" y="42831"/>
                  <a:pt x="989363" y="0"/>
                </a:cubicBezTo>
                <a:cubicBezTo>
                  <a:pt x="1233744" y="-42831"/>
                  <a:pt x="1341104" y="18436"/>
                  <a:pt x="1452469" y="0"/>
                </a:cubicBezTo>
                <a:cubicBezTo>
                  <a:pt x="1563834" y="-18436"/>
                  <a:pt x="1893397" y="47436"/>
                  <a:pt x="2041877" y="0"/>
                </a:cubicBezTo>
                <a:cubicBezTo>
                  <a:pt x="2190357" y="-47436"/>
                  <a:pt x="2452503" y="30170"/>
                  <a:pt x="2599710" y="0"/>
                </a:cubicBezTo>
                <a:cubicBezTo>
                  <a:pt x="2746917" y="-30170"/>
                  <a:pt x="3020604" y="7743"/>
                  <a:pt x="3157542" y="0"/>
                </a:cubicBezTo>
                <a:cubicBezTo>
                  <a:pt x="3199909" y="189854"/>
                  <a:pt x="3097702" y="435167"/>
                  <a:pt x="3157542" y="639307"/>
                </a:cubicBezTo>
                <a:cubicBezTo>
                  <a:pt x="3217382" y="843447"/>
                  <a:pt x="3094879" y="1050173"/>
                  <a:pt x="3157542" y="1183903"/>
                </a:cubicBezTo>
                <a:cubicBezTo>
                  <a:pt x="3220205" y="1317633"/>
                  <a:pt x="3126308" y="1607040"/>
                  <a:pt x="3157542" y="1752176"/>
                </a:cubicBezTo>
                <a:cubicBezTo>
                  <a:pt x="3188776" y="1897312"/>
                  <a:pt x="3112472" y="2157188"/>
                  <a:pt x="3157542" y="2367805"/>
                </a:cubicBezTo>
                <a:cubicBezTo>
                  <a:pt x="3028547" y="2406786"/>
                  <a:pt x="2831815" y="2346435"/>
                  <a:pt x="2599710" y="2367805"/>
                </a:cubicBezTo>
                <a:cubicBezTo>
                  <a:pt x="2367605" y="2389175"/>
                  <a:pt x="2261000" y="2335947"/>
                  <a:pt x="2073453" y="2367805"/>
                </a:cubicBezTo>
                <a:cubicBezTo>
                  <a:pt x="1885906" y="2399663"/>
                  <a:pt x="1772117" y="2341751"/>
                  <a:pt x="1610346" y="2367805"/>
                </a:cubicBezTo>
                <a:cubicBezTo>
                  <a:pt x="1448575" y="2393859"/>
                  <a:pt x="1249848" y="2367059"/>
                  <a:pt x="1147240" y="2367805"/>
                </a:cubicBezTo>
                <a:cubicBezTo>
                  <a:pt x="1044632" y="2368551"/>
                  <a:pt x="737133" y="2310659"/>
                  <a:pt x="620983" y="2367805"/>
                </a:cubicBezTo>
                <a:cubicBezTo>
                  <a:pt x="504833" y="2424951"/>
                  <a:pt x="165787" y="2307290"/>
                  <a:pt x="0" y="2367805"/>
                </a:cubicBezTo>
                <a:cubicBezTo>
                  <a:pt x="-64427" y="2147482"/>
                  <a:pt x="24040" y="2075229"/>
                  <a:pt x="0" y="1799532"/>
                </a:cubicBezTo>
                <a:cubicBezTo>
                  <a:pt x="-24040" y="1523835"/>
                  <a:pt x="24946" y="1480719"/>
                  <a:pt x="0" y="1207581"/>
                </a:cubicBezTo>
                <a:cubicBezTo>
                  <a:pt x="-24946" y="934443"/>
                  <a:pt x="20528" y="902136"/>
                  <a:pt x="0" y="686663"/>
                </a:cubicBezTo>
                <a:cubicBezTo>
                  <a:pt x="-20528" y="471190"/>
                  <a:pt x="20010" y="187516"/>
                  <a:pt x="0" y="0"/>
                </a:cubicBezTo>
                <a:close/>
              </a:path>
            </a:pathLst>
          </a:custGeom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2" name="Picture 21" descr="A close-up of a black strip&#10;&#10;Description automatically generated">
            <a:extLst>
              <a:ext uri="{FF2B5EF4-FFF2-40B4-BE49-F238E27FC236}">
                <a16:creationId xmlns:a16="http://schemas.microsoft.com/office/drawing/2014/main" id="{905E17EF-9F64-563B-0612-75A8FAFF66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54" y="1515125"/>
            <a:ext cx="3110171" cy="2332976"/>
          </a:xfrm>
          <a:custGeom>
            <a:avLst/>
            <a:gdLst>
              <a:gd name="connsiteX0" fmla="*/ 0 w 3110171"/>
              <a:gd name="connsiteY0" fmla="*/ 0 h 2332976"/>
              <a:gd name="connsiteX1" fmla="*/ 425057 w 3110171"/>
              <a:gd name="connsiteY1" fmla="*/ 0 h 2332976"/>
              <a:gd name="connsiteX2" fmla="*/ 850113 w 3110171"/>
              <a:gd name="connsiteY2" fmla="*/ 0 h 2332976"/>
              <a:gd name="connsiteX3" fmla="*/ 1430679 w 3110171"/>
              <a:gd name="connsiteY3" fmla="*/ 0 h 2332976"/>
              <a:gd name="connsiteX4" fmla="*/ 1886837 w 3110171"/>
              <a:gd name="connsiteY4" fmla="*/ 0 h 2332976"/>
              <a:gd name="connsiteX5" fmla="*/ 2374097 w 3110171"/>
              <a:gd name="connsiteY5" fmla="*/ 0 h 2332976"/>
              <a:gd name="connsiteX6" fmla="*/ 3110171 w 3110171"/>
              <a:gd name="connsiteY6" fmla="*/ 0 h 2332976"/>
              <a:gd name="connsiteX7" fmla="*/ 3110171 w 3110171"/>
              <a:gd name="connsiteY7" fmla="*/ 606574 h 2332976"/>
              <a:gd name="connsiteX8" fmla="*/ 3110171 w 3110171"/>
              <a:gd name="connsiteY8" fmla="*/ 1166488 h 2332976"/>
              <a:gd name="connsiteX9" fmla="*/ 3110171 w 3110171"/>
              <a:gd name="connsiteY9" fmla="*/ 1773062 h 2332976"/>
              <a:gd name="connsiteX10" fmla="*/ 3110171 w 3110171"/>
              <a:gd name="connsiteY10" fmla="*/ 2332976 h 2332976"/>
              <a:gd name="connsiteX11" fmla="*/ 2654013 w 3110171"/>
              <a:gd name="connsiteY11" fmla="*/ 2332976 h 2332976"/>
              <a:gd name="connsiteX12" fmla="*/ 2228956 w 3110171"/>
              <a:gd name="connsiteY12" fmla="*/ 2332976 h 2332976"/>
              <a:gd name="connsiteX13" fmla="*/ 1679492 w 3110171"/>
              <a:gd name="connsiteY13" fmla="*/ 2332976 h 2332976"/>
              <a:gd name="connsiteX14" fmla="*/ 1130029 w 3110171"/>
              <a:gd name="connsiteY14" fmla="*/ 2332976 h 2332976"/>
              <a:gd name="connsiteX15" fmla="*/ 549464 w 3110171"/>
              <a:gd name="connsiteY15" fmla="*/ 2332976 h 2332976"/>
              <a:gd name="connsiteX16" fmla="*/ 0 w 3110171"/>
              <a:gd name="connsiteY16" fmla="*/ 2332976 h 2332976"/>
              <a:gd name="connsiteX17" fmla="*/ 0 w 3110171"/>
              <a:gd name="connsiteY17" fmla="*/ 1773062 h 2332976"/>
              <a:gd name="connsiteX18" fmla="*/ 0 w 3110171"/>
              <a:gd name="connsiteY18" fmla="*/ 1213148 h 2332976"/>
              <a:gd name="connsiteX19" fmla="*/ 0 w 3110171"/>
              <a:gd name="connsiteY19" fmla="*/ 699893 h 2332976"/>
              <a:gd name="connsiteX20" fmla="*/ 0 w 3110171"/>
              <a:gd name="connsiteY20" fmla="*/ 0 h 2332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110171" h="2332976" fill="none" extrusionOk="0">
                <a:moveTo>
                  <a:pt x="0" y="0"/>
                </a:moveTo>
                <a:cubicBezTo>
                  <a:pt x="164481" y="-27245"/>
                  <a:pt x="221144" y="25622"/>
                  <a:pt x="425057" y="0"/>
                </a:cubicBezTo>
                <a:cubicBezTo>
                  <a:pt x="628970" y="-25622"/>
                  <a:pt x="730853" y="11158"/>
                  <a:pt x="850113" y="0"/>
                </a:cubicBezTo>
                <a:cubicBezTo>
                  <a:pt x="969373" y="-11158"/>
                  <a:pt x="1225974" y="41710"/>
                  <a:pt x="1430679" y="0"/>
                </a:cubicBezTo>
                <a:cubicBezTo>
                  <a:pt x="1635384" y="-41710"/>
                  <a:pt x="1700915" y="20531"/>
                  <a:pt x="1886837" y="0"/>
                </a:cubicBezTo>
                <a:cubicBezTo>
                  <a:pt x="2072759" y="-20531"/>
                  <a:pt x="2182816" y="52271"/>
                  <a:pt x="2374097" y="0"/>
                </a:cubicBezTo>
                <a:cubicBezTo>
                  <a:pt x="2565378" y="-52271"/>
                  <a:pt x="2808012" y="24424"/>
                  <a:pt x="3110171" y="0"/>
                </a:cubicBezTo>
                <a:cubicBezTo>
                  <a:pt x="3156663" y="193569"/>
                  <a:pt x="3051767" y="304953"/>
                  <a:pt x="3110171" y="606574"/>
                </a:cubicBezTo>
                <a:cubicBezTo>
                  <a:pt x="3168575" y="908195"/>
                  <a:pt x="3084124" y="934923"/>
                  <a:pt x="3110171" y="1166488"/>
                </a:cubicBezTo>
                <a:cubicBezTo>
                  <a:pt x="3136218" y="1398053"/>
                  <a:pt x="3062094" y="1577821"/>
                  <a:pt x="3110171" y="1773062"/>
                </a:cubicBezTo>
                <a:cubicBezTo>
                  <a:pt x="3158248" y="1968303"/>
                  <a:pt x="3099856" y="2109137"/>
                  <a:pt x="3110171" y="2332976"/>
                </a:cubicBezTo>
                <a:cubicBezTo>
                  <a:pt x="2990165" y="2363725"/>
                  <a:pt x="2809107" y="2320011"/>
                  <a:pt x="2654013" y="2332976"/>
                </a:cubicBezTo>
                <a:cubicBezTo>
                  <a:pt x="2498919" y="2345941"/>
                  <a:pt x="2380333" y="2307640"/>
                  <a:pt x="2228956" y="2332976"/>
                </a:cubicBezTo>
                <a:cubicBezTo>
                  <a:pt x="2077579" y="2358312"/>
                  <a:pt x="1941691" y="2323796"/>
                  <a:pt x="1679492" y="2332976"/>
                </a:cubicBezTo>
                <a:cubicBezTo>
                  <a:pt x="1417293" y="2342156"/>
                  <a:pt x="1356724" y="2304573"/>
                  <a:pt x="1130029" y="2332976"/>
                </a:cubicBezTo>
                <a:cubicBezTo>
                  <a:pt x="903334" y="2361379"/>
                  <a:pt x="772078" y="2285761"/>
                  <a:pt x="549464" y="2332976"/>
                </a:cubicBezTo>
                <a:cubicBezTo>
                  <a:pt x="326850" y="2380191"/>
                  <a:pt x="219791" y="2330991"/>
                  <a:pt x="0" y="2332976"/>
                </a:cubicBezTo>
                <a:cubicBezTo>
                  <a:pt x="-26233" y="2141388"/>
                  <a:pt x="32460" y="2008402"/>
                  <a:pt x="0" y="1773062"/>
                </a:cubicBezTo>
                <a:cubicBezTo>
                  <a:pt x="-32460" y="1537722"/>
                  <a:pt x="63062" y="1444815"/>
                  <a:pt x="0" y="1213148"/>
                </a:cubicBezTo>
                <a:cubicBezTo>
                  <a:pt x="-63062" y="981481"/>
                  <a:pt x="30010" y="952386"/>
                  <a:pt x="0" y="699893"/>
                </a:cubicBezTo>
                <a:cubicBezTo>
                  <a:pt x="-30010" y="447401"/>
                  <a:pt x="39049" y="184583"/>
                  <a:pt x="0" y="0"/>
                </a:cubicBezTo>
                <a:close/>
              </a:path>
              <a:path w="3110171" h="2332976" stroke="0" extrusionOk="0">
                <a:moveTo>
                  <a:pt x="0" y="0"/>
                </a:moveTo>
                <a:cubicBezTo>
                  <a:pt x="226236" y="-29941"/>
                  <a:pt x="328296" y="8152"/>
                  <a:pt x="580565" y="0"/>
                </a:cubicBezTo>
                <a:cubicBezTo>
                  <a:pt x="832835" y="-8152"/>
                  <a:pt x="941064" y="19879"/>
                  <a:pt x="1067825" y="0"/>
                </a:cubicBezTo>
                <a:cubicBezTo>
                  <a:pt x="1194586" y="-19879"/>
                  <a:pt x="1371616" y="49690"/>
                  <a:pt x="1492882" y="0"/>
                </a:cubicBezTo>
                <a:cubicBezTo>
                  <a:pt x="1614148" y="-49690"/>
                  <a:pt x="1833027" y="20324"/>
                  <a:pt x="1980142" y="0"/>
                </a:cubicBezTo>
                <a:cubicBezTo>
                  <a:pt x="2127257" y="-20324"/>
                  <a:pt x="2289968" y="57385"/>
                  <a:pt x="2467402" y="0"/>
                </a:cubicBezTo>
                <a:cubicBezTo>
                  <a:pt x="2644836" y="-57385"/>
                  <a:pt x="2971066" y="69015"/>
                  <a:pt x="3110171" y="0"/>
                </a:cubicBezTo>
                <a:cubicBezTo>
                  <a:pt x="3169202" y="258008"/>
                  <a:pt x="3050181" y="413802"/>
                  <a:pt x="3110171" y="536584"/>
                </a:cubicBezTo>
                <a:cubicBezTo>
                  <a:pt x="3170161" y="659366"/>
                  <a:pt x="3049950" y="869408"/>
                  <a:pt x="3110171" y="1073169"/>
                </a:cubicBezTo>
                <a:cubicBezTo>
                  <a:pt x="3170392" y="1276931"/>
                  <a:pt x="3051394" y="1414715"/>
                  <a:pt x="3110171" y="1679743"/>
                </a:cubicBezTo>
                <a:cubicBezTo>
                  <a:pt x="3168948" y="1944771"/>
                  <a:pt x="3096288" y="2067828"/>
                  <a:pt x="3110171" y="2332976"/>
                </a:cubicBezTo>
                <a:cubicBezTo>
                  <a:pt x="2992460" y="2367159"/>
                  <a:pt x="2835868" y="2313528"/>
                  <a:pt x="2685114" y="2332976"/>
                </a:cubicBezTo>
                <a:cubicBezTo>
                  <a:pt x="2534360" y="2352424"/>
                  <a:pt x="2256369" y="2285605"/>
                  <a:pt x="2104549" y="2332976"/>
                </a:cubicBezTo>
                <a:cubicBezTo>
                  <a:pt x="1952729" y="2380347"/>
                  <a:pt x="1853353" y="2313715"/>
                  <a:pt x="1648391" y="2332976"/>
                </a:cubicBezTo>
                <a:cubicBezTo>
                  <a:pt x="1443429" y="2352237"/>
                  <a:pt x="1399616" y="2331608"/>
                  <a:pt x="1223334" y="2332976"/>
                </a:cubicBezTo>
                <a:cubicBezTo>
                  <a:pt x="1047052" y="2334344"/>
                  <a:pt x="961874" y="2311907"/>
                  <a:pt x="798277" y="2332976"/>
                </a:cubicBezTo>
                <a:cubicBezTo>
                  <a:pt x="634680" y="2354045"/>
                  <a:pt x="376255" y="2318808"/>
                  <a:pt x="0" y="2332976"/>
                </a:cubicBezTo>
                <a:cubicBezTo>
                  <a:pt x="-35879" y="2200715"/>
                  <a:pt x="17881" y="1996760"/>
                  <a:pt x="0" y="1726402"/>
                </a:cubicBezTo>
                <a:cubicBezTo>
                  <a:pt x="-17881" y="1456044"/>
                  <a:pt x="39595" y="1388657"/>
                  <a:pt x="0" y="1096499"/>
                </a:cubicBezTo>
                <a:cubicBezTo>
                  <a:pt x="-39595" y="804341"/>
                  <a:pt x="27134" y="792632"/>
                  <a:pt x="0" y="536584"/>
                </a:cubicBezTo>
                <a:cubicBezTo>
                  <a:pt x="-27134" y="280537"/>
                  <a:pt x="39127" y="256289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007334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23" name="Picture 22" descr="A close-up of a black and white object&#10;&#10;Description automatically generated">
            <a:extLst>
              <a:ext uri="{FF2B5EF4-FFF2-40B4-BE49-F238E27FC236}">
                <a16:creationId xmlns:a16="http://schemas.microsoft.com/office/drawing/2014/main" id="{96D8247C-15FB-3E7D-1A66-0CE52CFBA6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88" y="4224411"/>
            <a:ext cx="3113612" cy="2335678"/>
          </a:xfrm>
          <a:custGeom>
            <a:avLst/>
            <a:gdLst>
              <a:gd name="connsiteX0" fmla="*/ 0 w 3113612"/>
              <a:gd name="connsiteY0" fmla="*/ 0 h 2335678"/>
              <a:gd name="connsiteX1" fmla="*/ 487799 w 3113612"/>
              <a:gd name="connsiteY1" fmla="*/ 0 h 2335678"/>
              <a:gd name="connsiteX2" fmla="*/ 944462 w 3113612"/>
              <a:gd name="connsiteY2" fmla="*/ 0 h 2335678"/>
              <a:gd name="connsiteX3" fmla="*/ 1494534 w 3113612"/>
              <a:gd name="connsiteY3" fmla="*/ 0 h 2335678"/>
              <a:gd name="connsiteX4" fmla="*/ 2013469 w 3113612"/>
              <a:gd name="connsiteY4" fmla="*/ 0 h 2335678"/>
              <a:gd name="connsiteX5" fmla="*/ 2532404 w 3113612"/>
              <a:gd name="connsiteY5" fmla="*/ 0 h 2335678"/>
              <a:gd name="connsiteX6" fmla="*/ 3113612 w 3113612"/>
              <a:gd name="connsiteY6" fmla="*/ 0 h 2335678"/>
              <a:gd name="connsiteX7" fmla="*/ 3113612 w 3113612"/>
              <a:gd name="connsiteY7" fmla="*/ 607276 h 2335678"/>
              <a:gd name="connsiteX8" fmla="*/ 3113612 w 3113612"/>
              <a:gd name="connsiteY8" fmla="*/ 1144482 h 2335678"/>
              <a:gd name="connsiteX9" fmla="*/ 3113612 w 3113612"/>
              <a:gd name="connsiteY9" fmla="*/ 1751759 h 2335678"/>
              <a:gd name="connsiteX10" fmla="*/ 3113612 w 3113612"/>
              <a:gd name="connsiteY10" fmla="*/ 2335678 h 2335678"/>
              <a:gd name="connsiteX11" fmla="*/ 2563541 w 3113612"/>
              <a:gd name="connsiteY11" fmla="*/ 2335678 h 2335678"/>
              <a:gd name="connsiteX12" fmla="*/ 2013469 w 3113612"/>
              <a:gd name="connsiteY12" fmla="*/ 2335678 h 2335678"/>
              <a:gd name="connsiteX13" fmla="*/ 1432262 w 3113612"/>
              <a:gd name="connsiteY13" fmla="*/ 2335678 h 2335678"/>
              <a:gd name="connsiteX14" fmla="*/ 944462 w 3113612"/>
              <a:gd name="connsiteY14" fmla="*/ 2335678 h 2335678"/>
              <a:gd name="connsiteX15" fmla="*/ 0 w 3113612"/>
              <a:gd name="connsiteY15" fmla="*/ 2335678 h 2335678"/>
              <a:gd name="connsiteX16" fmla="*/ 0 w 3113612"/>
              <a:gd name="connsiteY16" fmla="*/ 1798472 h 2335678"/>
              <a:gd name="connsiteX17" fmla="*/ 0 w 3113612"/>
              <a:gd name="connsiteY17" fmla="*/ 1214553 h 2335678"/>
              <a:gd name="connsiteX18" fmla="*/ 0 w 3113612"/>
              <a:gd name="connsiteY18" fmla="*/ 607276 h 2335678"/>
              <a:gd name="connsiteX19" fmla="*/ 0 w 3113612"/>
              <a:gd name="connsiteY19" fmla="*/ 0 h 2335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13612" h="2335678" fill="none" extrusionOk="0">
                <a:moveTo>
                  <a:pt x="0" y="0"/>
                </a:moveTo>
                <a:cubicBezTo>
                  <a:pt x="102384" y="-28045"/>
                  <a:pt x="385304" y="51339"/>
                  <a:pt x="487799" y="0"/>
                </a:cubicBezTo>
                <a:cubicBezTo>
                  <a:pt x="590294" y="-51339"/>
                  <a:pt x="785143" y="10133"/>
                  <a:pt x="944462" y="0"/>
                </a:cubicBezTo>
                <a:cubicBezTo>
                  <a:pt x="1103781" y="-10133"/>
                  <a:pt x="1333016" y="5896"/>
                  <a:pt x="1494534" y="0"/>
                </a:cubicBezTo>
                <a:cubicBezTo>
                  <a:pt x="1656052" y="-5896"/>
                  <a:pt x="1860635" y="61654"/>
                  <a:pt x="2013469" y="0"/>
                </a:cubicBezTo>
                <a:cubicBezTo>
                  <a:pt x="2166303" y="-61654"/>
                  <a:pt x="2312961" y="32590"/>
                  <a:pt x="2532404" y="0"/>
                </a:cubicBezTo>
                <a:cubicBezTo>
                  <a:pt x="2751848" y="-32590"/>
                  <a:pt x="2966288" y="44738"/>
                  <a:pt x="3113612" y="0"/>
                </a:cubicBezTo>
                <a:cubicBezTo>
                  <a:pt x="3138367" y="185523"/>
                  <a:pt x="3041636" y="480494"/>
                  <a:pt x="3113612" y="607276"/>
                </a:cubicBezTo>
                <a:cubicBezTo>
                  <a:pt x="3185588" y="734058"/>
                  <a:pt x="3106708" y="941178"/>
                  <a:pt x="3113612" y="1144482"/>
                </a:cubicBezTo>
                <a:cubicBezTo>
                  <a:pt x="3120516" y="1347786"/>
                  <a:pt x="3062262" y="1557832"/>
                  <a:pt x="3113612" y="1751759"/>
                </a:cubicBezTo>
                <a:cubicBezTo>
                  <a:pt x="3164962" y="1945686"/>
                  <a:pt x="3043708" y="2124749"/>
                  <a:pt x="3113612" y="2335678"/>
                </a:cubicBezTo>
                <a:cubicBezTo>
                  <a:pt x="2999255" y="2382129"/>
                  <a:pt x="2806099" y="2319427"/>
                  <a:pt x="2563541" y="2335678"/>
                </a:cubicBezTo>
                <a:cubicBezTo>
                  <a:pt x="2320983" y="2351929"/>
                  <a:pt x="2158872" y="2309794"/>
                  <a:pt x="2013469" y="2335678"/>
                </a:cubicBezTo>
                <a:cubicBezTo>
                  <a:pt x="1868066" y="2361562"/>
                  <a:pt x="1682144" y="2305087"/>
                  <a:pt x="1432262" y="2335678"/>
                </a:cubicBezTo>
                <a:cubicBezTo>
                  <a:pt x="1182380" y="2366269"/>
                  <a:pt x="1181640" y="2328207"/>
                  <a:pt x="944462" y="2335678"/>
                </a:cubicBezTo>
                <a:cubicBezTo>
                  <a:pt x="707284" y="2343149"/>
                  <a:pt x="293143" y="2322944"/>
                  <a:pt x="0" y="2335678"/>
                </a:cubicBezTo>
                <a:cubicBezTo>
                  <a:pt x="-16193" y="2077188"/>
                  <a:pt x="37627" y="2014675"/>
                  <a:pt x="0" y="1798472"/>
                </a:cubicBezTo>
                <a:cubicBezTo>
                  <a:pt x="-37627" y="1582269"/>
                  <a:pt x="13727" y="1336742"/>
                  <a:pt x="0" y="1214553"/>
                </a:cubicBezTo>
                <a:cubicBezTo>
                  <a:pt x="-13727" y="1092364"/>
                  <a:pt x="43999" y="885134"/>
                  <a:pt x="0" y="607276"/>
                </a:cubicBezTo>
                <a:cubicBezTo>
                  <a:pt x="-43999" y="329418"/>
                  <a:pt x="53994" y="211110"/>
                  <a:pt x="0" y="0"/>
                </a:cubicBezTo>
                <a:close/>
              </a:path>
              <a:path w="3113612" h="2335678" stroke="0" extrusionOk="0">
                <a:moveTo>
                  <a:pt x="0" y="0"/>
                </a:moveTo>
                <a:cubicBezTo>
                  <a:pt x="145397" y="-39821"/>
                  <a:pt x="354451" y="37350"/>
                  <a:pt x="487799" y="0"/>
                </a:cubicBezTo>
                <a:cubicBezTo>
                  <a:pt x="621147" y="-37350"/>
                  <a:pt x="767491" y="4997"/>
                  <a:pt x="913326" y="0"/>
                </a:cubicBezTo>
                <a:cubicBezTo>
                  <a:pt x="1059161" y="-4997"/>
                  <a:pt x="1357405" y="54748"/>
                  <a:pt x="1494534" y="0"/>
                </a:cubicBezTo>
                <a:cubicBezTo>
                  <a:pt x="1631663" y="-54748"/>
                  <a:pt x="1819167" y="36283"/>
                  <a:pt x="1982333" y="0"/>
                </a:cubicBezTo>
                <a:cubicBezTo>
                  <a:pt x="2145499" y="-36283"/>
                  <a:pt x="2292007" y="5026"/>
                  <a:pt x="2470132" y="0"/>
                </a:cubicBezTo>
                <a:cubicBezTo>
                  <a:pt x="2648257" y="-5026"/>
                  <a:pt x="2910210" y="4322"/>
                  <a:pt x="3113612" y="0"/>
                </a:cubicBezTo>
                <a:cubicBezTo>
                  <a:pt x="3158263" y="123431"/>
                  <a:pt x="3058387" y="299484"/>
                  <a:pt x="3113612" y="537206"/>
                </a:cubicBezTo>
                <a:cubicBezTo>
                  <a:pt x="3168837" y="774928"/>
                  <a:pt x="3067504" y="965571"/>
                  <a:pt x="3113612" y="1121125"/>
                </a:cubicBezTo>
                <a:cubicBezTo>
                  <a:pt x="3159720" y="1276679"/>
                  <a:pt x="3091484" y="1477593"/>
                  <a:pt x="3113612" y="1658331"/>
                </a:cubicBezTo>
                <a:cubicBezTo>
                  <a:pt x="3135740" y="1839069"/>
                  <a:pt x="3083070" y="2078873"/>
                  <a:pt x="3113612" y="2335678"/>
                </a:cubicBezTo>
                <a:cubicBezTo>
                  <a:pt x="2930258" y="2365671"/>
                  <a:pt x="2740221" y="2294167"/>
                  <a:pt x="2594677" y="2335678"/>
                </a:cubicBezTo>
                <a:cubicBezTo>
                  <a:pt x="2449134" y="2377189"/>
                  <a:pt x="2284413" y="2298900"/>
                  <a:pt x="2106877" y="2335678"/>
                </a:cubicBezTo>
                <a:cubicBezTo>
                  <a:pt x="1929341" y="2372456"/>
                  <a:pt x="1747131" y="2330269"/>
                  <a:pt x="1525670" y="2335678"/>
                </a:cubicBezTo>
                <a:cubicBezTo>
                  <a:pt x="1304209" y="2341087"/>
                  <a:pt x="1125788" y="2271665"/>
                  <a:pt x="944462" y="2335678"/>
                </a:cubicBezTo>
                <a:cubicBezTo>
                  <a:pt x="763136" y="2399691"/>
                  <a:pt x="666896" y="2329697"/>
                  <a:pt x="487799" y="2335678"/>
                </a:cubicBezTo>
                <a:cubicBezTo>
                  <a:pt x="308702" y="2341659"/>
                  <a:pt x="151241" y="2316866"/>
                  <a:pt x="0" y="2335678"/>
                </a:cubicBezTo>
                <a:cubicBezTo>
                  <a:pt x="-19907" y="2155924"/>
                  <a:pt x="38611" y="1976625"/>
                  <a:pt x="0" y="1705045"/>
                </a:cubicBezTo>
                <a:cubicBezTo>
                  <a:pt x="-38611" y="1433465"/>
                  <a:pt x="10048" y="1354417"/>
                  <a:pt x="0" y="1191196"/>
                </a:cubicBezTo>
                <a:cubicBezTo>
                  <a:pt x="-10048" y="1027975"/>
                  <a:pt x="50908" y="814135"/>
                  <a:pt x="0" y="653990"/>
                </a:cubicBezTo>
                <a:cubicBezTo>
                  <a:pt x="-50908" y="493845"/>
                  <a:pt x="61817" y="143176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24" name="Text Box 18">
            <a:extLst>
              <a:ext uri="{FF2B5EF4-FFF2-40B4-BE49-F238E27FC236}">
                <a16:creationId xmlns:a16="http://schemas.microsoft.com/office/drawing/2014/main" id="{7695019E-48CE-FE0B-BE77-3B4AA797AE99}"/>
              </a:ext>
            </a:extLst>
          </p:cNvPr>
          <p:cNvSpPr txBox="1"/>
          <p:nvPr/>
        </p:nvSpPr>
        <p:spPr>
          <a:xfrm>
            <a:off x="1107169" y="3422072"/>
            <a:ext cx="368935" cy="2457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a-)</a:t>
            </a:r>
            <a:endParaRPr lang="en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A694D56C-BB72-3B72-FC72-1232C91A4B1C}"/>
              </a:ext>
            </a:extLst>
          </p:cNvPr>
          <p:cNvSpPr txBox="1"/>
          <p:nvPr/>
        </p:nvSpPr>
        <p:spPr>
          <a:xfrm>
            <a:off x="5081246" y="3452330"/>
            <a:ext cx="368935" cy="2457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endParaRPr lang="en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18">
            <a:extLst>
              <a:ext uri="{FF2B5EF4-FFF2-40B4-BE49-F238E27FC236}">
                <a16:creationId xmlns:a16="http://schemas.microsoft.com/office/drawing/2014/main" id="{6A0C3751-F06A-F5F1-DDC5-ED6B6CFA9535}"/>
              </a:ext>
            </a:extLst>
          </p:cNvPr>
          <p:cNvSpPr txBox="1"/>
          <p:nvPr/>
        </p:nvSpPr>
        <p:spPr>
          <a:xfrm>
            <a:off x="2966627" y="6153133"/>
            <a:ext cx="368935" cy="24574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-)</a:t>
            </a:r>
            <a:endParaRPr lang="en-IT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C84883-82E0-54F9-A05A-291644110CB5}"/>
              </a:ext>
            </a:extLst>
          </p:cNvPr>
          <p:cNvSpPr txBox="1"/>
          <p:nvPr/>
        </p:nvSpPr>
        <p:spPr>
          <a:xfrm>
            <a:off x="6440938" y="4366954"/>
            <a:ext cx="44973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</a:t>
            </a:r>
            <a:r>
              <a:rPr lang="en-US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6: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Optical microscope images of silicon samples: </a:t>
            </a:r>
          </a:p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a-) Sample with no chemical etching (non-crystalline surface), </a:t>
            </a:r>
          </a:p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b-) Chemically etched at 60°C for 20 minutes, </a:t>
            </a:r>
          </a:p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c-) Chemically etched at 60°C for 40 minutes.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ED8D56-32F1-01F3-E19D-F5119BD7869B}"/>
              </a:ext>
            </a:extLst>
          </p:cNvPr>
          <p:cNvSpPr txBox="1"/>
          <p:nvPr/>
        </p:nvSpPr>
        <p:spPr>
          <a:xfrm>
            <a:off x="8787523" y="1839710"/>
            <a:ext cx="2500235" cy="1754326"/>
          </a:xfrm>
          <a:custGeom>
            <a:avLst/>
            <a:gdLst>
              <a:gd name="connsiteX0" fmla="*/ 0 w 2500235"/>
              <a:gd name="connsiteY0" fmla="*/ 0 h 1754326"/>
              <a:gd name="connsiteX1" fmla="*/ 425040 w 2500235"/>
              <a:gd name="connsiteY1" fmla="*/ 0 h 1754326"/>
              <a:gd name="connsiteX2" fmla="*/ 850080 w 2500235"/>
              <a:gd name="connsiteY2" fmla="*/ 0 h 1754326"/>
              <a:gd name="connsiteX3" fmla="*/ 1325125 w 2500235"/>
              <a:gd name="connsiteY3" fmla="*/ 0 h 1754326"/>
              <a:gd name="connsiteX4" fmla="*/ 1825172 w 2500235"/>
              <a:gd name="connsiteY4" fmla="*/ 0 h 1754326"/>
              <a:gd name="connsiteX5" fmla="*/ 2500235 w 2500235"/>
              <a:gd name="connsiteY5" fmla="*/ 0 h 1754326"/>
              <a:gd name="connsiteX6" fmla="*/ 2500235 w 2500235"/>
              <a:gd name="connsiteY6" fmla="*/ 549689 h 1754326"/>
              <a:gd name="connsiteX7" fmla="*/ 2500235 w 2500235"/>
              <a:gd name="connsiteY7" fmla="*/ 1099378 h 1754326"/>
              <a:gd name="connsiteX8" fmla="*/ 2500235 w 2500235"/>
              <a:gd name="connsiteY8" fmla="*/ 1754326 h 1754326"/>
              <a:gd name="connsiteX9" fmla="*/ 1975186 w 2500235"/>
              <a:gd name="connsiteY9" fmla="*/ 1754326 h 1754326"/>
              <a:gd name="connsiteX10" fmla="*/ 1450136 w 2500235"/>
              <a:gd name="connsiteY10" fmla="*/ 1754326 h 1754326"/>
              <a:gd name="connsiteX11" fmla="*/ 975092 w 2500235"/>
              <a:gd name="connsiteY11" fmla="*/ 1754326 h 1754326"/>
              <a:gd name="connsiteX12" fmla="*/ 450042 w 2500235"/>
              <a:gd name="connsiteY12" fmla="*/ 1754326 h 1754326"/>
              <a:gd name="connsiteX13" fmla="*/ 0 w 2500235"/>
              <a:gd name="connsiteY13" fmla="*/ 1754326 h 1754326"/>
              <a:gd name="connsiteX14" fmla="*/ 0 w 2500235"/>
              <a:gd name="connsiteY14" fmla="*/ 1134464 h 1754326"/>
              <a:gd name="connsiteX15" fmla="*/ 0 w 2500235"/>
              <a:gd name="connsiteY15" fmla="*/ 514602 h 1754326"/>
              <a:gd name="connsiteX16" fmla="*/ 0 w 2500235"/>
              <a:gd name="connsiteY1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0235" h="1754326" fill="none" extrusionOk="0">
                <a:moveTo>
                  <a:pt x="0" y="0"/>
                </a:moveTo>
                <a:cubicBezTo>
                  <a:pt x="138898" y="-46706"/>
                  <a:pt x="318581" y="6579"/>
                  <a:pt x="425040" y="0"/>
                </a:cubicBezTo>
                <a:cubicBezTo>
                  <a:pt x="531499" y="-6579"/>
                  <a:pt x="675136" y="17355"/>
                  <a:pt x="850080" y="0"/>
                </a:cubicBezTo>
                <a:cubicBezTo>
                  <a:pt x="1025024" y="-17355"/>
                  <a:pt x="1186176" y="39165"/>
                  <a:pt x="1325125" y="0"/>
                </a:cubicBezTo>
                <a:cubicBezTo>
                  <a:pt x="1464075" y="-39165"/>
                  <a:pt x="1624569" y="47069"/>
                  <a:pt x="1825172" y="0"/>
                </a:cubicBezTo>
                <a:cubicBezTo>
                  <a:pt x="2025775" y="-47069"/>
                  <a:pt x="2208625" y="39179"/>
                  <a:pt x="2500235" y="0"/>
                </a:cubicBezTo>
                <a:cubicBezTo>
                  <a:pt x="2503292" y="157707"/>
                  <a:pt x="2489521" y="372960"/>
                  <a:pt x="2500235" y="549689"/>
                </a:cubicBezTo>
                <a:cubicBezTo>
                  <a:pt x="2510949" y="726418"/>
                  <a:pt x="2470358" y="873232"/>
                  <a:pt x="2500235" y="1099378"/>
                </a:cubicBezTo>
                <a:cubicBezTo>
                  <a:pt x="2530112" y="1325524"/>
                  <a:pt x="2460114" y="1446034"/>
                  <a:pt x="2500235" y="1754326"/>
                </a:cubicBezTo>
                <a:cubicBezTo>
                  <a:pt x="2345482" y="1803837"/>
                  <a:pt x="2193807" y="1716741"/>
                  <a:pt x="1975186" y="1754326"/>
                </a:cubicBezTo>
                <a:cubicBezTo>
                  <a:pt x="1756565" y="1791911"/>
                  <a:pt x="1689044" y="1709983"/>
                  <a:pt x="1450136" y="1754326"/>
                </a:cubicBezTo>
                <a:cubicBezTo>
                  <a:pt x="1211228" y="1798669"/>
                  <a:pt x="1107706" y="1742861"/>
                  <a:pt x="975092" y="1754326"/>
                </a:cubicBezTo>
                <a:cubicBezTo>
                  <a:pt x="842478" y="1765791"/>
                  <a:pt x="691507" y="1709767"/>
                  <a:pt x="450042" y="1754326"/>
                </a:cubicBezTo>
                <a:cubicBezTo>
                  <a:pt x="208577" y="1798885"/>
                  <a:pt x="161642" y="1742362"/>
                  <a:pt x="0" y="1754326"/>
                </a:cubicBezTo>
                <a:cubicBezTo>
                  <a:pt x="-31391" y="1514769"/>
                  <a:pt x="4057" y="1370837"/>
                  <a:pt x="0" y="1134464"/>
                </a:cubicBezTo>
                <a:cubicBezTo>
                  <a:pt x="-4057" y="898091"/>
                  <a:pt x="3937" y="676305"/>
                  <a:pt x="0" y="514602"/>
                </a:cubicBezTo>
                <a:cubicBezTo>
                  <a:pt x="-3937" y="352899"/>
                  <a:pt x="46669" y="178601"/>
                  <a:pt x="0" y="0"/>
                </a:cubicBezTo>
                <a:close/>
              </a:path>
              <a:path w="2500235" h="1754326" stroke="0" extrusionOk="0">
                <a:moveTo>
                  <a:pt x="0" y="0"/>
                </a:moveTo>
                <a:cubicBezTo>
                  <a:pt x="146657" y="-43275"/>
                  <a:pt x="294841" y="37475"/>
                  <a:pt x="425040" y="0"/>
                </a:cubicBezTo>
                <a:cubicBezTo>
                  <a:pt x="555239" y="-37475"/>
                  <a:pt x="743380" y="36323"/>
                  <a:pt x="850080" y="0"/>
                </a:cubicBezTo>
                <a:cubicBezTo>
                  <a:pt x="956780" y="-36323"/>
                  <a:pt x="1114321" y="20907"/>
                  <a:pt x="1325125" y="0"/>
                </a:cubicBezTo>
                <a:cubicBezTo>
                  <a:pt x="1535930" y="-20907"/>
                  <a:pt x="1575284" y="19526"/>
                  <a:pt x="1775167" y="0"/>
                </a:cubicBezTo>
                <a:cubicBezTo>
                  <a:pt x="1975050" y="-19526"/>
                  <a:pt x="2236280" y="82772"/>
                  <a:pt x="2500235" y="0"/>
                </a:cubicBezTo>
                <a:cubicBezTo>
                  <a:pt x="2540216" y="131913"/>
                  <a:pt x="2495868" y="391199"/>
                  <a:pt x="2500235" y="532146"/>
                </a:cubicBezTo>
                <a:cubicBezTo>
                  <a:pt x="2504602" y="673093"/>
                  <a:pt x="2463114" y="875207"/>
                  <a:pt x="2500235" y="1099378"/>
                </a:cubicBezTo>
                <a:cubicBezTo>
                  <a:pt x="2537356" y="1323549"/>
                  <a:pt x="2479812" y="1507347"/>
                  <a:pt x="2500235" y="1754326"/>
                </a:cubicBezTo>
                <a:cubicBezTo>
                  <a:pt x="2302886" y="1759464"/>
                  <a:pt x="2246614" y="1741187"/>
                  <a:pt x="2075195" y="1754326"/>
                </a:cubicBezTo>
                <a:cubicBezTo>
                  <a:pt x="1903776" y="1767465"/>
                  <a:pt x="1797623" y="1744537"/>
                  <a:pt x="1525143" y="1754326"/>
                </a:cubicBezTo>
                <a:cubicBezTo>
                  <a:pt x="1252663" y="1764115"/>
                  <a:pt x="1192328" y="1717085"/>
                  <a:pt x="1000094" y="1754326"/>
                </a:cubicBezTo>
                <a:cubicBezTo>
                  <a:pt x="807860" y="1791567"/>
                  <a:pt x="625687" y="1709294"/>
                  <a:pt x="500047" y="1754326"/>
                </a:cubicBezTo>
                <a:cubicBezTo>
                  <a:pt x="374407" y="1799358"/>
                  <a:pt x="205065" y="1753145"/>
                  <a:pt x="0" y="1754326"/>
                </a:cubicBezTo>
                <a:cubicBezTo>
                  <a:pt x="-49836" y="1619905"/>
                  <a:pt x="22289" y="1385948"/>
                  <a:pt x="0" y="1187094"/>
                </a:cubicBezTo>
                <a:cubicBezTo>
                  <a:pt x="-22289" y="988240"/>
                  <a:pt x="33575" y="849761"/>
                  <a:pt x="0" y="619862"/>
                </a:cubicBezTo>
                <a:cubicBezTo>
                  <a:pt x="-33575" y="389963"/>
                  <a:pt x="18075" y="254351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45% weight potassium hydroxide (KOH) solution at 60°C is used for chemical etching, following the indications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Reynaerts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et al</a:t>
            </a:r>
            <a:r>
              <a:rPr lang="en-IT" sz="18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351294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681DF-A9F5-D1A6-A0EB-901253E54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Results of the breaking strength measurements</a:t>
            </a:r>
            <a:endParaRPr lang="en-IT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13FDD-3D46-CD68-C738-CA4EB694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BFCAC-BC9F-7149-B878-5414435F8C16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E67C5-E58C-AB1B-EB21-33E26AA70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F4C1E-6B0D-8E8B-0671-F7A9696CD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0FA5B6C-4363-2338-A931-90069117CD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483295"/>
              </p:ext>
            </p:extLst>
          </p:nvPr>
        </p:nvGraphicFramePr>
        <p:xfrm>
          <a:off x="4403279" y="2237461"/>
          <a:ext cx="527165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892">
                  <a:extLst>
                    <a:ext uri="{9D8B030D-6E8A-4147-A177-3AD203B41FA5}">
                      <a16:colId xmlns:a16="http://schemas.microsoft.com/office/drawing/2014/main" val="2220074041"/>
                    </a:ext>
                  </a:extLst>
                </a:gridCol>
                <a:gridCol w="1786382">
                  <a:extLst>
                    <a:ext uri="{9D8B030D-6E8A-4147-A177-3AD203B41FA5}">
                      <a16:colId xmlns:a16="http://schemas.microsoft.com/office/drawing/2014/main" val="84167507"/>
                    </a:ext>
                  </a:extLst>
                </a:gridCol>
                <a:gridCol w="1786382">
                  <a:extLst>
                    <a:ext uri="{9D8B030D-6E8A-4147-A177-3AD203B41FA5}">
                      <a16:colId xmlns:a16="http://schemas.microsoft.com/office/drawing/2014/main" val="811102998"/>
                    </a:ext>
                  </a:extLst>
                </a:gridCol>
              </a:tblGrid>
              <a:tr h="526438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Mean (MPa)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Standard Deviation (MPa)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708602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SSP-90 (1.group)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438.07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35.75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86546032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DSP-90 (2.group)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348.76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49.38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598480"/>
                  </a:ext>
                </a:extLst>
              </a:tr>
              <a:tr h="300822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DSP-13 (3.group)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346.14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T" b="1" dirty="0"/>
                        <a:t>90.66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54331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4A5062-815E-376C-A7DF-F178CEEA1DD8}"/>
              </a:ext>
            </a:extLst>
          </p:cNvPr>
          <p:cNvSpPr txBox="1"/>
          <p:nvPr/>
        </p:nvSpPr>
        <p:spPr>
          <a:xfrm>
            <a:off x="3357089" y="4482180"/>
            <a:ext cx="7691911" cy="1631216"/>
          </a:xfrm>
          <a:custGeom>
            <a:avLst/>
            <a:gdLst>
              <a:gd name="connsiteX0" fmla="*/ 0 w 7691911"/>
              <a:gd name="connsiteY0" fmla="*/ 0 h 1631216"/>
              <a:gd name="connsiteX1" fmla="*/ 745524 w 7691911"/>
              <a:gd name="connsiteY1" fmla="*/ 0 h 1631216"/>
              <a:gd name="connsiteX2" fmla="*/ 1260290 w 7691911"/>
              <a:gd name="connsiteY2" fmla="*/ 0 h 1631216"/>
              <a:gd name="connsiteX3" fmla="*/ 1928895 w 7691911"/>
              <a:gd name="connsiteY3" fmla="*/ 0 h 1631216"/>
              <a:gd name="connsiteX4" fmla="*/ 2674418 w 7691911"/>
              <a:gd name="connsiteY4" fmla="*/ 0 h 1631216"/>
              <a:gd name="connsiteX5" fmla="*/ 3035346 w 7691911"/>
              <a:gd name="connsiteY5" fmla="*/ 0 h 1631216"/>
              <a:gd name="connsiteX6" fmla="*/ 3627032 w 7691911"/>
              <a:gd name="connsiteY6" fmla="*/ 0 h 1631216"/>
              <a:gd name="connsiteX7" fmla="*/ 4141798 w 7691911"/>
              <a:gd name="connsiteY7" fmla="*/ 0 h 1631216"/>
              <a:gd name="connsiteX8" fmla="*/ 4810403 w 7691911"/>
              <a:gd name="connsiteY8" fmla="*/ 0 h 1631216"/>
              <a:gd name="connsiteX9" fmla="*/ 5402088 w 7691911"/>
              <a:gd name="connsiteY9" fmla="*/ 0 h 1631216"/>
              <a:gd name="connsiteX10" fmla="*/ 6070693 w 7691911"/>
              <a:gd name="connsiteY10" fmla="*/ 0 h 1631216"/>
              <a:gd name="connsiteX11" fmla="*/ 6816217 w 7691911"/>
              <a:gd name="connsiteY11" fmla="*/ 0 h 1631216"/>
              <a:gd name="connsiteX12" fmla="*/ 7691911 w 7691911"/>
              <a:gd name="connsiteY12" fmla="*/ 0 h 1631216"/>
              <a:gd name="connsiteX13" fmla="*/ 7691911 w 7691911"/>
              <a:gd name="connsiteY13" fmla="*/ 511114 h 1631216"/>
              <a:gd name="connsiteX14" fmla="*/ 7691911 w 7691911"/>
              <a:gd name="connsiteY14" fmla="*/ 1022229 h 1631216"/>
              <a:gd name="connsiteX15" fmla="*/ 7691911 w 7691911"/>
              <a:gd name="connsiteY15" fmla="*/ 1631216 h 1631216"/>
              <a:gd name="connsiteX16" fmla="*/ 7330983 w 7691911"/>
              <a:gd name="connsiteY16" fmla="*/ 1631216 h 1631216"/>
              <a:gd name="connsiteX17" fmla="*/ 6662378 w 7691911"/>
              <a:gd name="connsiteY17" fmla="*/ 1631216 h 1631216"/>
              <a:gd name="connsiteX18" fmla="*/ 6070693 w 7691911"/>
              <a:gd name="connsiteY18" fmla="*/ 1631216 h 1631216"/>
              <a:gd name="connsiteX19" fmla="*/ 5555926 w 7691911"/>
              <a:gd name="connsiteY19" fmla="*/ 1631216 h 1631216"/>
              <a:gd name="connsiteX20" fmla="*/ 5041160 w 7691911"/>
              <a:gd name="connsiteY20" fmla="*/ 1631216 h 1631216"/>
              <a:gd name="connsiteX21" fmla="*/ 4603313 w 7691911"/>
              <a:gd name="connsiteY21" fmla="*/ 1631216 h 1631216"/>
              <a:gd name="connsiteX22" fmla="*/ 4011627 w 7691911"/>
              <a:gd name="connsiteY22" fmla="*/ 1631216 h 1631216"/>
              <a:gd name="connsiteX23" fmla="*/ 3419942 w 7691911"/>
              <a:gd name="connsiteY23" fmla="*/ 1631216 h 1631216"/>
              <a:gd name="connsiteX24" fmla="*/ 3059014 w 7691911"/>
              <a:gd name="connsiteY24" fmla="*/ 1631216 h 1631216"/>
              <a:gd name="connsiteX25" fmla="*/ 2313490 w 7691911"/>
              <a:gd name="connsiteY25" fmla="*/ 1631216 h 1631216"/>
              <a:gd name="connsiteX26" fmla="*/ 1798724 w 7691911"/>
              <a:gd name="connsiteY26" fmla="*/ 1631216 h 1631216"/>
              <a:gd name="connsiteX27" fmla="*/ 1283957 w 7691911"/>
              <a:gd name="connsiteY27" fmla="*/ 1631216 h 1631216"/>
              <a:gd name="connsiteX28" fmla="*/ 923029 w 7691911"/>
              <a:gd name="connsiteY28" fmla="*/ 1631216 h 1631216"/>
              <a:gd name="connsiteX29" fmla="*/ 0 w 7691911"/>
              <a:gd name="connsiteY29" fmla="*/ 1631216 h 1631216"/>
              <a:gd name="connsiteX30" fmla="*/ 0 w 7691911"/>
              <a:gd name="connsiteY30" fmla="*/ 1103789 h 1631216"/>
              <a:gd name="connsiteX31" fmla="*/ 0 w 7691911"/>
              <a:gd name="connsiteY31" fmla="*/ 576363 h 1631216"/>
              <a:gd name="connsiteX32" fmla="*/ 0 w 7691911"/>
              <a:gd name="connsiteY32" fmla="*/ 0 h 163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691911" h="1631216" fill="none" extrusionOk="0">
                <a:moveTo>
                  <a:pt x="0" y="0"/>
                </a:moveTo>
                <a:cubicBezTo>
                  <a:pt x="225276" y="-17830"/>
                  <a:pt x="437019" y="11384"/>
                  <a:pt x="745524" y="0"/>
                </a:cubicBezTo>
                <a:cubicBezTo>
                  <a:pt x="1054029" y="-11384"/>
                  <a:pt x="1105871" y="39435"/>
                  <a:pt x="1260290" y="0"/>
                </a:cubicBezTo>
                <a:cubicBezTo>
                  <a:pt x="1414709" y="-39435"/>
                  <a:pt x="1677087" y="54723"/>
                  <a:pt x="1928895" y="0"/>
                </a:cubicBezTo>
                <a:cubicBezTo>
                  <a:pt x="2180703" y="-54723"/>
                  <a:pt x="2449249" y="9185"/>
                  <a:pt x="2674418" y="0"/>
                </a:cubicBezTo>
                <a:cubicBezTo>
                  <a:pt x="2899587" y="-9185"/>
                  <a:pt x="2883315" y="17580"/>
                  <a:pt x="3035346" y="0"/>
                </a:cubicBezTo>
                <a:cubicBezTo>
                  <a:pt x="3187377" y="-17580"/>
                  <a:pt x="3409353" y="35485"/>
                  <a:pt x="3627032" y="0"/>
                </a:cubicBezTo>
                <a:cubicBezTo>
                  <a:pt x="3844711" y="-35485"/>
                  <a:pt x="3910134" y="58302"/>
                  <a:pt x="4141798" y="0"/>
                </a:cubicBezTo>
                <a:cubicBezTo>
                  <a:pt x="4373462" y="-58302"/>
                  <a:pt x="4480147" y="31880"/>
                  <a:pt x="4810403" y="0"/>
                </a:cubicBezTo>
                <a:cubicBezTo>
                  <a:pt x="5140659" y="-31880"/>
                  <a:pt x="5178393" y="9811"/>
                  <a:pt x="5402088" y="0"/>
                </a:cubicBezTo>
                <a:cubicBezTo>
                  <a:pt x="5625784" y="-9811"/>
                  <a:pt x="5868237" y="78561"/>
                  <a:pt x="6070693" y="0"/>
                </a:cubicBezTo>
                <a:cubicBezTo>
                  <a:pt x="6273149" y="-78561"/>
                  <a:pt x="6622489" y="44348"/>
                  <a:pt x="6816217" y="0"/>
                </a:cubicBezTo>
                <a:cubicBezTo>
                  <a:pt x="7009945" y="-44348"/>
                  <a:pt x="7366521" y="30137"/>
                  <a:pt x="7691911" y="0"/>
                </a:cubicBezTo>
                <a:cubicBezTo>
                  <a:pt x="7746659" y="170168"/>
                  <a:pt x="7669862" y="370014"/>
                  <a:pt x="7691911" y="511114"/>
                </a:cubicBezTo>
                <a:cubicBezTo>
                  <a:pt x="7713960" y="652214"/>
                  <a:pt x="7679879" y="872090"/>
                  <a:pt x="7691911" y="1022229"/>
                </a:cubicBezTo>
                <a:cubicBezTo>
                  <a:pt x="7703943" y="1172368"/>
                  <a:pt x="7619635" y="1419433"/>
                  <a:pt x="7691911" y="1631216"/>
                </a:cubicBezTo>
                <a:cubicBezTo>
                  <a:pt x="7598567" y="1657166"/>
                  <a:pt x="7420381" y="1611769"/>
                  <a:pt x="7330983" y="1631216"/>
                </a:cubicBezTo>
                <a:cubicBezTo>
                  <a:pt x="7241585" y="1650663"/>
                  <a:pt x="6907782" y="1603310"/>
                  <a:pt x="6662378" y="1631216"/>
                </a:cubicBezTo>
                <a:cubicBezTo>
                  <a:pt x="6416974" y="1659122"/>
                  <a:pt x="6301246" y="1621783"/>
                  <a:pt x="6070693" y="1631216"/>
                </a:cubicBezTo>
                <a:cubicBezTo>
                  <a:pt x="5840141" y="1640649"/>
                  <a:pt x="5745270" y="1614042"/>
                  <a:pt x="5555926" y="1631216"/>
                </a:cubicBezTo>
                <a:cubicBezTo>
                  <a:pt x="5366582" y="1648390"/>
                  <a:pt x="5281218" y="1575894"/>
                  <a:pt x="5041160" y="1631216"/>
                </a:cubicBezTo>
                <a:cubicBezTo>
                  <a:pt x="4801102" y="1686538"/>
                  <a:pt x="4703161" y="1620137"/>
                  <a:pt x="4603313" y="1631216"/>
                </a:cubicBezTo>
                <a:cubicBezTo>
                  <a:pt x="4503465" y="1642295"/>
                  <a:pt x="4237305" y="1625234"/>
                  <a:pt x="4011627" y="1631216"/>
                </a:cubicBezTo>
                <a:cubicBezTo>
                  <a:pt x="3785949" y="1637198"/>
                  <a:pt x="3650342" y="1569510"/>
                  <a:pt x="3419942" y="1631216"/>
                </a:cubicBezTo>
                <a:cubicBezTo>
                  <a:pt x="3189543" y="1692922"/>
                  <a:pt x="3144495" y="1599572"/>
                  <a:pt x="3059014" y="1631216"/>
                </a:cubicBezTo>
                <a:cubicBezTo>
                  <a:pt x="2973533" y="1662860"/>
                  <a:pt x="2661548" y="1588803"/>
                  <a:pt x="2313490" y="1631216"/>
                </a:cubicBezTo>
                <a:cubicBezTo>
                  <a:pt x="1965432" y="1673629"/>
                  <a:pt x="1934782" y="1571290"/>
                  <a:pt x="1798724" y="1631216"/>
                </a:cubicBezTo>
                <a:cubicBezTo>
                  <a:pt x="1662666" y="1691142"/>
                  <a:pt x="1412824" y="1592537"/>
                  <a:pt x="1283957" y="1631216"/>
                </a:cubicBezTo>
                <a:cubicBezTo>
                  <a:pt x="1155090" y="1669895"/>
                  <a:pt x="1071719" y="1598504"/>
                  <a:pt x="923029" y="1631216"/>
                </a:cubicBezTo>
                <a:cubicBezTo>
                  <a:pt x="774339" y="1663928"/>
                  <a:pt x="412495" y="1584968"/>
                  <a:pt x="0" y="1631216"/>
                </a:cubicBezTo>
                <a:cubicBezTo>
                  <a:pt x="-61924" y="1413888"/>
                  <a:pt x="27409" y="1349115"/>
                  <a:pt x="0" y="1103789"/>
                </a:cubicBezTo>
                <a:cubicBezTo>
                  <a:pt x="-27409" y="858463"/>
                  <a:pt x="3300" y="809628"/>
                  <a:pt x="0" y="576363"/>
                </a:cubicBezTo>
                <a:cubicBezTo>
                  <a:pt x="-3300" y="343098"/>
                  <a:pt x="28483" y="283189"/>
                  <a:pt x="0" y="0"/>
                </a:cubicBezTo>
                <a:close/>
              </a:path>
              <a:path w="7691911" h="1631216" stroke="0" extrusionOk="0">
                <a:moveTo>
                  <a:pt x="0" y="0"/>
                </a:moveTo>
                <a:cubicBezTo>
                  <a:pt x="165429" y="-39763"/>
                  <a:pt x="240598" y="8074"/>
                  <a:pt x="360928" y="0"/>
                </a:cubicBezTo>
                <a:cubicBezTo>
                  <a:pt x="481258" y="-8074"/>
                  <a:pt x="803182" y="2939"/>
                  <a:pt x="1029533" y="0"/>
                </a:cubicBezTo>
                <a:cubicBezTo>
                  <a:pt x="1255885" y="-2939"/>
                  <a:pt x="1229000" y="4111"/>
                  <a:pt x="1390461" y="0"/>
                </a:cubicBezTo>
                <a:cubicBezTo>
                  <a:pt x="1551922" y="-4111"/>
                  <a:pt x="1815201" y="43600"/>
                  <a:pt x="2059065" y="0"/>
                </a:cubicBezTo>
                <a:cubicBezTo>
                  <a:pt x="2302929" y="-43600"/>
                  <a:pt x="2428218" y="28694"/>
                  <a:pt x="2727670" y="0"/>
                </a:cubicBezTo>
                <a:cubicBezTo>
                  <a:pt x="3027122" y="-28694"/>
                  <a:pt x="2976535" y="4630"/>
                  <a:pt x="3165517" y="0"/>
                </a:cubicBezTo>
                <a:cubicBezTo>
                  <a:pt x="3354499" y="-4630"/>
                  <a:pt x="3574411" y="25540"/>
                  <a:pt x="3680284" y="0"/>
                </a:cubicBezTo>
                <a:cubicBezTo>
                  <a:pt x="3786157" y="-25540"/>
                  <a:pt x="3989031" y="6480"/>
                  <a:pt x="4195050" y="0"/>
                </a:cubicBezTo>
                <a:cubicBezTo>
                  <a:pt x="4401069" y="-6480"/>
                  <a:pt x="4398360" y="25061"/>
                  <a:pt x="4555978" y="0"/>
                </a:cubicBezTo>
                <a:cubicBezTo>
                  <a:pt x="4713596" y="-25061"/>
                  <a:pt x="5147705" y="43031"/>
                  <a:pt x="5301502" y="0"/>
                </a:cubicBezTo>
                <a:cubicBezTo>
                  <a:pt x="5455299" y="-43031"/>
                  <a:pt x="5661712" y="18686"/>
                  <a:pt x="5970106" y="0"/>
                </a:cubicBezTo>
                <a:cubicBezTo>
                  <a:pt x="6278500" y="-18686"/>
                  <a:pt x="6288062" y="27317"/>
                  <a:pt x="6407954" y="0"/>
                </a:cubicBezTo>
                <a:cubicBezTo>
                  <a:pt x="6527846" y="-27317"/>
                  <a:pt x="6734006" y="48860"/>
                  <a:pt x="6845801" y="0"/>
                </a:cubicBezTo>
                <a:cubicBezTo>
                  <a:pt x="6957596" y="-48860"/>
                  <a:pt x="7509842" y="97384"/>
                  <a:pt x="7691911" y="0"/>
                </a:cubicBezTo>
                <a:cubicBezTo>
                  <a:pt x="7709729" y="207091"/>
                  <a:pt x="7684141" y="440669"/>
                  <a:pt x="7691911" y="560051"/>
                </a:cubicBezTo>
                <a:cubicBezTo>
                  <a:pt x="7699681" y="679433"/>
                  <a:pt x="7662644" y="812022"/>
                  <a:pt x="7691911" y="1054853"/>
                </a:cubicBezTo>
                <a:cubicBezTo>
                  <a:pt x="7721178" y="1297684"/>
                  <a:pt x="7631807" y="1473246"/>
                  <a:pt x="7691911" y="1631216"/>
                </a:cubicBezTo>
                <a:cubicBezTo>
                  <a:pt x="7474731" y="1639530"/>
                  <a:pt x="7154352" y="1625433"/>
                  <a:pt x="6946387" y="1631216"/>
                </a:cubicBezTo>
                <a:cubicBezTo>
                  <a:pt x="6738422" y="1636999"/>
                  <a:pt x="6418696" y="1553007"/>
                  <a:pt x="6200864" y="1631216"/>
                </a:cubicBezTo>
                <a:cubicBezTo>
                  <a:pt x="5983032" y="1709425"/>
                  <a:pt x="5898153" y="1591100"/>
                  <a:pt x="5763016" y="1631216"/>
                </a:cubicBezTo>
                <a:cubicBezTo>
                  <a:pt x="5627879" y="1671332"/>
                  <a:pt x="5501276" y="1615688"/>
                  <a:pt x="5402088" y="1631216"/>
                </a:cubicBezTo>
                <a:cubicBezTo>
                  <a:pt x="5302900" y="1646744"/>
                  <a:pt x="5075819" y="1612798"/>
                  <a:pt x="4964241" y="1631216"/>
                </a:cubicBezTo>
                <a:cubicBezTo>
                  <a:pt x="4852663" y="1649634"/>
                  <a:pt x="4564075" y="1557787"/>
                  <a:pt x="4218717" y="1631216"/>
                </a:cubicBezTo>
                <a:cubicBezTo>
                  <a:pt x="3873359" y="1704645"/>
                  <a:pt x="3830735" y="1618341"/>
                  <a:pt x="3550113" y="1631216"/>
                </a:cubicBezTo>
                <a:cubicBezTo>
                  <a:pt x="3269491" y="1644091"/>
                  <a:pt x="3095138" y="1605032"/>
                  <a:pt x="2958427" y="1631216"/>
                </a:cubicBezTo>
                <a:cubicBezTo>
                  <a:pt x="2821716" y="1657400"/>
                  <a:pt x="2716849" y="1616345"/>
                  <a:pt x="2597499" y="1631216"/>
                </a:cubicBezTo>
                <a:cubicBezTo>
                  <a:pt x="2478149" y="1646087"/>
                  <a:pt x="2386653" y="1629962"/>
                  <a:pt x="2236571" y="1631216"/>
                </a:cubicBezTo>
                <a:cubicBezTo>
                  <a:pt x="2086489" y="1632470"/>
                  <a:pt x="1671217" y="1570631"/>
                  <a:pt x="1491047" y="1631216"/>
                </a:cubicBezTo>
                <a:cubicBezTo>
                  <a:pt x="1310877" y="1691801"/>
                  <a:pt x="1192628" y="1611662"/>
                  <a:pt x="976281" y="1631216"/>
                </a:cubicBezTo>
                <a:cubicBezTo>
                  <a:pt x="759934" y="1650770"/>
                  <a:pt x="282705" y="1612578"/>
                  <a:pt x="0" y="1631216"/>
                </a:cubicBezTo>
                <a:cubicBezTo>
                  <a:pt x="-15682" y="1515778"/>
                  <a:pt x="45478" y="1174902"/>
                  <a:pt x="0" y="1054853"/>
                </a:cubicBezTo>
                <a:cubicBezTo>
                  <a:pt x="-45478" y="934804"/>
                  <a:pt x="28415" y="722540"/>
                  <a:pt x="0" y="511114"/>
                </a:cubicBezTo>
                <a:cubicBezTo>
                  <a:pt x="-28415" y="299688"/>
                  <a:pt x="36729" y="185394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09669648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000" b="1" dirty="0"/>
              <a:t>DSP-13</a:t>
            </a:r>
            <a:r>
              <a:rPr lang="en-GB" sz="2000" dirty="0"/>
              <a:t> shows the </a:t>
            </a:r>
            <a:r>
              <a:rPr lang="en-GB" sz="2000" b="1" dirty="0"/>
              <a:t>lowest fracture strength</a:t>
            </a:r>
            <a:r>
              <a:rPr lang="en-GB" sz="2000" dirty="0"/>
              <a:t> and the </a:t>
            </a:r>
            <a:r>
              <a:rPr lang="en-GB" sz="2000" b="1" dirty="0"/>
              <a:t>widest spread in failure stress</a:t>
            </a:r>
            <a:r>
              <a:rPr lang="en-GB" sz="2000" dirty="0"/>
              <a:t>, indicating the </a:t>
            </a:r>
            <a:r>
              <a:rPr lang="en-GB" sz="2000" b="1" dirty="0"/>
              <a:t>least predictable mechanical performance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r>
              <a:rPr lang="en-GB" sz="2000" b="1" dirty="0"/>
              <a:t>DSP-90</a:t>
            </a:r>
            <a:r>
              <a:rPr lang="en-GB" sz="2000" dirty="0"/>
              <a:t> has </a:t>
            </a:r>
            <a:r>
              <a:rPr lang="en-GB" sz="2000" b="1" dirty="0"/>
              <a:t>slightly higher strength</a:t>
            </a:r>
            <a:r>
              <a:rPr lang="en-GB" sz="2000" dirty="0"/>
              <a:t> and </a:t>
            </a:r>
            <a:r>
              <a:rPr lang="en-GB" sz="2000" b="1" dirty="0"/>
              <a:t>less scatter</a:t>
            </a:r>
            <a:r>
              <a:rPr lang="en-GB" sz="2000" dirty="0"/>
              <a:t> than DSP-13, but still </a:t>
            </a:r>
            <a:r>
              <a:rPr lang="en-GB" sz="2000" b="1" dirty="0"/>
              <a:t>underperforms</a:t>
            </a:r>
            <a:r>
              <a:rPr lang="en-GB" sz="2000" dirty="0"/>
              <a:t> compared to </a:t>
            </a:r>
            <a:r>
              <a:rPr lang="en-GB" sz="2000" b="1" dirty="0"/>
              <a:t>SSP-90</a:t>
            </a:r>
            <a:r>
              <a:rPr lang="en-GB" sz="2000" dirty="0"/>
              <a:t> in both strength and consistency.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293974-383C-E619-D5A6-F2F3E0B29C21}"/>
              </a:ext>
            </a:extLst>
          </p:cNvPr>
          <p:cNvSpPr txBox="1"/>
          <p:nvPr/>
        </p:nvSpPr>
        <p:spPr>
          <a:xfrm>
            <a:off x="897296" y="1951979"/>
            <a:ext cx="2491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/>
              <a:t>Fracture strength: </a:t>
            </a:r>
            <a:r>
              <a:rPr lang="en-GB" dirty="0"/>
              <a:t>the maximum stress a material can withstand before breaking.</a:t>
            </a:r>
          </a:p>
          <a:p>
            <a:pPr algn="just"/>
            <a:endParaRPr lang="en-GB" dirty="0"/>
          </a:p>
          <a:p>
            <a:pPr algn="just"/>
            <a:r>
              <a:rPr lang="en-GB" b="1" dirty="0"/>
              <a:t>Toughness</a:t>
            </a:r>
            <a:r>
              <a:rPr lang="en-GB" dirty="0"/>
              <a:t>: the ability to resist fracture by absorbing energy.</a:t>
            </a:r>
          </a:p>
        </p:txBody>
      </p:sp>
    </p:spTree>
    <p:extLst>
      <p:ext uri="{BB962C8B-B14F-4D97-AF65-F5344CB8AC3E}">
        <p14:creationId xmlns:p14="http://schemas.microsoft.com/office/powerpoint/2010/main" val="303202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01FB-6257-0A70-B3ED-0E7059F97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6592" y="126328"/>
            <a:ext cx="7651738" cy="138215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Weibull Distribution Analysis of Silicon Samples Breaking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Strength</a:t>
            </a:r>
            <a:endParaRPr lang="en-IT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24550-8F8E-CE49-7CDE-F9E1C751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1607E-C8C7-814E-A839-31460553529F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C90A0-7832-2DC9-4EE1-6A68993F9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CF8C2-2A21-66A9-5975-0D86E7A9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17</a:t>
            </a:fld>
            <a:endParaRPr lang="en-US"/>
          </a:p>
        </p:txBody>
      </p:sp>
      <p:pic>
        <p:nvPicPr>
          <p:cNvPr id="7" name="Content Placeholder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D7B4516-0E7C-E940-FD10-1EE734CCE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592" y="1699484"/>
            <a:ext cx="6293729" cy="308666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45C6A3-2ED2-07A2-019D-59E689E0CE73}"/>
              </a:ext>
            </a:extLst>
          </p:cNvPr>
          <p:cNvSpPr txBox="1"/>
          <p:nvPr/>
        </p:nvSpPr>
        <p:spPr>
          <a:xfrm>
            <a:off x="1226592" y="5168148"/>
            <a:ext cx="6130636" cy="646331"/>
          </a:xfrm>
          <a:custGeom>
            <a:avLst/>
            <a:gdLst>
              <a:gd name="connsiteX0" fmla="*/ 0 w 6130636"/>
              <a:gd name="connsiteY0" fmla="*/ 0 h 646331"/>
              <a:gd name="connsiteX1" fmla="*/ 618637 w 6130636"/>
              <a:gd name="connsiteY1" fmla="*/ 0 h 646331"/>
              <a:gd name="connsiteX2" fmla="*/ 1114661 w 6130636"/>
              <a:gd name="connsiteY2" fmla="*/ 0 h 646331"/>
              <a:gd name="connsiteX3" fmla="*/ 1733298 w 6130636"/>
              <a:gd name="connsiteY3" fmla="*/ 0 h 646331"/>
              <a:gd name="connsiteX4" fmla="*/ 2351935 w 6130636"/>
              <a:gd name="connsiteY4" fmla="*/ 0 h 646331"/>
              <a:gd name="connsiteX5" fmla="*/ 2847959 w 6130636"/>
              <a:gd name="connsiteY5" fmla="*/ 0 h 646331"/>
              <a:gd name="connsiteX6" fmla="*/ 3221371 w 6130636"/>
              <a:gd name="connsiteY6" fmla="*/ 0 h 646331"/>
              <a:gd name="connsiteX7" fmla="*/ 3778701 w 6130636"/>
              <a:gd name="connsiteY7" fmla="*/ 0 h 646331"/>
              <a:gd name="connsiteX8" fmla="*/ 4274725 w 6130636"/>
              <a:gd name="connsiteY8" fmla="*/ 0 h 646331"/>
              <a:gd name="connsiteX9" fmla="*/ 4709443 w 6130636"/>
              <a:gd name="connsiteY9" fmla="*/ 0 h 646331"/>
              <a:gd name="connsiteX10" fmla="*/ 5082855 w 6130636"/>
              <a:gd name="connsiteY10" fmla="*/ 0 h 646331"/>
              <a:gd name="connsiteX11" fmla="*/ 5640185 w 6130636"/>
              <a:gd name="connsiteY11" fmla="*/ 0 h 646331"/>
              <a:gd name="connsiteX12" fmla="*/ 6130636 w 6130636"/>
              <a:gd name="connsiteY12" fmla="*/ 0 h 646331"/>
              <a:gd name="connsiteX13" fmla="*/ 6130636 w 6130636"/>
              <a:gd name="connsiteY13" fmla="*/ 329629 h 646331"/>
              <a:gd name="connsiteX14" fmla="*/ 6130636 w 6130636"/>
              <a:gd name="connsiteY14" fmla="*/ 646331 h 646331"/>
              <a:gd name="connsiteX15" fmla="*/ 5573305 w 6130636"/>
              <a:gd name="connsiteY15" fmla="*/ 646331 h 646331"/>
              <a:gd name="connsiteX16" fmla="*/ 5199894 w 6130636"/>
              <a:gd name="connsiteY16" fmla="*/ 646331 h 646331"/>
              <a:gd name="connsiteX17" fmla="*/ 4703870 w 6130636"/>
              <a:gd name="connsiteY17" fmla="*/ 646331 h 646331"/>
              <a:gd name="connsiteX18" fmla="*/ 4330458 w 6130636"/>
              <a:gd name="connsiteY18" fmla="*/ 646331 h 646331"/>
              <a:gd name="connsiteX19" fmla="*/ 3773128 w 6130636"/>
              <a:gd name="connsiteY19" fmla="*/ 646331 h 646331"/>
              <a:gd name="connsiteX20" fmla="*/ 3154491 w 6130636"/>
              <a:gd name="connsiteY20" fmla="*/ 646331 h 646331"/>
              <a:gd name="connsiteX21" fmla="*/ 2535854 w 6130636"/>
              <a:gd name="connsiteY21" fmla="*/ 646331 h 646331"/>
              <a:gd name="connsiteX22" fmla="*/ 1978523 w 6130636"/>
              <a:gd name="connsiteY22" fmla="*/ 646331 h 646331"/>
              <a:gd name="connsiteX23" fmla="*/ 1298580 w 6130636"/>
              <a:gd name="connsiteY23" fmla="*/ 646331 h 646331"/>
              <a:gd name="connsiteX24" fmla="*/ 679943 w 6130636"/>
              <a:gd name="connsiteY24" fmla="*/ 646331 h 646331"/>
              <a:gd name="connsiteX25" fmla="*/ 0 w 6130636"/>
              <a:gd name="connsiteY25" fmla="*/ 646331 h 646331"/>
              <a:gd name="connsiteX26" fmla="*/ 0 w 6130636"/>
              <a:gd name="connsiteY26" fmla="*/ 316702 h 646331"/>
              <a:gd name="connsiteX27" fmla="*/ 0 w 6130636"/>
              <a:gd name="connsiteY27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0636" h="646331" fill="none" extrusionOk="0">
                <a:moveTo>
                  <a:pt x="0" y="0"/>
                </a:moveTo>
                <a:cubicBezTo>
                  <a:pt x="185649" y="-13694"/>
                  <a:pt x="362876" y="45090"/>
                  <a:pt x="618637" y="0"/>
                </a:cubicBezTo>
                <a:cubicBezTo>
                  <a:pt x="874398" y="-45090"/>
                  <a:pt x="910440" y="7125"/>
                  <a:pt x="1114661" y="0"/>
                </a:cubicBezTo>
                <a:cubicBezTo>
                  <a:pt x="1318882" y="-7125"/>
                  <a:pt x="1532590" y="57949"/>
                  <a:pt x="1733298" y="0"/>
                </a:cubicBezTo>
                <a:cubicBezTo>
                  <a:pt x="1934006" y="-57949"/>
                  <a:pt x="2180280" y="30339"/>
                  <a:pt x="2351935" y="0"/>
                </a:cubicBezTo>
                <a:cubicBezTo>
                  <a:pt x="2523590" y="-30339"/>
                  <a:pt x="2710720" y="5467"/>
                  <a:pt x="2847959" y="0"/>
                </a:cubicBezTo>
                <a:cubicBezTo>
                  <a:pt x="2985198" y="-5467"/>
                  <a:pt x="3076487" y="20557"/>
                  <a:pt x="3221371" y="0"/>
                </a:cubicBezTo>
                <a:cubicBezTo>
                  <a:pt x="3366255" y="-20557"/>
                  <a:pt x="3536176" y="57539"/>
                  <a:pt x="3778701" y="0"/>
                </a:cubicBezTo>
                <a:cubicBezTo>
                  <a:pt x="4021226" y="-57539"/>
                  <a:pt x="4038358" y="15664"/>
                  <a:pt x="4274725" y="0"/>
                </a:cubicBezTo>
                <a:cubicBezTo>
                  <a:pt x="4511092" y="-15664"/>
                  <a:pt x="4570823" y="970"/>
                  <a:pt x="4709443" y="0"/>
                </a:cubicBezTo>
                <a:cubicBezTo>
                  <a:pt x="4848063" y="-970"/>
                  <a:pt x="4946886" y="23481"/>
                  <a:pt x="5082855" y="0"/>
                </a:cubicBezTo>
                <a:cubicBezTo>
                  <a:pt x="5218824" y="-23481"/>
                  <a:pt x="5451086" y="25281"/>
                  <a:pt x="5640185" y="0"/>
                </a:cubicBezTo>
                <a:cubicBezTo>
                  <a:pt x="5829284" y="-25281"/>
                  <a:pt x="5892099" y="11313"/>
                  <a:pt x="6130636" y="0"/>
                </a:cubicBezTo>
                <a:cubicBezTo>
                  <a:pt x="6132270" y="164581"/>
                  <a:pt x="6095612" y="222595"/>
                  <a:pt x="6130636" y="329629"/>
                </a:cubicBezTo>
                <a:cubicBezTo>
                  <a:pt x="6165660" y="436663"/>
                  <a:pt x="6128673" y="488057"/>
                  <a:pt x="6130636" y="646331"/>
                </a:cubicBezTo>
                <a:cubicBezTo>
                  <a:pt x="5973601" y="678346"/>
                  <a:pt x="5725886" y="608874"/>
                  <a:pt x="5573305" y="646331"/>
                </a:cubicBezTo>
                <a:cubicBezTo>
                  <a:pt x="5420724" y="683788"/>
                  <a:pt x="5286509" y="625107"/>
                  <a:pt x="5199894" y="646331"/>
                </a:cubicBezTo>
                <a:cubicBezTo>
                  <a:pt x="5113279" y="667555"/>
                  <a:pt x="4807451" y="626382"/>
                  <a:pt x="4703870" y="646331"/>
                </a:cubicBezTo>
                <a:cubicBezTo>
                  <a:pt x="4600289" y="666280"/>
                  <a:pt x="4428082" y="631106"/>
                  <a:pt x="4330458" y="646331"/>
                </a:cubicBezTo>
                <a:cubicBezTo>
                  <a:pt x="4232834" y="661556"/>
                  <a:pt x="3888697" y="605756"/>
                  <a:pt x="3773128" y="646331"/>
                </a:cubicBezTo>
                <a:cubicBezTo>
                  <a:pt x="3657559" y="686906"/>
                  <a:pt x="3384390" y="615823"/>
                  <a:pt x="3154491" y="646331"/>
                </a:cubicBezTo>
                <a:cubicBezTo>
                  <a:pt x="2924592" y="676839"/>
                  <a:pt x="2810910" y="579514"/>
                  <a:pt x="2535854" y="646331"/>
                </a:cubicBezTo>
                <a:cubicBezTo>
                  <a:pt x="2260798" y="713148"/>
                  <a:pt x="2239213" y="635676"/>
                  <a:pt x="1978523" y="646331"/>
                </a:cubicBezTo>
                <a:cubicBezTo>
                  <a:pt x="1717833" y="656986"/>
                  <a:pt x="1543196" y="569497"/>
                  <a:pt x="1298580" y="646331"/>
                </a:cubicBezTo>
                <a:cubicBezTo>
                  <a:pt x="1053964" y="723165"/>
                  <a:pt x="936433" y="590688"/>
                  <a:pt x="679943" y="646331"/>
                </a:cubicBezTo>
                <a:cubicBezTo>
                  <a:pt x="423453" y="701974"/>
                  <a:pt x="297172" y="639025"/>
                  <a:pt x="0" y="646331"/>
                </a:cubicBezTo>
                <a:cubicBezTo>
                  <a:pt x="-8714" y="578498"/>
                  <a:pt x="9862" y="468883"/>
                  <a:pt x="0" y="316702"/>
                </a:cubicBezTo>
                <a:cubicBezTo>
                  <a:pt x="-9862" y="164521"/>
                  <a:pt x="36395" y="115533"/>
                  <a:pt x="0" y="0"/>
                </a:cubicBezTo>
                <a:close/>
              </a:path>
              <a:path w="6130636" h="646331" stroke="0" extrusionOk="0">
                <a:moveTo>
                  <a:pt x="0" y="0"/>
                </a:moveTo>
                <a:cubicBezTo>
                  <a:pt x="141542" y="-25075"/>
                  <a:pt x="254806" y="46475"/>
                  <a:pt x="434718" y="0"/>
                </a:cubicBezTo>
                <a:cubicBezTo>
                  <a:pt x="614630" y="-46475"/>
                  <a:pt x="799436" y="69224"/>
                  <a:pt x="1114661" y="0"/>
                </a:cubicBezTo>
                <a:cubicBezTo>
                  <a:pt x="1429886" y="-69224"/>
                  <a:pt x="1307704" y="36186"/>
                  <a:pt x="1488073" y="0"/>
                </a:cubicBezTo>
                <a:cubicBezTo>
                  <a:pt x="1668442" y="-36186"/>
                  <a:pt x="1948026" y="71476"/>
                  <a:pt x="2106709" y="0"/>
                </a:cubicBezTo>
                <a:cubicBezTo>
                  <a:pt x="2265392" y="-71476"/>
                  <a:pt x="2385531" y="22612"/>
                  <a:pt x="2541427" y="0"/>
                </a:cubicBezTo>
                <a:cubicBezTo>
                  <a:pt x="2697323" y="-22612"/>
                  <a:pt x="2827210" y="2764"/>
                  <a:pt x="2914839" y="0"/>
                </a:cubicBezTo>
                <a:cubicBezTo>
                  <a:pt x="3002468" y="-2764"/>
                  <a:pt x="3293017" y="29823"/>
                  <a:pt x="3472169" y="0"/>
                </a:cubicBezTo>
                <a:cubicBezTo>
                  <a:pt x="3651321" y="-29823"/>
                  <a:pt x="3744554" y="7055"/>
                  <a:pt x="3906887" y="0"/>
                </a:cubicBezTo>
                <a:cubicBezTo>
                  <a:pt x="4069220" y="-7055"/>
                  <a:pt x="4181244" y="41352"/>
                  <a:pt x="4280299" y="0"/>
                </a:cubicBezTo>
                <a:cubicBezTo>
                  <a:pt x="4379354" y="-41352"/>
                  <a:pt x="4664469" y="34483"/>
                  <a:pt x="4960242" y="0"/>
                </a:cubicBezTo>
                <a:cubicBezTo>
                  <a:pt x="5256015" y="-34483"/>
                  <a:pt x="5336909" y="53067"/>
                  <a:pt x="5456266" y="0"/>
                </a:cubicBezTo>
                <a:cubicBezTo>
                  <a:pt x="5575623" y="-53067"/>
                  <a:pt x="5829343" y="71064"/>
                  <a:pt x="6130636" y="0"/>
                </a:cubicBezTo>
                <a:cubicBezTo>
                  <a:pt x="6147691" y="68208"/>
                  <a:pt x="6115106" y="183876"/>
                  <a:pt x="6130636" y="323166"/>
                </a:cubicBezTo>
                <a:cubicBezTo>
                  <a:pt x="6146166" y="462456"/>
                  <a:pt x="6111690" y="552930"/>
                  <a:pt x="6130636" y="646331"/>
                </a:cubicBezTo>
                <a:cubicBezTo>
                  <a:pt x="5984436" y="694436"/>
                  <a:pt x="5863733" y="595328"/>
                  <a:pt x="5695918" y="646331"/>
                </a:cubicBezTo>
                <a:cubicBezTo>
                  <a:pt x="5528103" y="697334"/>
                  <a:pt x="5352452" y="610016"/>
                  <a:pt x="5261200" y="646331"/>
                </a:cubicBezTo>
                <a:cubicBezTo>
                  <a:pt x="5169948" y="682646"/>
                  <a:pt x="4945789" y="632656"/>
                  <a:pt x="4826483" y="646331"/>
                </a:cubicBezTo>
                <a:cubicBezTo>
                  <a:pt x="4707177" y="660006"/>
                  <a:pt x="4532901" y="643973"/>
                  <a:pt x="4453071" y="646331"/>
                </a:cubicBezTo>
                <a:cubicBezTo>
                  <a:pt x="4373241" y="648689"/>
                  <a:pt x="4081520" y="632345"/>
                  <a:pt x="3834434" y="646331"/>
                </a:cubicBezTo>
                <a:cubicBezTo>
                  <a:pt x="3587348" y="660317"/>
                  <a:pt x="3527818" y="601420"/>
                  <a:pt x="3338410" y="646331"/>
                </a:cubicBezTo>
                <a:cubicBezTo>
                  <a:pt x="3149002" y="691242"/>
                  <a:pt x="3080947" y="625252"/>
                  <a:pt x="2903692" y="646331"/>
                </a:cubicBezTo>
                <a:cubicBezTo>
                  <a:pt x="2726437" y="667410"/>
                  <a:pt x="2465601" y="600902"/>
                  <a:pt x="2223749" y="646331"/>
                </a:cubicBezTo>
                <a:cubicBezTo>
                  <a:pt x="1981897" y="691760"/>
                  <a:pt x="1844180" y="602401"/>
                  <a:pt x="1605112" y="646331"/>
                </a:cubicBezTo>
                <a:cubicBezTo>
                  <a:pt x="1366044" y="690261"/>
                  <a:pt x="1177358" y="593755"/>
                  <a:pt x="925169" y="646331"/>
                </a:cubicBezTo>
                <a:cubicBezTo>
                  <a:pt x="672980" y="698907"/>
                  <a:pt x="450981" y="628017"/>
                  <a:pt x="0" y="646331"/>
                </a:cubicBezTo>
                <a:cubicBezTo>
                  <a:pt x="-27663" y="510371"/>
                  <a:pt x="12132" y="468053"/>
                  <a:pt x="0" y="316702"/>
                </a:cubicBezTo>
                <a:cubicBezTo>
                  <a:pt x="-12132" y="165351"/>
                  <a:pt x="27000" y="76645"/>
                  <a:pt x="0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9965700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Figure 3.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Weibull distribution parameters for the breaking strength (MPa) of crystalline silicon samples.</a:t>
            </a:r>
            <a:endParaRPr lang="en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7D05F-8579-95CD-B16F-ED158C336EB1}"/>
              </a:ext>
            </a:extLst>
          </p:cNvPr>
          <p:cNvSpPr txBox="1"/>
          <p:nvPr/>
        </p:nvSpPr>
        <p:spPr>
          <a:xfrm>
            <a:off x="7818544" y="3042160"/>
            <a:ext cx="3712466" cy="3416320"/>
          </a:xfrm>
          <a:custGeom>
            <a:avLst/>
            <a:gdLst>
              <a:gd name="connsiteX0" fmla="*/ 0 w 3712466"/>
              <a:gd name="connsiteY0" fmla="*/ 0 h 3416320"/>
              <a:gd name="connsiteX1" fmla="*/ 567477 w 3712466"/>
              <a:gd name="connsiteY1" fmla="*/ 0 h 3416320"/>
              <a:gd name="connsiteX2" fmla="*/ 1097829 w 3712466"/>
              <a:gd name="connsiteY2" fmla="*/ 0 h 3416320"/>
              <a:gd name="connsiteX3" fmla="*/ 1665306 w 3712466"/>
              <a:gd name="connsiteY3" fmla="*/ 0 h 3416320"/>
              <a:gd name="connsiteX4" fmla="*/ 2084284 w 3712466"/>
              <a:gd name="connsiteY4" fmla="*/ 0 h 3416320"/>
              <a:gd name="connsiteX5" fmla="*/ 2614637 w 3712466"/>
              <a:gd name="connsiteY5" fmla="*/ 0 h 3416320"/>
              <a:gd name="connsiteX6" fmla="*/ 3144989 w 3712466"/>
              <a:gd name="connsiteY6" fmla="*/ 0 h 3416320"/>
              <a:gd name="connsiteX7" fmla="*/ 3712466 w 3712466"/>
              <a:gd name="connsiteY7" fmla="*/ 0 h 3416320"/>
              <a:gd name="connsiteX8" fmla="*/ 3712466 w 3712466"/>
              <a:gd name="connsiteY8" fmla="*/ 603550 h 3416320"/>
              <a:gd name="connsiteX9" fmla="*/ 3712466 w 3712466"/>
              <a:gd name="connsiteY9" fmla="*/ 1172937 h 3416320"/>
              <a:gd name="connsiteX10" fmla="*/ 3712466 w 3712466"/>
              <a:gd name="connsiteY10" fmla="*/ 1708160 h 3416320"/>
              <a:gd name="connsiteX11" fmla="*/ 3712466 w 3712466"/>
              <a:gd name="connsiteY11" fmla="*/ 2311710 h 3416320"/>
              <a:gd name="connsiteX12" fmla="*/ 3712466 w 3712466"/>
              <a:gd name="connsiteY12" fmla="*/ 2915260 h 3416320"/>
              <a:gd name="connsiteX13" fmla="*/ 3712466 w 3712466"/>
              <a:gd name="connsiteY13" fmla="*/ 3416320 h 3416320"/>
              <a:gd name="connsiteX14" fmla="*/ 3182114 w 3712466"/>
              <a:gd name="connsiteY14" fmla="*/ 3416320 h 3416320"/>
              <a:gd name="connsiteX15" fmla="*/ 2577512 w 3712466"/>
              <a:gd name="connsiteY15" fmla="*/ 3416320 h 3416320"/>
              <a:gd name="connsiteX16" fmla="*/ 2084284 w 3712466"/>
              <a:gd name="connsiteY16" fmla="*/ 3416320 h 3416320"/>
              <a:gd name="connsiteX17" fmla="*/ 1665306 w 3712466"/>
              <a:gd name="connsiteY17" fmla="*/ 3416320 h 3416320"/>
              <a:gd name="connsiteX18" fmla="*/ 1060705 w 3712466"/>
              <a:gd name="connsiteY18" fmla="*/ 3416320 h 3416320"/>
              <a:gd name="connsiteX19" fmla="*/ 493228 w 3712466"/>
              <a:gd name="connsiteY19" fmla="*/ 3416320 h 3416320"/>
              <a:gd name="connsiteX20" fmla="*/ 0 w 3712466"/>
              <a:gd name="connsiteY20" fmla="*/ 3416320 h 3416320"/>
              <a:gd name="connsiteX21" fmla="*/ 0 w 3712466"/>
              <a:gd name="connsiteY21" fmla="*/ 2915260 h 3416320"/>
              <a:gd name="connsiteX22" fmla="*/ 0 w 3712466"/>
              <a:gd name="connsiteY22" fmla="*/ 2277547 h 3416320"/>
              <a:gd name="connsiteX23" fmla="*/ 0 w 3712466"/>
              <a:gd name="connsiteY23" fmla="*/ 1742323 h 3416320"/>
              <a:gd name="connsiteX24" fmla="*/ 0 w 3712466"/>
              <a:gd name="connsiteY24" fmla="*/ 1241263 h 3416320"/>
              <a:gd name="connsiteX25" fmla="*/ 0 w 3712466"/>
              <a:gd name="connsiteY25" fmla="*/ 706039 h 3416320"/>
              <a:gd name="connsiteX26" fmla="*/ 0 w 3712466"/>
              <a:gd name="connsiteY26" fmla="*/ 0 h 341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12466" h="3416320" fill="none" extrusionOk="0">
                <a:moveTo>
                  <a:pt x="0" y="0"/>
                </a:moveTo>
                <a:cubicBezTo>
                  <a:pt x="182518" y="-27186"/>
                  <a:pt x="404003" y="11328"/>
                  <a:pt x="567477" y="0"/>
                </a:cubicBezTo>
                <a:cubicBezTo>
                  <a:pt x="730951" y="-11328"/>
                  <a:pt x="897316" y="37588"/>
                  <a:pt x="1097829" y="0"/>
                </a:cubicBezTo>
                <a:cubicBezTo>
                  <a:pt x="1298342" y="-37588"/>
                  <a:pt x="1404441" y="55799"/>
                  <a:pt x="1665306" y="0"/>
                </a:cubicBezTo>
                <a:cubicBezTo>
                  <a:pt x="1926171" y="-55799"/>
                  <a:pt x="1979055" y="3708"/>
                  <a:pt x="2084284" y="0"/>
                </a:cubicBezTo>
                <a:cubicBezTo>
                  <a:pt x="2189513" y="-3708"/>
                  <a:pt x="2468696" y="20331"/>
                  <a:pt x="2614637" y="0"/>
                </a:cubicBezTo>
                <a:cubicBezTo>
                  <a:pt x="2760578" y="-20331"/>
                  <a:pt x="2936668" y="35043"/>
                  <a:pt x="3144989" y="0"/>
                </a:cubicBezTo>
                <a:cubicBezTo>
                  <a:pt x="3353310" y="-35043"/>
                  <a:pt x="3481380" y="64369"/>
                  <a:pt x="3712466" y="0"/>
                </a:cubicBezTo>
                <a:cubicBezTo>
                  <a:pt x="3718252" y="293259"/>
                  <a:pt x="3698857" y="354435"/>
                  <a:pt x="3712466" y="603550"/>
                </a:cubicBezTo>
                <a:cubicBezTo>
                  <a:pt x="3726075" y="852665"/>
                  <a:pt x="3671406" y="992238"/>
                  <a:pt x="3712466" y="1172937"/>
                </a:cubicBezTo>
                <a:cubicBezTo>
                  <a:pt x="3753526" y="1353636"/>
                  <a:pt x="3682344" y="1443733"/>
                  <a:pt x="3712466" y="1708160"/>
                </a:cubicBezTo>
                <a:cubicBezTo>
                  <a:pt x="3742588" y="1972587"/>
                  <a:pt x="3705812" y="2157179"/>
                  <a:pt x="3712466" y="2311710"/>
                </a:cubicBezTo>
                <a:cubicBezTo>
                  <a:pt x="3719120" y="2466241"/>
                  <a:pt x="3667658" y="2631639"/>
                  <a:pt x="3712466" y="2915260"/>
                </a:cubicBezTo>
                <a:cubicBezTo>
                  <a:pt x="3757274" y="3198881"/>
                  <a:pt x="3712117" y="3291529"/>
                  <a:pt x="3712466" y="3416320"/>
                </a:cubicBezTo>
                <a:cubicBezTo>
                  <a:pt x="3546557" y="3418384"/>
                  <a:pt x="3376477" y="3362438"/>
                  <a:pt x="3182114" y="3416320"/>
                </a:cubicBezTo>
                <a:cubicBezTo>
                  <a:pt x="2987751" y="3470202"/>
                  <a:pt x="2859634" y="3359442"/>
                  <a:pt x="2577512" y="3416320"/>
                </a:cubicBezTo>
                <a:cubicBezTo>
                  <a:pt x="2295390" y="3473198"/>
                  <a:pt x="2301577" y="3396526"/>
                  <a:pt x="2084284" y="3416320"/>
                </a:cubicBezTo>
                <a:cubicBezTo>
                  <a:pt x="1866991" y="3436114"/>
                  <a:pt x="1798247" y="3401351"/>
                  <a:pt x="1665306" y="3416320"/>
                </a:cubicBezTo>
                <a:cubicBezTo>
                  <a:pt x="1532365" y="3431289"/>
                  <a:pt x="1361112" y="3408205"/>
                  <a:pt x="1060705" y="3416320"/>
                </a:cubicBezTo>
                <a:cubicBezTo>
                  <a:pt x="760298" y="3424435"/>
                  <a:pt x="714969" y="3403032"/>
                  <a:pt x="493228" y="3416320"/>
                </a:cubicBezTo>
                <a:cubicBezTo>
                  <a:pt x="271487" y="3429608"/>
                  <a:pt x="245736" y="3404926"/>
                  <a:pt x="0" y="3416320"/>
                </a:cubicBezTo>
                <a:cubicBezTo>
                  <a:pt x="-5481" y="3242284"/>
                  <a:pt x="54945" y="3077219"/>
                  <a:pt x="0" y="2915260"/>
                </a:cubicBezTo>
                <a:cubicBezTo>
                  <a:pt x="-54945" y="2753301"/>
                  <a:pt x="6597" y="2533465"/>
                  <a:pt x="0" y="2277547"/>
                </a:cubicBezTo>
                <a:cubicBezTo>
                  <a:pt x="-6597" y="2021629"/>
                  <a:pt x="17949" y="1939247"/>
                  <a:pt x="0" y="1742323"/>
                </a:cubicBezTo>
                <a:cubicBezTo>
                  <a:pt x="-17949" y="1545399"/>
                  <a:pt x="37605" y="1451152"/>
                  <a:pt x="0" y="1241263"/>
                </a:cubicBezTo>
                <a:cubicBezTo>
                  <a:pt x="-37605" y="1031374"/>
                  <a:pt x="61634" y="852920"/>
                  <a:pt x="0" y="706039"/>
                </a:cubicBezTo>
                <a:cubicBezTo>
                  <a:pt x="-61634" y="559158"/>
                  <a:pt x="6869" y="320401"/>
                  <a:pt x="0" y="0"/>
                </a:cubicBezTo>
                <a:close/>
              </a:path>
              <a:path w="3712466" h="3416320" stroke="0" extrusionOk="0">
                <a:moveTo>
                  <a:pt x="0" y="0"/>
                </a:moveTo>
                <a:cubicBezTo>
                  <a:pt x="132617" y="-54662"/>
                  <a:pt x="236041" y="15800"/>
                  <a:pt x="456103" y="0"/>
                </a:cubicBezTo>
                <a:cubicBezTo>
                  <a:pt x="676165" y="-15800"/>
                  <a:pt x="719256" y="46713"/>
                  <a:pt x="949331" y="0"/>
                </a:cubicBezTo>
                <a:cubicBezTo>
                  <a:pt x="1179406" y="-46713"/>
                  <a:pt x="1294989" y="27172"/>
                  <a:pt x="1553932" y="0"/>
                </a:cubicBezTo>
                <a:cubicBezTo>
                  <a:pt x="1812875" y="-27172"/>
                  <a:pt x="1969362" y="13311"/>
                  <a:pt x="2158534" y="0"/>
                </a:cubicBezTo>
                <a:cubicBezTo>
                  <a:pt x="2347706" y="-13311"/>
                  <a:pt x="2482124" y="3908"/>
                  <a:pt x="2614637" y="0"/>
                </a:cubicBezTo>
                <a:cubicBezTo>
                  <a:pt x="2747150" y="-3908"/>
                  <a:pt x="2982499" y="45018"/>
                  <a:pt x="3144989" y="0"/>
                </a:cubicBezTo>
                <a:cubicBezTo>
                  <a:pt x="3307479" y="-45018"/>
                  <a:pt x="3503081" y="35630"/>
                  <a:pt x="3712466" y="0"/>
                </a:cubicBezTo>
                <a:cubicBezTo>
                  <a:pt x="3721835" y="269353"/>
                  <a:pt x="3689504" y="375568"/>
                  <a:pt x="3712466" y="637713"/>
                </a:cubicBezTo>
                <a:cubicBezTo>
                  <a:pt x="3735428" y="899858"/>
                  <a:pt x="3706644" y="1024453"/>
                  <a:pt x="3712466" y="1138773"/>
                </a:cubicBezTo>
                <a:cubicBezTo>
                  <a:pt x="3718288" y="1253093"/>
                  <a:pt x="3703466" y="1468686"/>
                  <a:pt x="3712466" y="1742323"/>
                </a:cubicBezTo>
                <a:cubicBezTo>
                  <a:pt x="3721466" y="2015960"/>
                  <a:pt x="3648814" y="2049181"/>
                  <a:pt x="3712466" y="2277547"/>
                </a:cubicBezTo>
                <a:cubicBezTo>
                  <a:pt x="3776118" y="2505913"/>
                  <a:pt x="3670918" y="2533708"/>
                  <a:pt x="3712466" y="2778607"/>
                </a:cubicBezTo>
                <a:cubicBezTo>
                  <a:pt x="3754014" y="3023506"/>
                  <a:pt x="3700133" y="3138239"/>
                  <a:pt x="3712466" y="3416320"/>
                </a:cubicBezTo>
                <a:cubicBezTo>
                  <a:pt x="3601886" y="3426485"/>
                  <a:pt x="3444140" y="3407563"/>
                  <a:pt x="3256363" y="3416320"/>
                </a:cubicBezTo>
                <a:cubicBezTo>
                  <a:pt x="3068586" y="3425077"/>
                  <a:pt x="2908292" y="3399810"/>
                  <a:pt x="2763135" y="3416320"/>
                </a:cubicBezTo>
                <a:cubicBezTo>
                  <a:pt x="2617978" y="3432830"/>
                  <a:pt x="2301090" y="3345002"/>
                  <a:pt x="2158534" y="3416320"/>
                </a:cubicBezTo>
                <a:cubicBezTo>
                  <a:pt x="2015978" y="3487638"/>
                  <a:pt x="1815828" y="3403799"/>
                  <a:pt x="1665306" y="3416320"/>
                </a:cubicBezTo>
                <a:cubicBezTo>
                  <a:pt x="1514784" y="3428841"/>
                  <a:pt x="1267631" y="3410611"/>
                  <a:pt x="1134954" y="3416320"/>
                </a:cubicBezTo>
                <a:cubicBezTo>
                  <a:pt x="1002277" y="3422029"/>
                  <a:pt x="722374" y="3410653"/>
                  <a:pt x="530352" y="3416320"/>
                </a:cubicBezTo>
                <a:cubicBezTo>
                  <a:pt x="338330" y="3421987"/>
                  <a:pt x="188846" y="3360983"/>
                  <a:pt x="0" y="3416320"/>
                </a:cubicBezTo>
                <a:cubicBezTo>
                  <a:pt x="-12618" y="3265658"/>
                  <a:pt x="37280" y="3096625"/>
                  <a:pt x="0" y="2846933"/>
                </a:cubicBezTo>
                <a:cubicBezTo>
                  <a:pt x="-37280" y="2597241"/>
                  <a:pt x="20696" y="2586184"/>
                  <a:pt x="0" y="2380036"/>
                </a:cubicBezTo>
                <a:cubicBezTo>
                  <a:pt x="-20696" y="2173888"/>
                  <a:pt x="25223" y="2037037"/>
                  <a:pt x="0" y="1776486"/>
                </a:cubicBezTo>
                <a:cubicBezTo>
                  <a:pt x="-25223" y="1515935"/>
                  <a:pt x="71830" y="1289157"/>
                  <a:pt x="0" y="1138773"/>
                </a:cubicBezTo>
                <a:cubicBezTo>
                  <a:pt x="-71830" y="988389"/>
                  <a:pt x="53231" y="670817"/>
                  <a:pt x="0" y="501060"/>
                </a:cubicBezTo>
                <a:cubicBezTo>
                  <a:pt x="-53231" y="331303"/>
                  <a:pt x="12213" y="147072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0250325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b="1" dirty="0"/>
              <a:t>SSP-90</a:t>
            </a:r>
            <a:r>
              <a:rPr lang="en-GB" dirty="0"/>
              <a:t> has the </a:t>
            </a:r>
            <a:r>
              <a:rPr lang="en-GB" b="1" dirty="0"/>
              <a:t>highest fracture strength (453.86 MPa)</a:t>
            </a:r>
            <a:r>
              <a:rPr lang="en-GB" dirty="0"/>
              <a:t> and </a:t>
            </a:r>
            <a:r>
              <a:rPr lang="en-GB" b="1" dirty="0"/>
              <a:t>most uniform mechanical behaviour</a:t>
            </a:r>
            <a:r>
              <a:rPr lang="en-GB" dirty="0"/>
              <a:t> (shape 16.71).</a:t>
            </a:r>
          </a:p>
          <a:p>
            <a:endParaRPr lang="en-GB" b="1" dirty="0"/>
          </a:p>
          <a:p>
            <a:r>
              <a:rPr lang="en-GB" b="1" dirty="0"/>
              <a:t>DSP-90</a:t>
            </a:r>
            <a:r>
              <a:rPr lang="en-GB" dirty="0"/>
              <a:t> has </a:t>
            </a:r>
            <a:r>
              <a:rPr lang="en-GB" b="1" dirty="0"/>
              <a:t>moderate strength (351.30 MPa)</a:t>
            </a:r>
            <a:r>
              <a:rPr lang="en-GB" dirty="0"/>
              <a:t> and shows </a:t>
            </a:r>
            <a:r>
              <a:rPr lang="en-GB" b="1" dirty="0"/>
              <a:t>more scatter in strength values</a:t>
            </a:r>
            <a:r>
              <a:rPr lang="en-GB" dirty="0"/>
              <a:t> (shape 6.68).</a:t>
            </a:r>
          </a:p>
          <a:p>
            <a:endParaRPr lang="en-GB" dirty="0"/>
          </a:p>
          <a:p>
            <a:r>
              <a:rPr lang="en-GB" b="1" dirty="0"/>
              <a:t>DSP-13</a:t>
            </a:r>
            <a:r>
              <a:rPr lang="en-GB" dirty="0"/>
              <a:t> has the </a:t>
            </a:r>
            <a:r>
              <a:rPr lang="en-GB" b="1" dirty="0"/>
              <a:t>lowest strength</a:t>
            </a:r>
            <a:r>
              <a:rPr lang="en-GB" dirty="0"/>
              <a:t> and the </a:t>
            </a:r>
            <a:r>
              <a:rPr lang="en-GB" b="1" dirty="0"/>
              <a:t>widest spread in failure stress</a:t>
            </a:r>
            <a:r>
              <a:rPr lang="en-GB" dirty="0"/>
              <a:t> (shape 5.57), making its performance </a:t>
            </a:r>
            <a:r>
              <a:rPr lang="en-GB" b="1" dirty="0"/>
              <a:t>less predictable</a:t>
            </a:r>
            <a:r>
              <a:rPr lang="en-GB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06B0DD-C848-F128-2B7A-5BCCCE7F13CA}"/>
              </a:ext>
            </a:extLst>
          </p:cNvPr>
          <p:cNvSpPr txBox="1"/>
          <p:nvPr/>
        </p:nvSpPr>
        <p:spPr>
          <a:xfrm>
            <a:off x="8121881" y="1520600"/>
            <a:ext cx="3034168" cy="1200329"/>
          </a:xfrm>
          <a:custGeom>
            <a:avLst/>
            <a:gdLst>
              <a:gd name="connsiteX0" fmla="*/ 0 w 3034168"/>
              <a:gd name="connsiteY0" fmla="*/ 0 h 1200329"/>
              <a:gd name="connsiteX1" fmla="*/ 475353 w 3034168"/>
              <a:gd name="connsiteY1" fmla="*/ 0 h 1200329"/>
              <a:gd name="connsiteX2" fmla="*/ 950706 w 3034168"/>
              <a:gd name="connsiteY2" fmla="*/ 0 h 1200329"/>
              <a:gd name="connsiteX3" fmla="*/ 1395717 w 3034168"/>
              <a:gd name="connsiteY3" fmla="*/ 0 h 1200329"/>
              <a:gd name="connsiteX4" fmla="*/ 1901412 w 3034168"/>
              <a:gd name="connsiteY4" fmla="*/ 0 h 1200329"/>
              <a:gd name="connsiteX5" fmla="*/ 2467790 w 3034168"/>
              <a:gd name="connsiteY5" fmla="*/ 0 h 1200329"/>
              <a:gd name="connsiteX6" fmla="*/ 3034168 w 3034168"/>
              <a:gd name="connsiteY6" fmla="*/ 0 h 1200329"/>
              <a:gd name="connsiteX7" fmla="*/ 3034168 w 3034168"/>
              <a:gd name="connsiteY7" fmla="*/ 412113 h 1200329"/>
              <a:gd name="connsiteX8" fmla="*/ 3034168 w 3034168"/>
              <a:gd name="connsiteY8" fmla="*/ 824226 h 1200329"/>
              <a:gd name="connsiteX9" fmla="*/ 3034168 w 3034168"/>
              <a:gd name="connsiteY9" fmla="*/ 1200329 h 1200329"/>
              <a:gd name="connsiteX10" fmla="*/ 2528473 w 3034168"/>
              <a:gd name="connsiteY10" fmla="*/ 1200329 h 1200329"/>
              <a:gd name="connsiteX11" fmla="*/ 2053120 w 3034168"/>
              <a:gd name="connsiteY11" fmla="*/ 1200329 h 1200329"/>
              <a:gd name="connsiteX12" fmla="*/ 1638451 w 3034168"/>
              <a:gd name="connsiteY12" fmla="*/ 1200329 h 1200329"/>
              <a:gd name="connsiteX13" fmla="*/ 1193439 w 3034168"/>
              <a:gd name="connsiteY13" fmla="*/ 1200329 h 1200329"/>
              <a:gd name="connsiteX14" fmla="*/ 627061 w 3034168"/>
              <a:gd name="connsiteY14" fmla="*/ 1200329 h 1200329"/>
              <a:gd name="connsiteX15" fmla="*/ 0 w 3034168"/>
              <a:gd name="connsiteY15" fmla="*/ 1200329 h 1200329"/>
              <a:gd name="connsiteX16" fmla="*/ 0 w 3034168"/>
              <a:gd name="connsiteY16" fmla="*/ 800219 h 1200329"/>
              <a:gd name="connsiteX17" fmla="*/ 0 w 3034168"/>
              <a:gd name="connsiteY17" fmla="*/ 376103 h 1200329"/>
              <a:gd name="connsiteX18" fmla="*/ 0 w 3034168"/>
              <a:gd name="connsiteY18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4168" h="1200329" fill="none" extrusionOk="0">
                <a:moveTo>
                  <a:pt x="0" y="0"/>
                </a:moveTo>
                <a:cubicBezTo>
                  <a:pt x="226019" y="-51629"/>
                  <a:pt x="329263" y="19402"/>
                  <a:pt x="475353" y="0"/>
                </a:cubicBezTo>
                <a:cubicBezTo>
                  <a:pt x="621443" y="-19402"/>
                  <a:pt x="759700" y="28358"/>
                  <a:pt x="950706" y="0"/>
                </a:cubicBezTo>
                <a:cubicBezTo>
                  <a:pt x="1141712" y="-28358"/>
                  <a:pt x="1182520" y="41321"/>
                  <a:pt x="1395717" y="0"/>
                </a:cubicBezTo>
                <a:cubicBezTo>
                  <a:pt x="1608914" y="-41321"/>
                  <a:pt x="1763836" y="19782"/>
                  <a:pt x="1901412" y="0"/>
                </a:cubicBezTo>
                <a:cubicBezTo>
                  <a:pt x="2038989" y="-19782"/>
                  <a:pt x="2331478" y="32139"/>
                  <a:pt x="2467790" y="0"/>
                </a:cubicBezTo>
                <a:cubicBezTo>
                  <a:pt x="2604102" y="-32139"/>
                  <a:pt x="2879675" y="40809"/>
                  <a:pt x="3034168" y="0"/>
                </a:cubicBezTo>
                <a:cubicBezTo>
                  <a:pt x="3037218" y="157050"/>
                  <a:pt x="3018650" y="281726"/>
                  <a:pt x="3034168" y="412113"/>
                </a:cubicBezTo>
                <a:cubicBezTo>
                  <a:pt x="3049686" y="542500"/>
                  <a:pt x="3016384" y="636525"/>
                  <a:pt x="3034168" y="824226"/>
                </a:cubicBezTo>
                <a:cubicBezTo>
                  <a:pt x="3051952" y="1011927"/>
                  <a:pt x="2999494" y="1054522"/>
                  <a:pt x="3034168" y="1200329"/>
                </a:cubicBezTo>
                <a:cubicBezTo>
                  <a:pt x="2790102" y="1211213"/>
                  <a:pt x="2766711" y="1161668"/>
                  <a:pt x="2528473" y="1200329"/>
                </a:cubicBezTo>
                <a:cubicBezTo>
                  <a:pt x="2290235" y="1238990"/>
                  <a:pt x="2167329" y="1173540"/>
                  <a:pt x="2053120" y="1200329"/>
                </a:cubicBezTo>
                <a:cubicBezTo>
                  <a:pt x="1938911" y="1227118"/>
                  <a:pt x="1792406" y="1178371"/>
                  <a:pt x="1638451" y="1200329"/>
                </a:cubicBezTo>
                <a:cubicBezTo>
                  <a:pt x="1484496" y="1222287"/>
                  <a:pt x="1336069" y="1157496"/>
                  <a:pt x="1193439" y="1200329"/>
                </a:cubicBezTo>
                <a:cubicBezTo>
                  <a:pt x="1050809" y="1243162"/>
                  <a:pt x="744600" y="1160710"/>
                  <a:pt x="627061" y="1200329"/>
                </a:cubicBezTo>
                <a:cubicBezTo>
                  <a:pt x="509522" y="1239948"/>
                  <a:pt x="190527" y="1164340"/>
                  <a:pt x="0" y="1200329"/>
                </a:cubicBezTo>
                <a:cubicBezTo>
                  <a:pt x="-42629" y="1101116"/>
                  <a:pt x="37131" y="964213"/>
                  <a:pt x="0" y="800219"/>
                </a:cubicBezTo>
                <a:cubicBezTo>
                  <a:pt x="-37131" y="636225"/>
                  <a:pt x="20822" y="509855"/>
                  <a:pt x="0" y="376103"/>
                </a:cubicBezTo>
                <a:cubicBezTo>
                  <a:pt x="-20822" y="242351"/>
                  <a:pt x="7268" y="132061"/>
                  <a:pt x="0" y="0"/>
                </a:cubicBezTo>
                <a:close/>
              </a:path>
              <a:path w="3034168" h="1200329" stroke="0" extrusionOk="0">
                <a:moveTo>
                  <a:pt x="0" y="0"/>
                </a:moveTo>
                <a:cubicBezTo>
                  <a:pt x="110650" y="-38566"/>
                  <a:pt x="272795" y="36390"/>
                  <a:pt x="414670" y="0"/>
                </a:cubicBezTo>
                <a:cubicBezTo>
                  <a:pt x="556545" y="-36390"/>
                  <a:pt x="759375" y="53748"/>
                  <a:pt x="890023" y="0"/>
                </a:cubicBezTo>
                <a:cubicBezTo>
                  <a:pt x="1020671" y="-53748"/>
                  <a:pt x="1211987" y="46345"/>
                  <a:pt x="1335034" y="0"/>
                </a:cubicBezTo>
                <a:cubicBezTo>
                  <a:pt x="1458081" y="-46345"/>
                  <a:pt x="1590367" y="10482"/>
                  <a:pt x="1810387" y="0"/>
                </a:cubicBezTo>
                <a:cubicBezTo>
                  <a:pt x="2030407" y="-10482"/>
                  <a:pt x="2102022" y="34294"/>
                  <a:pt x="2225057" y="0"/>
                </a:cubicBezTo>
                <a:cubicBezTo>
                  <a:pt x="2348092" y="-34294"/>
                  <a:pt x="2634329" y="17002"/>
                  <a:pt x="3034168" y="0"/>
                </a:cubicBezTo>
                <a:cubicBezTo>
                  <a:pt x="3036385" y="151027"/>
                  <a:pt x="3015521" y="241816"/>
                  <a:pt x="3034168" y="388106"/>
                </a:cubicBezTo>
                <a:cubicBezTo>
                  <a:pt x="3052815" y="534396"/>
                  <a:pt x="2997728" y="693376"/>
                  <a:pt x="3034168" y="800219"/>
                </a:cubicBezTo>
                <a:cubicBezTo>
                  <a:pt x="3070608" y="907062"/>
                  <a:pt x="2997708" y="1106709"/>
                  <a:pt x="3034168" y="1200329"/>
                </a:cubicBezTo>
                <a:cubicBezTo>
                  <a:pt x="2879416" y="1262736"/>
                  <a:pt x="2718284" y="1144980"/>
                  <a:pt x="2498132" y="1200329"/>
                </a:cubicBezTo>
                <a:cubicBezTo>
                  <a:pt x="2277980" y="1255678"/>
                  <a:pt x="2240679" y="1189648"/>
                  <a:pt x="2083462" y="1200329"/>
                </a:cubicBezTo>
                <a:cubicBezTo>
                  <a:pt x="1926245" y="1211010"/>
                  <a:pt x="1870934" y="1196005"/>
                  <a:pt x="1668792" y="1200329"/>
                </a:cubicBezTo>
                <a:cubicBezTo>
                  <a:pt x="1466650" y="1204653"/>
                  <a:pt x="1410501" y="1199485"/>
                  <a:pt x="1254123" y="1200329"/>
                </a:cubicBezTo>
                <a:cubicBezTo>
                  <a:pt x="1097745" y="1201173"/>
                  <a:pt x="829299" y="1178531"/>
                  <a:pt x="718086" y="1200329"/>
                </a:cubicBezTo>
                <a:cubicBezTo>
                  <a:pt x="606873" y="1222127"/>
                  <a:pt x="198558" y="1130980"/>
                  <a:pt x="0" y="1200329"/>
                </a:cubicBezTo>
                <a:cubicBezTo>
                  <a:pt x="-10979" y="1012981"/>
                  <a:pt x="21884" y="905244"/>
                  <a:pt x="0" y="812223"/>
                </a:cubicBezTo>
                <a:cubicBezTo>
                  <a:pt x="-21884" y="719202"/>
                  <a:pt x="44461" y="499308"/>
                  <a:pt x="0" y="388106"/>
                </a:cubicBezTo>
                <a:cubicBezTo>
                  <a:pt x="-44461" y="276904"/>
                  <a:pt x="34178" y="140611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03192370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GB" dirty="0"/>
              <a:t>(higher shape = less variability), and the scale parameter indicates the material's characteristic strength.</a:t>
            </a:r>
            <a:endParaRPr lang="en-IT" b="1" dirty="0"/>
          </a:p>
        </p:txBody>
      </p:sp>
    </p:spTree>
    <p:extLst>
      <p:ext uri="{BB962C8B-B14F-4D97-AF65-F5344CB8AC3E}">
        <p14:creationId xmlns:p14="http://schemas.microsoft.com/office/powerpoint/2010/main" val="1900215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1BF6C-F1C2-73F6-09FC-F3D3BB22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4721" y="1693516"/>
            <a:ext cx="10032130" cy="3962266"/>
          </a:xfrm>
        </p:spPr>
        <p:txBody>
          <a:bodyPr>
            <a:normAutofit lnSpcReduction="10000"/>
          </a:bodyPr>
          <a:lstStyle/>
          <a:p>
            <a:pPr marL="820350" indent="-514350" algn="just">
              <a:buFont typeface="+mj-lt"/>
              <a:buAutoNum type="arabicPeriod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Silicon blades capable of carrying 100-kg and 50-kg have been designed and optimized by FEA.</a:t>
            </a:r>
          </a:p>
          <a:p>
            <a:pPr marL="820350" indent="-514350" algn="just">
              <a:buFont typeface="+mj-lt"/>
              <a:buAutoNum type="arabicPeriod"/>
            </a:pPr>
            <a:r>
              <a:rPr lang="en-GB" sz="26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Designs with a natural frequency of less than 10 Hz and a peak stress of 90 MPa have been proven feasible</a:t>
            </a: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6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0350" indent="-514350" algn="just">
              <a:buFont typeface="+mj-lt"/>
              <a:buAutoNum type="arabicPeriod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study is complemented with experimental tests on (smaller and thinner) WEDM samples measuring the breaking strength.</a:t>
            </a:r>
          </a:p>
          <a:p>
            <a:pPr marL="820350" indent="-514350" algn="just">
              <a:buFont typeface="+mj-lt"/>
              <a:buAutoNum type="arabicPeriod"/>
            </a:pPr>
            <a:r>
              <a:rPr lang="en-GB" sz="2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SSP-90 has the highest breaking strength, DSP-13 has the lowest breaking strength and highest variability, while DSP-90 is slightly stronger.</a:t>
            </a:r>
            <a:endParaRPr lang="en-IT" sz="26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F93F2-88C7-CF8C-2032-86062A14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18</a:t>
            </a:fld>
            <a:endParaRPr lang="en-US"/>
          </a:p>
        </p:txBody>
      </p:sp>
      <p:sp>
        <p:nvSpPr>
          <p:cNvPr id="9" name="Title 9">
            <a:extLst>
              <a:ext uri="{FF2B5EF4-FFF2-40B4-BE49-F238E27FC236}">
                <a16:creationId xmlns:a16="http://schemas.microsoft.com/office/drawing/2014/main" id="{E875A784-7F7C-7187-8037-0CCD11CA202B}"/>
              </a:ext>
            </a:extLst>
          </p:cNvPr>
          <p:cNvSpPr txBox="1">
            <a:spLocks/>
          </p:cNvSpPr>
          <p:nvPr/>
        </p:nvSpPr>
        <p:spPr>
          <a:xfrm>
            <a:off x="1143000" y="259342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sz="4000" dirty="0"/>
              <a:t>SUMMARY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D3564F3-E517-4E01-E13D-9147CC469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FD67F2-BAA3-5962-6FD9-C7EA9DF9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EF5D2322-2009-B044-975B-937E700144F3}" type="datetime1">
              <a:rPr lang="it-IT" smtClean="0"/>
              <a:t>22/05/25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77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A0DA-873A-C3B5-1E61-8576AE598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364" y="2737922"/>
            <a:ext cx="7780200" cy="1382156"/>
          </a:xfrm>
        </p:spPr>
        <p:txBody>
          <a:bodyPr>
            <a:normAutofit/>
          </a:bodyPr>
          <a:lstStyle/>
          <a:p>
            <a:r>
              <a:rPr lang="en-GB" sz="6600" dirty="0"/>
              <a:t>B</a:t>
            </a:r>
            <a:r>
              <a:rPr lang="en-IT" sz="6600" dirty="0"/>
              <a:t>ackup slights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831FD-1B55-164A-3464-7DA10C679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8D4C7-A9AA-CA45-ABC9-239AA54C7191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39580-17C0-58FD-F8A4-3B7E8B1DC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44AEA-7CC3-6766-D6A7-A318919A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rtist's impression of the underground Einstein Telescope, a planned third-generation gravitational-wave detector.">
            <a:extLst>
              <a:ext uri="{FF2B5EF4-FFF2-40B4-BE49-F238E27FC236}">
                <a16:creationId xmlns:a16="http://schemas.microsoft.com/office/drawing/2014/main" id="{F9BA6D5B-B545-2348-AF81-1D3E424DA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6" r="27485"/>
          <a:stretch/>
        </p:blipFill>
        <p:spPr bwMode="auto"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DF88DE-83DB-2F87-8435-C95DB14B0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76" y="512782"/>
            <a:ext cx="4603172" cy="1644424"/>
          </a:xfrm>
        </p:spPr>
        <p:txBody>
          <a:bodyPr>
            <a:normAutofit/>
          </a:bodyPr>
          <a:lstStyle/>
          <a:p>
            <a:r>
              <a:rPr lang="en-GB" b="1" dirty="0"/>
              <a:t>M</a:t>
            </a:r>
            <a:r>
              <a:rPr lang="en-IT" b="1" dirty="0"/>
              <a:t>otivation</a:t>
            </a:r>
            <a:br>
              <a:rPr lang="en-IT" dirty="0"/>
            </a:br>
            <a:endParaRPr lang="en-IT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916A1-181E-FCE9-19E8-95C6A9C62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2" y="1865874"/>
            <a:ext cx="5487146" cy="4118345"/>
          </a:xfrm>
          <a:custGeom>
            <a:avLst/>
            <a:gdLst>
              <a:gd name="connsiteX0" fmla="*/ 0 w 5487146"/>
              <a:gd name="connsiteY0" fmla="*/ 0 h 4118345"/>
              <a:gd name="connsiteX1" fmla="*/ 658458 w 5487146"/>
              <a:gd name="connsiteY1" fmla="*/ 0 h 4118345"/>
              <a:gd name="connsiteX2" fmla="*/ 1097429 w 5487146"/>
              <a:gd name="connsiteY2" fmla="*/ 0 h 4118345"/>
              <a:gd name="connsiteX3" fmla="*/ 1591272 w 5487146"/>
              <a:gd name="connsiteY3" fmla="*/ 0 h 4118345"/>
              <a:gd name="connsiteX4" fmla="*/ 2249730 w 5487146"/>
              <a:gd name="connsiteY4" fmla="*/ 0 h 4118345"/>
              <a:gd name="connsiteX5" fmla="*/ 2688702 w 5487146"/>
              <a:gd name="connsiteY5" fmla="*/ 0 h 4118345"/>
              <a:gd name="connsiteX6" fmla="*/ 3127673 w 5487146"/>
              <a:gd name="connsiteY6" fmla="*/ 0 h 4118345"/>
              <a:gd name="connsiteX7" fmla="*/ 3511773 w 5487146"/>
              <a:gd name="connsiteY7" fmla="*/ 0 h 4118345"/>
              <a:gd name="connsiteX8" fmla="*/ 3895874 w 5487146"/>
              <a:gd name="connsiteY8" fmla="*/ 0 h 4118345"/>
              <a:gd name="connsiteX9" fmla="*/ 4334845 w 5487146"/>
              <a:gd name="connsiteY9" fmla="*/ 0 h 4118345"/>
              <a:gd name="connsiteX10" fmla="*/ 4828688 w 5487146"/>
              <a:gd name="connsiteY10" fmla="*/ 0 h 4118345"/>
              <a:gd name="connsiteX11" fmla="*/ 5487146 w 5487146"/>
              <a:gd name="connsiteY11" fmla="*/ 0 h 4118345"/>
              <a:gd name="connsiteX12" fmla="*/ 5487146 w 5487146"/>
              <a:gd name="connsiteY12" fmla="*/ 505968 h 4118345"/>
              <a:gd name="connsiteX13" fmla="*/ 5487146 w 5487146"/>
              <a:gd name="connsiteY13" fmla="*/ 970753 h 4118345"/>
              <a:gd name="connsiteX14" fmla="*/ 5487146 w 5487146"/>
              <a:gd name="connsiteY14" fmla="*/ 1600271 h 4118345"/>
              <a:gd name="connsiteX15" fmla="*/ 5487146 w 5487146"/>
              <a:gd name="connsiteY15" fmla="*/ 2229790 h 4118345"/>
              <a:gd name="connsiteX16" fmla="*/ 5487146 w 5487146"/>
              <a:gd name="connsiteY16" fmla="*/ 2818125 h 4118345"/>
              <a:gd name="connsiteX17" fmla="*/ 5487146 w 5487146"/>
              <a:gd name="connsiteY17" fmla="*/ 3324093 h 4118345"/>
              <a:gd name="connsiteX18" fmla="*/ 5487146 w 5487146"/>
              <a:gd name="connsiteY18" fmla="*/ 4118345 h 4118345"/>
              <a:gd name="connsiteX19" fmla="*/ 5103046 w 5487146"/>
              <a:gd name="connsiteY19" fmla="*/ 4118345 h 4118345"/>
              <a:gd name="connsiteX20" fmla="*/ 4444588 w 5487146"/>
              <a:gd name="connsiteY20" fmla="*/ 4118345 h 4118345"/>
              <a:gd name="connsiteX21" fmla="*/ 3841002 w 5487146"/>
              <a:gd name="connsiteY21" fmla="*/ 4118345 h 4118345"/>
              <a:gd name="connsiteX22" fmla="*/ 3292288 w 5487146"/>
              <a:gd name="connsiteY22" fmla="*/ 4118345 h 4118345"/>
              <a:gd name="connsiteX23" fmla="*/ 2633830 w 5487146"/>
              <a:gd name="connsiteY23" fmla="*/ 4118345 h 4118345"/>
              <a:gd name="connsiteX24" fmla="*/ 2194858 w 5487146"/>
              <a:gd name="connsiteY24" fmla="*/ 4118345 h 4118345"/>
              <a:gd name="connsiteX25" fmla="*/ 1701015 w 5487146"/>
              <a:gd name="connsiteY25" fmla="*/ 4118345 h 4118345"/>
              <a:gd name="connsiteX26" fmla="*/ 1097429 w 5487146"/>
              <a:gd name="connsiteY26" fmla="*/ 4118345 h 4118345"/>
              <a:gd name="connsiteX27" fmla="*/ 658458 w 5487146"/>
              <a:gd name="connsiteY27" fmla="*/ 4118345 h 4118345"/>
              <a:gd name="connsiteX28" fmla="*/ 0 w 5487146"/>
              <a:gd name="connsiteY28" fmla="*/ 4118345 h 4118345"/>
              <a:gd name="connsiteX29" fmla="*/ 0 w 5487146"/>
              <a:gd name="connsiteY29" fmla="*/ 3571193 h 4118345"/>
              <a:gd name="connsiteX30" fmla="*/ 0 w 5487146"/>
              <a:gd name="connsiteY30" fmla="*/ 2982858 h 4118345"/>
              <a:gd name="connsiteX31" fmla="*/ 0 w 5487146"/>
              <a:gd name="connsiteY31" fmla="*/ 2435707 h 4118345"/>
              <a:gd name="connsiteX32" fmla="*/ 0 w 5487146"/>
              <a:gd name="connsiteY32" fmla="*/ 1847372 h 4118345"/>
              <a:gd name="connsiteX33" fmla="*/ 0 w 5487146"/>
              <a:gd name="connsiteY33" fmla="*/ 1217853 h 4118345"/>
              <a:gd name="connsiteX34" fmla="*/ 0 w 5487146"/>
              <a:gd name="connsiteY34" fmla="*/ 629518 h 4118345"/>
              <a:gd name="connsiteX35" fmla="*/ 0 w 5487146"/>
              <a:gd name="connsiteY35" fmla="*/ 0 h 4118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487146" h="4118345" fill="none" extrusionOk="0">
                <a:moveTo>
                  <a:pt x="0" y="0"/>
                </a:moveTo>
                <a:cubicBezTo>
                  <a:pt x="318891" y="-69606"/>
                  <a:pt x="400875" y="75380"/>
                  <a:pt x="658458" y="0"/>
                </a:cubicBezTo>
                <a:cubicBezTo>
                  <a:pt x="916041" y="-75380"/>
                  <a:pt x="964843" y="13330"/>
                  <a:pt x="1097429" y="0"/>
                </a:cubicBezTo>
                <a:cubicBezTo>
                  <a:pt x="1230015" y="-13330"/>
                  <a:pt x="1376862" y="22523"/>
                  <a:pt x="1591272" y="0"/>
                </a:cubicBezTo>
                <a:cubicBezTo>
                  <a:pt x="1805682" y="-22523"/>
                  <a:pt x="1994392" y="24230"/>
                  <a:pt x="2249730" y="0"/>
                </a:cubicBezTo>
                <a:cubicBezTo>
                  <a:pt x="2505068" y="-24230"/>
                  <a:pt x="2599185" y="43402"/>
                  <a:pt x="2688702" y="0"/>
                </a:cubicBezTo>
                <a:cubicBezTo>
                  <a:pt x="2778219" y="-43402"/>
                  <a:pt x="2991913" y="41202"/>
                  <a:pt x="3127673" y="0"/>
                </a:cubicBezTo>
                <a:cubicBezTo>
                  <a:pt x="3263433" y="-41202"/>
                  <a:pt x="3413136" y="9727"/>
                  <a:pt x="3511773" y="0"/>
                </a:cubicBezTo>
                <a:cubicBezTo>
                  <a:pt x="3610410" y="-9727"/>
                  <a:pt x="3774831" y="12509"/>
                  <a:pt x="3895874" y="0"/>
                </a:cubicBezTo>
                <a:cubicBezTo>
                  <a:pt x="4016917" y="-12509"/>
                  <a:pt x="4177826" y="15327"/>
                  <a:pt x="4334845" y="0"/>
                </a:cubicBezTo>
                <a:cubicBezTo>
                  <a:pt x="4491864" y="-15327"/>
                  <a:pt x="4636635" y="5291"/>
                  <a:pt x="4828688" y="0"/>
                </a:cubicBezTo>
                <a:cubicBezTo>
                  <a:pt x="5020741" y="-5291"/>
                  <a:pt x="5174031" y="25862"/>
                  <a:pt x="5487146" y="0"/>
                </a:cubicBezTo>
                <a:cubicBezTo>
                  <a:pt x="5535027" y="219669"/>
                  <a:pt x="5463563" y="374027"/>
                  <a:pt x="5487146" y="505968"/>
                </a:cubicBezTo>
                <a:cubicBezTo>
                  <a:pt x="5510729" y="637909"/>
                  <a:pt x="5445234" y="757445"/>
                  <a:pt x="5487146" y="970753"/>
                </a:cubicBezTo>
                <a:cubicBezTo>
                  <a:pt x="5529058" y="1184061"/>
                  <a:pt x="5470340" y="1426629"/>
                  <a:pt x="5487146" y="1600271"/>
                </a:cubicBezTo>
                <a:cubicBezTo>
                  <a:pt x="5503952" y="1773913"/>
                  <a:pt x="5479172" y="2050212"/>
                  <a:pt x="5487146" y="2229790"/>
                </a:cubicBezTo>
                <a:cubicBezTo>
                  <a:pt x="5495120" y="2409368"/>
                  <a:pt x="5440782" y="2530476"/>
                  <a:pt x="5487146" y="2818125"/>
                </a:cubicBezTo>
                <a:cubicBezTo>
                  <a:pt x="5533510" y="3105774"/>
                  <a:pt x="5441828" y="3183132"/>
                  <a:pt x="5487146" y="3324093"/>
                </a:cubicBezTo>
                <a:cubicBezTo>
                  <a:pt x="5532464" y="3465054"/>
                  <a:pt x="5465444" y="3743942"/>
                  <a:pt x="5487146" y="4118345"/>
                </a:cubicBezTo>
                <a:cubicBezTo>
                  <a:pt x="5389280" y="4147357"/>
                  <a:pt x="5180001" y="4097646"/>
                  <a:pt x="5103046" y="4118345"/>
                </a:cubicBezTo>
                <a:cubicBezTo>
                  <a:pt x="5026091" y="4139044"/>
                  <a:pt x="4623646" y="4114091"/>
                  <a:pt x="4444588" y="4118345"/>
                </a:cubicBezTo>
                <a:cubicBezTo>
                  <a:pt x="4265530" y="4122599"/>
                  <a:pt x="4135409" y="4056287"/>
                  <a:pt x="3841002" y="4118345"/>
                </a:cubicBezTo>
                <a:cubicBezTo>
                  <a:pt x="3546595" y="4180403"/>
                  <a:pt x="3420867" y="4109380"/>
                  <a:pt x="3292288" y="4118345"/>
                </a:cubicBezTo>
                <a:cubicBezTo>
                  <a:pt x="3163709" y="4127310"/>
                  <a:pt x="2843545" y="4057957"/>
                  <a:pt x="2633830" y="4118345"/>
                </a:cubicBezTo>
                <a:cubicBezTo>
                  <a:pt x="2424115" y="4178733"/>
                  <a:pt x="2282773" y="4092507"/>
                  <a:pt x="2194858" y="4118345"/>
                </a:cubicBezTo>
                <a:cubicBezTo>
                  <a:pt x="2106943" y="4144183"/>
                  <a:pt x="1900624" y="4099489"/>
                  <a:pt x="1701015" y="4118345"/>
                </a:cubicBezTo>
                <a:cubicBezTo>
                  <a:pt x="1501406" y="4137201"/>
                  <a:pt x="1361118" y="4103647"/>
                  <a:pt x="1097429" y="4118345"/>
                </a:cubicBezTo>
                <a:cubicBezTo>
                  <a:pt x="833740" y="4133043"/>
                  <a:pt x="853549" y="4083814"/>
                  <a:pt x="658458" y="4118345"/>
                </a:cubicBezTo>
                <a:cubicBezTo>
                  <a:pt x="463367" y="4152876"/>
                  <a:pt x="151385" y="4041122"/>
                  <a:pt x="0" y="4118345"/>
                </a:cubicBezTo>
                <a:cubicBezTo>
                  <a:pt x="-44814" y="3977349"/>
                  <a:pt x="37240" y="3812615"/>
                  <a:pt x="0" y="3571193"/>
                </a:cubicBezTo>
                <a:cubicBezTo>
                  <a:pt x="-37240" y="3329771"/>
                  <a:pt x="15472" y="3174484"/>
                  <a:pt x="0" y="2982858"/>
                </a:cubicBezTo>
                <a:cubicBezTo>
                  <a:pt x="-15472" y="2791232"/>
                  <a:pt x="24287" y="2614018"/>
                  <a:pt x="0" y="2435707"/>
                </a:cubicBezTo>
                <a:cubicBezTo>
                  <a:pt x="-24287" y="2257396"/>
                  <a:pt x="31147" y="2083633"/>
                  <a:pt x="0" y="1847372"/>
                </a:cubicBezTo>
                <a:cubicBezTo>
                  <a:pt x="-31147" y="1611111"/>
                  <a:pt x="65129" y="1499160"/>
                  <a:pt x="0" y="1217853"/>
                </a:cubicBezTo>
                <a:cubicBezTo>
                  <a:pt x="-65129" y="936546"/>
                  <a:pt x="8121" y="885721"/>
                  <a:pt x="0" y="629518"/>
                </a:cubicBezTo>
                <a:cubicBezTo>
                  <a:pt x="-8121" y="373315"/>
                  <a:pt x="61041" y="202632"/>
                  <a:pt x="0" y="0"/>
                </a:cubicBezTo>
                <a:close/>
              </a:path>
              <a:path w="5487146" h="4118345" stroke="0" extrusionOk="0">
                <a:moveTo>
                  <a:pt x="0" y="0"/>
                </a:moveTo>
                <a:cubicBezTo>
                  <a:pt x="120348" y="-31325"/>
                  <a:pt x="281206" y="7013"/>
                  <a:pt x="384100" y="0"/>
                </a:cubicBezTo>
                <a:cubicBezTo>
                  <a:pt x="486994" y="-7013"/>
                  <a:pt x="682341" y="13580"/>
                  <a:pt x="823072" y="0"/>
                </a:cubicBezTo>
                <a:cubicBezTo>
                  <a:pt x="963803" y="-13580"/>
                  <a:pt x="1166217" y="13407"/>
                  <a:pt x="1262044" y="0"/>
                </a:cubicBezTo>
                <a:cubicBezTo>
                  <a:pt x="1357871" y="-13407"/>
                  <a:pt x="1554465" y="41630"/>
                  <a:pt x="1646144" y="0"/>
                </a:cubicBezTo>
                <a:cubicBezTo>
                  <a:pt x="1737823" y="-41630"/>
                  <a:pt x="1912127" y="35139"/>
                  <a:pt x="2085115" y="0"/>
                </a:cubicBezTo>
                <a:cubicBezTo>
                  <a:pt x="2258103" y="-35139"/>
                  <a:pt x="2415739" y="51698"/>
                  <a:pt x="2524087" y="0"/>
                </a:cubicBezTo>
                <a:cubicBezTo>
                  <a:pt x="2632435" y="-51698"/>
                  <a:pt x="2980165" y="208"/>
                  <a:pt x="3127673" y="0"/>
                </a:cubicBezTo>
                <a:cubicBezTo>
                  <a:pt x="3275181" y="-208"/>
                  <a:pt x="3456189" y="1524"/>
                  <a:pt x="3621516" y="0"/>
                </a:cubicBezTo>
                <a:cubicBezTo>
                  <a:pt x="3786843" y="-1524"/>
                  <a:pt x="3969449" y="31230"/>
                  <a:pt x="4225102" y="0"/>
                </a:cubicBezTo>
                <a:cubicBezTo>
                  <a:pt x="4480755" y="-31230"/>
                  <a:pt x="4460829" y="33314"/>
                  <a:pt x="4664074" y="0"/>
                </a:cubicBezTo>
                <a:cubicBezTo>
                  <a:pt x="4867319" y="-33314"/>
                  <a:pt x="5319579" y="69775"/>
                  <a:pt x="5487146" y="0"/>
                </a:cubicBezTo>
                <a:cubicBezTo>
                  <a:pt x="5495303" y="250179"/>
                  <a:pt x="5465003" y="376098"/>
                  <a:pt x="5487146" y="547152"/>
                </a:cubicBezTo>
                <a:cubicBezTo>
                  <a:pt x="5509289" y="718206"/>
                  <a:pt x="5424057" y="844580"/>
                  <a:pt x="5487146" y="1135487"/>
                </a:cubicBezTo>
                <a:cubicBezTo>
                  <a:pt x="5550235" y="1426395"/>
                  <a:pt x="5444945" y="1397854"/>
                  <a:pt x="5487146" y="1600271"/>
                </a:cubicBezTo>
                <a:cubicBezTo>
                  <a:pt x="5529347" y="1802688"/>
                  <a:pt x="5425938" y="1946630"/>
                  <a:pt x="5487146" y="2147423"/>
                </a:cubicBezTo>
                <a:cubicBezTo>
                  <a:pt x="5548354" y="2348216"/>
                  <a:pt x="5445793" y="2657088"/>
                  <a:pt x="5487146" y="2818125"/>
                </a:cubicBezTo>
                <a:cubicBezTo>
                  <a:pt x="5528499" y="2979162"/>
                  <a:pt x="5446416" y="3191432"/>
                  <a:pt x="5487146" y="3365276"/>
                </a:cubicBezTo>
                <a:cubicBezTo>
                  <a:pt x="5527876" y="3539120"/>
                  <a:pt x="5481844" y="3936972"/>
                  <a:pt x="5487146" y="4118345"/>
                </a:cubicBezTo>
                <a:cubicBezTo>
                  <a:pt x="5334895" y="4126685"/>
                  <a:pt x="5162807" y="4110971"/>
                  <a:pt x="5048174" y="4118345"/>
                </a:cubicBezTo>
                <a:cubicBezTo>
                  <a:pt x="4933541" y="4125719"/>
                  <a:pt x="4633776" y="4102852"/>
                  <a:pt x="4444588" y="4118345"/>
                </a:cubicBezTo>
                <a:cubicBezTo>
                  <a:pt x="4255400" y="4133838"/>
                  <a:pt x="4042826" y="4105779"/>
                  <a:pt x="3786131" y="4118345"/>
                </a:cubicBezTo>
                <a:cubicBezTo>
                  <a:pt x="3529436" y="4130911"/>
                  <a:pt x="3541640" y="4112762"/>
                  <a:pt x="3402031" y="4118345"/>
                </a:cubicBezTo>
                <a:cubicBezTo>
                  <a:pt x="3262422" y="4123928"/>
                  <a:pt x="3044927" y="4111068"/>
                  <a:pt x="2743573" y="4118345"/>
                </a:cubicBezTo>
                <a:cubicBezTo>
                  <a:pt x="2442219" y="4125622"/>
                  <a:pt x="2489219" y="4105906"/>
                  <a:pt x="2249730" y="4118345"/>
                </a:cubicBezTo>
                <a:cubicBezTo>
                  <a:pt x="2010241" y="4130784"/>
                  <a:pt x="1835202" y="4059653"/>
                  <a:pt x="1591272" y="4118345"/>
                </a:cubicBezTo>
                <a:cubicBezTo>
                  <a:pt x="1347342" y="4177037"/>
                  <a:pt x="1154071" y="4114322"/>
                  <a:pt x="932815" y="4118345"/>
                </a:cubicBezTo>
                <a:cubicBezTo>
                  <a:pt x="711559" y="4122368"/>
                  <a:pt x="674265" y="4085103"/>
                  <a:pt x="548715" y="4118345"/>
                </a:cubicBezTo>
                <a:cubicBezTo>
                  <a:pt x="423165" y="4151587"/>
                  <a:pt x="266110" y="4080438"/>
                  <a:pt x="0" y="4118345"/>
                </a:cubicBezTo>
                <a:cubicBezTo>
                  <a:pt x="-5039" y="3933775"/>
                  <a:pt x="13241" y="3800590"/>
                  <a:pt x="0" y="3571193"/>
                </a:cubicBezTo>
                <a:cubicBezTo>
                  <a:pt x="-13241" y="3341796"/>
                  <a:pt x="41660" y="3142421"/>
                  <a:pt x="0" y="3024042"/>
                </a:cubicBezTo>
                <a:cubicBezTo>
                  <a:pt x="-41660" y="2905663"/>
                  <a:pt x="1602" y="2557627"/>
                  <a:pt x="0" y="2394523"/>
                </a:cubicBezTo>
                <a:cubicBezTo>
                  <a:pt x="-1602" y="2231419"/>
                  <a:pt x="61785" y="1930873"/>
                  <a:pt x="0" y="1806188"/>
                </a:cubicBezTo>
                <a:cubicBezTo>
                  <a:pt x="-61785" y="1681504"/>
                  <a:pt x="67997" y="1443987"/>
                  <a:pt x="0" y="1176670"/>
                </a:cubicBezTo>
                <a:cubicBezTo>
                  <a:pt x="-67997" y="909353"/>
                  <a:pt x="32607" y="858635"/>
                  <a:pt x="0" y="670702"/>
                </a:cubicBezTo>
                <a:cubicBezTo>
                  <a:pt x="-32607" y="482769"/>
                  <a:pt x="57794" y="1470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59869381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/>
              <a:t>For the ET-LF (low frequency)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cryogenics suspension</a:t>
            </a:r>
            <a:r>
              <a:rPr lang="en-GB" dirty="0"/>
              <a:t>, achieving sensitivity at 10K requires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crystalline materials</a:t>
            </a:r>
            <a:r>
              <a:rPr lang="en-GB" dirty="0"/>
              <a:t>. While both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sapphire</a:t>
            </a:r>
            <a:r>
              <a:rPr lang="en-GB" dirty="0"/>
              <a:t> and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silicon</a:t>
            </a:r>
            <a:r>
              <a:rPr lang="en-GB" dirty="0"/>
              <a:t> are candidate materials, we aim to work with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crystalline silicon</a:t>
            </a:r>
            <a:r>
              <a:rPr lang="en-GB" dirty="0"/>
              <a:t>, using a new manufacturing method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</a:rPr>
              <a:t>(WEDM-Wire Electrical Discharge Machining)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dirty="0"/>
              <a:t>to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enhance surface stress </a:t>
            </a:r>
            <a:r>
              <a:rPr lang="en-GB" dirty="0"/>
              <a:t>and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lower the resonance frequency (10 Hz) </a:t>
            </a:r>
            <a:r>
              <a:rPr lang="en-GB" dirty="0">
                <a:solidFill>
                  <a:schemeClr val="tx1"/>
                </a:solidFill>
              </a:rPr>
              <a:t>of the vertical spring blades</a:t>
            </a:r>
            <a:r>
              <a:rPr lang="en-GB" dirty="0"/>
              <a:t>, meeting the required sensitivity.</a:t>
            </a:r>
            <a:endParaRPr lang="en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D5B6-0271-3B35-E664-D0737534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B1133-1091-A2FA-48D1-3D4315DBE9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DF5E46C-D3AA-6A4F-A8CF-215ED2FF9884}" type="datetime1">
              <a:rPr lang="it-IT" smtClean="0">
                <a:solidFill>
                  <a:srgbClr val="FFFFFF"/>
                </a:solidFill>
              </a:rPr>
              <a:t>22/05/25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46171-6BD3-78DA-9F17-304D2336A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1A151-759F-CBD8-EE00-2ADFD5638C95}"/>
              </a:ext>
            </a:extLst>
          </p:cNvPr>
          <p:cNvSpPr txBox="1"/>
          <p:nvPr/>
        </p:nvSpPr>
        <p:spPr>
          <a:xfrm>
            <a:off x="10339803" y="5187564"/>
            <a:ext cx="1852197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Artist's impression of the underground Einstein Telescope, a planned third-generation gravitational-wave detector.</a:t>
            </a:r>
          </a:p>
          <a:p>
            <a:r>
              <a:rPr lang="en-GB" sz="105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© NIKHEF</a:t>
            </a:r>
          </a:p>
        </p:txBody>
      </p:sp>
    </p:spTree>
    <p:extLst>
      <p:ext uri="{BB962C8B-B14F-4D97-AF65-F5344CB8AC3E}">
        <p14:creationId xmlns:p14="http://schemas.microsoft.com/office/powerpoint/2010/main" val="2189422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88AC-9ED9-6337-3EA7-1F37F869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IT" dirty="0"/>
              <a:t>eibull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825F1-3E9A-6B7D-B5B1-440A2EA5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903840"/>
            <a:ext cx="7649308" cy="4024424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b="1" dirty="0"/>
              <a:t>Weibull distribution</a:t>
            </a:r>
            <a:r>
              <a:rPr lang="en-GB" dirty="0"/>
              <a:t> models material failure and reliability using: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Shape parameter (</a:t>
            </a:r>
            <a:r>
              <a:rPr lang="el-GR" b="1" dirty="0"/>
              <a:t>β)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β &lt; 1 → </a:t>
            </a:r>
            <a:r>
              <a:rPr lang="en-GB" dirty="0"/>
              <a:t>early failures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β = 1 → </a:t>
            </a:r>
            <a:r>
              <a:rPr lang="en-GB" dirty="0"/>
              <a:t>constant failure 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β &gt; 1 → </a:t>
            </a:r>
            <a:r>
              <a:rPr lang="en-GB" dirty="0"/>
              <a:t>failure rate increases with time (e.g., wear-out)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/>
              <a:t>Scale parameter (</a:t>
            </a:r>
            <a:r>
              <a:rPr lang="el-GR" b="1" dirty="0"/>
              <a:t>λ)</a:t>
            </a:r>
            <a:r>
              <a:rPr lang="el-GR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Larger </a:t>
            </a:r>
            <a:r>
              <a:rPr lang="el-GR" dirty="0"/>
              <a:t>λ → </a:t>
            </a:r>
            <a:r>
              <a:rPr lang="en-GB" dirty="0"/>
              <a:t>higher strength or longer life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Smaller </a:t>
            </a:r>
            <a:r>
              <a:rPr lang="el-GR" dirty="0"/>
              <a:t>λ → </a:t>
            </a:r>
            <a:r>
              <a:rPr lang="en-GB" dirty="0"/>
              <a:t>earlier failure or lower strength</a:t>
            </a:r>
          </a:p>
          <a:p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9089D-DF12-AB21-A6E0-C1F480C0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61C7-7C76-FC4D-84A1-8DD4086DA421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D4672-87EE-4465-EF9C-500F9527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85903-3F52-6259-7C1C-602EDCDA1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8B1B-C7F0-C5A3-DEC0-B5226A9E8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704" y="1656908"/>
            <a:ext cx="2157999" cy="3365258"/>
          </a:xfrm>
        </p:spPr>
        <p:txBody>
          <a:bodyPr anchor="t">
            <a:noAutofit/>
          </a:bodyPr>
          <a:lstStyle/>
          <a:p>
            <a:r>
              <a:rPr lang="en-GB" sz="4000" dirty="0"/>
              <a:t>W</a:t>
            </a:r>
            <a:r>
              <a:rPr lang="en-IT" sz="4000" dirty="0"/>
              <a:t>hat we need for Design?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6EAA1-E254-D7C0-CF16-876F4630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2477" y="6398878"/>
            <a:ext cx="47088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12CC964-A50B-4C29-B4E4-2C30BB34CCF3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21C95A9-664A-78F5-1ACA-0C621880C0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06586" y="788465"/>
          <a:ext cx="7424423" cy="524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145613-0CD3-6560-16EB-27DE02FA2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A16F9A9-60FF-D4B3-8DE3-79FEACF9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AE7748CC-B733-384C-8B3D-5E01B30AB809}" type="datetime1">
              <a:rPr lang="it-IT" smtClean="0"/>
              <a:t>22/05/25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050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F6AD-67F0-2052-ECFC-6B30F5D70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T" sz="4000" dirty="0"/>
              <a:t>But we need more for the design..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E102D1A-1A0E-6D59-500D-EBEFCFA091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57325" y="1565751"/>
          <a:ext cx="9906000" cy="4848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4D45D-6E8E-850F-9D92-B8C435C0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6B2E12-4483-7DBC-17AD-391F2B82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5BDD95A-7FE0-027E-EA5C-5F849DC6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32F3AB41-A0AC-AD4B-9B77-16335FDE746E}" type="datetime1">
              <a:rPr lang="it-IT" smtClean="0"/>
              <a:t>22/05/25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422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97D74-983F-A8E4-6757-FC2B905D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67E0E54-7AFA-A639-FAC0-A715700D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388E0CF-08A5-DBD3-C70E-068C5C8D8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D794-EDBD-3B4E-A03C-DC6D5C6D91B6}" type="datetime1">
              <a:rPr lang="it-IT" smtClean="0"/>
              <a:t>22/05/25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DD223-5F7E-4E11-03E6-4E3B54FC4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664" y="740629"/>
            <a:ext cx="7000875" cy="537674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94A6CE7-B45E-5464-0F02-AB053FC35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67" y="952705"/>
            <a:ext cx="3247768" cy="41775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GB" dirty="0"/>
              <a:t>N</a:t>
            </a:r>
            <a:r>
              <a:rPr lang="en-IT" dirty="0"/>
              <a:t>ew blade design- Calstate senior design team  </a:t>
            </a:r>
          </a:p>
        </p:txBody>
      </p:sp>
    </p:spTree>
    <p:extLst>
      <p:ext uri="{BB962C8B-B14F-4D97-AF65-F5344CB8AC3E}">
        <p14:creationId xmlns:p14="http://schemas.microsoft.com/office/powerpoint/2010/main" val="39711371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FACC-15B6-035A-7FE2-8C68D61B7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23D2-AAAF-644B-909B-AA49ADDE2C0B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1697-7D2D-752C-2341-601A4A38F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55573-233E-8EA8-81A0-5296C12D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523F50F2-A67E-A924-21A4-32E859DB90E8}"/>
              </a:ext>
            </a:extLst>
          </p:cNvPr>
          <p:cNvSpPr txBox="1">
            <a:spLocks/>
          </p:cNvSpPr>
          <p:nvPr/>
        </p:nvSpPr>
        <p:spPr>
          <a:xfrm>
            <a:off x="1143000" y="375207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/>
              <a:t>Vertical directional </a:t>
            </a:r>
            <a:r>
              <a:rPr lang="en-IT" sz="3600" dirty="0"/>
              <a:t>deformation</a:t>
            </a:r>
          </a:p>
        </p:txBody>
      </p:sp>
      <p:pic>
        <p:nvPicPr>
          <p:cNvPr id="11" name="Picture 10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849DD896-FB0B-530A-8163-3597386D7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00" y="1828414"/>
            <a:ext cx="5167099" cy="3435854"/>
          </a:xfrm>
          <a:prstGeom prst="rect">
            <a:avLst/>
          </a:prstGeom>
        </p:spPr>
      </p:pic>
      <p:pic>
        <p:nvPicPr>
          <p:cNvPr id="13" name="Picture 12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C7522698-AEFF-F568-1F39-03649A1D7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81" y="1858700"/>
            <a:ext cx="5167100" cy="34358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9A3A35-2B6F-B8A2-5FBD-A692E61000FA}"/>
              </a:ext>
            </a:extLst>
          </p:cNvPr>
          <p:cNvSpPr txBox="1"/>
          <p:nvPr/>
        </p:nvSpPr>
        <p:spPr>
          <a:xfrm>
            <a:off x="4473354" y="5502973"/>
            <a:ext cx="399782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T" dirty="0">
                <a:highlight>
                  <a:srgbClr val="FFFF00"/>
                </a:highlight>
              </a:rPr>
              <a:t>Thicker blades has lower displacement under applied loads.</a:t>
            </a:r>
          </a:p>
        </p:txBody>
      </p:sp>
    </p:spTree>
    <p:extLst>
      <p:ext uri="{BB962C8B-B14F-4D97-AF65-F5344CB8AC3E}">
        <p14:creationId xmlns:p14="http://schemas.microsoft.com/office/powerpoint/2010/main" val="1297790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0E531-F7A3-8944-28AA-0C9AF17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6477" y="414853"/>
            <a:ext cx="9906000" cy="1382156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IT" dirty="0"/>
              <a:t>lamping angle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F1E37-438D-F713-7295-25256BE07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246FA-8FA0-624B-A90A-03E291F62509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10FD4-2EA3-D8DC-502D-A4460476C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2BBB2-164C-2E73-4BEB-7A3E2420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3D2A7625-AAB3-5C8C-AB59-9ADD99820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166" y="1797009"/>
            <a:ext cx="5156738" cy="3491964"/>
          </a:xfrm>
          <a:prstGeom prst="rect">
            <a:avLst/>
          </a:prstGeom>
        </p:spPr>
      </p:pic>
      <p:pic>
        <p:nvPicPr>
          <p:cNvPr id="10" name="Picture 9" descr="A graph of thickness and clamping angle&#10;&#10;Description automatically generated">
            <a:extLst>
              <a:ext uri="{FF2B5EF4-FFF2-40B4-BE49-F238E27FC236}">
                <a16:creationId xmlns:a16="http://schemas.microsoft.com/office/drawing/2014/main" id="{5DDE75D7-2A7B-FF75-CF23-043E595A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622" y="1797009"/>
            <a:ext cx="5156738" cy="34919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9ED53D-0EF9-2673-C979-2D5B83A1F904}"/>
              </a:ext>
            </a:extLst>
          </p:cNvPr>
          <p:cNvSpPr txBox="1"/>
          <p:nvPr/>
        </p:nvSpPr>
        <p:spPr>
          <a:xfrm>
            <a:off x="4221899" y="5633691"/>
            <a:ext cx="515673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dirty="0">
                <a:highlight>
                  <a:srgbClr val="FFFF00"/>
                </a:highlight>
              </a:rPr>
              <a:t>A higher clamping angle and increased applied load generally enhance stability and improve stress distribution.</a:t>
            </a:r>
            <a:endParaRPr lang="en-IT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0652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E820-65DF-B0AF-FCA9-601285F6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7108" y="309460"/>
            <a:ext cx="5368636" cy="1382156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IT" dirty="0"/>
              <a:t>tiffness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9068-C31E-6863-7DD5-623B3575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E86E-1D86-FB4F-9B42-2F155111256C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89B7-E3EB-5818-815E-3B4AB32B5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B78A0-0BAB-A71C-B0F4-C32CB08F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5364DBD8-D374-6992-C3D1-30425B0814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65" y="2287361"/>
            <a:ext cx="5559568" cy="3559227"/>
          </a:xfrm>
          <a:prstGeom prst="rect">
            <a:avLst/>
          </a:prstGeom>
        </p:spPr>
      </p:pic>
      <p:pic>
        <p:nvPicPr>
          <p:cNvPr id="10" name="Picture 9" descr="A graph of different sizes and colors&#10;&#10;Description automatically generated">
            <a:extLst>
              <a:ext uri="{FF2B5EF4-FFF2-40B4-BE49-F238E27FC236}">
                <a16:creationId xmlns:a16="http://schemas.microsoft.com/office/drawing/2014/main" id="{AA9F583D-ACFF-C2A8-4041-A4D1D031C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078" y="2402321"/>
            <a:ext cx="5466932" cy="3499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7E4583-F65C-B635-CD64-FA84FF798FE0}"/>
              </a:ext>
            </a:extLst>
          </p:cNvPr>
          <p:cNvSpPr txBox="1"/>
          <p:nvPr/>
        </p:nvSpPr>
        <p:spPr>
          <a:xfrm>
            <a:off x="4603638" y="5952318"/>
            <a:ext cx="4069308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T" dirty="0">
                <a:highlight>
                  <a:srgbClr val="FFFF00"/>
                </a:highlight>
              </a:rPr>
              <a:t>Stiffness increases with thicker blades.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54834-E51C-4EF5-B06F-C8467B7A265C}"/>
              </a:ext>
            </a:extLst>
          </p:cNvPr>
          <p:cNvSpPr txBox="1"/>
          <p:nvPr/>
        </p:nvSpPr>
        <p:spPr>
          <a:xfrm>
            <a:off x="6932058" y="327950"/>
            <a:ext cx="47478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/>
              <a:t>Stiffness</a:t>
            </a:r>
            <a:r>
              <a:rPr lang="en-GB" dirty="0"/>
              <a:t> is a measure of how much a material </a:t>
            </a:r>
            <a:r>
              <a:rPr lang="en-GB" b="1" dirty="0"/>
              <a:t>resists deformation</a:t>
            </a:r>
            <a:r>
              <a:rPr lang="en-GB" dirty="0"/>
              <a:t> when a force is applied (k = F/</a:t>
            </a:r>
            <a:r>
              <a:rPr lang="el-GR" dirty="0"/>
              <a:t>Δ</a:t>
            </a:r>
            <a:r>
              <a:rPr lang="en-GB" dirty="0"/>
              <a:t>x).</a:t>
            </a:r>
          </a:p>
          <a:p>
            <a:r>
              <a:rPr lang="en-GB" dirty="0"/>
              <a:t>In simple terms:</a:t>
            </a:r>
            <a:br>
              <a:rPr lang="en-GB" dirty="0"/>
            </a:br>
            <a:r>
              <a:rPr lang="en-GB" b="1" dirty="0"/>
              <a:t>High stiffness</a:t>
            </a:r>
            <a:r>
              <a:rPr lang="en-GB" dirty="0"/>
              <a:t> = bends or stretches </a:t>
            </a:r>
            <a:r>
              <a:rPr lang="en-GB" b="1" dirty="0"/>
              <a:t>very little</a:t>
            </a:r>
            <a:r>
              <a:rPr lang="en-GB" dirty="0"/>
              <a:t> under load</a:t>
            </a:r>
            <a:br>
              <a:rPr lang="en-GB" dirty="0"/>
            </a:br>
            <a:r>
              <a:rPr lang="en-GB" b="1" dirty="0"/>
              <a:t>Low stiffness</a:t>
            </a:r>
            <a:r>
              <a:rPr lang="en-GB" dirty="0"/>
              <a:t> = bends or stretches </a:t>
            </a:r>
            <a:r>
              <a:rPr lang="en-GB" b="1" dirty="0"/>
              <a:t>more easily</a:t>
            </a:r>
            <a:endParaRPr lang="en-GB" dirty="0"/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169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Why Crystalline Silicon for Cryogenic Suspension?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12606"/>
            <a:ext cx="9906000" cy="4024424"/>
          </a:xfrm>
        </p:spPr>
        <p:txBody>
          <a:bodyPr/>
          <a:lstStyle/>
          <a:p>
            <a:endParaRPr dirty="0"/>
          </a:p>
          <a:p>
            <a:r>
              <a:rPr dirty="0"/>
              <a:t>Seismic &amp; thermal noise → limit GW detector sensitivity (&lt;10 Hz) (Seismic: ground vibrations | Thermal: atomic motion)</a:t>
            </a:r>
          </a:p>
          <a:p>
            <a:r>
              <a:rPr dirty="0"/>
              <a:t>Cryogenic operation → reduces thermal </a:t>
            </a:r>
            <a:r>
              <a:rPr lang="en-US" dirty="0"/>
              <a:t>noise</a:t>
            </a:r>
            <a:r>
              <a:rPr dirty="0"/>
              <a:t> (Cryogenic: low temperature ~10 K)</a:t>
            </a:r>
          </a:p>
          <a:p>
            <a:r>
              <a:rPr dirty="0"/>
              <a:t>Silicon → high thermal conductivity (efficient heat removal), low thermal expansion (dimensional stability)</a:t>
            </a:r>
          </a:p>
          <a:p>
            <a:r>
              <a:rPr dirty="0"/>
              <a:t>→ high Q-factor (low mechanical loss = less thermal noise) [Q-factor: energy storage efficiency]</a:t>
            </a:r>
          </a:p>
          <a:p>
            <a:r>
              <a:rPr dirty="0"/>
              <a:t>→ suitable for vertical spring design for ET-LF (Einstein Telescope Low Frequency)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44DE4-B97F-8694-0573-AE2ACA47F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CFBE3-6A80-604D-BCE5-EE886340216C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B2A1A-F4F6-C2F1-701E-55A07724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E55E3-331E-D6B9-FA65-8711ECD1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What makes triangular blade geometry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Triangular shape → distributes stress evenly (Stress: internal force per area)</a:t>
            </a:r>
          </a:p>
          <a:p>
            <a:r>
              <a:t>→ high rigidity near clamp, flexible at tip (Rigidity: resistance to bending)</a:t>
            </a:r>
          </a:p>
          <a:p>
            <a:r>
              <a:t>→ tunes vertical resonance frequency &lt; 10 Hz (Resonance frequency: natural vibration point)</a:t>
            </a:r>
          </a:p>
          <a:p>
            <a:r>
              <a:t>→ compatible with compression-mode design, reduces stress peaks (Compression: force inward)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1CC41-405E-CF2F-A8E8-FA907733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FE72-8CB7-7D47-BB21-2C5CB8FBDA96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BCA3A-84DF-2275-8F70-0AB8EB00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C33A-75F3-8C5F-62B3-E6E683688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How do mechanical losses affect thermal noise?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Thermal noise ∝ Temperature × Loss Angle / Frequency (Loss Angle </a:t>
            </a:r>
            <a:r>
              <a:rPr dirty="0" err="1"/>
              <a:t>φ</a:t>
            </a:r>
            <a:r>
              <a:rPr dirty="0"/>
              <a:t>: internal friction)</a:t>
            </a:r>
          </a:p>
          <a:p>
            <a:r>
              <a:rPr dirty="0"/>
              <a:t>High mechanical loss → higher thermal noise → less sensitivity</a:t>
            </a:r>
          </a:p>
          <a:p>
            <a:r>
              <a:rPr dirty="0"/>
              <a:t>Silicon at 10 K → very low </a:t>
            </a:r>
            <a:r>
              <a:rPr dirty="0" err="1"/>
              <a:t>φ</a:t>
            </a:r>
            <a:r>
              <a:rPr dirty="0"/>
              <a:t> → less thermal vibration (10^8 Q-factor)</a:t>
            </a:r>
          </a:p>
          <a:p>
            <a:r>
              <a:rPr dirty="0"/>
              <a:t>Fluctuation-Dissipation Theorem → connects </a:t>
            </a:r>
            <a:r>
              <a:rPr dirty="0" err="1"/>
              <a:t>φ</a:t>
            </a:r>
            <a:r>
              <a:rPr dirty="0"/>
              <a:t> to thermal noise (FDT: noise-loss relationship)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FAAB-53FD-2508-4B3D-597AC28D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16B3-8D3A-7E41-A628-572BE04E1027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9F07C-09D6-2712-C988-1ABD8369F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59418-F2F8-AAF3-F7A1-362C47B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7CC0-BE76-DEBB-39F3-EAD6CDC33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7679" y="573253"/>
            <a:ext cx="8377158" cy="1382156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/>
              <a:t>Why Crystalline Silicon for ET?</a:t>
            </a:r>
            <a:endParaRPr lang="en-IT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92FD9-935F-6100-F3C1-FC71DAF90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439" y="1985674"/>
            <a:ext cx="7160149" cy="3796148"/>
          </a:xfrm>
          <a:custGeom>
            <a:avLst/>
            <a:gdLst>
              <a:gd name="connsiteX0" fmla="*/ 0 w 7160149"/>
              <a:gd name="connsiteY0" fmla="*/ 0 h 3796148"/>
              <a:gd name="connsiteX1" fmla="*/ 453476 w 7160149"/>
              <a:gd name="connsiteY1" fmla="*/ 0 h 3796148"/>
              <a:gd name="connsiteX2" fmla="*/ 1121757 w 7160149"/>
              <a:gd name="connsiteY2" fmla="*/ 0 h 3796148"/>
              <a:gd name="connsiteX3" fmla="*/ 1790037 w 7160149"/>
              <a:gd name="connsiteY3" fmla="*/ 0 h 3796148"/>
              <a:gd name="connsiteX4" fmla="*/ 2529919 w 7160149"/>
              <a:gd name="connsiteY4" fmla="*/ 0 h 3796148"/>
              <a:gd name="connsiteX5" fmla="*/ 3269801 w 7160149"/>
              <a:gd name="connsiteY5" fmla="*/ 0 h 3796148"/>
              <a:gd name="connsiteX6" fmla="*/ 3723277 w 7160149"/>
              <a:gd name="connsiteY6" fmla="*/ 0 h 3796148"/>
              <a:gd name="connsiteX7" fmla="*/ 4105152 w 7160149"/>
              <a:gd name="connsiteY7" fmla="*/ 0 h 3796148"/>
              <a:gd name="connsiteX8" fmla="*/ 4845034 w 7160149"/>
              <a:gd name="connsiteY8" fmla="*/ 0 h 3796148"/>
              <a:gd name="connsiteX9" fmla="*/ 5226909 w 7160149"/>
              <a:gd name="connsiteY9" fmla="*/ 0 h 3796148"/>
              <a:gd name="connsiteX10" fmla="*/ 5895189 w 7160149"/>
              <a:gd name="connsiteY10" fmla="*/ 0 h 3796148"/>
              <a:gd name="connsiteX11" fmla="*/ 6348665 w 7160149"/>
              <a:gd name="connsiteY11" fmla="*/ 0 h 3796148"/>
              <a:gd name="connsiteX12" fmla="*/ 7160149 w 7160149"/>
              <a:gd name="connsiteY12" fmla="*/ 0 h 3796148"/>
              <a:gd name="connsiteX13" fmla="*/ 7160149 w 7160149"/>
              <a:gd name="connsiteY13" fmla="*/ 580268 h 3796148"/>
              <a:gd name="connsiteX14" fmla="*/ 7160149 w 7160149"/>
              <a:gd name="connsiteY14" fmla="*/ 1122575 h 3796148"/>
              <a:gd name="connsiteX15" fmla="*/ 7160149 w 7160149"/>
              <a:gd name="connsiteY15" fmla="*/ 1664882 h 3796148"/>
              <a:gd name="connsiteX16" fmla="*/ 7160149 w 7160149"/>
              <a:gd name="connsiteY16" fmla="*/ 2169227 h 3796148"/>
              <a:gd name="connsiteX17" fmla="*/ 7160149 w 7160149"/>
              <a:gd name="connsiteY17" fmla="*/ 2711534 h 3796148"/>
              <a:gd name="connsiteX18" fmla="*/ 7160149 w 7160149"/>
              <a:gd name="connsiteY18" fmla="*/ 3139957 h 3796148"/>
              <a:gd name="connsiteX19" fmla="*/ 7160149 w 7160149"/>
              <a:gd name="connsiteY19" fmla="*/ 3796148 h 3796148"/>
              <a:gd name="connsiteX20" fmla="*/ 6706673 w 7160149"/>
              <a:gd name="connsiteY20" fmla="*/ 3796148 h 3796148"/>
              <a:gd name="connsiteX21" fmla="*/ 6181595 w 7160149"/>
              <a:gd name="connsiteY21" fmla="*/ 3796148 h 3796148"/>
              <a:gd name="connsiteX22" fmla="*/ 5441713 w 7160149"/>
              <a:gd name="connsiteY22" fmla="*/ 3796148 h 3796148"/>
              <a:gd name="connsiteX23" fmla="*/ 4845034 w 7160149"/>
              <a:gd name="connsiteY23" fmla="*/ 3796148 h 3796148"/>
              <a:gd name="connsiteX24" fmla="*/ 4463160 w 7160149"/>
              <a:gd name="connsiteY24" fmla="*/ 3796148 h 3796148"/>
              <a:gd name="connsiteX25" fmla="*/ 4009683 w 7160149"/>
              <a:gd name="connsiteY25" fmla="*/ 3796148 h 3796148"/>
              <a:gd name="connsiteX26" fmla="*/ 3627809 w 7160149"/>
              <a:gd name="connsiteY26" fmla="*/ 3796148 h 3796148"/>
              <a:gd name="connsiteX27" fmla="*/ 2959528 w 7160149"/>
              <a:gd name="connsiteY27" fmla="*/ 3796148 h 3796148"/>
              <a:gd name="connsiteX28" fmla="*/ 2291248 w 7160149"/>
              <a:gd name="connsiteY28" fmla="*/ 3796148 h 3796148"/>
              <a:gd name="connsiteX29" fmla="*/ 1694569 w 7160149"/>
              <a:gd name="connsiteY29" fmla="*/ 3796148 h 3796148"/>
              <a:gd name="connsiteX30" fmla="*/ 954687 w 7160149"/>
              <a:gd name="connsiteY30" fmla="*/ 3796148 h 3796148"/>
              <a:gd name="connsiteX31" fmla="*/ 0 w 7160149"/>
              <a:gd name="connsiteY31" fmla="*/ 3796148 h 3796148"/>
              <a:gd name="connsiteX32" fmla="*/ 0 w 7160149"/>
              <a:gd name="connsiteY32" fmla="*/ 3253841 h 3796148"/>
              <a:gd name="connsiteX33" fmla="*/ 0 w 7160149"/>
              <a:gd name="connsiteY33" fmla="*/ 2711534 h 3796148"/>
              <a:gd name="connsiteX34" fmla="*/ 0 w 7160149"/>
              <a:gd name="connsiteY34" fmla="*/ 2093304 h 3796148"/>
              <a:gd name="connsiteX35" fmla="*/ 0 w 7160149"/>
              <a:gd name="connsiteY35" fmla="*/ 1626921 h 3796148"/>
              <a:gd name="connsiteX36" fmla="*/ 0 w 7160149"/>
              <a:gd name="connsiteY36" fmla="*/ 1046652 h 3796148"/>
              <a:gd name="connsiteX37" fmla="*/ 0 w 7160149"/>
              <a:gd name="connsiteY37" fmla="*/ 0 h 3796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7160149" h="3796148" fill="none" extrusionOk="0">
                <a:moveTo>
                  <a:pt x="0" y="0"/>
                </a:moveTo>
                <a:cubicBezTo>
                  <a:pt x="206739" y="-2729"/>
                  <a:pt x="237768" y="42149"/>
                  <a:pt x="453476" y="0"/>
                </a:cubicBezTo>
                <a:cubicBezTo>
                  <a:pt x="669184" y="-42149"/>
                  <a:pt x="808567" y="56572"/>
                  <a:pt x="1121757" y="0"/>
                </a:cubicBezTo>
                <a:cubicBezTo>
                  <a:pt x="1434947" y="-56572"/>
                  <a:pt x="1548290" y="30380"/>
                  <a:pt x="1790037" y="0"/>
                </a:cubicBezTo>
                <a:cubicBezTo>
                  <a:pt x="2031784" y="-30380"/>
                  <a:pt x="2246866" y="85409"/>
                  <a:pt x="2529919" y="0"/>
                </a:cubicBezTo>
                <a:cubicBezTo>
                  <a:pt x="2812972" y="-85409"/>
                  <a:pt x="3007946" y="10205"/>
                  <a:pt x="3269801" y="0"/>
                </a:cubicBezTo>
                <a:cubicBezTo>
                  <a:pt x="3531656" y="-10205"/>
                  <a:pt x="3593695" y="40778"/>
                  <a:pt x="3723277" y="0"/>
                </a:cubicBezTo>
                <a:cubicBezTo>
                  <a:pt x="3852859" y="-40778"/>
                  <a:pt x="3996980" y="9764"/>
                  <a:pt x="4105152" y="0"/>
                </a:cubicBezTo>
                <a:cubicBezTo>
                  <a:pt x="4213325" y="-9764"/>
                  <a:pt x="4614283" y="68752"/>
                  <a:pt x="4845034" y="0"/>
                </a:cubicBezTo>
                <a:cubicBezTo>
                  <a:pt x="5075785" y="-68752"/>
                  <a:pt x="5080273" y="44556"/>
                  <a:pt x="5226909" y="0"/>
                </a:cubicBezTo>
                <a:cubicBezTo>
                  <a:pt x="5373545" y="-44556"/>
                  <a:pt x="5702663" y="32561"/>
                  <a:pt x="5895189" y="0"/>
                </a:cubicBezTo>
                <a:cubicBezTo>
                  <a:pt x="6087715" y="-32561"/>
                  <a:pt x="6169443" y="29347"/>
                  <a:pt x="6348665" y="0"/>
                </a:cubicBezTo>
                <a:cubicBezTo>
                  <a:pt x="6527887" y="-29347"/>
                  <a:pt x="6800807" y="35420"/>
                  <a:pt x="7160149" y="0"/>
                </a:cubicBezTo>
                <a:cubicBezTo>
                  <a:pt x="7189827" y="123166"/>
                  <a:pt x="7100346" y="310479"/>
                  <a:pt x="7160149" y="580268"/>
                </a:cubicBezTo>
                <a:cubicBezTo>
                  <a:pt x="7219952" y="850057"/>
                  <a:pt x="7137200" y="879584"/>
                  <a:pt x="7160149" y="1122575"/>
                </a:cubicBezTo>
                <a:cubicBezTo>
                  <a:pt x="7183098" y="1365566"/>
                  <a:pt x="7099432" y="1415106"/>
                  <a:pt x="7160149" y="1664882"/>
                </a:cubicBezTo>
                <a:cubicBezTo>
                  <a:pt x="7220866" y="1914658"/>
                  <a:pt x="7114750" y="1942013"/>
                  <a:pt x="7160149" y="2169227"/>
                </a:cubicBezTo>
                <a:cubicBezTo>
                  <a:pt x="7205548" y="2396441"/>
                  <a:pt x="7126051" y="2571423"/>
                  <a:pt x="7160149" y="2711534"/>
                </a:cubicBezTo>
                <a:cubicBezTo>
                  <a:pt x="7194247" y="2851645"/>
                  <a:pt x="7134421" y="2995245"/>
                  <a:pt x="7160149" y="3139957"/>
                </a:cubicBezTo>
                <a:cubicBezTo>
                  <a:pt x="7185877" y="3284669"/>
                  <a:pt x="7141782" y="3583684"/>
                  <a:pt x="7160149" y="3796148"/>
                </a:cubicBezTo>
                <a:cubicBezTo>
                  <a:pt x="7037901" y="3813266"/>
                  <a:pt x="6839244" y="3777117"/>
                  <a:pt x="6706673" y="3796148"/>
                </a:cubicBezTo>
                <a:cubicBezTo>
                  <a:pt x="6574102" y="3815179"/>
                  <a:pt x="6386921" y="3779770"/>
                  <a:pt x="6181595" y="3796148"/>
                </a:cubicBezTo>
                <a:cubicBezTo>
                  <a:pt x="5976269" y="3812526"/>
                  <a:pt x="5761011" y="3777591"/>
                  <a:pt x="5441713" y="3796148"/>
                </a:cubicBezTo>
                <a:cubicBezTo>
                  <a:pt x="5122415" y="3814705"/>
                  <a:pt x="5063788" y="3789782"/>
                  <a:pt x="4845034" y="3796148"/>
                </a:cubicBezTo>
                <a:cubicBezTo>
                  <a:pt x="4626280" y="3802514"/>
                  <a:pt x="4619833" y="3787732"/>
                  <a:pt x="4463160" y="3796148"/>
                </a:cubicBezTo>
                <a:cubicBezTo>
                  <a:pt x="4306487" y="3804564"/>
                  <a:pt x="4108926" y="3791250"/>
                  <a:pt x="4009683" y="3796148"/>
                </a:cubicBezTo>
                <a:cubicBezTo>
                  <a:pt x="3910440" y="3801046"/>
                  <a:pt x="3779772" y="3766917"/>
                  <a:pt x="3627809" y="3796148"/>
                </a:cubicBezTo>
                <a:cubicBezTo>
                  <a:pt x="3475846" y="3825379"/>
                  <a:pt x="3206462" y="3758669"/>
                  <a:pt x="2959528" y="3796148"/>
                </a:cubicBezTo>
                <a:cubicBezTo>
                  <a:pt x="2712594" y="3833627"/>
                  <a:pt x="2462921" y="3728522"/>
                  <a:pt x="2291248" y="3796148"/>
                </a:cubicBezTo>
                <a:cubicBezTo>
                  <a:pt x="2119575" y="3863774"/>
                  <a:pt x="1929809" y="3747802"/>
                  <a:pt x="1694569" y="3796148"/>
                </a:cubicBezTo>
                <a:cubicBezTo>
                  <a:pt x="1459329" y="3844494"/>
                  <a:pt x="1275551" y="3755322"/>
                  <a:pt x="954687" y="3796148"/>
                </a:cubicBezTo>
                <a:cubicBezTo>
                  <a:pt x="633823" y="3836974"/>
                  <a:pt x="363201" y="3732147"/>
                  <a:pt x="0" y="3796148"/>
                </a:cubicBezTo>
                <a:cubicBezTo>
                  <a:pt x="-21186" y="3675086"/>
                  <a:pt x="36261" y="3362322"/>
                  <a:pt x="0" y="3253841"/>
                </a:cubicBezTo>
                <a:cubicBezTo>
                  <a:pt x="-36261" y="3145360"/>
                  <a:pt x="13020" y="2963790"/>
                  <a:pt x="0" y="2711534"/>
                </a:cubicBezTo>
                <a:cubicBezTo>
                  <a:pt x="-13020" y="2459278"/>
                  <a:pt x="26860" y="2374114"/>
                  <a:pt x="0" y="2093304"/>
                </a:cubicBezTo>
                <a:cubicBezTo>
                  <a:pt x="-26860" y="1812494"/>
                  <a:pt x="24623" y="1778773"/>
                  <a:pt x="0" y="1626921"/>
                </a:cubicBezTo>
                <a:cubicBezTo>
                  <a:pt x="-24623" y="1475069"/>
                  <a:pt x="44802" y="1182379"/>
                  <a:pt x="0" y="1046652"/>
                </a:cubicBezTo>
                <a:cubicBezTo>
                  <a:pt x="-44802" y="910925"/>
                  <a:pt x="7035" y="350499"/>
                  <a:pt x="0" y="0"/>
                </a:cubicBezTo>
                <a:close/>
              </a:path>
              <a:path w="7160149" h="3796148" stroke="0" extrusionOk="0">
                <a:moveTo>
                  <a:pt x="0" y="0"/>
                </a:moveTo>
                <a:cubicBezTo>
                  <a:pt x="169975" y="-33843"/>
                  <a:pt x="511558" y="29656"/>
                  <a:pt x="668281" y="0"/>
                </a:cubicBezTo>
                <a:cubicBezTo>
                  <a:pt x="825004" y="-29656"/>
                  <a:pt x="994022" y="33420"/>
                  <a:pt x="1121757" y="0"/>
                </a:cubicBezTo>
                <a:cubicBezTo>
                  <a:pt x="1249492" y="-33420"/>
                  <a:pt x="1464690" y="64383"/>
                  <a:pt x="1790037" y="0"/>
                </a:cubicBezTo>
                <a:cubicBezTo>
                  <a:pt x="2115384" y="-64383"/>
                  <a:pt x="2022337" y="9607"/>
                  <a:pt x="2171912" y="0"/>
                </a:cubicBezTo>
                <a:cubicBezTo>
                  <a:pt x="2321487" y="-9607"/>
                  <a:pt x="2612756" y="66090"/>
                  <a:pt x="2768591" y="0"/>
                </a:cubicBezTo>
                <a:cubicBezTo>
                  <a:pt x="2924426" y="-66090"/>
                  <a:pt x="3098432" y="2380"/>
                  <a:pt x="3293669" y="0"/>
                </a:cubicBezTo>
                <a:cubicBezTo>
                  <a:pt x="3488906" y="-2380"/>
                  <a:pt x="3694399" y="66488"/>
                  <a:pt x="3961949" y="0"/>
                </a:cubicBezTo>
                <a:cubicBezTo>
                  <a:pt x="4229499" y="-66488"/>
                  <a:pt x="4292391" y="45374"/>
                  <a:pt x="4487027" y="0"/>
                </a:cubicBezTo>
                <a:cubicBezTo>
                  <a:pt x="4681663" y="-45374"/>
                  <a:pt x="4732049" y="37294"/>
                  <a:pt x="4940503" y="0"/>
                </a:cubicBezTo>
                <a:cubicBezTo>
                  <a:pt x="5148957" y="-37294"/>
                  <a:pt x="5510080" y="87339"/>
                  <a:pt x="5680385" y="0"/>
                </a:cubicBezTo>
                <a:cubicBezTo>
                  <a:pt x="5850690" y="-87339"/>
                  <a:pt x="6113915" y="69757"/>
                  <a:pt x="6277064" y="0"/>
                </a:cubicBezTo>
                <a:cubicBezTo>
                  <a:pt x="6440213" y="-69757"/>
                  <a:pt x="6743029" y="27259"/>
                  <a:pt x="7160149" y="0"/>
                </a:cubicBezTo>
                <a:cubicBezTo>
                  <a:pt x="7176208" y="141836"/>
                  <a:pt x="7123213" y="230357"/>
                  <a:pt x="7160149" y="428422"/>
                </a:cubicBezTo>
                <a:cubicBezTo>
                  <a:pt x="7197085" y="626487"/>
                  <a:pt x="7096935" y="825058"/>
                  <a:pt x="7160149" y="1046652"/>
                </a:cubicBezTo>
                <a:cubicBezTo>
                  <a:pt x="7223363" y="1268246"/>
                  <a:pt x="7122391" y="1455456"/>
                  <a:pt x="7160149" y="1588959"/>
                </a:cubicBezTo>
                <a:cubicBezTo>
                  <a:pt x="7197907" y="1722462"/>
                  <a:pt x="7149253" y="1942576"/>
                  <a:pt x="7160149" y="2055343"/>
                </a:cubicBezTo>
                <a:cubicBezTo>
                  <a:pt x="7171045" y="2168110"/>
                  <a:pt x="7125678" y="2327225"/>
                  <a:pt x="7160149" y="2597650"/>
                </a:cubicBezTo>
                <a:cubicBezTo>
                  <a:pt x="7194620" y="2868075"/>
                  <a:pt x="7123880" y="2954661"/>
                  <a:pt x="7160149" y="3215880"/>
                </a:cubicBezTo>
                <a:cubicBezTo>
                  <a:pt x="7196418" y="3477099"/>
                  <a:pt x="7109192" y="3586636"/>
                  <a:pt x="7160149" y="3796148"/>
                </a:cubicBezTo>
                <a:cubicBezTo>
                  <a:pt x="6860472" y="3859297"/>
                  <a:pt x="6758608" y="3783999"/>
                  <a:pt x="6491868" y="3796148"/>
                </a:cubicBezTo>
                <a:cubicBezTo>
                  <a:pt x="6225128" y="3808297"/>
                  <a:pt x="6061734" y="3773735"/>
                  <a:pt x="5751986" y="3796148"/>
                </a:cubicBezTo>
                <a:cubicBezTo>
                  <a:pt x="5442238" y="3818561"/>
                  <a:pt x="5524779" y="3773032"/>
                  <a:pt x="5298510" y="3796148"/>
                </a:cubicBezTo>
                <a:cubicBezTo>
                  <a:pt x="5072241" y="3819264"/>
                  <a:pt x="5046209" y="3789833"/>
                  <a:pt x="4916636" y="3796148"/>
                </a:cubicBezTo>
                <a:cubicBezTo>
                  <a:pt x="4787063" y="3802463"/>
                  <a:pt x="4412341" y="3712293"/>
                  <a:pt x="4176754" y="3796148"/>
                </a:cubicBezTo>
                <a:cubicBezTo>
                  <a:pt x="3941167" y="3880003"/>
                  <a:pt x="3738997" y="3784475"/>
                  <a:pt x="3580075" y="3796148"/>
                </a:cubicBezTo>
                <a:cubicBezTo>
                  <a:pt x="3421153" y="3807821"/>
                  <a:pt x="3213334" y="3737376"/>
                  <a:pt x="2911794" y="3796148"/>
                </a:cubicBezTo>
                <a:cubicBezTo>
                  <a:pt x="2610254" y="3854920"/>
                  <a:pt x="2637044" y="3735477"/>
                  <a:pt x="2386716" y="3796148"/>
                </a:cubicBezTo>
                <a:cubicBezTo>
                  <a:pt x="2136388" y="3856819"/>
                  <a:pt x="2107630" y="3788149"/>
                  <a:pt x="2004842" y="3796148"/>
                </a:cubicBezTo>
                <a:cubicBezTo>
                  <a:pt x="1902054" y="3804147"/>
                  <a:pt x="1699429" y="3795373"/>
                  <a:pt x="1622967" y="3796148"/>
                </a:cubicBezTo>
                <a:cubicBezTo>
                  <a:pt x="1546506" y="3796923"/>
                  <a:pt x="1257672" y="3741677"/>
                  <a:pt x="1097890" y="3796148"/>
                </a:cubicBezTo>
                <a:cubicBezTo>
                  <a:pt x="938108" y="3850619"/>
                  <a:pt x="452008" y="3755522"/>
                  <a:pt x="0" y="3796148"/>
                </a:cubicBezTo>
                <a:cubicBezTo>
                  <a:pt x="-16236" y="3569569"/>
                  <a:pt x="1759" y="3359636"/>
                  <a:pt x="0" y="3177918"/>
                </a:cubicBezTo>
                <a:cubicBezTo>
                  <a:pt x="-1759" y="2996200"/>
                  <a:pt x="54661" y="2775273"/>
                  <a:pt x="0" y="2673573"/>
                </a:cubicBezTo>
                <a:cubicBezTo>
                  <a:pt x="-54661" y="2571873"/>
                  <a:pt x="32845" y="2445037"/>
                  <a:pt x="0" y="2245150"/>
                </a:cubicBezTo>
                <a:cubicBezTo>
                  <a:pt x="-32845" y="2045263"/>
                  <a:pt x="29154" y="1939696"/>
                  <a:pt x="0" y="1740805"/>
                </a:cubicBezTo>
                <a:cubicBezTo>
                  <a:pt x="-29154" y="1541915"/>
                  <a:pt x="40214" y="1365172"/>
                  <a:pt x="0" y="1198498"/>
                </a:cubicBezTo>
                <a:cubicBezTo>
                  <a:pt x="-40214" y="1031824"/>
                  <a:pt x="28525" y="861292"/>
                  <a:pt x="0" y="732114"/>
                </a:cubicBezTo>
                <a:cubicBezTo>
                  <a:pt x="-28525" y="602936"/>
                  <a:pt x="48391" y="251037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017657310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pPr algn="just"/>
            <a:r>
              <a:rPr lang="en-GB" b="1" dirty="0"/>
              <a:t>ET requires cryogenic components </a:t>
            </a:r>
            <a:r>
              <a:rPr lang="en-GB" dirty="0"/>
              <a:t>to reduce thermal noise in the interferometer.</a:t>
            </a:r>
          </a:p>
          <a:p>
            <a:pPr algn="just"/>
            <a:r>
              <a:rPr lang="en-GB" b="1" dirty="0"/>
              <a:t>Silicon stands out</a:t>
            </a:r>
            <a:r>
              <a:rPr lang="en-GB" dirty="0"/>
              <a:t> for its: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/>
              <a:t>High </a:t>
            </a:r>
            <a:r>
              <a:rPr lang="en-GB" b="1" dirty="0"/>
              <a:t>thermal conductivity</a:t>
            </a:r>
            <a:r>
              <a:rPr lang="en-GB" dirty="0"/>
              <a:t> (esp. at 10–20 K).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/>
              <a:t>High </a:t>
            </a:r>
            <a:r>
              <a:rPr lang="en-GB" b="1" dirty="0"/>
              <a:t>mechanical (breaking) strength</a:t>
            </a:r>
            <a:r>
              <a:rPr lang="en-GB" dirty="0"/>
              <a:t> (suitable for suspensions).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/>
              <a:t>Low </a:t>
            </a:r>
            <a:r>
              <a:rPr lang="en-GB" b="1" dirty="0"/>
              <a:t>thermal noise</a:t>
            </a:r>
            <a:r>
              <a:rPr lang="en-GB" dirty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GB" dirty="0"/>
              <a:t>Low </a:t>
            </a:r>
            <a:r>
              <a:rPr lang="en-GB" b="1" dirty="0"/>
              <a:t>optical absorption (</a:t>
            </a:r>
            <a:r>
              <a:rPr lang="en-GB" sz="2400" dirty="0"/>
              <a:t>suitable for substrate applications)</a:t>
            </a:r>
            <a:r>
              <a:rPr lang="en-GB" b="1" dirty="0"/>
              <a:t>.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C6978-7617-7757-2017-7D5D601F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BB6D-EE41-3B43-8007-A5DF1D2170C1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6896F-41F3-2D91-813F-AD346091A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135AB-A7C1-1040-5913-117BCFDAD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69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What challenges arise in fabricating silicon blades?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Silicon = brittle → machining introduces cracks (Brittle: breaks without bending)</a:t>
            </a:r>
          </a:p>
          <a:p>
            <a:r>
              <a:rPr dirty="0"/>
              <a:t>WEDM (Wire Electrical Discharge Machining) → enables precision cutting</a:t>
            </a:r>
          </a:p>
          <a:p>
            <a:r>
              <a:rPr dirty="0"/>
              <a:t>→ but causes micro-cracks → solved with chemical etching (Etching: removes damaged layer)</a:t>
            </a:r>
          </a:p>
          <a:p>
            <a:r>
              <a:rPr dirty="0"/>
              <a:t>Surface quality critical → influences fracture strength and Weibull distribution (Weibull: failure probability model)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BC81D-A293-7D4B-B1ED-042BA7277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0BF4-7F7D-5544-9DC1-498ED6063C54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AC75B-D9C4-F3D8-924C-907435225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7F950-76F7-30DA-0DCE-F11B4C02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How does anisotropy affect blade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09554"/>
            <a:ext cx="6519041" cy="4024424"/>
          </a:xfrm>
        </p:spPr>
        <p:txBody>
          <a:bodyPr/>
          <a:lstStyle/>
          <a:p>
            <a:endParaRPr dirty="0"/>
          </a:p>
          <a:p>
            <a:r>
              <a:rPr dirty="0"/>
              <a:t>Silicon = anisotropic → properties vary with orientation (Anisotropic: direction-dependent)</a:t>
            </a:r>
          </a:p>
          <a:p>
            <a:r>
              <a:rPr dirty="0"/>
              <a:t>Crack propagation and toughness vary by crystal plane (e.g., &lt;100&gt;, &lt;110&gt;)</a:t>
            </a:r>
          </a:p>
          <a:p>
            <a:r>
              <a:rPr dirty="0"/>
              <a:t>&lt;100&gt; chosen → higher toughness, balanced stiffness (Toughness: resistance to crack growth)</a:t>
            </a:r>
          </a:p>
          <a:p>
            <a:r>
              <a:rPr dirty="0"/>
              <a:t>Orientation affects stress concentration and failure risk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DC77E1-1411-9251-C9B9-23691250C3EE}"/>
              </a:ext>
            </a:extLst>
          </p:cNvPr>
          <p:cNvSpPr txBox="1"/>
          <p:nvPr/>
        </p:nvSpPr>
        <p:spPr>
          <a:xfrm>
            <a:off x="7949762" y="2009554"/>
            <a:ext cx="363789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Different </a:t>
            </a:r>
            <a:r>
              <a:rPr lang="en-GB" b="1" dirty="0"/>
              <a:t>crystal orientations</a:t>
            </a:r>
            <a:r>
              <a:rPr lang="en-GB" dirty="0"/>
              <a:t> (like </a:t>
            </a:r>
            <a:r>
              <a:rPr lang="en-GB" b="1" dirty="0"/>
              <a:t>&lt;100&gt;</a:t>
            </a:r>
            <a:r>
              <a:rPr lang="en-GB" dirty="0"/>
              <a:t> and </a:t>
            </a:r>
            <a:r>
              <a:rPr lang="en-GB" b="1" dirty="0"/>
              <a:t>&lt;110&gt;</a:t>
            </a:r>
            <a:r>
              <a:rPr lang="en-GB" dirty="0"/>
              <a:t>), have </a:t>
            </a:r>
            <a:r>
              <a:rPr lang="en-GB" b="1" dirty="0"/>
              <a:t>different resistance to crack growth</a:t>
            </a:r>
            <a:r>
              <a:rPr lang="en-GB" dirty="0"/>
              <a:t> (called </a:t>
            </a:r>
            <a:r>
              <a:rPr lang="en-GB" b="1" dirty="0"/>
              <a:t>fracture toughness</a:t>
            </a:r>
            <a:r>
              <a:rPr lang="en-GB" dirty="0"/>
              <a:t>).</a:t>
            </a:r>
          </a:p>
          <a:p>
            <a:endParaRPr lang="en-GB" dirty="0"/>
          </a:p>
          <a:p>
            <a:r>
              <a:rPr lang="en-GB" dirty="0"/>
              <a:t>Cracks may </a:t>
            </a:r>
            <a:r>
              <a:rPr lang="en-GB" b="1" dirty="0"/>
              <a:t>propagate more easily</a:t>
            </a:r>
            <a:r>
              <a:rPr lang="en-GB" dirty="0"/>
              <a:t> along one direction than another because of how atoms are arranged in the crystal, so the </a:t>
            </a:r>
            <a:r>
              <a:rPr lang="en-GB" b="1" dirty="0"/>
              <a:t>toughness isn't the same in all directions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b="1" dirty="0"/>
              <a:t>In short:</a:t>
            </a:r>
            <a:br>
              <a:rPr lang="en-GB" dirty="0">
                <a:solidFill>
                  <a:srgbClr val="FF0000"/>
                </a:solidFill>
              </a:rPr>
            </a:br>
            <a:r>
              <a:rPr lang="en-GB" i="1" dirty="0">
                <a:solidFill>
                  <a:srgbClr val="FF0000"/>
                </a:solidFill>
              </a:rPr>
              <a:t>Fracture toughness depends on crystal orientation. Some directions resist cracking better than others.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A0F39-ACE5-D911-40BD-74149E67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A0C3-9A9A-1741-838A-F95B2E6A747C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355B3-A101-99EB-828F-31E2F5AB3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FE06E-B5CA-0D14-1D50-717ECB06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How do your simulations and experiments match?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FEA (ANSYS) → simulates stress, def</a:t>
            </a:r>
            <a:r>
              <a:rPr lang="en-US" dirty="0"/>
              <a:t>ormation</a:t>
            </a:r>
            <a:r>
              <a:rPr dirty="0"/>
              <a:t>, resonance (FEA: Finite Element Analysis)</a:t>
            </a:r>
          </a:p>
          <a:p>
            <a:r>
              <a:rPr dirty="0"/>
              <a:t>Boundary conditions = fixed clamp + tip load (Load: applied force)</a:t>
            </a:r>
          </a:p>
          <a:p>
            <a:r>
              <a:rPr dirty="0"/>
              <a:t>Validated with bending tests → 3-point method, optical crack inspection</a:t>
            </a:r>
          </a:p>
          <a:p>
            <a:r>
              <a:rPr dirty="0"/>
              <a:t>Surface stress &lt; Breaking strength → confirms design feasibility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1AFB-8DDB-FD37-1A4C-1EF60D95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3C37C-C761-DB4B-A636-6C1CE6E97E19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09E22-516B-E541-4689-CA00E2D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39E9-0FF9-D33E-97F2-B471DE498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What’s the broader impact on gravitational-wave detection?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Improved vertical isolation → better sensitivity below 10 Hz</a:t>
            </a:r>
          </a:p>
          <a:p>
            <a:r>
              <a:t>Reduced thermal noise → clearer mid-frequency signals (10–100 Hz)</a:t>
            </a:r>
          </a:p>
          <a:p>
            <a:r>
              <a:t>Supports ET’s goal → observe earlier-universe events &amp; low-mass binaries</a:t>
            </a:r>
          </a:p>
          <a:p>
            <a:r>
              <a:t>Silicon blade system = scalable, cryogenically optimized, experimentally validated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40E7D-C362-FBE7-FDC6-9647B013A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291A4-5318-F945-A594-95499247FFC7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132CB-1A48-B5EF-2113-F3E47586F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A093-ED32-61A5-8ED7-E8FBE223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/>
              <a:t>Why are silicon's thermal properties important for cryogenics?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High thermal conductivity → essential for extracting heat from the payload (conductivity: heat flow ability)</a:t>
            </a:r>
          </a:p>
          <a:p>
            <a:r>
              <a:t>Low thermal expansion → maintains dimensional stability when cooling (expansion: size change with temperature)</a:t>
            </a:r>
          </a:p>
          <a:p>
            <a:r>
              <a:t>Zero-crossing near 18K and 123K → minimizes stress buildup during cool-down</a:t>
            </a:r>
          </a:p>
          <a:p>
            <a:r>
              <a:t>→ Enables safe integration with other components at cryogenic temperatures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9933-84DC-7231-5608-A8EC48DFB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5FBE0-507D-BA43-844B-7D2B75F13E6E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64419-70B4-EDEE-3452-703310138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CE5E6-E9AB-97CE-4680-95BF5955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/>
              <a:t>How do you ensure blades don't fracture in real operation?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Weibull distribution → models statistical fracture probability (Weibull: failure likelihood)</a:t>
            </a:r>
          </a:p>
          <a:p>
            <a:r>
              <a:t>Design ensures surface stress &lt;&lt; breaking strength (Safety margin: stress limit buffer)</a:t>
            </a:r>
          </a:p>
          <a:p>
            <a:r>
              <a:t>Fracture toughness orientation-dependent → &lt;100&gt; chosen for better resistance</a:t>
            </a:r>
          </a:p>
          <a:p>
            <a:r>
              <a:t>Post-processing (etching) reduces surface flaws → enhances mechanical integrity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E9609-0C0B-F229-B52B-06C6CA383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25EC-F570-8744-AC9A-55A6FDFE38D2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61665-52BC-D8BC-B3E7-2C502121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D499E-0BFC-3F9B-A70A-00C31C22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dirty="0"/>
              <a:t>What affects crack growth in single crystal silicon?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Crack follows cleavage planes → different for each orientation (Cleavage: natural break path)</a:t>
            </a:r>
          </a:p>
          <a:p>
            <a:r>
              <a:t>Silicon is brittle → no plastic deformation → cracks propagate easily under tension</a:t>
            </a:r>
          </a:p>
          <a:p>
            <a:r>
              <a:t>&lt;111&gt; prone to cleavage → &lt;100&gt; preferred for better toughness</a:t>
            </a:r>
          </a:p>
          <a:p>
            <a:r>
              <a:t>Crack initiation sites often caused by machining defects → removed by etching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9CD55-8B29-2D12-6FFD-78F63BDD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76D7D-12D4-444B-A14A-4FC97F86D755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FAC9A-C53A-7782-6674-30D3A692B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F6CF2-0D5F-A0FD-5752-AFB3F127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dirty="0"/>
              <a:t>How reliable are your FEA results in predicting real behavior?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Used nonlinear static + modal analysis in ANSYS (FEA: simulation method)</a:t>
            </a:r>
          </a:p>
          <a:p>
            <a:r>
              <a:rPr dirty="0"/>
              <a:t>Input cryogenic material properties manually (e.g., Young's modulus at 10K)</a:t>
            </a:r>
          </a:p>
          <a:p>
            <a:r>
              <a:rPr dirty="0"/>
              <a:t>Validated with experiments: bending tests, crack inspection, displacement tracking</a:t>
            </a:r>
          </a:p>
          <a:p>
            <a:r>
              <a:rPr dirty="0"/>
              <a:t>Convergence study → ensured mesh independence of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9D418-FFEF-7092-00F1-F28EE5536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78FD7-2027-CE4E-91F1-19B477F8C4C5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E44A0-4B3D-AD6E-EE3F-0EAFF77B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85EF2-BB7A-DD60-42A6-BFD11F7B1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sz="4000" dirty="0"/>
              <a:t>What are the challenges in scaling your design for 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  <a:p>
            <a:r>
              <a:t>Larger mass → higher blade load → higher stress (Scaling: design adaptation)</a:t>
            </a:r>
          </a:p>
          <a:p>
            <a:r>
              <a:t>Thermal contraction mismatch with other materials → needs compliant joints</a:t>
            </a:r>
          </a:p>
          <a:p>
            <a:r>
              <a:t>Suspension dynamics more complex → needs active damping or feedback loops</a:t>
            </a:r>
          </a:p>
          <a:p>
            <a:r>
              <a:t>Full system tests needed (ET-Pathfinder) → verify integration and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CA79F-08A0-2BA0-4FA5-7866AFAC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0F136-0BF0-564B-A7FB-B7ACC62D1087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919E7-5280-04C2-BF8C-30F095043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B6E14-7C83-E2CE-B652-D5A00C35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22A39-EF35-F77D-667F-48EF89213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877" y="364697"/>
            <a:ext cx="3409783" cy="181244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SINGLE CRYSTAL Silicon database: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88820-5DC5-9BCD-C6FE-67FA711AD9E1}"/>
              </a:ext>
            </a:extLst>
          </p:cNvPr>
          <p:cNvSpPr txBox="1"/>
          <p:nvPr/>
        </p:nvSpPr>
        <p:spPr>
          <a:xfrm>
            <a:off x="698195" y="3073573"/>
            <a:ext cx="3409782" cy="22574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i="1" dirty="0">
                <a:effectLst/>
              </a:rPr>
              <a:t>Website: </a:t>
            </a:r>
            <a:r>
              <a:rPr lang="en-US" sz="2000" dirty="0">
                <a:effectLst/>
              </a:rPr>
              <a:t>https://</a:t>
            </a:r>
            <a:r>
              <a:rPr lang="en-US" sz="2000" dirty="0" err="1">
                <a:effectLst/>
              </a:rPr>
              <a:t>wiki.et</a:t>
            </a:r>
            <a:r>
              <a:rPr lang="en-US" sz="2000" dirty="0">
                <a:effectLst/>
              </a:rPr>
              <a:t>- </a:t>
            </a:r>
            <a:r>
              <a:rPr lang="en-US" sz="2000" dirty="0" err="1">
                <a:effectLst/>
              </a:rPr>
              <a:t>gw.eu</a:t>
            </a:r>
            <a:r>
              <a:rPr lang="en-US" sz="2000" dirty="0">
                <a:effectLst/>
              </a:rPr>
              <a:t>/ISB/</a:t>
            </a:r>
            <a:r>
              <a:rPr lang="en-US" sz="2000" dirty="0" err="1">
                <a:effectLst/>
              </a:rPr>
              <a:t>MaterialsDatabase</a:t>
            </a:r>
            <a:r>
              <a:rPr lang="en-US" sz="2000" dirty="0">
                <a:effectLst/>
              </a:rPr>
              <a:t>/</a:t>
            </a:r>
            <a:r>
              <a:rPr lang="en-US" sz="2000" dirty="0" err="1">
                <a:effectLst/>
              </a:rPr>
              <a:t>DatabaseSuspensions</a:t>
            </a:r>
            <a:r>
              <a:rPr lang="en-US" sz="2000" dirty="0">
                <a:effectLst/>
              </a:rPr>
              <a:t> </a:t>
            </a:r>
            <a:br>
              <a:rPr lang="en-US" sz="2000" dirty="0">
                <a:solidFill>
                  <a:srgbClr val="FFFFFF"/>
                </a:solidFill>
                <a:effectLst/>
              </a:rPr>
            </a:b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2049" name="Picture 1" descr="page11image21802992">
            <a:extLst>
              <a:ext uri="{FF2B5EF4-FFF2-40B4-BE49-F238E27FC236}">
                <a16:creationId xmlns:a16="http://schemas.microsoft.com/office/drawing/2014/main" id="{8855809B-F1DB-96FA-6778-F352FE3FBF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660" y="1574537"/>
            <a:ext cx="7581828" cy="41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0B03-68CE-0229-2607-47ABBD58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EFAE17-EA29-4F6A-552F-DCB1F019C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D085DA-0FE2-5646-38EA-1F239FE8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FFA98756-CC2D-6942-9200-1861BCC1987C}" type="datetime1">
              <a:rPr lang="it-IT" smtClean="0"/>
              <a:t>22/05/25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F1B2-DCDB-8E27-A3A6-0AF5529B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43" y="179271"/>
            <a:ext cx="6941168" cy="138215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>
                <a:solidFill>
                  <a:schemeClr val="tx1"/>
                </a:solidFill>
              </a:rPr>
              <a:t>W</a:t>
            </a:r>
            <a:r>
              <a:rPr lang="en-IT" sz="3600" b="1" dirty="0">
                <a:solidFill>
                  <a:schemeClr val="tx1"/>
                </a:solidFill>
              </a:rPr>
              <a:t>hy </a:t>
            </a:r>
            <a:r>
              <a:rPr lang="nl-NL" sz="3600" b="1" dirty="0">
                <a:solidFill>
                  <a:schemeClr val="tx1"/>
                </a:solidFill>
              </a:rPr>
              <a:t>are crystalline </a:t>
            </a:r>
            <a:r>
              <a:rPr lang="en-IT" sz="3600" b="1" dirty="0">
                <a:solidFill>
                  <a:schemeClr val="tx1"/>
                </a:solidFill>
              </a:rPr>
              <a:t>vertical </a:t>
            </a:r>
            <a:r>
              <a:rPr lang="nl-NL" sz="3600" b="1" dirty="0">
                <a:solidFill>
                  <a:schemeClr val="tx1"/>
                </a:solidFill>
              </a:rPr>
              <a:t>blades </a:t>
            </a:r>
            <a:r>
              <a:rPr lang="en-IT" sz="3600" b="1" dirty="0">
                <a:solidFill>
                  <a:schemeClr val="tx1"/>
                </a:solidFill>
              </a:rPr>
              <a:t>needed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14BAA-B9E9-9A59-F652-C53335D7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597" y="1831724"/>
            <a:ext cx="5967547" cy="3917911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concept of the ET-LF test masses involves employing a cryogenics suspension system that utilizes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flexural joints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combined with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rectangular cross section rods.</a:t>
            </a:r>
          </a:p>
          <a:p>
            <a:pPr algn="just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silicon blades </a:t>
            </a:r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resonance frequency and provide compliance for load distribution compensate for beam length tolerances.</a:t>
            </a:r>
          </a:p>
          <a:p>
            <a:pPr algn="just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 initial goal is to optimize the blade geometry in ANSYS to reduce mechanical stress and enhance natural frequencies, incorporating a new manufacturing method to further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surface stress on the blade</a:t>
            </a:r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(Figure 1).</a:t>
            </a:r>
          </a:p>
          <a:p>
            <a:pPr marL="0" indent="0">
              <a:buNone/>
            </a:pPr>
            <a:endParaRPr lang="en-IT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3591F-2C90-0220-21F3-170769BA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8E6B70-906E-4DF0-9B27-AB07F4A80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9919E99-7F70-764D-677A-FB95C6FB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98E02176-2A37-544E-A444-9FE8E373B02F}" type="datetime1">
              <a:rPr lang="it-IT" smtClean="0"/>
              <a:t>22/05/25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5A106-6B6A-A9F0-5C4F-156EA97B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863" y="318704"/>
            <a:ext cx="1512539" cy="5965268"/>
          </a:xfrm>
          <a:prstGeom prst="rect">
            <a:avLst/>
          </a:pr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0889341">
                  <a:custGeom>
                    <a:avLst/>
                    <a:gdLst>
                      <a:gd name="connsiteX0" fmla="*/ 0 w 1512539"/>
                      <a:gd name="connsiteY0" fmla="*/ 0 h 5965268"/>
                      <a:gd name="connsiteX1" fmla="*/ 473929 w 1512539"/>
                      <a:gd name="connsiteY1" fmla="*/ 0 h 5965268"/>
                      <a:gd name="connsiteX2" fmla="*/ 978109 w 1512539"/>
                      <a:gd name="connsiteY2" fmla="*/ 0 h 5965268"/>
                      <a:gd name="connsiteX3" fmla="*/ 1512539 w 1512539"/>
                      <a:gd name="connsiteY3" fmla="*/ 0 h 5965268"/>
                      <a:gd name="connsiteX4" fmla="*/ 1512539 w 1512539"/>
                      <a:gd name="connsiteY4" fmla="*/ 715832 h 5965268"/>
                      <a:gd name="connsiteX5" fmla="*/ 1512539 w 1512539"/>
                      <a:gd name="connsiteY5" fmla="*/ 1431664 h 5965268"/>
                      <a:gd name="connsiteX6" fmla="*/ 1512539 w 1512539"/>
                      <a:gd name="connsiteY6" fmla="*/ 1908886 h 5965268"/>
                      <a:gd name="connsiteX7" fmla="*/ 1512539 w 1512539"/>
                      <a:gd name="connsiteY7" fmla="*/ 2326455 h 5965268"/>
                      <a:gd name="connsiteX8" fmla="*/ 1512539 w 1512539"/>
                      <a:gd name="connsiteY8" fmla="*/ 2744023 h 5965268"/>
                      <a:gd name="connsiteX9" fmla="*/ 1512539 w 1512539"/>
                      <a:gd name="connsiteY9" fmla="*/ 3221245 h 5965268"/>
                      <a:gd name="connsiteX10" fmla="*/ 1512539 w 1512539"/>
                      <a:gd name="connsiteY10" fmla="*/ 3698466 h 5965268"/>
                      <a:gd name="connsiteX11" fmla="*/ 1512539 w 1512539"/>
                      <a:gd name="connsiteY11" fmla="*/ 4354646 h 5965268"/>
                      <a:gd name="connsiteX12" fmla="*/ 1512539 w 1512539"/>
                      <a:gd name="connsiteY12" fmla="*/ 4831867 h 5965268"/>
                      <a:gd name="connsiteX13" fmla="*/ 1512539 w 1512539"/>
                      <a:gd name="connsiteY13" fmla="*/ 5965268 h 5965268"/>
                      <a:gd name="connsiteX14" fmla="*/ 1008359 w 1512539"/>
                      <a:gd name="connsiteY14" fmla="*/ 5965268 h 5965268"/>
                      <a:gd name="connsiteX15" fmla="*/ 473929 w 1512539"/>
                      <a:gd name="connsiteY15" fmla="*/ 5965268 h 5965268"/>
                      <a:gd name="connsiteX16" fmla="*/ 0 w 1512539"/>
                      <a:gd name="connsiteY16" fmla="*/ 5965268 h 5965268"/>
                      <a:gd name="connsiteX17" fmla="*/ 0 w 1512539"/>
                      <a:gd name="connsiteY17" fmla="*/ 5428394 h 5965268"/>
                      <a:gd name="connsiteX18" fmla="*/ 0 w 1512539"/>
                      <a:gd name="connsiteY18" fmla="*/ 4891520 h 5965268"/>
                      <a:gd name="connsiteX19" fmla="*/ 0 w 1512539"/>
                      <a:gd name="connsiteY19" fmla="*/ 4175688 h 5965268"/>
                      <a:gd name="connsiteX20" fmla="*/ 0 w 1512539"/>
                      <a:gd name="connsiteY20" fmla="*/ 3519508 h 5965268"/>
                      <a:gd name="connsiteX21" fmla="*/ 0 w 1512539"/>
                      <a:gd name="connsiteY21" fmla="*/ 2803676 h 5965268"/>
                      <a:gd name="connsiteX22" fmla="*/ 0 w 1512539"/>
                      <a:gd name="connsiteY22" fmla="*/ 2266802 h 5965268"/>
                      <a:gd name="connsiteX23" fmla="*/ 0 w 1512539"/>
                      <a:gd name="connsiteY23" fmla="*/ 1789580 h 5965268"/>
                      <a:gd name="connsiteX24" fmla="*/ 0 w 1512539"/>
                      <a:gd name="connsiteY24" fmla="*/ 1073748 h 5965268"/>
                      <a:gd name="connsiteX25" fmla="*/ 0 w 1512539"/>
                      <a:gd name="connsiteY25" fmla="*/ 536874 h 5965268"/>
                      <a:gd name="connsiteX26" fmla="*/ 0 w 1512539"/>
                      <a:gd name="connsiteY26" fmla="*/ 0 h 5965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1512539" h="5965268" fill="none" extrusionOk="0">
                        <a:moveTo>
                          <a:pt x="0" y="0"/>
                        </a:moveTo>
                        <a:cubicBezTo>
                          <a:pt x="222535" y="-6702"/>
                          <a:pt x="260513" y="43455"/>
                          <a:pt x="473929" y="0"/>
                        </a:cubicBezTo>
                        <a:cubicBezTo>
                          <a:pt x="687345" y="-43455"/>
                          <a:pt x="726390" y="784"/>
                          <a:pt x="978109" y="0"/>
                        </a:cubicBezTo>
                        <a:cubicBezTo>
                          <a:pt x="1229828" y="-784"/>
                          <a:pt x="1390952" y="52116"/>
                          <a:pt x="1512539" y="0"/>
                        </a:cubicBezTo>
                        <a:cubicBezTo>
                          <a:pt x="1590282" y="282651"/>
                          <a:pt x="1437451" y="569082"/>
                          <a:pt x="1512539" y="715832"/>
                        </a:cubicBezTo>
                        <a:cubicBezTo>
                          <a:pt x="1587627" y="862582"/>
                          <a:pt x="1438303" y="1284520"/>
                          <a:pt x="1512539" y="1431664"/>
                        </a:cubicBezTo>
                        <a:cubicBezTo>
                          <a:pt x="1586775" y="1578808"/>
                          <a:pt x="1509500" y="1699369"/>
                          <a:pt x="1512539" y="1908886"/>
                        </a:cubicBezTo>
                        <a:cubicBezTo>
                          <a:pt x="1515578" y="2118403"/>
                          <a:pt x="1487201" y="2192162"/>
                          <a:pt x="1512539" y="2326455"/>
                        </a:cubicBezTo>
                        <a:cubicBezTo>
                          <a:pt x="1537877" y="2460748"/>
                          <a:pt x="1503515" y="2580972"/>
                          <a:pt x="1512539" y="2744023"/>
                        </a:cubicBezTo>
                        <a:cubicBezTo>
                          <a:pt x="1521563" y="2907074"/>
                          <a:pt x="1494803" y="3042883"/>
                          <a:pt x="1512539" y="3221245"/>
                        </a:cubicBezTo>
                        <a:cubicBezTo>
                          <a:pt x="1530275" y="3399607"/>
                          <a:pt x="1468412" y="3495231"/>
                          <a:pt x="1512539" y="3698466"/>
                        </a:cubicBezTo>
                        <a:cubicBezTo>
                          <a:pt x="1556666" y="3901701"/>
                          <a:pt x="1509100" y="4090419"/>
                          <a:pt x="1512539" y="4354646"/>
                        </a:cubicBezTo>
                        <a:cubicBezTo>
                          <a:pt x="1515978" y="4618873"/>
                          <a:pt x="1494067" y="4609874"/>
                          <a:pt x="1512539" y="4831867"/>
                        </a:cubicBezTo>
                        <a:cubicBezTo>
                          <a:pt x="1531011" y="5053860"/>
                          <a:pt x="1434178" y="5725619"/>
                          <a:pt x="1512539" y="5965268"/>
                        </a:cubicBezTo>
                        <a:cubicBezTo>
                          <a:pt x="1289964" y="6001342"/>
                          <a:pt x="1229933" y="5941136"/>
                          <a:pt x="1008359" y="5965268"/>
                        </a:cubicBezTo>
                        <a:cubicBezTo>
                          <a:pt x="786785" y="5989400"/>
                          <a:pt x="607352" y="5903046"/>
                          <a:pt x="473929" y="5965268"/>
                        </a:cubicBezTo>
                        <a:cubicBezTo>
                          <a:pt x="340506" y="6027490"/>
                          <a:pt x="97592" y="5941139"/>
                          <a:pt x="0" y="5965268"/>
                        </a:cubicBezTo>
                        <a:cubicBezTo>
                          <a:pt x="-23741" y="5740746"/>
                          <a:pt x="53376" y="5659079"/>
                          <a:pt x="0" y="5428394"/>
                        </a:cubicBezTo>
                        <a:cubicBezTo>
                          <a:pt x="-53376" y="5197709"/>
                          <a:pt x="3872" y="5136470"/>
                          <a:pt x="0" y="4891520"/>
                        </a:cubicBezTo>
                        <a:cubicBezTo>
                          <a:pt x="-3872" y="4646570"/>
                          <a:pt x="49424" y="4518192"/>
                          <a:pt x="0" y="4175688"/>
                        </a:cubicBezTo>
                        <a:cubicBezTo>
                          <a:pt x="-49424" y="3833184"/>
                          <a:pt x="11643" y="3671396"/>
                          <a:pt x="0" y="3519508"/>
                        </a:cubicBezTo>
                        <a:cubicBezTo>
                          <a:pt x="-11643" y="3367620"/>
                          <a:pt x="27990" y="3002426"/>
                          <a:pt x="0" y="2803676"/>
                        </a:cubicBezTo>
                        <a:cubicBezTo>
                          <a:pt x="-27990" y="2604926"/>
                          <a:pt x="22606" y="2411505"/>
                          <a:pt x="0" y="2266802"/>
                        </a:cubicBezTo>
                        <a:cubicBezTo>
                          <a:pt x="-22606" y="2122099"/>
                          <a:pt x="53257" y="2015850"/>
                          <a:pt x="0" y="1789580"/>
                        </a:cubicBezTo>
                        <a:cubicBezTo>
                          <a:pt x="-53257" y="1563310"/>
                          <a:pt x="43576" y="1236694"/>
                          <a:pt x="0" y="1073748"/>
                        </a:cubicBezTo>
                        <a:cubicBezTo>
                          <a:pt x="-43576" y="910802"/>
                          <a:pt x="9676" y="725000"/>
                          <a:pt x="0" y="536874"/>
                        </a:cubicBezTo>
                        <a:cubicBezTo>
                          <a:pt x="-9676" y="348748"/>
                          <a:pt x="27952" y="112154"/>
                          <a:pt x="0" y="0"/>
                        </a:cubicBezTo>
                        <a:close/>
                      </a:path>
                      <a:path w="1512539" h="5965268" stroke="0" extrusionOk="0">
                        <a:moveTo>
                          <a:pt x="0" y="0"/>
                        </a:moveTo>
                        <a:cubicBezTo>
                          <a:pt x="125200" y="-9679"/>
                          <a:pt x="391738" y="19764"/>
                          <a:pt x="534430" y="0"/>
                        </a:cubicBezTo>
                        <a:cubicBezTo>
                          <a:pt x="677122" y="-19764"/>
                          <a:pt x="838165" y="15600"/>
                          <a:pt x="1023485" y="0"/>
                        </a:cubicBezTo>
                        <a:cubicBezTo>
                          <a:pt x="1208806" y="-15600"/>
                          <a:pt x="1373491" y="18138"/>
                          <a:pt x="1512539" y="0"/>
                        </a:cubicBezTo>
                        <a:cubicBezTo>
                          <a:pt x="1585998" y="316688"/>
                          <a:pt x="1467814" y="385915"/>
                          <a:pt x="1512539" y="715832"/>
                        </a:cubicBezTo>
                        <a:cubicBezTo>
                          <a:pt x="1557264" y="1045749"/>
                          <a:pt x="1511209" y="956378"/>
                          <a:pt x="1512539" y="1193054"/>
                        </a:cubicBezTo>
                        <a:cubicBezTo>
                          <a:pt x="1513869" y="1429730"/>
                          <a:pt x="1479906" y="1691174"/>
                          <a:pt x="1512539" y="1849233"/>
                        </a:cubicBezTo>
                        <a:cubicBezTo>
                          <a:pt x="1545172" y="2007292"/>
                          <a:pt x="1440809" y="2342973"/>
                          <a:pt x="1512539" y="2565065"/>
                        </a:cubicBezTo>
                        <a:cubicBezTo>
                          <a:pt x="1584269" y="2787157"/>
                          <a:pt x="1447466" y="2990165"/>
                          <a:pt x="1512539" y="3280897"/>
                        </a:cubicBezTo>
                        <a:cubicBezTo>
                          <a:pt x="1577612" y="3571629"/>
                          <a:pt x="1465486" y="3576495"/>
                          <a:pt x="1512539" y="3758119"/>
                        </a:cubicBezTo>
                        <a:cubicBezTo>
                          <a:pt x="1559592" y="3939743"/>
                          <a:pt x="1507062" y="4226728"/>
                          <a:pt x="1512539" y="4473951"/>
                        </a:cubicBezTo>
                        <a:cubicBezTo>
                          <a:pt x="1518016" y="4721174"/>
                          <a:pt x="1504809" y="4981314"/>
                          <a:pt x="1512539" y="5130130"/>
                        </a:cubicBezTo>
                        <a:cubicBezTo>
                          <a:pt x="1520269" y="5278946"/>
                          <a:pt x="1472528" y="5724259"/>
                          <a:pt x="1512539" y="5965268"/>
                        </a:cubicBezTo>
                        <a:cubicBezTo>
                          <a:pt x="1305292" y="5986877"/>
                          <a:pt x="1146048" y="5915627"/>
                          <a:pt x="1008359" y="5965268"/>
                        </a:cubicBezTo>
                        <a:cubicBezTo>
                          <a:pt x="870670" y="6014909"/>
                          <a:pt x="672597" y="5948150"/>
                          <a:pt x="549556" y="5965268"/>
                        </a:cubicBezTo>
                        <a:cubicBezTo>
                          <a:pt x="426515" y="5982386"/>
                          <a:pt x="114679" y="5904885"/>
                          <a:pt x="0" y="5965268"/>
                        </a:cubicBezTo>
                        <a:cubicBezTo>
                          <a:pt x="-12646" y="5737587"/>
                          <a:pt x="14490" y="5660263"/>
                          <a:pt x="0" y="5428394"/>
                        </a:cubicBezTo>
                        <a:cubicBezTo>
                          <a:pt x="-14490" y="5196525"/>
                          <a:pt x="62553" y="5033930"/>
                          <a:pt x="0" y="4831867"/>
                        </a:cubicBezTo>
                        <a:cubicBezTo>
                          <a:pt x="-62553" y="4629804"/>
                          <a:pt x="29824" y="4336939"/>
                          <a:pt x="0" y="4116035"/>
                        </a:cubicBezTo>
                        <a:cubicBezTo>
                          <a:pt x="-29824" y="3895131"/>
                          <a:pt x="34337" y="3769818"/>
                          <a:pt x="0" y="3638813"/>
                        </a:cubicBezTo>
                        <a:cubicBezTo>
                          <a:pt x="-34337" y="3507808"/>
                          <a:pt x="33867" y="3354817"/>
                          <a:pt x="0" y="3161592"/>
                        </a:cubicBezTo>
                        <a:cubicBezTo>
                          <a:pt x="-33867" y="2968367"/>
                          <a:pt x="9680" y="2857379"/>
                          <a:pt x="0" y="2744023"/>
                        </a:cubicBezTo>
                        <a:cubicBezTo>
                          <a:pt x="-9680" y="2630667"/>
                          <a:pt x="70940" y="2224277"/>
                          <a:pt x="0" y="2028191"/>
                        </a:cubicBezTo>
                        <a:cubicBezTo>
                          <a:pt x="-70940" y="1832105"/>
                          <a:pt x="42106" y="1555890"/>
                          <a:pt x="0" y="1431664"/>
                        </a:cubicBezTo>
                        <a:cubicBezTo>
                          <a:pt x="-42106" y="1307438"/>
                          <a:pt x="57459" y="979663"/>
                          <a:pt x="0" y="775485"/>
                        </a:cubicBezTo>
                        <a:cubicBezTo>
                          <a:pt x="-57459" y="571307"/>
                          <a:pt x="46131" y="3613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6522D1-1AB7-4163-66A8-506230E1B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102" y="999540"/>
            <a:ext cx="1846366" cy="4278960"/>
          </a:xfrm>
          <a:custGeom>
            <a:avLst/>
            <a:gdLst>
              <a:gd name="connsiteX0" fmla="*/ 0 w 1846366"/>
              <a:gd name="connsiteY0" fmla="*/ 0 h 4278960"/>
              <a:gd name="connsiteX1" fmla="*/ 424664 w 1846366"/>
              <a:gd name="connsiteY1" fmla="*/ 0 h 4278960"/>
              <a:gd name="connsiteX2" fmla="*/ 849328 w 1846366"/>
              <a:gd name="connsiteY2" fmla="*/ 0 h 4278960"/>
              <a:gd name="connsiteX3" fmla="*/ 1347847 w 1846366"/>
              <a:gd name="connsiteY3" fmla="*/ 0 h 4278960"/>
              <a:gd name="connsiteX4" fmla="*/ 1846366 w 1846366"/>
              <a:gd name="connsiteY4" fmla="*/ 0 h 4278960"/>
              <a:gd name="connsiteX5" fmla="*/ 1846366 w 1846366"/>
              <a:gd name="connsiteY5" fmla="*/ 406501 h 4278960"/>
              <a:gd name="connsiteX6" fmla="*/ 1846366 w 1846366"/>
              <a:gd name="connsiteY6" fmla="*/ 855792 h 4278960"/>
              <a:gd name="connsiteX7" fmla="*/ 1846366 w 1846366"/>
              <a:gd name="connsiteY7" fmla="*/ 1305083 h 4278960"/>
              <a:gd name="connsiteX8" fmla="*/ 1846366 w 1846366"/>
              <a:gd name="connsiteY8" fmla="*/ 1882742 h 4278960"/>
              <a:gd name="connsiteX9" fmla="*/ 1846366 w 1846366"/>
              <a:gd name="connsiteY9" fmla="*/ 2417612 h 4278960"/>
              <a:gd name="connsiteX10" fmla="*/ 1846366 w 1846366"/>
              <a:gd name="connsiteY10" fmla="*/ 2866903 h 4278960"/>
              <a:gd name="connsiteX11" fmla="*/ 1846366 w 1846366"/>
              <a:gd name="connsiteY11" fmla="*/ 3273404 h 4278960"/>
              <a:gd name="connsiteX12" fmla="*/ 1846366 w 1846366"/>
              <a:gd name="connsiteY12" fmla="*/ 3765485 h 4278960"/>
              <a:gd name="connsiteX13" fmla="*/ 1846366 w 1846366"/>
              <a:gd name="connsiteY13" fmla="*/ 4278960 h 4278960"/>
              <a:gd name="connsiteX14" fmla="*/ 1421702 w 1846366"/>
              <a:gd name="connsiteY14" fmla="*/ 4278960 h 4278960"/>
              <a:gd name="connsiteX15" fmla="*/ 1015501 w 1846366"/>
              <a:gd name="connsiteY15" fmla="*/ 4278960 h 4278960"/>
              <a:gd name="connsiteX16" fmla="*/ 590837 w 1846366"/>
              <a:gd name="connsiteY16" fmla="*/ 4278960 h 4278960"/>
              <a:gd name="connsiteX17" fmla="*/ 0 w 1846366"/>
              <a:gd name="connsiteY17" fmla="*/ 4278960 h 4278960"/>
              <a:gd name="connsiteX18" fmla="*/ 0 w 1846366"/>
              <a:gd name="connsiteY18" fmla="*/ 3872459 h 4278960"/>
              <a:gd name="connsiteX19" fmla="*/ 0 w 1846366"/>
              <a:gd name="connsiteY19" fmla="*/ 3252010 h 4278960"/>
              <a:gd name="connsiteX20" fmla="*/ 0 w 1846366"/>
              <a:gd name="connsiteY20" fmla="*/ 2717140 h 4278960"/>
              <a:gd name="connsiteX21" fmla="*/ 0 w 1846366"/>
              <a:gd name="connsiteY21" fmla="*/ 2182270 h 4278960"/>
              <a:gd name="connsiteX22" fmla="*/ 0 w 1846366"/>
              <a:gd name="connsiteY22" fmla="*/ 1775768 h 4278960"/>
              <a:gd name="connsiteX23" fmla="*/ 0 w 1846366"/>
              <a:gd name="connsiteY23" fmla="*/ 1283688 h 4278960"/>
              <a:gd name="connsiteX24" fmla="*/ 0 w 1846366"/>
              <a:gd name="connsiteY24" fmla="*/ 791608 h 4278960"/>
              <a:gd name="connsiteX25" fmla="*/ 0 w 1846366"/>
              <a:gd name="connsiteY25" fmla="*/ 0 h 427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46366" h="4278960" fill="none" extrusionOk="0">
                <a:moveTo>
                  <a:pt x="0" y="0"/>
                </a:moveTo>
                <a:cubicBezTo>
                  <a:pt x="149801" y="-23636"/>
                  <a:pt x="318479" y="33208"/>
                  <a:pt x="424664" y="0"/>
                </a:cubicBezTo>
                <a:cubicBezTo>
                  <a:pt x="530849" y="-33208"/>
                  <a:pt x="742313" y="14725"/>
                  <a:pt x="849328" y="0"/>
                </a:cubicBezTo>
                <a:cubicBezTo>
                  <a:pt x="956343" y="-14725"/>
                  <a:pt x="1180415" y="14819"/>
                  <a:pt x="1347847" y="0"/>
                </a:cubicBezTo>
                <a:cubicBezTo>
                  <a:pt x="1515279" y="-14819"/>
                  <a:pt x="1726201" y="15354"/>
                  <a:pt x="1846366" y="0"/>
                </a:cubicBezTo>
                <a:cubicBezTo>
                  <a:pt x="1889347" y="124632"/>
                  <a:pt x="1831510" y="261769"/>
                  <a:pt x="1846366" y="406501"/>
                </a:cubicBezTo>
                <a:cubicBezTo>
                  <a:pt x="1861222" y="551233"/>
                  <a:pt x="1840646" y="763766"/>
                  <a:pt x="1846366" y="855792"/>
                </a:cubicBezTo>
                <a:cubicBezTo>
                  <a:pt x="1852086" y="947818"/>
                  <a:pt x="1833092" y="1101040"/>
                  <a:pt x="1846366" y="1305083"/>
                </a:cubicBezTo>
                <a:cubicBezTo>
                  <a:pt x="1859640" y="1509126"/>
                  <a:pt x="1825608" y="1734842"/>
                  <a:pt x="1846366" y="1882742"/>
                </a:cubicBezTo>
                <a:cubicBezTo>
                  <a:pt x="1867124" y="2030642"/>
                  <a:pt x="1829536" y="2260863"/>
                  <a:pt x="1846366" y="2417612"/>
                </a:cubicBezTo>
                <a:cubicBezTo>
                  <a:pt x="1863196" y="2574361"/>
                  <a:pt x="1811540" y="2721855"/>
                  <a:pt x="1846366" y="2866903"/>
                </a:cubicBezTo>
                <a:cubicBezTo>
                  <a:pt x="1881192" y="3011951"/>
                  <a:pt x="1798167" y="3152076"/>
                  <a:pt x="1846366" y="3273404"/>
                </a:cubicBezTo>
                <a:cubicBezTo>
                  <a:pt x="1894565" y="3394732"/>
                  <a:pt x="1813460" y="3551622"/>
                  <a:pt x="1846366" y="3765485"/>
                </a:cubicBezTo>
                <a:cubicBezTo>
                  <a:pt x="1879272" y="3979348"/>
                  <a:pt x="1832758" y="4084700"/>
                  <a:pt x="1846366" y="4278960"/>
                </a:cubicBezTo>
                <a:cubicBezTo>
                  <a:pt x="1761243" y="4312683"/>
                  <a:pt x="1603970" y="4236101"/>
                  <a:pt x="1421702" y="4278960"/>
                </a:cubicBezTo>
                <a:cubicBezTo>
                  <a:pt x="1239434" y="4321819"/>
                  <a:pt x="1179689" y="4247113"/>
                  <a:pt x="1015501" y="4278960"/>
                </a:cubicBezTo>
                <a:cubicBezTo>
                  <a:pt x="851313" y="4310807"/>
                  <a:pt x="697759" y="4268233"/>
                  <a:pt x="590837" y="4278960"/>
                </a:cubicBezTo>
                <a:cubicBezTo>
                  <a:pt x="483915" y="4289687"/>
                  <a:pt x="190564" y="4262227"/>
                  <a:pt x="0" y="4278960"/>
                </a:cubicBezTo>
                <a:cubicBezTo>
                  <a:pt x="-27606" y="4081552"/>
                  <a:pt x="46704" y="3987696"/>
                  <a:pt x="0" y="3872459"/>
                </a:cubicBezTo>
                <a:cubicBezTo>
                  <a:pt x="-46704" y="3757222"/>
                  <a:pt x="8598" y="3401635"/>
                  <a:pt x="0" y="3252010"/>
                </a:cubicBezTo>
                <a:cubicBezTo>
                  <a:pt x="-8598" y="3102385"/>
                  <a:pt x="54744" y="2851015"/>
                  <a:pt x="0" y="2717140"/>
                </a:cubicBezTo>
                <a:cubicBezTo>
                  <a:pt x="-54744" y="2583265"/>
                  <a:pt x="917" y="2367053"/>
                  <a:pt x="0" y="2182270"/>
                </a:cubicBezTo>
                <a:cubicBezTo>
                  <a:pt x="-917" y="1997487"/>
                  <a:pt x="46725" y="1900482"/>
                  <a:pt x="0" y="1775768"/>
                </a:cubicBezTo>
                <a:cubicBezTo>
                  <a:pt x="-46725" y="1651054"/>
                  <a:pt x="38516" y="1421324"/>
                  <a:pt x="0" y="1283688"/>
                </a:cubicBezTo>
                <a:cubicBezTo>
                  <a:pt x="-38516" y="1146052"/>
                  <a:pt x="20725" y="923659"/>
                  <a:pt x="0" y="791608"/>
                </a:cubicBezTo>
                <a:cubicBezTo>
                  <a:pt x="-20725" y="659557"/>
                  <a:pt x="66257" y="280411"/>
                  <a:pt x="0" y="0"/>
                </a:cubicBezTo>
                <a:close/>
              </a:path>
              <a:path w="1846366" h="4278960" stroke="0" extrusionOk="0">
                <a:moveTo>
                  <a:pt x="0" y="0"/>
                </a:moveTo>
                <a:cubicBezTo>
                  <a:pt x="198141" y="-40310"/>
                  <a:pt x="261760" y="8669"/>
                  <a:pt x="443128" y="0"/>
                </a:cubicBezTo>
                <a:cubicBezTo>
                  <a:pt x="624496" y="-8669"/>
                  <a:pt x="672164" y="11807"/>
                  <a:pt x="849328" y="0"/>
                </a:cubicBezTo>
                <a:cubicBezTo>
                  <a:pt x="1026492" y="-11807"/>
                  <a:pt x="1159652" y="24912"/>
                  <a:pt x="1292456" y="0"/>
                </a:cubicBezTo>
                <a:cubicBezTo>
                  <a:pt x="1425260" y="-24912"/>
                  <a:pt x="1614841" y="11053"/>
                  <a:pt x="1846366" y="0"/>
                </a:cubicBezTo>
                <a:cubicBezTo>
                  <a:pt x="1874792" y="166666"/>
                  <a:pt x="1841247" y="352646"/>
                  <a:pt x="1846366" y="492080"/>
                </a:cubicBezTo>
                <a:cubicBezTo>
                  <a:pt x="1851485" y="631514"/>
                  <a:pt x="1792827" y="860089"/>
                  <a:pt x="1846366" y="984161"/>
                </a:cubicBezTo>
                <a:cubicBezTo>
                  <a:pt x="1899905" y="1108233"/>
                  <a:pt x="1821838" y="1278827"/>
                  <a:pt x="1846366" y="1476241"/>
                </a:cubicBezTo>
                <a:cubicBezTo>
                  <a:pt x="1870894" y="1673655"/>
                  <a:pt x="1796827" y="1810230"/>
                  <a:pt x="1846366" y="2096690"/>
                </a:cubicBezTo>
                <a:cubicBezTo>
                  <a:pt x="1895905" y="2383150"/>
                  <a:pt x="1844998" y="2360173"/>
                  <a:pt x="1846366" y="2545981"/>
                </a:cubicBezTo>
                <a:cubicBezTo>
                  <a:pt x="1847734" y="2731789"/>
                  <a:pt x="1796735" y="2872663"/>
                  <a:pt x="1846366" y="2995272"/>
                </a:cubicBezTo>
                <a:cubicBezTo>
                  <a:pt x="1895997" y="3117881"/>
                  <a:pt x="1812837" y="3221328"/>
                  <a:pt x="1846366" y="3444563"/>
                </a:cubicBezTo>
                <a:cubicBezTo>
                  <a:pt x="1879895" y="3667798"/>
                  <a:pt x="1762262" y="3909192"/>
                  <a:pt x="1846366" y="4278960"/>
                </a:cubicBezTo>
                <a:cubicBezTo>
                  <a:pt x="1728470" y="4324258"/>
                  <a:pt x="1551500" y="4257681"/>
                  <a:pt x="1347847" y="4278960"/>
                </a:cubicBezTo>
                <a:cubicBezTo>
                  <a:pt x="1144194" y="4300239"/>
                  <a:pt x="1045469" y="4268416"/>
                  <a:pt x="849328" y="4278960"/>
                </a:cubicBezTo>
                <a:cubicBezTo>
                  <a:pt x="653187" y="4289504"/>
                  <a:pt x="523121" y="4260668"/>
                  <a:pt x="424664" y="4278960"/>
                </a:cubicBezTo>
                <a:cubicBezTo>
                  <a:pt x="326207" y="4297252"/>
                  <a:pt x="143420" y="4232927"/>
                  <a:pt x="0" y="4278960"/>
                </a:cubicBezTo>
                <a:cubicBezTo>
                  <a:pt x="-38743" y="4065746"/>
                  <a:pt x="10531" y="4030859"/>
                  <a:pt x="0" y="3786880"/>
                </a:cubicBezTo>
                <a:cubicBezTo>
                  <a:pt x="-10531" y="3542901"/>
                  <a:pt x="32302" y="3430542"/>
                  <a:pt x="0" y="3209220"/>
                </a:cubicBezTo>
                <a:cubicBezTo>
                  <a:pt x="-32302" y="2987898"/>
                  <a:pt x="29624" y="2817602"/>
                  <a:pt x="0" y="2631560"/>
                </a:cubicBezTo>
                <a:cubicBezTo>
                  <a:pt x="-29624" y="2445518"/>
                  <a:pt x="18603" y="2397641"/>
                  <a:pt x="0" y="2225059"/>
                </a:cubicBezTo>
                <a:cubicBezTo>
                  <a:pt x="-18603" y="2052477"/>
                  <a:pt x="23574" y="1915863"/>
                  <a:pt x="0" y="1818558"/>
                </a:cubicBezTo>
                <a:cubicBezTo>
                  <a:pt x="-23574" y="1721253"/>
                  <a:pt x="27909" y="1385868"/>
                  <a:pt x="0" y="1198109"/>
                </a:cubicBezTo>
                <a:cubicBezTo>
                  <a:pt x="-27909" y="1010350"/>
                  <a:pt x="19194" y="863560"/>
                  <a:pt x="0" y="706028"/>
                </a:cubicBezTo>
                <a:cubicBezTo>
                  <a:pt x="-19194" y="548496"/>
                  <a:pt x="63221" y="167358"/>
                  <a:pt x="0" y="0"/>
                </a:cubicBezTo>
                <a:close/>
              </a:path>
            </a:pathLst>
          </a:cu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2492820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050E51-F8A1-C6C9-2F7D-1CDF71D86B12}"/>
              </a:ext>
            </a:extLst>
          </p:cNvPr>
          <p:cNvSpPr txBox="1"/>
          <p:nvPr/>
        </p:nvSpPr>
        <p:spPr>
          <a:xfrm>
            <a:off x="6268729" y="5451865"/>
            <a:ext cx="3429688" cy="1138773"/>
          </a:xfrm>
          <a:custGeom>
            <a:avLst/>
            <a:gdLst>
              <a:gd name="connsiteX0" fmla="*/ 0 w 3429688"/>
              <a:gd name="connsiteY0" fmla="*/ 0 h 1138773"/>
              <a:gd name="connsiteX1" fmla="*/ 571615 w 3429688"/>
              <a:gd name="connsiteY1" fmla="*/ 0 h 1138773"/>
              <a:gd name="connsiteX2" fmla="*/ 1108932 w 3429688"/>
              <a:gd name="connsiteY2" fmla="*/ 0 h 1138773"/>
              <a:gd name="connsiteX3" fmla="*/ 1714844 w 3429688"/>
              <a:gd name="connsiteY3" fmla="*/ 0 h 1138773"/>
              <a:gd name="connsiteX4" fmla="*/ 2286459 w 3429688"/>
              <a:gd name="connsiteY4" fmla="*/ 0 h 1138773"/>
              <a:gd name="connsiteX5" fmla="*/ 2823776 w 3429688"/>
              <a:gd name="connsiteY5" fmla="*/ 0 h 1138773"/>
              <a:gd name="connsiteX6" fmla="*/ 3429688 w 3429688"/>
              <a:gd name="connsiteY6" fmla="*/ 0 h 1138773"/>
              <a:gd name="connsiteX7" fmla="*/ 3429688 w 3429688"/>
              <a:gd name="connsiteY7" fmla="*/ 569387 h 1138773"/>
              <a:gd name="connsiteX8" fmla="*/ 3429688 w 3429688"/>
              <a:gd name="connsiteY8" fmla="*/ 1138773 h 1138773"/>
              <a:gd name="connsiteX9" fmla="*/ 2789480 w 3429688"/>
              <a:gd name="connsiteY9" fmla="*/ 1138773 h 1138773"/>
              <a:gd name="connsiteX10" fmla="*/ 2320756 w 3429688"/>
              <a:gd name="connsiteY10" fmla="*/ 1138773 h 1138773"/>
              <a:gd name="connsiteX11" fmla="*/ 1852032 w 3429688"/>
              <a:gd name="connsiteY11" fmla="*/ 1138773 h 1138773"/>
              <a:gd name="connsiteX12" fmla="*/ 1383307 w 3429688"/>
              <a:gd name="connsiteY12" fmla="*/ 1138773 h 1138773"/>
              <a:gd name="connsiteX13" fmla="*/ 914583 w 3429688"/>
              <a:gd name="connsiteY13" fmla="*/ 1138773 h 1138773"/>
              <a:gd name="connsiteX14" fmla="*/ 0 w 3429688"/>
              <a:gd name="connsiteY14" fmla="*/ 1138773 h 1138773"/>
              <a:gd name="connsiteX15" fmla="*/ 0 w 3429688"/>
              <a:gd name="connsiteY15" fmla="*/ 580774 h 1138773"/>
              <a:gd name="connsiteX16" fmla="*/ 0 w 3429688"/>
              <a:gd name="connsiteY16" fmla="*/ 0 h 1138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29688" h="1138773" extrusionOk="0">
                <a:moveTo>
                  <a:pt x="0" y="0"/>
                </a:moveTo>
                <a:cubicBezTo>
                  <a:pt x="243161" y="-3182"/>
                  <a:pt x="339463" y="47302"/>
                  <a:pt x="571615" y="0"/>
                </a:cubicBezTo>
                <a:cubicBezTo>
                  <a:pt x="803767" y="-47302"/>
                  <a:pt x="914768" y="31848"/>
                  <a:pt x="1108932" y="0"/>
                </a:cubicBezTo>
                <a:cubicBezTo>
                  <a:pt x="1303096" y="-31848"/>
                  <a:pt x="1515222" y="52271"/>
                  <a:pt x="1714844" y="0"/>
                </a:cubicBezTo>
                <a:cubicBezTo>
                  <a:pt x="1914466" y="-52271"/>
                  <a:pt x="2167055" y="68583"/>
                  <a:pt x="2286459" y="0"/>
                </a:cubicBezTo>
                <a:cubicBezTo>
                  <a:pt x="2405863" y="-68583"/>
                  <a:pt x="2595763" y="43082"/>
                  <a:pt x="2823776" y="0"/>
                </a:cubicBezTo>
                <a:cubicBezTo>
                  <a:pt x="3051789" y="-43082"/>
                  <a:pt x="3287778" y="20637"/>
                  <a:pt x="3429688" y="0"/>
                </a:cubicBezTo>
                <a:cubicBezTo>
                  <a:pt x="3492821" y="230511"/>
                  <a:pt x="3429064" y="376272"/>
                  <a:pt x="3429688" y="569387"/>
                </a:cubicBezTo>
                <a:cubicBezTo>
                  <a:pt x="3430312" y="762502"/>
                  <a:pt x="3396455" y="959788"/>
                  <a:pt x="3429688" y="1138773"/>
                </a:cubicBezTo>
                <a:cubicBezTo>
                  <a:pt x="3300991" y="1206440"/>
                  <a:pt x="2973688" y="1067365"/>
                  <a:pt x="2789480" y="1138773"/>
                </a:cubicBezTo>
                <a:cubicBezTo>
                  <a:pt x="2605272" y="1210181"/>
                  <a:pt x="2473569" y="1110427"/>
                  <a:pt x="2320756" y="1138773"/>
                </a:cubicBezTo>
                <a:cubicBezTo>
                  <a:pt x="2167943" y="1167119"/>
                  <a:pt x="1965948" y="1127456"/>
                  <a:pt x="1852032" y="1138773"/>
                </a:cubicBezTo>
                <a:cubicBezTo>
                  <a:pt x="1738116" y="1150090"/>
                  <a:pt x="1500255" y="1087397"/>
                  <a:pt x="1383307" y="1138773"/>
                </a:cubicBezTo>
                <a:cubicBezTo>
                  <a:pt x="1266359" y="1190149"/>
                  <a:pt x="1093396" y="1090721"/>
                  <a:pt x="914583" y="1138773"/>
                </a:cubicBezTo>
                <a:cubicBezTo>
                  <a:pt x="735770" y="1186825"/>
                  <a:pt x="396471" y="1069836"/>
                  <a:pt x="0" y="1138773"/>
                </a:cubicBezTo>
                <a:cubicBezTo>
                  <a:pt x="-3751" y="868190"/>
                  <a:pt x="48076" y="831511"/>
                  <a:pt x="0" y="580774"/>
                </a:cubicBezTo>
                <a:cubicBezTo>
                  <a:pt x="-48076" y="330037"/>
                  <a:pt x="6653" y="2551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7974255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71450" algn="ctr" fontAlgn="base"/>
            <a:r>
              <a:rPr lang="en-GB" sz="18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GB" sz="1800" b="0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Isometric view with detail of test and intermediate mass </a:t>
            </a:r>
            <a:r>
              <a:rPr lang="en-GB" sz="14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Scheme made by CSULA team of the suspension solution</a:t>
            </a:r>
            <a:r>
              <a:rPr lang="en-GB" sz="1400" b="1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8879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42FF82-05A1-2ABF-659A-913300E56F89}"/>
              </a:ext>
            </a:extLst>
          </p:cNvPr>
          <p:cNvGrpSpPr/>
          <p:nvPr/>
        </p:nvGrpSpPr>
        <p:grpSpPr>
          <a:xfrm>
            <a:off x="825206" y="2406517"/>
            <a:ext cx="10541587" cy="3758575"/>
            <a:chOff x="1585912" y="2479269"/>
            <a:chExt cx="10200211" cy="3497575"/>
          </a:xfrm>
        </p:grpSpPr>
        <p:pic>
          <p:nvPicPr>
            <p:cNvPr id="7" name="Picture 6" descr="A mathematical equation with black text&#10;&#10;Description automatically generated">
              <a:extLst>
                <a:ext uri="{FF2B5EF4-FFF2-40B4-BE49-F238E27FC236}">
                  <a16:creationId xmlns:a16="http://schemas.microsoft.com/office/drawing/2014/main" id="{C5B08528-CC90-28D0-6F45-EF7F0CA3A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4952" y="3433981"/>
              <a:ext cx="4274048" cy="97316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36726A-1D8F-322F-C83D-126004B7E0C0}"/>
                </a:ext>
              </a:extLst>
            </p:cNvPr>
            <p:cNvSpPr txBox="1"/>
            <p:nvPr/>
          </p:nvSpPr>
          <p:spPr>
            <a:xfrm>
              <a:off x="6677027" y="2479269"/>
              <a:ext cx="4138843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 defTabSz="832104">
                <a:spcAft>
                  <a:spcPts val="600"/>
                </a:spcAft>
              </a:pPr>
              <a:r>
                <a:rPr lang="en-GB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We can solve all other “output” parameters, including: </a:t>
              </a:r>
              <a:endParaRPr lang="en-GB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57EA51-A0B8-D426-8EE5-1BD14F2EA5D9}"/>
                </a:ext>
              </a:extLst>
            </p:cNvPr>
            <p:cNvSpPr txBox="1"/>
            <p:nvPr/>
          </p:nvSpPr>
          <p:spPr>
            <a:xfrm>
              <a:off x="1585912" y="2479269"/>
              <a:ext cx="3929062" cy="9233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 defTabSz="832104">
                <a:spcAft>
                  <a:spcPts val="600"/>
                </a:spcAft>
              </a:pPr>
              <a:r>
                <a:rPr lang="en-GB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rPr>
                <a:t>As a starting point for blade design purposes, we choose the following fixed “input” parameters: </a:t>
              </a:r>
              <a:endParaRPr lang="en-GB" sz="2000" dirty="0"/>
            </a:p>
          </p:txBody>
        </p:sp>
        <p:pic>
          <p:nvPicPr>
            <p:cNvPr id="17" name="Picture 1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4C2ACDA7-DD0F-5116-2B6A-76134128D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2706" y="3724450"/>
              <a:ext cx="3572268" cy="2252394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CCAAB6-B216-4CFF-9B59-2F7B4EABB050}"/>
                </a:ext>
              </a:extLst>
            </p:cNvPr>
            <p:cNvSpPr txBox="1"/>
            <p:nvPr/>
          </p:nvSpPr>
          <p:spPr>
            <a:xfrm>
              <a:off x="8105638" y="4531395"/>
              <a:ext cx="2027378" cy="121930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just" defTabSz="832104">
                <a:spcAft>
                  <a:spcPts val="600"/>
                </a:spcAft>
              </a:pPr>
              <a:r>
                <a:rPr lang="en-US" sz="1456" i="1" kern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(1) Clamping angle (</a:t>
              </a:r>
              <a:r>
                <a:rPr lang="el-GR" sz="1456" i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rPr>
                <a:t>θ</a:t>
              </a:r>
              <a:r>
                <a:rPr lang="en-US" sz="1456" i="1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rPr>
                <a:t>)</a:t>
              </a:r>
              <a:endParaRPr lang="en-US" sz="1456" i="1" kern="1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Times New Roman" panose="02020603050405020304" pitchFamily="18" charset="0"/>
              </a:endParaRPr>
            </a:p>
            <a:p>
              <a:pPr algn="just" defTabSz="832104">
                <a:spcAft>
                  <a:spcPts val="600"/>
                </a:spcAft>
              </a:pPr>
              <a:r>
                <a:rPr lang="en-US" sz="1456" i="1" kern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(2) Blade thickness (t)</a:t>
              </a:r>
            </a:p>
            <a:p>
              <a:pPr algn="just" defTabSz="832104">
                <a:spcAft>
                  <a:spcPts val="600"/>
                </a:spcAft>
              </a:pPr>
              <a:r>
                <a:rPr lang="en-US" sz="1456" i="1" kern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(3) Natural frequency (f)</a:t>
              </a:r>
            </a:p>
            <a:p>
              <a:pPr algn="just" defTabSz="832104">
                <a:spcAft>
                  <a:spcPts val="600"/>
                </a:spcAft>
              </a:pPr>
              <a:r>
                <a:rPr lang="en-US" sz="1456" i="1" kern="1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(4) Tip stiffness (k)</a:t>
              </a:r>
              <a:endParaRPr lang="en-IT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 descr="A black math equation&#10;&#10;Description automatically generated with medium confidence">
              <a:extLst>
                <a:ext uri="{FF2B5EF4-FFF2-40B4-BE49-F238E27FC236}">
                  <a16:creationId xmlns:a16="http://schemas.microsoft.com/office/drawing/2014/main" id="{F2C5238F-2F9B-C326-6318-9114AD6A3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49294" y="3579065"/>
              <a:ext cx="1536829" cy="64633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4474-7069-A00A-B577-3CEEA9468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D5CC084-D7D9-6997-9258-D5784700881E}"/>
              </a:ext>
            </a:extLst>
          </p:cNvPr>
          <p:cNvSpPr txBox="1">
            <a:spLocks/>
          </p:cNvSpPr>
          <p:nvPr/>
        </p:nvSpPr>
        <p:spPr>
          <a:xfrm>
            <a:off x="1143000" y="790576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i="0" dirty="0">
                <a:latin typeface="Arial" panose="020B0604020202020204" pitchFamily="34" charset="0"/>
              </a:rPr>
              <a:t>Mathematics of ideal triangular blade springs with small deformation </a:t>
            </a:r>
            <a:br>
              <a:rPr lang="en-GB" sz="4000" dirty="0"/>
            </a:br>
            <a:endParaRPr lang="en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824106A-1A0F-8077-5FCE-82DB226C8026}"/>
                  </a:ext>
                </a:extLst>
              </p14:cNvPr>
              <p14:cNvContentPartPr/>
              <p14:nvPr/>
            </p14:nvContentPartPr>
            <p14:xfrm>
              <a:off x="213480" y="-1027533"/>
              <a:ext cx="432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824106A-1A0F-8077-5FCE-82DB226C802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4840" y="-1036533"/>
                <a:ext cx="2196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2BDA7949-4F46-69D5-83AB-98F348D26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C3F58-1CA8-5ACD-9F3D-B0801006B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BD7BB752-E6A0-E244-AB03-198C23790FC9}" type="datetime1">
              <a:rPr lang="it-IT" smtClean="0"/>
              <a:t>22/05/25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1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D90AB-B811-F0D2-AF80-414CC4368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059" y="1869879"/>
            <a:ext cx="3745685" cy="3793412"/>
          </a:xfrm>
          <a:custGeom>
            <a:avLst/>
            <a:gdLst>
              <a:gd name="connsiteX0" fmla="*/ 0 w 3745685"/>
              <a:gd name="connsiteY0" fmla="*/ 0 h 3793412"/>
              <a:gd name="connsiteX1" fmla="*/ 624281 w 3745685"/>
              <a:gd name="connsiteY1" fmla="*/ 0 h 3793412"/>
              <a:gd name="connsiteX2" fmla="*/ 1286019 w 3745685"/>
              <a:gd name="connsiteY2" fmla="*/ 0 h 3793412"/>
              <a:gd name="connsiteX3" fmla="*/ 1835386 w 3745685"/>
              <a:gd name="connsiteY3" fmla="*/ 0 h 3793412"/>
              <a:gd name="connsiteX4" fmla="*/ 2384753 w 3745685"/>
              <a:gd name="connsiteY4" fmla="*/ 0 h 3793412"/>
              <a:gd name="connsiteX5" fmla="*/ 2896663 w 3745685"/>
              <a:gd name="connsiteY5" fmla="*/ 0 h 3793412"/>
              <a:gd name="connsiteX6" fmla="*/ 3745685 w 3745685"/>
              <a:gd name="connsiteY6" fmla="*/ 0 h 3793412"/>
              <a:gd name="connsiteX7" fmla="*/ 3745685 w 3745685"/>
              <a:gd name="connsiteY7" fmla="*/ 556367 h 3793412"/>
              <a:gd name="connsiteX8" fmla="*/ 3745685 w 3745685"/>
              <a:gd name="connsiteY8" fmla="*/ 1188602 h 3793412"/>
              <a:gd name="connsiteX9" fmla="*/ 3745685 w 3745685"/>
              <a:gd name="connsiteY9" fmla="*/ 1707035 h 3793412"/>
              <a:gd name="connsiteX10" fmla="*/ 3745685 w 3745685"/>
              <a:gd name="connsiteY10" fmla="*/ 2339271 h 3793412"/>
              <a:gd name="connsiteX11" fmla="*/ 3745685 w 3745685"/>
              <a:gd name="connsiteY11" fmla="*/ 2857704 h 3793412"/>
              <a:gd name="connsiteX12" fmla="*/ 3745685 w 3745685"/>
              <a:gd name="connsiteY12" fmla="*/ 3793412 h 3793412"/>
              <a:gd name="connsiteX13" fmla="*/ 3196318 w 3745685"/>
              <a:gd name="connsiteY13" fmla="*/ 3793412 h 3793412"/>
              <a:gd name="connsiteX14" fmla="*/ 2534580 w 3745685"/>
              <a:gd name="connsiteY14" fmla="*/ 3793412 h 3793412"/>
              <a:gd name="connsiteX15" fmla="*/ 1835386 w 3745685"/>
              <a:gd name="connsiteY15" fmla="*/ 3793412 h 3793412"/>
              <a:gd name="connsiteX16" fmla="*/ 1211105 w 3745685"/>
              <a:gd name="connsiteY16" fmla="*/ 3793412 h 3793412"/>
              <a:gd name="connsiteX17" fmla="*/ 586824 w 3745685"/>
              <a:gd name="connsiteY17" fmla="*/ 3793412 h 3793412"/>
              <a:gd name="connsiteX18" fmla="*/ 0 w 3745685"/>
              <a:gd name="connsiteY18" fmla="*/ 3793412 h 3793412"/>
              <a:gd name="connsiteX19" fmla="*/ 0 w 3745685"/>
              <a:gd name="connsiteY19" fmla="*/ 3237045 h 3793412"/>
              <a:gd name="connsiteX20" fmla="*/ 0 w 3745685"/>
              <a:gd name="connsiteY20" fmla="*/ 2528941 h 3793412"/>
              <a:gd name="connsiteX21" fmla="*/ 0 w 3745685"/>
              <a:gd name="connsiteY21" fmla="*/ 1896706 h 3793412"/>
              <a:gd name="connsiteX22" fmla="*/ 0 w 3745685"/>
              <a:gd name="connsiteY22" fmla="*/ 1264471 h 3793412"/>
              <a:gd name="connsiteX23" fmla="*/ 0 w 3745685"/>
              <a:gd name="connsiteY23" fmla="*/ 594301 h 3793412"/>
              <a:gd name="connsiteX24" fmla="*/ 0 w 3745685"/>
              <a:gd name="connsiteY24" fmla="*/ 0 h 379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745685" h="3793412" fill="none" extrusionOk="0">
                <a:moveTo>
                  <a:pt x="0" y="0"/>
                </a:moveTo>
                <a:cubicBezTo>
                  <a:pt x="276906" y="-23604"/>
                  <a:pt x="409200" y="1012"/>
                  <a:pt x="624281" y="0"/>
                </a:cubicBezTo>
                <a:cubicBezTo>
                  <a:pt x="839362" y="-1012"/>
                  <a:pt x="994340" y="2566"/>
                  <a:pt x="1286019" y="0"/>
                </a:cubicBezTo>
                <a:cubicBezTo>
                  <a:pt x="1577698" y="-2566"/>
                  <a:pt x="1593249" y="23330"/>
                  <a:pt x="1835386" y="0"/>
                </a:cubicBezTo>
                <a:cubicBezTo>
                  <a:pt x="2077523" y="-23330"/>
                  <a:pt x="2249890" y="-9484"/>
                  <a:pt x="2384753" y="0"/>
                </a:cubicBezTo>
                <a:cubicBezTo>
                  <a:pt x="2519616" y="9484"/>
                  <a:pt x="2690895" y="17080"/>
                  <a:pt x="2896663" y="0"/>
                </a:cubicBezTo>
                <a:cubicBezTo>
                  <a:pt x="3102431" y="-17080"/>
                  <a:pt x="3559347" y="1292"/>
                  <a:pt x="3745685" y="0"/>
                </a:cubicBezTo>
                <a:cubicBezTo>
                  <a:pt x="3736825" y="267943"/>
                  <a:pt x="3722961" y="286598"/>
                  <a:pt x="3745685" y="556367"/>
                </a:cubicBezTo>
                <a:cubicBezTo>
                  <a:pt x="3768409" y="826136"/>
                  <a:pt x="3724027" y="884486"/>
                  <a:pt x="3745685" y="1188602"/>
                </a:cubicBezTo>
                <a:cubicBezTo>
                  <a:pt x="3767343" y="1492718"/>
                  <a:pt x="3739795" y="1467160"/>
                  <a:pt x="3745685" y="1707035"/>
                </a:cubicBezTo>
                <a:cubicBezTo>
                  <a:pt x="3751575" y="1946910"/>
                  <a:pt x="3742417" y="2160986"/>
                  <a:pt x="3745685" y="2339271"/>
                </a:cubicBezTo>
                <a:cubicBezTo>
                  <a:pt x="3748953" y="2517556"/>
                  <a:pt x="3763758" y="2751046"/>
                  <a:pt x="3745685" y="2857704"/>
                </a:cubicBezTo>
                <a:cubicBezTo>
                  <a:pt x="3727612" y="2964362"/>
                  <a:pt x="3762835" y="3589710"/>
                  <a:pt x="3745685" y="3793412"/>
                </a:cubicBezTo>
                <a:cubicBezTo>
                  <a:pt x="3588858" y="3815916"/>
                  <a:pt x="3386320" y="3812974"/>
                  <a:pt x="3196318" y="3793412"/>
                </a:cubicBezTo>
                <a:cubicBezTo>
                  <a:pt x="3006316" y="3773850"/>
                  <a:pt x="2748098" y="3764434"/>
                  <a:pt x="2534580" y="3793412"/>
                </a:cubicBezTo>
                <a:cubicBezTo>
                  <a:pt x="2321062" y="3822390"/>
                  <a:pt x="2135674" y="3800346"/>
                  <a:pt x="1835386" y="3793412"/>
                </a:cubicBezTo>
                <a:cubicBezTo>
                  <a:pt x="1535098" y="3786478"/>
                  <a:pt x="1364228" y="3773669"/>
                  <a:pt x="1211105" y="3793412"/>
                </a:cubicBezTo>
                <a:cubicBezTo>
                  <a:pt x="1057982" y="3813155"/>
                  <a:pt x="822659" y="3818550"/>
                  <a:pt x="586824" y="3793412"/>
                </a:cubicBezTo>
                <a:cubicBezTo>
                  <a:pt x="350989" y="3768274"/>
                  <a:pt x="144483" y="3779486"/>
                  <a:pt x="0" y="3793412"/>
                </a:cubicBezTo>
                <a:cubicBezTo>
                  <a:pt x="-16540" y="3515613"/>
                  <a:pt x="8625" y="3499915"/>
                  <a:pt x="0" y="3237045"/>
                </a:cubicBezTo>
                <a:cubicBezTo>
                  <a:pt x="-8625" y="2974175"/>
                  <a:pt x="-18660" y="2798885"/>
                  <a:pt x="0" y="2528941"/>
                </a:cubicBezTo>
                <a:cubicBezTo>
                  <a:pt x="18660" y="2258997"/>
                  <a:pt x="7298" y="2045332"/>
                  <a:pt x="0" y="1896706"/>
                </a:cubicBezTo>
                <a:cubicBezTo>
                  <a:pt x="-7298" y="1748081"/>
                  <a:pt x="-9250" y="1405455"/>
                  <a:pt x="0" y="1264471"/>
                </a:cubicBezTo>
                <a:cubicBezTo>
                  <a:pt x="9250" y="1123487"/>
                  <a:pt x="-25322" y="749021"/>
                  <a:pt x="0" y="594301"/>
                </a:cubicBezTo>
                <a:cubicBezTo>
                  <a:pt x="25322" y="439581"/>
                  <a:pt x="23410" y="288413"/>
                  <a:pt x="0" y="0"/>
                </a:cubicBezTo>
                <a:close/>
              </a:path>
              <a:path w="3745685" h="3793412" stroke="0" extrusionOk="0">
                <a:moveTo>
                  <a:pt x="0" y="0"/>
                </a:moveTo>
                <a:cubicBezTo>
                  <a:pt x="292501" y="6558"/>
                  <a:pt x="522870" y="23292"/>
                  <a:pt x="699195" y="0"/>
                </a:cubicBezTo>
                <a:cubicBezTo>
                  <a:pt x="875520" y="-23292"/>
                  <a:pt x="1091790" y="1170"/>
                  <a:pt x="1211105" y="0"/>
                </a:cubicBezTo>
                <a:cubicBezTo>
                  <a:pt x="1330420" y="-1170"/>
                  <a:pt x="1696020" y="22810"/>
                  <a:pt x="1835386" y="0"/>
                </a:cubicBezTo>
                <a:cubicBezTo>
                  <a:pt x="1974752" y="-22810"/>
                  <a:pt x="2290202" y="-5925"/>
                  <a:pt x="2497123" y="0"/>
                </a:cubicBezTo>
                <a:cubicBezTo>
                  <a:pt x="2704044" y="5925"/>
                  <a:pt x="2938180" y="2029"/>
                  <a:pt x="3121404" y="0"/>
                </a:cubicBezTo>
                <a:cubicBezTo>
                  <a:pt x="3304628" y="-2029"/>
                  <a:pt x="3598816" y="-1678"/>
                  <a:pt x="3745685" y="0"/>
                </a:cubicBezTo>
                <a:cubicBezTo>
                  <a:pt x="3776809" y="201347"/>
                  <a:pt x="3776957" y="353223"/>
                  <a:pt x="3745685" y="632235"/>
                </a:cubicBezTo>
                <a:cubicBezTo>
                  <a:pt x="3714413" y="911247"/>
                  <a:pt x="3763256" y="1041243"/>
                  <a:pt x="3745685" y="1150668"/>
                </a:cubicBezTo>
                <a:cubicBezTo>
                  <a:pt x="3728114" y="1260093"/>
                  <a:pt x="3732181" y="1452120"/>
                  <a:pt x="3745685" y="1744970"/>
                </a:cubicBezTo>
                <a:cubicBezTo>
                  <a:pt x="3759189" y="2037820"/>
                  <a:pt x="3733904" y="2229394"/>
                  <a:pt x="3745685" y="2453073"/>
                </a:cubicBezTo>
                <a:cubicBezTo>
                  <a:pt x="3757466" y="2676752"/>
                  <a:pt x="3758067" y="2915373"/>
                  <a:pt x="3745685" y="3123243"/>
                </a:cubicBezTo>
                <a:cubicBezTo>
                  <a:pt x="3733304" y="3331113"/>
                  <a:pt x="3765770" y="3654496"/>
                  <a:pt x="3745685" y="3793412"/>
                </a:cubicBezTo>
                <a:cubicBezTo>
                  <a:pt x="3479484" y="3765864"/>
                  <a:pt x="3269445" y="3808410"/>
                  <a:pt x="3083947" y="3793412"/>
                </a:cubicBezTo>
                <a:cubicBezTo>
                  <a:pt x="2898449" y="3778414"/>
                  <a:pt x="2742158" y="3800402"/>
                  <a:pt x="2459666" y="3793412"/>
                </a:cubicBezTo>
                <a:cubicBezTo>
                  <a:pt x="2177174" y="3786422"/>
                  <a:pt x="1994261" y="3789705"/>
                  <a:pt x="1872843" y="3793412"/>
                </a:cubicBezTo>
                <a:cubicBezTo>
                  <a:pt x="1751425" y="3797119"/>
                  <a:pt x="1394877" y="3777243"/>
                  <a:pt x="1173648" y="3793412"/>
                </a:cubicBezTo>
                <a:cubicBezTo>
                  <a:pt x="952420" y="3809581"/>
                  <a:pt x="849156" y="3810003"/>
                  <a:pt x="661738" y="3793412"/>
                </a:cubicBezTo>
                <a:cubicBezTo>
                  <a:pt x="474320" y="3776822"/>
                  <a:pt x="330329" y="3798422"/>
                  <a:pt x="0" y="3793412"/>
                </a:cubicBezTo>
                <a:cubicBezTo>
                  <a:pt x="-23833" y="3643697"/>
                  <a:pt x="12796" y="3403804"/>
                  <a:pt x="0" y="3199111"/>
                </a:cubicBezTo>
                <a:cubicBezTo>
                  <a:pt x="-12796" y="2994418"/>
                  <a:pt x="-10240" y="2657095"/>
                  <a:pt x="0" y="2491007"/>
                </a:cubicBezTo>
                <a:cubicBezTo>
                  <a:pt x="10240" y="2324919"/>
                  <a:pt x="-15029" y="2170067"/>
                  <a:pt x="0" y="1934640"/>
                </a:cubicBezTo>
                <a:cubicBezTo>
                  <a:pt x="15029" y="1699213"/>
                  <a:pt x="-26739" y="1445727"/>
                  <a:pt x="0" y="1226537"/>
                </a:cubicBezTo>
                <a:cubicBezTo>
                  <a:pt x="26739" y="1007347"/>
                  <a:pt x="26309" y="785414"/>
                  <a:pt x="0" y="670169"/>
                </a:cubicBezTo>
                <a:cubicBezTo>
                  <a:pt x="-26309" y="554924"/>
                  <a:pt x="-31591" y="244198"/>
                  <a:pt x="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22516950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initial investigation focuses on blade dimensions: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Length (150mm, 175mm, 200mm, 225mm),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idth (50mm, 75mm, 100mm),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hickness (5mm-20mm). </a:t>
            </a:r>
            <a:endParaRPr lang="en-US" sz="2000" kern="1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Simulations involve loads: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100kg-1000N,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kern="1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50kg-500N.</a:t>
            </a:r>
            <a:endParaRPr lang="en-IT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7A047-9F00-3A2D-E6EC-16D256C1C759}"/>
              </a:ext>
            </a:extLst>
          </p:cNvPr>
          <p:cNvSpPr txBox="1"/>
          <p:nvPr/>
        </p:nvSpPr>
        <p:spPr>
          <a:xfrm>
            <a:off x="5207180" y="4992851"/>
            <a:ext cx="6201333" cy="670440"/>
          </a:xfrm>
          <a:custGeom>
            <a:avLst/>
            <a:gdLst>
              <a:gd name="connsiteX0" fmla="*/ 0 w 6201333"/>
              <a:gd name="connsiteY0" fmla="*/ 0 h 670440"/>
              <a:gd name="connsiteX1" fmla="*/ 377718 w 6201333"/>
              <a:gd name="connsiteY1" fmla="*/ 0 h 670440"/>
              <a:gd name="connsiteX2" fmla="*/ 817448 w 6201333"/>
              <a:gd name="connsiteY2" fmla="*/ 0 h 670440"/>
              <a:gd name="connsiteX3" fmla="*/ 1319193 w 6201333"/>
              <a:gd name="connsiteY3" fmla="*/ 0 h 670440"/>
              <a:gd name="connsiteX4" fmla="*/ 1758924 w 6201333"/>
              <a:gd name="connsiteY4" fmla="*/ 0 h 670440"/>
              <a:gd name="connsiteX5" fmla="*/ 2384694 w 6201333"/>
              <a:gd name="connsiteY5" fmla="*/ 0 h 670440"/>
              <a:gd name="connsiteX6" fmla="*/ 2948452 w 6201333"/>
              <a:gd name="connsiteY6" fmla="*/ 0 h 670440"/>
              <a:gd name="connsiteX7" fmla="*/ 3450196 w 6201333"/>
              <a:gd name="connsiteY7" fmla="*/ 0 h 670440"/>
              <a:gd name="connsiteX8" fmla="*/ 4075967 w 6201333"/>
              <a:gd name="connsiteY8" fmla="*/ 0 h 670440"/>
              <a:gd name="connsiteX9" fmla="*/ 4763751 w 6201333"/>
              <a:gd name="connsiteY9" fmla="*/ 0 h 670440"/>
              <a:gd name="connsiteX10" fmla="*/ 5265495 w 6201333"/>
              <a:gd name="connsiteY10" fmla="*/ 0 h 670440"/>
              <a:gd name="connsiteX11" fmla="*/ 5643213 w 6201333"/>
              <a:gd name="connsiteY11" fmla="*/ 0 h 670440"/>
              <a:gd name="connsiteX12" fmla="*/ 6201333 w 6201333"/>
              <a:gd name="connsiteY12" fmla="*/ 0 h 670440"/>
              <a:gd name="connsiteX13" fmla="*/ 6201333 w 6201333"/>
              <a:gd name="connsiteY13" fmla="*/ 341924 h 670440"/>
              <a:gd name="connsiteX14" fmla="*/ 6201333 w 6201333"/>
              <a:gd name="connsiteY14" fmla="*/ 670440 h 670440"/>
              <a:gd name="connsiteX15" fmla="*/ 5513549 w 6201333"/>
              <a:gd name="connsiteY15" fmla="*/ 670440 h 670440"/>
              <a:gd name="connsiteX16" fmla="*/ 5011805 w 6201333"/>
              <a:gd name="connsiteY16" fmla="*/ 670440 h 670440"/>
              <a:gd name="connsiteX17" fmla="*/ 4448047 w 6201333"/>
              <a:gd name="connsiteY17" fmla="*/ 670440 h 670440"/>
              <a:gd name="connsiteX18" fmla="*/ 3884289 w 6201333"/>
              <a:gd name="connsiteY18" fmla="*/ 670440 h 670440"/>
              <a:gd name="connsiteX19" fmla="*/ 3196505 w 6201333"/>
              <a:gd name="connsiteY19" fmla="*/ 670440 h 670440"/>
              <a:gd name="connsiteX20" fmla="*/ 2570734 w 6201333"/>
              <a:gd name="connsiteY20" fmla="*/ 670440 h 670440"/>
              <a:gd name="connsiteX21" fmla="*/ 2131004 w 6201333"/>
              <a:gd name="connsiteY21" fmla="*/ 670440 h 670440"/>
              <a:gd name="connsiteX22" fmla="*/ 1443219 w 6201333"/>
              <a:gd name="connsiteY22" fmla="*/ 670440 h 670440"/>
              <a:gd name="connsiteX23" fmla="*/ 1003488 w 6201333"/>
              <a:gd name="connsiteY23" fmla="*/ 670440 h 670440"/>
              <a:gd name="connsiteX24" fmla="*/ 501744 w 6201333"/>
              <a:gd name="connsiteY24" fmla="*/ 670440 h 670440"/>
              <a:gd name="connsiteX25" fmla="*/ 0 w 6201333"/>
              <a:gd name="connsiteY25" fmla="*/ 670440 h 670440"/>
              <a:gd name="connsiteX26" fmla="*/ 0 w 6201333"/>
              <a:gd name="connsiteY26" fmla="*/ 341924 h 670440"/>
              <a:gd name="connsiteX27" fmla="*/ 0 w 6201333"/>
              <a:gd name="connsiteY27" fmla="*/ 0 h 67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201333" h="670440" fill="none" extrusionOk="0">
                <a:moveTo>
                  <a:pt x="0" y="0"/>
                </a:moveTo>
                <a:cubicBezTo>
                  <a:pt x="125344" y="-8854"/>
                  <a:pt x="215639" y="35219"/>
                  <a:pt x="377718" y="0"/>
                </a:cubicBezTo>
                <a:cubicBezTo>
                  <a:pt x="539797" y="-35219"/>
                  <a:pt x="653707" y="23759"/>
                  <a:pt x="817448" y="0"/>
                </a:cubicBezTo>
                <a:cubicBezTo>
                  <a:pt x="981189" y="-23759"/>
                  <a:pt x="1111074" y="17962"/>
                  <a:pt x="1319193" y="0"/>
                </a:cubicBezTo>
                <a:cubicBezTo>
                  <a:pt x="1527312" y="-17962"/>
                  <a:pt x="1651544" y="29980"/>
                  <a:pt x="1758924" y="0"/>
                </a:cubicBezTo>
                <a:cubicBezTo>
                  <a:pt x="1866304" y="-29980"/>
                  <a:pt x="2141322" y="38285"/>
                  <a:pt x="2384694" y="0"/>
                </a:cubicBezTo>
                <a:cubicBezTo>
                  <a:pt x="2628066" y="-38285"/>
                  <a:pt x="2671607" y="65074"/>
                  <a:pt x="2948452" y="0"/>
                </a:cubicBezTo>
                <a:cubicBezTo>
                  <a:pt x="3225297" y="-65074"/>
                  <a:pt x="3206912" y="43035"/>
                  <a:pt x="3450196" y="0"/>
                </a:cubicBezTo>
                <a:cubicBezTo>
                  <a:pt x="3693480" y="-43035"/>
                  <a:pt x="3857189" y="73960"/>
                  <a:pt x="4075967" y="0"/>
                </a:cubicBezTo>
                <a:cubicBezTo>
                  <a:pt x="4294745" y="-73960"/>
                  <a:pt x="4587816" y="53585"/>
                  <a:pt x="4763751" y="0"/>
                </a:cubicBezTo>
                <a:cubicBezTo>
                  <a:pt x="4939686" y="-53585"/>
                  <a:pt x="5074778" y="4439"/>
                  <a:pt x="5265495" y="0"/>
                </a:cubicBezTo>
                <a:cubicBezTo>
                  <a:pt x="5456212" y="-4439"/>
                  <a:pt x="5464383" y="34097"/>
                  <a:pt x="5643213" y="0"/>
                </a:cubicBezTo>
                <a:cubicBezTo>
                  <a:pt x="5822043" y="-34097"/>
                  <a:pt x="5927513" y="22351"/>
                  <a:pt x="6201333" y="0"/>
                </a:cubicBezTo>
                <a:cubicBezTo>
                  <a:pt x="6201692" y="158290"/>
                  <a:pt x="6191864" y="176988"/>
                  <a:pt x="6201333" y="341924"/>
                </a:cubicBezTo>
                <a:cubicBezTo>
                  <a:pt x="6210802" y="506860"/>
                  <a:pt x="6187855" y="572721"/>
                  <a:pt x="6201333" y="670440"/>
                </a:cubicBezTo>
                <a:cubicBezTo>
                  <a:pt x="5917220" y="740994"/>
                  <a:pt x="5768538" y="593212"/>
                  <a:pt x="5513549" y="670440"/>
                </a:cubicBezTo>
                <a:cubicBezTo>
                  <a:pt x="5258560" y="747668"/>
                  <a:pt x="5135710" y="621835"/>
                  <a:pt x="5011805" y="670440"/>
                </a:cubicBezTo>
                <a:cubicBezTo>
                  <a:pt x="4887900" y="719045"/>
                  <a:pt x="4603494" y="657209"/>
                  <a:pt x="4448047" y="670440"/>
                </a:cubicBezTo>
                <a:cubicBezTo>
                  <a:pt x="4292600" y="683671"/>
                  <a:pt x="4160934" y="612547"/>
                  <a:pt x="3884289" y="670440"/>
                </a:cubicBezTo>
                <a:cubicBezTo>
                  <a:pt x="3607644" y="728333"/>
                  <a:pt x="3539269" y="670282"/>
                  <a:pt x="3196505" y="670440"/>
                </a:cubicBezTo>
                <a:cubicBezTo>
                  <a:pt x="2853741" y="670598"/>
                  <a:pt x="2810926" y="631000"/>
                  <a:pt x="2570734" y="670440"/>
                </a:cubicBezTo>
                <a:cubicBezTo>
                  <a:pt x="2330542" y="709880"/>
                  <a:pt x="2284949" y="632715"/>
                  <a:pt x="2131004" y="670440"/>
                </a:cubicBezTo>
                <a:cubicBezTo>
                  <a:pt x="1977059" y="708165"/>
                  <a:pt x="1721008" y="614656"/>
                  <a:pt x="1443219" y="670440"/>
                </a:cubicBezTo>
                <a:cubicBezTo>
                  <a:pt x="1165430" y="726224"/>
                  <a:pt x="1198538" y="666281"/>
                  <a:pt x="1003488" y="670440"/>
                </a:cubicBezTo>
                <a:cubicBezTo>
                  <a:pt x="808438" y="674599"/>
                  <a:pt x="617680" y="639686"/>
                  <a:pt x="501744" y="670440"/>
                </a:cubicBezTo>
                <a:cubicBezTo>
                  <a:pt x="385808" y="701194"/>
                  <a:pt x="218318" y="669322"/>
                  <a:pt x="0" y="670440"/>
                </a:cubicBezTo>
                <a:cubicBezTo>
                  <a:pt x="-8594" y="510546"/>
                  <a:pt x="8716" y="498116"/>
                  <a:pt x="0" y="341924"/>
                </a:cubicBezTo>
                <a:cubicBezTo>
                  <a:pt x="-8716" y="185732"/>
                  <a:pt x="37344" y="123934"/>
                  <a:pt x="0" y="0"/>
                </a:cubicBezTo>
                <a:close/>
              </a:path>
              <a:path w="6201333" h="670440" stroke="0" extrusionOk="0">
                <a:moveTo>
                  <a:pt x="0" y="0"/>
                </a:moveTo>
                <a:cubicBezTo>
                  <a:pt x="258251" y="-46536"/>
                  <a:pt x="284540" y="14957"/>
                  <a:pt x="563758" y="0"/>
                </a:cubicBezTo>
                <a:cubicBezTo>
                  <a:pt x="842976" y="-14957"/>
                  <a:pt x="900667" y="3346"/>
                  <a:pt x="1189528" y="0"/>
                </a:cubicBezTo>
                <a:cubicBezTo>
                  <a:pt x="1478389" y="-3346"/>
                  <a:pt x="1463540" y="36273"/>
                  <a:pt x="1567246" y="0"/>
                </a:cubicBezTo>
                <a:cubicBezTo>
                  <a:pt x="1670952" y="-36273"/>
                  <a:pt x="2029439" y="39850"/>
                  <a:pt x="2193017" y="0"/>
                </a:cubicBezTo>
                <a:cubicBezTo>
                  <a:pt x="2356595" y="-39850"/>
                  <a:pt x="2665846" y="19012"/>
                  <a:pt x="2880801" y="0"/>
                </a:cubicBezTo>
                <a:cubicBezTo>
                  <a:pt x="3095756" y="-19012"/>
                  <a:pt x="3167159" y="37573"/>
                  <a:pt x="3258519" y="0"/>
                </a:cubicBezTo>
                <a:cubicBezTo>
                  <a:pt x="3349879" y="-37573"/>
                  <a:pt x="3533804" y="23185"/>
                  <a:pt x="3698249" y="0"/>
                </a:cubicBezTo>
                <a:cubicBezTo>
                  <a:pt x="3862694" y="-23185"/>
                  <a:pt x="4029084" y="21530"/>
                  <a:pt x="4324020" y="0"/>
                </a:cubicBezTo>
                <a:cubicBezTo>
                  <a:pt x="4618956" y="-21530"/>
                  <a:pt x="4753857" y="19970"/>
                  <a:pt x="5011805" y="0"/>
                </a:cubicBezTo>
                <a:cubicBezTo>
                  <a:pt x="5269754" y="-19970"/>
                  <a:pt x="5476098" y="37722"/>
                  <a:pt x="5637575" y="0"/>
                </a:cubicBezTo>
                <a:cubicBezTo>
                  <a:pt x="5799052" y="-37722"/>
                  <a:pt x="5922357" y="2155"/>
                  <a:pt x="6201333" y="0"/>
                </a:cubicBezTo>
                <a:cubicBezTo>
                  <a:pt x="6222186" y="157995"/>
                  <a:pt x="6176471" y="261088"/>
                  <a:pt x="6201333" y="341924"/>
                </a:cubicBezTo>
                <a:cubicBezTo>
                  <a:pt x="6226195" y="422760"/>
                  <a:pt x="6175218" y="579054"/>
                  <a:pt x="6201333" y="670440"/>
                </a:cubicBezTo>
                <a:cubicBezTo>
                  <a:pt x="5927730" y="683596"/>
                  <a:pt x="5843040" y="648841"/>
                  <a:pt x="5637575" y="670440"/>
                </a:cubicBezTo>
                <a:cubicBezTo>
                  <a:pt x="5432110" y="692039"/>
                  <a:pt x="5280850" y="668005"/>
                  <a:pt x="5073818" y="670440"/>
                </a:cubicBezTo>
                <a:cubicBezTo>
                  <a:pt x="4866786" y="672875"/>
                  <a:pt x="4801784" y="637302"/>
                  <a:pt x="4634087" y="670440"/>
                </a:cubicBezTo>
                <a:cubicBezTo>
                  <a:pt x="4466390" y="703578"/>
                  <a:pt x="4282246" y="596681"/>
                  <a:pt x="3946303" y="670440"/>
                </a:cubicBezTo>
                <a:cubicBezTo>
                  <a:pt x="3610360" y="744199"/>
                  <a:pt x="3523096" y="636538"/>
                  <a:pt x="3258519" y="670440"/>
                </a:cubicBezTo>
                <a:cubicBezTo>
                  <a:pt x="2993942" y="704342"/>
                  <a:pt x="2868319" y="659012"/>
                  <a:pt x="2570734" y="670440"/>
                </a:cubicBezTo>
                <a:cubicBezTo>
                  <a:pt x="2273149" y="681868"/>
                  <a:pt x="2278202" y="625451"/>
                  <a:pt x="2068990" y="670440"/>
                </a:cubicBezTo>
                <a:cubicBezTo>
                  <a:pt x="1859778" y="715429"/>
                  <a:pt x="1774256" y="624598"/>
                  <a:pt x="1505233" y="670440"/>
                </a:cubicBezTo>
                <a:cubicBezTo>
                  <a:pt x="1236210" y="716282"/>
                  <a:pt x="1160534" y="668344"/>
                  <a:pt x="817448" y="670440"/>
                </a:cubicBezTo>
                <a:cubicBezTo>
                  <a:pt x="474363" y="672536"/>
                  <a:pt x="247816" y="645737"/>
                  <a:pt x="0" y="670440"/>
                </a:cubicBezTo>
                <a:cubicBezTo>
                  <a:pt x="-4483" y="516440"/>
                  <a:pt x="13183" y="500519"/>
                  <a:pt x="0" y="348629"/>
                </a:cubicBezTo>
                <a:cubicBezTo>
                  <a:pt x="-13183" y="196739"/>
                  <a:pt x="35040" y="17277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4628795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932688">
              <a:lnSpc>
                <a:spcPct val="107000"/>
              </a:lnSpc>
              <a:spcAft>
                <a:spcPts val="816"/>
              </a:spcAft>
            </a:pPr>
            <a:r>
              <a:rPr lang="en-US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Figure 2. </a:t>
            </a:r>
            <a:r>
              <a:rPr lang="en-US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Von-Misses Stress Distribution (MPa) upper view of the intermediate mass crystalline </a:t>
            </a:r>
            <a:r>
              <a:rPr lang="en-US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silicon triangular blade spring</a:t>
            </a:r>
            <a:r>
              <a:rPr lang="en-IT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lang="en-IT" i="1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D98832-D27E-E54C-90F7-825CDF380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7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29631D5-C0C3-5A1F-2540-E440E7E8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727" y="422222"/>
            <a:ext cx="9785387" cy="1277044"/>
          </a:xfrm>
        </p:spPr>
        <p:txBody>
          <a:bodyPr>
            <a:normAutofit/>
          </a:bodyPr>
          <a:lstStyle/>
          <a:p>
            <a:r>
              <a:rPr lang="en-GB" sz="3600" b="1" dirty="0"/>
              <a:t>P</a:t>
            </a:r>
            <a:r>
              <a:rPr lang="en-IT" sz="3600" b="1" dirty="0"/>
              <a:t>arameter optimization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D9D8C0D-97A6-D524-9247-18ED7E95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F48D4B-5424-1CCB-937D-4C70D43E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37102" y="6398878"/>
            <a:ext cx="4193908" cy="365125"/>
          </a:xfrm>
        </p:spPr>
        <p:txBody>
          <a:bodyPr/>
          <a:lstStyle/>
          <a:p>
            <a:fld id="{E8E85544-E777-9A4B-8730-EF90F3B5D4AE}" type="datetime1">
              <a:rPr lang="it-IT" smtClean="0"/>
              <a:t>22/05/25</a:t>
            </a:fld>
            <a:endParaRPr lang="en-US" dirty="0"/>
          </a:p>
        </p:txBody>
      </p:sp>
      <p:pic>
        <p:nvPicPr>
          <p:cNvPr id="6" name="Picture 5" descr="A diagram of a triangle&#10;&#10;Description automatically generated">
            <a:extLst>
              <a:ext uri="{FF2B5EF4-FFF2-40B4-BE49-F238E27FC236}">
                <a16:creationId xmlns:a16="http://schemas.microsoft.com/office/drawing/2014/main" id="{90CAFEA8-1B63-62CD-FAF8-E2AB45291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330" y="2057486"/>
            <a:ext cx="6797147" cy="2476807"/>
          </a:xfrm>
          <a:prstGeom prst="rect">
            <a:avLst/>
          </a:pr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142118009">
                  <a:custGeom>
                    <a:avLst/>
                    <a:gdLst>
                      <a:gd name="connsiteX0" fmla="*/ 0 w 6797147"/>
                      <a:gd name="connsiteY0" fmla="*/ 0 h 2476807"/>
                      <a:gd name="connsiteX1" fmla="*/ 430486 w 6797147"/>
                      <a:gd name="connsiteY1" fmla="*/ 0 h 2476807"/>
                      <a:gd name="connsiteX2" fmla="*/ 860972 w 6797147"/>
                      <a:gd name="connsiteY2" fmla="*/ 0 h 2476807"/>
                      <a:gd name="connsiteX3" fmla="*/ 1223486 w 6797147"/>
                      <a:gd name="connsiteY3" fmla="*/ 0 h 2476807"/>
                      <a:gd name="connsiteX4" fmla="*/ 1653972 w 6797147"/>
                      <a:gd name="connsiteY4" fmla="*/ 0 h 2476807"/>
                      <a:gd name="connsiteX5" fmla="*/ 2220401 w 6797147"/>
                      <a:gd name="connsiteY5" fmla="*/ 0 h 2476807"/>
                      <a:gd name="connsiteX6" fmla="*/ 2718859 w 6797147"/>
                      <a:gd name="connsiteY6" fmla="*/ 0 h 2476807"/>
                      <a:gd name="connsiteX7" fmla="*/ 3081373 w 6797147"/>
                      <a:gd name="connsiteY7" fmla="*/ 0 h 2476807"/>
                      <a:gd name="connsiteX8" fmla="*/ 3511859 w 6797147"/>
                      <a:gd name="connsiteY8" fmla="*/ 0 h 2476807"/>
                      <a:gd name="connsiteX9" fmla="*/ 3942345 w 6797147"/>
                      <a:gd name="connsiteY9" fmla="*/ 0 h 2476807"/>
                      <a:gd name="connsiteX10" fmla="*/ 4644717 w 6797147"/>
                      <a:gd name="connsiteY10" fmla="*/ 0 h 2476807"/>
                      <a:gd name="connsiteX11" fmla="*/ 5007232 w 6797147"/>
                      <a:gd name="connsiteY11" fmla="*/ 0 h 2476807"/>
                      <a:gd name="connsiteX12" fmla="*/ 5641632 w 6797147"/>
                      <a:gd name="connsiteY12" fmla="*/ 0 h 2476807"/>
                      <a:gd name="connsiteX13" fmla="*/ 6140089 w 6797147"/>
                      <a:gd name="connsiteY13" fmla="*/ 0 h 2476807"/>
                      <a:gd name="connsiteX14" fmla="*/ 6797147 w 6797147"/>
                      <a:gd name="connsiteY14" fmla="*/ 0 h 2476807"/>
                      <a:gd name="connsiteX15" fmla="*/ 6797147 w 6797147"/>
                      <a:gd name="connsiteY15" fmla="*/ 544898 h 2476807"/>
                      <a:gd name="connsiteX16" fmla="*/ 6797147 w 6797147"/>
                      <a:gd name="connsiteY16" fmla="*/ 1089795 h 2476807"/>
                      <a:gd name="connsiteX17" fmla="*/ 6797147 w 6797147"/>
                      <a:gd name="connsiteY17" fmla="*/ 1634693 h 2476807"/>
                      <a:gd name="connsiteX18" fmla="*/ 6797147 w 6797147"/>
                      <a:gd name="connsiteY18" fmla="*/ 2476807 h 2476807"/>
                      <a:gd name="connsiteX19" fmla="*/ 6434632 w 6797147"/>
                      <a:gd name="connsiteY19" fmla="*/ 2476807 h 2476807"/>
                      <a:gd name="connsiteX20" fmla="*/ 5936175 w 6797147"/>
                      <a:gd name="connsiteY20" fmla="*/ 2476807 h 2476807"/>
                      <a:gd name="connsiteX21" fmla="*/ 5369746 w 6797147"/>
                      <a:gd name="connsiteY21" fmla="*/ 2476807 h 2476807"/>
                      <a:gd name="connsiteX22" fmla="*/ 4735346 w 6797147"/>
                      <a:gd name="connsiteY22" fmla="*/ 2476807 h 2476807"/>
                      <a:gd name="connsiteX23" fmla="*/ 4168917 w 6797147"/>
                      <a:gd name="connsiteY23" fmla="*/ 2476807 h 2476807"/>
                      <a:gd name="connsiteX24" fmla="*/ 3534516 w 6797147"/>
                      <a:gd name="connsiteY24" fmla="*/ 2476807 h 2476807"/>
                      <a:gd name="connsiteX25" fmla="*/ 2968088 w 6797147"/>
                      <a:gd name="connsiteY25" fmla="*/ 2476807 h 2476807"/>
                      <a:gd name="connsiteX26" fmla="*/ 2605573 w 6797147"/>
                      <a:gd name="connsiteY26" fmla="*/ 2476807 h 2476807"/>
                      <a:gd name="connsiteX27" fmla="*/ 2175087 w 6797147"/>
                      <a:gd name="connsiteY27" fmla="*/ 2476807 h 2476807"/>
                      <a:gd name="connsiteX28" fmla="*/ 1812573 w 6797147"/>
                      <a:gd name="connsiteY28" fmla="*/ 2476807 h 2476807"/>
                      <a:gd name="connsiteX29" fmla="*/ 1178172 w 6797147"/>
                      <a:gd name="connsiteY29" fmla="*/ 2476807 h 2476807"/>
                      <a:gd name="connsiteX30" fmla="*/ 0 w 6797147"/>
                      <a:gd name="connsiteY30" fmla="*/ 2476807 h 2476807"/>
                      <a:gd name="connsiteX31" fmla="*/ 0 w 6797147"/>
                      <a:gd name="connsiteY31" fmla="*/ 1931909 h 2476807"/>
                      <a:gd name="connsiteX32" fmla="*/ 0 w 6797147"/>
                      <a:gd name="connsiteY32" fmla="*/ 1486084 h 2476807"/>
                      <a:gd name="connsiteX33" fmla="*/ 0 w 6797147"/>
                      <a:gd name="connsiteY33" fmla="*/ 1015491 h 2476807"/>
                      <a:gd name="connsiteX34" fmla="*/ 0 w 6797147"/>
                      <a:gd name="connsiteY34" fmla="*/ 520129 h 2476807"/>
                      <a:gd name="connsiteX35" fmla="*/ 0 w 6797147"/>
                      <a:gd name="connsiteY35" fmla="*/ 0 h 2476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6797147" h="2476807" fill="none" extrusionOk="0">
                        <a:moveTo>
                          <a:pt x="0" y="0"/>
                        </a:moveTo>
                        <a:cubicBezTo>
                          <a:pt x="213604" y="-27024"/>
                          <a:pt x="289909" y="12416"/>
                          <a:pt x="430486" y="0"/>
                        </a:cubicBezTo>
                        <a:cubicBezTo>
                          <a:pt x="571063" y="-12416"/>
                          <a:pt x="740197" y="19999"/>
                          <a:pt x="860972" y="0"/>
                        </a:cubicBezTo>
                        <a:cubicBezTo>
                          <a:pt x="981747" y="-19999"/>
                          <a:pt x="1148831" y="40761"/>
                          <a:pt x="1223486" y="0"/>
                        </a:cubicBezTo>
                        <a:cubicBezTo>
                          <a:pt x="1298141" y="-40761"/>
                          <a:pt x="1466305" y="43754"/>
                          <a:pt x="1653972" y="0"/>
                        </a:cubicBezTo>
                        <a:cubicBezTo>
                          <a:pt x="1841639" y="-43754"/>
                          <a:pt x="2054080" y="59896"/>
                          <a:pt x="2220401" y="0"/>
                        </a:cubicBezTo>
                        <a:cubicBezTo>
                          <a:pt x="2386722" y="-59896"/>
                          <a:pt x="2548756" y="58145"/>
                          <a:pt x="2718859" y="0"/>
                        </a:cubicBezTo>
                        <a:cubicBezTo>
                          <a:pt x="2888962" y="-58145"/>
                          <a:pt x="2972262" y="15018"/>
                          <a:pt x="3081373" y="0"/>
                        </a:cubicBezTo>
                        <a:cubicBezTo>
                          <a:pt x="3190484" y="-15018"/>
                          <a:pt x="3319277" y="50665"/>
                          <a:pt x="3511859" y="0"/>
                        </a:cubicBezTo>
                        <a:cubicBezTo>
                          <a:pt x="3704441" y="-50665"/>
                          <a:pt x="3803963" y="40728"/>
                          <a:pt x="3942345" y="0"/>
                        </a:cubicBezTo>
                        <a:cubicBezTo>
                          <a:pt x="4080727" y="-40728"/>
                          <a:pt x="4453530" y="1705"/>
                          <a:pt x="4644717" y="0"/>
                        </a:cubicBezTo>
                        <a:cubicBezTo>
                          <a:pt x="4835904" y="-1705"/>
                          <a:pt x="4920092" y="35341"/>
                          <a:pt x="5007232" y="0"/>
                        </a:cubicBezTo>
                        <a:cubicBezTo>
                          <a:pt x="5094373" y="-35341"/>
                          <a:pt x="5327723" y="6354"/>
                          <a:pt x="5641632" y="0"/>
                        </a:cubicBezTo>
                        <a:cubicBezTo>
                          <a:pt x="5955541" y="-6354"/>
                          <a:pt x="5932900" y="9563"/>
                          <a:pt x="6140089" y="0"/>
                        </a:cubicBezTo>
                        <a:cubicBezTo>
                          <a:pt x="6347278" y="-9563"/>
                          <a:pt x="6654792" y="35926"/>
                          <a:pt x="6797147" y="0"/>
                        </a:cubicBezTo>
                        <a:cubicBezTo>
                          <a:pt x="6849210" y="253472"/>
                          <a:pt x="6783747" y="378627"/>
                          <a:pt x="6797147" y="544898"/>
                        </a:cubicBezTo>
                        <a:cubicBezTo>
                          <a:pt x="6810547" y="711169"/>
                          <a:pt x="6776518" y="868924"/>
                          <a:pt x="6797147" y="1089795"/>
                        </a:cubicBezTo>
                        <a:cubicBezTo>
                          <a:pt x="6817776" y="1310666"/>
                          <a:pt x="6771227" y="1427408"/>
                          <a:pt x="6797147" y="1634693"/>
                        </a:cubicBezTo>
                        <a:cubicBezTo>
                          <a:pt x="6823067" y="1841978"/>
                          <a:pt x="6726810" y="2223183"/>
                          <a:pt x="6797147" y="2476807"/>
                        </a:cubicBezTo>
                        <a:cubicBezTo>
                          <a:pt x="6643815" y="2489431"/>
                          <a:pt x="6612651" y="2453082"/>
                          <a:pt x="6434632" y="2476807"/>
                        </a:cubicBezTo>
                        <a:cubicBezTo>
                          <a:pt x="6256613" y="2500532"/>
                          <a:pt x="6041000" y="2431764"/>
                          <a:pt x="5936175" y="2476807"/>
                        </a:cubicBezTo>
                        <a:cubicBezTo>
                          <a:pt x="5831350" y="2521850"/>
                          <a:pt x="5545856" y="2421885"/>
                          <a:pt x="5369746" y="2476807"/>
                        </a:cubicBezTo>
                        <a:cubicBezTo>
                          <a:pt x="5193636" y="2531729"/>
                          <a:pt x="4914201" y="2415508"/>
                          <a:pt x="4735346" y="2476807"/>
                        </a:cubicBezTo>
                        <a:cubicBezTo>
                          <a:pt x="4556491" y="2538106"/>
                          <a:pt x="4300305" y="2459107"/>
                          <a:pt x="4168917" y="2476807"/>
                        </a:cubicBezTo>
                        <a:cubicBezTo>
                          <a:pt x="4037529" y="2494507"/>
                          <a:pt x="3779895" y="2460816"/>
                          <a:pt x="3534516" y="2476807"/>
                        </a:cubicBezTo>
                        <a:cubicBezTo>
                          <a:pt x="3289137" y="2492798"/>
                          <a:pt x="3199773" y="2417975"/>
                          <a:pt x="2968088" y="2476807"/>
                        </a:cubicBezTo>
                        <a:cubicBezTo>
                          <a:pt x="2736403" y="2535639"/>
                          <a:pt x="2734163" y="2446231"/>
                          <a:pt x="2605573" y="2476807"/>
                        </a:cubicBezTo>
                        <a:cubicBezTo>
                          <a:pt x="2476983" y="2507383"/>
                          <a:pt x="2279607" y="2458550"/>
                          <a:pt x="2175087" y="2476807"/>
                        </a:cubicBezTo>
                        <a:cubicBezTo>
                          <a:pt x="2070567" y="2495064"/>
                          <a:pt x="1886397" y="2450321"/>
                          <a:pt x="1812573" y="2476807"/>
                        </a:cubicBezTo>
                        <a:cubicBezTo>
                          <a:pt x="1738749" y="2503293"/>
                          <a:pt x="1368719" y="2415252"/>
                          <a:pt x="1178172" y="2476807"/>
                        </a:cubicBezTo>
                        <a:cubicBezTo>
                          <a:pt x="987625" y="2538362"/>
                          <a:pt x="435979" y="2419621"/>
                          <a:pt x="0" y="2476807"/>
                        </a:cubicBezTo>
                        <a:cubicBezTo>
                          <a:pt x="-11536" y="2262102"/>
                          <a:pt x="59954" y="2045542"/>
                          <a:pt x="0" y="1931909"/>
                        </a:cubicBezTo>
                        <a:cubicBezTo>
                          <a:pt x="-59954" y="1818276"/>
                          <a:pt x="8252" y="1639647"/>
                          <a:pt x="0" y="1486084"/>
                        </a:cubicBezTo>
                        <a:cubicBezTo>
                          <a:pt x="-8252" y="1332522"/>
                          <a:pt x="25891" y="1165434"/>
                          <a:pt x="0" y="1015491"/>
                        </a:cubicBezTo>
                        <a:cubicBezTo>
                          <a:pt x="-25891" y="865548"/>
                          <a:pt x="51283" y="742308"/>
                          <a:pt x="0" y="520129"/>
                        </a:cubicBezTo>
                        <a:cubicBezTo>
                          <a:pt x="-51283" y="297950"/>
                          <a:pt x="16038" y="134750"/>
                          <a:pt x="0" y="0"/>
                        </a:cubicBezTo>
                        <a:close/>
                      </a:path>
                      <a:path w="6797147" h="2476807" stroke="0" extrusionOk="0">
                        <a:moveTo>
                          <a:pt x="0" y="0"/>
                        </a:moveTo>
                        <a:cubicBezTo>
                          <a:pt x="307814" y="-31912"/>
                          <a:pt x="477315" y="32667"/>
                          <a:pt x="702372" y="0"/>
                        </a:cubicBezTo>
                        <a:cubicBezTo>
                          <a:pt x="927429" y="-32667"/>
                          <a:pt x="1085015" y="59115"/>
                          <a:pt x="1404744" y="0"/>
                        </a:cubicBezTo>
                        <a:cubicBezTo>
                          <a:pt x="1724473" y="-59115"/>
                          <a:pt x="1731244" y="44832"/>
                          <a:pt x="1971173" y="0"/>
                        </a:cubicBezTo>
                        <a:cubicBezTo>
                          <a:pt x="2211102" y="-44832"/>
                          <a:pt x="2429699" y="34453"/>
                          <a:pt x="2605573" y="0"/>
                        </a:cubicBezTo>
                        <a:cubicBezTo>
                          <a:pt x="2781447" y="-34453"/>
                          <a:pt x="3085333" y="79596"/>
                          <a:pt x="3307945" y="0"/>
                        </a:cubicBezTo>
                        <a:cubicBezTo>
                          <a:pt x="3530557" y="-79596"/>
                          <a:pt x="3493527" y="26774"/>
                          <a:pt x="3670459" y="0"/>
                        </a:cubicBezTo>
                        <a:cubicBezTo>
                          <a:pt x="3847391" y="-26774"/>
                          <a:pt x="3896278" y="7966"/>
                          <a:pt x="4032974" y="0"/>
                        </a:cubicBezTo>
                        <a:cubicBezTo>
                          <a:pt x="4169670" y="-7966"/>
                          <a:pt x="4300592" y="31398"/>
                          <a:pt x="4531431" y="0"/>
                        </a:cubicBezTo>
                        <a:cubicBezTo>
                          <a:pt x="4762270" y="-31398"/>
                          <a:pt x="4917684" y="14051"/>
                          <a:pt x="5029889" y="0"/>
                        </a:cubicBezTo>
                        <a:cubicBezTo>
                          <a:pt x="5142094" y="-14051"/>
                          <a:pt x="5350973" y="2656"/>
                          <a:pt x="5460375" y="0"/>
                        </a:cubicBezTo>
                        <a:cubicBezTo>
                          <a:pt x="5569777" y="-2656"/>
                          <a:pt x="5787221" y="4564"/>
                          <a:pt x="6026804" y="0"/>
                        </a:cubicBezTo>
                        <a:cubicBezTo>
                          <a:pt x="6266387" y="-4564"/>
                          <a:pt x="6454932" y="30551"/>
                          <a:pt x="6797147" y="0"/>
                        </a:cubicBezTo>
                        <a:cubicBezTo>
                          <a:pt x="6854813" y="126453"/>
                          <a:pt x="6771621" y="366656"/>
                          <a:pt x="6797147" y="520129"/>
                        </a:cubicBezTo>
                        <a:cubicBezTo>
                          <a:pt x="6822673" y="673602"/>
                          <a:pt x="6787423" y="794558"/>
                          <a:pt x="6797147" y="990723"/>
                        </a:cubicBezTo>
                        <a:cubicBezTo>
                          <a:pt x="6806871" y="1186888"/>
                          <a:pt x="6767967" y="1298085"/>
                          <a:pt x="6797147" y="1535620"/>
                        </a:cubicBezTo>
                        <a:cubicBezTo>
                          <a:pt x="6826327" y="1773155"/>
                          <a:pt x="6773260" y="1830499"/>
                          <a:pt x="6797147" y="1956678"/>
                        </a:cubicBezTo>
                        <a:cubicBezTo>
                          <a:pt x="6821034" y="2082857"/>
                          <a:pt x="6780496" y="2322894"/>
                          <a:pt x="6797147" y="2476807"/>
                        </a:cubicBezTo>
                        <a:cubicBezTo>
                          <a:pt x="6648674" y="2527437"/>
                          <a:pt x="6520492" y="2450499"/>
                          <a:pt x="6366661" y="2476807"/>
                        </a:cubicBezTo>
                        <a:cubicBezTo>
                          <a:pt x="6212830" y="2503115"/>
                          <a:pt x="5822454" y="2393732"/>
                          <a:pt x="5664289" y="2476807"/>
                        </a:cubicBezTo>
                        <a:cubicBezTo>
                          <a:pt x="5506124" y="2559882"/>
                          <a:pt x="5351838" y="2476609"/>
                          <a:pt x="5097860" y="2476807"/>
                        </a:cubicBezTo>
                        <a:cubicBezTo>
                          <a:pt x="4843882" y="2477005"/>
                          <a:pt x="4911907" y="2475004"/>
                          <a:pt x="4735346" y="2476807"/>
                        </a:cubicBezTo>
                        <a:cubicBezTo>
                          <a:pt x="4558785" y="2478610"/>
                          <a:pt x="4481295" y="2474580"/>
                          <a:pt x="4304860" y="2476807"/>
                        </a:cubicBezTo>
                        <a:cubicBezTo>
                          <a:pt x="4128425" y="2479034"/>
                          <a:pt x="3852664" y="2420720"/>
                          <a:pt x="3738431" y="2476807"/>
                        </a:cubicBezTo>
                        <a:cubicBezTo>
                          <a:pt x="3624198" y="2532894"/>
                          <a:pt x="3466877" y="2439199"/>
                          <a:pt x="3375916" y="2476807"/>
                        </a:cubicBezTo>
                        <a:cubicBezTo>
                          <a:pt x="3284955" y="2514415"/>
                          <a:pt x="3005257" y="2401247"/>
                          <a:pt x="2673544" y="2476807"/>
                        </a:cubicBezTo>
                        <a:cubicBezTo>
                          <a:pt x="2341831" y="2552367"/>
                          <a:pt x="2346642" y="2439679"/>
                          <a:pt x="2243059" y="2476807"/>
                        </a:cubicBezTo>
                        <a:cubicBezTo>
                          <a:pt x="2139476" y="2513935"/>
                          <a:pt x="1941415" y="2433980"/>
                          <a:pt x="1744601" y="2476807"/>
                        </a:cubicBezTo>
                        <a:cubicBezTo>
                          <a:pt x="1547787" y="2519634"/>
                          <a:pt x="1479242" y="2465642"/>
                          <a:pt x="1246144" y="2476807"/>
                        </a:cubicBezTo>
                        <a:cubicBezTo>
                          <a:pt x="1013046" y="2487972"/>
                          <a:pt x="966905" y="2435476"/>
                          <a:pt x="883629" y="2476807"/>
                        </a:cubicBezTo>
                        <a:cubicBezTo>
                          <a:pt x="800354" y="2518138"/>
                          <a:pt x="321270" y="2394153"/>
                          <a:pt x="0" y="2476807"/>
                        </a:cubicBezTo>
                        <a:cubicBezTo>
                          <a:pt x="-44910" y="2324819"/>
                          <a:pt x="45479" y="2122032"/>
                          <a:pt x="0" y="1931909"/>
                        </a:cubicBezTo>
                        <a:cubicBezTo>
                          <a:pt x="-45479" y="1741786"/>
                          <a:pt x="30384" y="1601913"/>
                          <a:pt x="0" y="1461316"/>
                        </a:cubicBezTo>
                        <a:cubicBezTo>
                          <a:pt x="-30384" y="1320719"/>
                          <a:pt x="17174" y="1174474"/>
                          <a:pt x="0" y="916419"/>
                        </a:cubicBezTo>
                        <a:cubicBezTo>
                          <a:pt x="-17174" y="658364"/>
                          <a:pt x="44455" y="581073"/>
                          <a:pt x="0" y="445825"/>
                        </a:cubicBezTo>
                        <a:cubicBezTo>
                          <a:pt x="-44455" y="310577"/>
                          <a:pt x="7971" y="16469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0582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0EC49-70DC-E678-382F-AE97A733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178" y="537590"/>
            <a:ext cx="6054785" cy="1269713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SILICON’s BREAKING STRENGTH</a:t>
            </a:r>
            <a:endParaRPr lang="en-IT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0FA47-6283-855A-9BEF-4EA47AA2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644" y="2073309"/>
            <a:ext cx="5429678" cy="3477387"/>
          </a:xfrm>
          <a:custGeom>
            <a:avLst/>
            <a:gdLst>
              <a:gd name="connsiteX0" fmla="*/ 0 w 5429678"/>
              <a:gd name="connsiteY0" fmla="*/ 0 h 3477387"/>
              <a:gd name="connsiteX1" fmla="*/ 570116 w 5429678"/>
              <a:gd name="connsiteY1" fmla="*/ 0 h 3477387"/>
              <a:gd name="connsiteX2" fmla="*/ 1194529 w 5429678"/>
              <a:gd name="connsiteY2" fmla="*/ 0 h 3477387"/>
              <a:gd name="connsiteX3" fmla="*/ 1710349 w 5429678"/>
              <a:gd name="connsiteY3" fmla="*/ 0 h 3477387"/>
              <a:gd name="connsiteX4" fmla="*/ 2334762 w 5429678"/>
              <a:gd name="connsiteY4" fmla="*/ 0 h 3477387"/>
              <a:gd name="connsiteX5" fmla="*/ 3122065 w 5429678"/>
              <a:gd name="connsiteY5" fmla="*/ 0 h 3477387"/>
              <a:gd name="connsiteX6" fmla="*/ 3746478 w 5429678"/>
              <a:gd name="connsiteY6" fmla="*/ 0 h 3477387"/>
              <a:gd name="connsiteX7" fmla="*/ 4479484 w 5429678"/>
              <a:gd name="connsiteY7" fmla="*/ 0 h 3477387"/>
              <a:gd name="connsiteX8" fmla="*/ 5429678 w 5429678"/>
              <a:gd name="connsiteY8" fmla="*/ 0 h 3477387"/>
              <a:gd name="connsiteX9" fmla="*/ 5429678 w 5429678"/>
              <a:gd name="connsiteY9" fmla="*/ 695477 h 3477387"/>
              <a:gd name="connsiteX10" fmla="*/ 5429678 w 5429678"/>
              <a:gd name="connsiteY10" fmla="*/ 1390955 h 3477387"/>
              <a:gd name="connsiteX11" fmla="*/ 5429678 w 5429678"/>
              <a:gd name="connsiteY11" fmla="*/ 2155980 h 3477387"/>
              <a:gd name="connsiteX12" fmla="*/ 5429678 w 5429678"/>
              <a:gd name="connsiteY12" fmla="*/ 2781910 h 3477387"/>
              <a:gd name="connsiteX13" fmla="*/ 5429678 w 5429678"/>
              <a:gd name="connsiteY13" fmla="*/ 3477387 h 3477387"/>
              <a:gd name="connsiteX14" fmla="*/ 4696671 w 5429678"/>
              <a:gd name="connsiteY14" fmla="*/ 3477387 h 3477387"/>
              <a:gd name="connsiteX15" fmla="*/ 3963665 w 5429678"/>
              <a:gd name="connsiteY15" fmla="*/ 3477387 h 3477387"/>
              <a:gd name="connsiteX16" fmla="*/ 3447846 w 5429678"/>
              <a:gd name="connsiteY16" fmla="*/ 3477387 h 3477387"/>
              <a:gd name="connsiteX17" fmla="*/ 2932026 w 5429678"/>
              <a:gd name="connsiteY17" fmla="*/ 3477387 h 3477387"/>
              <a:gd name="connsiteX18" fmla="*/ 2416207 w 5429678"/>
              <a:gd name="connsiteY18" fmla="*/ 3477387 h 3477387"/>
              <a:gd name="connsiteX19" fmla="*/ 1628903 w 5429678"/>
              <a:gd name="connsiteY19" fmla="*/ 3477387 h 3477387"/>
              <a:gd name="connsiteX20" fmla="*/ 895897 w 5429678"/>
              <a:gd name="connsiteY20" fmla="*/ 3477387 h 3477387"/>
              <a:gd name="connsiteX21" fmla="*/ 0 w 5429678"/>
              <a:gd name="connsiteY21" fmla="*/ 3477387 h 3477387"/>
              <a:gd name="connsiteX22" fmla="*/ 0 w 5429678"/>
              <a:gd name="connsiteY22" fmla="*/ 2747136 h 3477387"/>
              <a:gd name="connsiteX23" fmla="*/ 0 w 5429678"/>
              <a:gd name="connsiteY23" fmla="*/ 2155980 h 3477387"/>
              <a:gd name="connsiteX24" fmla="*/ 0 w 5429678"/>
              <a:gd name="connsiteY24" fmla="*/ 1460503 h 3477387"/>
              <a:gd name="connsiteX25" fmla="*/ 0 w 5429678"/>
              <a:gd name="connsiteY25" fmla="*/ 730251 h 3477387"/>
              <a:gd name="connsiteX26" fmla="*/ 0 w 5429678"/>
              <a:gd name="connsiteY26" fmla="*/ 0 h 347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429678" h="3477387" fill="none" extrusionOk="0">
                <a:moveTo>
                  <a:pt x="0" y="0"/>
                </a:moveTo>
                <a:cubicBezTo>
                  <a:pt x="265742" y="-9353"/>
                  <a:pt x="446286" y="-2797"/>
                  <a:pt x="570116" y="0"/>
                </a:cubicBezTo>
                <a:cubicBezTo>
                  <a:pt x="693946" y="2797"/>
                  <a:pt x="1005015" y="25082"/>
                  <a:pt x="1194529" y="0"/>
                </a:cubicBezTo>
                <a:cubicBezTo>
                  <a:pt x="1384043" y="-25082"/>
                  <a:pt x="1532931" y="4448"/>
                  <a:pt x="1710349" y="0"/>
                </a:cubicBezTo>
                <a:cubicBezTo>
                  <a:pt x="1887767" y="-4448"/>
                  <a:pt x="2206305" y="4352"/>
                  <a:pt x="2334762" y="0"/>
                </a:cubicBezTo>
                <a:cubicBezTo>
                  <a:pt x="2463219" y="-4352"/>
                  <a:pt x="2752123" y="-8502"/>
                  <a:pt x="3122065" y="0"/>
                </a:cubicBezTo>
                <a:cubicBezTo>
                  <a:pt x="3492007" y="8502"/>
                  <a:pt x="3485261" y="-2342"/>
                  <a:pt x="3746478" y="0"/>
                </a:cubicBezTo>
                <a:cubicBezTo>
                  <a:pt x="4007695" y="2342"/>
                  <a:pt x="4176873" y="2383"/>
                  <a:pt x="4479484" y="0"/>
                </a:cubicBezTo>
                <a:cubicBezTo>
                  <a:pt x="4782095" y="-2383"/>
                  <a:pt x="5202382" y="45511"/>
                  <a:pt x="5429678" y="0"/>
                </a:cubicBezTo>
                <a:cubicBezTo>
                  <a:pt x="5411080" y="164748"/>
                  <a:pt x="5422320" y="362586"/>
                  <a:pt x="5429678" y="695477"/>
                </a:cubicBezTo>
                <a:cubicBezTo>
                  <a:pt x="5437036" y="1028368"/>
                  <a:pt x="5437261" y="1057113"/>
                  <a:pt x="5429678" y="1390955"/>
                </a:cubicBezTo>
                <a:cubicBezTo>
                  <a:pt x="5422095" y="1724797"/>
                  <a:pt x="5451360" y="1831406"/>
                  <a:pt x="5429678" y="2155980"/>
                </a:cubicBezTo>
                <a:cubicBezTo>
                  <a:pt x="5407996" y="2480554"/>
                  <a:pt x="5399928" y="2613204"/>
                  <a:pt x="5429678" y="2781910"/>
                </a:cubicBezTo>
                <a:cubicBezTo>
                  <a:pt x="5459429" y="2950616"/>
                  <a:pt x="5457874" y="3255758"/>
                  <a:pt x="5429678" y="3477387"/>
                </a:cubicBezTo>
                <a:cubicBezTo>
                  <a:pt x="5179500" y="3482534"/>
                  <a:pt x="4858736" y="3500356"/>
                  <a:pt x="4696671" y="3477387"/>
                </a:cubicBezTo>
                <a:cubicBezTo>
                  <a:pt x="4534606" y="3454418"/>
                  <a:pt x="4238850" y="3443132"/>
                  <a:pt x="3963665" y="3477387"/>
                </a:cubicBezTo>
                <a:cubicBezTo>
                  <a:pt x="3688480" y="3511642"/>
                  <a:pt x="3598145" y="3456480"/>
                  <a:pt x="3447846" y="3477387"/>
                </a:cubicBezTo>
                <a:cubicBezTo>
                  <a:pt x="3297547" y="3498294"/>
                  <a:pt x="3077662" y="3452394"/>
                  <a:pt x="2932026" y="3477387"/>
                </a:cubicBezTo>
                <a:cubicBezTo>
                  <a:pt x="2786390" y="3502380"/>
                  <a:pt x="2613691" y="3469863"/>
                  <a:pt x="2416207" y="3477387"/>
                </a:cubicBezTo>
                <a:cubicBezTo>
                  <a:pt x="2218723" y="3484911"/>
                  <a:pt x="1851909" y="3476230"/>
                  <a:pt x="1628903" y="3477387"/>
                </a:cubicBezTo>
                <a:cubicBezTo>
                  <a:pt x="1405897" y="3478544"/>
                  <a:pt x="1245307" y="3497715"/>
                  <a:pt x="895897" y="3477387"/>
                </a:cubicBezTo>
                <a:cubicBezTo>
                  <a:pt x="546487" y="3457059"/>
                  <a:pt x="344087" y="3505569"/>
                  <a:pt x="0" y="3477387"/>
                </a:cubicBezTo>
                <a:cubicBezTo>
                  <a:pt x="25118" y="3147650"/>
                  <a:pt x="-29176" y="3107958"/>
                  <a:pt x="0" y="2747136"/>
                </a:cubicBezTo>
                <a:cubicBezTo>
                  <a:pt x="29176" y="2386314"/>
                  <a:pt x="-1556" y="2375786"/>
                  <a:pt x="0" y="2155980"/>
                </a:cubicBezTo>
                <a:cubicBezTo>
                  <a:pt x="1556" y="1936174"/>
                  <a:pt x="14340" y="1735882"/>
                  <a:pt x="0" y="1460503"/>
                </a:cubicBezTo>
                <a:cubicBezTo>
                  <a:pt x="-14340" y="1185124"/>
                  <a:pt x="-25698" y="987264"/>
                  <a:pt x="0" y="730251"/>
                </a:cubicBezTo>
                <a:cubicBezTo>
                  <a:pt x="25698" y="473238"/>
                  <a:pt x="3578" y="172499"/>
                  <a:pt x="0" y="0"/>
                </a:cubicBezTo>
                <a:close/>
              </a:path>
              <a:path w="5429678" h="3477387" stroke="0" extrusionOk="0">
                <a:moveTo>
                  <a:pt x="0" y="0"/>
                </a:moveTo>
                <a:cubicBezTo>
                  <a:pt x="163536" y="-20521"/>
                  <a:pt x="408333" y="21753"/>
                  <a:pt x="515819" y="0"/>
                </a:cubicBezTo>
                <a:cubicBezTo>
                  <a:pt x="623305" y="-21753"/>
                  <a:pt x="1003126" y="33834"/>
                  <a:pt x="1248826" y="0"/>
                </a:cubicBezTo>
                <a:cubicBezTo>
                  <a:pt x="1494526" y="-33834"/>
                  <a:pt x="1650645" y="-30909"/>
                  <a:pt x="1981832" y="0"/>
                </a:cubicBezTo>
                <a:cubicBezTo>
                  <a:pt x="2313019" y="30909"/>
                  <a:pt x="2531755" y="-27259"/>
                  <a:pt x="2769136" y="0"/>
                </a:cubicBezTo>
                <a:cubicBezTo>
                  <a:pt x="3006517" y="27259"/>
                  <a:pt x="3351459" y="-35461"/>
                  <a:pt x="3502142" y="0"/>
                </a:cubicBezTo>
                <a:cubicBezTo>
                  <a:pt x="3652825" y="35461"/>
                  <a:pt x="3849051" y="-19822"/>
                  <a:pt x="4017962" y="0"/>
                </a:cubicBezTo>
                <a:cubicBezTo>
                  <a:pt x="4186873" y="19822"/>
                  <a:pt x="4467775" y="4724"/>
                  <a:pt x="4696671" y="0"/>
                </a:cubicBezTo>
                <a:cubicBezTo>
                  <a:pt x="4925567" y="-4724"/>
                  <a:pt x="5230220" y="16105"/>
                  <a:pt x="5429678" y="0"/>
                </a:cubicBezTo>
                <a:cubicBezTo>
                  <a:pt x="5444499" y="305474"/>
                  <a:pt x="5399811" y="463035"/>
                  <a:pt x="5429678" y="695477"/>
                </a:cubicBezTo>
                <a:cubicBezTo>
                  <a:pt x="5459545" y="927919"/>
                  <a:pt x="5424271" y="1163734"/>
                  <a:pt x="5429678" y="1356181"/>
                </a:cubicBezTo>
                <a:cubicBezTo>
                  <a:pt x="5435085" y="1548628"/>
                  <a:pt x="5449172" y="1770058"/>
                  <a:pt x="5429678" y="2086432"/>
                </a:cubicBezTo>
                <a:cubicBezTo>
                  <a:pt x="5410184" y="2402806"/>
                  <a:pt x="5447222" y="2635273"/>
                  <a:pt x="5429678" y="2781910"/>
                </a:cubicBezTo>
                <a:cubicBezTo>
                  <a:pt x="5412134" y="2928547"/>
                  <a:pt x="5461504" y="3175287"/>
                  <a:pt x="5429678" y="3477387"/>
                </a:cubicBezTo>
                <a:cubicBezTo>
                  <a:pt x="5286109" y="3494787"/>
                  <a:pt x="5040458" y="3507007"/>
                  <a:pt x="4805265" y="3477387"/>
                </a:cubicBezTo>
                <a:cubicBezTo>
                  <a:pt x="4570072" y="3447767"/>
                  <a:pt x="4424445" y="3445915"/>
                  <a:pt x="4126555" y="3477387"/>
                </a:cubicBezTo>
                <a:cubicBezTo>
                  <a:pt x="3828665" y="3508860"/>
                  <a:pt x="3687080" y="3453297"/>
                  <a:pt x="3393549" y="3477387"/>
                </a:cubicBezTo>
                <a:cubicBezTo>
                  <a:pt x="3100018" y="3501477"/>
                  <a:pt x="2921684" y="3473057"/>
                  <a:pt x="2660542" y="3477387"/>
                </a:cubicBezTo>
                <a:cubicBezTo>
                  <a:pt x="2399400" y="3481717"/>
                  <a:pt x="2281067" y="3462037"/>
                  <a:pt x="1981832" y="3477387"/>
                </a:cubicBezTo>
                <a:cubicBezTo>
                  <a:pt x="1682597" y="3492738"/>
                  <a:pt x="1547556" y="3472516"/>
                  <a:pt x="1357420" y="3477387"/>
                </a:cubicBezTo>
                <a:cubicBezTo>
                  <a:pt x="1167284" y="3482258"/>
                  <a:pt x="897117" y="3513370"/>
                  <a:pt x="624413" y="3477387"/>
                </a:cubicBezTo>
                <a:cubicBezTo>
                  <a:pt x="351709" y="3441404"/>
                  <a:pt x="283910" y="3483176"/>
                  <a:pt x="0" y="3477387"/>
                </a:cubicBezTo>
                <a:cubicBezTo>
                  <a:pt x="-19682" y="3300212"/>
                  <a:pt x="3108" y="3123568"/>
                  <a:pt x="0" y="2851457"/>
                </a:cubicBezTo>
                <a:cubicBezTo>
                  <a:pt x="-3108" y="2579346"/>
                  <a:pt x="-13188" y="2351761"/>
                  <a:pt x="0" y="2225528"/>
                </a:cubicBezTo>
                <a:cubicBezTo>
                  <a:pt x="13188" y="2099295"/>
                  <a:pt x="15889" y="1724243"/>
                  <a:pt x="0" y="1460503"/>
                </a:cubicBezTo>
                <a:cubicBezTo>
                  <a:pt x="-15889" y="1196764"/>
                  <a:pt x="6125" y="1121721"/>
                  <a:pt x="0" y="869347"/>
                </a:cubicBezTo>
                <a:cubicBezTo>
                  <a:pt x="-6125" y="616973"/>
                  <a:pt x="-39438" y="292725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38429184">
                  <ask:type>
                    <ask:lineSketchFreehand/>
                  </ask:type>
                </ask:lineSketchStyleProps>
              </a:ext>
            </a:extLst>
          </a:ln>
        </p:spPr>
        <p:txBody>
          <a:bodyPr>
            <a:normAutofit fontScale="92500"/>
          </a:bodyPr>
          <a:lstStyle/>
          <a:p>
            <a:pPr indent="228600" algn="just">
              <a:lnSpc>
                <a:spcPct val="110000"/>
              </a:lnSpc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blade's design aims to maintain stress well below the silicon's yield tensile stress. </a:t>
            </a:r>
          </a:p>
          <a:p>
            <a:pPr indent="228600" algn="just">
              <a:lnSpc>
                <a:spcPct val="110000"/>
              </a:lnSpc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tensile stress causing silicon cantilever blade breakage was measured at approximately 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270±75 MPa </a:t>
            </a:r>
            <a:r>
              <a:rPr lang="en-US" b="1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(Table 1). </a:t>
            </a:r>
          </a:p>
          <a:p>
            <a:pPr indent="228600" algn="just">
              <a:lnSpc>
                <a:spcPct val="110000"/>
              </a:lnSpc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safety, a maximum allowable tensile stress of 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90 MPa 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applied, considering a safety factor of </a:t>
            </a: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2E411C-EE95-8450-2247-036D1D00F0D7}"/>
              </a:ext>
            </a:extLst>
          </p:cNvPr>
          <p:cNvSpPr txBox="1"/>
          <p:nvPr/>
        </p:nvSpPr>
        <p:spPr>
          <a:xfrm>
            <a:off x="6278546" y="5323921"/>
            <a:ext cx="5432764" cy="869725"/>
          </a:xfrm>
          <a:custGeom>
            <a:avLst/>
            <a:gdLst>
              <a:gd name="connsiteX0" fmla="*/ 0 w 5432764"/>
              <a:gd name="connsiteY0" fmla="*/ 0 h 869725"/>
              <a:gd name="connsiteX1" fmla="*/ 543276 w 5432764"/>
              <a:gd name="connsiteY1" fmla="*/ 0 h 869725"/>
              <a:gd name="connsiteX2" fmla="*/ 1086553 w 5432764"/>
              <a:gd name="connsiteY2" fmla="*/ 0 h 869725"/>
              <a:gd name="connsiteX3" fmla="*/ 1684157 w 5432764"/>
              <a:gd name="connsiteY3" fmla="*/ 0 h 869725"/>
              <a:gd name="connsiteX4" fmla="*/ 2336089 w 5432764"/>
              <a:gd name="connsiteY4" fmla="*/ 0 h 869725"/>
              <a:gd name="connsiteX5" fmla="*/ 2825037 w 5432764"/>
              <a:gd name="connsiteY5" fmla="*/ 0 h 869725"/>
              <a:gd name="connsiteX6" fmla="*/ 3259658 w 5432764"/>
              <a:gd name="connsiteY6" fmla="*/ 0 h 869725"/>
              <a:gd name="connsiteX7" fmla="*/ 3639952 w 5432764"/>
              <a:gd name="connsiteY7" fmla="*/ 0 h 869725"/>
              <a:gd name="connsiteX8" fmla="*/ 4128901 w 5432764"/>
              <a:gd name="connsiteY8" fmla="*/ 0 h 869725"/>
              <a:gd name="connsiteX9" fmla="*/ 4509194 w 5432764"/>
              <a:gd name="connsiteY9" fmla="*/ 0 h 869725"/>
              <a:gd name="connsiteX10" fmla="*/ 5432764 w 5432764"/>
              <a:gd name="connsiteY10" fmla="*/ 0 h 869725"/>
              <a:gd name="connsiteX11" fmla="*/ 5432764 w 5432764"/>
              <a:gd name="connsiteY11" fmla="*/ 426165 h 869725"/>
              <a:gd name="connsiteX12" fmla="*/ 5432764 w 5432764"/>
              <a:gd name="connsiteY12" fmla="*/ 869725 h 869725"/>
              <a:gd name="connsiteX13" fmla="*/ 4835160 w 5432764"/>
              <a:gd name="connsiteY13" fmla="*/ 869725 h 869725"/>
              <a:gd name="connsiteX14" fmla="*/ 4346211 w 5432764"/>
              <a:gd name="connsiteY14" fmla="*/ 869725 h 869725"/>
              <a:gd name="connsiteX15" fmla="*/ 3911590 w 5432764"/>
              <a:gd name="connsiteY15" fmla="*/ 869725 h 869725"/>
              <a:gd name="connsiteX16" fmla="*/ 3313986 w 5432764"/>
              <a:gd name="connsiteY16" fmla="*/ 869725 h 869725"/>
              <a:gd name="connsiteX17" fmla="*/ 2716382 w 5432764"/>
              <a:gd name="connsiteY17" fmla="*/ 869725 h 869725"/>
              <a:gd name="connsiteX18" fmla="*/ 2173106 w 5432764"/>
              <a:gd name="connsiteY18" fmla="*/ 869725 h 869725"/>
              <a:gd name="connsiteX19" fmla="*/ 1575502 w 5432764"/>
              <a:gd name="connsiteY19" fmla="*/ 869725 h 869725"/>
              <a:gd name="connsiteX20" fmla="*/ 1032225 w 5432764"/>
              <a:gd name="connsiteY20" fmla="*/ 869725 h 869725"/>
              <a:gd name="connsiteX21" fmla="*/ 488949 w 5432764"/>
              <a:gd name="connsiteY21" fmla="*/ 869725 h 869725"/>
              <a:gd name="connsiteX22" fmla="*/ 0 w 5432764"/>
              <a:gd name="connsiteY22" fmla="*/ 869725 h 869725"/>
              <a:gd name="connsiteX23" fmla="*/ 0 w 5432764"/>
              <a:gd name="connsiteY23" fmla="*/ 460954 h 869725"/>
              <a:gd name="connsiteX24" fmla="*/ 0 w 5432764"/>
              <a:gd name="connsiteY24" fmla="*/ 0 h 86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32764" h="869725" fill="none" extrusionOk="0">
                <a:moveTo>
                  <a:pt x="0" y="0"/>
                </a:moveTo>
                <a:cubicBezTo>
                  <a:pt x="110632" y="-50586"/>
                  <a:pt x="416767" y="9590"/>
                  <a:pt x="543276" y="0"/>
                </a:cubicBezTo>
                <a:cubicBezTo>
                  <a:pt x="669785" y="-9590"/>
                  <a:pt x="976801" y="5098"/>
                  <a:pt x="1086553" y="0"/>
                </a:cubicBezTo>
                <a:cubicBezTo>
                  <a:pt x="1196305" y="-5098"/>
                  <a:pt x="1413605" y="46674"/>
                  <a:pt x="1684157" y="0"/>
                </a:cubicBezTo>
                <a:cubicBezTo>
                  <a:pt x="1954709" y="-46674"/>
                  <a:pt x="2102960" y="57579"/>
                  <a:pt x="2336089" y="0"/>
                </a:cubicBezTo>
                <a:cubicBezTo>
                  <a:pt x="2569218" y="-57579"/>
                  <a:pt x="2625761" y="50862"/>
                  <a:pt x="2825037" y="0"/>
                </a:cubicBezTo>
                <a:cubicBezTo>
                  <a:pt x="3024313" y="-50862"/>
                  <a:pt x="3131894" y="26460"/>
                  <a:pt x="3259658" y="0"/>
                </a:cubicBezTo>
                <a:cubicBezTo>
                  <a:pt x="3387422" y="-26460"/>
                  <a:pt x="3481834" y="24974"/>
                  <a:pt x="3639952" y="0"/>
                </a:cubicBezTo>
                <a:cubicBezTo>
                  <a:pt x="3798070" y="-24974"/>
                  <a:pt x="3990779" y="8404"/>
                  <a:pt x="4128901" y="0"/>
                </a:cubicBezTo>
                <a:cubicBezTo>
                  <a:pt x="4267023" y="-8404"/>
                  <a:pt x="4320808" y="18575"/>
                  <a:pt x="4509194" y="0"/>
                </a:cubicBezTo>
                <a:cubicBezTo>
                  <a:pt x="4697580" y="-18575"/>
                  <a:pt x="5070087" y="68587"/>
                  <a:pt x="5432764" y="0"/>
                </a:cubicBezTo>
                <a:cubicBezTo>
                  <a:pt x="5465641" y="91417"/>
                  <a:pt x="5413470" y="280091"/>
                  <a:pt x="5432764" y="426165"/>
                </a:cubicBezTo>
                <a:cubicBezTo>
                  <a:pt x="5452058" y="572239"/>
                  <a:pt x="5396469" y="682777"/>
                  <a:pt x="5432764" y="869725"/>
                </a:cubicBezTo>
                <a:cubicBezTo>
                  <a:pt x="5169890" y="925890"/>
                  <a:pt x="5100429" y="807433"/>
                  <a:pt x="4835160" y="869725"/>
                </a:cubicBezTo>
                <a:cubicBezTo>
                  <a:pt x="4569891" y="932017"/>
                  <a:pt x="4539194" y="867133"/>
                  <a:pt x="4346211" y="869725"/>
                </a:cubicBezTo>
                <a:cubicBezTo>
                  <a:pt x="4153228" y="872317"/>
                  <a:pt x="4108621" y="853396"/>
                  <a:pt x="3911590" y="869725"/>
                </a:cubicBezTo>
                <a:cubicBezTo>
                  <a:pt x="3714559" y="886054"/>
                  <a:pt x="3576974" y="836046"/>
                  <a:pt x="3313986" y="869725"/>
                </a:cubicBezTo>
                <a:cubicBezTo>
                  <a:pt x="3050998" y="903404"/>
                  <a:pt x="3002891" y="804711"/>
                  <a:pt x="2716382" y="869725"/>
                </a:cubicBezTo>
                <a:cubicBezTo>
                  <a:pt x="2429873" y="934739"/>
                  <a:pt x="2330085" y="843958"/>
                  <a:pt x="2173106" y="869725"/>
                </a:cubicBezTo>
                <a:cubicBezTo>
                  <a:pt x="2016127" y="895492"/>
                  <a:pt x="1812815" y="811855"/>
                  <a:pt x="1575502" y="869725"/>
                </a:cubicBezTo>
                <a:cubicBezTo>
                  <a:pt x="1338189" y="927595"/>
                  <a:pt x="1141375" y="856109"/>
                  <a:pt x="1032225" y="869725"/>
                </a:cubicBezTo>
                <a:cubicBezTo>
                  <a:pt x="923075" y="883341"/>
                  <a:pt x="722811" y="822870"/>
                  <a:pt x="488949" y="869725"/>
                </a:cubicBezTo>
                <a:cubicBezTo>
                  <a:pt x="255087" y="916580"/>
                  <a:pt x="153173" y="858722"/>
                  <a:pt x="0" y="869725"/>
                </a:cubicBezTo>
                <a:cubicBezTo>
                  <a:pt x="-37276" y="787282"/>
                  <a:pt x="33923" y="620011"/>
                  <a:pt x="0" y="460954"/>
                </a:cubicBezTo>
                <a:cubicBezTo>
                  <a:pt x="-33923" y="301897"/>
                  <a:pt x="42990" y="208313"/>
                  <a:pt x="0" y="0"/>
                </a:cubicBezTo>
                <a:close/>
              </a:path>
              <a:path w="5432764" h="869725" stroke="0" extrusionOk="0">
                <a:moveTo>
                  <a:pt x="0" y="0"/>
                </a:moveTo>
                <a:cubicBezTo>
                  <a:pt x="142434" y="-21998"/>
                  <a:pt x="222821" y="29690"/>
                  <a:pt x="380293" y="0"/>
                </a:cubicBezTo>
                <a:cubicBezTo>
                  <a:pt x="537765" y="-29690"/>
                  <a:pt x="792329" y="10817"/>
                  <a:pt x="977898" y="0"/>
                </a:cubicBezTo>
                <a:cubicBezTo>
                  <a:pt x="1163468" y="-10817"/>
                  <a:pt x="1452934" y="53609"/>
                  <a:pt x="1629829" y="0"/>
                </a:cubicBezTo>
                <a:cubicBezTo>
                  <a:pt x="1806724" y="-53609"/>
                  <a:pt x="2069353" y="71042"/>
                  <a:pt x="2281761" y="0"/>
                </a:cubicBezTo>
                <a:cubicBezTo>
                  <a:pt x="2494169" y="-71042"/>
                  <a:pt x="2582229" y="50516"/>
                  <a:pt x="2770710" y="0"/>
                </a:cubicBezTo>
                <a:cubicBezTo>
                  <a:pt x="2959191" y="-50516"/>
                  <a:pt x="3106735" y="49662"/>
                  <a:pt x="3422641" y="0"/>
                </a:cubicBezTo>
                <a:cubicBezTo>
                  <a:pt x="3738547" y="-49662"/>
                  <a:pt x="3833018" y="28584"/>
                  <a:pt x="4020245" y="0"/>
                </a:cubicBezTo>
                <a:cubicBezTo>
                  <a:pt x="4207472" y="-28584"/>
                  <a:pt x="4313851" y="27914"/>
                  <a:pt x="4563522" y="0"/>
                </a:cubicBezTo>
                <a:cubicBezTo>
                  <a:pt x="4813193" y="-27914"/>
                  <a:pt x="4788752" y="475"/>
                  <a:pt x="4943815" y="0"/>
                </a:cubicBezTo>
                <a:cubicBezTo>
                  <a:pt x="5098878" y="-475"/>
                  <a:pt x="5290130" y="50100"/>
                  <a:pt x="5432764" y="0"/>
                </a:cubicBezTo>
                <a:cubicBezTo>
                  <a:pt x="5435760" y="188871"/>
                  <a:pt x="5379852" y="276288"/>
                  <a:pt x="5432764" y="452257"/>
                </a:cubicBezTo>
                <a:cubicBezTo>
                  <a:pt x="5485676" y="628226"/>
                  <a:pt x="5427536" y="746282"/>
                  <a:pt x="5432764" y="869725"/>
                </a:cubicBezTo>
                <a:cubicBezTo>
                  <a:pt x="5267681" y="896132"/>
                  <a:pt x="5170793" y="855989"/>
                  <a:pt x="4943815" y="869725"/>
                </a:cubicBezTo>
                <a:cubicBezTo>
                  <a:pt x="4716837" y="883461"/>
                  <a:pt x="4648921" y="863241"/>
                  <a:pt x="4563522" y="869725"/>
                </a:cubicBezTo>
                <a:cubicBezTo>
                  <a:pt x="4478123" y="876209"/>
                  <a:pt x="4254552" y="841496"/>
                  <a:pt x="3965918" y="869725"/>
                </a:cubicBezTo>
                <a:cubicBezTo>
                  <a:pt x="3677284" y="897954"/>
                  <a:pt x="3647540" y="828254"/>
                  <a:pt x="3531297" y="869725"/>
                </a:cubicBezTo>
                <a:cubicBezTo>
                  <a:pt x="3415054" y="911196"/>
                  <a:pt x="3166798" y="845553"/>
                  <a:pt x="3042348" y="869725"/>
                </a:cubicBezTo>
                <a:cubicBezTo>
                  <a:pt x="2917898" y="893897"/>
                  <a:pt x="2681055" y="833622"/>
                  <a:pt x="2444744" y="869725"/>
                </a:cubicBezTo>
                <a:cubicBezTo>
                  <a:pt x="2208433" y="905828"/>
                  <a:pt x="2205947" y="865374"/>
                  <a:pt x="2064450" y="869725"/>
                </a:cubicBezTo>
                <a:cubicBezTo>
                  <a:pt x="1922953" y="874076"/>
                  <a:pt x="1757740" y="857700"/>
                  <a:pt x="1575502" y="869725"/>
                </a:cubicBezTo>
                <a:cubicBezTo>
                  <a:pt x="1393264" y="881750"/>
                  <a:pt x="1173616" y="863925"/>
                  <a:pt x="1032225" y="869725"/>
                </a:cubicBezTo>
                <a:cubicBezTo>
                  <a:pt x="890834" y="875525"/>
                  <a:pt x="721995" y="836235"/>
                  <a:pt x="597604" y="869725"/>
                </a:cubicBezTo>
                <a:cubicBezTo>
                  <a:pt x="473213" y="903215"/>
                  <a:pt x="261601" y="842597"/>
                  <a:pt x="0" y="869725"/>
                </a:cubicBezTo>
                <a:cubicBezTo>
                  <a:pt x="-9625" y="727218"/>
                  <a:pt x="25557" y="638653"/>
                  <a:pt x="0" y="452257"/>
                </a:cubicBezTo>
                <a:cubicBezTo>
                  <a:pt x="-25557" y="265861"/>
                  <a:pt x="32348" y="121953"/>
                  <a:pt x="0" y="0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167710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</a:t>
            </a:r>
            <a:r>
              <a:rPr lang="en-US" sz="16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 of breaking stress measurements on rectangular samples (10&lt;L&lt;20cm, thickness&gt;2mm) done at </a:t>
            </a:r>
            <a:r>
              <a:rPr lang="en-US" sz="16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Nikhef</a:t>
            </a:r>
            <a:r>
              <a:rPr lang="en-US" sz="16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(2013).</a:t>
            </a:r>
            <a:endParaRPr lang="en-IT" sz="1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48B0D5-A23D-21BF-DC38-3A40148A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8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0DD51B-817B-44EA-B428-1D83FB698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4429" y="6398878"/>
            <a:ext cx="4497315" cy="365125"/>
          </a:xfrm>
        </p:spPr>
        <p:txBody>
          <a:bodyPr/>
          <a:lstStyle/>
          <a:p>
            <a:r>
              <a:rPr lang="en-US"/>
              <a:t>ET Symposium-Bologna 2025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1F2AB65-A58D-4C8E-57DE-24EE41DD73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08569" y="6421822"/>
            <a:ext cx="4193908" cy="365125"/>
          </a:xfrm>
        </p:spPr>
        <p:txBody>
          <a:bodyPr/>
          <a:lstStyle/>
          <a:p>
            <a:fld id="{3BDDFE29-E3A3-4046-985D-6F659F092188}" type="datetime1">
              <a:rPr lang="it-IT" smtClean="0"/>
              <a:t>22/05/25</a:t>
            </a:fld>
            <a:endParaRPr lang="en-US" dirty="0"/>
          </a:p>
        </p:txBody>
      </p:sp>
      <p:pic>
        <p:nvPicPr>
          <p:cNvPr id="5" name="Picture 4" descr="A sheet of paper with numbers and text&#10;&#10;Description automatically generated">
            <a:extLst>
              <a:ext uri="{FF2B5EF4-FFF2-40B4-BE49-F238E27FC236}">
                <a16:creationId xmlns:a16="http://schemas.microsoft.com/office/drawing/2014/main" id="{32138F97-EB23-9A8D-E9D1-92ABB29876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1342769"/>
            <a:ext cx="4656340" cy="3798863"/>
          </a:xfrm>
          <a:prstGeom prst="rect">
            <a:avLst/>
          </a:prstGeom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05793114">
                  <a:custGeom>
                    <a:avLst/>
                    <a:gdLst>
                      <a:gd name="connsiteX0" fmla="*/ 0 w 4656340"/>
                      <a:gd name="connsiteY0" fmla="*/ 0 h 3798863"/>
                      <a:gd name="connsiteX1" fmla="*/ 535479 w 4656340"/>
                      <a:gd name="connsiteY1" fmla="*/ 0 h 3798863"/>
                      <a:gd name="connsiteX2" fmla="*/ 1164085 w 4656340"/>
                      <a:gd name="connsiteY2" fmla="*/ 0 h 3798863"/>
                      <a:gd name="connsiteX3" fmla="*/ 1746128 w 4656340"/>
                      <a:gd name="connsiteY3" fmla="*/ 0 h 3798863"/>
                      <a:gd name="connsiteX4" fmla="*/ 2421297 w 4656340"/>
                      <a:gd name="connsiteY4" fmla="*/ 0 h 3798863"/>
                      <a:gd name="connsiteX5" fmla="*/ 3096466 w 4656340"/>
                      <a:gd name="connsiteY5" fmla="*/ 0 h 3798863"/>
                      <a:gd name="connsiteX6" fmla="*/ 3725072 w 4656340"/>
                      <a:gd name="connsiteY6" fmla="*/ 0 h 3798863"/>
                      <a:gd name="connsiteX7" fmla="*/ 4656340 w 4656340"/>
                      <a:gd name="connsiteY7" fmla="*/ 0 h 3798863"/>
                      <a:gd name="connsiteX8" fmla="*/ 4656340 w 4656340"/>
                      <a:gd name="connsiteY8" fmla="*/ 504706 h 3798863"/>
                      <a:gd name="connsiteX9" fmla="*/ 4656340 w 4656340"/>
                      <a:gd name="connsiteY9" fmla="*/ 933435 h 3798863"/>
                      <a:gd name="connsiteX10" fmla="*/ 4656340 w 4656340"/>
                      <a:gd name="connsiteY10" fmla="*/ 1476130 h 3798863"/>
                      <a:gd name="connsiteX11" fmla="*/ 4656340 w 4656340"/>
                      <a:gd name="connsiteY11" fmla="*/ 2018824 h 3798863"/>
                      <a:gd name="connsiteX12" fmla="*/ 4656340 w 4656340"/>
                      <a:gd name="connsiteY12" fmla="*/ 2561519 h 3798863"/>
                      <a:gd name="connsiteX13" fmla="*/ 4656340 w 4656340"/>
                      <a:gd name="connsiteY13" fmla="*/ 3028237 h 3798863"/>
                      <a:gd name="connsiteX14" fmla="*/ 4656340 w 4656340"/>
                      <a:gd name="connsiteY14" fmla="*/ 3798863 h 3798863"/>
                      <a:gd name="connsiteX15" fmla="*/ 4167424 w 4656340"/>
                      <a:gd name="connsiteY15" fmla="*/ 3798863 h 3798863"/>
                      <a:gd name="connsiteX16" fmla="*/ 3725072 w 4656340"/>
                      <a:gd name="connsiteY16" fmla="*/ 3798863 h 3798863"/>
                      <a:gd name="connsiteX17" fmla="*/ 3096466 w 4656340"/>
                      <a:gd name="connsiteY17" fmla="*/ 3798863 h 3798863"/>
                      <a:gd name="connsiteX18" fmla="*/ 2421297 w 4656340"/>
                      <a:gd name="connsiteY18" fmla="*/ 3798863 h 3798863"/>
                      <a:gd name="connsiteX19" fmla="*/ 1839254 w 4656340"/>
                      <a:gd name="connsiteY19" fmla="*/ 3798863 h 3798863"/>
                      <a:gd name="connsiteX20" fmla="*/ 1350339 w 4656340"/>
                      <a:gd name="connsiteY20" fmla="*/ 3798863 h 3798863"/>
                      <a:gd name="connsiteX21" fmla="*/ 675169 w 4656340"/>
                      <a:gd name="connsiteY21" fmla="*/ 3798863 h 3798863"/>
                      <a:gd name="connsiteX22" fmla="*/ 0 w 4656340"/>
                      <a:gd name="connsiteY22" fmla="*/ 3798863 h 3798863"/>
                      <a:gd name="connsiteX23" fmla="*/ 0 w 4656340"/>
                      <a:gd name="connsiteY23" fmla="*/ 3256168 h 3798863"/>
                      <a:gd name="connsiteX24" fmla="*/ 0 w 4656340"/>
                      <a:gd name="connsiteY24" fmla="*/ 2789451 h 3798863"/>
                      <a:gd name="connsiteX25" fmla="*/ 0 w 4656340"/>
                      <a:gd name="connsiteY25" fmla="*/ 2246756 h 3798863"/>
                      <a:gd name="connsiteX26" fmla="*/ 0 w 4656340"/>
                      <a:gd name="connsiteY26" fmla="*/ 1628084 h 3798863"/>
                      <a:gd name="connsiteX27" fmla="*/ 0 w 4656340"/>
                      <a:gd name="connsiteY27" fmla="*/ 1085389 h 3798863"/>
                      <a:gd name="connsiteX28" fmla="*/ 0 w 4656340"/>
                      <a:gd name="connsiteY28" fmla="*/ 466717 h 3798863"/>
                      <a:gd name="connsiteX29" fmla="*/ 0 w 4656340"/>
                      <a:gd name="connsiteY29" fmla="*/ 0 h 37988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4656340" h="3798863" fill="none" extrusionOk="0">
                        <a:moveTo>
                          <a:pt x="0" y="0"/>
                        </a:moveTo>
                        <a:cubicBezTo>
                          <a:pt x="147619" y="-22079"/>
                          <a:pt x="303047" y="59683"/>
                          <a:pt x="535479" y="0"/>
                        </a:cubicBezTo>
                        <a:cubicBezTo>
                          <a:pt x="767911" y="-59683"/>
                          <a:pt x="941718" y="28806"/>
                          <a:pt x="1164085" y="0"/>
                        </a:cubicBezTo>
                        <a:cubicBezTo>
                          <a:pt x="1386452" y="-28806"/>
                          <a:pt x="1563390" y="68509"/>
                          <a:pt x="1746128" y="0"/>
                        </a:cubicBezTo>
                        <a:cubicBezTo>
                          <a:pt x="1928866" y="-68509"/>
                          <a:pt x="2150883" y="59819"/>
                          <a:pt x="2421297" y="0"/>
                        </a:cubicBezTo>
                        <a:cubicBezTo>
                          <a:pt x="2691711" y="-59819"/>
                          <a:pt x="2761527" y="60544"/>
                          <a:pt x="3096466" y="0"/>
                        </a:cubicBezTo>
                        <a:cubicBezTo>
                          <a:pt x="3431405" y="-60544"/>
                          <a:pt x="3482600" y="70343"/>
                          <a:pt x="3725072" y="0"/>
                        </a:cubicBezTo>
                        <a:cubicBezTo>
                          <a:pt x="3967544" y="-70343"/>
                          <a:pt x="4295124" y="93106"/>
                          <a:pt x="4656340" y="0"/>
                        </a:cubicBezTo>
                        <a:cubicBezTo>
                          <a:pt x="4701742" y="238928"/>
                          <a:pt x="4631044" y="264876"/>
                          <a:pt x="4656340" y="504706"/>
                        </a:cubicBezTo>
                        <a:cubicBezTo>
                          <a:pt x="4681636" y="744536"/>
                          <a:pt x="4643180" y="845973"/>
                          <a:pt x="4656340" y="933435"/>
                        </a:cubicBezTo>
                        <a:cubicBezTo>
                          <a:pt x="4669500" y="1020897"/>
                          <a:pt x="4653666" y="1324278"/>
                          <a:pt x="4656340" y="1476130"/>
                        </a:cubicBezTo>
                        <a:cubicBezTo>
                          <a:pt x="4659014" y="1627983"/>
                          <a:pt x="4613586" y="1851137"/>
                          <a:pt x="4656340" y="2018824"/>
                        </a:cubicBezTo>
                        <a:cubicBezTo>
                          <a:pt x="4699094" y="2186511"/>
                          <a:pt x="4635870" y="2429395"/>
                          <a:pt x="4656340" y="2561519"/>
                        </a:cubicBezTo>
                        <a:cubicBezTo>
                          <a:pt x="4676810" y="2693644"/>
                          <a:pt x="4636344" y="2910141"/>
                          <a:pt x="4656340" y="3028237"/>
                        </a:cubicBezTo>
                        <a:cubicBezTo>
                          <a:pt x="4676336" y="3146333"/>
                          <a:pt x="4602045" y="3492421"/>
                          <a:pt x="4656340" y="3798863"/>
                        </a:cubicBezTo>
                        <a:cubicBezTo>
                          <a:pt x="4461127" y="3856288"/>
                          <a:pt x="4305211" y="3796082"/>
                          <a:pt x="4167424" y="3798863"/>
                        </a:cubicBezTo>
                        <a:cubicBezTo>
                          <a:pt x="4029637" y="3801644"/>
                          <a:pt x="3916871" y="3763122"/>
                          <a:pt x="3725072" y="3798863"/>
                        </a:cubicBezTo>
                        <a:cubicBezTo>
                          <a:pt x="3533273" y="3834604"/>
                          <a:pt x="3237682" y="3787304"/>
                          <a:pt x="3096466" y="3798863"/>
                        </a:cubicBezTo>
                        <a:cubicBezTo>
                          <a:pt x="2955250" y="3810422"/>
                          <a:pt x="2584877" y="3745122"/>
                          <a:pt x="2421297" y="3798863"/>
                        </a:cubicBezTo>
                        <a:cubicBezTo>
                          <a:pt x="2257717" y="3852604"/>
                          <a:pt x="2088632" y="3761538"/>
                          <a:pt x="1839254" y="3798863"/>
                        </a:cubicBezTo>
                        <a:cubicBezTo>
                          <a:pt x="1589876" y="3836188"/>
                          <a:pt x="1512071" y="3740593"/>
                          <a:pt x="1350339" y="3798863"/>
                        </a:cubicBezTo>
                        <a:cubicBezTo>
                          <a:pt x="1188608" y="3857133"/>
                          <a:pt x="835090" y="3729906"/>
                          <a:pt x="675169" y="3798863"/>
                        </a:cubicBezTo>
                        <a:cubicBezTo>
                          <a:pt x="515248" y="3867820"/>
                          <a:pt x="191177" y="3731189"/>
                          <a:pt x="0" y="3798863"/>
                        </a:cubicBezTo>
                        <a:cubicBezTo>
                          <a:pt x="-58370" y="3646019"/>
                          <a:pt x="52485" y="3454497"/>
                          <a:pt x="0" y="3256168"/>
                        </a:cubicBezTo>
                        <a:cubicBezTo>
                          <a:pt x="-52485" y="3057839"/>
                          <a:pt x="7394" y="2965102"/>
                          <a:pt x="0" y="2789451"/>
                        </a:cubicBezTo>
                        <a:cubicBezTo>
                          <a:pt x="-7394" y="2613800"/>
                          <a:pt x="37992" y="2393756"/>
                          <a:pt x="0" y="2246756"/>
                        </a:cubicBezTo>
                        <a:cubicBezTo>
                          <a:pt x="-37992" y="2099757"/>
                          <a:pt x="11074" y="1832411"/>
                          <a:pt x="0" y="1628084"/>
                        </a:cubicBezTo>
                        <a:cubicBezTo>
                          <a:pt x="-11074" y="1423757"/>
                          <a:pt x="41261" y="1302889"/>
                          <a:pt x="0" y="1085389"/>
                        </a:cubicBezTo>
                        <a:cubicBezTo>
                          <a:pt x="-41261" y="867890"/>
                          <a:pt x="54160" y="766022"/>
                          <a:pt x="0" y="466717"/>
                        </a:cubicBezTo>
                        <a:cubicBezTo>
                          <a:pt x="-54160" y="167412"/>
                          <a:pt x="40431" y="123542"/>
                          <a:pt x="0" y="0"/>
                        </a:cubicBezTo>
                        <a:close/>
                      </a:path>
                      <a:path w="4656340" h="3798863" stroke="0" extrusionOk="0">
                        <a:moveTo>
                          <a:pt x="0" y="0"/>
                        </a:moveTo>
                        <a:cubicBezTo>
                          <a:pt x="233655" y="-1697"/>
                          <a:pt x="463520" y="69132"/>
                          <a:pt x="628606" y="0"/>
                        </a:cubicBezTo>
                        <a:cubicBezTo>
                          <a:pt x="793692" y="-69132"/>
                          <a:pt x="1050720" y="35269"/>
                          <a:pt x="1303775" y="0"/>
                        </a:cubicBezTo>
                        <a:cubicBezTo>
                          <a:pt x="1556830" y="-35269"/>
                          <a:pt x="1532534" y="11612"/>
                          <a:pt x="1746128" y="0"/>
                        </a:cubicBezTo>
                        <a:cubicBezTo>
                          <a:pt x="1959722" y="-11612"/>
                          <a:pt x="2138955" y="13425"/>
                          <a:pt x="2328170" y="0"/>
                        </a:cubicBezTo>
                        <a:cubicBezTo>
                          <a:pt x="2517385" y="-13425"/>
                          <a:pt x="2625318" y="48827"/>
                          <a:pt x="2770522" y="0"/>
                        </a:cubicBezTo>
                        <a:cubicBezTo>
                          <a:pt x="2915726" y="-48827"/>
                          <a:pt x="3155777" y="56139"/>
                          <a:pt x="3352565" y="0"/>
                        </a:cubicBezTo>
                        <a:cubicBezTo>
                          <a:pt x="3549353" y="-56139"/>
                          <a:pt x="3657474" y="39525"/>
                          <a:pt x="3888044" y="0"/>
                        </a:cubicBezTo>
                        <a:cubicBezTo>
                          <a:pt x="4118614" y="-39525"/>
                          <a:pt x="4475757" y="20820"/>
                          <a:pt x="4656340" y="0"/>
                        </a:cubicBezTo>
                        <a:cubicBezTo>
                          <a:pt x="4676189" y="281121"/>
                          <a:pt x="4629582" y="444454"/>
                          <a:pt x="4656340" y="580683"/>
                        </a:cubicBezTo>
                        <a:cubicBezTo>
                          <a:pt x="4683098" y="716912"/>
                          <a:pt x="4648373" y="894247"/>
                          <a:pt x="4656340" y="1161367"/>
                        </a:cubicBezTo>
                        <a:cubicBezTo>
                          <a:pt x="4664307" y="1428487"/>
                          <a:pt x="4623001" y="1425872"/>
                          <a:pt x="4656340" y="1666073"/>
                        </a:cubicBezTo>
                        <a:cubicBezTo>
                          <a:pt x="4689679" y="1906274"/>
                          <a:pt x="4609895" y="1935577"/>
                          <a:pt x="4656340" y="2094802"/>
                        </a:cubicBezTo>
                        <a:cubicBezTo>
                          <a:pt x="4702785" y="2254027"/>
                          <a:pt x="4610558" y="2375637"/>
                          <a:pt x="4656340" y="2637496"/>
                        </a:cubicBezTo>
                        <a:cubicBezTo>
                          <a:pt x="4702122" y="2899355"/>
                          <a:pt x="4638814" y="2882070"/>
                          <a:pt x="4656340" y="3104214"/>
                        </a:cubicBezTo>
                        <a:cubicBezTo>
                          <a:pt x="4673866" y="3326358"/>
                          <a:pt x="4617505" y="3494466"/>
                          <a:pt x="4656340" y="3798863"/>
                        </a:cubicBezTo>
                        <a:cubicBezTo>
                          <a:pt x="4369321" y="3833008"/>
                          <a:pt x="4276909" y="3762610"/>
                          <a:pt x="4027734" y="3798863"/>
                        </a:cubicBezTo>
                        <a:cubicBezTo>
                          <a:pt x="3778559" y="3835116"/>
                          <a:pt x="3682631" y="3772315"/>
                          <a:pt x="3352565" y="3798863"/>
                        </a:cubicBezTo>
                        <a:cubicBezTo>
                          <a:pt x="3022499" y="3825411"/>
                          <a:pt x="2973966" y="3779470"/>
                          <a:pt x="2723959" y="3798863"/>
                        </a:cubicBezTo>
                        <a:cubicBezTo>
                          <a:pt x="2473952" y="3818256"/>
                          <a:pt x="2408694" y="3743577"/>
                          <a:pt x="2235043" y="3798863"/>
                        </a:cubicBezTo>
                        <a:cubicBezTo>
                          <a:pt x="2061392" y="3854149"/>
                          <a:pt x="1838315" y="3733542"/>
                          <a:pt x="1653001" y="3798863"/>
                        </a:cubicBezTo>
                        <a:cubicBezTo>
                          <a:pt x="1467687" y="3864184"/>
                          <a:pt x="1353178" y="3788856"/>
                          <a:pt x="1117522" y="3798863"/>
                        </a:cubicBezTo>
                        <a:cubicBezTo>
                          <a:pt x="881866" y="3808870"/>
                          <a:pt x="856991" y="3765537"/>
                          <a:pt x="675169" y="3798863"/>
                        </a:cubicBezTo>
                        <a:cubicBezTo>
                          <a:pt x="493347" y="3832189"/>
                          <a:pt x="206755" y="3717902"/>
                          <a:pt x="0" y="3798863"/>
                        </a:cubicBezTo>
                        <a:cubicBezTo>
                          <a:pt x="-34952" y="3680186"/>
                          <a:pt x="13337" y="3528212"/>
                          <a:pt x="0" y="3370134"/>
                        </a:cubicBezTo>
                        <a:cubicBezTo>
                          <a:pt x="-13337" y="3212056"/>
                          <a:pt x="13325" y="2975225"/>
                          <a:pt x="0" y="2865428"/>
                        </a:cubicBezTo>
                        <a:cubicBezTo>
                          <a:pt x="-13325" y="2755631"/>
                          <a:pt x="72711" y="2542321"/>
                          <a:pt x="0" y="2246756"/>
                        </a:cubicBezTo>
                        <a:cubicBezTo>
                          <a:pt x="-72711" y="1951191"/>
                          <a:pt x="59275" y="1865668"/>
                          <a:pt x="0" y="1742050"/>
                        </a:cubicBezTo>
                        <a:cubicBezTo>
                          <a:pt x="-59275" y="1618432"/>
                          <a:pt x="20349" y="1421605"/>
                          <a:pt x="0" y="1275333"/>
                        </a:cubicBezTo>
                        <a:cubicBezTo>
                          <a:pt x="-20349" y="1129061"/>
                          <a:pt x="20562" y="911017"/>
                          <a:pt x="0" y="656661"/>
                        </a:cubicBezTo>
                        <a:cubicBezTo>
                          <a:pt x="-20562" y="402305"/>
                          <a:pt x="69795" y="24602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3532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443FA-BAA2-4315-85EC-35682295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8F14A-3BFB-1540-BCF3-A256E88BF2E9}" type="datetime1">
              <a:rPr lang="it-IT" smtClean="0"/>
              <a:t>22/05/25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4DC39-9141-DAC9-EBAB-46192479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 Symposium-Bologna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DE935-D5DF-2309-48AB-CE2E06F9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9</a:t>
            </a:fld>
            <a:endParaRPr lang="en-US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086A45DA-3DA4-3A85-F866-5B59A442F241}"/>
              </a:ext>
            </a:extLst>
          </p:cNvPr>
          <p:cNvSpPr txBox="1">
            <a:spLocks/>
          </p:cNvSpPr>
          <p:nvPr/>
        </p:nvSpPr>
        <p:spPr>
          <a:xfrm>
            <a:off x="1143000" y="146227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S</a:t>
            </a:r>
            <a:r>
              <a:rPr lang="en-IT" sz="4000" dirty="0"/>
              <a:t>urface stress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320A63-D016-B014-8FEB-8AAC6B966997}"/>
              </a:ext>
            </a:extLst>
          </p:cNvPr>
          <p:cNvSpPr txBox="1"/>
          <p:nvPr/>
        </p:nvSpPr>
        <p:spPr>
          <a:xfrm>
            <a:off x="3362405" y="5061240"/>
            <a:ext cx="4728649" cy="9861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dirty="0">
                <a:highlight>
                  <a:srgbClr val="FFFF00"/>
                </a:highlight>
              </a:rPr>
              <a:t>The tensile stress of 90 MPa is applied, considering a safety factor of 3.</a:t>
            </a:r>
          </a:p>
          <a:p>
            <a:pPr algn="ctr">
              <a:lnSpc>
                <a:spcPct val="110000"/>
              </a:lnSpc>
            </a:pPr>
            <a:r>
              <a:rPr lang="en-IT" dirty="0">
                <a:highlight>
                  <a:srgbClr val="FFFF00"/>
                </a:highlight>
              </a:rPr>
              <a:t>Thicker blades show lower stress.</a:t>
            </a:r>
          </a:p>
        </p:txBody>
      </p:sp>
      <p:pic>
        <p:nvPicPr>
          <p:cNvPr id="12" name="Picture 11" descr="A graph of thickness and stress&#10;&#10;Description automatically generated">
            <a:extLst>
              <a:ext uri="{FF2B5EF4-FFF2-40B4-BE49-F238E27FC236}">
                <a16:creationId xmlns:a16="http://schemas.microsoft.com/office/drawing/2014/main" id="{C536EA3B-8B2F-93B9-771B-E72784096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14" y="1452183"/>
            <a:ext cx="5126182" cy="3373865"/>
          </a:xfrm>
          <a:prstGeom prst="rect">
            <a:avLst/>
          </a:prstGeom>
        </p:spPr>
      </p:pic>
      <p:pic>
        <p:nvPicPr>
          <p:cNvPr id="14" name="Picture 13" descr="A graph of thickness and stress&#10;&#10;Description automatically generated">
            <a:extLst>
              <a:ext uri="{FF2B5EF4-FFF2-40B4-BE49-F238E27FC236}">
                <a16:creationId xmlns:a16="http://schemas.microsoft.com/office/drawing/2014/main" id="{FFC0B5DB-0D1C-3374-E189-049BB7681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207" y="1427705"/>
            <a:ext cx="5296685" cy="348608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D856668-AE8C-80DA-31DB-91B6081B4284}"/>
              </a:ext>
            </a:extLst>
          </p:cNvPr>
          <p:cNvCxnSpPr>
            <a:cxnSpLocks/>
          </p:cNvCxnSpPr>
          <p:nvPr/>
        </p:nvCxnSpPr>
        <p:spPr>
          <a:xfrm>
            <a:off x="1433729" y="4170878"/>
            <a:ext cx="438518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1AB569-964D-D4A0-4F5A-7BCCFDA63EE0}"/>
              </a:ext>
            </a:extLst>
          </p:cNvPr>
          <p:cNvCxnSpPr>
            <a:cxnSpLocks/>
          </p:cNvCxnSpPr>
          <p:nvPr/>
        </p:nvCxnSpPr>
        <p:spPr>
          <a:xfrm>
            <a:off x="8528759" y="5460666"/>
            <a:ext cx="670659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429525E5-98E0-6925-9580-0A1AE512E9E0}"/>
              </a:ext>
            </a:extLst>
          </p:cNvPr>
          <p:cNvSpPr txBox="1"/>
          <p:nvPr/>
        </p:nvSpPr>
        <p:spPr>
          <a:xfrm>
            <a:off x="9296875" y="5306777"/>
            <a:ext cx="11961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sz="1400" dirty="0"/>
              <a:t>3x safety factor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8751D1-77AC-A818-635E-647E1C389348}"/>
              </a:ext>
            </a:extLst>
          </p:cNvPr>
          <p:cNvCxnSpPr>
            <a:cxnSpLocks/>
          </p:cNvCxnSpPr>
          <p:nvPr/>
        </p:nvCxnSpPr>
        <p:spPr>
          <a:xfrm>
            <a:off x="6830380" y="4233719"/>
            <a:ext cx="4530347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581052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AnalogousFromLightSeedRightStep">
      <a:dk1>
        <a:srgbClr val="000000"/>
      </a:dk1>
      <a:lt1>
        <a:srgbClr val="FFFFFF"/>
      </a:lt1>
      <a:dk2>
        <a:srgbClr val="3A3621"/>
      </a:dk2>
      <a:lt2>
        <a:srgbClr val="E2E8E5"/>
      </a:lt2>
      <a:accent1>
        <a:srgbClr val="EA73A4"/>
      </a:accent1>
      <a:accent2>
        <a:srgbClr val="E55454"/>
      </a:accent2>
      <a:accent3>
        <a:srgbClr val="E59053"/>
      </a:accent3>
      <a:accent4>
        <a:srgbClr val="B6A343"/>
      </a:accent4>
      <a:accent5>
        <a:srgbClr val="95AB54"/>
      </a:accent5>
      <a:accent6>
        <a:srgbClr val="69B643"/>
      </a:accent6>
      <a:hlink>
        <a:srgbClr val="578F78"/>
      </a:hlink>
      <a:folHlink>
        <a:srgbClr val="7F7F7F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52946</TotalTime>
  <Words>2498</Words>
  <Application>Microsoft Macintosh PowerPoint</Application>
  <PresentationFormat>Widescreen</PresentationFormat>
  <Paragraphs>346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Calibri,Bold</vt:lpstr>
      <vt:lpstr>Roboto</vt:lpstr>
      <vt:lpstr>Times New Roman</vt:lpstr>
      <vt:lpstr>Univers Condensed Light</vt:lpstr>
      <vt:lpstr>Walbaum Display Light</vt:lpstr>
      <vt:lpstr>Wingdings</vt:lpstr>
      <vt:lpstr>Wingdings 2</vt:lpstr>
      <vt:lpstr>AngleLinesVTI</vt:lpstr>
      <vt:lpstr>DESIGN AND ANALYSIS OF A CRYSTALLINE SILICON TRIANGULAR VERTICAL SPRING BLADES</vt:lpstr>
      <vt:lpstr>Motivation </vt:lpstr>
      <vt:lpstr>Why Crystalline Silicon for ET?</vt:lpstr>
      <vt:lpstr>SINGLE CRYSTAL Silicon database:</vt:lpstr>
      <vt:lpstr>Why are crystalline vertical blades needed ?</vt:lpstr>
      <vt:lpstr>PowerPoint Presentation</vt:lpstr>
      <vt:lpstr>Parameter optimization</vt:lpstr>
      <vt:lpstr>SILICON’s BREAKING STRENGTH</vt:lpstr>
      <vt:lpstr>PowerPoint Presentation</vt:lpstr>
      <vt:lpstr>PowerPoint Presentation</vt:lpstr>
      <vt:lpstr>Experimental setup</vt:lpstr>
      <vt:lpstr>PowerPoint Presentation</vt:lpstr>
      <vt:lpstr>How to calculate the bending stress of the flexures </vt:lpstr>
      <vt:lpstr>WEDM cut strategy </vt:lpstr>
      <vt:lpstr>WEDM chemical etching</vt:lpstr>
      <vt:lpstr>Results of the breaking strength measurements</vt:lpstr>
      <vt:lpstr>Weibull Distribution Analysis of Silicon Samples Breaking Strength</vt:lpstr>
      <vt:lpstr>PowerPoint Presentation</vt:lpstr>
      <vt:lpstr>Backup slights</vt:lpstr>
      <vt:lpstr>Weibull distribution</vt:lpstr>
      <vt:lpstr>What we need for Design? </vt:lpstr>
      <vt:lpstr>But we need more for the design.. </vt:lpstr>
      <vt:lpstr>New blade design- Calstate senior design team  </vt:lpstr>
      <vt:lpstr>PowerPoint Presentation</vt:lpstr>
      <vt:lpstr>Clamping angle</vt:lpstr>
      <vt:lpstr>Stiffness</vt:lpstr>
      <vt:lpstr>Why Crystalline Silicon for Cryogenic Suspension?</vt:lpstr>
      <vt:lpstr>What makes triangular blade geometry effective?</vt:lpstr>
      <vt:lpstr>How do mechanical losses affect thermal noise?</vt:lpstr>
      <vt:lpstr>What challenges arise in fabricating silicon blades?</vt:lpstr>
      <vt:lpstr>How does anisotropy affect blade behavior?</vt:lpstr>
      <vt:lpstr>How do your simulations and experiments match?</vt:lpstr>
      <vt:lpstr>What’s the broader impact on gravitational-wave detection?</vt:lpstr>
      <vt:lpstr>Why are silicon's thermal properties important for cryogenics?</vt:lpstr>
      <vt:lpstr>How do you ensure blades don't fracture in real operation?</vt:lpstr>
      <vt:lpstr>What affects crack growth in single crystal silicon?</vt:lpstr>
      <vt:lpstr>How reliable are your FEA results in predicting real behavior?</vt:lpstr>
      <vt:lpstr>What are the challenges in scaling your design for 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VERTICAL Crystalline Silicon Blades- Suspension system for Einstein Telescope</dc:title>
  <dc:creator>georghii tchoudinov</dc:creator>
  <cp:lastModifiedBy>georghii tchoudinov</cp:lastModifiedBy>
  <cp:revision>781</cp:revision>
  <dcterms:created xsi:type="dcterms:W3CDTF">2023-10-19T09:57:13Z</dcterms:created>
  <dcterms:modified xsi:type="dcterms:W3CDTF">2025-05-27T06:47:03Z</dcterms:modified>
</cp:coreProperties>
</file>