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464" r:id="rId2"/>
    <p:sldId id="483" r:id="rId3"/>
    <p:sldId id="490" r:id="rId4"/>
    <p:sldId id="470" r:id="rId5"/>
    <p:sldId id="482" r:id="rId6"/>
    <p:sldId id="484" r:id="rId7"/>
    <p:sldId id="485" r:id="rId8"/>
    <p:sldId id="493" r:id="rId9"/>
    <p:sldId id="497" r:id="rId10"/>
    <p:sldId id="486" r:id="rId11"/>
    <p:sldId id="487" r:id="rId12"/>
    <p:sldId id="491" r:id="rId13"/>
    <p:sldId id="496" r:id="rId14"/>
    <p:sldId id="495" r:id="rId15"/>
    <p:sldId id="489" r:id="rId16"/>
    <p:sldId id="488" r:id="rId17"/>
    <p:sldId id="494" r:id="rId18"/>
  </p:sldIdLst>
  <p:sldSz cx="12192000" cy="6858000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882"/>
    <a:srgbClr val="293372"/>
    <a:srgbClr val="FF2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69433" autoAdjust="0"/>
  </p:normalViewPr>
  <p:slideViewPr>
    <p:cSldViewPr snapToGrid="0">
      <p:cViewPr varScale="1">
        <p:scale>
          <a:sx n="69" d="100"/>
          <a:sy n="69" d="100"/>
        </p:scale>
        <p:origin x="2216" y="480"/>
      </p:cViewPr>
      <p:guideLst/>
    </p:cSldViewPr>
  </p:slideViewPr>
  <p:outlineViewPr>
    <p:cViewPr>
      <p:scale>
        <a:sx n="33" d="100"/>
        <a:sy n="33" d="100"/>
      </p:scale>
      <p:origin x="0" y="-21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AE1F9-ED83-6549-922E-0C95A8F4822D}" type="datetimeFigureOut">
              <a:rPr lang="nl-NL" smtClean="0"/>
              <a:t>29-05-2025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CE31A-548A-D04C-9317-620CDB43A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78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95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1642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5200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4D6C9-F492-A93B-E311-397A3E71E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DDAB1B0-0BAB-2AD6-2AA1-1E489011D3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B9A605E-E126-E5AD-AABD-7A05CBBA9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CB7484-C8C1-7328-AB34-F1BEC920E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7686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414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5086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AE7CE-1445-7A35-8030-EED272073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AAD48A4-E875-AE31-D86E-5788FDCF67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9C3A380-ADAC-6518-02ED-33CA7CCBE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FC99F3-B8C5-5B17-A4AB-09A77B4AA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202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99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537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443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7493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072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7565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D232D-CC9B-6182-DA20-99E2199DC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8B4E150-4255-B380-E2CA-30CF56E05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31C0727-C141-EDEC-867E-DF3D7C112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75133DE-E75D-20F4-EF62-453AC0A6D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952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CE31A-548A-D04C-9317-620CDB43A61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44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olk, hemel, vlak, vliegtuig&#10;&#10;Automatisch gegenereerde beschrijving">
            <a:extLst>
              <a:ext uri="{FF2B5EF4-FFF2-40B4-BE49-F238E27FC236}">
                <a16:creationId xmlns:a16="http://schemas.microsoft.com/office/drawing/2014/main" id="{589E3581-A20E-CFD8-8DB1-E06ECFFD3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"/>
          <a:stretch/>
        </p:blipFill>
        <p:spPr>
          <a:xfrm>
            <a:off x="-77615" y="-43015"/>
            <a:ext cx="12347230" cy="69440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FAC53ED-FA9F-75BD-1759-0362BF0082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985" y="2018722"/>
            <a:ext cx="9144000" cy="87028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Titel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E89184-70AD-8BDD-6551-27DD4FBD3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985" y="2982189"/>
            <a:ext cx="9144000" cy="43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Ondertitel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87E620-B1DE-8764-46A3-CD899F3C74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629" y="4140679"/>
            <a:ext cx="1861644" cy="221567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EC3001-391F-223B-D7C9-577C9F479A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985" y="6356350"/>
            <a:ext cx="2502229" cy="43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Datum en </a:t>
            </a:r>
            <a:r>
              <a:rPr lang="en-GB" dirty="0" err="1"/>
              <a:t>plaats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12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1E7824-30DD-FBA1-E8BA-8DEBEF860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4712" y="1178047"/>
            <a:ext cx="3782576" cy="45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6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AC53ED-FA9F-75BD-1759-0362BF008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2933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E89184-70AD-8BDD-6551-27DD4FBD3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824299-719F-B49A-DB5F-0456E8CE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29-05-2025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28810C-F457-AAC6-9D98-4A47C0892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D87762-F096-931A-5159-0F1CC39A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660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EF4AD-3485-E68D-846E-DD5255FA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933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D64B2-2914-0FC7-848A-544BD8304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3960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976D7E-81BA-7206-6E9C-7B6B5B15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29-05-2025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F76854-E75F-BE56-8FFC-9C8D6823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22EF32-ED13-DA84-2DAD-06A4A0BE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622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solidFill>
          <a:srgbClr val="293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EF4AD-3485-E68D-846E-DD5255FA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D64B2-2914-0FC7-848A-544BD8304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396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976D7E-81BA-7206-6E9C-7B6B5B15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94B3C9-06E7-CB46-ACCD-1B85D325F6F1}" type="datetimeFigureOut">
              <a:rPr lang="nl-NL" smtClean="0"/>
              <a:pPr/>
              <a:t>29-05-2025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F76854-E75F-BE56-8FFC-9C8D6823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22EF32-ED13-DA84-2DAD-06A4A0BE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5E518-BD9D-7A42-9361-50F4A8351D7E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BF05B4-5628-0616-A063-FFAEA2829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938" r="9787" b="38790"/>
          <a:stretch/>
        </p:blipFill>
        <p:spPr>
          <a:xfrm>
            <a:off x="10903789" y="5771072"/>
            <a:ext cx="905774" cy="8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4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4B662-E9C4-6A87-4E77-A8DCB816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6D7C2E-78D1-6F73-9006-2D51B59E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C676EF-E0F7-784C-6175-40696A820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29-05-2025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E7DC94-6FDD-9B01-FBBA-64A64423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2B3FDF-9E0B-F598-8653-B2AF4E0C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703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354FF-8BBA-AE2E-E5B8-B7A6069A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AE76C9-5A22-0923-80C3-0EA4DF628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911605-3BBD-2AC3-251A-8C8191FF9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03E8DE-891D-F2D7-BE80-FF1CB1B0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29-05-2025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81722A-973A-D9B2-D7B5-C1524FB5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1DD564-E2AF-7724-BF55-A7A9289C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90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A50D1-EB2D-AAB4-0C15-D83E41AA6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05231E-0D85-8332-F4B4-4DA7EAA9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6E5504-10FE-B396-89E9-EC7348554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EC90830-546C-EFE6-84C1-9B8BB8FF3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F012F32-8F34-2EC0-6EC2-CF8BD93BB9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indent="-396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1CB0DA0-122C-60A0-4A08-C3878FD2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29-05-2025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E11A682-8495-F8F1-A496-45E20C584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5CF7517-5F8F-1A16-6BE4-AA6ADDFE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25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692E1-37E3-86ED-592D-01ED3D39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E259970-D56D-F7FB-2E9C-96A355F65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29-05-2025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30C80D-CFDE-0760-81F7-7654B88B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437669-5EA9-4BC7-4A2D-C25004CE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68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EFB93B6-ADF6-220A-F9D7-C772782C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B3C9-06E7-CB46-ACCD-1B85D325F6F1}" type="datetimeFigureOut">
              <a:rPr lang="nl-NL" smtClean="0"/>
              <a:t>29-05-2025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057B97D-8CE2-A7B1-9A2C-A6234276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9156E4-3A12-60AE-5472-20524D12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88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783B107-2DA7-38DD-C879-A89FF4D9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A7B298-17D0-E76E-15D9-6510E2046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 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AB5499-D050-C093-8047-17C2D947F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4B3C9-06E7-CB46-ACCD-1B85D325F6F1}" type="datetimeFigureOut">
              <a:rPr lang="nl-NL" smtClean="0"/>
              <a:t>29-05-2025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ACC4A0-6121-0C28-EED9-9018C578C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546253-18BC-2F19-9E90-D130D3BE0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5E518-BD9D-7A42-9361-50F4A8351D7E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6DD69-9B29-991D-DE38-DDB7E72BB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9883" r="8701" b="39353"/>
          <a:stretch/>
        </p:blipFill>
        <p:spPr>
          <a:xfrm>
            <a:off x="10924487" y="5783996"/>
            <a:ext cx="886513" cy="78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3372"/>
          </a:solidFill>
          <a:latin typeface="+mj-lt"/>
          <a:ea typeface="+mj-ea"/>
          <a:cs typeface="+mj-cs"/>
        </a:defRPr>
      </a:lvl1pPr>
    </p:titleStyle>
    <p:bodyStyle>
      <a:lvl1pPr marL="228600" indent="-3240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1D50-CFC2-85B6-B3EC-661EB8492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" y="2018722"/>
            <a:ext cx="11887199" cy="870280"/>
          </a:xfrm>
        </p:spPr>
        <p:txBody>
          <a:bodyPr>
            <a:normAutofit fontScale="90000"/>
          </a:bodyPr>
          <a:lstStyle/>
          <a:p>
            <a:r>
              <a:rPr lang="en-GB" dirty="0"/>
              <a:t>ET-EMR: stable course, adaptive power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47182-D10A-A848-F226-5D930C7DE9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122" y="5725645"/>
            <a:ext cx="5071392" cy="789455"/>
          </a:xfrm>
        </p:spPr>
        <p:txBody>
          <a:bodyPr>
            <a:normAutofit/>
          </a:bodyPr>
          <a:lstStyle/>
          <a:p>
            <a:r>
              <a:rPr lang="en-GB" dirty="0"/>
              <a:t>XV ET Symposium Bologna –30 May 2025</a:t>
            </a:r>
          </a:p>
          <a:p>
            <a:r>
              <a:rPr lang="en-GB" dirty="0"/>
              <a:t>Theo Reinders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74D57D40-B32A-5612-6869-C572769DC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985" y="2982189"/>
            <a:ext cx="10259784" cy="435125"/>
          </a:xfrm>
        </p:spPr>
        <p:txBody>
          <a:bodyPr/>
          <a:lstStyle/>
          <a:p>
            <a:r>
              <a:rPr lang="en-US" dirty="0"/>
              <a:t>Towards robust and sustainable feasibility of ET hosting</a:t>
            </a:r>
          </a:p>
        </p:txBody>
      </p:sp>
    </p:spTree>
    <p:extLst>
      <p:ext uri="{BB962C8B-B14F-4D97-AF65-F5344CB8AC3E}">
        <p14:creationId xmlns:p14="http://schemas.microsoft.com/office/powerpoint/2010/main" val="183590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041EB-0DFF-B849-3700-97A3507C5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60A8-D0B0-FBA6-7B10-2728C28A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813"/>
            <a:ext cx="10515600" cy="1325563"/>
          </a:xfrm>
        </p:spPr>
        <p:txBody>
          <a:bodyPr/>
          <a:lstStyle/>
          <a:p>
            <a:r>
              <a:rPr lang="en-GB" dirty="0">
                <a:latin typeface="+mn-lt"/>
              </a:rPr>
              <a:t>Environment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5DAAD-B7A4-79F0-8D68-4808272E9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376"/>
            <a:ext cx="10515600" cy="4357039"/>
          </a:xfrm>
        </p:spPr>
        <p:txBody>
          <a:bodyPr>
            <a:normAutofit/>
          </a:bodyPr>
          <a:lstStyle/>
          <a:p>
            <a:pPr marL="0" lvl="0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Groundwater protection, extraction and discharge: an issue!</a:t>
            </a:r>
            <a:endParaRPr lang="en-US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and landscape: we make it even better!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Sustainability: frameworks for circularity, resource recovery, sustainable energy, reducing nitrogen-CO2-dust, reducing carbon footprint. 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Logistics: modal shift from sustainable and nuisance perspective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 noise and vibration: harmful for human, disturbing habitats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Participatory Design: robust support ! </a:t>
            </a:r>
          </a:p>
          <a:p>
            <a:pPr marL="0" lvl="0" indent="0">
              <a:lnSpc>
                <a:spcPct val="100000"/>
              </a:lnSpc>
              <a:buNone/>
            </a:pPr>
            <a:endParaRPr lang="nl-NL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Handshaking Clipart - Free Download Handshake Images">
            <a:extLst>
              <a:ext uri="{FF2B5EF4-FFF2-40B4-BE49-F238E27FC236}">
                <a16:creationId xmlns:a16="http://schemas.microsoft.com/office/drawing/2014/main" id="{48B0B520-CF58-AEED-9F9E-873627AB4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4" y="4827341"/>
            <a:ext cx="2893008" cy="17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54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EB226-8611-0A61-553A-5618F5334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3AA7-B6AB-74EB-CF24-8A09446D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9" y="244862"/>
            <a:ext cx="10515600" cy="1325563"/>
          </a:xfrm>
        </p:spPr>
        <p:txBody>
          <a:bodyPr/>
          <a:lstStyle/>
          <a:p>
            <a:r>
              <a:rPr lang="en-GB" dirty="0">
                <a:latin typeface="+mn-lt"/>
              </a:rPr>
              <a:t>Involving society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07E1C-26A6-1E81-7813-7C479881C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191" y="1191644"/>
            <a:ext cx="5161389" cy="4608512"/>
          </a:xfrm>
        </p:spPr>
        <p:txBody>
          <a:bodyPr>
            <a:noAutofit/>
          </a:bodyPr>
          <a:lstStyle/>
          <a:p>
            <a:pPr marL="0" lvl="0">
              <a:lnSpc>
                <a:spcPct val="10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Stakeholder management</a:t>
            </a:r>
          </a:p>
          <a:p>
            <a:pPr marL="0" lvl="0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 information meetings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1000 people</a:t>
            </a:r>
          </a:p>
          <a:p>
            <a:pPr marL="0" lvl="0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 education and outreach activities</a:t>
            </a:r>
          </a:p>
          <a:p>
            <a:pPr marL="0" lvl="0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1800 news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stories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- 100 million people.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Because it is more than science and engineering!</a:t>
            </a:r>
          </a:p>
          <a:p>
            <a:pPr marL="0" lvl="0">
              <a:lnSpc>
                <a:spcPct val="10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 science to people!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Participatieonderzoek UHasselt Hoepertingen">
            <a:extLst>
              <a:ext uri="{FF2B5EF4-FFF2-40B4-BE49-F238E27FC236}">
                <a16:creationId xmlns:a16="http://schemas.microsoft.com/office/drawing/2014/main" id="{7B353656-79BE-867D-C7F7-2FFB17220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0" y="1570425"/>
            <a:ext cx="5697536" cy="43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EAE627E-4D5F-2E90-CFB7-0A3E7638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88" y="5050675"/>
            <a:ext cx="1981679" cy="14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742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506B7-CAA3-AAFA-0AEB-0EDF3D92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335BE-F551-BF28-F495-F15CF8AF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124"/>
            <a:ext cx="10515600" cy="1325563"/>
          </a:xfrm>
        </p:spPr>
        <p:txBody>
          <a:bodyPr/>
          <a:lstStyle/>
          <a:p>
            <a:r>
              <a:rPr lang="en-GB" dirty="0">
                <a:latin typeface="+mn-lt"/>
              </a:rPr>
              <a:t>Ready for ET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7A1B8-92FB-624A-E46B-FF745BB4B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2508"/>
            <a:ext cx="10515600" cy="3632368"/>
          </a:xfrm>
        </p:spPr>
        <p:txBody>
          <a:bodyPr>
            <a:normAutofit/>
          </a:bodyPr>
          <a:lstStyle/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ET-Pathfinder R&amp;D Field Lab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ET-CRISTAL instrumentation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Six consortia with a total of 26 Dutch high-tech companies and knowledge institutions develop crucial technology for ET/ET Pathfinder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ET-Pathfinder Smart Skills Lab, ET Education Centre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Einstein Academy, Maastricht University –FSE, Leuven Gravity Institute: ET-EMR has the future in its hands!</a:t>
            </a:r>
            <a:endParaRPr lang="en-US" sz="2600" dirty="0">
              <a:solidFill>
                <a:schemeClr val="tx1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nl-NL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83236EA-58E0-5B72-D8D6-3902E512D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58" y="218620"/>
            <a:ext cx="5370565" cy="245684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E9B9772-666E-9D09-E279-409266D53212}"/>
              </a:ext>
            </a:extLst>
          </p:cNvPr>
          <p:cNvSpPr txBox="1">
            <a:spLocks/>
          </p:cNvSpPr>
          <p:nvPr/>
        </p:nvSpPr>
        <p:spPr>
          <a:xfrm>
            <a:off x="6626001" y="2799440"/>
            <a:ext cx="4542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142882"/>
                </a:solidFill>
              </a:rPr>
              <a:t>INVESTMENT OVER  € 100 MLN</a:t>
            </a:r>
          </a:p>
        </p:txBody>
      </p:sp>
    </p:spTree>
    <p:extLst>
      <p:ext uri="{BB962C8B-B14F-4D97-AF65-F5344CB8AC3E}">
        <p14:creationId xmlns:p14="http://schemas.microsoft.com/office/powerpoint/2010/main" val="3747425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585A9-D513-9229-46AA-4DD5FDEB2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F83700-0086-FC38-982B-8F39A28D3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1864CD-98DE-1624-0C40-B1FC5FCE6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85" y="681037"/>
            <a:ext cx="11597870" cy="459105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FC1EE7E-38E8-E297-E841-6BAEA1BB203F}"/>
              </a:ext>
            </a:extLst>
          </p:cNvPr>
          <p:cNvSpPr txBox="1"/>
          <p:nvPr/>
        </p:nvSpPr>
        <p:spPr>
          <a:xfrm>
            <a:off x="838199" y="971549"/>
            <a:ext cx="4462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400+ actors (84% companies, 70% SME </a:t>
            </a:r>
          </a:p>
        </p:txBody>
      </p:sp>
    </p:spTree>
    <p:extLst>
      <p:ext uri="{BB962C8B-B14F-4D97-AF65-F5344CB8AC3E}">
        <p14:creationId xmlns:p14="http://schemas.microsoft.com/office/powerpoint/2010/main" val="4215485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15A79-0FAB-3052-0B97-4AF8011D7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38B0-92BA-02DD-AE47-589F7CE09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124"/>
            <a:ext cx="10515600" cy="1325563"/>
          </a:xfrm>
        </p:spPr>
        <p:txBody>
          <a:bodyPr/>
          <a:lstStyle/>
          <a:p>
            <a:r>
              <a:rPr lang="en-GB" dirty="0">
                <a:latin typeface="+mn-lt"/>
              </a:rPr>
              <a:t>Ready for ET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8D514-2777-F728-73F7-E174752AA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2508"/>
            <a:ext cx="10515600" cy="3632368"/>
          </a:xfrm>
        </p:spPr>
        <p:txBody>
          <a:bodyPr>
            <a:normAutofit/>
          </a:bodyPr>
          <a:lstStyle/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ET-Pathfinder R&amp;D Field Lab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ET-CRISTAL instrumentation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Six consortia with a total of 26 Dutch high-tech companies and knowledge institutions develop crucial technology for ET/ET Pathfinder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ET-Pathfinder Smart Skills Lab, ET Education Centre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Einstein Academy, Maastricht University –FSE, Leuven Gravity Institute: ET-EMR has the future in its hands!</a:t>
            </a:r>
            <a:endParaRPr lang="en-US" sz="2600" dirty="0">
              <a:solidFill>
                <a:schemeClr val="tx1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nl-NL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E5693C-200B-ECB0-EC81-E6905DEE6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58" y="218620"/>
            <a:ext cx="5370565" cy="245684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77C1CA7-2E04-603A-410D-53630D390F30}"/>
              </a:ext>
            </a:extLst>
          </p:cNvPr>
          <p:cNvSpPr txBox="1">
            <a:spLocks/>
          </p:cNvSpPr>
          <p:nvPr/>
        </p:nvSpPr>
        <p:spPr>
          <a:xfrm>
            <a:off x="6626001" y="2799440"/>
            <a:ext cx="4542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142882"/>
                </a:solidFill>
              </a:rPr>
              <a:t>INVESTMENT OVER  € 100 MLN</a:t>
            </a:r>
          </a:p>
        </p:txBody>
      </p:sp>
    </p:spTree>
    <p:extLst>
      <p:ext uri="{BB962C8B-B14F-4D97-AF65-F5344CB8AC3E}">
        <p14:creationId xmlns:p14="http://schemas.microsoft.com/office/powerpoint/2010/main" val="668468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A1DC4-8F67-3308-9C9C-D1ACEFBD8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04186-A154-1CBA-8D52-6C1AA8AC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8546"/>
            <a:ext cx="10058400" cy="804610"/>
          </a:xfrm>
        </p:spPr>
        <p:txBody>
          <a:bodyPr/>
          <a:lstStyle/>
          <a:p>
            <a:r>
              <a:rPr lang="en-US" dirty="0">
                <a:latin typeface="+mn-lt"/>
              </a:rPr>
              <a:t>Timeline</a:t>
            </a:r>
            <a:endParaRPr lang="en-GB" dirty="0">
              <a:latin typeface="+mn-lt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0ED39B-D2EF-5913-0F31-1D6B5A4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910670F-0E4C-3203-8BE6-3A82970B2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93102"/>
            <a:ext cx="10515600" cy="595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07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A6A78-9199-7607-4D25-009112268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FC4E-DF8D-8F39-AC10-4D238A644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85400" cy="1325563"/>
          </a:xfrm>
        </p:spPr>
        <p:txBody>
          <a:bodyPr/>
          <a:lstStyle/>
          <a:p>
            <a:r>
              <a:rPr lang="en-GB" dirty="0">
                <a:latin typeface="+mn-lt"/>
              </a:rPr>
              <a:t>ET-EMR is heading to an Integral Feasibility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B88A6-23D9-0D8F-D767-A1C6A9868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0" y="1494317"/>
            <a:ext cx="6417733" cy="5184825"/>
          </a:xfrm>
        </p:spPr>
        <p:txBody>
          <a:bodyPr>
            <a:normAutofit fontScale="77500" lnSpcReduction="20000"/>
          </a:bodyPr>
          <a:lstStyle/>
          <a:p>
            <a:pPr marL="0" lvl="0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seismic noise</a:t>
            </a:r>
          </a:p>
          <a:p>
            <a:pPr marL="0" lvl="0"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Sufficient and suitable rock masses</a:t>
            </a:r>
          </a:p>
          <a:p>
            <a:pPr marL="0" lvl="0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rural area with dampening top layer</a:t>
            </a:r>
          </a:p>
          <a:p>
            <a:pPr marL="0" lvl="0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Populated areas with amenities on neighborhood livability without breaking the 'silence'</a:t>
            </a:r>
          </a:p>
          <a:p>
            <a:pPr marL="0" lvl="0"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lot of opportunities for sustainability (e.g. modal shift, market for resource recovery nearby)</a:t>
            </a:r>
          </a:p>
          <a:p>
            <a:pPr marL="0" lvl="0"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future-proof and ET-relevant R&amp;D network (S2B-B2S-B2B-S2S) &gt; science to impact and science to people!</a:t>
            </a:r>
          </a:p>
          <a:p>
            <a:pPr marL="0" lvl="0"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Robust s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upport from society!</a:t>
            </a:r>
          </a:p>
          <a:p>
            <a:pPr marL="0" lvl="0" indent="0">
              <a:lnSpc>
                <a:spcPct val="120000"/>
              </a:lnSpc>
              <a:buNone/>
            </a:pPr>
            <a:endPara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20000"/>
              </a:lnSpc>
              <a:buNone/>
            </a:pPr>
            <a:endPara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1A6357B-7C37-7DB7-BA38-BD2AE21E2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49" y="1826153"/>
            <a:ext cx="4973014" cy="38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85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A42C3-48AC-CE4A-AFEE-22672C245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290765B-5DB7-C43C-DFFF-F7839B536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 ! </a:t>
            </a:r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9C32479-BD0B-5F5A-3364-7C690A832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1C92162-6BE8-9ADB-1E37-38627828F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68451"/>
            <a:ext cx="8695267" cy="466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1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3E238-0BD1-782B-A4F1-EF90169BB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7785-33B8-EDA5-132E-9925F762D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50" y="136946"/>
            <a:ext cx="3419201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EMR Region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DB349C-1D69-3C9C-696D-081E79150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831" y="711114"/>
            <a:ext cx="3524392" cy="4775287"/>
          </a:xfrm>
          <a:prstGeom prst="rect">
            <a:avLst/>
          </a:prstGeom>
          <a:noFill/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55FC95C-5303-4916-2FE5-6FB9FC8E6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28" y="2406451"/>
            <a:ext cx="4267419" cy="3862286"/>
          </a:xfrm>
          <a:prstGeom prst="rect">
            <a:avLst/>
          </a:prstGeom>
        </p:spPr>
      </p:pic>
      <p:pic>
        <p:nvPicPr>
          <p:cNvPr id="9" name="Tijdelijke aanduiding voor inhoud 3">
            <a:extLst>
              <a:ext uri="{FF2B5EF4-FFF2-40B4-BE49-F238E27FC236}">
                <a16:creationId xmlns:a16="http://schemas.microsoft.com/office/drawing/2014/main" id="{05E398DE-8CBE-D09D-269D-44E906D95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646" y="0"/>
            <a:ext cx="4819009" cy="322710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92DBB25-9795-EA0F-67C9-63D3C1316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413" y="3176489"/>
            <a:ext cx="3028564" cy="3681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591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D5084-864C-D6DD-59EE-40204A06C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FC99-E223-3BAB-8ACE-20B283BF6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43" y="-19823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EMR Region assets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577E530-4F43-3FC3-EEAF-A44DB3418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409" y="1107953"/>
            <a:ext cx="9846662" cy="54621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/>
              <a:t>Subsurface:</a:t>
            </a:r>
            <a:r>
              <a:rPr lang="en-US" sz="2600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Dampening of vibrations and building in a quiet landscape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Sufficient and suitable rock masses</a:t>
            </a:r>
          </a:p>
          <a:p>
            <a:pPr>
              <a:lnSpc>
                <a:spcPct val="100000"/>
              </a:lnSpc>
            </a:pPr>
            <a:r>
              <a:rPr lang="en-US" sz="2600" b="1" dirty="0"/>
              <a:t>Location: 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Ecosystem of renowned research institutes and high-tech industry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Attractive international living &amp; business climate 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Good connectivity, excellent education, multilingual area</a:t>
            </a:r>
          </a:p>
          <a:p>
            <a:pPr>
              <a:lnSpc>
                <a:spcPct val="100000"/>
              </a:lnSpc>
            </a:pPr>
            <a:r>
              <a:rPr lang="en-US" sz="2600" b="1" dirty="0"/>
              <a:t>International cooperation</a:t>
            </a:r>
            <a:r>
              <a:rPr lang="en-US" sz="2600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Existing strong cooperation internationally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New elected governments support ET-EMR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Solid preparation of feasibility studies</a:t>
            </a:r>
          </a:p>
        </p:txBody>
      </p:sp>
    </p:spTree>
    <p:extLst>
      <p:ext uri="{BB962C8B-B14F-4D97-AF65-F5344CB8AC3E}">
        <p14:creationId xmlns:p14="http://schemas.microsoft.com/office/powerpoint/2010/main" val="742061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99BD-9275-6A48-799E-BD9A08549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267"/>
            <a:ext cx="10515600" cy="1325563"/>
          </a:xfrm>
        </p:spPr>
        <p:txBody>
          <a:bodyPr/>
          <a:lstStyle/>
          <a:p>
            <a:r>
              <a:rPr lang="en-GB">
                <a:latin typeface="+mn-lt"/>
              </a:rPr>
              <a:t>ET-EMR Starting points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8BD1C-EE12-AFAC-0DC7-356D4BC9C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7830"/>
            <a:ext cx="11074400" cy="4858370"/>
          </a:xfrm>
        </p:spPr>
        <p:txBody>
          <a:bodyPr>
            <a:normAutofit fontScale="92500" lnSpcReduction="20000"/>
          </a:bodyPr>
          <a:lstStyle/>
          <a:p>
            <a:pPr marL="0">
              <a:lnSpc>
                <a:spcPct val="107000"/>
              </a:lnSpc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</a:t>
            </a:r>
            <a:r>
              <a:rPr lang="nl-NL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community is customer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77240" marR="0" lvl="2" indent="-320040" algn="l" defTabSz="914400" rtl="0" eaLnBrk="1" fontAlgn="auto" latinLnBrk="0" hangingPunct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Adaptive power, to absorb the scientific wishes and requirements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lvl="0">
              <a:lnSpc>
                <a:spcPct val="107000"/>
              </a:lnSpc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 public management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77240" marR="0" lvl="2" indent="-320040" algn="l" defTabSz="914400" rtl="0" eaLnBrk="1" fontAlgn="auto" latinLnBrk="0" hangingPunct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ublic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money, public responsibility, public accountability</a:t>
            </a:r>
          </a:p>
          <a:p>
            <a:pPr marL="777240" marR="0" lvl="2" indent="-320040" algn="l" defTabSz="914400" rtl="0" eaLnBrk="1" fontAlgn="auto" latinLnBrk="0" hangingPunct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account for choices, costs, and added value; broad socio-economic impact requirement</a:t>
            </a:r>
          </a:p>
          <a:p>
            <a:pPr marL="777240" marR="0" lvl="2" indent="-320040" algn="l" defTabSz="914400" rtl="0" eaLnBrk="1" fontAlgn="auto" latinLnBrk="0" hangingPunct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sustainability, circularity, nature, landscape and livability also part of responsibility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>
              <a:lnSpc>
                <a:spcPct val="107000"/>
              </a:lnSpc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synergy as the definition of success</a:t>
            </a:r>
          </a:p>
          <a:p>
            <a:pPr marL="777240" lvl="2" indent="-320040">
              <a:spcBef>
                <a:spcPts val="250"/>
              </a:spcBef>
              <a:buFont typeface="Arial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integral approach: science, geology, civil engineering, environment and involving society, </a:t>
            </a:r>
            <a:r>
              <a:rPr lang="en-US" sz="2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active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R&amp;D network, valorisation, financial commitment</a:t>
            </a:r>
          </a:p>
          <a:p>
            <a:pPr marL="0" lvl="0" indent="0">
              <a:lnSpc>
                <a:spcPct val="107000"/>
              </a:lnSpc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starting points determine strategies and the design of processes!</a:t>
            </a:r>
          </a:p>
        </p:txBody>
      </p:sp>
    </p:spTree>
    <p:extLst>
      <p:ext uri="{BB962C8B-B14F-4D97-AF65-F5344CB8AC3E}">
        <p14:creationId xmlns:p14="http://schemas.microsoft.com/office/powerpoint/2010/main" val="1995437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52BDC-D8AB-1815-ED8B-B25E81764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7795D-9130-0B17-C9B9-28F013304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89" y="-56468"/>
            <a:ext cx="5171619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Status May 2025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46FF0-81CE-C2EE-83E8-3BCA568B7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95" y="1212626"/>
            <a:ext cx="7211176" cy="3192214"/>
          </a:xfrm>
        </p:spPr>
        <p:txBody>
          <a:bodyPr>
            <a:normAutofit/>
          </a:bodyPr>
          <a:lstStyle/>
          <a:p>
            <a:pPr marL="0" lvl="0">
              <a:lnSpc>
                <a:spcPct val="100000"/>
              </a:lnSpc>
            </a:pPr>
            <a:r>
              <a:rPr lang="nl-NL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Drilling </a:t>
            </a:r>
            <a:r>
              <a:rPr lang="nl-NL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campaign</a:t>
            </a:r>
            <a:endParaRPr lang="nl-NL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>
              <a:lnSpc>
                <a:spcPct val="100000"/>
              </a:lnSpc>
            </a:pPr>
            <a:r>
              <a:rPr lang="nl-NL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</a:t>
            </a:r>
            <a:r>
              <a:rPr lang="nl-NL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surveys</a:t>
            </a:r>
            <a:endParaRPr lang="nl-NL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600" dirty="0"/>
              <a:t>Hydrogeology</a:t>
            </a:r>
          </a:p>
          <a:p>
            <a:pPr>
              <a:lnSpc>
                <a:spcPct val="100000"/>
              </a:lnSpc>
            </a:pPr>
            <a:r>
              <a:rPr lang="nl-NL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Noise</a:t>
            </a:r>
          </a:p>
          <a:p>
            <a:pPr>
              <a:lnSpc>
                <a:spcPct val="100000"/>
              </a:lnSpc>
            </a:pPr>
            <a:r>
              <a:rPr lang="nl-NL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Management Team</a:t>
            </a:r>
          </a:p>
          <a:p>
            <a:pPr>
              <a:lnSpc>
                <a:spcPct val="100000"/>
              </a:lnSpc>
            </a:pPr>
            <a:r>
              <a:rPr lang="nl-NL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nl-NL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elected</a:t>
            </a:r>
            <a:r>
              <a:rPr lang="nl-NL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governments</a:t>
            </a:r>
            <a:r>
              <a:rPr lang="nl-NL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commitment € 1,1 B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600" dirty="0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8F6727B6-EB1F-EE21-3E5A-75BF20711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512" y="1973015"/>
            <a:ext cx="3162863" cy="1832146"/>
          </a:xfrm>
          <a:prstGeom prst="rect">
            <a:avLst/>
          </a:prstGeom>
        </p:spPr>
      </p:pic>
      <p:grpSp>
        <p:nvGrpSpPr>
          <p:cNvPr id="43" name="Groep 42">
            <a:extLst>
              <a:ext uri="{FF2B5EF4-FFF2-40B4-BE49-F238E27FC236}">
                <a16:creationId xmlns:a16="http://schemas.microsoft.com/office/drawing/2014/main" id="{CB3485FE-8B56-DBF2-A7F0-A4B07E556795}"/>
              </a:ext>
            </a:extLst>
          </p:cNvPr>
          <p:cNvGrpSpPr/>
          <p:nvPr/>
        </p:nvGrpSpPr>
        <p:grpSpPr>
          <a:xfrm>
            <a:off x="9150221" y="1650421"/>
            <a:ext cx="2855492" cy="1773357"/>
            <a:chOff x="9150221" y="1650421"/>
            <a:chExt cx="2855492" cy="1773357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A56A0A74-DC4A-2E8C-D7D1-1A2120B74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0221" y="1650421"/>
              <a:ext cx="2855492" cy="1773357"/>
            </a:xfrm>
            <a:prstGeom prst="rect">
              <a:avLst/>
            </a:prstGeom>
          </p:spPr>
        </p:pic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13B2C104-F3DA-4F31-7FD8-D71015082A0F}"/>
                </a:ext>
              </a:extLst>
            </p:cNvPr>
            <p:cNvSpPr txBox="1"/>
            <p:nvPr/>
          </p:nvSpPr>
          <p:spPr>
            <a:xfrm>
              <a:off x="9348715" y="1741571"/>
              <a:ext cx="8945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31953FA9-CED3-2B22-F161-A6D192BE063C}"/>
              </a:ext>
            </a:extLst>
          </p:cNvPr>
          <p:cNvGrpSpPr/>
          <p:nvPr/>
        </p:nvGrpSpPr>
        <p:grpSpPr>
          <a:xfrm>
            <a:off x="9150221" y="3487789"/>
            <a:ext cx="2702704" cy="1520271"/>
            <a:chOff x="9071742" y="3517425"/>
            <a:chExt cx="2702704" cy="1520271"/>
          </a:xfrm>
        </p:grpSpPr>
        <p:pic>
          <p:nvPicPr>
            <p:cNvPr id="25" name="Picture 16" descr="A person standing next to a tractor&#10;&#10;AI-generated content may be incorrect.">
              <a:extLst>
                <a:ext uri="{FF2B5EF4-FFF2-40B4-BE49-F238E27FC236}">
                  <a16:creationId xmlns:a16="http://schemas.microsoft.com/office/drawing/2014/main" id="{C1FBFADF-91B6-3680-B4FC-C547058CB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1742" y="3517425"/>
              <a:ext cx="2702704" cy="1520271"/>
            </a:xfrm>
            <a:prstGeom prst="rect">
              <a:avLst/>
            </a:prstGeom>
          </p:spPr>
        </p:pic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20985EBF-729D-905D-60C4-DF57677D5B43}"/>
                </a:ext>
              </a:extLst>
            </p:cNvPr>
            <p:cNvSpPr txBox="1"/>
            <p:nvPr/>
          </p:nvSpPr>
          <p:spPr>
            <a:xfrm>
              <a:off x="9258100" y="4290145"/>
              <a:ext cx="10395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solidFill>
                    <a:schemeClr val="bg1"/>
                  </a:solidFill>
                </a:rPr>
                <a:t>400</a:t>
              </a:r>
            </a:p>
          </p:txBody>
        </p: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8C38B9C6-DF9B-702F-555B-70013338F3A2}"/>
              </a:ext>
            </a:extLst>
          </p:cNvPr>
          <p:cNvGrpSpPr/>
          <p:nvPr/>
        </p:nvGrpSpPr>
        <p:grpSpPr>
          <a:xfrm>
            <a:off x="6517675" y="80516"/>
            <a:ext cx="5637807" cy="1569905"/>
            <a:chOff x="6469409" y="50089"/>
            <a:chExt cx="5637807" cy="1569905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179C8E9E-3917-09FD-127B-97ED13E0B825}"/>
                </a:ext>
              </a:extLst>
            </p:cNvPr>
            <p:cNvGrpSpPr/>
            <p:nvPr/>
          </p:nvGrpSpPr>
          <p:grpSpPr>
            <a:xfrm>
              <a:off x="6469409" y="50089"/>
              <a:ext cx="5637807" cy="1569905"/>
              <a:chOff x="5581643" y="72628"/>
              <a:chExt cx="5637807" cy="1569905"/>
            </a:xfrm>
          </p:grpSpPr>
          <p:pic>
            <p:nvPicPr>
              <p:cNvPr id="7" name="Afbeelding 6">
                <a:extLst>
                  <a:ext uri="{FF2B5EF4-FFF2-40B4-BE49-F238E27FC236}">
                    <a16:creationId xmlns:a16="http://schemas.microsoft.com/office/drawing/2014/main" id="{7E562332-E77C-7764-93F5-A5FEEDC12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62455" y="72628"/>
                <a:ext cx="2956995" cy="1569905"/>
              </a:xfrm>
              <a:prstGeom prst="rect">
                <a:avLst/>
              </a:prstGeom>
            </p:spPr>
          </p:pic>
          <p:pic>
            <p:nvPicPr>
              <p:cNvPr id="9" name="Afbeelding 8">
                <a:extLst>
                  <a:ext uri="{FF2B5EF4-FFF2-40B4-BE49-F238E27FC236}">
                    <a16:creationId xmlns:a16="http://schemas.microsoft.com/office/drawing/2014/main" id="{F6825B68-C546-E5AE-26C2-43367D270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81643" y="72628"/>
                <a:ext cx="2680812" cy="1569905"/>
              </a:xfrm>
              <a:prstGeom prst="rect">
                <a:avLst/>
              </a:prstGeom>
            </p:spPr>
          </p:pic>
        </p:grp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8520BA9E-AD9A-21AB-0F42-3154358B6BCD}"/>
                </a:ext>
              </a:extLst>
            </p:cNvPr>
            <p:cNvSpPr txBox="1"/>
            <p:nvPr/>
          </p:nvSpPr>
          <p:spPr>
            <a:xfrm>
              <a:off x="8201855" y="316071"/>
              <a:ext cx="35239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solidFill>
                    <a:schemeClr val="bg1"/>
                  </a:solidFill>
                </a:rPr>
                <a:t>300-400 m</a:t>
              </a: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715FCAAA-34E2-EDA1-E1B9-3794C0F1443C}"/>
              </a:ext>
            </a:extLst>
          </p:cNvPr>
          <p:cNvGrpSpPr/>
          <p:nvPr/>
        </p:nvGrpSpPr>
        <p:grpSpPr>
          <a:xfrm>
            <a:off x="6596172" y="4477111"/>
            <a:ext cx="2353184" cy="2219616"/>
            <a:chOff x="3866943" y="4517096"/>
            <a:chExt cx="2353184" cy="2219616"/>
          </a:xfrm>
        </p:grpSpPr>
        <p:grpSp>
          <p:nvGrpSpPr>
            <p:cNvPr id="6" name="Group 63">
              <a:extLst>
                <a:ext uri="{FF2B5EF4-FFF2-40B4-BE49-F238E27FC236}">
                  <a16:creationId xmlns:a16="http://schemas.microsoft.com/office/drawing/2014/main" id="{AF8C9793-33CB-8138-0B00-CB057BC0FD4B}"/>
                </a:ext>
              </a:extLst>
            </p:cNvPr>
            <p:cNvGrpSpPr/>
            <p:nvPr/>
          </p:nvGrpSpPr>
          <p:grpSpPr>
            <a:xfrm>
              <a:off x="3866943" y="4632714"/>
              <a:ext cx="2353184" cy="2103998"/>
              <a:chOff x="2799247" y="3726798"/>
              <a:chExt cx="3559844" cy="3132524"/>
            </a:xfrm>
          </p:grpSpPr>
          <p:pic>
            <p:nvPicPr>
              <p:cNvPr id="8" name="Picture 62">
                <a:extLst>
                  <a:ext uri="{FF2B5EF4-FFF2-40B4-BE49-F238E27FC236}">
                    <a16:creationId xmlns:a16="http://schemas.microsoft.com/office/drawing/2014/main" id="{276EACF3-56D6-CA2F-759F-141FAF46A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99247" y="3726798"/>
                <a:ext cx="3545462" cy="3132524"/>
              </a:xfrm>
              <a:prstGeom prst="rect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</p:pic>
          <p:grpSp>
            <p:nvGrpSpPr>
              <p:cNvPr id="10" name="Group 60">
                <a:extLst>
                  <a:ext uri="{FF2B5EF4-FFF2-40B4-BE49-F238E27FC236}">
                    <a16:creationId xmlns:a16="http://schemas.microsoft.com/office/drawing/2014/main" id="{8B45859A-812E-A1CF-6B5C-F7CBB492CCDE}"/>
                  </a:ext>
                </a:extLst>
              </p:cNvPr>
              <p:cNvGrpSpPr/>
              <p:nvPr/>
            </p:nvGrpSpPr>
            <p:grpSpPr>
              <a:xfrm>
                <a:off x="3174373" y="3955793"/>
                <a:ext cx="3184718" cy="2729892"/>
                <a:chOff x="3159991" y="3964140"/>
                <a:chExt cx="3184718" cy="2729892"/>
              </a:xfrm>
            </p:grpSpPr>
            <p:pic>
              <p:nvPicPr>
                <p:cNvPr id="11" name="Picture 11">
                  <a:extLst>
                    <a:ext uri="{FF2B5EF4-FFF2-40B4-BE49-F238E27FC236}">
                      <a16:creationId xmlns:a16="http://schemas.microsoft.com/office/drawing/2014/main" id="{598B0F76-BE92-6E82-7A23-FD67F0E463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07726" y="5945609"/>
                  <a:ext cx="736983" cy="638705"/>
                </a:xfrm>
                <a:prstGeom prst="rect">
                  <a:avLst/>
                </a:prstGeom>
                <a:ln>
                  <a:solidFill>
                    <a:schemeClr val="bg2">
                      <a:lumMod val="90000"/>
                    </a:schemeClr>
                  </a:solidFill>
                </a:ln>
              </p:spPr>
            </p:pic>
            <p:cxnSp>
              <p:nvCxnSpPr>
                <p:cNvPr id="12" name="Straight Connector 13">
                  <a:extLst>
                    <a:ext uri="{FF2B5EF4-FFF2-40B4-BE49-F238E27FC236}">
                      <a16:creationId xmlns:a16="http://schemas.microsoft.com/office/drawing/2014/main" id="{F73FE2D3-B14E-5224-A036-AE4DD0B507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08334" y="4927834"/>
                  <a:ext cx="598394" cy="460303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5">
                  <a:extLst>
                    <a:ext uri="{FF2B5EF4-FFF2-40B4-BE49-F238E27FC236}">
                      <a16:creationId xmlns:a16="http://schemas.microsoft.com/office/drawing/2014/main" id="{5AD1FA61-1C59-1ACE-C290-56DE21085A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08330" y="5131902"/>
                  <a:ext cx="802465" cy="256236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7">
                  <a:extLst>
                    <a:ext uri="{FF2B5EF4-FFF2-40B4-BE49-F238E27FC236}">
                      <a16:creationId xmlns:a16="http://schemas.microsoft.com/office/drawing/2014/main" id="{FBA5F8FE-C192-B5AE-D304-93D123143D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08326" y="5459723"/>
                  <a:ext cx="614125" cy="414033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20">
                  <a:extLst>
                    <a:ext uri="{FF2B5EF4-FFF2-40B4-BE49-F238E27FC236}">
                      <a16:creationId xmlns:a16="http://schemas.microsoft.com/office/drawing/2014/main" id="{C7E74A7C-2AB3-DC0D-446C-A50D72E816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08322" y="5380825"/>
                  <a:ext cx="490304" cy="884136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23">
                  <a:extLst>
                    <a:ext uri="{FF2B5EF4-FFF2-40B4-BE49-F238E27FC236}">
                      <a16:creationId xmlns:a16="http://schemas.microsoft.com/office/drawing/2014/main" id="{0FD6C2D9-87E8-B509-579B-4EBA6E037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61838" y="5438852"/>
                  <a:ext cx="446480" cy="1006794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26">
                  <a:extLst>
                    <a:ext uri="{FF2B5EF4-FFF2-40B4-BE49-F238E27FC236}">
                      <a16:creationId xmlns:a16="http://schemas.microsoft.com/office/drawing/2014/main" id="{C51A0C3D-9110-1E0B-6AFA-1CB4C5835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1754" y="5380825"/>
                  <a:ext cx="1077874" cy="1313207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28">
                  <a:extLst>
                    <a:ext uri="{FF2B5EF4-FFF2-40B4-BE49-F238E27FC236}">
                      <a16:creationId xmlns:a16="http://schemas.microsoft.com/office/drawing/2014/main" id="{0A960515-E5AA-A2D8-D7F3-68EF2E0F38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19848" y="5409009"/>
                  <a:ext cx="1341973" cy="623123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31">
                  <a:extLst>
                    <a:ext uri="{FF2B5EF4-FFF2-40B4-BE49-F238E27FC236}">
                      <a16:creationId xmlns:a16="http://schemas.microsoft.com/office/drawing/2014/main" id="{73B57891-13D3-0481-DE0F-C75E166A10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59991" y="5039445"/>
                  <a:ext cx="1529637" cy="376876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34">
                  <a:extLst>
                    <a:ext uri="{FF2B5EF4-FFF2-40B4-BE49-F238E27FC236}">
                      <a16:creationId xmlns:a16="http://schemas.microsoft.com/office/drawing/2014/main" id="{176D90B9-A5DD-7291-49A9-6B4D3DAB15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611750" y="4495152"/>
                  <a:ext cx="1033851" cy="904848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36">
                  <a:extLst>
                    <a:ext uri="{FF2B5EF4-FFF2-40B4-BE49-F238E27FC236}">
                      <a16:creationId xmlns:a16="http://schemas.microsoft.com/office/drawing/2014/main" id="{A14A006C-0DFC-E034-F249-A80D3F1B44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055050" y="4246765"/>
                  <a:ext cx="621906" cy="1101745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38">
                  <a:extLst>
                    <a:ext uri="{FF2B5EF4-FFF2-40B4-BE49-F238E27FC236}">
                      <a16:creationId xmlns:a16="http://schemas.microsoft.com/office/drawing/2014/main" id="{D6E8A5E6-E6AB-0A36-4E9F-D813000CA6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600220" y="4338794"/>
                  <a:ext cx="61600" cy="1070215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41">
                  <a:extLst>
                    <a:ext uri="{FF2B5EF4-FFF2-40B4-BE49-F238E27FC236}">
                      <a16:creationId xmlns:a16="http://schemas.microsoft.com/office/drawing/2014/main" id="{7858562F-ABAE-34B3-C25D-EA5F193764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58830" y="3964140"/>
                  <a:ext cx="294643" cy="1416685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" name="Picture 6" descr="image">
                  <a:extLst>
                    <a:ext uri="{FF2B5EF4-FFF2-40B4-BE49-F238E27FC236}">
                      <a16:creationId xmlns:a16="http://schemas.microsoft.com/office/drawing/2014/main" id="{5E49AD57-DB56-3C5B-69D3-5E6FA0057B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36571" y="5031338"/>
                  <a:ext cx="550607" cy="735771"/>
                </a:xfrm>
                <a:prstGeom prst="rect">
                  <a:avLst/>
                </a:prstGeom>
                <a:noFill/>
                <a:ln w="9525">
                  <a:solidFill>
                    <a:schemeClr val="bg2">
                      <a:lumMod val="90000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7C80B64D-F872-DEB5-BEDB-FBF82D722388}"/>
                </a:ext>
              </a:extLst>
            </p:cNvPr>
            <p:cNvSpPr txBox="1"/>
            <p:nvPr/>
          </p:nvSpPr>
          <p:spPr>
            <a:xfrm>
              <a:off x="3896698" y="4517096"/>
              <a:ext cx="1403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/>
                <a:t>90 km</a:t>
              </a:r>
            </a:p>
          </p:txBody>
        </p: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CDF3531B-564B-70F5-5406-1FE9B95E7CF7}"/>
              </a:ext>
            </a:extLst>
          </p:cNvPr>
          <p:cNvGrpSpPr/>
          <p:nvPr/>
        </p:nvGrpSpPr>
        <p:grpSpPr>
          <a:xfrm>
            <a:off x="490665" y="4404840"/>
            <a:ext cx="3034796" cy="2103997"/>
            <a:chOff x="525036" y="4436635"/>
            <a:chExt cx="3034796" cy="2103997"/>
          </a:xfrm>
        </p:grpSpPr>
        <p:pic>
          <p:nvPicPr>
            <p:cNvPr id="2050" name="Picture 2" descr="Klein mannelijk personage met enorm vergrootglas kijk op geld in ...">
              <a:extLst>
                <a:ext uri="{FF2B5EF4-FFF2-40B4-BE49-F238E27FC236}">
                  <a16:creationId xmlns:a16="http://schemas.microsoft.com/office/drawing/2014/main" id="{3BC27FAF-A62B-7D33-C68A-B63C12302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36" y="4436635"/>
              <a:ext cx="3034796" cy="2103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3E280044-27C3-EE50-25DF-90F6C0659536}"/>
                </a:ext>
              </a:extLst>
            </p:cNvPr>
            <p:cNvSpPr txBox="1"/>
            <p:nvPr/>
          </p:nvSpPr>
          <p:spPr>
            <a:xfrm>
              <a:off x="544409" y="4568539"/>
              <a:ext cx="10959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/>
                <a:t>1,1 B</a:t>
              </a: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C392430F-1D2D-36FF-AC8D-8D07B5DDD159}"/>
              </a:ext>
            </a:extLst>
          </p:cNvPr>
          <p:cNvGrpSpPr/>
          <p:nvPr/>
        </p:nvGrpSpPr>
        <p:grpSpPr>
          <a:xfrm>
            <a:off x="9195467" y="5066813"/>
            <a:ext cx="2702704" cy="1703503"/>
            <a:chOff x="9346882" y="5132303"/>
            <a:chExt cx="2702704" cy="1703503"/>
          </a:xfrm>
        </p:grpSpPr>
        <p:pic>
          <p:nvPicPr>
            <p:cNvPr id="35" name="Image 14" descr="Une image contenant texte, carte, atlas, diagramme&#10;&#10;Description générée automatiquement">
              <a:extLst>
                <a:ext uri="{FF2B5EF4-FFF2-40B4-BE49-F238E27FC236}">
                  <a16:creationId xmlns:a16="http://schemas.microsoft.com/office/drawing/2014/main" id="{538C00DB-8D21-E4EC-CB49-A40091F22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6882" y="5132303"/>
              <a:ext cx="2702704" cy="1703503"/>
            </a:xfrm>
            <a:prstGeom prst="rect">
              <a:avLst/>
            </a:prstGeom>
          </p:spPr>
        </p:pic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6FCEA3B3-D693-7A76-0670-D7AE60F2C5C9}"/>
                </a:ext>
              </a:extLst>
            </p:cNvPr>
            <p:cNvSpPr txBox="1"/>
            <p:nvPr/>
          </p:nvSpPr>
          <p:spPr>
            <a:xfrm>
              <a:off x="10940760" y="5662726"/>
              <a:ext cx="6326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/>
                <a:t>6</a:t>
              </a:r>
            </a:p>
          </p:txBody>
        </p: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0A3FE162-3887-5AE3-0CAB-6F81AD8D7910}"/>
              </a:ext>
            </a:extLst>
          </p:cNvPr>
          <p:cNvGrpSpPr/>
          <p:nvPr/>
        </p:nvGrpSpPr>
        <p:grpSpPr>
          <a:xfrm>
            <a:off x="3465736" y="4557490"/>
            <a:ext cx="2879578" cy="2075708"/>
            <a:chOff x="6327860" y="4510647"/>
            <a:chExt cx="2879578" cy="2075708"/>
          </a:xfrm>
        </p:grpSpPr>
        <p:pic>
          <p:nvPicPr>
            <p:cNvPr id="26" name="Picture 1" descr="A picture containing diagram, line, plot, text&#10;&#10;Description automatically generated">
              <a:extLst>
                <a:ext uri="{FF2B5EF4-FFF2-40B4-BE49-F238E27FC236}">
                  <a16:creationId xmlns:a16="http://schemas.microsoft.com/office/drawing/2014/main" id="{2E9A7361-0CA0-0396-7471-531B96F84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23"/>
            <a:stretch/>
          </p:blipFill>
          <p:spPr>
            <a:xfrm>
              <a:off x="6327860" y="4510647"/>
              <a:ext cx="2879578" cy="2075708"/>
            </a:xfrm>
            <a:prstGeom prst="rect">
              <a:avLst/>
            </a:prstGeom>
          </p:spPr>
        </p:pic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E9FAD4F8-FFE1-C234-4C39-8AE6F9EA80FB}"/>
                </a:ext>
              </a:extLst>
            </p:cNvPr>
            <p:cNvSpPr txBox="1"/>
            <p:nvPr/>
          </p:nvSpPr>
          <p:spPr>
            <a:xfrm>
              <a:off x="6858955" y="4661737"/>
              <a:ext cx="8214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/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18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67E01-F587-031C-17C2-367094B32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27DC5-8722-5305-E618-FFBE95C1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2L-layout: status feasibility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2D8AF-89CC-A36D-65D8-10F5239C0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1210"/>
            <a:ext cx="10811933" cy="3575579"/>
          </a:xfrm>
        </p:spPr>
        <p:txBody>
          <a:bodyPr>
            <a:normAutofit/>
          </a:bodyPr>
          <a:lstStyle/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Desk study finished: no showstoppers!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step now: focus on triangle to collect data of the area.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step (TBD): interpretation of available data for L-layout.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that (TBD): formulating remaining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dedicated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research questions about the L layout; establishing timeline.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Finally (TBD): specific supplementary drillings and noise investigations L layout.</a:t>
            </a:r>
          </a:p>
          <a:p>
            <a:pPr marL="0" lvl="0" indent="0">
              <a:lnSpc>
                <a:spcPct val="100000"/>
              </a:lnSpc>
              <a:buNone/>
            </a:pPr>
            <a:endParaRPr lang="nl-NL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nl-NL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263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8FFF1-086D-9F40-65E7-9EDFE7BFF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A1FDB-AD9A-3673-2238-C20FA59A9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443"/>
            <a:ext cx="10515600" cy="1325563"/>
          </a:xfrm>
        </p:spPr>
        <p:txBody>
          <a:bodyPr/>
          <a:lstStyle/>
          <a:p>
            <a:r>
              <a:rPr lang="en-GB">
                <a:latin typeface="+mn-lt"/>
              </a:rPr>
              <a:t>Facility Infrastructure - CE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FD30B-9A28-A8AA-2120-D7DCD0DDE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250479"/>
            <a:ext cx="10795000" cy="5268853"/>
          </a:xfrm>
        </p:spPr>
        <p:txBody>
          <a:bodyPr>
            <a:normAutofit/>
          </a:bodyPr>
          <a:lstStyle/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Assessment phase ongoing:</a:t>
            </a:r>
          </a:p>
          <a:p>
            <a:pPr marL="61200" lvl="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Modular approach: identifying technical and societal aspects having potential impact and d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esign concept scenarios</a:t>
            </a:r>
          </a:p>
          <a:p>
            <a:pPr marL="61200" lvl="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Converging design criteria together with ETO/ETC (task force ETO) and other stakeholders (local)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 design phase: fixation main starting points (ETO &amp; stakeholders) and finalize concept design</a:t>
            </a:r>
          </a:p>
          <a:p>
            <a:pPr marL="0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 impact: urban planning, landscape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Logistics: opportunities optimal modal shift </a:t>
            </a:r>
          </a:p>
          <a:p>
            <a:pPr marL="0" lvl="0">
              <a:lnSpc>
                <a:spcPct val="100000"/>
              </a:lnSpc>
            </a:pPr>
            <a:endParaRPr lang="en-US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nl-NL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nl-NL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El transporte multimodal">
            <a:extLst>
              <a:ext uri="{FF2B5EF4-FFF2-40B4-BE49-F238E27FC236}">
                <a16:creationId xmlns:a16="http://schemas.microsoft.com/office/drawing/2014/main" id="{FE93FAE4-94B2-380C-A29E-C22947232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4221690"/>
            <a:ext cx="2636310" cy="26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501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F23F1-5B35-BDAB-474F-30B2CDB12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D804-83B7-7847-960C-F3515921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70" y="22712"/>
            <a:ext cx="10515600" cy="1325563"/>
          </a:xfrm>
        </p:spPr>
        <p:txBody>
          <a:bodyPr/>
          <a:lstStyle/>
          <a:p>
            <a:r>
              <a:rPr lang="en-GB" dirty="0">
                <a:latin typeface="+mn-lt"/>
              </a:rPr>
              <a:t>Facility Infrastructure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20B7CFB5-B58B-CEA0-BBFD-F4247FC43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1267" y="1560286"/>
            <a:ext cx="4623788" cy="2481059"/>
          </a:xfr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527D2957-6732-7B4D-794B-55056157BDB7}"/>
              </a:ext>
            </a:extLst>
          </p:cNvPr>
          <p:cNvGrpSpPr/>
          <p:nvPr/>
        </p:nvGrpSpPr>
        <p:grpSpPr>
          <a:xfrm>
            <a:off x="595470" y="647904"/>
            <a:ext cx="11484222" cy="6118433"/>
            <a:chOff x="595470" y="647904"/>
            <a:chExt cx="11484222" cy="6118433"/>
          </a:xfrm>
        </p:grpSpPr>
        <p:pic>
          <p:nvPicPr>
            <p:cNvPr id="15" name="Afbeelding 14" descr="Afbeelding met Lettertype, tekst, logo, Graphics&#10;&#10;Door AI gegenereerde inhoud is mogelijk onjuist.">
              <a:extLst>
                <a:ext uri="{FF2B5EF4-FFF2-40B4-BE49-F238E27FC236}">
                  <a16:creationId xmlns:a16="http://schemas.microsoft.com/office/drawing/2014/main" id="{FBB11DCB-A6A4-8FF2-82D1-03CA4F9C1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4951" y="2993571"/>
              <a:ext cx="3931579" cy="3772766"/>
            </a:xfrm>
            <a:prstGeom prst="rect">
              <a:avLst/>
            </a:prstGeom>
          </p:spPr>
        </p:pic>
        <p:pic>
          <p:nvPicPr>
            <p:cNvPr id="4" name="Afbeelding 3" descr="Afbeelding met tekst, Lettertype, logo, Graphics&#10;&#10;Door AI gegenereerde inhoud is mogelijk onjuist.">
              <a:extLst>
                <a:ext uri="{FF2B5EF4-FFF2-40B4-BE49-F238E27FC236}">
                  <a16:creationId xmlns:a16="http://schemas.microsoft.com/office/drawing/2014/main" id="{F684C24F-8477-B72B-74FA-924EB0D0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1792" y="647904"/>
              <a:ext cx="4349675" cy="1561586"/>
            </a:xfrm>
            <a:prstGeom prst="rect">
              <a:avLst/>
            </a:prstGeom>
          </p:spPr>
        </p:pic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F786632C-B6E0-DE6C-2BA0-512561453A9B}"/>
                </a:ext>
              </a:extLst>
            </p:cNvPr>
            <p:cNvGrpSpPr/>
            <p:nvPr/>
          </p:nvGrpSpPr>
          <p:grpSpPr>
            <a:xfrm>
              <a:off x="595470" y="4426857"/>
              <a:ext cx="6439955" cy="1605787"/>
              <a:chOff x="838200" y="3799880"/>
              <a:chExt cx="6783859" cy="1834358"/>
            </a:xfrm>
          </p:grpSpPr>
          <p:pic>
            <p:nvPicPr>
              <p:cNvPr id="5" name="Afbeelding 4" descr="Afbeelding met tekst, Lettertype, Graphics, logo&#10;&#10;Door AI gegenereerde inhoud is mogelijk onjuist.">
                <a:extLst>
                  <a:ext uri="{FF2B5EF4-FFF2-40B4-BE49-F238E27FC236}">
                    <a16:creationId xmlns:a16="http://schemas.microsoft.com/office/drawing/2014/main" id="{643D13B4-EAAD-D94F-D760-7368FCBE3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200" y="3799880"/>
                <a:ext cx="6783859" cy="1137702"/>
              </a:xfrm>
              <a:prstGeom prst="rect">
                <a:avLst/>
              </a:prstGeom>
            </p:spPr>
          </p:pic>
          <p:pic>
            <p:nvPicPr>
              <p:cNvPr id="7" name="Afbeelding 6" descr="Afbeelding met Graphics, Lettertype, tekst, grafische vormgeving&#10;&#10;Door AI gegenereerde inhoud is mogelijk onjuist.">
                <a:extLst>
                  <a:ext uri="{FF2B5EF4-FFF2-40B4-BE49-F238E27FC236}">
                    <a16:creationId xmlns:a16="http://schemas.microsoft.com/office/drawing/2014/main" id="{E1CC022E-F3F9-6F64-61B4-2BEA82E95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9412" y="4973290"/>
                <a:ext cx="1806488" cy="660948"/>
              </a:xfrm>
              <a:prstGeom prst="rect">
                <a:avLst/>
              </a:prstGeom>
            </p:spPr>
          </p:pic>
          <p:pic>
            <p:nvPicPr>
              <p:cNvPr id="10" name="Afbeelding 9" descr="Afbeelding met tekst, Lettertype, Graphics, symbool&#10;&#10;Door AI gegenereerde inhoud is mogelijk onjuist.">
                <a:extLst>
                  <a:ext uri="{FF2B5EF4-FFF2-40B4-BE49-F238E27FC236}">
                    <a16:creationId xmlns:a16="http://schemas.microsoft.com/office/drawing/2014/main" id="{A16FE11C-2B70-3B2D-7035-A3C9B1E98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36100" y="4973290"/>
                <a:ext cx="2388058" cy="620262"/>
              </a:xfrm>
              <a:prstGeom prst="rect">
                <a:avLst/>
              </a:prstGeom>
            </p:spPr>
          </p:pic>
        </p:grp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5313E7F-DF6A-9A3F-DD14-6A08E51A5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55904" y="1560286"/>
              <a:ext cx="4623788" cy="2866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90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4C7C7-5C93-0EF0-EB6B-8F4580724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1CDE8-0B4D-51B4-E5CD-286FB2433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443"/>
            <a:ext cx="10515600" cy="1325563"/>
          </a:xfrm>
        </p:spPr>
        <p:txBody>
          <a:bodyPr/>
          <a:lstStyle/>
          <a:p>
            <a:r>
              <a:rPr lang="en-GB">
                <a:latin typeface="+mn-lt"/>
              </a:rPr>
              <a:t>Facility Infrastructure - CE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4247F-F240-BA3B-33C0-F4730FB28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250479"/>
            <a:ext cx="10795000" cy="5268853"/>
          </a:xfrm>
        </p:spPr>
        <p:txBody>
          <a:bodyPr>
            <a:normAutofit/>
          </a:bodyPr>
          <a:lstStyle/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Assessment phase ongoing:</a:t>
            </a:r>
          </a:p>
          <a:p>
            <a:pPr marL="61200" lvl="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Modular approach: identifying technical and societal aspects having potential impact and d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esign concept scenarios</a:t>
            </a:r>
          </a:p>
          <a:p>
            <a:pPr marL="61200" lvl="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Converging design criteria together with ETO/ETC (task force ETO) and other stakeholders (local)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 design phase: fixation main starting points (ETO &amp; stakeholders) and finalize concept design</a:t>
            </a:r>
          </a:p>
          <a:p>
            <a:pPr marL="0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 impact: urban planning, landscape</a:t>
            </a:r>
          </a:p>
          <a:p>
            <a:pPr marL="0" lvl="0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Logistics: opportunities optimal modal shift </a:t>
            </a:r>
          </a:p>
          <a:p>
            <a:pPr marL="0" lvl="0">
              <a:lnSpc>
                <a:spcPct val="100000"/>
              </a:lnSpc>
            </a:pPr>
            <a:endParaRPr lang="en-US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nl-NL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nl-NL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El transporte multimodal">
            <a:extLst>
              <a:ext uri="{FF2B5EF4-FFF2-40B4-BE49-F238E27FC236}">
                <a16:creationId xmlns:a16="http://schemas.microsoft.com/office/drawing/2014/main" id="{1FB40E43-984D-0A7E-D94A-1850CF2A1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4221690"/>
            <a:ext cx="2636310" cy="26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78347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24A1FDA8-638A-A949-9B5E-44E101F6934D}" vid="{7B15402B-0B0F-C645-B6DE-5052771287E3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a9b9e15-83d2-4075-9282-a04e05c6580a}" enabled="1" method="Standard" siteId="{24139d14-c62c-4c47-8bdd-ce71ea1d50cf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ET PowerPoint template</Template>
  <TotalTime>0</TotalTime>
  <Words>786</Words>
  <Application>Microsoft Macintosh PowerPoint</Application>
  <PresentationFormat>Widescreen</PresentationFormat>
  <Paragraphs>120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Kantoorthema</vt:lpstr>
      <vt:lpstr>ET-EMR: stable course, adaptive power</vt:lpstr>
      <vt:lpstr>EMR Region</vt:lpstr>
      <vt:lpstr>EMR Region assets</vt:lpstr>
      <vt:lpstr>ET-EMR Starting points</vt:lpstr>
      <vt:lpstr>Status May 2025</vt:lpstr>
      <vt:lpstr>2L-layout: status feasibility study</vt:lpstr>
      <vt:lpstr>Facility Infrastructure - CE</vt:lpstr>
      <vt:lpstr>Facility Infrastructure</vt:lpstr>
      <vt:lpstr>Facility Infrastructure - CE</vt:lpstr>
      <vt:lpstr>Environment management</vt:lpstr>
      <vt:lpstr>Involving society</vt:lpstr>
      <vt:lpstr>Ready for ET future</vt:lpstr>
      <vt:lpstr>PowerPoint Presentation</vt:lpstr>
      <vt:lpstr>Ready for ET future</vt:lpstr>
      <vt:lpstr>Timeline</vt:lpstr>
      <vt:lpstr>ET-EMR is heading to an Integral Feasibility</vt:lpstr>
      <vt:lpstr>Thank you for your attention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Ickmans Joseph</dc:creator>
  <cp:lastModifiedBy>Wim Walk</cp:lastModifiedBy>
  <cp:revision>14</cp:revision>
  <cp:lastPrinted>2023-05-23T12:15:57Z</cp:lastPrinted>
  <dcterms:created xsi:type="dcterms:W3CDTF">2025-01-10T10:29:38Z</dcterms:created>
  <dcterms:modified xsi:type="dcterms:W3CDTF">2025-05-29T12:53:23Z</dcterms:modified>
</cp:coreProperties>
</file>