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>
        <p:scale>
          <a:sx n="71" d="100"/>
          <a:sy n="71" d="100"/>
        </p:scale>
        <p:origin x="1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B09589-2A82-8BCC-4698-74F9ADA9E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7AEC8D0-8C47-D8EA-5D7A-E83746256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C2D8CA-9451-A511-4A0E-575DA97B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98DF-F95A-4831-8753-2CDA166A550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33D4C6-A769-B750-146C-DBF8B409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2FEF16-1D28-45CD-6193-515CF6FAD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962E-9F96-47A5-B2EF-9587B5F6C5D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0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F97B95-9A20-31E2-BA6B-86614A16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4848EE6-E3E0-687B-AF65-17760F513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61E9B9-01EE-B24A-8E37-5FFDA4F4A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98DF-F95A-4831-8753-2CDA166A550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7B45FA-26B5-33BF-F2CA-8A0B3AB17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CBAD3E-9BDB-DD3E-9015-9D54F44A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962E-9F96-47A5-B2EF-9587B5F6C5D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2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EC191D-B6A0-AEF1-A0D5-B7D072AA7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F5032D-F423-48E8-BB40-0B2D7ED51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0C6F31-0278-FFF4-6332-CDD95DEBF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98DF-F95A-4831-8753-2CDA166A550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91E411-C852-BE86-9B6F-215A5A3D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4C606E-4591-BAA9-D026-9525ABC3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962E-9F96-47A5-B2EF-9587B5F6C5D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8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DC2111-A7A6-FFC9-C342-AB068930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2555EA-6015-D7C8-262B-953F51D3E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5E6BE4-AC2B-2517-608D-9A2785094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98DF-F95A-4831-8753-2CDA166A550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5F8019-DA2A-F055-C734-0C4099A66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22AD19-46F4-9EAA-B785-0547D674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962E-9F96-47A5-B2EF-9587B5F6C5D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0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6742F3-FAF7-BF5B-CAB1-2ECE9CE0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54ECA4-BA5B-D7E9-C236-752CD3EDA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EFF4AC-AFEC-0CB4-7E25-3FABAC16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98DF-F95A-4831-8753-2CDA166A550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59E561-C0AE-FA73-1616-E45B9A92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6119EF-9E7E-5C4C-1318-8DF44079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962E-9F96-47A5-B2EF-9587B5F6C5D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5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7C1D0F-CB13-786D-0EDD-E41486C0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F914A6-4041-BAE0-6A09-551BF410C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3D03B6F-4BFA-A0F3-F1D1-C0A066A86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E40C17-AC18-D59F-6A1F-576056724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98DF-F95A-4831-8753-2CDA166A550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3741AD-CBF9-0CCF-110C-E35E9FD06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EE7743-BAA6-74D6-1BBA-FF32C4D0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962E-9F96-47A5-B2EF-9587B5F6C5D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8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068102-8FC2-163A-7AFA-DEDB4443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A14196-F2D2-85EC-E729-8B415F4B9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61B1AD-33FA-64CE-2593-BD9CD8476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1AF0FE4-975E-BDD5-B9CA-AEC22658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E1B8BC5-B444-5360-DE6C-0F511F686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E1D98DA-2B27-917D-AD54-7122D29EB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98DF-F95A-4831-8753-2CDA166A550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1C9F2B1-82AC-41D5-72F4-65D7A8411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D1ED26D-C1CA-7EF6-AB97-E5CD3AD3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962E-9F96-47A5-B2EF-9587B5F6C5D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2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5700C7-426E-02AC-E3EF-BCB8955A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5487E73-EA51-6FA5-D632-D26029EF9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98DF-F95A-4831-8753-2CDA166A550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E71A41D-51C2-220C-E36D-2587DD08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418CD4-2D9C-3A30-B211-07BD549A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962E-9F96-47A5-B2EF-9587B5F6C5D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58058D4-8E35-55FE-6290-434552162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98DF-F95A-4831-8753-2CDA166A550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1050E24-A703-60BA-EAF0-4A4146F1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9764BED-5F16-B97A-7399-FC00EFD2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962E-9F96-47A5-B2EF-9587B5F6C5D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8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5E4B2-6C3A-5575-3B07-6890866B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DF776D-D6EC-08B4-491C-05AC7AC09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B0875B-BE4F-CB91-B3B2-2417CD4E8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418283-7C95-6DAA-6C5D-C02F6EC0C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98DF-F95A-4831-8753-2CDA166A550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949130C-5665-6BA3-3C9F-7593EA2E3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357C63-A053-013B-4550-0EAF680A1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962E-9F96-47A5-B2EF-9587B5F6C5D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6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41BB8C-9AC1-C80B-0805-3341BA12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FE44FD4-652D-277A-93E1-B6404ABC1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B835FD4-127E-0A65-0573-1E1A6A456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F22B2C-6E98-D3E7-EB40-89C88159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998DF-F95A-4831-8753-2CDA166A550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561CA5-3E8D-401C-0BA9-AACF7DD6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38FE96-D3B4-8AD0-5681-60F93DF1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1962E-9F96-47A5-B2EF-9587B5F6C5D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5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D9D2161-7F58-1310-1D26-1997D13D0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F8DFF6-28CA-5977-69EE-A1115EE2E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4E726-F475-21F6-3EE0-7B97F6AB1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E998DF-F95A-4831-8753-2CDA166A550E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82019E-7DD4-3EE3-146D-58EFAD1D3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CC4A32-7A9B-CD82-5942-CCBFE5AAD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A1962E-9F96-47A5-B2EF-9587B5F6C5D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99CA5E-EB78-D128-0D9E-68BA83ABD3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r>
              <a:rPr lang="it-IT" dirty="0"/>
              <a:t> XV Symposium</a:t>
            </a:r>
            <a:endParaRPr lang="en-U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23E189-1D03-0E2A-A3B2-9816FECF10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Michele Punturo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E97E325-BCCD-7C81-9D58-CFEDEE9B479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07125" y="204358"/>
            <a:ext cx="3508745" cy="66521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383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97BD6E-C8C7-AF99-DDAB-8CB88C00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6" y="114114"/>
            <a:ext cx="6436658" cy="1325563"/>
          </a:xfrm>
        </p:spPr>
        <p:txBody>
          <a:bodyPr/>
          <a:lstStyle/>
          <a:p>
            <a:r>
              <a:rPr lang="it-IT" dirty="0"/>
              <a:t>Thanks to the Organizers </a:t>
            </a:r>
            <a:endParaRPr lang="en-US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8246FCB-854C-CF07-C29A-1C9B29E7B1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noProof="0" dirty="0"/>
              <a:t>To organize an ET symposium is a very difficult duty</a:t>
            </a:r>
          </a:p>
          <a:p>
            <a:pPr lvl="1"/>
            <a:r>
              <a:rPr lang="en-US" noProof="0" dirty="0"/>
              <a:t>More than 320 in person participants</a:t>
            </a:r>
          </a:p>
          <a:p>
            <a:pPr lvl="1"/>
            <a:r>
              <a:rPr lang="en-US" noProof="0" dirty="0"/>
              <a:t>About 240 remote registered participants</a:t>
            </a:r>
          </a:p>
          <a:p>
            <a:pPr lvl="1"/>
            <a:r>
              <a:rPr lang="en-US" noProof="0" dirty="0"/>
              <a:t>275 contributions in indico</a:t>
            </a:r>
          </a:p>
          <a:p>
            <a:r>
              <a:rPr lang="en-US" noProof="0" dirty="0"/>
              <a:t>Several parallel sessions</a:t>
            </a:r>
          </a:p>
          <a:p>
            <a:r>
              <a:rPr lang="en-US" noProof="0" dirty="0"/>
              <a:t>Two days of plenary sessions</a:t>
            </a:r>
          </a:p>
          <a:p>
            <a:r>
              <a:rPr lang="en-US" noProof="0" dirty="0"/>
              <a:t>Social events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7CF57D3-02FA-F6CD-E007-C668C9973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6917" y="114114"/>
            <a:ext cx="4437529" cy="6573557"/>
          </a:xfrm>
        </p:spPr>
        <p:txBody>
          <a:bodyPr>
            <a:normAutofit fontScale="85000" lnSpcReduction="20000"/>
          </a:bodyPr>
          <a:lstStyle/>
          <a:p>
            <a:r>
              <a:rPr lang="en-US" noProof="0" dirty="0"/>
              <a:t>Great organization work by the:</a:t>
            </a:r>
          </a:p>
          <a:p>
            <a:pPr lvl="1"/>
            <a:r>
              <a:rPr lang="en-US" dirty="0"/>
              <a:t>SSB-MSC</a:t>
            </a:r>
          </a:p>
          <a:p>
            <a:pPr lvl="1"/>
            <a:r>
              <a:rPr lang="en-US" noProof="0" dirty="0"/>
              <a:t>LOC:</a:t>
            </a:r>
          </a:p>
          <a:p>
            <a:pPr lvl="2"/>
            <a:r>
              <a:rPr lang="it-IT" noProof="0" dirty="0"/>
              <a:t>Michele Moresco (co-</a:t>
            </a:r>
            <a:r>
              <a:rPr lang="it-IT" noProof="0" dirty="0" err="1"/>
              <a:t>chair</a:t>
            </a:r>
            <a:r>
              <a:rPr lang="it-IT" noProof="0" dirty="0"/>
              <a:t>)</a:t>
            </a:r>
          </a:p>
          <a:p>
            <a:pPr lvl="2"/>
            <a:r>
              <a:rPr lang="it-IT" noProof="0" dirty="0"/>
              <a:t>Tommaso Chiarusi (co-</a:t>
            </a:r>
            <a:r>
              <a:rPr lang="it-IT" noProof="0" dirty="0" err="1"/>
              <a:t>chair</a:t>
            </a:r>
            <a:r>
              <a:rPr lang="it-IT" noProof="0" dirty="0"/>
              <a:t>)</a:t>
            </a:r>
          </a:p>
          <a:p>
            <a:pPr lvl="2"/>
            <a:r>
              <a:rPr lang="it-IT" noProof="0" dirty="0" err="1"/>
              <a:t>Ismam</a:t>
            </a:r>
            <a:r>
              <a:rPr lang="it-IT" noProof="0" dirty="0"/>
              <a:t> Abu</a:t>
            </a:r>
          </a:p>
          <a:p>
            <a:pPr lvl="2"/>
            <a:r>
              <a:rPr lang="it-IT" noProof="0" dirty="0"/>
              <a:t>Daniele Bonacorsi</a:t>
            </a:r>
          </a:p>
          <a:p>
            <a:pPr lvl="2"/>
            <a:r>
              <a:rPr lang="it-IT" noProof="0" dirty="0"/>
              <a:t>Nicola Borghi</a:t>
            </a:r>
          </a:p>
          <a:p>
            <a:pPr lvl="2"/>
            <a:r>
              <a:rPr lang="it-IT" noProof="0" dirty="0"/>
              <a:t>Giacomo Cherchi</a:t>
            </a:r>
          </a:p>
          <a:p>
            <a:pPr lvl="2"/>
            <a:r>
              <a:rPr lang="it-IT" noProof="0" dirty="0"/>
              <a:t>Fabrizio </a:t>
            </a:r>
            <a:r>
              <a:rPr lang="it-IT" noProof="0" dirty="0" err="1"/>
              <a:t>Cogato</a:t>
            </a:r>
            <a:endParaRPr lang="it-IT" noProof="0" dirty="0"/>
          </a:p>
          <a:p>
            <a:pPr lvl="2"/>
            <a:r>
              <a:rPr lang="it-IT" noProof="0" dirty="0"/>
              <a:t>Vito Conforti</a:t>
            </a:r>
          </a:p>
          <a:p>
            <a:pPr lvl="2"/>
            <a:r>
              <a:rPr lang="it-IT" noProof="0" dirty="0"/>
              <a:t>Elena Cuoco</a:t>
            </a:r>
          </a:p>
          <a:p>
            <a:pPr lvl="2"/>
            <a:r>
              <a:rPr lang="it-IT" noProof="0" dirty="0"/>
              <a:t>Adriano De Rosa</a:t>
            </a:r>
          </a:p>
          <a:p>
            <a:pPr lvl="2"/>
            <a:r>
              <a:rPr lang="it-IT" noProof="0" dirty="0"/>
              <a:t>Andrea </a:t>
            </a:r>
            <a:r>
              <a:rPr lang="it-IT" noProof="0" dirty="0" err="1"/>
              <a:t>Mandica</a:t>
            </a:r>
            <a:endParaRPr lang="it-IT" noProof="0" dirty="0"/>
          </a:p>
          <a:p>
            <a:pPr lvl="2"/>
            <a:r>
              <a:rPr lang="it-IT" noProof="0" dirty="0"/>
              <a:t>Annarita Margiotta</a:t>
            </a:r>
          </a:p>
          <a:p>
            <a:pPr lvl="2"/>
            <a:r>
              <a:rPr lang="it-IT" noProof="0" dirty="0"/>
              <a:t>Marco Olivieri</a:t>
            </a:r>
          </a:p>
          <a:p>
            <a:pPr lvl="2"/>
            <a:r>
              <a:rPr lang="it-IT" noProof="0" dirty="0"/>
              <a:t>Valerio Pastore</a:t>
            </a:r>
          </a:p>
          <a:p>
            <a:pPr lvl="2"/>
            <a:r>
              <a:rPr lang="it-IT" noProof="0" dirty="0"/>
              <a:t>Alessandro Pesci</a:t>
            </a:r>
          </a:p>
          <a:p>
            <a:pPr lvl="2"/>
            <a:r>
              <a:rPr lang="it-IT" noProof="0" dirty="0"/>
              <a:t>Andrea Rossi</a:t>
            </a:r>
          </a:p>
          <a:p>
            <a:pPr lvl="2"/>
            <a:r>
              <a:rPr lang="it-IT" noProof="0" dirty="0"/>
              <a:t>Maurizio Spurio</a:t>
            </a:r>
          </a:p>
          <a:p>
            <a:pPr lvl="2"/>
            <a:r>
              <a:rPr lang="it-IT" noProof="0" dirty="0"/>
              <a:t>Renato Stefanini</a:t>
            </a:r>
          </a:p>
          <a:p>
            <a:pPr lvl="2"/>
            <a:r>
              <a:rPr lang="it-IT" noProof="0" dirty="0"/>
              <a:t>Giulia Stratta</a:t>
            </a:r>
          </a:p>
          <a:p>
            <a:pPr lvl="2"/>
            <a:r>
              <a:rPr lang="it-IT" noProof="0" dirty="0"/>
              <a:t>Alessandro Tacchini</a:t>
            </a:r>
          </a:p>
          <a:p>
            <a:pPr lvl="2"/>
            <a:r>
              <a:rPr lang="it-IT" noProof="0" dirty="0"/>
              <a:t>Matteo Tagliazucchi</a:t>
            </a:r>
            <a:endParaRPr lang="en-US" noProof="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ADBE15C-E212-B9B9-0C98-80764FD9D0E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80231" y="6022452"/>
            <a:ext cx="3508745" cy="665219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Anteprima della diapositiva 7">
                <a:extLst>
                  <a:ext uri="{FF2B5EF4-FFF2-40B4-BE49-F238E27FC236}">
                    <a16:creationId xmlns:a16="http://schemas.microsoft.com/office/drawing/2014/main" id="{57551063-CE9E-994F-7552-E1B6F11CE9D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94015785"/>
                  </p:ext>
                </p:extLst>
              </p:nvPr>
            </p:nvGraphicFramePr>
            <p:xfrm>
              <a:off x="-1676400" y="3495115"/>
              <a:ext cx="3048000" cy="1714500"/>
            </p:xfrm>
            <a:graphic>
              <a:graphicData uri="http://schemas.microsoft.com/office/powerpoint/2016/slidezoom">
                <pslz:sldZm>
                  <pslz:sldZmObj sldId="257" cId="480185732">
                    <pslz:zmPr id="{3645CEED-A420-457E-A010-41D42DF87BEC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Anteprima della diapositiva 7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7551063-CE9E-994F-7552-E1B6F11CE9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676400" y="349511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018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90FE08-2A42-E232-D31D-3235F4D5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88" y="199278"/>
            <a:ext cx="10560424" cy="849593"/>
          </a:xfrm>
        </p:spPr>
        <p:txBody>
          <a:bodyPr/>
          <a:lstStyle/>
          <a:p>
            <a:r>
              <a:rPr lang="it-IT" dirty="0" err="1"/>
              <a:t>Few</a:t>
            </a:r>
            <a:r>
              <a:rPr lang="it-IT" dirty="0"/>
              <a:t> </a:t>
            </a:r>
            <a:r>
              <a:rPr lang="it-IT" dirty="0" err="1"/>
              <a:t>comments</a:t>
            </a:r>
            <a:r>
              <a:rPr lang="it-IT" dirty="0"/>
              <a:t> on the XV symposium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4FEA18-B337-B514-8479-DAF8B80BD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093694"/>
            <a:ext cx="11739283" cy="5333999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/>
              <a:t>Impressive contribution by Early Stage Researchers:</a:t>
            </a:r>
          </a:p>
          <a:p>
            <a:pPr lvl="1"/>
            <a:r>
              <a:rPr lang="en-US" noProof="0" dirty="0"/>
              <a:t>Very high-quality posters</a:t>
            </a:r>
          </a:p>
          <a:p>
            <a:pPr lvl="1"/>
            <a:r>
              <a:rPr lang="en-US" noProof="0" dirty="0"/>
              <a:t>Very interesting presentations and discussions</a:t>
            </a:r>
          </a:p>
          <a:p>
            <a:pPr lvl="1"/>
            <a:r>
              <a:rPr lang="en-US" dirty="0"/>
              <a:t>They are really paving the path toward the realization of ET and the exploiting of the ET science</a:t>
            </a:r>
          </a:p>
          <a:p>
            <a:r>
              <a:rPr lang="en-US" noProof="0" dirty="0"/>
              <a:t>Many R&amp;D activities</a:t>
            </a:r>
          </a:p>
          <a:p>
            <a:pPr lvl="1"/>
            <a:r>
              <a:rPr lang="en-US" dirty="0"/>
              <a:t>Funded by national funds</a:t>
            </a:r>
          </a:p>
          <a:p>
            <a:r>
              <a:rPr lang="en-US" dirty="0"/>
              <a:t>A lot of progresses in understanding the ET science</a:t>
            </a:r>
          </a:p>
          <a:p>
            <a:pPr lvl="1"/>
            <a:r>
              <a:rPr lang="en-US" dirty="0"/>
              <a:t>OSB is really impressive in terms of effectiveness of its actions </a:t>
            </a:r>
          </a:p>
          <a:p>
            <a:r>
              <a:rPr lang="en-US" noProof="0" dirty="0"/>
              <a:t>Intense discussions in the site characterization activities</a:t>
            </a:r>
          </a:p>
          <a:p>
            <a:r>
              <a:rPr lang="en-US" noProof="0" dirty="0"/>
              <a:t>Computing </a:t>
            </a:r>
            <a:r>
              <a:rPr lang="en-US" dirty="0"/>
              <a:t>team is starting to provide services to ETC</a:t>
            </a:r>
          </a:p>
          <a:p>
            <a:r>
              <a:rPr lang="en-US" noProof="0" dirty="0"/>
              <a:t>Local Host Teams are progressing in building up the site proposals</a:t>
            </a:r>
          </a:p>
          <a:p>
            <a:pPr lvl="1"/>
            <a:r>
              <a:rPr lang="en-US" dirty="0"/>
              <a:t>Starting the realization of ET in three years from now is mainly a question of willing (…oops and money)</a:t>
            </a:r>
            <a:endParaRPr lang="en-US" noProof="0" dirty="0"/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4764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4EDD29-9639-925C-FE17-C707FEBA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63"/>
          </a:xfrm>
        </p:spPr>
        <p:txBody>
          <a:bodyPr/>
          <a:lstStyle/>
          <a:p>
            <a:r>
              <a:rPr lang="en-US" noProof="0"/>
              <a:t>Weaknesses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40E634-0A85-87EE-6DA4-6FD9902BA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05" y="1411941"/>
            <a:ext cx="11694459" cy="4383741"/>
          </a:xfrm>
        </p:spPr>
        <p:txBody>
          <a:bodyPr/>
          <a:lstStyle/>
          <a:p>
            <a:r>
              <a:rPr lang="en-US" noProof="0" dirty="0"/>
              <a:t>Weakness are often related to management aspects:</a:t>
            </a:r>
          </a:p>
          <a:p>
            <a:pPr lvl="1"/>
            <a:r>
              <a:rPr lang="en-US" noProof="0" dirty="0"/>
              <a:t>It has been (and it is still) a nightmare to transform our know-how in terms of technologies in structured products:</a:t>
            </a:r>
          </a:p>
          <a:p>
            <a:pPr lvl="2"/>
            <a:r>
              <a:rPr lang="en-US" dirty="0"/>
              <a:t>PBS</a:t>
            </a:r>
          </a:p>
          <a:p>
            <a:pPr lvl="2"/>
            <a:r>
              <a:rPr lang="en-US" dirty="0"/>
              <a:t>TDR</a:t>
            </a:r>
          </a:p>
          <a:p>
            <a:pPr lvl="1"/>
            <a:r>
              <a:rPr lang="en-US" dirty="0"/>
              <a:t>R&amp;D activities cannot be only a bottom-up process:</a:t>
            </a:r>
          </a:p>
          <a:p>
            <a:pPr lvl="2"/>
            <a:r>
              <a:rPr lang="en-US" noProof="0" dirty="0"/>
              <a:t>We need</a:t>
            </a:r>
            <a:r>
              <a:rPr lang="en-US" dirty="0"/>
              <a:t>:</a:t>
            </a:r>
          </a:p>
          <a:p>
            <a:pPr lvl="3"/>
            <a:r>
              <a:rPr lang="en-US" noProof="0" dirty="0"/>
              <a:t>1) a clear </a:t>
            </a:r>
            <a:r>
              <a:rPr lang="en-US" dirty="0"/>
              <a:t>snapshot of the current panorama</a:t>
            </a:r>
          </a:p>
          <a:p>
            <a:pPr lvl="3"/>
            <a:r>
              <a:rPr lang="en-US" noProof="0" dirty="0"/>
              <a:t>2) steering actions in order to keep redundancy at a healthy level, fill the holes, understand the priorities</a:t>
            </a:r>
          </a:p>
          <a:p>
            <a:pPr lvl="2"/>
            <a:r>
              <a:rPr lang="en-US" dirty="0"/>
              <a:t>The ETC should define an R&amp;D “blue book” with several purposes; for example, provide to the national collaborations a roadmap and a list of priorities for financial requests</a:t>
            </a:r>
            <a:endParaRPr lang="en-US" noProof="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B18D4DD-3628-528E-2F8B-778DF00A7BB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80231" y="6022452"/>
            <a:ext cx="3508745" cy="66521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78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A3CCA-397E-F326-C195-2249C33B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357"/>
          </a:xfrm>
        </p:spPr>
        <p:txBody>
          <a:bodyPr/>
          <a:lstStyle/>
          <a:p>
            <a:r>
              <a:rPr lang="it-IT" dirty="0" err="1"/>
              <a:t>Weaknesses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0B055B-DE4C-6877-1F56-EE643B4FC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529" y="1295400"/>
            <a:ext cx="11559989" cy="4881563"/>
          </a:xfrm>
        </p:spPr>
        <p:txBody>
          <a:bodyPr>
            <a:normAutofit/>
          </a:bodyPr>
          <a:lstStyle/>
          <a:p>
            <a:r>
              <a:rPr lang="en-US" noProof="0" dirty="0"/>
              <a:t>We still are unable to decide in a reliable way on important aspects of ET</a:t>
            </a:r>
          </a:p>
          <a:p>
            <a:pPr lvl="1"/>
            <a:r>
              <a:rPr lang="en-US" dirty="0"/>
              <a:t>ET coordination bodies should steer decisional processes</a:t>
            </a:r>
          </a:p>
          <a:p>
            <a:pPr lvl="2"/>
            <a:r>
              <a:rPr lang="en-US" noProof="0" dirty="0"/>
              <a:t>Specific Board WPs cannot be composed only by the WP coordinators</a:t>
            </a:r>
          </a:p>
          <a:p>
            <a:pPr lvl="3"/>
            <a:r>
              <a:rPr lang="en-US" noProof="0" dirty="0"/>
              <a:t>A clear problem of attractiveness </a:t>
            </a:r>
          </a:p>
          <a:p>
            <a:pPr lvl="1"/>
            <a:r>
              <a:rPr lang="en-US" noProof="0" dirty="0"/>
              <a:t>It is matter of organization, but it is also matter of </a:t>
            </a:r>
            <a:r>
              <a:rPr lang="en-US" dirty="0"/>
              <a:t>human resources</a:t>
            </a:r>
          </a:p>
          <a:p>
            <a:pPr lvl="1"/>
            <a:r>
              <a:rPr lang="en-US" noProof="0" dirty="0"/>
              <a:t>A more effective and continuous involvement of senior and younger ET members</a:t>
            </a:r>
          </a:p>
          <a:p>
            <a:r>
              <a:rPr lang="en-US" dirty="0"/>
              <a:t>But we have a success story: Task force</a:t>
            </a:r>
          </a:p>
          <a:p>
            <a:pPr lvl="1"/>
            <a:r>
              <a:rPr lang="en-US" noProof="0" dirty="0"/>
              <a:t>Based on output</a:t>
            </a:r>
            <a:r>
              <a:rPr lang="en-US" dirty="0"/>
              <a:t>s of the collaboration</a:t>
            </a:r>
          </a:p>
          <a:p>
            <a:pPr lvl="1"/>
            <a:r>
              <a:rPr lang="en-US" dirty="0"/>
              <a:t>Creation agreed with the collaboration </a:t>
            </a:r>
          </a:p>
          <a:p>
            <a:pPr lvl="1"/>
            <a:r>
              <a:rPr lang="en-US" noProof="0" dirty="0"/>
              <a:t>Integration of competences from ETC, ETO, LHT</a:t>
            </a:r>
          </a:p>
          <a:p>
            <a:pPr lvl="1"/>
            <a:r>
              <a:rPr lang="en-US" dirty="0"/>
              <a:t>Some weakness on the communication and transparency</a:t>
            </a:r>
          </a:p>
          <a:p>
            <a:pPr marL="0" indent="0">
              <a:buNone/>
            </a:pPr>
            <a:endParaRPr lang="en-US" noProof="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560A0A6-5B5D-FB50-3608-352138C0911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80231" y="6022452"/>
            <a:ext cx="3508745" cy="66521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41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699807-54B6-859A-40CE-F40D24F4F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Critical </a:t>
            </a:r>
            <a:r>
              <a:rPr lang="it-IT" dirty="0" err="1"/>
              <a:t>period</a:t>
            </a:r>
            <a:r>
              <a:rPr lang="it-IT" dirty="0"/>
              <a:t> for the </a:t>
            </a:r>
            <a:r>
              <a:rPr lang="it-IT" dirty="0" err="1"/>
              <a:t>collaboration</a:t>
            </a:r>
            <a:r>
              <a:rPr lang="it-IT" dirty="0"/>
              <a:t> life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6F47A3-FFE5-7915-B69E-ABCF2562D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Collaboration Board chair will change in November </a:t>
            </a:r>
          </a:p>
          <a:p>
            <a:pPr lvl="1"/>
            <a:r>
              <a:rPr lang="en-US" noProof="0" dirty="0"/>
              <a:t>The SSB election committee should be immediately operative</a:t>
            </a:r>
          </a:p>
          <a:p>
            <a:r>
              <a:rPr lang="en-US" noProof="0" dirty="0"/>
              <a:t> The SP and DSP will decade in March 2026</a:t>
            </a:r>
          </a:p>
          <a:p>
            <a:pPr lvl="1"/>
            <a:r>
              <a:rPr lang="en-US" dirty="0"/>
              <a:t>This is the last ET symposium in this role for me and Harald</a:t>
            </a:r>
          </a:p>
          <a:p>
            <a:pPr lvl="1"/>
            <a:r>
              <a:rPr lang="en-US" noProof="0" dirty="0"/>
              <a:t>A new leading team should be elected </a:t>
            </a:r>
            <a:r>
              <a:rPr lang="en-US" dirty="0"/>
              <a:t>early 2026</a:t>
            </a:r>
          </a:p>
          <a:p>
            <a:endParaRPr lang="en-US" noProof="0" dirty="0"/>
          </a:p>
          <a:p>
            <a:r>
              <a:rPr lang="en-US" noProof="0" dirty="0"/>
              <a:t>Evolution of the relationship between the Stakeholders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AD21FDD-8355-AFA1-B3AB-EA28AFA896E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80231" y="6022452"/>
            <a:ext cx="3508745" cy="66521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76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EF47DE-A89F-8095-F0A9-F98E81C8E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Next ET </a:t>
            </a:r>
            <a:r>
              <a:rPr lang="it-IT" dirty="0" err="1"/>
              <a:t>Annual</a:t>
            </a:r>
            <a:r>
              <a:rPr lang="it-IT" dirty="0"/>
              <a:t> Meeting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DA821E-3090-4F9C-4D95-5E2E13ACB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Reijka</a:t>
            </a:r>
            <a:r>
              <a:rPr lang="it-IT" dirty="0"/>
              <a:t>, </a:t>
            </a:r>
            <a:r>
              <a:rPr lang="it-IT" dirty="0" err="1"/>
              <a:t>Croatia</a:t>
            </a:r>
            <a:r>
              <a:rPr lang="it-IT" dirty="0"/>
              <a:t>, November 2025 (</a:t>
            </a:r>
            <a:r>
              <a:rPr lang="it-IT" dirty="0" err="1"/>
              <a:t>exact</a:t>
            </a:r>
            <a:r>
              <a:rPr lang="it-IT" dirty="0"/>
              <a:t> week to be </a:t>
            </a:r>
            <a:r>
              <a:rPr lang="it-IT" dirty="0" err="1"/>
              <a:t>decided</a:t>
            </a:r>
            <a:r>
              <a:rPr lang="it-IT" dirty="0"/>
              <a:t> in </a:t>
            </a:r>
            <a:r>
              <a:rPr lang="it-IT" dirty="0" err="1"/>
              <a:t>few</a:t>
            </a:r>
            <a:r>
              <a:rPr lang="it-IT" dirty="0"/>
              <a:t> days)</a:t>
            </a:r>
          </a:p>
          <a:p>
            <a:r>
              <a:rPr lang="it-IT" dirty="0" err="1"/>
              <a:t>What</a:t>
            </a:r>
            <a:r>
              <a:rPr lang="it-IT" dirty="0"/>
              <a:t> about the next ET Symposium?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5678594-5366-D717-EF1C-1389332C074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80231" y="6022452"/>
            <a:ext cx="3508745" cy="66521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550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Widescreen</PresentationFormat>
  <Paragraphs>80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Tema di Office</vt:lpstr>
      <vt:lpstr>Conclusions XV Symposium</vt:lpstr>
      <vt:lpstr>Thanks to the Organizers </vt:lpstr>
      <vt:lpstr>Few comments on the XV symposium</vt:lpstr>
      <vt:lpstr>Weaknesses</vt:lpstr>
      <vt:lpstr>Weaknesses</vt:lpstr>
      <vt:lpstr>Critical period for the collaboration life</vt:lpstr>
      <vt:lpstr>Next ET Annual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Michele Punturo</dc:creator>
  <cp:lastModifiedBy>Michele Punturo</cp:lastModifiedBy>
  <cp:revision>1</cp:revision>
  <dcterms:created xsi:type="dcterms:W3CDTF">2025-05-30T06:45:08Z</dcterms:created>
  <dcterms:modified xsi:type="dcterms:W3CDTF">2025-05-30T10:16:52Z</dcterms:modified>
</cp:coreProperties>
</file>