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9" r:id="rId2"/>
    <p:sldId id="369" r:id="rId3"/>
    <p:sldId id="375" r:id="rId4"/>
    <p:sldId id="265" r:id="rId5"/>
    <p:sldId id="374" r:id="rId6"/>
    <p:sldId id="258" r:id="rId7"/>
    <p:sldId id="270" r:id="rId8"/>
    <p:sldId id="377" r:id="rId9"/>
    <p:sldId id="272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5A81-FCBC-4939-97A9-DD7FA23E839E}" type="datetimeFigureOut">
              <a:rPr lang="en-NL" smtClean="0"/>
              <a:t>19/05/2025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3B88-5685-4542-94FB-941F63590E2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850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97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02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30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406D-FF71-4D92-8A2F-F7781C46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E39C4-8B92-4DB6-8DE8-6DF5C434A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F52A-4F9A-4A8B-8575-D9785A72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7A1-1A68-4978-9C20-3FF4FE42DB0C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E7DBE-D41D-42F6-A675-49A198D3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EC609-0202-4A1A-83F6-3202416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517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DD5D-4612-470A-B343-D6BA3D2C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81D18-09F9-4A7A-BD4F-FCF81FC5E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2CDC-3829-4831-B8CF-1141A35E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F2C-FA0D-4587-B76B-54606F9652B1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6F2F-B8CC-40BC-8474-C437760D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EF9AF-BDBF-42DE-BE4A-045FCAD4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001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1D2D7-DACE-4CB2-893C-F61FB6F2C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467CB-354A-436C-8330-23A0145E0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57C48-898A-4E6E-B33C-4D8D4D07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EC9-9914-4878-9B4C-F62D04D3592D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7FF6B-A6F5-4E01-B884-6421B24C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6C8D-AADF-4873-AE60-475E85FB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04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8ED6-F0E4-4BF9-8197-5202A5CA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BAB3-E957-4A40-AC87-450EAEC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DB59-806F-4863-8414-377EFDAD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8947-0719-47FB-91A5-9E26B11388C9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9259-3F07-4E16-A123-8F50D628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4409-92C2-498D-9384-902174DE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877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D1C6-6A15-4545-947C-C885DF27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446DA-0395-4B80-8B5A-6AEF1D0C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783E3-AF52-4D43-9C88-506A80C7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B41-3D16-4711-A456-D83C882F6155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9A9F-BF28-4B3E-8DF7-42643CE4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C871-3637-421E-8598-B31CC4F4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918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77A-C76F-46E0-A8A5-34323090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7AA6-5B15-4AEC-B7F4-830D2FFE3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D4D9B-98C3-430C-B5E8-DF4CE17D7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8B3D2-3BFE-4C78-8BC2-F7AD37AF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8707-CA4A-4BDF-AFD7-03AEDCC6E58A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390F-A62F-4600-9A8C-903DD896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D2B54-7917-4553-B619-CFA9964C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63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31BD-8D24-4C2E-AC77-828A7FFE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8E702-5E50-45CF-95EB-10B85EA8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26955-D283-41EB-A97B-E7C86DE13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F73A-CABF-4E8B-B52B-0293094FB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AE5FE-FA12-4A45-A70F-CDC77FE29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005E4-A142-4D6D-A562-34795097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8362-8E2B-46CD-AF42-8DC889998D1B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7F482-C715-43A3-BDF3-BDFD8D8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87143-BCD7-48F6-9A33-D1691404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07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4FED-2D91-4255-AC55-B6DA82CD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5E1DE-696C-4018-B5FF-314FE860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D27D-EF3A-44F1-81FD-F1D767FC3EAF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0266B-EB46-4849-92D2-48947CD4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2CA6-DF26-4F21-B208-2D9F1176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216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B8A8B-309B-48EA-B4F3-FA72EE41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1EF6-4939-4A59-96C6-B3A3CE1C403A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69FA3-2BC4-4A1B-97D5-1D5EC067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F9C65-CB44-438E-B60E-A796111A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51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9364-5E71-42A7-B656-5B0F4942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1A33-2F3A-4AD1-A449-7CCABAA4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EDAD3-F28B-48D5-ABD6-60E9C815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C8860-6F8D-498F-BC39-9BB6456C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C86-F373-4635-9117-C90F9B0039D1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580ED-8D43-4CA8-BD81-C83AEB0F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F51FC-10A9-41B7-A3B8-86688F2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196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B5F-3F7E-4812-8BB0-B4553AF5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4216F-CB36-4A89-8245-4E09FE5C5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F2D67-E58F-4444-95FA-ACD6F6D6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694B1-31B8-4B76-8981-01440107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557C-AC7E-4C9F-8EB5-3C9C599139D5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99FD-9DAE-4530-A189-500A8E20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AECC6-B1E0-4A28-999A-A7E76FEF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562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4201C-A3C2-4AE6-AAC2-4DC229AA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D365D-107B-4803-9281-80C3D4C4A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0F0D-9847-4F52-8C4F-EE5A08613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B7A-E8E9-464E-A736-4A17B8A2710B}" type="datetime8">
              <a:rPr lang="en-NL" smtClean="0"/>
              <a:t>22/05/2025 00:26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DD658-71E3-4BA9-8668-D9F3ADC1B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4F322-33AC-4DB4-99D7-9474D79CD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E9FA-8CDC-4818-AE3B-4B6C23E41C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12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1363041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867" dirty="0">
                <a:solidFill>
                  <a:srgbClr val="0000CC"/>
                </a:solidFill>
              </a:rPr>
              <a:t>Task Force: System Decomposition and Traceable Output Tables</a:t>
            </a:r>
            <a:br>
              <a:rPr lang="en" sz="5867" dirty="0">
                <a:solidFill>
                  <a:srgbClr val="0000CC"/>
                </a:solidFill>
              </a:rPr>
            </a:br>
            <a:br>
              <a:rPr lang="en" sz="5867" dirty="0">
                <a:solidFill>
                  <a:srgbClr val="0000CC"/>
                </a:solidFill>
              </a:rPr>
            </a:br>
            <a:r>
              <a:rPr lang="en-US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XV Einstein Telescope Symposium | Bologna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094920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R. Meijer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410" y="5257859"/>
            <a:ext cx="4353181" cy="10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78600" y="6378367"/>
            <a:ext cx="1234800" cy="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dirty="0">
                <a:solidFill>
                  <a:srgbClr val="0000CC"/>
                </a:solidFill>
              </a:rPr>
              <a:t>26-05-2025</a:t>
            </a:r>
            <a:endParaRPr sz="1333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1D190D2-260A-442F-8191-2DAB6D802F55}"/>
              </a:ext>
            </a:extLst>
          </p:cNvPr>
          <p:cNvSpPr/>
          <p:nvPr/>
        </p:nvSpPr>
        <p:spPr>
          <a:xfrm>
            <a:off x="468285" y="1068971"/>
            <a:ext cx="11228415" cy="1552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6" name="Google Shape;255;p27">
            <a:extLst>
              <a:ext uri="{FF2B5EF4-FFF2-40B4-BE49-F238E27FC236}">
                <a16:creationId xmlns:a16="http://schemas.microsoft.com/office/drawing/2014/main" id="{B2DE48EB-56DE-4CB0-AE19-0F3053461C1E}"/>
              </a:ext>
            </a:extLst>
          </p:cNvPr>
          <p:cNvSpPr txBox="1"/>
          <p:nvPr/>
        </p:nvSpPr>
        <p:spPr>
          <a:xfrm>
            <a:off x="201717" y="1007601"/>
            <a:ext cx="11786801" cy="182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467" b="1" dirty="0"/>
              <a:t>Taking advantage of the Task Force organizational construct, where we worked with:</a:t>
            </a:r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467" b="1" dirty="0"/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67" dirty="0"/>
              <a:t>A multidisciplinary design team with both scientists and engineers</a:t>
            </a:r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67" dirty="0"/>
              <a:t>A “core team” that could take responsibility to coordinate integration work</a:t>
            </a:r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67" dirty="0"/>
              <a:t>A large group of subject matter experts to advise and support</a:t>
            </a:r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467" dirty="0"/>
              <a:t>Some light project management support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467" dirty="0"/>
              <a:t>	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201719" y="12435"/>
            <a:ext cx="117868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368C78"/>
              </a:buClr>
              <a:buSzPts val="1500"/>
            </a:pPr>
            <a:r>
              <a:rPr lang="nl" sz="2000" b="1" dirty="0">
                <a:solidFill>
                  <a:srgbClr val="0000CC"/>
                </a:solidFill>
              </a:rPr>
              <a:t>Taskforce construct allowed for subsystem integration </a:t>
            </a:r>
            <a:endParaRPr sz="1467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201719" y="927947"/>
            <a:ext cx="11786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2697F27-B1D6-43D3-B70A-CA509F382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1"/>
          <a:stretch/>
        </p:blipFill>
        <p:spPr>
          <a:xfrm>
            <a:off x="3266023" y="3216804"/>
            <a:ext cx="7118349" cy="3167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59ABB53-3134-4F4B-B22D-A36F98922522}"/>
              </a:ext>
            </a:extLst>
          </p:cNvPr>
          <p:cNvSpPr/>
          <p:nvPr/>
        </p:nvSpPr>
        <p:spPr>
          <a:xfrm>
            <a:off x="6432840" y="4427784"/>
            <a:ext cx="794737" cy="74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DAEAA3F-061C-40B9-967D-11DCBD20D778}"/>
              </a:ext>
            </a:extLst>
          </p:cNvPr>
          <p:cNvSpPr/>
          <p:nvPr/>
        </p:nvSpPr>
        <p:spPr>
          <a:xfrm>
            <a:off x="6424921" y="4617436"/>
            <a:ext cx="794737" cy="1851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CA2E6-D1BA-4450-8021-EE5308720B82}"/>
              </a:ext>
            </a:extLst>
          </p:cNvPr>
          <p:cNvSpPr txBox="1"/>
          <p:nvPr/>
        </p:nvSpPr>
        <p:spPr>
          <a:xfrm>
            <a:off x="7396391" y="2892957"/>
            <a:ext cx="292285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467" i="1" dirty="0"/>
              <a:t>Task Force construct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419CD-F3FA-41FD-9B4B-139516018460}"/>
              </a:ext>
            </a:extLst>
          </p:cNvPr>
          <p:cNvSpPr txBox="1"/>
          <p:nvPr/>
        </p:nvSpPr>
        <p:spPr>
          <a:xfrm>
            <a:off x="3266021" y="2890527"/>
            <a:ext cx="292285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467" i="1" dirty="0"/>
              <a:t>Existing construct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490623-4C3C-44FA-8AA8-2717CE948F18}"/>
              </a:ext>
            </a:extLst>
          </p:cNvPr>
          <p:cNvSpPr txBox="1"/>
          <p:nvPr/>
        </p:nvSpPr>
        <p:spPr>
          <a:xfrm>
            <a:off x="1346204" y="3430276"/>
            <a:ext cx="292285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467" i="1" dirty="0"/>
              <a:t>People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088BC1-3723-47F3-9645-B3C063851EC2}"/>
              </a:ext>
            </a:extLst>
          </p:cNvPr>
          <p:cNvSpPr txBox="1"/>
          <p:nvPr/>
        </p:nvSpPr>
        <p:spPr>
          <a:xfrm>
            <a:off x="683687" y="4396456"/>
            <a:ext cx="292285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467" i="1" dirty="0"/>
              <a:t>System Decomposition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2F00EE-E3C4-4DB1-B203-4710743A8737}"/>
              </a:ext>
            </a:extLst>
          </p:cNvPr>
          <p:cNvSpPr txBox="1"/>
          <p:nvPr/>
        </p:nvSpPr>
        <p:spPr>
          <a:xfrm>
            <a:off x="770597" y="5442380"/>
            <a:ext cx="292285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467" i="1" dirty="0"/>
              <a:t>System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59D74-9CA2-43FA-A113-F0E7C804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6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71AB0BC-A268-4D27-A9C0-23F455B5B4F8}"/>
              </a:ext>
            </a:extLst>
          </p:cNvPr>
          <p:cNvSpPr/>
          <p:nvPr/>
        </p:nvSpPr>
        <p:spPr>
          <a:xfrm>
            <a:off x="468285" y="1068971"/>
            <a:ext cx="11228415" cy="1863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F78635-E875-4C24-8184-FBB3857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1" t="10561" r="10646" b="79299"/>
          <a:stretch/>
        </p:blipFill>
        <p:spPr>
          <a:xfrm>
            <a:off x="8660098" y="3865133"/>
            <a:ext cx="332145" cy="252268"/>
          </a:xfrm>
          <a:prstGeom prst="rect">
            <a:avLst/>
          </a:prstGeom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B5FE34-ED06-479F-AD2C-1893C9DC0B00}"/>
              </a:ext>
            </a:extLst>
          </p:cNvPr>
          <p:cNvSpPr/>
          <p:nvPr/>
        </p:nvSpPr>
        <p:spPr>
          <a:xfrm>
            <a:off x="8442332" y="3341911"/>
            <a:ext cx="2558400" cy="256005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89" name="Google Shape;89;p16"/>
          <p:cNvSpPr txBox="1"/>
          <p:nvPr/>
        </p:nvSpPr>
        <p:spPr>
          <a:xfrm>
            <a:off x="201719" y="12435"/>
            <a:ext cx="117868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368C78"/>
              </a:buClr>
              <a:buSzPts val="1500"/>
            </a:pPr>
            <a:r>
              <a:rPr lang="nl" sz="2000" b="1" dirty="0">
                <a:solidFill>
                  <a:srgbClr val="0000CC"/>
                </a:solidFill>
              </a:rPr>
              <a:t>An Integrated-System based Decomposition to capture the Task Force work</a:t>
            </a:r>
            <a:endParaRPr sz="1467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201719" y="927947"/>
            <a:ext cx="11786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55;p27">
            <a:extLst>
              <a:ext uri="{FF2B5EF4-FFF2-40B4-BE49-F238E27FC236}">
                <a16:creationId xmlns:a16="http://schemas.microsoft.com/office/drawing/2014/main" id="{D5C7215E-5C70-4885-8FF0-FBF49D5D2B1B}"/>
              </a:ext>
            </a:extLst>
          </p:cNvPr>
          <p:cNvSpPr txBox="1"/>
          <p:nvPr/>
        </p:nvSpPr>
        <p:spPr>
          <a:xfrm>
            <a:off x="201719" y="1007600"/>
            <a:ext cx="117868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94728" algn="ctr">
              <a:buClr>
                <a:schemeClr val="dk2"/>
              </a:buClr>
              <a:buSzPts val="1300"/>
            </a:pPr>
            <a:r>
              <a:rPr lang="en-US" sz="1600" b="1" dirty="0">
                <a:solidFill>
                  <a:srgbClr val="0000CC"/>
                </a:solidFill>
              </a:rPr>
              <a:t>As presented by F. Sorrentino and R. Meijer at the 2024 ET Annual Event, Warsaw</a:t>
            </a:r>
          </a:p>
          <a:p>
            <a:pPr marL="194728" algn="ctr">
              <a:buClr>
                <a:schemeClr val="dk2"/>
              </a:buClr>
              <a:buSzPts val="1300"/>
            </a:pPr>
            <a:endParaRPr lang="en-US" sz="1600" b="1" dirty="0"/>
          </a:p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strike="sngStrike" dirty="0">
                <a:solidFill>
                  <a:srgbClr val="C00000"/>
                </a:solidFill>
              </a:rPr>
              <a:t>Discipline-based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00B050"/>
                </a:solidFill>
              </a:rPr>
              <a:t>Integrated-system</a:t>
            </a:r>
            <a:r>
              <a:rPr lang="en-US" sz="1600" dirty="0"/>
              <a:t> based decomposition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/>
              <a:t>	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/>
              <a:t>	</a:t>
            </a:r>
            <a:r>
              <a:rPr lang="en-US" sz="1600" b="1" dirty="0"/>
              <a:t>Lv. 1: </a:t>
            </a:r>
            <a:r>
              <a:rPr lang="en-US" sz="1600" dirty="0"/>
              <a:t>ET </a:t>
            </a:r>
            <a:r>
              <a:rPr lang="en-US" sz="1600" dirty="0">
                <a:sym typeface="Wingdings" panose="05000000000000000000" pitchFamily="2" charset="2"/>
              </a:rPr>
              <a:t> {Grouping of expert systems}  </a:t>
            </a:r>
            <a:r>
              <a:rPr lang="en-US" sz="1600" b="1" dirty="0">
                <a:sym typeface="Wingdings" panose="05000000000000000000" pitchFamily="2" charset="2"/>
              </a:rPr>
              <a:t>Lv. 2: </a:t>
            </a:r>
            <a:r>
              <a:rPr lang="en-US" sz="1600" dirty="0">
                <a:sym typeface="Wingdings" panose="05000000000000000000" pitchFamily="2" charset="2"/>
              </a:rPr>
              <a:t>All ET Suspensions  …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b="1" dirty="0">
                <a:sym typeface="Wingdings" panose="05000000000000000000" pitchFamily="2" charset="2"/>
              </a:rPr>
              <a:t>Lv. 1: </a:t>
            </a:r>
            <a:r>
              <a:rPr lang="en-US" sz="1600" dirty="0">
                <a:sym typeface="Wingdings" panose="05000000000000000000" pitchFamily="2" charset="2"/>
              </a:rPr>
              <a:t>ET  {</a:t>
            </a:r>
            <a:r>
              <a:rPr lang="en-US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Functional &amp; physical partitioning</a:t>
            </a:r>
            <a:r>
              <a:rPr lang="en-US" sz="1600" dirty="0">
                <a:sym typeface="Wingdings" panose="05000000000000000000" pitchFamily="2" charset="2"/>
              </a:rPr>
              <a:t>}  </a:t>
            </a:r>
            <a:r>
              <a:rPr lang="en-US" sz="1600" b="1" dirty="0">
                <a:sym typeface="Wingdings" panose="05000000000000000000" pitchFamily="2" charset="2"/>
              </a:rPr>
              <a:t>Lv. 2: </a:t>
            </a:r>
            <a:r>
              <a:rPr lang="en-US" sz="1600" dirty="0">
                <a:sym typeface="Wingdings" panose="05000000000000000000" pitchFamily="2" charset="2"/>
              </a:rPr>
              <a:t>Low-Frequency Interferometer (LFI)  …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3EEF2-DDA6-4B1C-9AA6-71D3DCE51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4" t="3538" r="43195" b="2455"/>
          <a:stretch/>
        </p:blipFill>
        <p:spPr>
          <a:xfrm>
            <a:off x="9271007" y="3591214"/>
            <a:ext cx="947589" cy="208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75928-38B9-434B-8CC9-769429033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95654"/>
            <a:ext cx="6408928" cy="2567055"/>
          </a:xfrm>
          <a:prstGeom prst="rect">
            <a:avLst/>
          </a:prstGeom>
          <a:ln w="19050">
            <a:solidFill>
              <a:srgbClr val="0000CC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A694A16-C30E-4566-826F-A8D9A3BD1820}"/>
              </a:ext>
            </a:extLst>
          </p:cNvPr>
          <p:cNvSpPr/>
          <p:nvPr/>
        </p:nvSpPr>
        <p:spPr>
          <a:xfrm>
            <a:off x="6732407" y="4226351"/>
            <a:ext cx="480000" cy="48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351888-232F-4D44-8787-FAF112BCD21A}"/>
              </a:ext>
            </a:extLst>
          </p:cNvPr>
          <p:cNvCxnSpPr>
            <a:cxnSpLocks/>
            <a:stCxn id="13" idx="1"/>
          </p:cNvCxnSpPr>
          <p:nvPr/>
        </p:nvCxnSpPr>
        <p:spPr>
          <a:xfrm flipV="1">
            <a:off x="6802701" y="3454400"/>
            <a:ext cx="2366699" cy="84224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9E9B4-6D5F-43CF-BCB6-930DAE56240E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6972407" y="4706351"/>
            <a:ext cx="2101744" cy="102134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E78364-8825-46A7-93CB-501EE1829F12}"/>
              </a:ext>
            </a:extLst>
          </p:cNvPr>
          <p:cNvSpPr txBox="1"/>
          <p:nvPr/>
        </p:nvSpPr>
        <p:spPr>
          <a:xfrm>
            <a:off x="4279901" y="5842448"/>
            <a:ext cx="3276644" cy="53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467" i="1" dirty="0"/>
              <a:t>Sys. level 2: LF-Interferometer</a:t>
            </a:r>
          </a:p>
          <a:p>
            <a:pPr marL="194728" algn="ctr">
              <a:buClr>
                <a:schemeClr val="dk2"/>
              </a:buClr>
              <a:buSzPts val="1300"/>
            </a:pPr>
            <a:r>
              <a:rPr lang="en-US" sz="1400" b="1" i="1" dirty="0">
                <a:solidFill>
                  <a:srgbClr val="0000CC"/>
                </a:solidFill>
              </a:rPr>
              <a:t>SYS_004 (LFI)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34D43-A844-4110-A807-711C50237898}"/>
              </a:ext>
            </a:extLst>
          </p:cNvPr>
          <p:cNvSpPr txBox="1"/>
          <p:nvPr/>
        </p:nvSpPr>
        <p:spPr>
          <a:xfrm>
            <a:off x="8295225" y="5914513"/>
            <a:ext cx="3177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467" i="1" dirty="0"/>
              <a:t>Sys. level 3: LF-Test Mass tower</a:t>
            </a:r>
          </a:p>
          <a:p>
            <a:pPr marL="194728" algn="ctr">
              <a:buClr>
                <a:schemeClr val="dk2"/>
              </a:buClr>
              <a:buSzPts val="1300"/>
            </a:pPr>
            <a:r>
              <a:rPr lang="en-US" sz="1333" b="1" i="1" dirty="0">
                <a:solidFill>
                  <a:srgbClr val="7030A0"/>
                </a:solidFill>
              </a:rPr>
              <a:t>SYS_129 (LITM_Y)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70978-93D6-47B2-B4EE-612A1BB47C16}"/>
              </a:ext>
            </a:extLst>
          </p:cNvPr>
          <p:cNvSpPr txBox="1"/>
          <p:nvPr/>
        </p:nvSpPr>
        <p:spPr>
          <a:xfrm>
            <a:off x="607307" y="3795654"/>
            <a:ext cx="3276644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067" i="1" dirty="0"/>
              <a:t>(Detail view)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5A4D28A2-0531-474C-AE16-7864D92EEA0B}"/>
              </a:ext>
            </a:extLst>
          </p:cNvPr>
          <p:cNvSpPr/>
          <p:nvPr/>
        </p:nvSpPr>
        <p:spPr>
          <a:xfrm>
            <a:off x="984250" y="2148857"/>
            <a:ext cx="209549" cy="2032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6D0D2F-DC4A-4925-8EF1-5D1615500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2633160"/>
            <a:ext cx="165101" cy="1651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D9F2059-C33D-4D8E-AB3A-95D4FAE3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15" t="13081" r="27098" b="81426"/>
          <a:stretch/>
        </p:blipFill>
        <p:spPr>
          <a:xfrm>
            <a:off x="10218596" y="4706351"/>
            <a:ext cx="244264" cy="19918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7FF1BCB-52C6-4259-9E7C-54602A374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49" t="13536" r="23290" b="81652"/>
          <a:stretch/>
        </p:blipFill>
        <p:spPr>
          <a:xfrm>
            <a:off x="9519375" y="5467999"/>
            <a:ext cx="179181" cy="158101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03D729A-A36B-4325-B6AA-0EE8359CE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55" t="18281" r="25510" b="76908"/>
          <a:stretch/>
        </p:blipFill>
        <p:spPr>
          <a:xfrm>
            <a:off x="9964100" y="3975619"/>
            <a:ext cx="201779" cy="186808"/>
          </a:xfrm>
          <a:prstGeom prst="rect">
            <a:avLst/>
          </a:prstGeom>
          <a:ln>
            <a:noFill/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04710E-540B-4F83-8E34-F8A5B4598B0A}"/>
              </a:ext>
            </a:extLst>
          </p:cNvPr>
          <p:cNvSpPr/>
          <p:nvPr/>
        </p:nvSpPr>
        <p:spPr>
          <a:xfrm>
            <a:off x="9976506" y="4519324"/>
            <a:ext cx="32384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1956A9-8124-4D77-8DB8-A306F4458EF8}"/>
              </a:ext>
            </a:extLst>
          </p:cNvPr>
          <p:cNvSpPr/>
          <p:nvPr/>
        </p:nvSpPr>
        <p:spPr>
          <a:xfrm>
            <a:off x="10205898" y="5169917"/>
            <a:ext cx="12197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C0BEFF-443B-45A1-8F95-630806FDF1E3}"/>
              </a:ext>
            </a:extLst>
          </p:cNvPr>
          <p:cNvSpPr/>
          <p:nvPr/>
        </p:nvSpPr>
        <p:spPr>
          <a:xfrm>
            <a:off x="10036274" y="5169917"/>
            <a:ext cx="12197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04C01-DE02-4624-A025-7C85CCA2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723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97BB8E7-8696-4B2E-99D5-809E6B794D70}"/>
              </a:ext>
            </a:extLst>
          </p:cNvPr>
          <p:cNvSpPr/>
          <p:nvPr/>
        </p:nvSpPr>
        <p:spPr>
          <a:xfrm>
            <a:off x="1399848" y="3314202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SYS_002: Subsurface Civil Infra.</a:t>
            </a:r>
            <a:endParaRPr lang="en-NL" sz="12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0FDE5A-99A3-4B68-85DB-1DE5E6DF187F}"/>
              </a:ext>
            </a:extLst>
          </p:cNvPr>
          <p:cNvSpPr/>
          <p:nvPr/>
        </p:nvSpPr>
        <p:spPr>
          <a:xfrm>
            <a:off x="3523552" y="3314202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SYS_005: Technical Infra.</a:t>
            </a:r>
            <a:endParaRPr lang="en-NL" sz="12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3E6AA8-62E7-4913-961E-EC6E57AB8B91}"/>
              </a:ext>
            </a:extLst>
          </p:cNvPr>
          <p:cNvSpPr/>
          <p:nvPr/>
        </p:nvSpPr>
        <p:spPr>
          <a:xfrm>
            <a:off x="5647256" y="3314202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SYS_004: LFI</a:t>
            </a:r>
            <a:endParaRPr lang="en-NL" sz="1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91BAC3-265C-48FC-9819-3ACA9D249E97}"/>
              </a:ext>
            </a:extLst>
          </p:cNvPr>
          <p:cNvSpPr/>
          <p:nvPr/>
        </p:nvSpPr>
        <p:spPr>
          <a:xfrm>
            <a:off x="7770960" y="3314202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SYS_003: HFI</a:t>
            </a:r>
            <a:endParaRPr lang="en-NL" sz="12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42598B-BBE0-4398-BAC5-5BAC1CA5FB06}"/>
              </a:ext>
            </a:extLst>
          </p:cNvPr>
          <p:cNvSpPr/>
          <p:nvPr/>
        </p:nvSpPr>
        <p:spPr>
          <a:xfrm>
            <a:off x="4551484" y="2332508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SYS_001: ET</a:t>
            </a:r>
            <a:endParaRPr lang="en-NL" sz="1200" b="1" dirty="0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803B0043-3273-4F71-8F64-EB9EFDB2164C}"/>
              </a:ext>
            </a:extLst>
          </p:cNvPr>
          <p:cNvSpPr/>
          <p:nvPr/>
        </p:nvSpPr>
        <p:spPr>
          <a:xfrm>
            <a:off x="4236293" y="1429580"/>
            <a:ext cx="2119745" cy="57199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Science case</a:t>
            </a:r>
            <a:endParaRPr lang="en-NL" sz="1200" b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287C12-296B-4428-969A-5CAF426D5669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5296166" y="2000967"/>
            <a:ext cx="0" cy="3315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9AE13AA-7986-44D2-AD73-4F465D23E959}"/>
              </a:ext>
            </a:extLst>
          </p:cNvPr>
          <p:cNvCxnSpPr>
            <a:stCxn id="38" idx="2"/>
            <a:endCxn id="35" idx="0"/>
          </p:cNvCxnSpPr>
          <p:nvPr/>
        </p:nvCxnSpPr>
        <p:spPr>
          <a:xfrm rot="5400000">
            <a:off x="4577351" y="2595387"/>
            <a:ext cx="409698" cy="102793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D2BD188-9C59-42AF-BA90-08F82889B9AF}"/>
              </a:ext>
            </a:extLst>
          </p:cNvPr>
          <p:cNvCxnSpPr>
            <a:cxnSpLocks/>
            <a:stCxn id="38" idx="2"/>
            <a:endCxn id="36" idx="0"/>
          </p:cNvCxnSpPr>
          <p:nvPr/>
        </p:nvCxnSpPr>
        <p:spPr>
          <a:xfrm rot="16200000" flipH="1">
            <a:off x="5639203" y="2561467"/>
            <a:ext cx="409698" cy="109577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3EAB00D-88AF-492F-A8D6-4F58B5404D15}"/>
              </a:ext>
            </a:extLst>
          </p:cNvPr>
          <p:cNvCxnSpPr>
            <a:cxnSpLocks/>
            <a:stCxn id="38" idx="2"/>
            <a:endCxn id="34" idx="0"/>
          </p:cNvCxnSpPr>
          <p:nvPr/>
        </p:nvCxnSpPr>
        <p:spPr>
          <a:xfrm rot="5400000">
            <a:off x="3515499" y="1533535"/>
            <a:ext cx="409698" cy="31516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7806E43-F5EB-4DF4-93EB-98FE5990EB40}"/>
              </a:ext>
            </a:extLst>
          </p:cNvPr>
          <p:cNvCxnSpPr>
            <a:cxnSpLocks/>
            <a:stCxn id="38" idx="2"/>
            <a:endCxn id="37" idx="0"/>
          </p:cNvCxnSpPr>
          <p:nvPr/>
        </p:nvCxnSpPr>
        <p:spPr>
          <a:xfrm rot="16200000" flipH="1">
            <a:off x="6701055" y="1499615"/>
            <a:ext cx="409698" cy="3219476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7872B-2064-4C20-9D3E-4D72CB0EE8EA}"/>
              </a:ext>
            </a:extLst>
          </p:cNvPr>
          <p:cNvSpPr/>
          <p:nvPr/>
        </p:nvSpPr>
        <p:spPr>
          <a:xfrm>
            <a:off x="9894665" y="4302246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SYS_xxx</a:t>
            </a:r>
            <a:r>
              <a:rPr lang="en-US" sz="1200" b="1" dirty="0"/>
              <a:t>: …</a:t>
            </a:r>
            <a:endParaRPr lang="en-NL" sz="1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D696F-1AB5-4B69-BC83-10D736279420}"/>
              </a:ext>
            </a:extLst>
          </p:cNvPr>
          <p:cNvSpPr/>
          <p:nvPr/>
        </p:nvSpPr>
        <p:spPr>
          <a:xfrm>
            <a:off x="7770960" y="4302246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SYS_033: LBS</a:t>
            </a:r>
            <a:endParaRPr lang="en-NL" sz="1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E18F9D-9ED9-4696-B429-B86E6E62FB60}"/>
              </a:ext>
            </a:extLst>
          </p:cNvPr>
          <p:cNvSpPr/>
          <p:nvPr/>
        </p:nvSpPr>
        <p:spPr>
          <a:xfrm>
            <a:off x="5647255" y="4302245"/>
            <a:ext cx="1489363" cy="571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SYS_026: LITM_X</a:t>
            </a:r>
            <a:endParaRPr lang="en-NL" sz="1200" b="1" dirty="0">
              <a:solidFill>
                <a:srgbClr val="7030A0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D352388-8C80-4072-B5B9-152BD5F28A46}"/>
              </a:ext>
            </a:extLst>
          </p:cNvPr>
          <p:cNvCxnSpPr>
            <a:cxnSpLocks/>
            <a:stCxn id="36" idx="2"/>
            <a:endCxn id="17" idx="0"/>
          </p:cNvCxnSpPr>
          <p:nvPr/>
        </p:nvCxnSpPr>
        <p:spPr>
          <a:xfrm rot="16200000" flipH="1">
            <a:off x="8307618" y="1970517"/>
            <a:ext cx="416048" cy="4247409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4787C74-ECE0-4D49-8638-069D311264DB}"/>
              </a:ext>
            </a:extLst>
          </p:cNvPr>
          <p:cNvCxnSpPr>
            <a:cxnSpLocks/>
            <a:stCxn id="36" idx="2"/>
            <a:endCxn id="18" idx="0"/>
          </p:cNvCxnSpPr>
          <p:nvPr/>
        </p:nvCxnSpPr>
        <p:spPr>
          <a:xfrm rot="16200000" flipH="1">
            <a:off x="7245766" y="3032370"/>
            <a:ext cx="416048" cy="212370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BAD7069-7AE4-4688-9153-DE57055CDB5B}"/>
              </a:ext>
            </a:extLst>
          </p:cNvPr>
          <p:cNvCxnSpPr>
            <a:cxnSpLocks/>
            <a:stCxn id="36" idx="2"/>
            <a:endCxn id="19" idx="0"/>
          </p:cNvCxnSpPr>
          <p:nvPr/>
        </p:nvCxnSpPr>
        <p:spPr>
          <a:xfrm rot="5400000">
            <a:off x="6183915" y="4094221"/>
            <a:ext cx="41604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oogle Shape;90;p16">
            <a:extLst>
              <a:ext uri="{FF2B5EF4-FFF2-40B4-BE49-F238E27FC236}">
                <a16:creationId xmlns:a16="http://schemas.microsoft.com/office/drawing/2014/main" id="{54363239-2129-45FF-B3C2-D5B3C525B56B}"/>
              </a:ext>
            </a:extLst>
          </p:cNvPr>
          <p:cNvCxnSpPr>
            <a:cxnSpLocks/>
          </p:cNvCxnSpPr>
          <p:nvPr/>
        </p:nvCxnSpPr>
        <p:spPr>
          <a:xfrm>
            <a:off x="0" y="662093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89;p16">
            <a:extLst>
              <a:ext uri="{FF2B5EF4-FFF2-40B4-BE49-F238E27FC236}">
                <a16:creationId xmlns:a16="http://schemas.microsoft.com/office/drawing/2014/main" id="{CB14C3BB-8631-4F24-BC72-556227CF5DB7}"/>
              </a:ext>
            </a:extLst>
          </p:cNvPr>
          <p:cNvSpPr txBox="1"/>
          <p:nvPr/>
        </p:nvSpPr>
        <p:spPr>
          <a:xfrm>
            <a:off x="151289" y="0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2400" b="1" dirty="0">
                <a:solidFill>
                  <a:srgbClr val="0000CC"/>
                </a:solidFill>
              </a:rPr>
              <a:t>System decomposition – Instrument branch example</a:t>
            </a:r>
            <a:endParaRPr dirty="0">
              <a:solidFill>
                <a:srgbClr val="0000CC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4B49DFA-875A-467C-A52E-44C785C6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149" y="1428604"/>
            <a:ext cx="1748474" cy="122649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D57B904-E7D3-4513-9C2C-AF94C27D8E6C}"/>
              </a:ext>
            </a:extLst>
          </p:cNvPr>
          <p:cNvSpPr txBox="1"/>
          <p:nvPr/>
        </p:nvSpPr>
        <p:spPr>
          <a:xfrm>
            <a:off x="6662420" y="1128501"/>
            <a:ext cx="3711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REQ0001</a:t>
            </a:r>
            <a:r>
              <a:rPr lang="en-US" sz="1400" b="0" i="0" u="none" strike="noStrike" baseline="0" dirty="0">
                <a:latin typeface="CMSS17"/>
              </a:rPr>
              <a:t> - Einstein Telescope sensitivity budget</a:t>
            </a:r>
            <a:endParaRPr lang="en-NL" dirty="0">
              <a:latin typeface="CMSS1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0AC2CC-ED8C-4CD5-97A9-4EEAB8E6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25" y="2356774"/>
            <a:ext cx="1820576" cy="133666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D2D4C29-F504-4453-854C-D7E93D610B86}"/>
              </a:ext>
            </a:extLst>
          </p:cNvPr>
          <p:cNvSpPr txBox="1"/>
          <p:nvPr/>
        </p:nvSpPr>
        <p:spPr>
          <a:xfrm>
            <a:off x="8910110" y="2048997"/>
            <a:ext cx="2695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REQ0002</a:t>
            </a:r>
            <a:r>
              <a:rPr lang="en-US" sz="1400" b="0" i="0" u="none" strike="noStrike" baseline="0" dirty="0">
                <a:latin typeface="CMSS17"/>
              </a:rPr>
              <a:t> – HFI sensitivity budget</a:t>
            </a:r>
            <a:endParaRPr lang="en-NL" dirty="0">
              <a:latin typeface="CMSS1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73731-04E1-4236-987E-7B50DB044C2B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040847" y="2048998"/>
            <a:ext cx="856946" cy="569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42B6C6-70A4-4D87-A373-1E687EF8EEE9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9260323" y="3109354"/>
            <a:ext cx="355270" cy="490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AF21C11-5292-4508-A530-30A1F6673433}"/>
              </a:ext>
            </a:extLst>
          </p:cNvPr>
          <p:cNvSpPr txBox="1"/>
          <p:nvPr/>
        </p:nvSpPr>
        <p:spPr>
          <a:xfrm>
            <a:off x="272310" y="828769"/>
            <a:ext cx="354615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Lowest level of detail at the Integrated Tower (‘node’) level</a:t>
            </a:r>
          </a:p>
          <a:p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Total # of nodes considered per HF-LF pair: ~160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Two decompositions: Triangle and 2L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3672F3-96EA-47BE-963D-C6C04854C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48" y="4799498"/>
            <a:ext cx="4411133" cy="18564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4AA767-A45B-4DE0-ADF7-F4D6729A8B11}"/>
              </a:ext>
            </a:extLst>
          </p:cNvPr>
          <p:cNvCxnSpPr>
            <a:cxnSpLocks/>
          </p:cNvCxnSpPr>
          <p:nvPr/>
        </p:nvCxnSpPr>
        <p:spPr>
          <a:xfrm flipV="1">
            <a:off x="822748" y="3868471"/>
            <a:ext cx="4824507" cy="913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BE7F4B0-08D2-49D3-B083-AC00CCD6F040}"/>
              </a:ext>
            </a:extLst>
          </p:cNvPr>
          <p:cNvSpPr/>
          <p:nvPr/>
        </p:nvSpPr>
        <p:spPr>
          <a:xfrm>
            <a:off x="6632844" y="5053673"/>
            <a:ext cx="1732166" cy="170838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58EBD3-2649-4915-B8BE-B90AF0B6D67F}"/>
              </a:ext>
            </a:extLst>
          </p:cNvPr>
          <p:cNvSpPr/>
          <p:nvPr/>
        </p:nvSpPr>
        <p:spPr>
          <a:xfrm>
            <a:off x="4837237" y="5081118"/>
            <a:ext cx="480000" cy="48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EA7805-18F1-4171-A6CF-28BE1033EC2A}"/>
              </a:ext>
            </a:extLst>
          </p:cNvPr>
          <p:cNvCxnSpPr>
            <a:cxnSpLocks/>
            <a:stCxn id="31" idx="0"/>
            <a:endCxn id="30" idx="0"/>
          </p:cNvCxnSpPr>
          <p:nvPr/>
        </p:nvCxnSpPr>
        <p:spPr>
          <a:xfrm flipV="1">
            <a:off x="5077237" y="5053673"/>
            <a:ext cx="2421690" cy="2744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54219D-3443-4A17-A9DA-DFE08299A1DA}"/>
              </a:ext>
            </a:extLst>
          </p:cNvPr>
          <p:cNvCxnSpPr>
            <a:cxnSpLocks/>
            <a:stCxn id="31" idx="3"/>
            <a:endCxn id="30" idx="3"/>
          </p:cNvCxnSpPr>
          <p:nvPr/>
        </p:nvCxnSpPr>
        <p:spPr>
          <a:xfrm>
            <a:off x="4907531" y="5490824"/>
            <a:ext cx="1978983" cy="10210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84FD487F-0C1D-4888-ADB7-12AF8FC04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44" t="3538" r="43195" b="2455"/>
          <a:stretch/>
        </p:blipFill>
        <p:spPr>
          <a:xfrm>
            <a:off x="7166293" y="5146646"/>
            <a:ext cx="665269" cy="146591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FAF260-88AA-4F75-A688-F2EA377EE95F}"/>
              </a:ext>
            </a:extLst>
          </p:cNvPr>
          <p:cNvCxnSpPr>
            <a:cxnSpLocks/>
          </p:cNvCxnSpPr>
          <p:nvPr/>
        </p:nvCxnSpPr>
        <p:spPr>
          <a:xfrm flipV="1">
            <a:off x="5233881" y="3886197"/>
            <a:ext cx="1931359" cy="913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A33A1E-823F-41ED-8A1B-156EBE6A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0757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C021CA-66E3-45B5-94A6-ABB3A7EB6AD3}"/>
              </a:ext>
            </a:extLst>
          </p:cNvPr>
          <p:cNvSpPr/>
          <p:nvPr/>
        </p:nvSpPr>
        <p:spPr>
          <a:xfrm>
            <a:off x="485219" y="1055368"/>
            <a:ext cx="7202514" cy="99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B5FE34-ED06-479F-AD2C-1893C9DC0B00}"/>
              </a:ext>
            </a:extLst>
          </p:cNvPr>
          <p:cNvSpPr/>
          <p:nvPr/>
        </p:nvSpPr>
        <p:spPr>
          <a:xfrm>
            <a:off x="4613268" y="3223937"/>
            <a:ext cx="2558400" cy="256005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89" name="Google Shape;89;p16"/>
          <p:cNvSpPr txBox="1"/>
          <p:nvPr/>
        </p:nvSpPr>
        <p:spPr>
          <a:xfrm>
            <a:off x="201719" y="12435"/>
            <a:ext cx="117868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368C78"/>
              </a:buClr>
              <a:buSzPts val="1500"/>
            </a:pPr>
            <a:r>
              <a:rPr lang="nl" sz="2000" b="1" dirty="0">
                <a:solidFill>
                  <a:srgbClr val="0000CC"/>
                </a:solidFill>
              </a:rPr>
              <a:t>Capturing traceable requirements</a:t>
            </a:r>
            <a:endParaRPr sz="1467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201719" y="927947"/>
            <a:ext cx="11786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55;p27">
            <a:extLst>
              <a:ext uri="{FF2B5EF4-FFF2-40B4-BE49-F238E27FC236}">
                <a16:creationId xmlns:a16="http://schemas.microsoft.com/office/drawing/2014/main" id="{D5C7215E-5C70-4885-8FF0-FBF49D5D2B1B}"/>
              </a:ext>
            </a:extLst>
          </p:cNvPr>
          <p:cNvSpPr txBox="1"/>
          <p:nvPr/>
        </p:nvSpPr>
        <p:spPr>
          <a:xfrm>
            <a:off x="201719" y="1007601"/>
            <a:ext cx="117868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23323" indent="-228594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600" b="1" dirty="0"/>
              <a:t>Traceable</a:t>
            </a:r>
            <a:r>
              <a:rPr lang="en-US" sz="1600" dirty="0"/>
              <a:t> requirements and specs are stored in 12 Output Tables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 One set for Triangle (TABs 1-6) and one for 2L (TABs 7-12) configuration</a:t>
            </a:r>
          </a:p>
          <a:p>
            <a:pPr marL="194728">
              <a:buClr>
                <a:schemeClr val="dk2"/>
              </a:buClr>
              <a:buSzPts val="1300"/>
            </a:pPr>
            <a:r>
              <a:rPr lang="en-US" sz="1600" dirty="0">
                <a:sym typeface="Wingdings" panose="05000000000000000000" pitchFamily="2" charset="2"/>
              </a:rPr>
              <a:t>	 Traceability from sensitivity curve to Civil Functional volumes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3EEF2-DDA6-4B1C-9AA6-71D3DCE5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4" t="3538" r="43195" b="2455"/>
          <a:stretch/>
        </p:blipFill>
        <p:spPr>
          <a:xfrm>
            <a:off x="5441943" y="3473241"/>
            <a:ext cx="947589" cy="2088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134D43-A844-4110-A807-711C50237898}"/>
              </a:ext>
            </a:extLst>
          </p:cNvPr>
          <p:cNvSpPr txBox="1"/>
          <p:nvPr/>
        </p:nvSpPr>
        <p:spPr>
          <a:xfrm>
            <a:off x="4759419" y="5810544"/>
            <a:ext cx="2232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400" b="1" i="1" dirty="0">
                <a:solidFill>
                  <a:srgbClr val="7030A0"/>
                </a:solidFill>
              </a:rPr>
              <a:t>1. SYS_129 (LITM_Y)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849879-6CC5-41E1-9CBF-32BC32C62C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91" r="60573"/>
          <a:stretch/>
        </p:blipFill>
        <p:spPr>
          <a:xfrm>
            <a:off x="535779" y="5083152"/>
            <a:ext cx="3657923" cy="142145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17C89-A232-44F3-8468-3BC1E9494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19" r="28593"/>
          <a:stretch/>
        </p:blipFill>
        <p:spPr>
          <a:xfrm>
            <a:off x="7285919" y="2727066"/>
            <a:ext cx="4620109" cy="1234668"/>
          </a:xfrm>
          <a:prstGeom prst="rect">
            <a:avLst/>
          </a:prstGeom>
          <a:ln w="19050">
            <a:solidFill>
              <a:srgbClr val="4472C4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99A33C-5DB8-4932-BC49-80D91BCE9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42"/>
          <a:stretch/>
        </p:blipFill>
        <p:spPr>
          <a:xfrm>
            <a:off x="7206388" y="5127344"/>
            <a:ext cx="4421336" cy="131330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1B4159-B9DB-4085-A8D0-833AFBF1C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821"/>
          <a:stretch/>
        </p:blipFill>
        <p:spPr>
          <a:xfrm>
            <a:off x="1850478" y="2687643"/>
            <a:ext cx="2343223" cy="142145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6B558E-DEF2-48FE-A633-3EFB10DFC028}"/>
              </a:ext>
            </a:extLst>
          </p:cNvPr>
          <p:cNvSpPr txBox="1"/>
          <p:nvPr/>
        </p:nvSpPr>
        <p:spPr>
          <a:xfrm>
            <a:off x="1583031" y="2338830"/>
            <a:ext cx="2480963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467" i="1" dirty="0"/>
              <a:t>1. Specification line root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5E0DC2-26E1-413F-8C5E-A5DE56282592}"/>
              </a:ext>
            </a:extLst>
          </p:cNvPr>
          <p:cNvSpPr txBox="1"/>
          <p:nvPr/>
        </p:nvSpPr>
        <p:spPr>
          <a:xfrm>
            <a:off x="265112" y="4734340"/>
            <a:ext cx="392858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333" i="1" dirty="0"/>
              <a:t>1a. Optical Payload subsystem requirements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84C3DB-A639-4AE8-8BD0-2762BB2F28EC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4193700" y="4109094"/>
            <a:ext cx="419568" cy="39487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E8459A-4A40-4AC9-BFA0-071D009F2A4D}"/>
              </a:ext>
            </a:extLst>
          </p:cNvPr>
          <p:cNvCxnSpPr>
            <a:cxnSpLocks/>
          </p:cNvCxnSpPr>
          <p:nvPr/>
        </p:nvCxnSpPr>
        <p:spPr>
          <a:xfrm flipV="1">
            <a:off x="4193700" y="4857743"/>
            <a:ext cx="1587445" cy="22541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EC8A37-CCCA-4A7D-A5C5-70375D1BC946}"/>
              </a:ext>
            </a:extLst>
          </p:cNvPr>
          <p:cNvCxnSpPr>
            <a:cxnSpLocks/>
          </p:cNvCxnSpPr>
          <p:nvPr/>
        </p:nvCxnSpPr>
        <p:spPr>
          <a:xfrm>
            <a:off x="6363492" y="4762425"/>
            <a:ext cx="842896" cy="3395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C1669AA-A4A2-4EA5-BD15-DEAE1ADD7835}"/>
              </a:ext>
            </a:extLst>
          </p:cNvPr>
          <p:cNvSpPr txBox="1"/>
          <p:nvPr/>
        </p:nvSpPr>
        <p:spPr>
          <a:xfrm>
            <a:off x="7861300" y="4783286"/>
            <a:ext cx="3766424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333" i="1" dirty="0"/>
              <a:t>1b. Vacuum vessel subsystem requirements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5E9C95-F32B-4EC6-AAB4-36B875DD558E}"/>
              </a:ext>
            </a:extLst>
          </p:cNvPr>
          <p:cNvCxnSpPr>
            <a:cxnSpLocks/>
          </p:cNvCxnSpPr>
          <p:nvPr/>
        </p:nvCxnSpPr>
        <p:spPr>
          <a:xfrm flipV="1">
            <a:off x="6023114" y="3961734"/>
            <a:ext cx="1262805" cy="278964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A813202-9B7B-4282-B919-EC5E4757CDDA}"/>
              </a:ext>
            </a:extLst>
          </p:cNvPr>
          <p:cNvSpPr txBox="1"/>
          <p:nvPr/>
        </p:nvSpPr>
        <p:spPr>
          <a:xfrm>
            <a:off x="8063403" y="2397309"/>
            <a:ext cx="3886493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8">
              <a:buClr>
                <a:schemeClr val="dk2"/>
              </a:buClr>
              <a:buSzPts val="1300"/>
            </a:pPr>
            <a:r>
              <a:rPr lang="en-US" sz="1333" i="1" dirty="0"/>
              <a:t>1c. Seismic Isolation subsystem requirements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5B0E26-0777-45A6-B0BD-69B7AA74ECD3}"/>
              </a:ext>
            </a:extLst>
          </p:cNvPr>
          <p:cNvSpPr/>
          <p:nvPr/>
        </p:nvSpPr>
        <p:spPr>
          <a:xfrm>
            <a:off x="6140452" y="4400551"/>
            <a:ext cx="32384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013753-F684-453E-A0AD-CB8F51F5BD4F}"/>
              </a:ext>
            </a:extLst>
          </p:cNvPr>
          <p:cNvSpPr/>
          <p:nvPr/>
        </p:nvSpPr>
        <p:spPr>
          <a:xfrm>
            <a:off x="6382542" y="5051144"/>
            <a:ext cx="12197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CE1150-18B7-431C-B0A6-2F58CEA7B8CB}"/>
              </a:ext>
            </a:extLst>
          </p:cNvPr>
          <p:cNvSpPr/>
          <p:nvPr/>
        </p:nvSpPr>
        <p:spPr>
          <a:xfrm>
            <a:off x="6200219" y="5051144"/>
            <a:ext cx="12197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B2B20-F6FC-4E22-BB50-A7E369EE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9FA-8CDC-4818-AE3B-4B6C23E41C5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935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2441F1F-5226-4E4C-9979-74929693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07" y="2452350"/>
            <a:ext cx="3003006" cy="1263801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88AF1-4E5C-4C00-99F7-6DBE4398C6C9}"/>
              </a:ext>
            </a:extLst>
          </p:cNvPr>
          <p:cNvSpPr txBox="1"/>
          <p:nvPr/>
        </p:nvSpPr>
        <p:spPr>
          <a:xfrm>
            <a:off x="751994" y="694736"/>
            <a:ext cx="751917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TABs 1&amp;7 (System Decomposition):</a:t>
            </a:r>
          </a:p>
          <a:p>
            <a:pPr marL="285750" indent="-285750">
              <a:buFontTx/>
              <a:buChar char="-"/>
            </a:pPr>
            <a:r>
              <a:rPr lang="en-US" dirty="0"/>
              <a:t>Numbered system node decomposition table – 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‘Coat rack’ used by Tower Integration, Optical/Detector layout, Civil Infrastructure and ET Sensitivity Budget exercises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/>
              <a:t>TABs 2&amp;8 (Integrated Towers):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Captures categorization, design flexibility and boundary conditions of integrated tower nodes</a:t>
            </a:r>
          </a:p>
          <a:p>
            <a:r>
              <a:rPr lang="en-US" dirty="0">
                <a:sym typeface="Wingdings" panose="05000000000000000000" pitchFamily="2" charset="2"/>
              </a:rPr>
              <a:t>	 Suspension architecture</a:t>
            </a:r>
          </a:p>
          <a:p>
            <a:r>
              <a:rPr lang="en-US" dirty="0">
                <a:sym typeface="Wingdings" panose="05000000000000000000" pitchFamily="2" charset="2"/>
              </a:rPr>
              <a:t>	 Optical payload boundary conditions</a:t>
            </a:r>
          </a:p>
          <a:p>
            <a:r>
              <a:rPr lang="en-US" dirty="0">
                <a:sym typeface="Wingdings" panose="05000000000000000000" pitchFamily="2" charset="2"/>
              </a:rPr>
              <a:t>	 Vessel architecture and special features</a:t>
            </a:r>
          </a:p>
          <a:p>
            <a:r>
              <a:rPr lang="en-US" dirty="0">
                <a:sym typeface="Wingdings" panose="05000000000000000000" pitchFamily="2" charset="2"/>
              </a:rPr>
              <a:t>	 Detector layout boundary conditions</a:t>
            </a:r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TABs 3&amp;9 (Optical Layout):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Convert ‘old’ optical layout output tables to Taskforce context</a:t>
            </a:r>
          </a:p>
          <a:p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b="1" dirty="0" err="1">
                <a:sym typeface="Wingdings" panose="05000000000000000000" pitchFamily="2" charset="2"/>
              </a:rPr>
              <a:t>Subtable</a:t>
            </a:r>
            <a:r>
              <a:rPr lang="en-US" b="1" dirty="0">
                <a:sym typeface="Wingdings" panose="05000000000000000000" pitchFamily="2" charset="2"/>
              </a:rPr>
              <a:t> A: </a:t>
            </a:r>
            <a:r>
              <a:rPr lang="en-US" dirty="0">
                <a:sym typeface="Wingdings" panose="05000000000000000000" pitchFamily="2" charset="2"/>
              </a:rPr>
              <a:t>Captures high-level optical requirements at  	ET/LFI/HFI system level - connection to sensitivity curves </a:t>
            </a:r>
          </a:p>
          <a:p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b="1" dirty="0" err="1">
                <a:sym typeface="Wingdings" panose="05000000000000000000" pitchFamily="2" charset="2"/>
              </a:rPr>
              <a:t>Subtable</a:t>
            </a:r>
            <a:r>
              <a:rPr lang="en-US" b="1" dirty="0">
                <a:sym typeface="Wingdings" panose="05000000000000000000" pitchFamily="2" charset="2"/>
              </a:rPr>
              <a:t> B: </a:t>
            </a:r>
            <a:r>
              <a:rPr lang="en-US" dirty="0">
                <a:sym typeface="Wingdings" panose="05000000000000000000" pitchFamily="2" charset="2"/>
              </a:rPr>
              <a:t>Optical element and subassembly functions, 	positions, orientations</a:t>
            </a:r>
          </a:p>
          <a:p>
            <a:r>
              <a:rPr lang="en-US" dirty="0">
                <a:sym typeface="Wingdings" panose="05000000000000000000" pitchFamily="2" charset="2"/>
              </a:rPr>
              <a:t>	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Subtable</a:t>
            </a:r>
            <a:r>
              <a:rPr lang="en-US" b="1" dirty="0">
                <a:sym typeface="Wingdings" panose="05000000000000000000" pitchFamily="2" charset="2"/>
              </a:rPr>
              <a:t>  C: </a:t>
            </a:r>
            <a:r>
              <a:rPr lang="en-US" dirty="0">
                <a:sym typeface="Wingdings" panose="05000000000000000000" pitchFamily="2" charset="2"/>
              </a:rPr>
              <a:t>Named optical elements and subassemblies system 	allocation and ‘spec-sheet’ </a:t>
            </a:r>
          </a:p>
          <a:p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b="1" dirty="0" err="1">
                <a:sym typeface="Wingdings" panose="05000000000000000000" pitchFamily="2" charset="2"/>
              </a:rPr>
              <a:t>Subtable</a:t>
            </a:r>
            <a:r>
              <a:rPr lang="en-US" b="1" dirty="0">
                <a:sym typeface="Wingdings" panose="05000000000000000000" pitchFamily="2" charset="2"/>
              </a:rPr>
              <a:t> D: </a:t>
            </a:r>
            <a:r>
              <a:rPr lang="en-US" dirty="0">
                <a:sym typeface="Wingdings" panose="05000000000000000000" pitchFamily="2" charset="2"/>
              </a:rPr>
              <a:t>Optical flexibility demands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17" name="Google Shape;89;p16">
            <a:extLst>
              <a:ext uri="{FF2B5EF4-FFF2-40B4-BE49-F238E27FC236}">
                <a16:creationId xmlns:a16="http://schemas.microsoft.com/office/drawing/2014/main" id="{F87235AC-BF19-46D6-BC8B-3A67E33553B9}"/>
              </a:ext>
            </a:extLst>
          </p:cNvPr>
          <p:cNvSpPr txBox="1"/>
          <p:nvPr/>
        </p:nvSpPr>
        <p:spPr>
          <a:xfrm>
            <a:off x="151289" y="-2454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2400" b="1" dirty="0">
                <a:solidFill>
                  <a:srgbClr val="0000CC"/>
                </a:solidFill>
              </a:rPr>
              <a:t>Task Force output tables overview</a:t>
            </a:r>
            <a:endParaRPr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26F7C508-6832-45F3-B628-51A5161B8B5E}"/>
              </a:ext>
            </a:extLst>
          </p:cNvPr>
          <p:cNvCxnSpPr>
            <a:cxnSpLocks/>
          </p:cNvCxnSpPr>
          <p:nvPr/>
        </p:nvCxnSpPr>
        <p:spPr>
          <a:xfrm>
            <a:off x="0" y="662093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90;p16">
            <a:extLst>
              <a:ext uri="{FF2B5EF4-FFF2-40B4-BE49-F238E27FC236}">
                <a16:creationId xmlns:a16="http://schemas.microsoft.com/office/drawing/2014/main" id="{1B489861-8CCC-486B-97CC-5D3DD63E08C4}"/>
              </a:ext>
            </a:extLst>
          </p:cNvPr>
          <p:cNvCxnSpPr>
            <a:cxnSpLocks/>
          </p:cNvCxnSpPr>
          <p:nvPr/>
        </p:nvCxnSpPr>
        <p:spPr>
          <a:xfrm>
            <a:off x="151289" y="4131991"/>
            <a:ext cx="11804491" cy="5418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oogle Shape;90;p16">
            <a:extLst>
              <a:ext uri="{FF2B5EF4-FFF2-40B4-BE49-F238E27FC236}">
                <a16:creationId xmlns:a16="http://schemas.microsoft.com/office/drawing/2014/main" id="{34A21693-676A-47E7-80EA-ABE8EF363CC6}"/>
              </a:ext>
            </a:extLst>
          </p:cNvPr>
          <p:cNvCxnSpPr>
            <a:cxnSpLocks/>
          </p:cNvCxnSpPr>
          <p:nvPr/>
        </p:nvCxnSpPr>
        <p:spPr>
          <a:xfrm>
            <a:off x="151289" y="2007651"/>
            <a:ext cx="11804491" cy="5418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224AAF-FA8F-4298-BF81-AE9FEC0C8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01" y="818724"/>
            <a:ext cx="3552679" cy="10514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CBD780-ED29-46E0-A293-43EBC2A3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836" y="2356133"/>
            <a:ext cx="1354697" cy="14562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B75B7E-238E-4A74-938C-33F20E66C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101" y="4861662"/>
            <a:ext cx="3724811" cy="1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588AF1-4E5C-4C00-99F7-6DBE4398C6C9}"/>
              </a:ext>
            </a:extLst>
          </p:cNvPr>
          <p:cNvSpPr txBox="1"/>
          <p:nvPr/>
        </p:nvSpPr>
        <p:spPr>
          <a:xfrm>
            <a:off x="751993" y="840595"/>
            <a:ext cx="10688013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TABs 4&amp;10 (Detector Layout / Technical Infrastructure):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As high-level REQs/SPCs: Detector space claims </a:t>
            </a:r>
          </a:p>
          <a:p>
            <a:pPr lvl="2"/>
            <a:r>
              <a:rPr lang="en-US" dirty="0"/>
              <a:t>(tower scaffolding, logistics space, …)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As named Subsystems: Noisy rooms, cleanrooms, </a:t>
            </a:r>
          </a:p>
          <a:p>
            <a:pPr lvl="2"/>
            <a:r>
              <a:rPr lang="en-US" dirty="0"/>
              <a:t>select beampipe segments, Cryogenic infrastructure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TABs 5&amp;11 (Civil Eng. Layout / Civil Functional Volumes):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High-level engineering requirements on civil systems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Functional contents and Excavated volume per cavern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Functional contents and Excavated volume per tunnel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TABs 6&amp;12 (ET Sensitivity/Noise budget):</a:t>
            </a:r>
          </a:p>
          <a:p>
            <a:r>
              <a:rPr lang="en-US" dirty="0"/>
              <a:t>	- Sensitivity curves as requirement lines</a:t>
            </a:r>
          </a:p>
          <a:p>
            <a:r>
              <a:rPr lang="en-US" dirty="0"/>
              <a:t>	- Noise components as specification lines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26F7C508-6832-45F3-B628-51A5161B8B5E}"/>
              </a:ext>
            </a:extLst>
          </p:cNvPr>
          <p:cNvCxnSpPr>
            <a:cxnSpLocks/>
          </p:cNvCxnSpPr>
          <p:nvPr/>
        </p:nvCxnSpPr>
        <p:spPr>
          <a:xfrm>
            <a:off x="0" y="662093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907D869-801C-45B2-BC00-7CCFD3A8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444" y="4890192"/>
            <a:ext cx="2256296" cy="158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D1196-6F27-4FB3-BB41-D08A247D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740" y="4890191"/>
            <a:ext cx="2155690" cy="1582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97127-20FA-4D42-870F-746330925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09"/>
          <a:stretch/>
        </p:blipFill>
        <p:spPr>
          <a:xfrm>
            <a:off x="9570720" y="2706321"/>
            <a:ext cx="2315710" cy="167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A195E-DEF4-44E5-949F-37FC93129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840595"/>
            <a:ext cx="3397750" cy="1448653"/>
          </a:xfrm>
          <a:prstGeom prst="rect">
            <a:avLst/>
          </a:prstGeom>
        </p:spPr>
      </p:pic>
      <p:cxnSp>
        <p:nvCxnSpPr>
          <p:cNvPr id="9" name="Google Shape;90;p16">
            <a:extLst>
              <a:ext uri="{FF2B5EF4-FFF2-40B4-BE49-F238E27FC236}">
                <a16:creationId xmlns:a16="http://schemas.microsoft.com/office/drawing/2014/main" id="{068BF7BA-056E-46E7-A52A-E7DEBE13D571}"/>
              </a:ext>
            </a:extLst>
          </p:cNvPr>
          <p:cNvCxnSpPr>
            <a:cxnSpLocks/>
          </p:cNvCxnSpPr>
          <p:nvPr/>
        </p:nvCxnSpPr>
        <p:spPr>
          <a:xfrm>
            <a:off x="151289" y="4571153"/>
            <a:ext cx="11804491" cy="5418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oogle Shape;90;p16">
            <a:extLst>
              <a:ext uri="{FF2B5EF4-FFF2-40B4-BE49-F238E27FC236}">
                <a16:creationId xmlns:a16="http://schemas.microsoft.com/office/drawing/2014/main" id="{4F9B9DD5-C5BB-4E37-A463-40AAED7E0CE9}"/>
              </a:ext>
            </a:extLst>
          </p:cNvPr>
          <p:cNvCxnSpPr>
            <a:cxnSpLocks/>
          </p:cNvCxnSpPr>
          <p:nvPr/>
        </p:nvCxnSpPr>
        <p:spPr>
          <a:xfrm>
            <a:off x="151289" y="2438084"/>
            <a:ext cx="11804491" cy="5418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89;p16">
            <a:extLst>
              <a:ext uri="{FF2B5EF4-FFF2-40B4-BE49-F238E27FC236}">
                <a16:creationId xmlns:a16="http://schemas.microsoft.com/office/drawing/2014/main" id="{D41ADEA0-9DE7-4E0A-9129-5D907DEAF040}"/>
              </a:ext>
            </a:extLst>
          </p:cNvPr>
          <p:cNvSpPr txBox="1"/>
          <p:nvPr/>
        </p:nvSpPr>
        <p:spPr>
          <a:xfrm>
            <a:off x="151289" y="-2454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2400" b="1" dirty="0">
                <a:solidFill>
                  <a:srgbClr val="0000CC"/>
                </a:solidFill>
              </a:rPr>
              <a:t>Task Force output tables overview</a:t>
            </a:r>
            <a:endParaRPr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DFC7D9-7565-45A7-8129-0C52FA92E14D}"/>
              </a:ext>
            </a:extLst>
          </p:cNvPr>
          <p:cNvCxnSpPr>
            <a:cxnSpLocks/>
          </p:cNvCxnSpPr>
          <p:nvPr/>
        </p:nvCxnSpPr>
        <p:spPr>
          <a:xfrm flipH="1" flipV="1">
            <a:off x="5960537" y="3461336"/>
            <a:ext cx="0" cy="1152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9588AF1-4E5C-4C00-99F7-6DBE4398C6C9}"/>
              </a:ext>
            </a:extLst>
          </p:cNvPr>
          <p:cNvSpPr txBox="1"/>
          <p:nvPr/>
        </p:nvSpPr>
        <p:spPr>
          <a:xfrm>
            <a:off x="751993" y="840595"/>
            <a:ext cx="10688013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Three-level system decomposition constructed for Task Force work</a:t>
            </a:r>
          </a:p>
          <a:p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Integrated-system based</a:t>
            </a:r>
          </a:p>
          <a:p>
            <a:r>
              <a:rPr lang="en-US" dirty="0">
                <a:sym typeface="Wingdings" panose="05000000000000000000" pitchFamily="2" charset="2"/>
              </a:rPr>
              <a:t>	 Approx. 250 nodes per ITF pair</a:t>
            </a:r>
          </a:p>
          <a:p>
            <a:r>
              <a:rPr lang="en-US" dirty="0">
                <a:sym typeface="Wingdings" panose="05000000000000000000" pitchFamily="2" charset="2"/>
              </a:rPr>
              <a:t>	 For both Triangle and 2L configurations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Requirements and specifications made traceable in Technical Annexes: Output Table sets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26F7C508-6832-45F3-B628-51A5161B8B5E}"/>
              </a:ext>
            </a:extLst>
          </p:cNvPr>
          <p:cNvCxnSpPr>
            <a:cxnSpLocks/>
          </p:cNvCxnSpPr>
          <p:nvPr/>
        </p:nvCxnSpPr>
        <p:spPr>
          <a:xfrm>
            <a:off x="0" y="662093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89;p16">
            <a:extLst>
              <a:ext uri="{FF2B5EF4-FFF2-40B4-BE49-F238E27FC236}">
                <a16:creationId xmlns:a16="http://schemas.microsoft.com/office/drawing/2014/main" id="{D41ADEA0-9DE7-4E0A-9129-5D907DEAF040}"/>
              </a:ext>
            </a:extLst>
          </p:cNvPr>
          <p:cNvSpPr txBox="1"/>
          <p:nvPr/>
        </p:nvSpPr>
        <p:spPr>
          <a:xfrm>
            <a:off x="151289" y="-2454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2400" b="1" dirty="0">
                <a:solidFill>
                  <a:srgbClr val="0000CC"/>
                </a:solidFill>
              </a:rPr>
              <a:t>Summary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FF803-A79F-4CDB-B767-668382E6FAAD}"/>
              </a:ext>
            </a:extLst>
          </p:cNvPr>
          <p:cNvSpPr/>
          <p:nvPr/>
        </p:nvSpPr>
        <p:spPr>
          <a:xfrm>
            <a:off x="938265" y="2937929"/>
            <a:ext cx="10091164" cy="474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TAB1: System Decomposition</a:t>
            </a:r>
            <a:endParaRPr lang="en-NL" b="1" dirty="0">
              <a:solidFill>
                <a:schemeClr val="dk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951D9E-E11D-491E-A85D-A30148D31F9B}"/>
              </a:ext>
            </a:extLst>
          </p:cNvPr>
          <p:cNvSpPr/>
          <p:nvPr/>
        </p:nvSpPr>
        <p:spPr>
          <a:xfrm>
            <a:off x="938265" y="4673593"/>
            <a:ext cx="1254607" cy="1549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TAB6:</a:t>
            </a:r>
          </a:p>
          <a:p>
            <a:pPr algn="ctr"/>
            <a:r>
              <a:rPr lang="en-US" dirty="0"/>
              <a:t>Sensitivity Budget</a:t>
            </a:r>
            <a:endParaRPr lang="en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4E305-56AA-47EB-960F-01CE10474778}"/>
              </a:ext>
            </a:extLst>
          </p:cNvPr>
          <p:cNvSpPr/>
          <p:nvPr/>
        </p:nvSpPr>
        <p:spPr>
          <a:xfrm>
            <a:off x="3147403" y="3852328"/>
            <a:ext cx="1254607" cy="1549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TAB3:</a:t>
            </a:r>
          </a:p>
          <a:p>
            <a:pPr algn="ctr"/>
            <a:r>
              <a:rPr lang="en-US" dirty="0"/>
              <a:t>Optical Layout</a:t>
            </a:r>
            <a:endParaRPr lang="en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B6CB2-418D-4C41-8422-F7F5273C076A}"/>
              </a:ext>
            </a:extLst>
          </p:cNvPr>
          <p:cNvSpPr/>
          <p:nvPr/>
        </p:nvSpPr>
        <p:spPr>
          <a:xfrm>
            <a:off x="5356541" y="4673593"/>
            <a:ext cx="1254607" cy="1549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TAB2:</a:t>
            </a:r>
            <a:r>
              <a:rPr lang="en-US" dirty="0"/>
              <a:t> Tower Integration</a:t>
            </a:r>
            <a:endParaRPr lang="en-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0A566-0F93-4C36-94BD-D15D5DE8EF5A}"/>
              </a:ext>
            </a:extLst>
          </p:cNvPr>
          <p:cNvSpPr/>
          <p:nvPr/>
        </p:nvSpPr>
        <p:spPr>
          <a:xfrm>
            <a:off x="7565679" y="3852328"/>
            <a:ext cx="1254608" cy="1549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TAB4:</a:t>
            </a:r>
          </a:p>
          <a:p>
            <a:pPr algn="ctr"/>
            <a:r>
              <a:rPr lang="en-US" dirty="0"/>
              <a:t>Detector Layout</a:t>
            </a:r>
            <a:endParaRPr lang="en-N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967944-1404-44F7-8BAC-01ACEF5C02C9}"/>
              </a:ext>
            </a:extLst>
          </p:cNvPr>
          <p:cNvSpPr/>
          <p:nvPr/>
        </p:nvSpPr>
        <p:spPr>
          <a:xfrm>
            <a:off x="9774819" y="4673593"/>
            <a:ext cx="1254609" cy="1549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TAB5:</a:t>
            </a:r>
          </a:p>
          <a:p>
            <a:pPr algn="ctr"/>
            <a:r>
              <a:rPr lang="en-US" dirty="0"/>
              <a:t>Civil Functional Volumes</a:t>
            </a:r>
            <a:endParaRPr lang="en-NL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CF6594-BB00-487E-B80D-8133142E7FFA}"/>
              </a:ext>
            </a:extLst>
          </p:cNvPr>
          <p:cNvSpPr/>
          <p:nvPr/>
        </p:nvSpPr>
        <p:spPr>
          <a:xfrm>
            <a:off x="2311786" y="4998396"/>
            <a:ext cx="741002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8B160BC-662C-4BB3-90A9-742A043F8C7B}"/>
              </a:ext>
            </a:extLst>
          </p:cNvPr>
          <p:cNvSpPr/>
          <p:nvPr/>
        </p:nvSpPr>
        <p:spPr>
          <a:xfrm>
            <a:off x="4496623" y="4998396"/>
            <a:ext cx="741002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5465C90-8D44-40A6-A3D1-EEA766DD6423}"/>
              </a:ext>
            </a:extLst>
          </p:cNvPr>
          <p:cNvSpPr/>
          <p:nvPr/>
        </p:nvSpPr>
        <p:spPr>
          <a:xfrm>
            <a:off x="4508773" y="4097860"/>
            <a:ext cx="2975765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89BBBA5-E545-4A57-96AB-03ECE29B1E2E}"/>
              </a:ext>
            </a:extLst>
          </p:cNvPr>
          <p:cNvSpPr/>
          <p:nvPr/>
        </p:nvSpPr>
        <p:spPr>
          <a:xfrm>
            <a:off x="6705101" y="4998396"/>
            <a:ext cx="779438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7740A49-2A13-46A8-BA17-3BD60115CF45}"/>
              </a:ext>
            </a:extLst>
          </p:cNvPr>
          <p:cNvSpPr/>
          <p:nvPr/>
        </p:nvSpPr>
        <p:spPr>
          <a:xfrm>
            <a:off x="8901427" y="4998396"/>
            <a:ext cx="779438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0E11C9D-23FF-4583-99D5-2EAC25DDAB0A}"/>
              </a:ext>
            </a:extLst>
          </p:cNvPr>
          <p:cNvSpPr/>
          <p:nvPr/>
        </p:nvSpPr>
        <p:spPr>
          <a:xfrm>
            <a:off x="11123382" y="4998396"/>
            <a:ext cx="509821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2F4887E-0DC7-4561-9E38-5F0161B86133}"/>
              </a:ext>
            </a:extLst>
          </p:cNvPr>
          <p:cNvSpPr/>
          <p:nvPr/>
        </p:nvSpPr>
        <p:spPr>
          <a:xfrm>
            <a:off x="333829" y="4998396"/>
            <a:ext cx="509821" cy="2624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F6686-D625-41C5-AD14-13DB71B97723}"/>
              </a:ext>
            </a:extLst>
          </p:cNvPr>
          <p:cNvSpPr txBox="1"/>
          <p:nvPr/>
        </p:nvSpPr>
        <p:spPr>
          <a:xfrm>
            <a:off x="201662" y="5401730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Science Case</a:t>
            </a:r>
            <a:endParaRPr lang="en-NL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8AF9B-473C-49EE-826D-1678F0138571}"/>
              </a:ext>
            </a:extLst>
          </p:cNvPr>
          <p:cNvSpPr txBox="1"/>
          <p:nvPr/>
        </p:nvSpPr>
        <p:spPr>
          <a:xfrm>
            <a:off x="2256537" y="5401730"/>
            <a:ext cx="10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Sensitivity curves</a:t>
            </a:r>
            <a:endParaRPr lang="en-NL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EA95CA-0B3C-4406-AC0D-D78EA2744FF2}"/>
              </a:ext>
            </a:extLst>
          </p:cNvPr>
          <p:cNvSpPr txBox="1"/>
          <p:nvPr/>
        </p:nvSpPr>
        <p:spPr>
          <a:xfrm>
            <a:off x="4661084" y="3614222"/>
            <a:ext cx="24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Optical element positioning</a:t>
            </a:r>
          </a:p>
          <a:p>
            <a:r>
              <a:rPr lang="en-US" sz="1400" b="1" dirty="0"/>
              <a:t>Beam characteristics</a:t>
            </a:r>
            <a:endParaRPr lang="en-NL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60EBEB-0D79-48EB-9A9C-99E555D91631}"/>
              </a:ext>
            </a:extLst>
          </p:cNvPr>
          <p:cNvSpPr txBox="1"/>
          <p:nvPr/>
        </p:nvSpPr>
        <p:spPr>
          <a:xfrm>
            <a:off x="6705100" y="5448294"/>
            <a:ext cx="1072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Tower info: </a:t>
            </a:r>
            <a:r>
              <a:rPr lang="en-US" sz="1400" dirty="0"/>
              <a:t>Footprint</a:t>
            </a:r>
          </a:p>
          <a:p>
            <a:r>
              <a:rPr lang="en-US" sz="1400" dirty="0"/>
              <a:t>Height</a:t>
            </a:r>
          </a:p>
          <a:p>
            <a:r>
              <a:rPr lang="en-US" sz="1400" dirty="0"/>
              <a:t>Access</a:t>
            </a:r>
          </a:p>
          <a:p>
            <a:r>
              <a:rPr lang="en-US" sz="1400" dirty="0"/>
              <a:t>ISO </a:t>
            </a:r>
            <a:r>
              <a:rPr lang="en-US" sz="1400" dirty="0" err="1"/>
              <a:t>lvl</a:t>
            </a:r>
            <a:endParaRPr lang="en-NL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8E35E-B945-4C04-90EE-C865AE4816D6}"/>
              </a:ext>
            </a:extLst>
          </p:cNvPr>
          <p:cNvSpPr txBox="1"/>
          <p:nvPr/>
        </p:nvSpPr>
        <p:spPr>
          <a:xfrm>
            <a:off x="8855925" y="3600610"/>
            <a:ext cx="1182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Space claims:</a:t>
            </a:r>
          </a:p>
          <a:p>
            <a:r>
              <a:rPr lang="en-US" sz="1400" dirty="0"/>
              <a:t>Cleanrooms</a:t>
            </a:r>
          </a:p>
          <a:p>
            <a:r>
              <a:rPr lang="en-US" sz="1400" dirty="0"/>
              <a:t>Noisy rooms</a:t>
            </a:r>
          </a:p>
          <a:p>
            <a:r>
              <a:rPr lang="en-US" sz="1400" dirty="0"/>
              <a:t>Tech Infra</a:t>
            </a:r>
          </a:p>
          <a:p>
            <a:r>
              <a:rPr lang="en-US" sz="1400" dirty="0"/>
              <a:t>Logistics</a:t>
            </a:r>
          </a:p>
          <a:p>
            <a:r>
              <a:rPr lang="en-US" sz="1400" dirty="0"/>
              <a:t>Safety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C36622-8B2D-4379-85DF-47A0C0285E93}"/>
              </a:ext>
            </a:extLst>
          </p:cNvPr>
          <p:cNvSpPr txBox="1"/>
          <p:nvPr/>
        </p:nvSpPr>
        <p:spPr>
          <a:xfrm>
            <a:off x="4353133" y="5432629"/>
            <a:ext cx="1072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Optical element:</a:t>
            </a:r>
          </a:p>
          <a:p>
            <a:r>
              <a:rPr lang="en-US" sz="1400" dirty="0"/>
              <a:t>Type</a:t>
            </a:r>
          </a:p>
          <a:p>
            <a:r>
              <a:rPr lang="en-US" sz="1400" dirty="0"/>
              <a:t>Size</a:t>
            </a:r>
          </a:p>
          <a:p>
            <a:r>
              <a:rPr lang="en-US" sz="1400" dirty="0"/>
              <a:t>Co-location</a:t>
            </a:r>
            <a:endParaRPr lang="en-NL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DDF4B2-FB8D-4482-B702-85F26EBF48D2}"/>
              </a:ext>
            </a:extLst>
          </p:cNvPr>
          <p:cNvSpPr txBox="1"/>
          <p:nvPr/>
        </p:nvSpPr>
        <p:spPr>
          <a:xfrm>
            <a:off x="11029428" y="3614222"/>
            <a:ext cx="118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Functions</a:t>
            </a:r>
          </a:p>
          <a:p>
            <a:r>
              <a:rPr lang="en-US" sz="1400" b="1" dirty="0"/>
              <a:t>&amp; volumes:</a:t>
            </a:r>
          </a:p>
          <a:p>
            <a:r>
              <a:rPr lang="en-US" sz="1400" dirty="0"/>
              <a:t>Caverns</a:t>
            </a:r>
          </a:p>
          <a:p>
            <a:r>
              <a:rPr lang="en-US" sz="1400" dirty="0"/>
              <a:t>Tunnels</a:t>
            </a:r>
            <a:endParaRPr lang="en-NL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1A15EA8-7E03-4929-8BB1-6BDCA6FD2DE0}"/>
              </a:ext>
            </a:extLst>
          </p:cNvPr>
          <p:cNvCxnSpPr>
            <a:cxnSpLocks/>
          </p:cNvCxnSpPr>
          <p:nvPr/>
        </p:nvCxnSpPr>
        <p:spPr>
          <a:xfrm flipV="1">
            <a:off x="1565569" y="3445932"/>
            <a:ext cx="0" cy="118532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29BFE-AF05-4760-A653-88E1650EEE97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774707" y="3437460"/>
            <a:ext cx="0" cy="3600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BD70F5-73B8-4E75-B4FE-E9FC06029538}"/>
              </a:ext>
            </a:extLst>
          </p:cNvPr>
          <p:cNvCxnSpPr>
            <a:cxnSpLocks/>
          </p:cNvCxnSpPr>
          <p:nvPr/>
        </p:nvCxnSpPr>
        <p:spPr>
          <a:xfrm flipV="1">
            <a:off x="8194307" y="3456670"/>
            <a:ext cx="0" cy="3600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5521B2-2913-4FBB-9345-9F9DB2059EC9}"/>
              </a:ext>
            </a:extLst>
          </p:cNvPr>
          <p:cNvCxnSpPr>
            <a:cxnSpLocks/>
          </p:cNvCxnSpPr>
          <p:nvPr/>
        </p:nvCxnSpPr>
        <p:spPr>
          <a:xfrm flipV="1">
            <a:off x="10387174" y="3469802"/>
            <a:ext cx="0" cy="116716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9307BB-0144-40CD-9980-003EBF9DFA3F}"/>
              </a:ext>
            </a:extLst>
          </p:cNvPr>
          <p:cNvSpPr txBox="1"/>
          <p:nvPr/>
        </p:nvSpPr>
        <p:spPr>
          <a:xfrm>
            <a:off x="892815" y="3875832"/>
            <a:ext cx="107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Attach</a:t>
            </a:r>
            <a:endParaRPr lang="en-NL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330936-81A4-4F49-85FF-EEED09E1FF74}"/>
              </a:ext>
            </a:extLst>
          </p:cNvPr>
          <p:cNvSpPr/>
          <p:nvPr/>
        </p:nvSpPr>
        <p:spPr>
          <a:xfrm>
            <a:off x="201662" y="2751667"/>
            <a:ext cx="11863338" cy="3912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354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9;p16">
            <a:extLst>
              <a:ext uri="{FF2B5EF4-FFF2-40B4-BE49-F238E27FC236}">
                <a16:creationId xmlns:a16="http://schemas.microsoft.com/office/drawing/2014/main" id="{F87235AC-BF19-46D6-BC8B-3A67E33553B9}"/>
              </a:ext>
            </a:extLst>
          </p:cNvPr>
          <p:cNvSpPr txBox="1"/>
          <p:nvPr/>
        </p:nvSpPr>
        <p:spPr>
          <a:xfrm>
            <a:off x="151289" y="-2454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2400" b="1" dirty="0">
                <a:solidFill>
                  <a:srgbClr val="0000CC"/>
                </a:solidFill>
              </a:rPr>
              <a:t>Spare – logical connections between tables</a:t>
            </a:r>
            <a:endParaRPr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26F7C508-6832-45F3-B628-51A5161B8B5E}"/>
              </a:ext>
            </a:extLst>
          </p:cNvPr>
          <p:cNvCxnSpPr>
            <a:cxnSpLocks/>
          </p:cNvCxnSpPr>
          <p:nvPr/>
        </p:nvCxnSpPr>
        <p:spPr>
          <a:xfrm>
            <a:off x="0" y="662093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660A28D-E245-4FB5-B2CC-E97D11210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r="10098"/>
          <a:stretch/>
        </p:blipFill>
        <p:spPr>
          <a:xfrm>
            <a:off x="2422479" y="1076326"/>
            <a:ext cx="7347041" cy="55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Widescreen</PresentationFormat>
  <Paragraphs>138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CMSS17</vt:lpstr>
      <vt:lpstr>Office Theme</vt:lpstr>
      <vt:lpstr>Task Force: System Decomposition and Traceable Output Tables  XV Einstein Telescope Symposium | Bologna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 Meijer</dc:creator>
  <cp:lastModifiedBy>Romano Meijer</cp:lastModifiedBy>
  <cp:revision>69</cp:revision>
  <dcterms:created xsi:type="dcterms:W3CDTF">2025-03-31T12:53:10Z</dcterms:created>
  <dcterms:modified xsi:type="dcterms:W3CDTF">2025-05-26T08:22:01Z</dcterms:modified>
</cp:coreProperties>
</file>