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78" r:id="rId3"/>
    <p:sldId id="379" r:id="rId4"/>
    <p:sldId id="362" r:id="rId5"/>
    <p:sldId id="380" r:id="rId6"/>
    <p:sldId id="360" r:id="rId7"/>
    <p:sldId id="372" r:id="rId8"/>
    <p:sldId id="382" r:id="rId9"/>
    <p:sldId id="373" r:id="rId10"/>
    <p:sldId id="383" r:id="rId11"/>
    <p:sldId id="374" r:id="rId12"/>
    <p:sldId id="384" r:id="rId13"/>
    <p:sldId id="376" r:id="rId14"/>
    <p:sldId id="3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46"/>
    <a:srgbClr val="4472C4"/>
    <a:srgbClr val="00B050"/>
    <a:srgbClr val="C03BD3"/>
    <a:srgbClr val="C00000"/>
    <a:srgbClr val="0000CC"/>
    <a:srgbClr val="36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43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6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823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36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46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02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30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3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23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71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71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8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5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2228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rgbClr val="0000C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Task Force: Tower Integration and Categorization</a:t>
            </a:r>
            <a:br>
              <a:rPr lang="en" sz="5300" dirty="0">
                <a:solidFill>
                  <a:srgbClr val="0000C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" sz="4000" dirty="0">
                <a:solidFill>
                  <a:srgbClr val="0000CC"/>
                </a:solidFill>
              </a:rPr>
            </a:br>
            <a:r>
              <a:rPr lang="en-US" altLang="de-DE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XV Einstein Telescope Symposium | Bologna</a:t>
            </a:r>
            <a:endParaRPr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07119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R. Meijer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557" y="3943394"/>
            <a:ext cx="3264886" cy="8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08950" y="4783775"/>
            <a:ext cx="926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CC"/>
                </a:solidFill>
              </a:rPr>
              <a:t>26-05-2025</a:t>
            </a:r>
            <a:endParaRPr sz="1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  <p:sp>
        <p:nvSpPr>
          <p:cNvPr id="9" name="Google Shape;255;p27">
            <a:extLst>
              <a:ext uri="{FF2B5EF4-FFF2-40B4-BE49-F238E27FC236}">
                <a16:creationId xmlns:a16="http://schemas.microsoft.com/office/drawing/2014/main" id="{3C66FF24-8609-4DAE-AAFF-5E39899614EA}"/>
              </a:ext>
            </a:extLst>
          </p:cNvPr>
          <p:cNvSpPr txBox="1"/>
          <p:nvPr/>
        </p:nvSpPr>
        <p:spPr>
          <a:xfrm>
            <a:off x="151289" y="702745"/>
            <a:ext cx="884009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50" b="1" dirty="0">
                <a:sym typeface="Wingdings" panose="05000000000000000000" pitchFamily="2" charset="2"/>
              </a:rPr>
              <a:t>4) Consistent application of lateral or bottom tower access</a:t>
            </a:r>
            <a:endParaRPr lang="en-US" sz="1050" b="1" dirty="0"/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b="1" dirty="0">
                <a:solidFill>
                  <a:srgbClr val="0000CC"/>
                </a:solidFill>
              </a:rPr>
              <a:t>	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 Default access: lateral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	 Exceptions for LF-TM towers and HZM5_X/Y in 2L configuration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	 Flexibility retained wherever possible (e.g. 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not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possible in SQZ lab  only lateral access option)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5) </a:t>
            </a:r>
            <a:r>
              <a:rPr lang="en-US" sz="1050" b="1" dirty="0">
                <a:sym typeface="Wingdings" panose="05000000000000000000" pitchFamily="2" charset="2"/>
              </a:rPr>
              <a:t>Accommodating</a:t>
            </a:r>
            <a:r>
              <a:rPr lang="en-US" sz="1050" b="1" dirty="0">
                <a:solidFill>
                  <a:schemeClr val="tx1"/>
                </a:solidFill>
                <a:sym typeface="Wingdings" panose="05000000000000000000" pitchFamily="2" charset="2"/>
              </a:rPr>
              <a:t> a shift towards optical element co-location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	 Emphasis on top-loaded bench Suspension architectures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	 Design flexibility on conceptual suspension system solution retained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C76A47BF-3BBA-4405-A828-C97879768F8B}"/>
              </a:ext>
            </a:extLst>
          </p:cNvPr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update 4/5 – large impacts</a:t>
            </a:r>
            <a:endParaRPr sz="1500" b="1" dirty="0">
              <a:solidFill>
                <a:srgbClr val="0000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17341-3619-498D-A627-AF6D6C099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1" r="-42" b="19679"/>
          <a:stretch/>
        </p:blipFill>
        <p:spPr>
          <a:xfrm>
            <a:off x="1320445" y="2135259"/>
            <a:ext cx="6501785" cy="2905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52F092-5876-447D-91E6-D8CFB04DC4D2}"/>
              </a:ext>
            </a:extLst>
          </p:cNvPr>
          <p:cNvSpPr/>
          <p:nvPr/>
        </p:nvSpPr>
        <p:spPr>
          <a:xfrm>
            <a:off x="5937250" y="2135259"/>
            <a:ext cx="882650" cy="2905904"/>
          </a:xfrm>
          <a:prstGeom prst="rect">
            <a:avLst/>
          </a:prstGeom>
          <a:noFill/>
          <a:ln>
            <a:solidFill>
              <a:srgbClr val="FF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C737-19D2-4427-9613-5B2DEDE128B6}"/>
              </a:ext>
            </a:extLst>
          </p:cNvPr>
          <p:cNvSpPr/>
          <p:nvPr/>
        </p:nvSpPr>
        <p:spPr>
          <a:xfrm>
            <a:off x="3517900" y="2135259"/>
            <a:ext cx="787400" cy="2905904"/>
          </a:xfrm>
          <a:prstGeom prst="rect">
            <a:avLst/>
          </a:prstGeom>
          <a:noFill/>
          <a:ln>
            <a:solidFill>
              <a:srgbClr val="FF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3D498-AC47-4B09-8BD8-55F083F957CD}"/>
              </a:ext>
            </a:extLst>
          </p:cNvPr>
          <p:cNvSpPr txBox="1"/>
          <p:nvPr/>
        </p:nvSpPr>
        <p:spPr>
          <a:xfrm>
            <a:off x="3985110" y="4030762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5)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05167-9C07-485F-B47E-E49A1BADC1B7}"/>
              </a:ext>
            </a:extLst>
          </p:cNvPr>
          <p:cNvSpPr txBox="1"/>
          <p:nvPr/>
        </p:nvSpPr>
        <p:spPr>
          <a:xfrm>
            <a:off x="6502755" y="4030762"/>
            <a:ext cx="44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4) 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  <p:sp>
        <p:nvSpPr>
          <p:cNvPr id="9" name="Google Shape;255;p27">
            <a:extLst>
              <a:ext uri="{FF2B5EF4-FFF2-40B4-BE49-F238E27FC236}">
                <a16:creationId xmlns:a16="http://schemas.microsoft.com/office/drawing/2014/main" id="{3C66FF24-8609-4DAE-AAFF-5E39899614EA}"/>
              </a:ext>
            </a:extLst>
          </p:cNvPr>
          <p:cNvSpPr txBox="1"/>
          <p:nvPr/>
        </p:nvSpPr>
        <p:spPr>
          <a:xfrm>
            <a:off x="151289" y="702745"/>
            <a:ext cx="8840099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6) 2x: Periscope tower (HF and LF)</a:t>
            </a:r>
            <a:endParaRPr lang="en-US" sz="1100" b="1" dirty="0"/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olidFill>
                  <a:srgbClr val="0000CC"/>
                </a:solidFill>
              </a:rPr>
              <a:t>	</a:t>
            </a:r>
            <a:r>
              <a:rPr lang="en-US" sz="1100" dirty="0">
                <a:solidFill>
                  <a:schemeClr val="tx1"/>
                </a:solidFill>
                <a:sym typeface="Wingdings" panose="05000000000000000000" pitchFamily="2" charset="2"/>
              </a:rPr>
              <a:t> Introduced need by Optical layout: plane difference between SQZ lab and main ITF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dirty="0">
                <a:solidFill>
                  <a:schemeClr val="tx1"/>
                </a:solidFill>
                <a:sym typeface="Wingdings" panose="05000000000000000000" pitchFamily="2" charset="2"/>
              </a:rPr>
              <a:t>	 Maximum flexibility retained, new design effort required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olidFill>
                  <a:schemeClr val="tx1"/>
                </a:solidFill>
                <a:sym typeface="Wingdings" panose="05000000000000000000" pitchFamily="2" charset="2"/>
              </a:rPr>
              <a:t>7) </a:t>
            </a:r>
            <a:r>
              <a:rPr lang="en-US" sz="1100" b="1" dirty="0">
                <a:sym typeface="Wingdings" panose="05000000000000000000" pitchFamily="2" charset="2"/>
              </a:rPr>
              <a:t>25x: Bookkeeping of In-air Non-suspended benches</a:t>
            </a:r>
            <a:endParaRPr lang="en-US" sz="11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dirty="0">
                <a:solidFill>
                  <a:schemeClr val="tx1"/>
                </a:solidFill>
                <a:sym typeface="Wingdings" panose="05000000000000000000" pitchFamily="2" charset="2"/>
              </a:rPr>
              <a:t>	 Previously uncategorized, but also require footprint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dirty="0">
                <a:solidFill>
                  <a:schemeClr val="tx1"/>
                </a:solidFill>
                <a:sym typeface="Wingdings" panose="05000000000000000000" pitchFamily="2" charset="2"/>
              </a:rPr>
              <a:t>	 No dedicated design effort envisaged for now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C76A47BF-3BBA-4405-A828-C97879768F8B}"/>
              </a:ext>
            </a:extLst>
          </p:cNvPr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update 5/5 – new introductions</a:t>
            </a:r>
            <a:endParaRPr sz="1500" b="1" dirty="0">
              <a:solidFill>
                <a:srgbClr val="0000CC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5815C-8287-43CA-93FF-EB611A3F5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39" r="-42" b="33614"/>
          <a:stretch/>
        </p:blipFill>
        <p:spPr>
          <a:xfrm>
            <a:off x="958857" y="2749869"/>
            <a:ext cx="7226286" cy="683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E42954-0367-4273-928A-EC0CB6C7A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894" r="157" b="91553"/>
          <a:stretch/>
        </p:blipFill>
        <p:spPr>
          <a:xfrm>
            <a:off x="958858" y="2515086"/>
            <a:ext cx="7226285" cy="232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63AE1C-A617-46E6-9E7B-2F4C5D30C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04" r="-42" b="19251"/>
          <a:stretch/>
        </p:blipFill>
        <p:spPr>
          <a:xfrm>
            <a:off x="958195" y="3448050"/>
            <a:ext cx="7226286" cy="12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2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EF78F-0023-43F5-9E00-C7F11A668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611"/>
          <a:stretch/>
        </p:blipFill>
        <p:spPr>
          <a:xfrm>
            <a:off x="1234534" y="980013"/>
            <a:ext cx="2512472" cy="2079591"/>
          </a:xfrm>
          <a:prstGeom prst="rect">
            <a:avLst/>
          </a:prstGeom>
        </p:spPr>
      </p:pic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Tower subsystem design flexibility retained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E0B2A-8FE6-4D9B-9844-9DF13B23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89" y="3045963"/>
            <a:ext cx="3669315" cy="1992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35BF2-3B12-4E03-8FC2-C48043A2B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531"/>
          <a:stretch/>
        </p:blipFill>
        <p:spPr>
          <a:xfrm>
            <a:off x="4386870" y="3003650"/>
            <a:ext cx="4025610" cy="2103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229B8-8DC9-4ECE-82CB-0A167945F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265" y="1074733"/>
            <a:ext cx="4740825" cy="1959894"/>
          </a:xfrm>
          <a:prstGeom prst="rect">
            <a:avLst/>
          </a:prstGeom>
        </p:spPr>
      </p:pic>
      <p:sp>
        <p:nvSpPr>
          <p:cNvPr id="13" name="Google Shape;255;p27">
            <a:extLst>
              <a:ext uri="{FF2B5EF4-FFF2-40B4-BE49-F238E27FC236}">
                <a16:creationId xmlns:a16="http://schemas.microsoft.com/office/drawing/2014/main" id="{91E0C533-1BF1-4F81-8FD6-D6191C8447D6}"/>
              </a:ext>
            </a:extLst>
          </p:cNvPr>
          <p:cNvSpPr txBox="1"/>
          <p:nvPr/>
        </p:nvSpPr>
        <p:spPr>
          <a:xfrm>
            <a:off x="151289" y="702745"/>
            <a:ext cx="8840099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 algn="ctr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High-level Suspension System design considerations summarized per Residual Motion category in Supporting document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Tower subsystem design flexibility retained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  <p:sp>
        <p:nvSpPr>
          <p:cNvPr id="8" name="Google Shape;255;p27">
            <a:extLst>
              <a:ext uri="{FF2B5EF4-FFF2-40B4-BE49-F238E27FC236}">
                <a16:creationId xmlns:a16="http://schemas.microsoft.com/office/drawing/2014/main" id="{3F91BDBC-69A5-4647-B087-6059265B209D}"/>
              </a:ext>
            </a:extLst>
          </p:cNvPr>
          <p:cNvSpPr txBox="1"/>
          <p:nvPr/>
        </p:nvSpPr>
        <p:spPr>
          <a:xfrm>
            <a:off x="151289" y="736610"/>
            <a:ext cx="8840099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 algn="ctr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High-level Cryostat and Vacuum Vessel considerations also summarized in Supporting document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14D0E-5975-47EB-BDAE-D91A6F11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0" y="2693373"/>
            <a:ext cx="2890210" cy="2347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052720-CDEC-43AE-9885-FFF766CEA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42" y="1162565"/>
            <a:ext cx="1783939" cy="2197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694E-186F-4090-8EE7-44D75A0E8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641" y="2713491"/>
            <a:ext cx="2854748" cy="234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5C130F-447F-4401-BAA9-E301F00EC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30" y="1162565"/>
            <a:ext cx="1877765" cy="21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Summary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  <p:sp>
        <p:nvSpPr>
          <p:cNvPr id="7" name="Google Shape;255;p27">
            <a:extLst>
              <a:ext uri="{FF2B5EF4-FFF2-40B4-BE49-F238E27FC236}">
                <a16:creationId xmlns:a16="http://schemas.microsoft.com/office/drawing/2014/main" id="{335F5F25-5A01-4D27-8F67-E052FA871D2C}"/>
              </a:ext>
            </a:extLst>
          </p:cNvPr>
          <p:cNvSpPr txBox="1"/>
          <p:nvPr/>
        </p:nvSpPr>
        <p:spPr>
          <a:xfrm>
            <a:off x="151289" y="778826"/>
            <a:ext cx="8840099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Scope of exercise extended significantly over previous efforts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Increased maturity for integration between tower nodes and external dependencies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Updated tower categorization </a:t>
            </a: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per ITF pair: 128 (129 Triangle) nodes spread over 13 types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Configuration changes adopted that are expected to have major impacts on excavation volume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New tower types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introduced: HF and LF Periscopes and In-air Non-suspended AUX benches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Approx. 100 out of 128 nodes captured as either In-air, CAT1 or CAT2 bench towers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Boundary condition flexibility retained alongside baseline configuration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Tower subsystem design flexibility retained, conceptual considerations documented</a:t>
            </a:r>
          </a:p>
        </p:txBody>
      </p:sp>
    </p:spTree>
    <p:extLst>
      <p:ext uri="{BB962C8B-B14F-4D97-AF65-F5344CB8AC3E}">
        <p14:creationId xmlns:p14="http://schemas.microsoft.com/office/powerpoint/2010/main" val="169670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2B5FE34-ED06-479F-AD2C-1893C9DC0B00}"/>
              </a:ext>
            </a:extLst>
          </p:cNvPr>
          <p:cNvSpPr/>
          <p:nvPr/>
        </p:nvSpPr>
        <p:spPr>
          <a:xfrm>
            <a:off x="6094683" y="2208403"/>
            <a:ext cx="1918800" cy="192004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en-US" sz="1500" b="1" dirty="0">
                <a:solidFill>
                  <a:srgbClr val="0000CC"/>
                </a:solidFill>
              </a:rPr>
              <a:t>Context of Tower nodes</a:t>
            </a:r>
            <a:endParaRPr lang="en-US"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55;p27">
            <a:extLst>
              <a:ext uri="{FF2B5EF4-FFF2-40B4-BE49-F238E27FC236}">
                <a16:creationId xmlns:a16="http://schemas.microsoft.com/office/drawing/2014/main" id="{D5C7215E-5C70-4885-8FF0-FBF49D5D2B1B}"/>
              </a:ext>
            </a:extLst>
          </p:cNvPr>
          <p:cNvSpPr txBox="1"/>
          <p:nvPr/>
        </p:nvSpPr>
        <p:spPr>
          <a:xfrm>
            <a:off x="151289" y="733848"/>
            <a:ext cx="88401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200" b="1" dirty="0">
                <a:solidFill>
                  <a:srgbClr val="0000CC"/>
                </a:solidFill>
              </a:rPr>
              <a:t>Tower nodes are subsystems of ET’s Low-Frequency and High-Frequency Interferometers (LFI, HFI)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200" b="1" dirty="0">
              <a:solidFill>
                <a:srgbClr val="0000CC"/>
              </a:solidFill>
            </a:endParaRPr>
          </a:p>
          <a:p>
            <a:pPr marL="317496" indent="-171450">
              <a:buClr>
                <a:schemeClr val="dk2"/>
              </a:buClr>
              <a:buSzPts val="1300"/>
              <a:buFontTx/>
              <a:buChar char="-"/>
            </a:pPr>
            <a:r>
              <a:rPr lang="en-US" sz="1200" b="1" dirty="0"/>
              <a:t>Interfaces with Optical Layout: </a:t>
            </a:r>
            <a:r>
              <a:rPr lang="en-US" sz="1200" dirty="0"/>
              <a:t>Residual Motion level and Payload boundary conditions (size, type, co-location) </a:t>
            </a:r>
          </a:p>
          <a:p>
            <a:pPr marL="317496" indent="-171450">
              <a:buClr>
                <a:schemeClr val="dk2"/>
              </a:buClr>
              <a:buSzPts val="1300"/>
              <a:buFontTx/>
              <a:buChar char="-"/>
            </a:pPr>
            <a:r>
              <a:rPr lang="en-US" sz="1200" b="1" dirty="0"/>
              <a:t>Interfaces with Detector Layout: </a:t>
            </a:r>
            <a:r>
              <a:rPr lang="en-US" sz="1200" dirty="0"/>
              <a:t>Accessibility constraints, allowable space claim</a:t>
            </a:r>
          </a:p>
          <a:p>
            <a:pPr marL="317496" indent="-171450">
              <a:buClr>
                <a:schemeClr val="dk2"/>
              </a:buClr>
              <a:buSzPts val="1300"/>
              <a:buFontTx/>
              <a:buChar char="-"/>
            </a:pPr>
            <a:r>
              <a:rPr lang="en-US" sz="1200" b="1" dirty="0"/>
              <a:t>Considered are three subsystems: </a:t>
            </a:r>
            <a:r>
              <a:rPr lang="en-US" sz="1200" dirty="0"/>
              <a:t>Optical payload, Seismic Isolation System, Vacuum Vessel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3EEF2-DDA6-4B1C-9AA6-71D3DCE5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4" t="3538" r="43195" b="2455"/>
          <a:stretch/>
        </p:blipFill>
        <p:spPr>
          <a:xfrm>
            <a:off x="6716190" y="2395380"/>
            <a:ext cx="710692" cy="156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75928-38B9-434B-8CC9-769429033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4" y="2548710"/>
            <a:ext cx="4806696" cy="1925291"/>
          </a:xfrm>
          <a:prstGeom prst="rect">
            <a:avLst/>
          </a:prstGeom>
          <a:ln w="19050">
            <a:solidFill>
              <a:srgbClr val="0000CC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A694A16-C30E-4566-826F-A8D9A3BD1820}"/>
              </a:ext>
            </a:extLst>
          </p:cNvPr>
          <p:cNvSpPr/>
          <p:nvPr/>
        </p:nvSpPr>
        <p:spPr>
          <a:xfrm>
            <a:off x="4812239" y="2871732"/>
            <a:ext cx="360000" cy="360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351888-232F-4D44-8787-FAF112BCD21A}"/>
              </a:ext>
            </a:extLst>
          </p:cNvPr>
          <p:cNvCxnSpPr>
            <a:cxnSpLocks/>
            <a:stCxn id="13" idx="1"/>
          </p:cNvCxnSpPr>
          <p:nvPr/>
        </p:nvCxnSpPr>
        <p:spPr>
          <a:xfrm flipV="1">
            <a:off x="4864960" y="2292769"/>
            <a:ext cx="1775024" cy="6316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9E9B4-6D5F-43CF-BCB6-930DAE56240E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4992239" y="3231733"/>
            <a:ext cx="1576308" cy="76601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E78364-8825-46A7-93CB-501EE1829F12}"/>
              </a:ext>
            </a:extLst>
          </p:cNvPr>
          <p:cNvSpPr txBox="1"/>
          <p:nvPr/>
        </p:nvSpPr>
        <p:spPr>
          <a:xfrm>
            <a:off x="2972860" y="4083805"/>
            <a:ext cx="245748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i="1" dirty="0"/>
              <a:t>Sys. level 2: LF-Interferometer</a:t>
            </a:r>
          </a:p>
          <a:p>
            <a:pPr marL="146046" algn="ctr">
              <a:buClr>
                <a:schemeClr val="dk2"/>
              </a:buClr>
              <a:buSzPts val="1300"/>
            </a:pPr>
            <a:r>
              <a:rPr lang="en-US" sz="1050" b="1" i="1" dirty="0">
                <a:solidFill>
                  <a:srgbClr val="0000CC"/>
                </a:solidFill>
              </a:rPr>
              <a:t>SYS_004 (LFI)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34D43-A844-4110-A807-711C50237898}"/>
              </a:ext>
            </a:extLst>
          </p:cNvPr>
          <p:cNvSpPr txBox="1"/>
          <p:nvPr/>
        </p:nvSpPr>
        <p:spPr>
          <a:xfrm>
            <a:off x="5362052" y="4121702"/>
            <a:ext cx="23830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i="1" dirty="0"/>
              <a:t>Sys. level 3: LF-Test Mass tower</a:t>
            </a:r>
          </a:p>
          <a:p>
            <a:pPr marL="146046" algn="ctr">
              <a:buClr>
                <a:schemeClr val="dk2"/>
              </a:buClr>
              <a:buSzPts val="1300"/>
            </a:pPr>
            <a:r>
              <a:rPr lang="en-US" sz="1000" b="1" i="1" dirty="0">
                <a:solidFill>
                  <a:srgbClr val="7030A0"/>
                </a:solidFill>
              </a:rPr>
              <a:t>SYS_129 (LITM_Y)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70978-93D6-47B2-B4EE-612A1BB47C16}"/>
              </a:ext>
            </a:extLst>
          </p:cNvPr>
          <p:cNvSpPr txBox="1"/>
          <p:nvPr/>
        </p:nvSpPr>
        <p:spPr>
          <a:xfrm>
            <a:off x="218414" y="2548710"/>
            <a:ext cx="24574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800" i="1" dirty="0"/>
              <a:t>(Detail view)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F04710E-540B-4F83-8E34-F8A5B4598B0A}"/>
              </a:ext>
            </a:extLst>
          </p:cNvPr>
          <p:cNvSpPr/>
          <p:nvPr/>
        </p:nvSpPr>
        <p:spPr>
          <a:xfrm>
            <a:off x="7245314" y="3091462"/>
            <a:ext cx="24288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1956A9-8124-4D77-8DB8-A306F4458EF8}"/>
              </a:ext>
            </a:extLst>
          </p:cNvPr>
          <p:cNvSpPr/>
          <p:nvPr/>
        </p:nvSpPr>
        <p:spPr>
          <a:xfrm>
            <a:off x="7417358" y="3579407"/>
            <a:ext cx="91481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C0BEFF-443B-45A1-8F95-630806FDF1E3}"/>
              </a:ext>
            </a:extLst>
          </p:cNvPr>
          <p:cNvSpPr/>
          <p:nvPr/>
        </p:nvSpPr>
        <p:spPr>
          <a:xfrm>
            <a:off x="7290140" y="3579407"/>
            <a:ext cx="91481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A42EC6-7B7E-43E4-8A1C-78CF72DBACEB}"/>
              </a:ext>
            </a:extLst>
          </p:cNvPr>
          <p:cNvSpPr txBox="1"/>
          <p:nvPr/>
        </p:nvSpPr>
        <p:spPr>
          <a:xfrm>
            <a:off x="7892099" y="3872892"/>
            <a:ext cx="950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a. Optical payload</a:t>
            </a:r>
            <a:endParaRPr lang="en-NL" sz="1100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AE0E8-F091-4CFA-A127-F0002B096482}"/>
              </a:ext>
            </a:extLst>
          </p:cNvPr>
          <p:cNvSpPr txBox="1"/>
          <p:nvPr/>
        </p:nvSpPr>
        <p:spPr>
          <a:xfrm>
            <a:off x="7892099" y="2019215"/>
            <a:ext cx="9505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472C4"/>
                </a:solidFill>
              </a:rPr>
              <a:t>c. Seismic Isolation System</a:t>
            </a:r>
            <a:endParaRPr lang="en-NL" sz="1100" dirty="0">
              <a:solidFill>
                <a:srgbClr val="4472C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6D270-B204-4553-B547-336B64F45A99}"/>
              </a:ext>
            </a:extLst>
          </p:cNvPr>
          <p:cNvSpPr txBox="1"/>
          <p:nvPr/>
        </p:nvSpPr>
        <p:spPr>
          <a:xfrm>
            <a:off x="5240354" y="1933025"/>
            <a:ext cx="950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4646"/>
                </a:solidFill>
              </a:rPr>
              <a:t>b. Vacuum Vessel</a:t>
            </a:r>
            <a:endParaRPr lang="en-NL" sz="1100" dirty="0">
              <a:solidFill>
                <a:srgbClr val="FF4646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688AD4-D28E-41D2-8FD3-F81E0BE092CC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175864" y="3621405"/>
            <a:ext cx="716235" cy="46693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27985D-2744-4ED9-9300-302F4E27BE38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175864" y="2319297"/>
            <a:ext cx="716235" cy="438582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B55EE4-8D57-4039-AD59-0C218F4345F5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715631" y="2363912"/>
            <a:ext cx="1011157" cy="1283310"/>
          </a:xfrm>
          <a:prstGeom prst="line">
            <a:avLst/>
          </a:prstGeom>
          <a:ln w="19050">
            <a:solidFill>
              <a:srgbClr val="FF4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3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2B5FE34-ED06-479F-AD2C-1893C9DC0B00}"/>
              </a:ext>
            </a:extLst>
          </p:cNvPr>
          <p:cNvSpPr/>
          <p:nvPr/>
        </p:nvSpPr>
        <p:spPr>
          <a:xfrm>
            <a:off x="3351577" y="2207983"/>
            <a:ext cx="1918800" cy="192004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368C78"/>
              </a:buClr>
              <a:buSzPts val="1500"/>
            </a:pPr>
            <a:r>
              <a:rPr lang="nl" sz="1500" b="1" dirty="0">
                <a:solidFill>
                  <a:srgbClr val="0000CC"/>
                </a:solidFill>
              </a:rPr>
              <a:t>Capturing tower specifications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255;p27">
            <a:extLst>
              <a:ext uri="{FF2B5EF4-FFF2-40B4-BE49-F238E27FC236}">
                <a16:creationId xmlns:a16="http://schemas.microsoft.com/office/drawing/2014/main" id="{D5C7215E-5C70-4885-8FF0-FBF49D5D2B1B}"/>
              </a:ext>
            </a:extLst>
          </p:cNvPr>
          <p:cNvSpPr txBox="1"/>
          <p:nvPr/>
        </p:nvSpPr>
        <p:spPr>
          <a:xfrm>
            <a:off x="151289" y="755701"/>
            <a:ext cx="8840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17492" indent="-171446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b="1" dirty="0"/>
              <a:t>Tower specifications </a:t>
            </a:r>
            <a:r>
              <a:rPr lang="en-US" sz="1200" dirty="0"/>
              <a:t>are stored in Output Tables TAB2 (Triangle) and TAB7 (2L)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200" dirty="0"/>
              <a:t>	</a:t>
            </a:r>
            <a:endParaRPr lang="en-US" sz="1200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3EEF2-DDA6-4B1C-9AA6-71D3DCE5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4" t="3538" r="43195" b="2455"/>
          <a:stretch/>
        </p:blipFill>
        <p:spPr>
          <a:xfrm>
            <a:off x="3973084" y="2394961"/>
            <a:ext cx="710692" cy="1566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134D43-A844-4110-A807-711C50237898}"/>
              </a:ext>
            </a:extLst>
          </p:cNvPr>
          <p:cNvSpPr txBox="1"/>
          <p:nvPr/>
        </p:nvSpPr>
        <p:spPr>
          <a:xfrm>
            <a:off x="3461191" y="4147938"/>
            <a:ext cx="16741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50" b="1" i="1" dirty="0">
                <a:solidFill>
                  <a:srgbClr val="7030A0"/>
                </a:solidFill>
              </a:rPr>
              <a:t>1. SYS_129 (LITM_Y)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849879-6CC5-41E1-9CBF-32BC32C62C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91" r="60573"/>
          <a:stretch/>
        </p:blipFill>
        <p:spPr>
          <a:xfrm>
            <a:off x="293461" y="3602395"/>
            <a:ext cx="2743442" cy="106608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17C89-A232-44F3-8468-3BC1E9494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19" r="28593"/>
          <a:stretch/>
        </p:blipFill>
        <p:spPr>
          <a:xfrm>
            <a:off x="5356066" y="1835330"/>
            <a:ext cx="3465082" cy="926001"/>
          </a:xfrm>
          <a:prstGeom prst="rect">
            <a:avLst/>
          </a:prstGeom>
          <a:ln w="19050">
            <a:solidFill>
              <a:srgbClr val="4472C4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99A33C-5DB8-4932-BC49-80D91BCE9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42"/>
          <a:stretch/>
        </p:blipFill>
        <p:spPr>
          <a:xfrm>
            <a:off x="5296417" y="3635538"/>
            <a:ext cx="3316002" cy="98497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1B4159-B9DB-4085-A8D0-833AFBF1C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821"/>
          <a:stretch/>
        </p:blipFill>
        <p:spPr>
          <a:xfrm>
            <a:off x="1279485" y="1805763"/>
            <a:ext cx="1757417" cy="106608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6B558E-DEF2-48FE-A633-3EFB10DFC028}"/>
              </a:ext>
            </a:extLst>
          </p:cNvPr>
          <p:cNvSpPr txBox="1"/>
          <p:nvPr/>
        </p:nvSpPr>
        <p:spPr>
          <a:xfrm>
            <a:off x="1078900" y="1544152"/>
            <a:ext cx="18607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i="1" dirty="0"/>
              <a:t>1. Specification line root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5E0DC2-26E1-413F-8C5E-A5DE56282592}"/>
              </a:ext>
            </a:extLst>
          </p:cNvPr>
          <p:cNvSpPr txBox="1"/>
          <p:nvPr/>
        </p:nvSpPr>
        <p:spPr>
          <a:xfrm>
            <a:off x="90461" y="3340785"/>
            <a:ext cx="2946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00" i="1" dirty="0"/>
              <a:t>1a. Optical Payload subsystem specifications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84C3DB-A639-4AE8-8BD0-2762BB2F28EC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036901" y="2871851"/>
            <a:ext cx="314676" cy="29615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E8459A-4A40-4AC9-BFA0-071D009F2A4D}"/>
              </a:ext>
            </a:extLst>
          </p:cNvPr>
          <p:cNvCxnSpPr>
            <a:cxnSpLocks/>
          </p:cNvCxnSpPr>
          <p:nvPr/>
        </p:nvCxnSpPr>
        <p:spPr>
          <a:xfrm flipV="1">
            <a:off x="3036901" y="3433338"/>
            <a:ext cx="1190584" cy="16905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EC8A37-CCCA-4A7D-A5C5-70375D1BC946}"/>
              </a:ext>
            </a:extLst>
          </p:cNvPr>
          <p:cNvCxnSpPr>
            <a:cxnSpLocks/>
          </p:cNvCxnSpPr>
          <p:nvPr/>
        </p:nvCxnSpPr>
        <p:spPr>
          <a:xfrm>
            <a:off x="4664245" y="3361849"/>
            <a:ext cx="632172" cy="2546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C1669AA-A4A2-4EA5-BD15-DEAE1ADD7835}"/>
              </a:ext>
            </a:extLst>
          </p:cNvPr>
          <p:cNvSpPr txBox="1"/>
          <p:nvPr/>
        </p:nvSpPr>
        <p:spPr>
          <a:xfrm>
            <a:off x="5707137" y="3377495"/>
            <a:ext cx="29052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00" i="1" dirty="0"/>
              <a:t>1b. Vacuum vessel subsystem specifications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5E9C95-F32B-4EC6-AAB4-36B875DD558E}"/>
              </a:ext>
            </a:extLst>
          </p:cNvPr>
          <p:cNvCxnSpPr>
            <a:cxnSpLocks/>
          </p:cNvCxnSpPr>
          <p:nvPr/>
        </p:nvCxnSpPr>
        <p:spPr>
          <a:xfrm flipV="1">
            <a:off x="4408962" y="2761331"/>
            <a:ext cx="947104" cy="209223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A813202-9B7B-4282-B919-EC5E4757CDDA}"/>
              </a:ext>
            </a:extLst>
          </p:cNvPr>
          <p:cNvSpPr txBox="1"/>
          <p:nvPr/>
        </p:nvSpPr>
        <p:spPr>
          <a:xfrm>
            <a:off x="5845387" y="1588012"/>
            <a:ext cx="3008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00" i="1" dirty="0"/>
              <a:t>1c. Seismic Isolation subsystem specifications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5B0E26-0777-45A6-B0BD-69B7AA74ECD3}"/>
              </a:ext>
            </a:extLst>
          </p:cNvPr>
          <p:cNvSpPr/>
          <p:nvPr/>
        </p:nvSpPr>
        <p:spPr>
          <a:xfrm>
            <a:off x="4496965" y="3090443"/>
            <a:ext cx="24288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013753-F684-453E-A0AD-CB8F51F5BD4F}"/>
              </a:ext>
            </a:extLst>
          </p:cNvPr>
          <p:cNvSpPr/>
          <p:nvPr/>
        </p:nvSpPr>
        <p:spPr>
          <a:xfrm>
            <a:off x="4678533" y="3578388"/>
            <a:ext cx="91481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CE1150-18B7-431C-B0A6-2F58CEA7B8CB}"/>
              </a:ext>
            </a:extLst>
          </p:cNvPr>
          <p:cNvSpPr/>
          <p:nvPr/>
        </p:nvSpPr>
        <p:spPr>
          <a:xfrm>
            <a:off x="4541791" y="3578388"/>
            <a:ext cx="91481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/>
          </a:p>
        </p:txBody>
      </p:sp>
    </p:spTree>
    <p:extLst>
      <p:ext uri="{BB962C8B-B14F-4D97-AF65-F5344CB8AC3E}">
        <p14:creationId xmlns:p14="http://schemas.microsoft.com/office/powerpoint/2010/main" val="408935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Scope of tower categorization exercise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  <p:sp>
        <p:nvSpPr>
          <p:cNvPr id="8" name="Google Shape;255;p27">
            <a:extLst>
              <a:ext uri="{FF2B5EF4-FFF2-40B4-BE49-F238E27FC236}">
                <a16:creationId xmlns:a16="http://schemas.microsoft.com/office/drawing/2014/main" id="{88FF17DC-F2E9-4B9B-AC67-E1B8592DB3AC}"/>
              </a:ext>
            </a:extLst>
          </p:cNvPr>
          <p:cNvSpPr txBox="1"/>
          <p:nvPr/>
        </p:nvSpPr>
        <p:spPr>
          <a:xfrm>
            <a:off x="151289" y="733848"/>
            <a:ext cx="7021671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olidFill>
                  <a:srgbClr val="0000CC"/>
                </a:solidFill>
              </a:rPr>
              <a:t>Tower categorization proceeds on previous work: 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CC"/>
                </a:solidFill>
              </a:rPr>
              <a:t>ET-0577A-24 </a:t>
            </a:r>
            <a:r>
              <a:rPr lang="en-US" sz="1100" b="1" dirty="0">
                <a:solidFill>
                  <a:schemeClr val="tx1"/>
                </a:solidFill>
              </a:rPr>
              <a:t>– </a:t>
            </a:r>
            <a:r>
              <a:rPr lang="en-US" sz="1100" dirty="0">
                <a:solidFill>
                  <a:schemeClr val="tx1"/>
                </a:solidFill>
              </a:rPr>
              <a:t>MEMO: Einstein Telescope Preliminary Suspension System Classification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00CC"/>
                </a:solidFill>
              </a:rPr>
              <a:t>ET-0676A-24</a:t>
            </a:r>
            <a:r>
              <a:rPr lang="en-US" dirty="0"/>
              <a:t> </a:t>
            </a:r>
            <a:r>
              <a:rPr lang="en-US" sz="1100" dirty="0">
                <a:solidFill>
                  <a:schemeClr val="tx1"/>
                </a:solidFill>
              </a:rPr>
              <a:t>– Preliminary Detector Layout - 10km Triangle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0000CC"/>
              </a:solidFill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0000CC"/>
              </a:solidFill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olidFill>
                  <a:srgbClr val="0000CC"/>
                </a:solidFill>
              </a:rPr>
              <a:t>Notable scope extensions compared to previous work: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Introduction of 6</a:t>
            </a:r>
            <a:r>
              <a:rPr lang="en-US" sz="1100" baseline="30000" dirty="0"/>
              <a:t>th</a:t>
            </a:r>
            <a:r>
              <a:rPr lang="en-US" sz="1100" dirty="0"/>
              <a:t> SUS Residual Motion (RM) category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Preliminary estimate of </a:t>
            </a:r>
            <a:r>
              <a:rPr lang="en-US" sz="1100" b="1" dirty="0"/>
              <a:t>quantified</a:t>
            </a:r>
            <a:r>
              <a:rPr lang="en-US" sz="1100" dirty="0"/>
              <a:t> RM levels for select nodes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b="1" dirty="0"/>
              <a:t>Increased maturity </a:t>
            </a:r>
            <a:r>
              <a:rPr lang="en-US" sz="1100" dirty="0"/>
              <a:t>with Optical and Detector layout for tower boundary conditions (e.g. required bench footprint, co-location, accessibility constraints, …)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Recategorization of Triangle and extension to 2L configuration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Inclusion of Auxiliary optical benches – both In-vacuum/Suspended and In-air/Non-suspended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100" b="1" dirty="0"/>
          </a:p>
          <a:p>
            <a:pPr marL="146046">
              <a:buClr>
                <a:schemeClr val="dk2"/>
              </a:buClr>
              <a:buSzPts val="1300"/>
            </a:pPr>
            <a:endParaRPr lang="en-US" sz="1100" b="1" dirty="0"/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olidFill>
                  <a:srgbClr val="0000CC"/>
                </a:solidFill>
              </a:rPr>
              <a:t>Some general remarks: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Wherever available, flexibilities on boundary conditions are retained and highlighted alongside the baseline categorization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Categorization is performed subsystem design-agnostic </a:t>
            </a:r>
            <a:r>
              <a:rPr lang="en-US" sz="1100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tower subsystem design space is retained as much as possible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High-level conceptual design considerations conceived within the Task Force work are recorded in the Supporting Document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b="1" dirty="0"/>
              <a:t>Categorization almost equivalent between Triangle and 2L configurations </a:t>
            </a:r>
            <a:r>
              <a:rPr lang="en-US" sz="1100" dirty="0"/>
              <a:t>– exceptions in nodes HZM5_X/Y +1 additional node per corner for Triangle LF SQZ steering mirror (LSQ-ZM_A/B/C)</a:t>
            </a: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/>
              <a:t>Highly recommended to proceed future work with increased Tower subsystem integration activity</a:t>
            </a:r>
          </a:p>
        </p:txBody>
      </p:sp>
    </p:spTree>
    <p:extLst>
      <p:ext uri="{BB962C8B-B14F-4D97-AF65-F5344CB8AC3E}">
        <p14:creationId xmlns:p14="http://schemas.microsoft.com/office/powerpoint/2010/main" val="46277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Main considerations for configuration changes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  <p:sp>
        <p:nvSpPr>
          <p:cNvPr id="8" name="Google Shape;255;p27">
            <a:extLst>
              <a:ext uri="{FF2B5EF4-FFF2-40B4-BE49-F238E27FC236}">
                <a16:creationId xmlns:a16="http://schemas.microsoft.com/office/drawing/2014/main" id="{88FF17DC-F2E9-4B9B-AC67-E1B8592DB3AC}"/>
              </a:ext>
            </a:extLst>
          </p:cNvPr>
          <p:cNvSpPr txBox="1"/>
          <p:nvPr/>
        </p:nvSpPr>
        <p:spPr>
          <a:xfrm>
            <a:off x="151287" y="679661"/>
            <a:ext cx="8840099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olidFill>
                  <a:srgbClr val="0000CC"/>
                </a:solidFill>
              </a:rPr>
              <a:t>Expected major impact on excavation volume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b="1" dirty="0">
              <a:solidFill>
                <a:srgbClr val="0000CC"/>
              </a:solidFill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/>
              <a:t>1) Reduction in height of the LF Test Mass Seismic Isolation System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>
                <a:sym typeface="Wingdings" panose="05000000000000000000" pitchFamily="2" charset="2"/>
              </a:rPr>
              <a:t>	 Large effect due to size of LF </a:t>
            </a:r>
            <a:r>
              <a:rPr lang="en-US" sz="1000" dirty="0" err="1">
                <a:sym typeface="Wingdings" panose="05000000000000000000" pitchFamily="2" charset="2"/>
              </a:rPr>
              <a:t>Cornerpoint</a:t>
            </a:r>
            <a:r>
              <a:rPr lang="en-US" sz="1000" dirty="0">
                <a:sym typeface="Wingdings" panose="05000000000000000000" pitchFamily="2" charset="2"/>
              </a:rPr>
              <a:t> Cavern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dirty="0"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ym typeface="Wingdings" panose="05000000000000000000" pitchFamily="2" charset="2"/>
              </a:rPr>
              <a:t>2) Reduction in height of HF non-Test mass nodes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>
                <a:sym typeface="Wingdings" panose="05000000000000000000" pitchFamily="2" charset="2"/>
              </a:rPr>
              <a:t>	 Long, tall caverns with many nodes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dirty="0"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ym typeface="Wingdings" panose="05000000000000000000" pitchFamily="2" charset="2"/>
              </a:rPr>
              <a:t>3) Reduction in footprint of Auxiliary benches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>
                <a:sym typeface="Wingdings" panose="05000000000000000000" pitchFamily="2" charset="2"/>
              </a:rPr>
              <a:t>	 AUX benches are many and widespread, premature footprint estimation from legacy work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dirty="0"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ym typeface="Wingdings" panose="05000000000000000000" pitchFamily="2" charset="2"/>
              </a:rPr>
              <a:t>4) Consistent application of lateral or bottom tower access</a:t>
            </a:r>
            <a:endParaRPr lang="en-US" sz="1000" b="1" dirty="0"/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olidFill>
                  <a:srgbClr val="0000CC"/>
                </a:solidFill>
              </a:rPr>
              <a:t>	</a:t>
            </a:r>
            <a:r>
              <a:rPr lang="en-US" sz="1000" dirty="0">
                <a:solidFill>
                  <a:schemeClr val="tx1"/>
                </a:solidFill>
                <a:sym typeface="Wingdings" panose="05000000000000000000" pitchFamily="2" charset="2"/>
              </a:rPr>
              <a:t> Avoiding scattered bottom-access basements, avoiding lateral access wherever inconvenient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olidFill>
                  <a:schemeClr val="tx1"/>
                </a:solidFill>
                <a:sym typeface="Wingdings" panose="05000000000000000000" pitchFamily="2" charset="2"/>
              </a:rPr>
              <a:t>5) </a:t>
            </a:r>
            <a:r>
              <a:rPr lang="en-US" sz="1000" b="1" dirty="0">
                <a:sym typeface="Wingdings" panose="05000000000000000000" pitchFamily="2" charset="2"/>
              </a:rPr>
              <a:t>Accommodating</a:t>
            </a:r>
            <a:r>
              <a:rPr lang="en-US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a shift towards optical element co-location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>
                <a:solidFill>
                  <a:schemeClr val="tx1"/>
                </a:solidFill>
                <a:sym typeface="Wingdings" panose="05000000000000000000" pitchFamily="2" charset="2"/>
              </a:rPr>
              <a:t>	 Co-locating optical elements in an increased # of nodes to reduce excavation cost resulting from optical layout</a:t>
            </a:r>
            <a:endParaRPr lang="en-US" sz="1000" dirty="0">
              <a:solidFill>
                <a:schemeClr val="tx1"/>
              </a:solidFill>
            </a:endParaRPr>
          </a:p>
          <a:p>
            <a:pPr marL="317496" indent="-1714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00CC"/>
              </a:solidFill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>
                <a:solidFill>
                  <a:srgbClr val="0000CC"/>
                </a:solidFill>
              </a:rPr>
              <a:t>Expected medium/small impact on excavation volume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b="1" dirty="0">
              <a:solidFill>
                <a:srgbClr val="0000CC"/>
              </a:solidFill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/>
              <a:t>6) Reduction of ET-LF Cryostat footprint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/>
              <a:t>	</a:t>
            </a:r>
            <a:r>
              <a:rPr lang="en-US" sz="1000" dirty="0">
                <a:sym typeface="Wingdings" panose="05000000000000000000" pitchFamily="2" charset="2"/>
              </a:rPr>
              <a:t> Impact larger for Triangle configuration than 2L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>
                <a:sym typeface="Wingdings" panose="05000000000000000000" pitchFamily="2" charset="2"/>
              </a:rPr>
              <a:t>	 Dependent on LF Test Mass tower subsystem design maturity</a:t>
            </a:r>
            <a:endParaRPr lang="en-US" sz="1000" dirty="0"/>
          </a:p>
          <a:p>
            <a:pPr marL="146046">
              <a:buClr>
                <a:schemeClr val="dk2"/>
              </a:buClr>
              <a:buSzPts val="1300"/>
            </a:pPr>
            <a:endParaRPr lang="en-US" sz="1000" dirty="0"/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/>
              <a:t>7) Reduction of LF non-Test Mass tower height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dirty="0"/>
              <a:t>	</a:t>
            </a:r>
            <a:r>
              <a:rPr lang="en-US" sz="1000" dirty="0">
                <a:sym typeface="Wingdings" panose="05000000000000000000" pitchFamily="2" charset="2"/>
              </a:rPr>
              <a:t> Proximity to taller LF-Test Mass tower in the same cavern</a:t>
            </a:r>
          </a:p>
          <a:p>
            <a:pPr marL="146046">
              <a:buClr>
                <a:schemeClr val="dk2"/>
              </a:buClr>
              <a:buSzPts val="1300"/>
            </a:pPr>
            <a:endParaRPr lang="en-US" sz="1000" b="1" dirty="0"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/>
              <a:t>8) Reduction of HF Test Mass tower height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000" b="1" dirty="0"/>
              <a:t>	</a:t>
            </a:r>
            <a:r>
              <a:rPr lang="en-US" sz="1000" dirty="0">
                <a:sym typeface="Wingdings" panose="05000000000000000000" pitchFamily="2" charset="2"/>
              </a:rPr>
              <a:t> Proximity to taller towers in the same cavern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84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output table summary (2L example)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1B00E1-7EA8-4DA3-9034-921FE0AB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5" y="778826"/>
            <a:ext cx="7237648" cy="41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631AA8-E433-489C-BA5F-E7364E8CF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" t="1919" r="1086" b="2816"/>
          <a:stretch/>
        </p:blipFill>
        <p:spPr>
          <a:xfrm>
            <a:off x="16904" y="1267415"/>
            <a:ext cx="6060032" cy="37737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C9FF50-E34C-4565-A11C-8A4765F872A8}"/>
              </a:ext>
            </a:extLst>
          </p:cNvPr>
          <p:cNvSpPr/>
          <p:nvPr/>
        </p:nvSpPr>
        <p:spPr>
          <a:xfrm>
            <a:off x="3046920" y="1391702"/>
            <a:ext cx="2629980" cy="86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update 1/5 – large impacts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6A009BD-2E7A-47B6-A1FC-F66D76ABC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167" r="-42" b="30804"/>
          <a:stretch/>
        </p:blipFill>
        <p:spPr>
          <a:xfrm>
            <a:off x="1481710" y="1542163"/>
            <a:ext cx="7226286" cy="12663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2B3FAE3-2AF6-4B12-80D0-9E8EECCE446F}"/>
              </a:ext>
            </a:extLst>
          </p:cNvPr>
          <p:cNvSpPr/>
          <p:nvPr/>
        </p:nvSpPr>
        <p:spPr>
          <a:xfrm>
            <a:off x="1128001" y="4563120"/>
            <a:ext cx="216000" cy="216000"/>
          </a:xfrm>
          <a:prstGeom prst="ellipse">
            <a:avLst/>
          </a:prstGeom>
          <a:noFill/>
          <a:ln>
            <a:solidFill>
              <a:srgbClr val="C03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4C1D9D-657F-4C50-9537-B7884F456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894" r="157" b="91553"/>
          <a:stretch/>
        </p:blipFill>
        <p:spPr>
          <a:xfrm>
            <a:off x="1481711" y="1309537"/>
            <a:ext cx="7226285" cy="232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64D9A-FDF1-417C-AC43-C27E6B25B4D2}"/>
              </a:ext>
            </a:extLst>
          </p:cNvPr>
          <p:cNvSpPr/>
          <p:nvPr/>
        </p:nvSpPr>
        <p:spPr>
          <a:xfrm>
            <a:off x="2204315" y="1508715"/>
            <a:ext cx="1745386" cy="176952"/>
          </a:xfrm>
          <a:prstGeom prst="rect">
            <a:avLst/>
          </a:prstGeom>
          <a:noFill/>
          <a:ln>
            <a:solidFill>
              <a:srgbClr val="C03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CF83A4-D3E0-4E89-9762-7C325202D580}"/>
              </a:ext>
            </a:extLst>
          </p:cNvPr>
          <p:cNvSpPr/>
          <p:nvPr/>
        </p:nvSpPr>
        <p:spPr>
          <a:xfrm>
            <a:off x="3478593" y="4563120"/>
            <a:ext cx="216000" cy="216000"/>
          </a:xfrm>
          <a:prstGeom prst="ellipse">
            <a:avLst/>
          </a:prstGeom>
          <a:noFill/>
          <a:ln>
            <a:solidFill>
              <a:srgbClr val="C03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DBA5CC-1D1E-4143-8307-75D65B9AE78A}"/>
              </a:ext>
            </a:extLst>
          </p:cNvPr>
          <p:cNvSpPr/>
          <p:nvPr/>
        </p:nvSpPr>
        <p:spPr>
          <a:xfrm>
            <a:off x="465889" y="3922813"/>
            <a:ext cx="216000" cy="216000"/>
          </a:xfrm>
          <a:prstGeom prst="ellipse">
            <a:avLst/>
          </a:prstGeom>
          <a:noFill/>
          <a:ln>
            <a:solidFill>
              <a:srgbClr val="C03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166FA1-9FD1-44AF-BBA4-0EC41F8665B8}"/>
              </a:ext>
            </a:extLst>
          </p:cNvPr>
          <p:cNvSpPr/>
          <p:nvPr/>
        </p:nvSpPr>
        <p:spPr>
          <a:xfrm>
            <a:off x="473048" y="1806811"/>
            <a:ext cx="216000" cy="216000"/>
          </a:xfrm>
          <a:prstGeom prst="ellipse">
            <a:avLst/>
          </a:prstGeom>
          <a:noFill/>
          <a:ln>
            <a:solidFill>
              <a:srgbClr val="C03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0CEAF5-10DD-4D15-89A4-F891A7240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4" t="4789" r="9592" b="74772"/>
          <a:stretch/>
        </p:blipFill>
        <p:spPr>
          <a:xfrm>
            <a:off x="6051549" y="4101171"/>
            <a:ext cx="2859257" cy="1004329"/>
          </a:xfrm>
          <a:prstGeom prst="rect">
            <a:avLst/>
          </a:prstGeom>
        </p:spPr>
      </p:pic>
      <p:sp>
        <p:nvSpPr>
          <p:cNvPr id="27" name="Google Shape;255;p27">
            <a:extLst>
              <a:ext uri="{FF2B5EF4-FFF2-40B4-BE49-F238E27FC236}">
                <a16:creationId xmlns:a16="http://schemas.microsoft.com/office/drawing/2014/main" id="{6E198245-18F2-4195-9725-ED0F5DA68F8F}"/>
              </a:ext>
            </a:extLst>
          </p:cNvPr>
          <p:cNvSpPr txBox="1"/>
          <p:nvPr/>
        </p:nvSpPr>
        <p:spPr>
          <a:xfrm>
            <a:off x="151288" y="717869"/>
            <a:ext cx="820531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74646" indent="-228600">
              <a:buClr>
                <a:schemeClr val="dk2"/>
              </a:buClr>
              <a:buSzPts val="1300"/>
              <a:buAutoNum type="arabicParenR"/>
            </a:pPr>
            <a:r>
              <a:rPr lang="en-US" sz="1100" b="1" dirty="0"/>
              <a:t>Reduction in height of the LF Test Mass Seismic Isolation System</a:t>
            </a:r>
          </a:p>
          <a:p>
            <a:pPr marL="146046" lvl="2">
              <a:buClr>
                <a:schemeClr val="dk2"/>
              </a:buClr>
              <a:buSzPts val="1300"/>
            </a:pPr>
            <a:r>
              <a:rPr lang="en-US" sz="1100" b="1" dirty="0"/>
              <a:t>	</a:t>
            </a:r>
            <a:r>
              <a:rPr lang="en-US" sz="1100" dirty="0">
                <a:sym typeface="Wingdings" panose="05000000000000000000" pitchFamily="2" charset="2"/>
              </a:rPr>
              <a:t> Reduction adopted from ongoing LF-TM integration and SUS LF-TM tower conceptual design exercises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0151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631AA8-E433-489C-BA5F-E7364E8CF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" t="1919" r="1086" b="2816"/>
          <a:stretch/>
        </p:blipFill>
        <p:spPr>
          <a:xfrm>
            <a:off x="-14846" y="1267415"/>
            <a:ext cx="6060032" cy="3773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DFA30-0F6C-48C7-B39B-2C15EFF8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54" y="1916021"/>
            <a:ext cx="3034581" cy="20024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C9FF50-E34C-4565-A11C-8A4765F872A8}"/>
              </a:ext>
            </a:extLst>
          </p:cNvPr>
          <p:cNvSpPr/>
          <p:nvPr/>
        </p:nvSpPr>
        <p:spPr>
          <a:xfrm>
            <a:off x="3224720" y="1391702"/>
            <a:ext cx="2629980" cy="86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update 2/5 – large impacts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01A7C9A4-7131-49AE-ABE9-5D66CF3B9FDB}"/>
              </a:ext>
            </a:extLst>
          </p:cNvPr>
          <p:cNvSpPr txBox="1"/>
          <p:nvPr/>
        </p:nvSpPr>
        <p:spPr>
          <a:xfrm>
            <a:off x="151288" y="717869"/>
            <a:ext cx="779891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r>
              <a:rPr lang="en-US" sz="1100" b="1" dirty="0"/>
              <a:t>2) </a:t>
            </a:r>
            <a:r>
              <a:rPr lang="en-US" sz="1100" b="1" dirty="0">
                <a:sym typeface="Wingdings" panose="05000000000000000000" pitchFamily="2" charset="2"/>
              </a:rPr>
              <a:t>Reduction in height of HF non-Test mass nodes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	</a:t>
            </a:r>
            <a:r>
              <a:rPr lang="en-US" sz="1100" dirty="0">
                <a:sym typeface="Wingdings" panose="05000000000000000000" pitchFamily="2" charset="2"/>
              </a:rPr>
              <a:t> HF’s more relaxed residual motion requirements can likely be satisfied by low (modular) SUS systems</a:t>
            </a:r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A009BD-2E7A-47B6-A1FC-F66D76ABC2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38" r="-42" b="78932"/>
          <a:stretch/>
        </p:blipFill>
        <p:spPr>
          <a:xfrm>
            <a:off x="1443610" y="1440188"/>
            <a:ext cx="7226286" cy="31064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2B3FAE3-2AF6-4B12-80D0-9E8EECCE446F}"/>
              </a:ext>
            </a:extLst>
          </p:cNvPr>
          <p:cNvSpPr/>
          <p:nvPr/>
        </p:nvSpPr>
        <p:spPr>
          <a:xfrm>
            <a:off x="923216" y="3328353"/>
            <a:ext cx="972000" cy="97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4C1D9D-657F-4C50-9537-B7884F4563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894" r="157" b="91553"/>
          <a:stretch/>
        </p:blipFill>
        <p:spPr>
          <a:xfrm>
            <a:off x="1443611" y="1204976"/>
            <a:ext cx="7226285" cy="23262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2CF83A4-D3E0-4E89-9762-7C325202D580}"/>
              </a:ext>
            </a:extLst>
          </p:cNvPr>
          <p:cNvSpPr/>
          <p:nvPr/>
        </p:nvSpPr>
        <p:spPr>
          <a:xfrm>
            <a:off x="125194" y="4606095"/>
            <a:ext cx="216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BA5EB-DE8A-478A-837E-198E4CCA0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4" t="4789" r="9592" b="74772"/>
          <a:stretch/>
        </p:blipFill>
        <p:spPr>
          <a:xfrm>
            <a:off x="6051549" y="4101171"/>
            <a:ext cx="2859257" cy="1004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462DA8-FE58-4E51-B576-EBC4A35B12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194" r="-42" b="21882"/>
          <a:stretch/>
        </p:blipFill>
        <p:spPr>
          <a:xfrm>
            <a:off x="1443610" y="1756409"/>
            <a:ext cx="7226286" cy="122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64D9A-FDF1-417C-AC43-C27E6B25B4D2}"/>
              </a:ext>
            </a:extLst>
          </p:cNvPr>
          <p:cNvSpPr/>
          <p:nvPr/>
        </p:nvSpPr>
        <p:spPr>
          <a:xfrm>
            <a:off x="2166215" y="1451564"/>
            <a:ext cx="1745386" cy="4250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F84914-39A6-433D-8F88-1A19A8CC4A99}"/>
              </a:ext>
            </a:extLst>
          </p:cNvPr>
          <p:cNvSpPr/>
          <p:nvPr/>
        </p:nvSpPr>
        <p:spPr>
          <a:xfrm>
            <a:off x="1964503" y="3706352"/>
            <a:ext cx="297685" cy="3020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5DD076C-9D65-4F6E-8379-4819F93788A8}"/>
              </a:ext>
            </a:extLst>
          </p:cNvPr>
          <p:cNvSpPr/>
          <p:nvPr/>
        </p:nvSpPr>
        <p:spPr>
          <a:xfrm>
            <a:off x="3015170" y="3792373"/>
            <a:ext cx="216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7995C2-FDD9-4D05-B9ED-81F844894BEC}"/>
              </a:ext>
            </a:extLst>
          </p:cNvPr>
          <p:cNvSpPr/>
          <p:nvPr/>
        </p:nvSpPr>
        <p:spPr>
          <a:xfrm>
            <a:off x="4948753" y="3749362"/>
            <a:ext cx="216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0268EB-5978-42D1-9F6C-293856E557C0}"/>
              </a:ext>
            </a:extLst>
          </p:cNvPr>
          <p:cNvSpPr/>
          <p:nvPr/>
        </p:nvSpPr>
        <p:spPr>
          <a:xfrm>
            <a:off x="400798" y="4825163"/>
            <a:ext cx="216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796FD-4378-44E4-8F93-D26487E9CE26}"/>
              </a:ext>
            </a:extLst>
          </p:cNvPr>
          <p:cNvSpPr/>
          <p:nvPr/>
        </p:nvSpPr>
        <p:spPr>
          <a:xfrm>
            <a:off x="5645674" y="1914623"/>
            <a:ext cx="1980000" cy="198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0FA2AD-DA53-4D2B-B0FE-AC1C907AADEF}"/>
              </a:ext>
            </a:extLst>
          </p:cNvPr>
          <p:cNvSpPr/>
          <p:nvPr/>
        </p:nvSpPr>
        <p:spPr>
          <a:xfrm>
            <a:off x="7837324" y="2701158"/>
            <a:ext cx="720000" cy="72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C26BAC-BBA8-4C1B-852A-89136F632896}"/>
              </a:ext>
            </a:extLst>
          </p:cNvPr>
          <p:cNvCxnSpPr>
            <a:cxnSpLocks/>
          </p:cNvCxnSpPr>
          <p:nvPr/>
        </p:nvCxnSpPr>
        <p:spPr>
          <a:xfrm flipV="1">
            <a:off x="1288256" y="1931338"/>
            <a:ext cx="5183982" cy="141298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FFC210-4276-4B4C-8113-63083D843EE5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1475065" y="3894623"/>
            <a:ext cx="5160609" cy="4057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7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18893-D0EE-4544-B64A-7819DCA68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" t="1919" r="1086" b="2816"/>
          <a:stretch/>
        </p:blipFill>
        <p:spPr>
          <a:xfrm>
            <a:off x="-14846" y="1267415"/>
            <a:ext cx="6060032" cy="377374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273191D-4446-437E-837D-08A35B047CC5}"/>
              </a:ext>
            </a:extLst>
          </p:cNvPr>
          <p:cNvSpPr/>
          <p:nvPr/>
        </p:nvSpPr>
        <p:spPr>
          <a:xfrm>
            <a:off x="3224720" y="1391702"/>
            <a:ext cx="2629980" cy="86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5F266-7BA8-436C-ACF5-1956620236CC}"/>
              </a:ext>
            </a:extLst>
          </p:cNvPr>
          <p:cNvSpPr/>
          <p:nvPr/>
        </p:nvSpPr>
        <p:spPr>
          <a:xfrm>
            <a:off x="3224720" y="1747302"/>
            <a:ext cx="2629980" cy="86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  <p:sp>
        <p:nvSpPr>
          <p:cNvPr id="8" name="Google Shape;255;p27">
            <a:extLst>
              <a:ext uri="{FF2B5EF4-FFF2-40B4-BE49-F238E27FC236}">
                <a16:creationId xmlns:a16="http://schemas.microsoft.com/office/drawing/2014/main" id="{C05002C0-CC3B-4BF3-9365-C5DBBE413C8C}"/>
              </a:ext>
            </a:extLst>
          </p:cNvPr>
          <p:cNvSpPr txBox="1"/>
          <p:nvPr/>
        </p:nvSpPr>
        <p:spPr>
          <a:xfrm>
            <a:off x="81438" y="572778"/>
            <a:ext cx="884009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46">
              <a:buClr>
                <a:schemeClr val="dk2"/>
              </a:buClr>
              <a:buSzPts val="1300"/>
            </a:pPr>
            <a:endParaRPr lang="en-US" sz="1100" dirty="0">
              <a:sym typeface="Wingdings" panose="05000000000000000000" pitchFamily="2" charset="2"/>
            </a:endParaRP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3) Reduction in footprint of Auxiliary benches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b="1" dirty="0">
                <a:sym typeface="Wingdings" panose="05000000000000000000" pitchFamily="2" charset="2"/>
              </a:rPr>
              <a:t>	</a:t>
            </a:r>
            <a:r>
              <a:rPr lang="en-US" sz="1100" dirty="0">
                <a:sym typeface="Wingdings" panose="05000000000000000000" pitchFamily="2" charset="2"/>
              </a:rPr>
              <a:t> Increased maturity of Optical AUX subsystem bench space requirements estimation</a:t>
            </a:r>
          </a:p>
          <a:p>
            <a:pPr marL="146046">
              <a:buClr>
                <a:schemeClr val="dk2"/>
              </a:buClr>
              <a:buSzPts val="1300"/>
            </a:pPr>
            <a:r>
              <a:rPr lang="en-US" sz="1100" dirty="0">
                <a:sym typeface="Wingdings" panose="05000000000000000000" pitchFamily="2" charset="2"/>
              </a:rPr>
              <a:t>	 Strategic grouping of AUX systems</a:t>
            </a:r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id="{A308317B-6B95-4D5E-AC70-8C3118893482}"/>
              </a:ext>
            </a:extLst>
          </p:cNvPr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Categorization update 3/5 – large impacts</a:t>
            </a:r>
            <a:endParaRPr sz="1500" b="1" dirty="0">
              <a:solidFill>
                <a:srgbClr val="0000C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A59E-1751-4944-84D4-C8E99E435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59" r="-42" b="49962"/>
          <a:stretch/>
        </p:blipFill>
        <p:spPr>
          <a:xfrm>
            <a:off x="1443610" y="1722547"/>
            <a:ext cx="7226286" cy="1044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60B33-3FD6-4989-A34F-8A3DFEDFD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894" r="157" b="91553"/>
          <a:stretch/>
        </p:blipFill>
        <p:spPr>
          <a:xfrm>
            <a:off x="1443611" y="1490726"/>
            <a:ext cx="7226285" cy="232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AFB582-54E9-4E0D-8938-67862271E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4" t="4789" r="9592" b="74772"/>
          <a:stretch/>
        </p:blipFill>
        <p:spPr>
          <a:xfrm>
            <a:off x="6051549" y="4101171"/>
            <a:ext cx="2859257" cy="10043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19EBC7-6D0D-4AD8-AF5C-81C4CBA3FF1E}"/>
              </a:ext>
            </a:extLst>
          </p:cNvPr>
          <p:cNvSpPr/>
          <p:nvPr/>
        </p:nvSpPr>
        <p:spPr>
          <a:xfrm>
            <a:off x="2166215" y="1737314"/>
            <a:ext cx="1745386" cy="102959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3D494-AAEE-4D81-94B9-10F024838991}"/>
              </a:ext>
            </a:extLst>
          </p:cNvPr>
          <p:cNvSpPr/>
          <p:nvPr/>
        </p:nvSpPr>
        <p:spPr>
          <a:xfrm>
            <a:off x="1562071" y="4446922"/>
            <a:ext cx="481041" cy="46797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A18D4-432B-4D87-A995-642E3CF37B0E}"/>
              </a:ext>
            </a:extLst>
          </p:cNvPr>
          <p:cNvSpPr/>
          <p:nvPr/>
        </p:nvSpPr>
        <p:spPr>
          <a:xfrm>
            <a:off x="119033" y="4258803"/>
            <a:ext cx="790604" cy="78236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883294-49F7-48C0-8537-6FEC8122E76B}"/>
              </a:ext>
            </a:extLst>
          </p:cNvPr>
          <p:cNvSpPr/>
          <p:nvPr/>
        </p:nvSpPr>
        <p:spPr>
          <a:xfrm>
            <a:off x="1019854" y="4572911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9D1A20-1908-4971-8E52-12DC014D917B}"/>
              </a:ext>
            </a:extLst>
          </p:cNvPr>
          <p:cNvSpPr/>
          <p:nvPr/>
        </p:nvSpPr>
        <p:spPr>
          <a:xfrm>
            <a:off x="2629579" y="4539357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0E37D4-8D4D-40E3-94C4-E1E75EC4FC72}"/>
              </a:ext>
            </a:extLst>
          </p:cNvPr>
          <p:cNvSpPr/>
          <p:nvPr/>
        </p:nvSpPr>
        <p:spPr>
          <a:xfrm>
            <a:off x="3301092" y="4539357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33D2BA-31B1-475B-9202-CEC90BDA504B}"/>
              </a:ext>
            </a:extLst>
          </p:cNvPr>
          <p:cNvSpPr/>
          <p:nvPr/>
        </p:nvSpPr>
        <p:spPr>
          <a:xfrm>
            <a:off x="3756605" y="4539357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0D227E-5980-46D4-9194-1A59E7E2BC27}"/>
              </a:ext>
            </a:extLst>
          </p:cNvPr>
          <p:cNvSpPr/>
          <p:nvPr/>
        </p:nvSpPr>
        <p:spPr>
          <a:xfrm>
            <a:off x="1984955" y="3698776"/>
            <a:ext cx="310570" cy="30959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CCDA2E-5A4E-4A32-B8B7-C27788A5A86D}"/>
              </a:ext>
            </a:extLst>
          </p:cNvPr>
          <p:cNvSpPr/>
          <p:nvPr/>
        </p:nvSpPr>
        <p:spPr>
          <a:xfrm>
            <a:off x="909637" y="3350422"/>
            <a:ext cx="976313" cy="980146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F52A2E-CFCC-4295-923F-17BFC38E68A0}"/>
              </a:ext>
            </a:extLst>
          </p:cNvPr>
          <p:cNvSpPr/>
          <p:nvPr/>
        </p:nvSpPr>
        <p:spPr>
          <a:xfrm>
            <a:off x="381398" y="3230798"/>
            <a:ext cx="481041" cy="467978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966948-AD95-44D0-87B4-2CCF59A3AD96}"/>
              </a:ext>
            </a:extLst>
          </p:cNvPr>
          <p:cNvSpPr/>
          <p:nvPr/>
        </p:nvSpPr>
        <p:spPr>
          <a:xfrm>
            <a:off x="514335" y="1925107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A968D6-696A-4B8A-8811-B4971273AC5B}"/>
              </a:ext>
            </a:extLst>
          </p:cNvPr>
          <p:cNvSpPr/>
          <p:nvPr/>
        </p:nvSpPr>
        <p:spPr>
          <a:xfrm>
            <a:off x="474104" y="1496342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0ED334B-F712-4EB0-9E32-446CFBCBDE30}"/>
              </a:ext>
            </a:extLst>
          </p:cNvPr>
          <p:cNvSpPr/>
          <p:nvPr/>
        </p:nvSpPr>
        <p:spPr>
          <a:xfrm>
            <a:off x="514335" y="2690799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718E1E-743C-4533-A972-31073A72F3A6}"/>
              </a:ext>
            </a:extLst>
          </p:cNvPr>
          <p:cNvSpPr/>
          <p:nvPr/>
        </p:nvSpPr>
        <p:spPr>
          <a:xfrm>
            <a:off x="3015170" y="3792374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B5296E-5388-43B3-AE4F-04DE455741D9}"/>
              </a:ext>
            </a:extLst>
          </p:cNvPr>
          <p:cNvSpPr/>
          <p:nvPr/>
        </p:nvSpPr>
        <p:spPr>
          <a:xfrm>
            <a:off x="4948753" y="3745575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117CCF-637F-4F2E-B84B-C5DECC4750BB}"/>
              </a:ext>
            </a:extLst>
          </p:cNvPr>
          <p:cNvSpPr/>
          <p:nvPr/>
        </p:nvSpPr>
        <p:spPr>
          <a:xfrm>
            <a:off x="171735" y="3429911"/>
            <a:ext cx="216000" cy="216000"/>
          </a:xfrm>
          <a:prstGeom prst="ellipse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57086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On-screen Show (16:9)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Simple Light</vt:lpstr>
      <vt:lpstr>Task Force: Tower Integration and Categorization  XV Einstein Telescope Symposium | Bologna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 Meijer</dc:creator>
  <cp:lastModifiedBy>Romano Meijer</cp:lastModifiedBy>
  <cp:revision>163</cp:revision>
  <dcterms:modified xsi:type="dcterms:W3CDTF">2025-05-26T11:00:13Z</dcterms:modified>
</cp:coreProperties>
</file>