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bookmarkIdSeed="2">
  <p:sldMasterIdLst>
    <p:sldMasterId id="2147483648" r:id="rId1"/>
    <p:sldMasterId id="2147483649" r:id="rId2"/>
  </p:sldMasterIdLst>
  <p:notesMasterIdLst>
    <p:notesMasterId r:id="rId20"/>
  </p:notesMasterIdLst>
  <p:handoutMasterIdLst>
    <p:handoutMasterId r:id="rId21"/>
  </p:handoutMasterIdLst>
  <p:sldIdLst>
    <p:sldId id="256" r:id="rId3"/>
    <p:sldId id="274" r:id="rId4"/>
    <p:sldId id="276" r:id="rId5"/>
    <p:sldId id="275" r:id="rId6"/>
    <p:sldId id="277" r:id="rId7"/>
    <p:sldId id="280" r:id="rId8"/>
    <p:sldId id="273" r:id="rId9"/>
    <p:sldId id="282" r:id="rId10"/>
    <p:sldId id="297" r:id="rId11"/>
    <p:sldId id="386" r:id="rId12"/>
    <p:sldId id="278" r:id="rId13"/>
    <p:sldId id="392" r:id="rId14"/>
    <p:sldId id="393" r:id="rId15"/>
    <p:sldId id="391" r:id="rId16"/>
    <p:sldId id="390" r:id="rId17"/>
    <p:sldId id="283" r:id="rId18"/>
    <p:sldId id="387" r:id="rId19"/>
  </p:sldIdLst>
  <p:sldSz cx="24384000" cy="13716000"/>
  <p:notesSz cx="6858000" cy="9144000"/>
  <p:defaultTextStyle>
    <a:defPPr>
      <a:defRPr lang="it-IT"/>
    </a:defPPr>
    <a:lvl1pPr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1pPr>
    <a:lvl2pPr marL="457200" indent="-2286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2pPr>
    <a:lvl3pPr marL="914400" indent="-4572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3pPr>
    <a:lvl4pPr marL="1371600" indent="-6858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4pPr>
    <a:lvl5pPr marL="1828800" indent="-914400" algn="l" defTabSz="825500" rtl="0" eaLnBrk="0" fontAlgn="base" hangingPunct="0">
      <a:spcBef>
        <a:spcPct val="0"/>
      </a:spcBef>
      <a:spcAft>
        <a:spcPct val="0"/>
      </a:spcAft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5pPr>
    <a:lvl6pPr marL="22860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6pPr>
    <a:lvl7pPr marL="27432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7pPr>
    <a:lvl8pPr marL="32004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8pPr>
    <a:lvl9pPr marL="3657600" algn="l" defTabSz="914400" rtl="0" eaLnBrk="1" latinLnBrk="0" hangingPunct="1">
      <a:defRPr sz="3000" b="1" kern="1200">
        <a:solidFill>
          <a:srgbClr val="000000"/>
        </a:solidFill>
        <a:latin typeface="Helvetica Neue" charset="0"/>
        <a:ea typeface="Helvetica Neue" charset="0"/>
        <a:cs typeface="Helvetica Neue" charset="0"/>
        <a:sym typeface="Helvetica Neu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483" autoAdjust="0"/>
  </p:normalViewPr>
  <p:slideViewPr>
    <p:cSldViewPr>
      <p:cViewPr>
        <p:scale>
          <a:sx n="25" d="100"/>
          <a:sy n="25" d="100"/>
        </p:scale>
        <p:origin x="1594" y="799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1" d="100"/>
          <a:sy n="121" d="100"/>
        </p:scale>
        <p:origin x="502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%20Bratanata\surfdrive\Documents\Cost%20Estimation\Volume%20and%20Cost%20Calculations%20-%20Taskforce%20Detector%20Layout%20(2025-05-2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%20Bratanata\surfdrive\Documents\Cost%20Estimation\Volume%20and%20Cost%20Calculations%20-%20Taskforce%20Detector%20Layout%20(2025-05-2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nathan%20Bratanata\surfdrive\Documents\Cost%20Estimation\Volume%20and%20Cost%20Calculations%20-%20Taskforce%20Detector%20Layout%20(2025-05-2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nathan%20Bratanata\surfdrive\Documents\Cost%20Estimation\Volume%20and%20Cost%20Calculations%20-%20Taskforce%20Detector%20Layout%20(2025-05-21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onathan%20Bratanata\surfdrive\Documents\Cost%20Estimation\Volume%20and%20Cost%20Calculations%20-%20Taskforce%20Detector%20Layout%20(2025-05-2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Graphs!$D$5</c:f>
              <c:strCache>
                <c:ptCount val="1"/>
                <c:pt idx="0">
                  <c:v>Triangle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25-488F-BCDB-B6F60766232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25-488F-BCDB-B6F60766232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25-488F-BCDB-B6F607662324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13880886149024"/>
                      <c:h val="0.1307467677269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25-488F-BCDB-B6F607662324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13880886149024"/>
                      <c:h val="0.1307467677269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25-488F-BCDB-B6F607662324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13880886149024"/>
                      <c:h val="0.1307467677269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325-488F-BCDB-B6F6076623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anchor="ctr" anchorCtr="1">
                <a:no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Graphs!$C$6:$C$8</c:f>
              <c:strCache>
                <c:ptCount val="3"/>
                <c:pt idx="0">
                  <c:v>Caverns</c:v>
                </c:pt>
                <c:pt idx="1">
                  <c:v>Tunnels</c:v>
                </c:pt>
                <c:pt idx="2">
                  <c:v>TBM Tun.</c:v>
                </c:pt>
              </c:strCache>
            </c:strRef>
          </c:cat>
          <c:val>
            <c:numRef>
              <c:f>Graphs!$D$6:$D$8</c:f>
              <c:numCache>
                <c:formatCode>0.000\ "mil. m³"</c:formatCode>
                <c:ptCount val="3"/>
                <c:pt idx="0">
                  <c:v>1.0226720171459998</c:v>
                </c:pt>
                <c:pt idx="1">
                  <c:v>0.25045091389900004</c:v>
                </c:pt>
                <c:pt idx="2">
                  <c:v>1.5211157135220001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25-488F-BCDB-B6F60766232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L (single</a:t>
            </a:r>
            <a:r>
              <a:rPr lang="en-GB" baseline="0" dirty="0"/>
              <a:t> instance)</a:t>
            </a:r>
            <a:r>
              <a:rPr lang="en-GB" dirty="0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Graphs!$E$5</c:f>
              <c:strCache>
                <c:ptCount val="1"/>
                <c:pt idx="0">
                  <c:v>L (Single instance)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67A-4E66-BDE4-D546F9739EA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F67A-4E66-BDE4-D546F9739EA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F67A-4E66-BDE4-D546F9739EA7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13880886149024"/>
                      <c:h val="0.1307467677269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67A-4E66-BDE4-D546F9739EA7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13880886149024"/>
                      <c:h val="0.1307467677269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67A-4E66-BDE4-D546F9739EA7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13880886149024"/>
                      <c:h val="0.1307467677269180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67A-4E66-BDE4-D546F9739E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anchor="ctr" anchorCtr="1">
                <a:no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Graphs!$C$6:$C$8</c:f>
              <c:strCache>
                <c:ptCount val="3"/>
                <c:pt idx="0">
                  <c:v>Caverns</c:v>
                </c:pt>
                <c:pt idx="1">
                  <c:v>Tunnels</c:v>
                </c:pt>
                <c:pt idx="2">
                  <c:v>TBM Tun.</c:v>
                </c:pt>
              </c:strCache>
            </c:strRef>
          </c:cat>
          <c:val>
            <c:numRef>
              <c:f>Graphs!$E$6:$E$8</c:f>
              <c:numCache>
                <c:formatCode>0.000\ "mil. m³"</c:formatCode>
                <c:ptCount val="3"/>
                <c:pt idx="0">
                  <c:v>0.33083273730100005</c:v>
                </c:pt>
                <c:pt idx="1">
                  <c:v>2.9424654234000001E-2</c:v>
                </c:pt>
                <c:pt idx="2">
                  <c:v>1.1369043218780002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7A-4E66-BDE4-D546F9739EA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Graphs!$C$6</c:f>
              <c:strCache>
                <c:ptCount val="1"/>
                <c:pt idx="0">
                  <c:v>Caverns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00041323750343"/>
                      <c:h val="9.9450650442492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D2D-4B9F-B4B7-4CA3441FEE4D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00041323750343"/>
                      <c:h val="9.9450650442492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D2D-4B9F-B4B7-4CA3441FEE4D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00041323750343"/>
                      <c:h val="9.9450650442492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BD2D-4B9F-B4B7-4CA3441FEE4D}"/>
                </c:ext>
              </c:extLst>
            </c:dLbl>
            <c:numFmt formatCode="0.000\ &quot;mil. m³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Graphs!$D$5:$F$5</c:f>
              <c:strCache>
                <c:ptCount val="3"/>
                <c:pt idx="0">
                  <c:v>Triangle</c:v>
                </c:pt>
                <c:pt idx="1">
                  <c:v>L (Single instance)</c:v>
                </c:pt>
                <c:pt idx="2">
                  <c:v>L (2L)</c:v>
                </c:pt>
              </c:strCache>
            </c:strRef>
          </c:cat>
          <c:val>
            <c:numRef>
              <c:f>Graphs!$D$6:$F$6</c:f>
              <c:numCache>
                <c:formatCode>0.000\ "mil. m³"</c:formatCode>
                <c:ptCount val="3"/>
                <c:pt idx="0">
                  <c:v>1.0226720171459998</c:v>
                </c:pt>
                <c:pt idx="1">
                  <c:v>0.33083273730100005</c:v>
                </c:pt>
                <c:pt idx="2">
                  <c:v>0.66166547460200009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38-436A-A92C-4C05B2A3FBDF}"/>
            </c:ext>
          </c:extLst>
        </c:ser>
        <c:ser>
          <c:idx val="1"/>
          <c:order val="1"/>
          <c:tx>
            <c:strRef>
              <c:f>Graphs!$C$7</c:f>
              <c:strCache>
                <c:ptCount val="1"/>
                <c:pt idx="0">
                  <c:v>Tunnels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.00\ &quot;mil. m³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anchor="ctr" anchorCtr="1">
                <a:norm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Graphs!$D$5:$F$5</c:f>
              <c:strCache>
                <c:ptCount val="3"/>
                <c:pt idx="0">
                  <c:v>Triangle</c:v>
                </c:pt>
                <c:pt idx="1">
                  <c:v>L (Single instance)</c:v>
                </c:pt>
                <c:pt idx="2">
                  <c:v>L (2L)</c:v>
                </c:pt>
              </c:strCache>
            </c:strRef>
          </c:cat>
          <c:val>
            <c:numRef>
              <c:f>Graphs!$D$7:$F$7</c:f>
              <c:numCache>
                <c:formatCode>0.000\ "mil. m³"</c:formatCode>
                <c:ptCount val="3"/>
                <c:pt idx="0">
                  <c:v>0.25045091389900004</c:v>
                </c:pt>
                <c:pt idx="1">
                  <c:v>2.9424654234000001E-2</c:v>
                </c:pt>
                <c:pt idx="2">
                  <c:v>5.8849308468000003E-2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38-436A-A92C-4C05B2A3FBDF}"/>
            </c:ext>
          </c:extLst>
        </c:ser>
        <c:ser>
          <c:idx val="2"/>
          <c:order val="2"/>
          <c:tx>
            <c:strRef>
              <c:f>Graphs!$C$8</c:f>
              <c:strCache>
                <c:ptCount val="1"/>
                <c:pt idx="0">
                  <c:v>TBM Tun.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300041323750343"/>
                      <c:h val="9.9450650442492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A38-436A-A92C-4C05B2A3FBDF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300041323750343"/>
                      <c:h val="9.9450650442492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A38-436A-A92C-4C05B2A3FBDF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0300041323750343"/>
                      <c:h val="9.945065044249232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5A38-436A-A92C-4C05B2A3FBDF}"/>
                </c:ext>
              </c:extLst>
            </c:dLbl>
            <c:numFmt formatCode="0.000\ &quot;mil. m³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Graphs!$D$5:$F$5</c:f>
              <c:strCache>
                <c:ptCount val="3"/>
                <c:pt idx="0">
                  <c:v>Triangle</c:v>
                </c:pt>
                <c:pt idx="1">
                  <c:v>L (Single instance)</c:v>
                </c:pt>
                <c:pt idx="2">
                  <c:v>L (2L)</c:v>
                </c:pt>
              </c:strCache>
            </c:strRef>
          </c:cat>
          <c:val>
            <c:numRef>
              <c:f>Graphs!$D$8:$F$8</c:f>
              <c:numCache>
                <c:formatCode>0.000\ "mil. m³"</c:formatCode>
                <c:ptCount val="3"/>
                <c:pt idx="0">
                  <c:v>1.5211157135220001</c:v>
                </c:pt>
                <c:pt idx="1">
                  <c:v>1.1369043218780002</c:v>
                </c:pt>
                <c:pt idx="2">
                  <c:v>2.2738086437560003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A38-436A-A92C-4C05B2A3FBD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46674496"/>
        <c:axId val="246671136"/>
      </c:barChart>
      <c:catAx>
        <c:axId val="2466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1136"/>
        <c:crosses val="autoZero"/>
        <c:auto val="1"/>
        <c:lblAlgn val="ctr"/>
        <c:lblOffset val="100"/>
        <c:noMultiLvlLbl val="0"/>
      </c:catAx>
      <c:valAx>
        <c:axId val="246671136"/>
        <c:scaling>
          <c:orientation val="minMax"/>
          <c:max val="3.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0.0\ &quot;mil. m³&quot;" sourceLinked="0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44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prstDash val="solid"/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Graphs!$J$17</c:f>
              <c:strCache>
                <c:ptCount val="1"/>
                <c:pt idx="0">
                  <c:v>Caverns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6-48C6-4334-9835-FC71432B730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48C6-4334-9835-FC71432B7308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4-48C6-4334-9835-FC71432B7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Graphs!$K$17:$M$17</c:f>
              <c:numCache>
                <c:formatCode>0.000\ "mil. m³"</c:formatCode>
                <c:ptCount val="3"/>
                <c:pt idx="0">
                  <c:v>1.0226720171459998</c:v>
                </c:pt>
                <c:pt idx="1">
                  <c:v>1.0226720171459998</c:v>
                </c:pt>
                <c:pt idx="2">
                  <c:v>1.1324510255280003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C6-4334-9835-FC71432B7308}"/>
            </c:ext>
          </c:extLst>
        </c:ser>
        <c:ser>
          <c:idx val="1"/>
          <c:order val="1"/>
          <c:tx>
            <c:strRef>
              <c:f>Graphs!$J$18</c:f>
              <c:strCache>
                <c:ptCount val="1"/>
                <c:pt idx="0">
                  <c:v>Cav. Reduction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8C6-4334-9835-FC71432B730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24495127924575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48C6-4334-9835-FC71432B73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8C6-4334-9835-FC71432B7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Graphs!$K$18:$M$18</c:f>
              <c:numCache>
                <c:formatCode>0.000\ "mil. m³"</c:formatCode>
                <c:ptCount val="3"/>
                <c:pt idx="0">
                  <c:v>0</c:v>
                </c:pt>
                <c:pt idx="1">
                  <c:v>0.1097790083820005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C6-4334-9835-FC71432B7308}"/>
            </c:ext>
          </c:extLst>
        </c:ser>
        <c:ser>
          <c:idx val="2"/>
          <c:order val="2"/>
          <c:tx>
            <c:strRef>
              <c:f>Graphs!$J$19</c:f>
              <c:strCache>
                <c:ptCount val="1"/>
                <c:pt idx="0">
                  <c:v>Tunnels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48C6-4334-9835-FC71432B730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48C6-4334-9835-FC71432B7308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48C6-4334-9835-FC71432B7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Graphs!$K$19:$M$19</c:f>
              <c:numCache>
                <c:formatCode>0.000\ "mil. m³"</c:formatCode>
                <c:ptCount val="3"/>
                <c:pt idx="0">
                  <c:v>0.25045091389900004</c:v>
                </c:pt>
                <c:pt idx="1">
                  <c:v>0.25045091389900004</c:v>
                </c:pt>
                <c:pt idx="2">
                  <c:v>0.66833233855400032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C6-4334-9835-FC71432B7308}"/>
            </c:ext>
          </c:extLst>
        </c:ser>
        <c:ser>
          <c:idx val="3"/>
          <c:order val="3"/>
          <c:tx>
            <c:strRef>
              <c:f>Graphs!$J$20</c:f>
              <c:strCache>
                <c:ptCount val="1"/>
                <c:pt idx="0">
                  <c:v>Tun. Reduc.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8C6-4334-9835-FC71432B730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48C6-4334-9835-FC71432B73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8C6-4334-9835-FC71432B7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Graphs!$K$20:$M$20</c:f>
              <c:numCache>
                <c:formatCode>0.000\ "mil. m³"</c:formatCode>
                <c:ptCount val="3"/>
                <c:pt idx="0">
                  <c:v>0</c:v>
                </c:pt>
                <c:pt idx="1">
                  <c:v>0.41788142465500028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8C6-4334-9835-FC71432B7308}"/>
            </c:ext>
          </c:extLst>
        </c:ser>
        <c:ser>
          <c:idx val="4"/>
          <c:order val="4"/>
          <c:tx>
            <c:strRef>
              <c:f>Graphs!$J$21</c:f>
              <c:strCache>
                <c:ptCount val="1"/>
                <c:pt idx="0">
                  <c:v>TBM tunnels.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48C6-4334-9835-FC71432B730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8C6-4334-9835-FC71432B7308}"/>
                </c:ext>
              </c:extLst>
            </c:dLbl>
            <c:dLbl>
              <c:idx val="2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48C6-4334-9835-FC71432B7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Graphs!$K$21:$M$21</c:f>
              <c:numCache>
                <c:formatCode>0.000\ "mil. m³"</c:formatCode>
                <c:ptCount val="3"/>
                <c:pt idx="0">
                  <c:v>1.5211157135220001</c:v>
                </c:pt>
                <c:pt idx="1">
                  <c:v>1.5211157135220001</c:v>
                </c:pt>
                <c:pt idx="2">
                  <c:v>1.9220380980450003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8C6-4334-9835-FC71432B7308}"/>
            </c:ext>
          </c:extLst>
        </c:ser>
        <c:ser>
          <c:idx val="5"/>
          <c:order val="5"/>
          <c:tx>
            <c:strRef>
              <c:f>Graphs!$J$22</c:f>
              <c:strCache>
                <c:ptCount val="1"/>
                <c:pt idx="0">
                  <c:v>TBM tun. Reduc.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8.8777285180356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8C6-4334-9835-FC71432B7308}"/>
                </c:ext>
              </c:extLst>
            </c:dLbl>
            <c:dLbl>
              <c:idx val="1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6.092264273280394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48C6-4334-9835-FC71432B730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8C6-4334-9835-FC71432B730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Graphs!$K$22:$M$22</c:f>
              <c:numCache>
                <c:formatCode>0.000\ "mil. m³"</c:formatCode>
                <c:ptCount val="3"/>
                <c:pt idx="0">
                  <c:v>0.92858281756000083</c:v>
                </c:pt>
                <c:pt idx="1">
                  <c:v>0.40092238452300011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8C6-4334-9835-FC71432B730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46674496"/>
        <c:axId val="246671136"/>
      </c:barChart>
      <c:catAx>
        <c:axId val="2466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1136"/>
        <c:crosses val="autoZero"/>
        <c:auto val="1"/>
        <c:lblAlgn val="ctr"/>
        <c:lblOffset val="100"/>
        <c:noMultiLvlLbl val="0"/>
      </c:catAx>
      <c:valAx>
        <c:axId val="246671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&quot;mil. m³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4496"/>
        <c:crosses val="autoZero"/>
        <c:crossBetween val="between"/>
      </c:valAx>
    </c:plotArea>
    <c:legend>
      <c:legendPos val="b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Graphs!$J$27</c:f>
              <c:strCache>
                <c:ptCount val="1"/>
                <c:pt idx="0">
                  <c:v>Caverns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CAD8-469B-80C8-FCE964EC4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CAD8-469B-80C8-FCE964EC4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CAD8-469B-80C8-FCE964EC4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Graphs!$K$27:$M$27</c:f>
              <c:numCache>
                <c:formatCode>0.000\ "mil. m³"</c:formatCode>
                <c:ptCount val="3"/>
                <c:pt idx="0">
                  <c:v>0.33083273730100005</c:v>
                </c:pt>
                <c:pt idx="1">
                  <c:v>0.33083273730100005</c:v>
                </c:pt>
                <c:pt idx="2">
                  <c:v>0.46849838533499993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D8-469B-80C8-FCE964EC487D}"/>
            </c:ext>
          </c:extLst>
        </c:ser>
        <c:ser>
          <c:idx val="1"/>
          <c:order val="1"/>
          <c:tx>
            <c:strRef>
              <c:f>Graphs!$J$28</c:f>
              <c:strCache>
                <c:ptCount val="1"/>
                <c:pt idx="0">
                  <c:v>Cav. Reduction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AD8-469B-80C8-FCE964EC4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CAD8-469B-80C8-FCE964EC487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AD8-469B-80C8-FCE964EC4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Graphs!$K$28:$M$28</c:f>
              <c:numCache>
                <c:formatCode>0.000\ "mil. m³"</c:formatCode>
                <c:ptCount val="3"/>
                <c:pt idx="0">
                  <c:v>0</c:v>
                </c:pt>
                <c:pt idx="1">
                  <c:v>0.13766564803399989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AD8-469B-80C8-FCE964EC487D}"/>
            </c:ext>
          </c:extLst>
        </c:ser>
        <c:ser>
          <c:idx val="2"/>
          <c:order val="2"/>
          <c:tx>
            <c:strRef>
              <c:f>Graphs!$J$29</c:f>
              <c:strCache>
                <c:ptCount val="1"/>
                <c:pt idx="0">
                  <c:v>Tunnels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Graphs!$K$29:$M$29</c:f>
              <c:numCache>
                <c:formatCode>0.000\ "mil. m³"</c:formatCode>
                <c:ptCount val="3"/>
                <c:pt idx="0">
                  <c:v>2.9424654234000001E-2</c:v>
                </c:pt>
                <c:pt idx="1">
                  <c:v>2.9424654234000001E-2</c:v>
                </c:pt>
                <c:pt idx="2">
                  <c:v>0.10281175976899999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AD8-469B-80C8-FCE964EC487D}"/>
            </c:ext>
          </c:extLst>
        </c:ser>
        <c:ser>
          <c:idx val="3"/>
          <c:order val="3"/>
          <c:tx>
            <c:strRef>
              <c:f>Graphs!$J$30</c:f>
              <c:strCache>
                <c:ptCount val="1"/>
                <c:pt idx="0">
                  <c:v>Tun. Reduc.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D8-469B-80C8-FCE964EC487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D8-469B-80C8-FCE964EC4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Graphs!$K$30:$M$30</c:f>
              <c:numCache>
                <c:formatCode>0.000\ "mil. m³"</c:formatCode>
                <c:ptCount val="3"/>
                <c:pt idx="0">
                  <c:v>0</c:v>
                </c:pt>
                <c:pt idx="1">
                  <c:v>7.3387105534999997E-2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AD8-469B-80C8-FCE964EC487D}"/>
            </c:ext>
          </c:extLst>
        </c:ser>
        <c:ser>
          <c:idx val="4"/>
          <c:order val="4"/>
          <c:tx>
            <c:strRef>
              <c:f>Graphs!$J$31</c:f>
              <c:strCache>
                <c:ptCount val="1"/>
                <c:pt idx="0">
                  <c:v>TBM tunnels.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2-CAD8-469B-80C8-FCE964EC4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CAD8-469B-80C8-FCE964EC487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03745939937147"/>
                      <c:h val="9.040968222044755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0-CAD8-469B-80C8-FCE964EC4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Graphs!$K$31:$M$31</c:f>
              <c:numCache>
                <c:formatCode>0.000\ "mil. m³"</c:formatCode>
                <c:ptCount val="3"/>
                <c:pt idx="0">
                  <c:v>1.1369043218780002</c:v>
                </c:pt>
                <c:pt idx="1">
                  <c:v>1.1369043218780002</c:v>
                </c:pt>
                <c:pt idx="2">
                  <c:v>1.496560609588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D8-469B-80C8-FCE964EC487D}"/>
            </c:ext>
          </c:extLst>
        </c:ser>
        <c:ser>
          <c:idx val="5"/>
          <c:order val="5"/>
          <c:tx>
            <c:strRef>
              <c:f>Graphs!$J$32</c:f>
              <c:strCache>
                <c:ptCount val="1"/>
                <c:pt idx="0">
                  <c:v>TBM tun. Reduc.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89031072899652"/>
                      <c:h val="8.752159514951658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CAD8-469B-80C8-FCE964EC487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27606283040751"/>
                      <c:h val="6.491917459440468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CAD8-469B-80C8-FCE964EC487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D8-469B-80C8-FCE964EC48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solidFill>
                      <a:schemeClr val="accent6">
                        <a:lumMod val="50000"/>
                      </a:schemeClr>
                    </a:solidFill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Graphs!$K$16:$M$16</c:f>
              <c:strCache>
                <c:ptCount val="3"/>
                <c:pt idx="0">
                  <c:v>Baseline</c:v>
                </c:pt>
                <c:pt idx="1">
                  <c:v>Baseline</c:v>
                </c:pt>
                <c:pt idx="2">
                  <c:v>2024 Ref.</c:v>
                </c:pt>
              </c:strCache>
            </c:strRef>
          </c:cat>
          <c:val>
            <c:numRef>
              <c:f>Graphs!$K$32:$M$32</c:f>
              <c:numCache>
                <c:formatCode>0.000\ "mil. m³"</c:formatCode>
                <c:ptCount val="3"/>
                <c:pt idx="0">
                  <c:v>0.57070904127899968</c:v>
                </c:pt>
                <c:pt idx="1">
                  <c:v>0.3596562877099998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AD8-469B-80C8-FCE964EC487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46674496"/>
        <c:axId val="246671136"/>
      </c:barChart>
      <c:catAx>
        <c:axId val="24667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1136"/>
        <c:crosses val="autoZero"/>
        <c:auto val="1"/>
        <c:lblAlgn val="ctr"/>
        <c:lblOffset val="100"/>
        <c:noMultiLvlLbl val="0"/>
      </c:catAx>
      <c:valAx>
        <c:axId val="24667113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\ &quot;mil. m³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674496"/>
        <c:crosses val="autoZero"/>
        <c:crossBetween val="between"/>
      </c:valAx>
    </c:plotArea>
    <c:legend>
      <c:legendPos val="b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CD9A36-C537-4AC2-9195-9ABEAA9BEE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3CC264-9828-4667-81AB-6247F1D8AD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4C122-8F7E-4672-BFE3-810AB59341CC}" type="datetimeFigureOut">
              <a:rPr lang="en-NL" smtClean="0"/>
              <a:t>05/26/2025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39679-AFCA-4DD9-B582-15C93CFC49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0531F-B264-42CE-8BA7-80353D3EF3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B82581-9BF7-45D4-8EBF-69BFC86DB6E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5973962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CF3F82E8-3DA7-4892-9CF4-86A675936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7CB9F58-38FE-AB4C-AA5E-2CB09302002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it-IT" altLang="it-IT" noProof="0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it-IT" altLang="it-IT" noProof="0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it-IT" altLang="it-IT" noProof="0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it-IT" altLang="it-IT" noProof="0">
                <a:sym typeface="Helvetica Neue" panose="02000503000000020004" pitchFamily="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1pPr>
    <a:lvl2pPr indent="2286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2pPr>
    <a:lvl3pPr indent="4572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3pPr>
    <a:lvl4pPr indent="6858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4pPr>
    <a:lvl5pPr indent="914400" algn="l" defTabSz="457200" rtl="0" eaLnBrk="0" fontAlgn="base" hangingPunct="0">
      <a:lnSpc>
        <a:spcPct val="117000"/>
      </a:lnSpc>
      <a:spcBef>
        <a:spcPct val="0"/>
      </a:spcBef>
      <a:spcAft>
        <a:spcPct val="0"/>
      </a:spcAft>
      <a:defRPr sz="2200"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46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9069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oxel Burst.jpg">
            <a:extLst>
              <a:ext uri="{FF2B5EF4-FFF2-40B4-BE49-F238E27FC236}">
                <a16:creationId xmlns:a16="http://schemas.microsoft.com/office/drawing/2014/main" id="{4A583D6E-72A9-4AE4-9616-6C6EA4F89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B891B556-2F70-4103-9A29-C9D072DBC2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2111AC8-4A5F-4D82-8BE7-95C25C2B25FD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4A500D2A-F122-41A7-8A32-CD9D7220CFD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6725" y="420182"/>
            <a:ext cx="5418138" cy="31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it-IT" altLang="it-IT" sz="1700" b="0" dirty="0">
                <a:solidFill>
                  <a:srgbClr val="FFFFFF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Einstein Telescope Organisation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70D12FA-9BFF-41DB-805F-8F5737AA2D2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8740438" y="468059"/>
            <a:ext cx="5114925" cy="26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altLang="it-IT" sz="1700" b="0" dirty="0">
                <a:solidFill>
                  <a:schemeClr val="bg1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ET Symposium  2025- Bologna</a:t>
            </a:r>
            <a:endParaRPr lang="it-IT" altLang="it-IT" sz="1700" b="0" dirty="0">
              <a:solidFill>
                <a:schemeClr val="bg1"/>
              </a:solidFill>
              <a:latin typeface="Schibsted Grotesk Regular Regul" pitchFamily="2" charset="77"/>
              <a:ea typeface="Schibsted Grotesk Regular Regul" pitchFamily="2" charset="77"/>
              <a:cs typeface="Schibsted Grotesk Regular Regul" pitchFamily="2" charset="77"/>
              <a:sym typeface="Schibsted Grotesk Regular Regul" pitchFamily="2" charset="77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C381275D-1EAD-47D6-8891-47F890E16E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7DD8B312-5D96-4FF1-AFCF-D389E11FF9B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63ACE078-417D-4298-8409-92F40897D4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E87BC323-C3DA-4ED9-8912-DB965E76635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DBC97-1805-4018-8B16-5C4F5678F8D6}"/>
              </a:ext>
            </a:extLst>
          </p:cNvPr>
          <p:cNvPicPr/>
          <p:nvPr userDrawn="1"/>
        </p:nvPicPr>
        <p:blipFill>
          <a:blip r:embed="rId3">
            <a:clrChange>
              <a:clrFrom>
                <a:srgbClr val="0000CC"/>
              </a:clrFrom>
              <a:clrTo>
                <a:srgbClr val="000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760" y="12618640"/>
            <a:ext cx="2448272" cy="73228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id="{DFB2844A-4B41-4C33-A413-5EF2B1D6FB2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BCD0B3A0-53E8-4C98-B556-D995FA32D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345832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25BED20A-3684-478B-B29E-6E2F7E277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10305183"/>
            <a:ext cx="18288000" cy="1955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82124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B1BB0-E4D2-764B-9B2F-E367342E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44363B0-58A8-354C-8BD0-25ECB1508D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2753544"/>
            <a:ext cx="12344400" cy="896855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Helvetica Neue" panose="02000503000000020004" pitchFamily="2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03F2C02-6462-B449-90E2-77D310740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B0B8B4-35BB-4339-BC37-A38E708745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669A0F-4BAB-4C7F-812F-D5487DDE92BF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0359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1DE90F-6314-6D45-89B3-35D0E131F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A094E94-AFB5-8542-8ACE-D7B3389692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988ECCB-E658-49CA-976A-2BFDDC9469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B0492A-D408-460A-87C2-09F8D501613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6759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E94D0-A14C-45F8-995A-C77D1D67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5714" y="953344"/>
            <a:ext cx="21005800" cy="1520826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A5380FE-9E47-4F56-8C3A-91A1D576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B722E3-EA5C-4688-92F9-053A7678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2045-B2DA-5C40-9984-4F51971F356F}" type="datetime1">
              <a:rPr lang="it-IT" smtClean="0"/>
              <a:t>26/05/2025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EE1DF4-9C5D-478B-87E7-1AD80C445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ET Infrastructure Team, Geneva, CERN – ET Meeting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713352-2CFF-4399-A2D7-CA69F7F00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DFA95-2271-45C3-9FB1-A970D4E4F715}" type="slidenum">
              <a:rPr lang="de-CH" smtClean="0"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9246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Voxel Burst.jpg">
            <a:extLst>
              <a:ext uri="{FF2B5EF4-FFF2-40B4-BE49-F238E27FC236}">
                <a16:creationId xmlns:a16="http://schemas.microsoft.com/office/drawing/2014/main" id="{4A583D6E-72A9-4AE4-9616-6C6EA4F89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B891B556-2F70-4103-9A29-C9D072DBC2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2111AC8-4A5F-4D82-8BE7-95C25C2B25FD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4A500D2A-F122-41A7-8A32-CD9D7220CFD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66725" y="420182"/>
            <a:ext cx="5418138" cy="31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it-IT" altLang="it-IT" sz="1700" b="0" dirty="0">
                <a:solidFill>
                  <a:srgbClr val="FFFFFF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Einstein Telescope Organisation 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70D12FA-9BFF-41DB-805F-8F5737AA2D23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8740438" y="468059"/>
            <a:ext cx="5114925" cy="26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altLang="it-IT" sz="1700" b="0" dirty="0">
                <a:solidFill>
                  <a:srgbClr val="FFFFFF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ET Symposium  2025- Bologna</a:t>
            </a:r>
            <a:endParaRPr lang="it-IT" altLang="it-IT" sz="1700" b="0" dirty="0">
              <a:solidFill>
                <a:srgbClr val="FFFFFF"/>
              </a:solidFill>
              <a:latin typeface="Schibsted Grotesk Regular Regul" pitchFamily="2" charset="77"/>
              <a:ea typeface="Schibsted Grotesk Regular Regul" pitchFamily="2" charset="77"/>
              <a:cs typeface="Schibsted Grotesk Regular Regul" pitchFamily="2" charset="77"/>
              <a:sym typeface="Schibsted Grotesk Regular Regul" pitchFamily="2" charset="77"/>
            </a:endParaRPr>
          </a:p>
        </p:txBody>
      </p:sp>
      <p:sp>
        <p:nvSpPr>
          <p:cNvPr id="8" name="Line 3">
            <a:extLst>
              <a:ext uri="{FF2B5EF4-FFF2-40B4-BE49-F238E27FC236}">
                <a16:creationId xmlns:a16="http://schemas.microsoft.com/office/drawing/2014/main" id="{C381275D-1EAD-47D6-8891-47F890E16E7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9" name="Line 4">
            <a:extLst>
              <a:ext uri="{FF2B5EF4-FFF2-40B4-BE49-F238E27FC236}">
                <a16:creationId xmlns:a16="http://schemas.microsoft.com/office/drawing/2014/main" id="{7DD8B312-5D96-4FF1-AFCF-D389E11FF9B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63ACE078-417D-4298-8409-92F40897D4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E87BC323-C3DA-4ED9-8912-DB965E76635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5DBC97-1805-4018-8B16-5C4F5678F8D6}"/>
              </a:ext>
            </a:extLst>
          </p:cNvPr>
          <p:cNvPicPr/>
          <p:nvPr userDrawn="1"/>
        </p:nvPicPr>
        <p:blipFill>
          <a:blip r:embed="rId3">
            <a:clrChange>
              <a:clrFrom>
                <a:srgbClr val="0000CC"/>
              </a:clrFrom>
              <a:clrTo>
                <a:srgbClr val="000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760" y="12618640"/>
            <a:ext cx="2448272" cy="732284"/>
          </a:xfrm>
          <a:prstGeom prst="rect">
            <a:avLst/>
          </a:prstGeom>
        </p:spPr>
      </p:pic>
      <p:sp>
        <p:nvSpPr>
          <p:cNvPr id="13" name="Line 4">
            <a:extLst>
              <a:ext uri="{FF2B5EF4-FFF2-40B4-BE49-F238E27FC236}">
                <a16:creationId xmlns:a16="http://schemas.microsoft.com/office/drawing/2014/main" id="{DFB2844A-4B41-4C33-A413-5EF2B1D6FB2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BCD0B3A0-53E8-4C98-B556-D995FA32D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345832"/>
            <a:ext cx="18288000" cy="47752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15" name="Sottotitolo 2">
            <a:extLst>
              <a:ext uri="{FF2B5EF4-FFF2-40B4-BE49-F238E27FC236}">
                <a16:creationId xmlns:a16="http://schemas.microsoft.com/office/drawing/2014/main" id="{25BED20A-3684-478B-B29E-6E2F7E277F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10305183"/>
            <a:ext cx="18288000" cy="19550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98175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>
            <a:extLst>
              <a:ext uri="{FF2B5EF4-FFF2-40B4-BE49-F238E27FC236}">
                <a16:creationId xmlns:a16="http://schemas.microsoft.com/office/drawing/2014/main" id="{3624C162-4494-40E2-9B23-70319E68C1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490F49B-612A-4782-8654-EB87E9E47B1B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E38C130C-ACC7-4749-B247-91E2EEEFDA3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7777"/>
            <a:ext cx="21005800" cy="15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59B9A89F-CEA7-10CA-DE5B-A7376C4C073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689100" y="2610024"/>
            <a:ext cx="21005800" cy="983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it-IT" altLang="it-IT" dirty="0">
                <a:sym typeface="Helvetica Neue" charset="0"/>
              </a:rPr>
              <a:t>Second level</a:t>
            </a:r>
          </a:p>
          <a:p>
            <a:pPr lvl="2"/>
            <a:r>
              <a:rPr lang="it-IT" altLang="it-IT" dirty="0">
                <a:sym typeface="Helvetica Neue" charset="0"/>
              </a:rPr>
              <a:t>Third level</a:t>
            </a:r>
          </a:p>
          <a:p>
            <a:pPr lvl="3"/>
            <a:r>
              <a:rPr lang="it-IT" altLang="it-IT" dirty="0">
                <a:sym typeface="Helvetica Neue" charset="0"/>
              </a:rPr>
              <a:t>Fourth level</a:t>
            </a:r>
          </a:p>
          <a:p>
            <a:pPr lvl="4"/>
            <a:r>
              <a:rPr lang="it-IT" altLang="it-IT" dirty="0">
                <a:sym typeface="Helvetica Neue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2820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E5374F-861A-064B-A205-CACEF94D7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D5C9630-60E3-6241-BF94-F9EB7EE96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0D289C63-7CF9-43F3-8336-2588BC492D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C5C21B9-96ED-4F6A-8EC9-0D6120B0138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294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0054FE-5D1C-454B-A179-8062EC111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2609528"/>
            <a:ext cx="10439400" cy="974439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D45E645-6583-354D-98F9-6A87A1536D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2609528"/>
            <a:ext cx="10439400" cy="9744398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7247DD3-70EC-4A64-B7DF-E4A1AE308D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9F599A4-68B9-4CAE-9EFA-9F92EED6F417}" type="slidenum">
              <a:rPr lang="it-IT" altLang="it-IT"/>
              <a:pPr/>
              <a:t>‹#›</a:t>
            </a:fld>
            <a:endParaRPr lang="it-IT" altLang="it-IT" dirty="0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5B543EA-E8DA-4DE9-A3F2-DC7629CDA9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7777"/>
            <a:ext cx="21005800" cy="15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0993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1ADFCB6-193D-184B-BC5B-8470B8631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2393504"/>
            <a:ext cx="10315575" cy="16478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6B53B86-536C-4F4D-BDCD-E38BDED0B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4094858"/>
            <a:ext cx="10315575" cy="8284467"/>
          </a:xfrm>
          <a:prstGeom prst="rect">
            <a:avLst/>
          </a:prstGeom>
        </p:spPr>
        <p:txBody>
          <a:bodyPr anchor="t"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9D7E281-CCC8-E745-8AFF-2AFD2FDEE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2393504"/>
            <a:ext cx="10366375" cy="16478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6872AF3-16B3-244A-9506-A10C9540BE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4094858"/>
            <a:ext cx="10366375" cy="8284467"/>
          </a:xfrm>
          <a:prstGeom prst="rect">
            <a:avLst/>
          </a:prstGeom>
        </p:spPr>
        <p:txBody>
          <a:bodyPr anchor="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CD00BE08-8DDD-45A8-B39D-BADD825410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3355DDE-C87B-4FB2-BA42-FBB7FE7CC592}" type="slidenum">
              <a:rPr lang="it-IT" altLang="it-IT"/>
              <a:pPr/>
              <a:t>‹#›</a:t>
            </a:fld>
            <a:endParaRPr lang="it-IT" altLang="it-IT" dirty="0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B31B0C7-DDBF-461F-9877-1F4ECF055C1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689100" y="817777"/>
            <a:ext cx="21005800" cy="15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9pPr>
          </a:lstStyle>
          <a:p>
            <a:r>
              <a:rPr lang="it-IT" altLang="it-IT" b="0"/>
              <a:t>Click to edit Master title style</a:t>
            </a:r>
            <a:endParaRPr lang="it-IT" altLang="it-IT" b="0" dirty="0"/>
          </a:p>
        </p:txBody>
      </p:sp>
    </p:spTree>
    <p:extLst>
      <p:ext uri="{BB962C8B-B14F-4D97-AF65-F5344CB8AC3E}">
        <p14:creationId xmlns:p14="http://schemas.microsoft.com/office/powerpoint/2010/main" val="2618939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>
            <a:extLst>
              <a:ext uri="{FF2B5EF4-FFF2-40B4-BE49-F238E27FC236}">
                <a16:creationId xmlns:a16="http://schemas.microsoft.com/office/drawing/2014/main" id="{45E69A52-FA04-4C86-B5B8-947B2FF61A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AC86D7A-FC19-4CF3-99D7-5A48CCB6C3DB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4047046-50A6-4B09-AF03-DF96A888E6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7777"/>
            <a:ext cx="21005800" cy="15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9099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>
            <a:extLst>
              <a:ext uri="{FF2B5EF4-FFF2-40B4-BE49-F238E27FC236}">
                <a16:creationId xmlns:a16="http://schemas.microsoft.com/office/drawing/2014/main" id="{AD2D6766-3A36-4A24-94B8-A424ACE51D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DD87E05-00B0-4390-85BE-16FE9F2AA29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4134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EA09DE-6770-CC4E-A740-75DD450A8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3053EA3-2DA6-2B48-94B5-54F48035D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DB4D2FA-6C2D-4C53-BD38-FED9B47AF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ln/>
        </p:spPr>
        <p:txBody>
          <a:bodyPr/>
          <a:lstStyle>
            <a:lvl1pPr>
              <a:defRPr/>
            </a:lvl1pPr>
          </a:lstStyle>
          <a:p>
            <a:fld id="{B99C1117-B2C6-499D-AAC4-050634E22F0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334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069D1C-10E6-B44C-AB21-B55776963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39E4598-800F-6844-9BC5-C6671006F9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2753544"/>
            <a:ext cx="12344400" cy="896855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AD38278-5750-AC44-95CE-A988AE843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87E5C224-BE67-4C55-96EF-7B14E850C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60DB07C8-A91E-400C-9277-42B2493A7EE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8522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D8139DB-06EC-BC4F-B6AB-B2FF5C88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2431987-BEA4-3C44-9917-D2C5377306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2753544"/>
            <a:ext cx="12344400" cy="89685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>
              <a:sym typeface="Helvetica Neue" panose="02000503000000020004" pitchFamily="2" charset="0"/>
            </a:endParaRP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342341A-61F2-914B-990B-394E94889B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627F1857-378C-473E-AE8E-81F66281C5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D0D5D12-7D8A-48EF-B270-56A05B2BB59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96616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FC6D007-C46D-774F-A2E4-268FB7500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3651250"/>
            <a:ext cx="21031200" cy="870267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ECCC1A2D-BF85-41E8-B962-140F9B486A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C2C0515-B4F7-4B26-9E5B-B99A88B47E3A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2266E2FF-FF31-4C68-8901-F04FA2EA626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7777"/>
            <a:ext cx="21005800" cy="15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678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FB366E-98E3-674C-8B8C-758FACAB7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E63946B-93C2-4011-A5D4-D162D8529A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09225" y="12762662"/>
            <a:ext cx="432812" cy="364202"/>
          </a:xfrm>
          <a:ln/>
        </p:spPr>
        <p:txBody>
          <a:bodyPr>
            <a:spAutoFit/>
          </a:bodyPr>
          <a:lstStyle>
            <a:lvl1pPr>
              <a:defRPr/>
            </a:lvl1pPr>
          </a:lstStyle>
          <a:p>
            <a:fld id="{64DB0535-2E95-4915-8C14-A4697CA95C0A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57A14691-79EC-4A00-B1B5-612D1A0477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1213"/>
            <a:ext cx="21005800" cy="15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146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0B0483-45F5-3841-9385-A798168D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1200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B5F641-0174-0C44-8E72-71F8EA338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31200" cy="3000375"/>
          </a:xfr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7EC2538-282F-474B-B894-E0CDA0AC71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2580D-F036-4505-A7A7-21625C192DF5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061717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6252FBD-7EAB-0842-8996-9E5A919549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89100" y="2537520"/>
            <a:ext cx="10426700" cy="9908480"/>
          </a:xfrm>
        </p:spPr>
        <p:txBody>
          <a:bodyPr anchor="t"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9EFC4E-EF51-AB4E-A273-B9AF037F4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8200" y="2537520"/>
            <a:ext cx="10426700" cy="9908480"/>
          </a:xfrm>
        </p:spPr>
        <p:txBody>
          <a:bodyPr anchor="t"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EB963F-E2C5-4EDC-B7C5-CB79CA4AB4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494005-C693-4C56-8503-158671F92745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27CB512-96B8-48CA-9275-0B0E5EF4323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1213"/>
            <a:ext cx="21005800" cy="15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57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0F54F1-585E-B541-AD1D-9BB21EA8B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2377504"/>
            <a:ext cx="10315575" cy="1647825"/>
          </a:xfr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0BBCB2-1D24-2340-9DAA-1650ECEFC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4025329"/>
            <a:ext cx="10315575" cy="8449295"/>
          </a:xfrm>
        </p:spPr>
        <p:txBody>
          <a:bodyPr anchor="t"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6BB9B34-6504-3140-95EA-626EA7354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2377504"/>
            <a:ext cx="10366375" cy="1647825"/>
          </a:xfrm>
        </p:spPr>
        <p:txBody>
          <a:bodyPr anchor="t"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88CED17-BFE3-C848-9037-151C925CFC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4025329"/>
            <a:ext cx="10366375" cy="8449295"/>
          </a:xfrm>
        </p:spPr>
        <p:txBody>
          <a:bodyPr anchor="t"/>
          <a:lstStyle>
            <a:lvl1pPr>
              <a:lnSpc>
                <a:spcPct val="150000"/>
              </a:lnSpc>
              <a:spcBef>
                <a:spcPts val="0"/>
              </a:spcBef>
              <a:defRPr/>
            </a:lvl1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F0BFFB1-D757-4DE7-81E7-99786CFB42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9A44C-628E-4694-89E9-80928BB64766}" type="slidenum">
              <a:rPr lang="it-IT" altLang="it-IT"/>
              <a:pPr/>
              <a:t>‹#›</a:t>
            </a:fld>
            <a:endParaRPr lang="it-IT" altLang="it-IT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59F7F643-814F-4466-84F0-51A70A52B8F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1213"/>
            <a:ext cx="21005800" cy="15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53232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4D666E-17AC-8240-B67C-E403B055B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90A067-DA3D-45A8-89EA-D6DCEE1568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150DC6-582B-40B0-850C-47E183A359BD}" type="slidenum">
              <a:rPr lang="it-IT" altLang="it-IT"/>
              <a:pPr/>
              <a:t>‹#›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2066055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ED62D3A7-68B1-4C10-947F-CBCF9CAA80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D7324-2984-4237-8B00-5433EBA41AB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97626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CBAE3F-ADDD-6548-85F9-77F8A42CE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405A7B8-53B0-0343-B749-C7002F4ED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2753544"/>
            <a:ext cx="12344400" cy="8968556"/>
          </a:xfrm>
        </p:spPr>
        <p:txBody>
          <a:bodyPr anchor="t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75E9518-00BD-004F-9FB3-D8E2CF5E4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D38C39-1273-45CC-BFA8-4B48D632C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B02F8-51D4-48B5-A4F9-6EEC880830F3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25507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ext Box 1">
            <a:extLst>
              <a:ext uri="{FF2B5EF4-FFF2-40B4-BE49-F238E27FC236}">
                <a16:creationId xmlns:a16="http://schemas.microsoft.com/office/drawing/2014/main" id="{9DE1C022-9781-D747-AFDB-EE638A074D8D}"/>
              </a:ext>
            </a:extLst>
          </p:cNvPr>
          <p:cNvSpPr txBox="1">
            <a:spLocks/>
          </p:cNvSpPr>
          <p:nvPr/>
        </p:nvSpPr>
        <p:spPr bwMode="auto">
          <a:xfrm>
            <a:off x="466725" y="441028"/>
            <a:ext cx="5418138" cy="31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it-IT" altLang="it-IT" sz="1700" b="0" dirty="0"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Einstein Telescope Organisation</a:t>
            </a:r>
          </a:p>
        </p:txBody>
      </p:sp>
      <p:sp>
        <p:nvSpPr>
          <p:cNvPr id="1026" name="Text Box 2">
            <a:extLst>
              <a:ext uri="{FF2B5EF4-FFF2-40B4-BE49-F238E27FC236}">
                <a16:creationId xmlns:a16="http://schemas.microsoft.com/office/drawing/2014/main" id="{F9B01288-7011-B942-B0D3-33779F76ACA8}"/>
              </a:ext>
            </a:extLst>
          </p:cNvPr>
          <p:cNvSpPr txBox="1">
            <a:spLocks/>
          </p:cNvSpPr>
          <p:nvPr/>
        </p:nvSpPr>
        <p:spPr bwMode="auto">
          <a:xfrm>
            <a:off x="18740438" y="468059"/>
            <a:ext cx="5114925" cy="26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altLang="it-IT" sz="1700" b="0" dirty="0">
                <a:solidFill>
                  <a:schemeClr val="tx1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ET Symposium  2025- Bologna</a:t>
            </a:r>
            <a:endParaRPr lang="it-IT" altLang="it-IT" sz="1700" b="0" dirty="0">
              <a:solidFill>
                <a:schemeClr val="tx1"/>
              </a:solidFill>
              <a:latin typeface="Schibsted Grotesk Regular Regul" pitchFamily="2" charset="77"/>
              <a:ea typeface="Schibsted Grotesk Regular Regul" pitchFamily="2" charset="77"/>
              <a:cs typeface="Schibsted Grotesk Regular Regul" pitchFamily="2" charset="77"/>
              <a:sym typeface="Schibsted Grotesk Regular Regul" pitchFamily="2" charset="77"/>
            </a:endParaRPr>
          </a:p>
        </p:txBody>
      </p:sp>
      <p:sp>
        <p:nvSpPr>
          <p:cNvPr id="1028" name="Line 3">
            <a:extLst>
              <a:ext uri="{FF2B5EF4-FFF2-40B4-BE49-F238E27FC236}">
                <a16:creationId xmlns:a16="http://schemas.microsoft.com/office/drawing/2014/main" id="{2658E52C-3563-42B5-8D59-14A776DB0B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029" name="Line 4">
            <a:extLst>
              <a:ext uri="{FF2B5EF4-FFF2-40B4-BE49-F238E27FC236}">
                <a16:creationId xmlns:a16="http://schemas.microsoft.com/office/drawing/2014/main" id="{71CF9CA2-5B41-48C2-871C-72D452455A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790F7B35-BD64-0E4C-B8AB-CDD027FB75B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 bwMode="auto">
          <a:xfrm>
            <a:off x="23209224" y="12762656"/>
            <a:ext cx="432812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algn="ctr" eaLnBrk="1">
              <a:defRPr sz="1700" b="0"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</a:lstStyle>
          <a:p>
            <a:fld id="{DFCA98CB-6750-4E0A-ADBA-090C3DC03A12}" type="slidenum">
              <a:rPr lang="it-IT" altLang="it-IT" smtClean="0"/>
              <a:pPr/>
              <a:t>‹#›</a:t>
            </a:fld>
            <a:endParaRPr lang="it-IT" altLang="it-IT" dirty="0"/>
          </a:p>
        </p:txBody>
      </p:sp>
      <p:sp>
        <p:nvSpPr>
          <p:cNvPr id="1031" name="Line 6">
            <a:extLst>
              <a:ext uri="{FF2B5EF4-FFF2-40B4-BE49-F238E27FC236}">
                <a16:creationId xmlns:a16="http://schemas.microsoft.com/office/drawing/2014/main" id="{4F6A3A90-6807-4F4D-96E3-F6435C5DB0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032" name="Line 7">
            <a:extLst>
              <a:ext uri="{FF2B5EF4-FFF2-40B4-BE49-F238E27FC236}">
                <a16:creationId xmlns:a16="http://schemas.microsoft.com/office/drawing/2014/main" id="{50F344DA-C313-4E50-B3BA-82034667D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1035" name="Rectangle 10">
            <a:extLst>
              <a:ext uri="{FF2B5EF4-FFF2-40B4-BE49-F238E27FC236}">
                <a16:creationId xmlns:a16="http://schemas.microsoft.com/office/drawing/2014/main" id="{FCE055B4-6637-4150-A51C-5C60222A9D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1213"/>
            <a:ext cx="21005800" cy="152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  <p:sp>
        <p:nvSpPr>
          <p:cNvPr id="1036" name="Rectangle 11">
            <a:extLst>
              <a:ext uri="{FF2B5EF4-FFF2-40B4-BE49-F238E27FC236}">
                <a16:creationId xmlns:a16="http://schemas.microsoft.com/office/drawing/2014/main" id="{656F2E14-38C2-449A-B38B-0E8FED1159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89100" y="2602094"/>
            <a:ext cx="21005800" cy="9843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it-IT" altLang="it-IT" dirty="0">
                <a:sym typeface="Helvetica Neue" charset="0"/>
              </a:rPr>
              <a:t>Second level</a:t>
            </a:r>
          </a:p>
          <a:p>
            <a:pPr lvl="2"/>
            <a:r>
              <a:rPr lang="it-IT" altLang="it-IT" dirty="0">
                <a:sym typeface="Helvetica Neue" charset="0"/>
              </a:rPr>
              <a:t>Third level</a:t>
            </a:r>
          </a:p>
          <a:p>
            <a:pPr lvl="3"/>
            <a:r>
              <a:rPr lang="it-IT" altLang="it-IT" dirty="0">
                <a:sym typeface="Helvetica Neue" charset="0"/>
              </a:rPr>
              <a:t>Fourth level</a:t>
            </a:r>
          </a:p>
          <a:p>
            <a:pPr lvl="4"/>
            <a:r>
              <a:rPr lang="it-IT" altLang="it-IT" dirty="0">
                <a:sym typeface="Helvetica Neue" charset="0"/>
              </a:rPr>
              <a:t>Fifth level</a:t>
            </a:r>
          </a:p>
        </p:txBody>
      </p:sp>
      <p:sp>
        <p:nvSpPr>
          <p:cNvPr id="13" name="Line 4">
            <a:extLst>
              <a:ext uri="{FF2B5EF4-FFF2-40B4-BE49-F238E27FC236}">
                <a16:creationId xmlns:a16="http://schemas.microsoft.com/office/drawing/2014/main" id="{967D7D42-DFA4-4DFE-B032-1C06C0D9D2D1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2593728-0E46-4483-9311-60CE87449482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491755" y="12653328"/>
            <a:ext cx="2555229" cy="6800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5400" kern="1200">
          <a:solidFill>
            <a:srgbClr val="000000"/>
          </a:solidFill>
          <a:latin typeface="+mj-lt"/>
          <a:ea typeface="+mj-ea"/>
          <a:cs typeface="+mj-cs"/>
          <a:sym typeface="Helvetica Neue Medium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9pPr>
    </p:titleStyle>
    <p:bodyStyle>
      <a:lvl1pPr marL="635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rgbClr val="000000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Text Box 1">
            <a:extLst>
              <a:ext uri="{FF2B5EF4-FFF2-40B4-BE49-F238E27FC236}">
                <a16:creationId xmlns:a16="http://schemas.microsoft.com/office/drawing/2014/main" id="{A6FC9E6F-A899-BD40-AA0A-BA79F1CA821E}"/>
              </a:ext>
            </a:extLst>
          </p:cNvPr>
          <p:cNvSpPr txBox="1">
            <a:spLocks/>
          </p:cNvSpPr>
          <p:nvPr/>
        </p:nvSpPr>
        <p:spPr bwMode="auto">
          <a:xfrm>
            <a:off x="466725" y="420182"/>
            <a:ext cx="5418138" cy="31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800" tIns="50800" rIns="50800" bIns="50800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eaLnBrk="1">
              <a:lnSpc>
                <a:spcPct val="80000"/>
              </a:lnSpc>
              <a:defRPr/>
            </a:pPr>
            <a:r>
              <a:rPr lang="it-IT" altLang="it-IT" sz="1700" b="0" dirty="0">
                <a:solidFill>
                  <a:srgbClr val="FFFFFF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Einstein Telescope Organisation </a:t>
            </a:r>
          </a:p>
        </p:txBody>
      </p:sp>
      <p:sp>
        <p:nvSpPr>
          <p:cNvPr id="2050" name="Text Box 2">
            <a:extLst>
              <a:ext uri="{FF2B5EF4-FFF2-40B4-BE49-F238E27FC236}">
                <a16:creationId xmlns:a16="http://schemas.microsoft.com/office/drawing/2014/main" id="{80CCCE76-973E-4849-8C65-D85722C28160}"/>
              </a:ext>
            </a:extLst>
          </p:cNvPr>
          <p:cNvSpPr txBox="1">
            <a:spLocks/>
          </p:cNvSpPr>
          <p:nvPr/>
        </p:nvSpPr>
        <p:spPr bwMode="auto">
          <a:xfrm>
            <a:off x="18740438" y="468059"/>
            <a:ext cx="5114925" cy="26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7093" tIns="27093" rIns="27093" bIns="27093">
            <a:spAutoFit/>
          </a:bodyPr>
          <a:lstStyle>
            <a:lvl1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1pPr>
            <a:lvl2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2pPr>
            <a:lvl3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3pPr>
            <a:lvl4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4pPr>
            <a:lvl5pPr defTabSz="323850"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5pPr>
            <a:lvl6pPr marL="4572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6pPr>
            <a:lvl7pPr marL="9144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7pPr>
            <a:lvl8pPr marL="13716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8pPr>
            <a:lvl9pPr marL="1828800" indent="914400" algn="ctr" defTabSz="32385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defRPr>
            </a:lvl9pPr>
          </a:lstStyle>
          <a:p>
            <a:pPr algn="r" eaLnBrk="1">
              <a:lnSpc>
                <a:spcPct val="80000"/>
              </a:lnSpc>
              <a:defRPr/>
            </a:pPr>
            <a:r>
              <a:rPr lang="en-US" altLang="it-IT" sz="1700" b="0" dirty="0">
                <a:solidFill>
                  <a:srgbClr val="FFFFFF"/>
                </a:solidFill>
                <a:latin typeface="Schibsted Grotesk Regular Regul" pitchFamily="2" charset="77"/>
                <a:ea typeface="Schibsted Grotesk Regular Regul" pitchFamily="2" charset="77"/>
                <a:cs typeface="Schibsted Grotesk Regular Regul" pitchFamily="2" charset="77"/>
                <a:sym typeface="Schibsted Grotesk Regular Regul" pitchFamily="2" charset="77"/>
              </a:rPr>
              <a:t>ET Symposium  2025- Bologna</a:t>
            </a:r>
            <a:endParaRPr lang="it-IT" altLang="it-IT" sz="1700" b="0" dirty="0">
              <a:solidFill>
                <a:srgbClr val="FFFFFF"/>
              </a:solidFill>
              <a:latin typeface="Schibsted Grotesk Regular Regul" pitchFamily="2" charset="77"/>
              <a:ea typeface="Schibsted Grotesk Regular Regul" pitchFamily="2" charset="77"/>
              <a:cs typeface="Schibsted Grotesk Regular Regul" pitchFamily="2" charset="77"/>
              <a:sym typeface="Schibsted Grotesk Regular Regul" pitchFamily="2" charset="77"/>
            </a:endParaRPr>
          </a:p>
        </p:txBody>
      </p:sp>
      <p:sp>
        <p:nvSpPr>
          <p:cNvPr id="2052" name="Line 3">
            <a:extLst>
              <a:ext uri="{FF2B5EF4-FFF2-40B4-BE49-F238E27FC236}">
                <a16:creationId xmlns:a16="http://schemas.microsoft.com/office/drawing/2014/main" id="{C1088C8F-AFBA-4B44-AF81-A77973C3D6E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8112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2053" name="Line 4">
            <a:extLst>
              <a:ext uri="{FF2B5EF4-FFF2-40B4-BE49-F238E27FC236}">
                <a16:creationId xmlns:a16="http://schemas.microsoft.com/office/drawing/2014/main" id="{FCDCA1B8-9254-4806-A84E-6532EF0DE08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9725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2054" name="Line 5">
            <a:extLst>
              <a:ext uri="{FF2B5EF4-FFF2-40B4-BE49-F238E27FC236}">
                <a16:creationId xmlns:a16="http://schemas.microsoft.com/office/drawing/2014/main" id="{596ADE7C-E847-4C3F-81B3-BA82DB41120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3396913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sp>
        <p:nvSpPr>
          <p:cNvPr id="2055" name="Line 6">
            <a:extLst>
              <a:ext uri="{FF2B5EF4-FFF2-40B4-BE49-F238E27FC236}">
                <a16:creationId xmlns:a16="http://schemas.microsoft.com/office/drawing/2014/main" id="{940EB54C-97CF-45A4-9CAC-8639760E2F34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12579350"/>
            <a:ext cx="2337117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BB272C-2742-4837-882B-C07AA76CF1AC}"/>
              </a:ext>
            </a:extLst>
          </p:cNvPr>
          <p:cNvPicPr/>
          <p:nvPr userDrawn="1"/>
        </p:nvPicPr>
        <p:blipFill>
          <a:blip r:embed="rId12">
            <a:clrChange>
              <a:clrFrom>
                <a:srgbClr val="0000CC"/>
              </a:clrFrom>
              <a:clrTo>
                <a:srgbClr val="0000C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760" y="12618640"/>
            <a:ext cx="2448272" cy="732284"/>
          </a:xfrm>
          <a:prstGeom prst="rect">
            <a:avLst/>
          </a:prstGeom>
        </p:spPr>
      </p:pic>
      <p:sp>
        <p:nvSpPr>
          <p:cNvPr id="13" name="Rectangle 10">
            <a:extLst>
              <a:ext uri="{FF2B5EF4-FFF2-40B4-BE49-F238E27FC236}">
                <a16:creationId xmlns:a16="http://schemas.microsoft.com/office/drawing/2014/main" id="{A7F3D534-2282-43CE-B28C-5828738644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689100" y="817777"/>
            <a:ext cx="21005800" cy="152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 Medium" charset="0"/>
              </a:rPr>
              <a:t>Click to edit Master title style</a:t>
            </a: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5C3A9D1E-08D3-4757-8E29-ABB6E345ED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689100" y="2610024"/>
            <a:ext cx="21005800" cy="9835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it-IT" altLang="it-IT" dirty="0">
                <a:sym typeface="Helvetica Neue" charset="0"/>
              </a:rPr>
              <a:t>Second level</a:t>
            </a:r>
          </a:p>
          <a:p>
            <a:pPr lvl="2"/>
            <a:r>
              <a:rPr lang="it-IT" altLang="it-IT" dirty="0">
                <a:sym typeface="Helvetica Neue" charset="0"/>
              </a:rPr>
              <a:t>Third level</a:t>
            </a:r>
          </a:p>
          <a:p>
            <a:pPr lvl="3"/>
            <a:r>
              <a:rPr lang="it-IT" altLang="it-IT" dirty="0">
                <a:sym typeface="Helvetica Neue" charset="0"/>
              </a:rPr>
              <a:t>Fourth level</a:t>
            </a:r>
          </a:p>
          <a:p>
            <a:pPr lvl="4"/>
            <a:r>
              <a:rPr lang="it-IT" altLang="it-IT" dirty="0">
                <a:sym typeface="Helvetica Neue" charset="0"/>
              </a:rPr>
              <a:t>Fifth level</a:t>
            </a:r>
          </a:p>
        </p:txBody>
      </p:sp>
      <p:sp>
        <p:nvSpPr>
          <p:cNvPr id="15" name="Line 4">
            <a:extLst>
              <a:ext uri="{FF2B5EF4-FFF2-40B4-BE49-F238E27FC236}">
                <a16:creationId xmlns:a16="http://schemas.microsoft.com/office/drawing/2014/main" id="{34A8F131-C161-4890-BD2B-1809D829FF4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57200" y="2339975"/>
            <a:ext cx="2337117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NL">
              <a:solidFill>
                <a:schemeClr val="bg1"/>
              </a:solidFill>
            </a:endParaRP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50896AB9-CBEB-4C37-8896-E42D6B7BFE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23425248" y="12762656"/>
            <a:ext cx="432812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 defTabSz="825500" rtl="0" eaLnBrk="1" fontAlgn="base" hangingPunct="0">
              <a:spcBef>
                <a:spcPct val="0"/>
              </a:spcBef>
              <a:spcAft>
                <a:spcPct val="0"/>
              </a:spcAft>
              <a:defRPr sz="1700" b="0" kern="1200">
                <a:solidFill>
                  <a:srgbClr val="000000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  <a:lvl2pPr marL="457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914400" indent="-4572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371600" indent="-6858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1828800" indent="-9144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286000" algn="l" defTabSz="914400" rtl="0" eaLnBrk="1" latinLnBrk="0" hangingPunct="1"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743200" algn="l" defTabSz="914400" rtl="0" eaLnBrk="1" latinLnBrk="0" hangingPunct="1"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200400" algn="l" defTabSz="914400" rtl="0" eaLnBrk="1" latinLnBrk="0" hangingPunct="1"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657600" algn="l" defTabSz="914400" rtl="0" eaLnBrk="1" latinLnBrk="0" hangingPunct="1">
              <a:defRPr sz="3000" b="1" kern="1200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it-IT" altLang="it-IT"/>
              <a:t> </a:t>
            </a:r>
            <a:fld id="{DFCA98CB-6750-4E0A-ADBA-090C3DC03A12}" type="slidenum">
              <a:rPr lang="it-IT" altLang="it-IT" smtClean="0"/>
              <a:pPr/>
              <a:t>‹#›</a:t>
            </a:fld>
            <a:endParaRPr lang="it-IT" altLang="it-IT" dirty="0"/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9D6FBA65-90F3-4C3F-93F8-79B603331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23209225" y="12762662"/>
            <a:ext cx="432812" cy="36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50800" tIns="50800" rIns="50800" bIns="50800" numCol="1" anchor="t" anchorCtr="0" compatLnSpc="1">
            <a:prstTxWarp prst="textNoShape">
              <a:avLst/>
            </a:prstTxWarp>
            <a:noAutofit/>
          </a:bodyPr>
          <a:lstStyle>
            <a:lvl1pPr algn="ctr" eaLnBrk="1">
              <a:defRPr sz="1700" b="0">
                <a:solidFill>
                  <a:schemeClr val="bg1"/>
                </a:solidFill>
                <a:latin typeface="Helvetica Neue Light" charset="0"/>
                <a:ea typeface="Helvetica Neue Light" charset="0"/>
                <a:cs typeface="Helvetica Neue Light" charset="0"/>
                <a:sym typeface="Helvetica Neue Light" charset="0"/>
              </a:defRPr>
            </a:lvl1pPr>
          </a:lstStyle>
          <a:p>
            <a:fld id="{DFCA98CB-6750-4E0A-ADBA-090C3DC03A12}" type="slidenum">
              <a:rPr lang="it-IT" altLang="it-IT" smtClean="0"/>
              <a:pPr/>
              <a:t>‹#›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825500" rtl="0" eaLnBrk="0" fontAlgn="base" hangingPunct="0">
        <a:spcBef>
          <a:spcPct val="0"/>
        </a:spcBef>
        <a:spcAft>
          <a:spcPct val="0"/>
        </a:spcAft>
        <a:defRPr sz="5400" kern="1200">
          <a:solidFill>
            <a:schemeClr val="bg1"/>
          </a:solidFill>
          <a:latin typeface="+mj-lt"/>
          <a:ea typeface="+mj-ea"/>
          <a:cs typeface="+mj-cs"/>
          <a:sym typeface="Helvetica Neue Medium" charset="0"/>
        </a:defRPr>
      </a:lvl1pPr>
      <a:lvl2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2pPr>
      <a:lvl3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3pPr>
      <a:lvl4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4pPr>
      <a:lvl5pPr algn="ctr" defTabSz="825500" rtl="0" eaLnBrk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charset="0"/>
        </a:defRPr>
      </a:lvl5pPr>
      <a:lvl6pPr marL="4572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6pPr>
      <a:lvl7pPr marL="9144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7pPr>
      <a:lvl8pPr marL="13716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8pPr>
      <a:lvl9pPr marL="1828800" algn="ctr" defTabSz="825500" rtl="0" fontAlgn="base" hangingPunct="0">
        <a:spcBef>
          <a:spcPct val="0"/>
        </a:spcBef>
        <a:spcAft>
          <a:spcPct val="0"/>
        </a:spcAft>
        <a:defRPr sz="11200">
          <a:solidFill>
            <a:srgbClr val="000000"/>
          </a:solidFill>
          <a:latin typeface="Helvetica Neue Medium" panose="02000503000000020004" pitchFamily="2" charset="0"/>
          <a:ea typeface="Helvetica Neue Medium" panose="02000503000000020004" pitchFamily="2" charset="0"/>
          <a:cs typeface="Helvetica Neue Medium" panose="02000503000000020004" pitchFamily="2" charset="0"/>
          <a:sym typeface="Helvetica Neue Medium" panose="02000503000000020004" pitchFamily="2" charset="0"/>
        </a:defRPr>
      </a:lvl9pPr>
    </p:titleStyle>
    <p:bodyStyle>
      <a:lvl1pPr marL="635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chemeClr val="bg1"/>
          </a:solidFill>
          <a:latin typeface="+mn-lt"/>
          <a:ea typeface="+mn-ea"/>
          <a:cs typeface="+mn-cs"/>
          <a:sym typeface="Helvetica Neue" charset="0"/>
        </a:defRPr>
      </a:lvl1pPr>
      <a:lvl2pPr marL="1270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chemeClr val="bg1"/>
          </a:solidFill>
          <a:latin typeface="+mn-lt"/>
          <a:ea typeface="+mn-ea"/>
          <a:cs typeface="+mn-cs"/>
          <a:sym typeface="Helvetica Neue" charset="0"/>
        </a:defRPr>
      </a:lvl2pPr>
      <a:lvl3pPr marL="1905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chemeClr val="bg1"/>
          </a:solidFill>
          <a:latin typeface="+mn-lt"/>
          <a:ea typeface="+mn-ea"/>
          <a:cs typeface="+mn-cs"/>
          <a:sym typeface="Helvetica Neue" charset="0"/>
        </a:defRPr>
      </a:lvl3pPr>
      <a:lvl4pPr marL="2540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chemeClr val="bg1"/>
          </a:solidFill>
          <a:latin typeface="+mn-lt"/>
          <a:ea typeface="+mn-ea"/>
          <a:cs typeface="+mn-cs"/>
          <a:sym typeface="Helvetica Neue" charset="0"/>
        </a:defRPr>
      </a:lvl4pPr>
      <a:lvl5pPr marL="3175000" indent="-635000" algn="l" defTabSz="825500" rtl="0" eaLnBrk="0" fontAlgn="base" hangingPunct="0">
        <a:lnSpc>
          <a:spcPct val="150000"/>
        </a:lnSpc>
        <a:spcBef>
          <a:spcPts val="0"/>
        </a:spcBef>
        <a:spcAft>
          <a:spcPct val="0"/>
        </a:spcAft>
        <a:buSzPct val="125000"/>
        <a:buChar char="•"/>
        <a:defRPr sz="4800" kern="1200">
          <a:solidFill>
            <a:schemeClr val="bg1"/>
          </a:solidFill>
          <a:latin typeface="+mn-lt"/>
          <a:ea typeface="+mn-ea"/>
          <a:cs typeface="+mn-cs"/>
          <a:sym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hyperlink" Target="https://wiki.et-gw.eu/ED/WebHom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32.png"/><Relationship Id="rId1" Type="http://schemas.microsoft.com/office/2007/relationships/media" Target="../media/media1.mp4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png"/><Relationship Id="rId15" Type="http://schemas.openxmlformats.org/officeDocument/2006/relationships/image" Target="../media/image31.sv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sv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7ACBE-4450-4DC8-8365-9C1D60A471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1AC8-4A5F-4D82-8BE7-95C25C2B25FD}" type="slidenum">
              <a:rPr lang="it-IT" altLang="it-IT" smtClean="0"/>
              <a:pPr/>
              <a:t>1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4D06E0-EB18-40A6-BB68-1F8E2ED6E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5345832"/>
            <a:ext cx="18288000" cy="5256584"/>
          </a:xfrm>
        </p:spPr>
        <p:txBody>
          <a:bodyPr/>
          <a:lstStyle/>
          <a:p>
            <a:r>
              <a:rPr lang="en-US" sz="5400" u="sng" dirty="0"/>
              <a:t>Requirements to Civil Infrastructure:</a:t>
            </a:r>
            <a:br>
              <a:rPr lang="en-US" sz="5400" dirty="0"/>
            </a:br>
            <a:r>
              <a:rPr lang="en-US" sz="3600" dirty="0"/>
              <a:t>Criteria and Tools used for the ETO Design Task Force</a:t>
            </a:r>
            <a:endParaRPr lang="en-NL" sz="3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AD4CE27-AC02-4F1A-A843-DC26C5C0E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10962456"/>
            <a:ext cx="18288000" cy="1297808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1800" dirty="0"/>
              <a:t>Jonathan Bratanata / NIKHEF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Maria </a:t>
            </a:r>
            <a:r>
              <a:rPr lang="en-US" sz="1800" dirty="0" err="1"/>
              <a:t>Marsella</a:t>
            </a:r>
            <a:r>
              <a:rPr lang="en-US" sz="1800" dirty="0"/>
              <a:t> / INFN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Wissam </a:t>
            </a:r>
            <a:r>
              <a:rPr lang="en-US" sz="1800" dirty="0" err="1"/>
              <a:t>Wahbeh</a:t>
            </a:r>
            <a:r>
              <a:rPr lang="en-US" sz="1800" dirty="0"/>
              <a:t> / FHNW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8C094-9DD5-C8C8-0806-87BBA3BB6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282E2215-B0B3-BFE0-D023-00E6AACE4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935" y="8380737"/>
            <a:ext cx="7714914" cy="415101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E624B9-8F6F-0108-1CA3-90513E0A94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10</a:t>
            </a:fld>
            <a:endParaRPr lang="it-IT" altLang="it-IT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79E4679-62BE-3E7D-361C-92758C6B2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811213"/>
            <a:ext cx="21005800" cy="1520826"/>
          </a:xfrm>
        </p:spPr>
        <p:txBody>
          <a:bodyPr/>
          <a:lstStyle/>
          <a:p>
            <a:r>
              <a:rPr lang="en-US" dirty="0"/>
              <a:t>Strategy for evaluating various layouts </a:t>
            </a:r>
            <a:endParaRPr lang="nl-NL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F44DE97-F92E-CAD2-EEC1-DDFDB8E8E4AF}"/>
              </a:ext>
            </a:extLst>
          </p:cNvPr>
          <p:cNvGrpSpPr/>
          <p:nvPr/>
        </p:nvGrpSpPr>
        <p:grpSpPr>
          <a:xfrm>
            <a:off x="2939313" y="2488586"/>
            <a:ext cx="14740894" cy="6450964"/>
            <a:chOff x="445593" y="4489514"/>
            <a:chExt cx="17773718" cy="7761218"/>
          </a:xfrm>
        </p:grpSpPr>
        <p:sp>
          <p:nvSpPr>
            <p:cNvPr id="21" name="Rechteck: abgerundete Ecken 20">
              <a:extLst>
                <a:ext uri="{FF2B5EF4-FFF2-40B4-BE49-F238E27FC236}">
                  <a16:creationId xmlns:a16="http://schemas.microsoft.com/office/drawing/2014/main" id="{8D292776-ECA7-2035-64E8-CC468F8976C5}"/>
                </a:ext>
              </a:extLst>
            </p:cNvPr>
            <p:cNvSpPr/>
            <p:nvPr/>
          </p:nvSpPr>
          <p:spPr bwMode="auto">
            <a:xfrm>
              <a:off x="4245192" y="8009841"/>
              <a:ext cx="4622240" cy="2718807"/>
            </a:xfrm>
            <a:prstGeom prst="roundRect">
              <a:avLst>
                <a:gd name="adj" fmla="val 5592"/>
              </a:avLst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4" name="Rechteck: abgerundete Ecken 3">
              <a:extLst>
                <a:ext uri="{FF2B5EF4-FFF2-40B4-BE49-F238E27FC236}">
                  <a16:creationId xmlns:a16="http://schemas.microsoft.com/office/drawing/2014/main" id="{62434F6C-9AE1-1FA3-DEF1-BA0CB3DE5122}"/>
                </a:ext>
              </a:extLst>
            </p:cNvPr>
            <p:cNvSpPr/>
            <p:nvPr/>
          </p:nvSpPr>
          <p:spPr bwMode="auto">
            <a:xfrm>
              <a:off x="445593" y="4800131"/>
              <a:ext cx="3056351" cy="76128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/>
                <a:t>Propose an </a:t>
              </a:r>
              <a:r>
                <a:rPr lang="en-US" sz="1600" dirty="0"/>
                <a:t>initial layout and unit cost </a:t>
              </a:r>
              <a:r>
                <a:rPr lang="en-US" sz="1600" b="0" dirty="0"/>
                <a:t>values</a:t>
              </a:r>
              <a:endParaRPr kumimoji="0" lang="de-C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6" name="Rechteck: abgerundete Ecken 5">
              <a:extLst>
                <a:ext uri="{FF2B5EF4-FFF2-40B4-BE49-F238E27FC236}">
                  <a16:creationId xmlns:a16="http://schemas.microsoft.com/office/drawing/2014/main" id="{AC452D76-5533-0532-7070-75A15E0D3EB4}"/>
                </a:ext>
              </a:extLst>
            </p:cNvPr>
            <p:cNvSpPr/>
            <p:nvPr/>
          </p:nvSpPr>
          <p:spPr bwMode="auto">
            <a:xfrm>
              <a:off x="5206532" y="4786831"/>
              <a:ext cx="3291006" cy="787886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/>
                <a:t>Calculate the corresponding </a:t>
              </a:r>
              <a:r>
                <a:rPr lang="en-US" sz="1600" b="1" dirty="0"/>
                <a:t>estimated volume and cost</a:t>
              </a:r>
              <a:endParaRPr kumimoji="0" lang="de-CH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7" name="Rechteck: abgerundete Ecken 6">
              <a:extLst>
                <a:ext uri="{FF2B5EF4-FFF2-40B4-BE49-F238E27FC236}">
                  <a16:creationId xmlns:a16="http://schemas.microsoft.com/office/drawing/2014/main" id="{EFD3BC68-671F-DC43-249C-81AD971B364E}"/>
                </a:ext>
              </a:extLst>
            </p:cNvPr>
            <p:cNvSpPr/>
            <p:nvPr/>
          </p:nvSpPr>
          <p:spPr bwMode="auto">
            <a:xfrm>
              <a:off x="10675302" y="4968739"/>
              <a:ext cx="2895273" cy="38064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/>
                <a:t>Deliver a </a:t>
              </a:r>
              <a:r>
                <a:rPr lang="en-US" sz="1600" dirty="0"/>
                <a:t>feedback</a:t>
              </a:r>
              <a:endParaRPr kumimoji="0" lang="de-C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CF95B21C-1F6A-10D5-ED25-B57BD9369756}"/>
                </a:ext>
              </a:extLst>
            </p:cNvPr>
            <p:cNvSpPr/>
            <p:nvPr/>
          </p:nvSpPr>
          <p:spPr bwMode="auto">
            <a:xfrm>
              <a:off x="5089839" y="8340747"/>
              <a:ext cx="3434183" cy="38064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/>
                <a:t>Changes to the </a:t>
              </a:r>
              <a:r>
                <a:rPr lang="en-US" sz="1600" dirty="0"/>
                <a:t>unit costs</a:t>
              </a:r>
              <a:endParaRPr kumimoji="0" lang="de-C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44431D06-E66D-1CBA-AE17-07CFC5B38ED6}"/>
                </a:ext>
              </a:extLst>
            </p:cNvPr>
            <p:cNvSpPr/>
            <p:nvPr/>
          </p:nvSpPr>
          <p:spPr bwMode="auto">
            <a:xfrm>
              <a:off x="14928305" y="9386303"/>
              <a:ext cx="3291006" cy="76128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rPr>
                <a:t>Confirm</a:t>
              </a:r>
              <a:r>
                <a:rPr kumimoji="0" lang="en-GB" sz="1600" b="1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rPr>
                <a:t> </a:t>
              </a:r>
            </a:p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rPr>
                <a:t>the</a:t>
              </a:r>
              <a:r>
                <a:rPr kumimoji="0" lang="en-GB" sz="1600" b="1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rPr>
                <a:t> solution</a:t>
              </a:r>
            </a:p>
          </p:txBody>
        </p:sp>
        <p:sp>
          <p:nvSpPr>
            <p:cNvPr id="10" name="Rechteck: abgerundete Ecken 9">
              <a:extLst>
                <a:ext uri="{FF2B5EF4-FFF2-40B4-BE49-F238E27FC236}">
                  <a16:creationId xmlns:a16="http://schemas.microsoft.com/office/drawing/2014/main" id="{557F1FB6-DEB7-3D9D-EB35-79F7EE1D58C0}"/>
                </a:ext>
              </a:extLst>
            </p:cNvPr>
            <p:cNvSpPr/>
            <p:nvPr/>
          </p:nvSpPr>
          <p:spPr bwMode="auto">
            <a:xfrm>
              <a:off x="10796913" y="8244382"/>
              <a:ext cx="2274300" cy="1903201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   </a:t>
              </a:r>
            </a:p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Evaluation</a:t>
              </a:r>
              <a:r>
                <a:rPr lang="en-US" sz="1600" b="0" dirty="0"/>
                <a:t> from Experts (Local Teams &amp; CERN).</a:t>
              </a:r>
            </a:p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3" name="Pfeil: nach rechts 12">
              <a:extLst>
                <a:ext uri="{FF2B5EF4-FFF2-40B4-BE49-F238E27FC236}">
                  <a16:creationId xmlns:a16="http://schemas.microsoft.com/office/drawing/2014/main" id="{8C2EAEFD-CD7E-0B6B-72D9-2FCA30CE3746}"/>
                </a:ext>
              </a:extLst>
            </p:cNvPr>
            <p:cNvSpPr/>
            <p:nvPr/>
          </p:nvSpPr>
          <p:spPr bwMode="auto">
            <a:xfrm>
              <a:off x="3621803" y="4840144"/>
              <a:ext cx="1455066" cy="68342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4" name="Pfeil: nach rechts 13">
              <a:extLst>
                <a:ext uri="{FF2B5EF4-FFF2-40B4-BE49-F238E27FC236}">
                  <a16:creationId xmlns:a16="http://schemas.microsoft.com/office/drawing/2014/main" id="{3C41A0F7-B8B9-B9EB-7233-B6B592FB6E8A}"/>
                </a:ext>
              </a:extLst>
            </p:cNvPr>
            <p:cNvSpPr/>
            <p:nvPr/>
          </p:nvSpPr>
          <p:spPr bwMode="auto">
            <a:xfrm>
              <a:off x="8707150" y="4840144"/>
              <a:ext cx="1758541" cy="68342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F87F80A4-9302-CE11-036D-AF06893BEE84}"/>
                </a:ext>
              </a:extLst>
            </p:cNvPr>
            <p:cNvSpPr/>
            <p:nvPr/>
          </p:nvSpPr>
          <p:spPr bwMode="auto">
            <a:xfrm rot="5400000">
              <a:off x="11188400" y="6228873"/>
              <a:ext cx="1655999" cy="61668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6" name="Pfeil: nach rechts 15">
              <a:extLst>
                <a:ext uri="{FF2B5EF4-FFF2-40B4-BE49-F238E27FC236}">
                  <a16:creationId xmlns:a16="http://schemas.microsoft.com/office/drawing/2014/main" id="{861E7067-F7BD-95BD-FF90-22CED2FBC0C3}"/>
                </a:ext>
              </a:extLst>
            </p:cNvPr>
            <p:cNvSpPr/>
            <p:nvPr/>
          </p:nvSpPr>
          <p:spPr bwMode="auto">
            <a:xfrm rot="16200000">
              <a:off x="6086692" y="6455020"/>
              <a:ext cx="1530689" cy="61668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C0A75EF9-D91B-CA7D-D5C5-6C619F3A0C58}"/>
                </a:ext>
              </a:extLst>
            </p:cNvPr>
            <p:cNvSpPr/>
            <p:nvPr/>
          </p:nvSpPr>
          <p:spPr bwMode="auto">
            <a:xfrm>
              <a:off x="13164218" y="9425231"/>
              <a:ext cx="1655288" cy="68342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76324267-6CAE-0C7C-B8C1-3EE25A58656D}"/>
                </a:ext>
              </a:extLst>
            </p:cNvPr>
            <p:cNvSpPr/>
            <p:nvPr/>
          </p:nvSpPr>
          <p:spPr bwMode="auto">
            <a:xfrm>
              <a:off x="5076868" y="9119334"/>
              <a:ext cx="3479709" cy="407492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b="0" dirty="0"/>
                <a:t>New </a:t>
              </a:r>
              <a:r>
                <a:rPr lang="en-US" sz="1600" dirty="0"/>
                <a:t>criteria</a:t>
              </a:r>
              <a:r>
                <a:rPr lang="en-US" sz="1600" b="0" dirty="0"/>
                <a:t> to be considered</a:t>
              </a:r>
              <a:endParaRPr kumimoji="0" lang="de-CH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7" name="Pfeil: nach rechts 16">
              <a:extLst>
                <a:ext uri="{FF2B5EF4-FFF2-40B4-BE49-F238E27FC236}">
                  <a16:creationId xmlns:a16="http://schemas.microsoft.com/office/drawing/2014/main" id="{AE116FA1-B099-4C2A-A11C-603845C294B1}"/>
                </a:ext>
              </a:extLst>
            </p:cNvPr>
            <p:cNvSpPr/>
            <p:nvPr/>
          </p:nvSpPr>
          <p:spPr bwMode="auto">
            <a:xfrm rot="10800000">
              <a:off x="8927643" y="8267999"/>
              <a:ext cx="1776261" cy="68342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C85A5ED7-D413-964A-CCEB-DEAE55576290}"/>
                </a:ext>
              </a:extLst>
            </p:cNvPr>
            <p:cNvSpPr/>
            <p:nvPr/>
          </p:nvSpPr>
          <p:spPr bwMode="auto">
            <a:xfrm rot="10800000">
              <a:off x="8927647" y="9491247"/>
              <a:ext cx="1776261" cy="68342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4" name="Rechteck: abgerundete Ecken 23">
              <a:extLst>
                <a:ext uri="{FF2B5EF4-FFF2-40B4-BE49-F238E27FC236}">
                  <a16:creationId xmlns:a16="http://schemas.microsoft.com/office/drawing/2014/main" id="{5C14333A-2CDD-3410-22F6-A8093B934807}"/>
                </a:ext>
              </a:extLst>
            </p:cNvPr>
            <p:cNvSpPr/>
            <p:nvPr/>
          </p:nvSpPr>
          <p:spPr bwMode="auto">
            <a:xfrm>
              <a:off x="5085036" y="9832958"/>
              <a:ext cx="3412502" cy="38064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Layout changes</a:t>
              </a:r>
              <a:endParaRPr kumimoji="0" lang="de-CH" sz="16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AF998979-A161-A41D-A269-94B9DC96B2DA}"/>
                </a:ext>
              </a:extLst>
            </p:cNvPr>
            <p:cNvSpPr txBox="1"/>
            <p:nvPr/>
          </p:nvSpPr>
          <p:spPr>
            <a:xfrm rot="16200000">
              <a:off x="2785152" y="8511258"/>
              <a:ext cx="3414435" cy="4268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 dirty="0"/>
                <a:t>New proposals</a:t>
              </a:r>
              <a:endParaRPr lang="de-CH" sz="1600" dirty="0"/>
            </a:p>
          </p:txBody>
        </p:sp>
        <p:sp>
          <p:nvSpPr>
            <p:cNvPr id="28" name="Pfeil: nach rechts 27">
              <a:extLst>
                <a:ext uri="{FF2B5EF4-FFF2-40B4-BE49-F238E27FC236}">
                  <a16:creationId xmlns:a16="http://schemas.microsoft.com/office/drawing/2014/main" id="{86CF4126-2911-4635-2760-C7795A5CD7C0}"/>
                </a:ext>
              </a:extLst>
            </p:cNvPr>
            <p:cNvSpPr/>
            <p:nvPr/>
          </p:nvSpPr>
          <p:spPr bwMode="auto">
            <a:xfrm rot="16200000">
              <a:off x="6377287" y="10936555"/>
              <a:ext cx="828000" cy="616682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D25B5940-A5B6-08EE-6D10-D4D7293875AC}"/>
                </a:ext>
              </a:extLst>
            </p:cNvPr>
            <p:cNvSpPr txBox="1"/>
            <p:nvPr/>
          </p:nvSpPr>
          <p:spPr>
            <a:xfrm>
              <a:off x="4782755" y="11761144"/>
              <a:ext cx="4017062" cy="4895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 dirty="0"/>
                <a:t>Instrument science; other ideas</a:t>
              </a:r>
              <a:endParaRPr lang="de-CH" sz="1600" dirty="0"/>
            </a:p>
          </p:txBody>
        </p:sp>
        <p:sp>
          <p:nvSpPr>
            <p:cNvPr id="31" name="Rechteck: abgerundete Ecken 30">
              <a:extLst>
                <a:ext uri="{FF2B5EF4-FFF2-40B4-BE49-F238E27FC236}">
                  <a16:creationId xmlns:a16="http://schemas.microsoft.com/office/drawing/2014/main" id="{119AB98F-B86E-D7E1-87FE-4AA720451E22}"/>
                </a:ext>
              </a:extLst>
            </p:cNvPr>
            <p:cNvSpPr/>
            <p:nvPr/>
          </p:nvSpPr>
          <p:spPr bwMode="auto">
            <a:xfrm>
              <a:off x="4960393" y="4489514"/>
              <a:ext cx="8900156" cy="1530691"/>
            </a:xfrm>
            <a:prstGeom prst="roundRect">
              <a:avLst>
                <a:gd name="adj" fmla="val 9871"/>
              </a:avLst>
            </a:prstGeom>
            <a:noFill/>
            <a:ln w="25400" cap="flat" cmpd="sng" algn="ctr">
              <a:solidFill>
                <a:srgbClr val="00B050"/>
              </a:solidFill>
              <a:prstDash val="dash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" name="Pfeil: nach rechts 17">
              <a:extLst>
                <a:ext uri="{FF2B5EF4-FFF2-40B4-BE49-F238E27FC236}">
                  <a16:creationId xmlns:a16="http://schemas.microsoft.com/office/drawing/2014/main" id="{6E4E9CAC-EC39-6B35-836F-435939355E1B}"/>
                </a:ext>
              </a:extLst>
            </p:cNvPr>
            <p:cNvSpPr/>
            <p:nvPr/>
          </p:nvSpPr>
          <p:spPr bwMode="auto">
            <a:xfrm rot="5400000">
              <a:off x="16110648" y="10217035"/>
              <a:ext cx="566967" cy="660756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1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11" name="Rechteck: abgerundete Ecken 8">
              <a:extLst>
                <a:ext uri="{FF2B5EF4-FFF2-40B4-BE49-F238E27FC236}">
                  <a16:creationId xmlns:a16="http://schemas.microsoft.com/office/drawing/2014/main" id="{F6A99D38-FA02-727F-423C-FD9D371C8914}"/>
                </a:ext>
              </a:extLst>
            </p:cNvPr>
            <p:cNvSpPr/>
            <p:nvPr/>
          </p:nvSpPr>
          <p:spPr bwMode="auto">
            <a:xfrm>
              <a:off x="14905724" y="11023378"/>
              <a:ext cx="3291006" cy="380640"/>
            </a:xfrm>
            <a:prstGeom prst="round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GB" sz="1600" b="0" i="0" u="none" strike="noStrike" cap="none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rPr>
                <a:t>More detailed drawings</a:t>
              </a:r>
              <a:endParaRPr kumimoji="0" lang="en-GB" sz="1600" b="1" i="0" u="none" strike="noStrike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3CE1BC-E7B0-DFCE-A494-276E5DFF4CF9}"/>
              </a:ext>
            </a:extLst>
          </p:cNvPr>
          <p:cNvGrpSpPr/>
          <p:nvPr/>
        </p:nvGrpSpPr>
        <p:grpSpPr>
          <a:xfrm>
            <a:off x="482212" y="5014699"/>
            <a:ext cx="5328593" cy="3616609"/>
            <a:chOff x="238671" y="6713984"/>
            <a:chExt cx="8487537" cy="576064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DFCD326-C292-0D40-2456-691EA16B2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124" y="7689677"/>
              <a:ext cx="8299084" cy="4693457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2E47E38-4F95-895E-9ECE-F0B192EDD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3152" y="7079185"/>
              <a:ext cx="6010229" cy="44315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6FB8C9F-E34E-1CCF-BD6E-027925E69E1B}"/>
                </a:ext>
              </a:extLst>
            </p:cNvPr>
            <p:cNvSpPr/>
            <p:nvPr/>
          </p:nvSpPr>
          <p:spPr bwMode="auto">
            <a:xfrm>
              <a:off x="238671" y="6713984"/>
              <a:ext cx="8487537" cy="5760640"/>
            </a:xfrm>
            <a:prstGeom prst="rect">
              <a:avLst/>
            </a:prstGeom>
            <a:noFill/>
            <a:ln w="12700" cap="flat" cmpd="sng" algn="ctr">
              <a:solidFill>
                <a:schemeClr val="accent1">
                  <a:lumMod val="50000"/>
                </a:schemeClr>
              </a:solidFill>
              <a:prstDash val="dash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4BE3F795-9D11-9673-2316-83513D9BB0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64844" y="8998389"/>
            <a:ext cx="6450500" cy="3165400"/>
          </a:xfrm>
          <a:prstGeom prst="rect">
            <a:avLst/>
          </a:prstGeom>
          <a:ln>
            <a:noFill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6D043B6-310B-0534-8E20-D95DAD8A03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10080"/>
          <a:stretch/>
        </p:blipFill>
        <p:spPr>
          <a:xfrm>
            <a:off x="15378339" y="2488586"/>
            <a:ext cx="7953000" cy="385586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13A74F6-8D95-93D2-2BDA-191D707F9326}"/>
              </a:ext>
            </a:extLst>
          </p:cNvPr>
          <p:cNvSpPr txBox="1"/>
          <p:nvPr/>
        </p:nvSpPr>
        <p:spPr>
          <a:xfrm>
            <a:off x="382688" y="8874224"/>
            <a:ext cx="9827144" cy="3662541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3200" dirty="0"/>
              <a:t>Cost estimation methodology:</a:t>
            </a:r>
            <a:endParaRPr lang="en-GB" sz="16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Simplified approach based on excavation volume only.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800" b="0" dirty="0">
                <a:effectLst/>
                <a:latin typeface="Arial" panose="020B0604020202020204" pitchFamily="34" charset="0"/>
              </a:rPr>
              <a:t>Not the exact geometrical/structural form for caverns (simplified extrusions)</a:t>
            </a:r>
            <a:endParaRPr lang="en-GB" sz="20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Relative—not absolute—cost comparison.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u="sng" dirty="0"/>
              <a:t>Useful to screen layout options at early stage.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u="sng" dirty="0"/>
              <a:t>NOT </a:t>
            </a:r>
            <a:r>
              <a:rPr lang="en-GB" sz="2000" b="0" u="sng" dirty="0"/>
              <a:t>a cost estimation of the project, </a:t>
            </a:r>
            <a:br>
              <a:rPr lang="en-GB" sz="2000" b="0" u="sng" dirty="0"/>
            </a:br>
            <a:r>
              <a:rPr lang="en-GB" sz="2000" b="0" dirty="0"/>
              <a:t>It does not represent an accurate estimate of the final costs.</a:t>
            </a:r>
            <a:endParaRPr lang="en-GB" sz="2000" b="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The real cost variations could deviate significantly from the volume variations due to the neglected factors.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dirty="0"/>
              <a:t>It is essential to proceed with more detailed and methodologically advanced analyses to obtain reliable estimates.</a:t>
            </a:r>
          </a:p>
        </p:txBody>
      </p:sp>
    </p:spTree>
    <p:extLst>
      <p:ext uri="{BB962C8B-B14F-4D97-AF65-F5344CB8AC3E}">
        <p14:creationId xmlns:p14="http://schemas.microsoft.com/office/powerpoint/2010/main" val="252998263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27F131-603D-E619-69FD-622EC8312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704" y="2465512"/>
            <a:ext cx="7776864" cy="2985906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Triangle Configuration</a:t>
            </a:r>
          </a:p>
          <a:p>
            <a:r>
              <a:rPr lang="en-US" sz="1800" dirty="0"/>
              <a:t>TBM tunnels: ~54.4% of total excavation volume→ Large component, but </a:t>
            </a:r>
            <a:r>
              <a:rPr lang="en-US" sz="1800" u="sng" dirty="0"/>
              <a:t>proportionally</a:t>
            </a:r>
            <a:r>
              <a:rPr lang="en-US" sz="1800" dirty="0"/>
              <a:t> smaller than in L configuration</a:t>
            </a:r>
          </a:p>
          <a:p>
            <a:r>
              <a:rPr lang="en-US" sz="1800" dirty="0"/>
              <a:t>Caverns: ~36.6% of total→ ~3× larger than L layout due to 6 interferometers (vs. 2)</a:t>
            </a:r>
          </a:p>
          <a:p>
            <a:r>
              <a:rPr lang="en-US" sz="1800" dirty="0"/>
              <a:t>Non-TBM tunnels: ~9.0%→ Reflects additional connection complexity in triangle layout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748766-00F9-5D61-2A58-52552AB5C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11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BA4A84-9834-BAB8-3F2B-0A975A15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Estimated Excavation Volumes – 2025 Layout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087222E-FE18-3687-1A81-015E59A97C26}"/>
              </a:ext>
            </a:extLst>
          </p:cNvPr>
          <p:cNvGrpSpPr/>
          <p:nvPr/>
        </p:nvGrpSpPr>
        <p:grpSpPr>
          <a:xfrm>
            <a:off x="670720" y="5588000"/>
            <a:ext cx="16520627" cy="6869663"/>
            <a:chOff x="3551040" y="5334169"/>
            <a:chExt cx="16520627" cy="6869663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C201CC4F-FE7D-8E48-E782-D10AA209779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70840179"/>
                </p:ext>
              </p:extLst>
            </p:nvPr>
          </p:nvGraphicFramePr>
          <p:xfrm>
            <a:off x="3551040" y="5345832"/>
            <a:ext cx="8229602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AC051BA0-134A-4E4B-BABC-77978ACC908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96037597"/>
                </p:ext>
              </p:extLst>
            </p:nvPr>
          </p:nvGraphicFramePr>
          <p:xfrm>
            <a:off x="11842070" y="5334169"/>
            <a:ext cx="8229597" cy="685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38A2068C-8A87-6666-954B-29E45E130E0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1911408"/>
              </p:ext>
            </p:extLst>
          </p:nvPr>
        </p:nvGraphicFramePr>
        <p:xfrm>
          <a:off x="17252775" y="2465512"/>
          <a:ext cx="6964562" cy="101139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3A8B2878-A838-F392-3EAF-7B11C5B221EF}"/>
              </a:ext>
            </a:extLst>
          </p:cNvPr>
          <p:cNvSpPr txBox="1">
            <a:spLocks/>
          </p:cNvSpPr>
          <p:nvPr/>
        </p:nvSpPr>
        <p:spPr bwMode="auto">
          <a:xfrm>
            <a:off x="8982830" y="2477175"/>
            <a:ext cx="8208517" cy="2985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>
            <a:lvl1pPr marL="635000" indent="-635000" algn="l" defTabSz="8255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1pPr>
            <a:lvl2pPr marL="1270000" indent="-635000" algn="l" defTabSz="8255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2pPr>
            <a:lvl3pPr marL="1905000" indent="-635000" algn="l" defTabSz="8255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3pPr>
            <a:lvl4pPr marL="2540000" indent="-635000" algn="l" defTabSz="8255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4pPr>
            <a:lvl5pPr marL="3175000" indent="-635000" algn="l" defTabSz="825500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SzPct val="125000"/>
              <a:buChar char="•"/>
              <a:defRPr sz="48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None/>
            </a:pPr>
            <a:r>
              <a:rPr lang="en-US" sz="1800" kern="1200" dirty="0">
                <a:solidFill>
                  <a:srgbClr val="000000"/>
                </a:solidFill>
                <a:effectLst/>
                <a:latin typeface="Helvetica Neue" panose="02000503000000020004"/>
                <a:ea typeface="Helvetica Neue" panose="02000503000000020004"/>
                <a:cs typeface="Helvetica Neue" panose="02000503000000020004"/>
              </a:rPr>
              <a:t>L Configuration</a:t>
            </a:r>
            <a:endParaRPr lang="en-GB" sz="1800" dirty="0">
              <a:effectLst/>
            </a:endParaRPr>
          </a:p>
          <a:p>
            <a:pPr marL="630936" indent="-630936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Helvetica Neue" panose="02000503000000020004"/>
                <a:ea typeface="Helvetica Neue" panose="02000503000000020004"/>
                <a:cs typeface="Helvetica Neue" panose="02000503000000020004"/>
              </a:rPr>
              <a:t>TBM tunnels: ~75.9% of total volume→ Indicates a tunnel-dominant layout, focused on 15 km arms (x2 for 2 sites)</a:t>
            </a:r>
            <a:endParaRPr lang="en-GB" sz="800" b="0" dirty="0">
              <a:effectLst/>
            </a:endParaRPr>
          </a:p>
          <a:p>
            <a:pPr marL="630936" indent="-630936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Helvetica Neue" panose="02000503000000020004"/>
                <a:ea typeface="Helvetica Neue" panose="02000503000000020004"/>
                <a:cs typeface="Helvetica Neue" panose="02000503000000020004"/>
              </a:rPr>
              <a:t>Caverns: ~22.1%→ Suggests simpler/compact central infrastructure→ But requires 3 feasible geological sites for corner station &amp; end stations</a:t>
            </a:r>
            <a:endParaRPr lang="en-GB" sz="800" b="0" dirty="0">
              <a:effectLst/>
            </a:endParaRPr>
          </a:p>
          <a:p>
            <a:pPr marL="630936" indent="-630936" algn="l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0" kern="1200" dirty="0">
                <a:solidFill>
                  <a:srgbClr val="000000"/>
                </a:solidFill>
                <a:effectLst/>
                <a:latin typeface="Helvetica Neue" panose="02000503000000020004"/>
                <a:ea typeface="Helvetica Neue" panose="02000503000000020004"/>
                <a:cs typeface="Helvetica Neue" panose="02000503000000020004"/>
              </a:rPr>
              <a:t>Non-TBM tunnels: ~2.0%→ Minimal auxiliary connections; simpler layout</a:t>
            </a:r>
            <a:endParaRPr lang="en-GB" sz="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8395424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42FE2E-7A6C-EAAD-C70B-281D98E1B0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12</a:t>
            </a:fld>
            <a:endParaRPr lang="it-IT" altLang="it-I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D7B30-0637-3D8B-DED0-E2C9701AD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152" y="912800"/>
            <a:ext cx="15625736" cy="1162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1402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24A4D6-C626-D751-1178-AECEFD5643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D7324-2984-4237-8B00-5433EBA41ABC}" type="slidenum">
              <a:rPr lang="it-IT" altLang="it-IT" smtClean="0"/>
              <a:pPr/>
              <a:t>13</a:t>
            </a:fld>
            <a:endParaRPr lang="it-IT" alt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CE3026-5926-1C5C-BD02-CF683C3AB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146" y="953344"/>
            <a:ext cx="17349480" cy="1151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4006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D27F131-603D-E619-69FD-622EC8312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95" y="2602094"/>
            <a:ext cx="14837919" cy="6272130"/>
          </a:xfrm>
        </p:spPr>
        <p:txBody>
          <a:bodyPr/>
          <a:lstStyle/>
          <a:p>
            <a:r>
              <a:rPr lang="en-GB" sz="2300" b="1" dirty="0"/>
              <a:t>Total excavation volume</a:t>
            </a:r>
            <a:r>
              <a:rPr lang="en-GB" sz="2300" dirty="0"/>
              <a:t>: → Reduced by 24.9% (~0.9mil m</a:t>
            </a:r>
            <a:r>
              <a:rPr lang="en-GB" sz="2300" baseline="30000" dirty="0"/>
              <a:t>3</a:t>
            </a:r>
            <a:r>
              <a:rPr lang="en-GB" sz="2300" dirty="0"/>
              <a:t> !!)</a:t>
            </a:r>
          </a:p>
          <a:p>
            <a:r>
              <a:rPr lang="en-GB" sz="2300" b="1" dirty="0"/>
              <a:t>Total excavation cost:</a:t>
            </a:r>
            <a:r>
              <a:rPr lang="en-GB" sz="2300" dirty="0"/>
              <a:t>→ Reduced by 29%</a:t>
            </a:r>
          </a:p>
          <a:p>
            <a:r>
              <a:rPr lang="en-GB" sz="2300" b="1" dirty="0"/>
              <a:t>TBM Tunnels:</a:t>
            </a:r>
          </a:p>
          <a:p>
            <a:pPr lvl="1"/>
            <a:r>
              <a:rPr lang="en-GB" sz="2200" dirty="0"/>
              <a:t>Volume reduction: 20.9%→ Main driver: Integration of LF and HF filter cavity tunnels with main arms; TBM tunnels still major cost component of excavation</a:t>
            </a:r>
          </a:p>
          <a:p>
            <a:r>
              <a:rPr lang="en-GB" sz="2300" b="1" dirty="0"/>
              <a:t>Caverns</a:t>
            </a:r>
          </a:p>
          <a:p>
            <a:pPr lvl="1"/>
            <a:r>
              <a:rPr lang="en-GB" sz="2200" dirty="0"/>
              <a:t>Volume reduction: 9.7%→ Smaller volumes in many key areas (e.g. HFI tower, LF-corner station, splitting of caverns); Offset by increased cavern needs elsewhere due to configuration reshuffling (i.e. FCs)</a:t>
            </a:r>
          </a:p>
          <a:p>
            <a:pPr lvl="1"/>
            <a:r>
              <a:rPr lang="en-GB" sz="2200" dirty="0"/>
              <a:t>Smaller (even if longer) caverns often offer greater manageability → improved overall project feasibility.</a:t>
            </a:r>
          </a:p>
          <a:p>
            <a:r>
              <a:rPr lang="en-GB" sz="2300" b="1" dirty="0"/>
              <a:t>Non-TBM Tunnels: </a:t>
            </a:r>
          </a:p>
          <a:p>
            <a:pPr lvl="1"/>
            <a:r>
              <a:rPr lang="en-GB" sz="2200" dirty="0"/>
              <a:t>Largest relative reduction: 62.5%→ Contributes ~11% to volume &amp; cost savings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748766-00F9-5D61-2A58-52552AB5C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3257063" y="12690654"/>
            <a:ext cx="432812" cy="364202"/>
          </a:xfrm>
        </p:spPr>
        <p:txBody>
          <a:bodyPr/>
          <a:lstStyle/>
          <a:p>
            <a:fld id="{64DB0535-2E95-4915-8C14-A4697CA95C0A}" type="slidenum">
              <a:rPr lang="it-IT" altLang="it-IT" smtClean="0"/>
              <a:pPr/>
              <a:t>14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BA4A84-9834-BAB8-3F2B-0A975A15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2025 Baseline Layout vs 2024 Reference Layout - Triangle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BA133B-BD4B-6406-7D3E-B24A8E49A86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918783" y="2432670"/>
            <a:ext cx="7554686" cy="10113961"/>
            <a:chOff x="15918783" y="2432670"/>
            <a:chExt cx="7554686" cy="10113961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DFD5DB7-6646-5905-A7B0-7236B107CBC7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5918783" y="2432670"/>
              <a:ext cx="7554686" cy="10113961"/>
              <a:chOff x="16135189" y="2432670"/>
              <a:chExt cx="7554686" cy="10113961"/>
            </a:xfrm>
          </p:grpSpPr>
          <p:graphicFrame>
            <p:nvGraphicFramePr>
              <p:cNvPr id="32" name="Chart 31">
                <a:extLst>
                  <a:ext uri="{FF2B5EF4-FFF2-40B4-BE49-F238E27FC236}">
                    <a16:creationId xmlns:a16="http://schemas.microsoft.com/office/drawing/2014/main" id="{F9565EB2-E073-4622-8845-483D943FD027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109817565"/>
                  </p:ext>
                </p:extLst>
              </p:nvPr>
            </p:nvGraphicFramePr>
            <p:xfrm>
              <a:off x="16135189" y="2432670"/>
              <a:ext cx="7554686" cy="1011396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5243CC2-14CA-B0F2-7177-6DC56D6868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0812995" y="9054604"/>
                <a:ext cx="1240079" cy="251668"/>
              </a:xfrm>
              <a:custGeom>
                <a:avLst/>
                <a:gdLst>
                  <a:gd name="connsiteX0" fmla="*/ 0 w 1178661"/>
                  <a:gd name="connsiteY0" fmla="*/ 0 h 888481"/>
                  <a:gd name="connsiteX1" fmla="*/ 1178661 w 1178661"/>
                  <a:gd name="connsiteY1" fmla="*/ 0 h 888481"/>
                  <a:gd name="connsiteX2" fmla="*/ 1178661 w 1178661"/>
                  <a:gd name="connsiteY2" fmla="*/ 888481 h 888481"/>
                  <a:gd name="connsiteX3" fmla="*/ 0 w 1178661"/>
                  <a:gd name="connsiteY3" fmla="*/ 888481 h 888481"/>
                  <a:gd name="connsiteX4" fmla="*/ 0 w 1178661"/>
                  <a:gd name="connsiteY4" fmla="*/ 0 h 888481"/>
                  <a:gd name="connsiteX0" fmla="*/ 0 w 1200432"/>
                  <a:gd name="connsiteY0" fmla="*/ 0 h 4284824"/>
                  <a:gd name="connsiteX1" fmla="*/ 1178661 w 1200432"/>
                  <a:gd name="connsiteY1" fmla="*/ 0 h 4284824"/>
                  <a:gd name="connsiteX2" fmla="*/ 1200432 w 1200432"/>
                  <a:gd name="connsiteY2" fmla="*/ 4284824 h 4284824"/>
                  <a:gd name="connsiteX3" fmla="*/ 0 w 1200432"/>
                  <a:gd name="connsiteY3" fmla="*/ 888481 h 4284824"/>
                  <a:gd name="connsiteX4" fmla="*/ 0 w 1200432"/>
                  <a:gd name="connsiteY4" fmla="*/ 0 h 4284824"/>
                  <a:gd name="connsiteX0" fmla="*/ 0 w 1181382"/>
                  <a:gd name="connsiteY0" fmla="*/ 0 h 4320203"/>
                  <a:gd name="connsiteX1" fmla="*/ 1178661 w 1181382"/>
                  <a:gd name="connsiteY1" fmla="*/ 0 h 4320203"/>
                  <a:gd name="connsiteX2" fmla="*/ 1181382 w 1181382"/>
                  <a:gd name="connsiteY2" fmla="*/ 4320203 h 4320203"/>
                  <a:gd name="connsiteX3" fmla="*/ 0 w 1181382"/>
                  <a:gd name="connsiteY3" fmla="*/ 888481 h 4320203"/>
                  <a:gd name="connsiteX4" fmla="*/ 0 w 1181382"/>
                  <a:gd name="connsiteY4" fmla="*/ 0 h 4320203"/>
                  <a:gd name="connsiteX0" fmla="*/ 7257 w 1188639"/>
                  <a:gd name="connsiteY0" fmla="*/ 0 h 4320203"/>
                  <a:gd name="connsiteX1" fmla="*/ 1185918 w 1188639"/>
                  <a:gd name="connsiteY1" fmla="*/ 0 h 4320203"/>
                  <a:gd name="connsiteX2" fmla="*/ 1188639 w 1188639"/>
                  <a:gd name="connsiteY2" fmla="*/ 4320203 h 4320203"/>
                  <a:gd name="connsiteX3" fmla="*/ 0 w 1188639"/>
                  <a:gd name="connsiteY3" fmla="*/ 932024 h 4320203"/>
                  <a:gd name="connsiteX4" fmla="*/ 7257 w 1188639"/>
                  <a:gd name="connsiteY4" fmla="*/ 0 h 4320203"/>
                  <a:gd name="connsiteX0" fmla="*/ 7257 w 1185918"/>
                  <a:gd name="connsiteY0" fmla="*/ 0 h 1507334"/>
                  <a:gd name="connsiteX1" fmla="*/ 1185918 w 1185918"/>
                  <a:gd name="connsiteY1" fmla="*/ 0 h 1507334"/>
                  <a:gd name="connsiteX2" fmla="*/ 1184285 w 1185918"/>
                  <a:gd name="connsiteY2" fmla="*/ 1507334 h 1507334"/>
                  <a:gd name="connsiteX3" fmla="*/ 0 w 1185918"/>
                  <a:gd name="connsiteY3" fmla="*/ 932024 h 1507334"/>
                  <a:gd name="connsiteX4" fmla="*/ 7257 w 1185918"/>
                  <a:gd name="connsiteY4" fmla="*/ 0 h 1507334"/>
                  <a:gd name="connsiteX0" fmla="*/ 3629 w 1182290"/>
                  <a:gd name="connsiteY0" fmla="*/ 0 h 1507334"/>
                  <a:gd name="connsiteX1" fmla="*/ 1182290 w 1182290"/>
                  <a:gd name="connsiteY1" fmla="*/ 0 h 1507334"/>
                  <a:gd name="connsiteX2" fmla="*/ 1180657 w 1182290"/>
                  <a:gd name="connsiteY2" fmla="*/ 1507334 h 1507334"/>
                  <a:gd name="connsiteX3" fmla="*/ 0 w 1182290"/>
                  <a:gd name="connsiteY3" fmla="*/ 235339 h 1507334"/>
                  <a:gd name="connsiteX4" fmla="*/ 3629 w 1182290"/>
                  <a:gd name="connsiteY4" fmla="*/ 0 h 1507334"/>
                  <a:gd name="connsiteX0" fmla="*/ 105 w 1178766"/>
                  <a:gd name="connsiteY0" fmla="*/ 0 h 1507334"/>
                  <a:gd name="connsiteX1" fmla="*/ 1178766 w 1178766"/>
                  <a:gd name="connsiteY1" fmla="*/ 0 h 1507334"/>
                  <a:gd name="connsiteX2" fmla="*/ 1177133 w 1178766"/>
                  <a:gd name="connsiteY2" fmla="*/ 1507334 h 1507334"/>
                  <a:gd name="connsiteX3" fmla="*/ 7362 w 1178766"/>
                  <a:gd name="connsiteY3" fmla="*/ 244411 h 1507334"/>
                  <a:gd name="connsiteX4" fmla="*/ 105 w 1178766"/>
                  <a:gd name="connsiteY4" fmla="*/ 0 h 1507334"/>
                  <a:gd name="connsiteX0" fmla="*/ 10886 w 1189547"/>
                  <a:gd name="connsiteY0" fmla="*/ 0 h 1507334"/>
                  <a:gd name="connsiteX1" fmla="*/ 1189547 w 1189547"/>
                  <a:gd name="connsiteY1" fmla="*/ 0 h 1507334"/>
                  <a:gd name="connsiteX2" fmla="*/ 1187914 w 1189547"/>
                  <a:gd name="connsiteY2" fmla="*/ 1507334 h 1507334"/>
                  <a:gd name="connsiteX3" fmla="*/ 0 w 1189547"/>
                  <a:gd name="connsiteY3" fmla="*/ 231711 h 1507334"/>
                  <a:gd name="connsiteX4" fmla="*/ 10886 w 1189547"/>
                  <a:gd name="connsiteY4" fmla="*/ 0 h 1507334"/>
                  <a:gd name="connsiteX0" fmla="*/ 1815 w 1180476"/>
                  <a:gd name="connsiteY0" fmla="*/ 0 h 1507334"/>
                  <a:gd name="connsiteX1" fmla="*/ 1180476 w 1180476"/>
                  <a:gd name="connsiteY1" fmla="*/ 0 h 1507334"/>
                  <a:gd name="connsiteX2" fmla="*/ 1178843 w 1180476"/>
                  <a:gd name="connsiteY2" fmla="*/ 1507334 h 1507334"/>
                  <a:gd name="connsiteX3" fmla="*/ 0 w 1180476"/>
                  <a:gd name="connsiteY3" fmla="*/ 235339 h 1507334"/>
                  <a:gd name="connsiteX4" fmla="*/ 1815 w 1180476"/>
                  <a:gd name="connsiteY4" fmla="*/ 0 h 1507334"/>
                  <a:gd name="connsiteX0" fmla="*/ 350 w 1179011"/>
                  <a:gd name="connsiteY0" fmla="*/ 0 h 1507334"/>
                  <a:gd name="connsiteX1" fmla="*/ 1179011 w 1179011"/>
                  <a:gd name="connsiteY1" fmla="*/ 0 h 1507334"/>
                  <a:gd name="connsiteX2" fmla="*/ 1177378 w 1179011"/>
                  <a:gd name="connsiteY2" fmla="*/ 1507334 h 1507334"/>
                  <a:gd name="connsiteX3" fmla="*/ 349 w 1179011"/>
                  <a:gd name="connsiteY3" fmla="*/ 235339 h 1507334"/>
                  <a:gd name="connsiteX4" fmla="*/ 350 w 1179011"/>
                  <a:gd name="connsiteY4" fmla="*/ 0 h 1507334"/>
                  <a:gd name="connsiteX0" fmla="*/ 350 w 1179011"/>
                  <a:gd name="connsiteY0" fmla="*/ 0 h 2532405"/>
                  <a:gd name="connsiteX1" fmla="*/ 1179011 w 1179011"/>
                  <a:gd name="connsiteY1" fmla="*/ 0 h 2532405"/>
                  <a:gd name="connsiteX2" fmla="*/ 1168307 w 1179011"/>
                  <a:gd name="connsiteY2" fmla="*/ 2532405 h 2532405"/>
                  <a:gd name="connsiteX3" fmla="*/ 349 w 1179011"/>
                  <a:gd name="connsiteY3" fmla="*/ 235339 h 2532405"/>
                  <a:gd name="connsiteX4" fmla="*/ 350 w 1179011"/>
                  <a:gd name="connsiteY4" fmla="*/ 0 h 2532405"/>
                  <a:gd name="connsiteX0" fmla="*/ 350 w 1179011"/>
                  <a:gd name="connsiteY0" fmla="*/ 0 h 2543291"/>
                  <a:gd name="connsiteX1" fmla="*/ 1179011 w 1179011"/>
                  <a:gd name="connsiteY1" fmla="*/ 10886 h 2543291"/>
                  <a:gd name="connsiteX2" fmla="*/ 1168307 w 1179011"/>
                  <a:gd name="connsiteY2" fmla="*/ 2543291 h 2543291"/>
                  <a:gd name="connsiteX3" fmla="*/ 349 w 1179011"/>
                  <a:gd name="connsiteY3" fmla="*/ 246225 h 2543291"/>
                  <a:gd name="connsiteX4" fmla="*/ 350 w 1179011"/>
                  <a:gd name="connsiteY4" fmla="*/ 0 h 2543291"/>
                  <a:gd name="connsiteX0" fmla="*/ 350 w 1173568"/>
                  <a:gd name="connsiteY0" fmla="*/ 5443 h 2548734"/>
                  <a:gd name="connsiteX1" fmla="*/ 1173568 w 1173568"/>
                  <a:gd name="connsiteY1" fmla="*/ 0 h 2548734"/>
                  <a:gd name="connsiteX2" fmla="*/ 1168307 w 1173568"/>
                  <a:gd name="connsiteY2" fmla="*/ 2548734 h 2548734"/>
                  <a:gd name="connsiteX3" fmla="*/ 349 w 1173568"/>
                  <a:gd name="connsiteY3" fmla="*/ 251668 h 2548734"/>
                  <a:gd name="connsiteX4" fmla="*/ 350 w 1173568"/>
                  <a:gd name="connsiteY4" fmla="*/ 5443 h 2548734"/>
                  <a:gd name="connsiteX0" fmla="*/ 350 w 1173568"/>
                  <a:gd name="connsiteY0" fmla="*/ 5443 h 251668"/>
                  <a:gd name="connsiteX1" fmla="*/ 1173568 w 1173568"/>
                  <a:gd name="connsiteY1" fmla="*/ 0 h 251668"/>
                  <a:gd name="connsiteX2" fmla="*/ 349 w 1173568"/>
                  <a:gd name="connsiteY2" fmla="*/ 251668 h 251668"/>
                  <a:gd name="connsiteX3" fmla="*/ 350 w 1173568"/>
                  <a:gd name="connsiteY3" fmla="*/ 5443 h 251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3568" h="251668">
                    <a:moveTo>
                      <a:pt x="350" y="5443"/>
                    </a:moveTo>
                    <a:lnTo>
                      <a:pt x="1173568" y="0"/>
                    </a:lnTo>
                    <a:cubicBezTo>
                      <a:pt x="1173568" y="41037"/>
                      <a:pt x="195885" y="250761"/>
                      <a:pt x="349" y="251668"/>
                    </a:cubicBezTo>
                    <a:cubicBezTo>
                      <a:pt x="1559" y="173222"/>
                      <a:pt x="-860" y="83889"/>
                      <a:pt x="350" y="5443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  <a:alpha val="50196"/>
                </a:schemeClr>
              </a:solidFill>
              <a:ln w="9525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255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endParaRPr>
              </a:p>
            </p:txBody>
          </p:sp>
          <p:sp>
            <p:nvSpPr>
              <p:cNvPr id="29" name="Rectangle 23">
                <a:extLst>
                  <a:ext uri="{FF2B5EF4-FFF2-40B4-BE49-F238E27FC236}">
                    <a16:creationId xmlns:a16="http://schemas.microsoft.com/office/drawing/2014/main" id="{45D76DCF-434D-CCCF-0A04-A7CC97C61A9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0813071" y="7563599"/>
                <a:ext cx="1245752" cy="936106"/>
              </a:xfrm>
              <a:custGeom>
                <a:avLst/>
                <a:gdLst>
                  <a:gd name="connsiteX0" fmla="*/ 0 w 1178661"/>
                  <a:gd name="connsiteY0" fmla="*/ 0 h 888481"/>
                  <a:gd name="connsiteX1" fmla="*/ 1178661 w 1178661"/>
                  <a:gd name="connsiteY1" fmla="*/ 0 h 888481"/>
                  <a:gd name="connsiteX2" fmla="*/ 1178661 w 1178661"/>
                  <a:gd name="connsiteY2" fmla="*/ 888481 h 888481"/>
                  <a:gd name="connsiteX3" fmla="*/ 0 w 1178661"/>
                  <a:gd name="connsiteY3" fmla="*/ 888481 h 888481"/>
                  <a:gd name="connsiteX4" fmla="*/ 0 w 1178661"/>
                  <a:gd name="connsiteY4" fmla="*/ 0 h 888481"/>
                  <a:gd name="connsiteX0" fmla="*/ 0 w 1200432"/>
                  <a:gd name="connsiteY0" fmla="*/ 0 h 4284824"/>
                  <a:gd name="connsiteX1" fmla="*/ 1178661 w 1200432"/>
                  <a:gd name="connsiteY1" fmla="*/ 0 h 4284824"/>
                  <a:gd name="connsiteX2" fmla="*/ 1200432 w 1200432"/>
                  <a:gd name="connsiteY2" fmla="*/ 4284824 h 4284824"/>
                  <a:gd name="connsiteX3" fmla="*/ 0 w 1200432"/>
                  <a:gd name="connsiteY3" fmla="*/ 888481 h 4284824"/>
                  <a:gd name="connsiteX4" fmla="*/ 0 w 1200432"/>
                  <a:gd name="connsiteY4" fmla="*/ 0 h 4284824"/>
                  <a:gd name="connsiteX0" fmla="*/ 0 w 1181382"/>
                  <a:gd name="connsiteY0" fmla="*/ 0 h 4320203"/>
                  <a:gd name="connsiteX1" fmla="*/ 1178661 w 1181382"/>
                  <a:gd name="connsiteY1" fmla="*/ 0 h 4320203"/>
                  <a:gd name="connsiteX2" fmla="*/ 1181382 w 1181382"/>
                  <a:gd name="connsiteY2" fmla="*/ 4320203 h 4320203"/>
                  <a:gd name="connsiteX3" fmla="*/ 0 w 1181382"/>
                  <a:gd name="connsiteY3" fmla="*/ 888481 h 4320203"/>
                  <a:gd name="connsiteX4" fmla="*/ 0 w 1181382"/>
                  <a:gd name="connsiteY4" fmla="*/ 0 h 4320203"/>
                  <a:gd name="connsiteX0" fmla="*/ 7257 w 1188639"/>
                  <a:gd name="connsiteY0" fmla="*/ 0 h 4320203"/>
                  <a:gd name="connsiteX1" fmla="*/ 1185918 w 1188639"/>
                  <a:gd name="connsiteY1" fmla="*/ 0 h 4320203"/>
                  <a:gd name="connsiteX2" fmla="*/ 1188639 w 1188639"/>
                  <a:gd name="connsiteY2" fmla="*/ 4320203 h 4320203"/>
                  <a:gd name="connsiteX3" fmla="*/ 0 w 1188639"/>
                  <a:gd name="connsiteY3" fmla="*/ 932024 h 4320203"/>
                  <a:gd name="connsiteX4" fmla="*/ 7257 w 1188639"/>
                  <a:gd name="connsiteY4" fmla="*/ 0 h 4320203"/>
                  <a:gd name="connsiteX0" fmla="*/ 7257 w 1185918"/>
                  <a:gd name="connsiteY0" fmla="*/ 0 h 1507334"/>
                  <a:gd name="connsiteX1" fmla="*/ 1185918 w 1185918"/>
                  <a:gd name="connsiteY1" fmla="*/ 0 h 1507334"/>
                  <a:gd name="connsiteX2" fmla="*/ 1184285 w 1185918"/>
                  <a:gd name="connsiteY2" fmla="*/ 1507334 h 1507334"/>
                  <a:gd name="connsiteX3" fmla="*/ 0 w 1185918"/>
                  <a:gd name="connsiteY3" fmla="*/ 932024 h 1507334"/>
                  <a:gd name="connsiteX4" fmla="*/ 7257 w 1185918"/>
                  <a:gd name="connsiteY4" fmla="*/ 0 h 1507334"/>
                  <a:gd name="connsiteX0" fmla="*/ 0 w 1178661"/>
                  <a:gd name="connsiteY0" fmla="*/ 0 h 1507334"/>
                  <a:gd name="connsiteX1" fmla="*/ 1178661 w 1178661"/>
                  <a:gd name="connsiteY1" fmla="*/ 0 h 1507334"/>
                  <a:gd name="connsiteX2" fmla="*/ 1177028 w 1178661"/>
                  <a:gd name="connsiteY2" fmla="*/ 1507334 h 1507334"/>
                  <a:gd name="connsiteX3" fmla="*/ 2268 w 1178661"/>
                  <a:gd name="connsiteY3" fmla="*/ 932024 h 1507334"/>
                  <a:gd name="connsiteX4" fmla="*/ 0 w 1178661"/>
                  <a:gd name="connsiteY4" fmla="*/ 0 h 1507334"/>
                  <a:gd name="connsiteX0" fmla="*/ 4535 w 1183196"/>
                  <a:gd name="connsiteY0" fmla="*/ 0 h 1507334"/>
                  <a:gd name="connsiteX1" fmla="*/ 1183196 w 1183196"/>
                  <a:gd name="connsiteY1" fmla="*/ 0 h 1507334"/>
                  <a:gd name="connsiteX2" fmla="*/ 1181563 w 1183196"/>
                  <a:gd name="connsiteY2" fmla="*/ 1507334 h 1507334"/>
                  <a:gd name="connsiteX3" fmla="*/ 0 w 1183196"/>
                  <a:gd name="connsiteY3" fmla="*/ 933385 h 1507334"/>
                  <a:gd name="connsiteX4" fmla="*/ 4535 w 1183196"/>
                  <a:gd name="connsiteY4" fmla="*/ 0 h 1507334"/>
                  <a:gd name="connsiteX0" fmla="*/ 275 w 1178936"/>
                  <a:gd name="connsiteY0" fmla="*/ 0 h 1507334"/>
                  <a:gd name="connsiteX1" fmla="*/ 1178936 w 1178936"/>
                  <a:gd name="connsiteY1" fmla="*/ 0 h 1507334"/>
                  <a:gd name="connsiteX2" fmla="*/ 1177303 w 1178936"/>
                  <a:gd name="connsiteY2" fmla="*/ 1507334 h 1507334"/>
                  <a:gd name="connsiteX3" fmla="*/ 2543 w 1178936"/>
                  <a:gd name="connsiteY3" fmla="*/ 936106 h 1507334"/>
                  <a:gd name="connsiteX4" fmla="*/ 275 w 1178936"/>
                  <a:gd name="connsiteY4" fmla="*/ 0 h 1507334"/>
                  <a:gd name="connsiteX0" fmla="*/ 275 w 1178936"/>
                  <a:gd name="connsiteY0" fmla="*/ 0 h 936106"/>
                  <a:gd name="connsiteX1" fmla="*/ 1178936 w 1178936"/>
                  <a:gd name="connsiteY1" fmla="*/ 0 h 936106"/>
                  <a:gd name="connsiteX2" fmla="*/ 1174581 w 1178936"/>
                  <a:gd name="connsiteY2" fmla="*/ 342563 h 936106"/>
                  <a:gd name="connsiteX3" fmla="*/ 2543 w 1178936"/>
                  <a:gd name="connsiteY3" fmla="*/ 936106 h 936106"/>
                  <a:gd name="connsiteX4" fmla="*/ 275 w 1178936"/>
                  <a:gd name="connsiteY4" fmla="*/ 0 h 936106"/>
                  <a:gd name="connsiteX0" fmla="*/ 275 w 1178936"/>
                  <a:gd name="connsiteY0" fmla="*/ 0 h 936106"/>
                  <a:gd name="connsiteX1" fmla="*/ 1178936 w 1178936"/>
                  <a:gd name="connsiteY1" fmla="*/ 0 h 936106"/>
                  <a:gd name="connsiteX2" fmla="*/ 2543 w 1178936"/>
                  <a:gd name="connsiteY2" fmla="*/ 936106 h 936106"/>
                  <a:gd name="connsiteX3" fmla="*/ 275 w 1178936"/>
                  <a:gd name="connsiteY3" fmla="*/ 0 h 936106"/>
                  <a:gd name="connsiteX0" fmla="*/ 275 w 1178936"/>
                  <a:gd name="connsiteY0" fmla="*/ 0 h 936106"/>
                  <a:gd name="connsiteX1" fmla="*/ 1178936 w 1178936"/>
                  <a:gd name="connsiteY1" fmla="*/ 0 h 936106"/>
                  <a:gd name="connsiteX2" fmla="*/ 2543 w 1178936"/>
                  <a:gd name="connsiteY2" fmla="*/ 936106 h 936106"/>
                  <a:gd name="connsiteX3" fmla="*/ 275 w 1178936"/>
                  <a:gd name="connsiteY3" fmla="*/ 0 h 936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8936" h="936106">
                    <a:moveTo>
                      <a:pt x="275" y="0"/>
                    </a:moveTo>
                    <a:lnTo>
                      <a:pt x="1178936" y="0"/>
                    </a:lnTo>
                    <a:lnTo>
                      <a:pt x="2543" y="936106"/>
                    </a:lnTo>
                    <a:cubicBezTo>
                      <a:pt x="4055" y="624978"/>
                      <a:pt x="-1237" y="311128"/>
                      <a:pt x="275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255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000" b="1" i="0" u="none" strike="noStrike" cap="none" normalizeH="0" baseline="0" dirty="0">
                  <a:ln>
                    <a:noFill/>
                  </a:ln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A8F406B-0179-FD1D-F3B6-2CF99C79FCA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0809716" y="3222329"/>
                <a:ext cx="1247379" cy="899367"/>
              </a:xfrm>
              <a:custGeom>
                <a:avLst/>
                <a:gdLst>
                  <a:gd name="connsiteX0" fmla="*/ 0 w 1178661"/>
                  <a:gd name="connsiteY0" fmla="*/ 0 h 888481"/>
                  <a:gd name="connsiteX1" fmla="*/ 1178661 w 1178661"/>
                  <a:gd name="connsiteY1" fmla="*/ 0 h 888481"/>
                  <a:gd name="connsiteX2" fmla="*/ 1178661 w 1178661"/>
                  <a:gd name="connsiteY2" fmla="*/ 888481 h 888481"/>
                  <a:gd name="connsiteX3" fmla="*/ 0 w 1178661"/>
                  <a:gd name="connsiteY3" fmla="*/ 888481 h 888481"/>
                  <a:gd name="connsiteX4" fmla="*/ 0 w 1178661"/>
                  <a:gd name="connsiteY4" fmla="*/ 0 h 888481"/>
                  <a:gd name="connsiteX0" fmla="*/ 0 w 1200432"/>
                  <a:gd name="connsiteY0" fmla="*/ 0 h 4284824"/>
                  <a:gd name="connsiteX1" fmla="*/ 1178661 w 1200432"/>
                  <a:gd name="connsiteY1" fmla="*/ 0 h 4284824"/>
                  <a:gd name="connsiteX2" fmla="*/ 1200432 w 1200432"/>
                  <a:gd name="connsiteY2" fmla="*/ 4284824 h 4284824"/>
                  <a:gd name="connsiteX3" fmla="*/ 0 w 1200432"/>
                  <a:gd name="connsiteY3" fmla="*/ 888481 h 4284824"/>
                  <a:gd name="connsiteX4" fmla="*/ 0 w 1200432"/>
                  <a:gd name="connsiteY4" fmla="*/ 0 h 4284824"/>
                  <a:gd name="connsiteX0" fmla="*/ 0 w 1181382"/>
                  <a:gd name="connsiteY0" fmla="*/ 0 h 4320203"/>
                  <a:gd name="connsiteX1" fmla="*/ 1178661 w 1181382"/>
                  <a:gd name="connsiteY1" fmla="*/ 0 h 4320203"/>
                  <a:gd name="connsiteX2" fmla="*/ 1181382 w 1181382"/>
                  <a:gd name="connsiteY2" fmla="*/ 4320203 h 4320203"/>
                  <a:gd name="connsiteX3" fmla="*/ 0 w 1181382"/>
                  <a:gd name="connsiteY3" fmla="*/ 888481 h 4320203"/>
                  <a:gd name="connsiteX4" fmla="*/ 0 w 1181382"/>
                  <a:gd name="connsiteY4" fmla="*/ 0 h 4320203"/>
                  <a:gd name="connsiteX0" fmla="*/ 0 w 1192268"/>
                  <a:gd name="connsiteY0" fmla="*/ 0 h 888481"/>
                  <a:gd name="connsiteX1" fmla="*/ 1178661 w 1192268"/>
                  <a:gd name="connsiteY1" fmla="*/ 0 h 888481"/>
                  <a:gd name="connsiteX2" fmla="*/ 1192268 w 1192268"/>
                  <a:gd name="connsiteY2" fmla="*/ 20345 h 888481"/>
                  <a:gd name="connsiteX3" fmla="*/ 0 w 1192268"/>
                  <a:gd name="connsiteY3" fmla="*/ 888481 h 888481"/>
                  <a:gd name="connsiteX4" fmla="*/ 0 w 1192268"/>
                  <a:gd name="connsiteY4" fmla="*/ 0 h 888481"/>
                  <a:gd name="connsiteX0" fmla="*/ 0 w 1178661"/>
                  <a:gd name="connsiteY0" fmla="*/ 0 h 888481"/>
                  <a:gd name="connsiteX1" fmla="*/ 1178661 w 1178661"/>
                  <a:gd name="connsiteY1" fmla="*/ 0 h 888481"/>
                  <a:gd name="connsiteX2" fmla="*/ 1168683 w 1178661"/>
                  <a:gd name="connsiteY2" fmla="*/ 7645 h 888481"/>
                  <a:gd name="connsiteX3" fmla="*/ 0 w 1178661"/>
                  <a:gd name="connsiteY3" fmla="*/ 888481 h 888481"/>
                  <a:gd name="connsiteX4" fmla="*/ 0 w 1178661"/>
                  <a:gd name="connsiteY4" fmla="*/ 0 h 888481"/>
                  <a:gd name="connsiteX0" fmla="*/ 0 w 1182290"/>
                  <a:gd name="connsiteY0" fmla="*/ 0 h 899367"/>
                  <a:gd name="connsiteX1" fmla="*/ 1182290 w 1182290"/>
                  <a:gd name="connsiteY1" fmla="*/ 10886 h 899367"/>
                  <a:gd name="connsiteX2" fmla="*/ 1172312 w 1182290"/>
                  <a:gd name="connsiteY2" fmla="*/ 18531 h 899367"/>
                  <a:gd name="connsiteX3" fmla="*/ 3629 w 1182290"/>
                  <a:gd name="connsiteY3" fmla="*/ 899367 h 899367"/>
                  <a:gd name="connsiteX4" fmla="*/ 0 w 1182290"/>
                  <a:gd name="connsiteY4" fmla="*/ 0 h 899367"/>
                  <a:gd name="connsiteX0" fmla="*/ 0 w 1180476"/>
                  <a:gd name="connsiteY0" fmla="*/ 0 h 899367"/>
                  <a:gd name="connsiteX1" fmla="*/ 1180476 w 1180476"/>
                  <a:gd name="connsiteY1" fmla="*/ 0 h 899367"/>
                  <a:gd name="connsiteX2" fmla="*/ 1172312 w 1180476"/>
                  <a:gd name="connsiteY2" fmla="*/ 18531 h 899367"/>
                  <a:gd name="connsiteX3" fmla="*/ 3629 w 1180476"/>
                  <a:gd name="connsiteY3" fmla="*/ 899367 h 899367"/>
                  <a:gd name="connsiteX4" fmla="*/ 0 w 1180476"/>
                  <a:gd name="connsiteY4" fmla="*/ 0 h 899367"/>
                  <a:gd name="connsiteX0" fmla="*/ 0 w 1180476"/>
                  <a:gd name="connsiteY0" fmla="*/ 0 h 899367"/>
                  <a:gd name="connsiteX1" fmla="*/ 1180476 w 1180476"/>
                  <a:gd name="connsiteY1" fmla="*/ 0 h 899367"/>
                  <a:gd name="connsiteX2" fmla="*/ 3629 w 1180476"/>
                  <a:gd name="connsiteY2" fmla="*/ 899367 h 899367"/>
                  <a:gd name="connsiteX3" fmla="*/ 0 w 1180476"/>
                  <a:gd name="connsiteY3" fmla="*/ 0 h 899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0476" h="899367">
                    <a:moveTo>
                      <a:pt x="0" y="0"/>
                    </a:moveTo>
                    <a:lnTo>
                      <a:pt x="1180476" y="0"/>
                    </a:lnTo>
                    <a:lnTo>
                      <a:pt x="3629" y="899367"/>
                    </a:lnTo>
                    <a:cubicBezTo>
                      <a:pt x="2419" y="599578"/>
                      <a:pt x="1210" y="299789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 cap="flat" cmpd="sng" algn="ctr">
                <a:noFill/>
                <a:prstDash val="solid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255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0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F86B098-8062-EC08-718D-20E82C20A9F3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13087" y="3217973"/>
                <a:ext cx="9866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chemeClr val="accent6">
                        <a:lumMod val="50000"/>
                      </a:schemeClr>
                    </a:solidFill>
                  </a:rPr>
                  <a:t>-20.9%</a:t>
                </a:r>
                <a:endParaRPr lang="en-GB" sz="16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B13744-4528-0F36-A361-AACBF6AB06DD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713087" y="7571377"/>
                <a:ext cx="98666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0" dirty="0">
                    <a:solidFill>
                      <a:schemeClr val="accent6">
                        <a:lumMod val="50000"/>
                      </a:schemeClr>
                    </a:solidFill>
                  </a:rPr>
                  <a:t>-62.5%</a:t>
                </a:r>
                <a:endParaRPr lang="en-GB" sz="16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537557-3A8C-758D-75D7-2B3918CA25E6}"/>
                  </a:ext>
                </a:extLst>
              </p:cNvPr>
              <p:cNvSpPr txBox="1"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20599685" y="9029273"/>
                <a:ext cx="9866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0" dirty="0">
                    <a:solidFill>
                      <a:schemeClr val="accent6">
                        <a:lumMod val="50000"/>
                      </a:schemeClr>
                    </a:solidFill>
                  </a:rPr>
                  <a:t>-9.7%</a:t>
                </a:r>
                <a:endParaRPr lang="en-GB" sz="1200" b="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E7933-6351-5E8E-BF57-DFBE109528D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520592" y="4553744"/>
              <a:ext cx="986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accent6">
                      <a:lumMod val="50000"/>
                    </a:schemeClr>
                  </a:solidFill>
                </a:rPr>
                <a:t>-24.9%</a:t>
              </a:r>
              <a:endParaRPr lang="en-GB" sz="16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CDAD6EF-8EA6-B7FD-AC18-948F56346F14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3217973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60A1F1B6-5B15-06D8-D2AC-62D6D1E4CC9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4121696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39B647D8-797A-9A67-99F2-20F1B0AC68C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62854" y="5032929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E37C218-B128-DD7D-2F19-1509672B681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5303607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36EECC5-797E-35FF-19CD-7226FB0DF47C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84688" y="5057800"/>
              <a:ext cx="13681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-0.110 mil. m³; -2.9%</a:t>
              </a:r>
              <a:endParaRPr lang="en-GB" sz="10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4AB5CE1-5BEC-84DE-0F7F-596F73E99D4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84688" y="4154077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-0.418 mil. m³; </a:t>
              </a:r>
            </a:p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-11.2%</a:t>
              </a:r>
              <a:endParaRPr lang="en-GB" sz="10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472F50D-CBDF-2D83-2426-66A6D00C67FD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84688" y="3217973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-0.401 mil. m³; </a:t>
              </a:r>
            </a:p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-10.8%</a:t>
              </a:r>
              <a:endParaRPr lang="en-GB" sz="10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D80548E7-8F43-F9A4-1B44-77BAD89F5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96" y="9030706"/>
            <a:ext cx="14837918" cy="3443919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B34D6BE-FA4B-E422-D91D-A9BC6ECDFB97}"/>
              </a:ext>
            </a:extLst>
          </p:cNvPr>
          <p:cNvSpPr/>
          <p:nvPr/>
        </p:nvSpPr>
        <p:spPr bwMode="auto">
          <a:xfrm>
            <a:off x="17633736" y="5307768"/>
            <a:ext cx="822960" cy="6302760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27139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BA4A84-9834-BAB8-3F2B-0A975A159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2025 Baseline Layout vs 2024 Reference Layout – L </a:t>
            </a:r>
            <a:r>
              <a:rPr lang="en-GB" sz="2800" dirty="0"/>
              <a:t>(numbers per instance)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748766-00F9-5D61-2A58-52552AB5C4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15</a:t>
            </a:fld>
            <a:endParaRPr lang="it-IT" altLang="it-IT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C0C11E5-CB55-CF71-EEEA-57AF17B4F3B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5918790" y="2432670"/>
            <a:ext cx="7554686" cy="10113961"/>
            <a:chOff x="15918790" y="2432670"/>
            <a:chExt cx="7554686" cy="10113961"/>
          </a:xfrm>
        </p:grpSpPr>
        <p:graphicFrame>
          <p:nvGraphicFramePr>
            <p:cNvPr id="6" name="Chart 5">
              <a:extLst>
                <a:ext uri="{FF2B5EF4-FFF2-40B4-BE49-F238E27FC236}">
                  <a16:creationId xmlns:a16="http://schemas.microsoft.com/office/drawing/2014/main" id="{6F4D9102-5404-4E14-A342-7A5F65894A02}"/>
                </a:ext>
              </a:extLst>
            </p:cNvPr>
            <p:cNvGraphicFramePr>
              <a:graphicFrameLocks noGrp="1" noDrilldown="1" noMove="1" noResize="1"/>
            </p:cNvGraphicFramePr>
            <p:nvPr>
              <p:extLst>
                <p:ext uri="{D42A27DB-BD31-4B8C-83A1-F6EECF244321}">
                  <p14:modId xmlns:p14="http://schemas.microsoft.com/office/powerpoint/2010/main" val="2171459689"/>
                </p:ext>
              </p:extLst>
            </p:nvPr>
          </p:nvGraphicFramePr>
          <p:xfrm>
            <a:off x="15918790" y="2432670"/>
            <a:ext cx="7554686" cy="1011396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746A296E-20EB-BC95-45A9-C4A8496A296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0566792" y="9916882"/>
              <a:ext cx="1240079" cy="457200"/>
            </a:xfrm>
            <a:custGeom>
              <a:avLst/>
              <a:gdLst>
                <a:gd name="connsiteX0" fmla="*/ 0 w 1178661"/>
                <a:gd name="connsiteY0" fmla="*/ 0 h 888481"/>
                <a:gd name="connsiteX1" fmla="*/ 1178661 w 1178661"/>
                <a:gd name="connsiteY1" fmla="*/ 0 h 888481"/>
                <a:gd name="connsiteX2" fmla="*/ 1178661 w 1178661"/>
                <a:gd name="connsiteY2" fmla="*/ 888481 h 888481"/>
                <a:gd name="connsiteX3" fmla="*/ 0 w 1178661"/>
                <a:gd name="connsiteY3" fmla="*/ 888481 h 888481"/>
                <a:gd name="connsiteX4" fmla="*/ 0 w 1178661"/>
                <a:gd name="connsiteY4" fmla="*/ 0 h 888481"/>
                <a:gd name="connsiteX0" fmla="*/ 0 w 1200432"/>
                <a:gd name="connsiteY0" fmla="*/ 0 h 4284824"/>
                <a:gd name="connsiteX1" fmla="*/ 1178661 w 1200432"/>
                <a:gd name="connsiteY1" fmla="*/ 0 h 4284824"/>
                <a:gd name="connsiteX2" fmla="*/ 1200432 w 1200432"/>
                <a:gd name="connsiteY2" fmla="*/ 4284824 h 4284824"/>
                <a:gd name="connsiteX3" fmla="*/ 0 w 1200432"/>
                <a:gd name="connsiteY3" fmla="*/ 888481 h 4284824"/>
                <a:gd name="connsiteX4" fmla="*/ 0 w 1200432"/>
                <a:gd name="connsiteY4" fmla="*/ 0 h 4284824"/>
                <a:gd name="connsiteX0" fmla="*/ 0 w 1181382"/>
                <a:gd name="connsiteY0" fmla="*/ 0 h 4320203"/>
                <a:gd name="connsiteX1" fmla="*/ 1178661 w 1181382"/>
                <a:gd name="connsiteY1" fmla="*/ 0 h 4320203"/>
                <a:gd name="connsiteX2" fmla="*/ 1181382 w 1181382"/>
                <a:gd name="connsiteY2" fmla="*/ 4320203 h 4320203"/>
                <a:gd name="connsiteX3" fmla="*/ 0 w 1181382"/>
                <a:gd name="connsiteY3" fmla="*/ 888481 h 4320203"/>
                <a:gd name="connsiteX4" fmla="*/ 0 w 1181382"/>
                <a:gd name="connsiteY4" fmla="*/ 0 h 4320203"/>
                <a:gd name="connsiteX0" fmla="*/ 7257 w 1188639"/>
                <a:gd name="connsiteY0" fmla="*/ 0 h 4320203"/>
                <a:gd name="connsiteX1" fmla="*/ 1185918 w 1188639"/>
                <a:gd name="connsiteY1" fmla="*/ 0 h 4320203"/>
                <a:gd name="connsiteX2" fmla="*/ 1188639 w 1188639"/>
                <a:gd name="connsiteY2" fmla="*/ 4320203 h 4320203"/>
                <a:gd name="connsiteX3" fmla="*/ 0 w 1188639"/>
                <a:gd name="connsiteY3" fmla="*/ 932024 h 4320203"/>
                <a:gd name="connsiteX4" fmla="*/ 7257 w 1188639"/>
                <a:gd name="connsiteY4" fmla="*/ 0 h 4320203"/>
                <a:gd name="connsiteX0" fmla="*/ 7257 w 1185918"/>
                <a:gd name="connsiteY0" fmla="*/ 0 h 1507334"/>
                <a:gd name="connsiteX1" fmla="*/ 1185918 w 1185918"/>
                <a:gd name="connsiteY1" fmla="*/ 0 h 1507334"/>
                <a:gd name="connsiteX2" fmla="*/ 1184285 w 1185918"/>
                <a:gd name="connsiteY2" fmla="*/ 1507334 h 1507334"/>
                <a:gd name="connsiteX3" fmla="*/ 0 w 1185918"/>
                <a:gd name="connsiteY3" fmla="*/ 932024 h 1507334"/>
                <a:gd name="connsiteX4" fmla="*/ 7257 w 1185918"/>
                <a:gd name="connsiteY4" fmla="*/ 0 h 1507334"/>
                <a:gd name="connsiteX0" fmla="*/ 3629 w 1182290"/>
                <a:gd name="connsiteY0" fmla="*/ 0 h 1507334"/>
                <a:gd name="connsiteX1" fmla="*/ 1182290 w 1182290"/>
                <a:gd name="connsiteY1" fmla="*/ 0 h 1507334"/>
                <a:gd name="connsiteX2" fmla="*/ 1180657 w 1182290"/>
                <a:gd name="connsiteY2" fmla="*/ 1507334 h 1507334"/>
                <a:gd name="connsiteX3" fmla="*/ 0 w 1182290"/>
                <a:gd name="connsiteY3" fmla="*/ 235339 h 1507334"/>
                <a:gd name="connsiteX4" fmla="*/ 3629 w 1182290"/>
                <a:gd name="connsiteY4" fmla="*/ 0 h 1507334"/>
                <a:gd name="connsiteX0" fmla="*/ 105 w 1178766"/>
                <a:gd name="connsiteY0" fmla="*/ 0 h 1507334"/>
                <a:gd name="connsiteX1" fmla="*/ 1178766 w 1178766"/>
                <a:gd name="connsiteY1" fmla="*/ 0 h 1507334"/>
                <a:gd name="connsiteX2" fmla="*/ 1177133 w 1178766"/>
                <a:gd name="connsiteY2" fmla="*/ 1507334 h 1507334"/>
                <a:gd name="connsiteX3" fmla="*/ 7362 w 1178766"/>
                <a:gd name="connsiteY3" fmla="*/ 244411 h 1507334"/>
                <a:gd name="connsiteX4" fmla="*/ 105 w 1178766"/>
                <a:gd name="connsiteY4" fmla="*/ 0 h 1507334"/>
                <a:gd name="connsiteX0" fmla="*/ 10886 w 1189547"/>
                <a:gd name="connsiteY0" fmla="*/ 0 h 1507334"/>
                <a:gd name="connsiteX1" fmla="*/ 1189547 w 1189547"/>
                <a:gd name="connsiteY1" fmla="*/ 0 h 1507334"/>
                <a:gd name="connsiteX2" fmla="*/ 1187914 w 1189547"/>
                <a:gd name="connsiteY2" fmla="*/ 1507334 h 1507334"/>
                <a:gd name="connsiteX3" fmla="*/ 0 w 1189547"/>
                <a:gd name="connsiteY3" fmla="*/ 231711 h 1507334"/>
                <a:gd name="connsiteX4" fmla="*/ 10886 w 1189547"/>
                <a:gd name="connsiteY4" fmla="*/ 0 h 1507334"/>
                <a:gd name="connsiteX0" fmla="*/ 1815 w 1180476"/>
                <a:gd name="connsiteY0" fmla="*/ 0 h 1507334"/>
                <a:gd name="connsiteX1" fmla="*/ 1180476 w 1180476"/>
                <a:gd name="connsiteY1" fmla="*/ 0 h 1507334"/>
                <a:gd name="connsiteX2" fmla="*/ 1178843 w 1180476"/>
                <a:gd name="connsiteY2" fmla="*/ 1507334 h 1507334"/>
                <a:gd name="connsiteX3" fmla="*/ 0 w 1180476"/>
                <a:gd name="connsiteY3" fmla="*/ 235339 h 1507334"/>
                <a:gd name="connsiteX4" fmla="*/ 1815 w 1180476"/>
                <a:gd name="connsiteY4" fmla="*/ 0 h 1507334"/>
                <a:gd name="connsiteX0" fmla="*/ 350 w 1179011"/>
                <a:gd name="connsiteY0" fmla="*/ 0 h 1507334"/>
                <a:gd name="connsiteX1" fmla="*/ 1179011 w 1179011"/>
                <a:gd name="connsiteY1" fmla="*/ 0 h 1507334"/>
                <a:gd name="connsiteX2" fmla="*/ 1177378 w 1179011"/>
                <a:gd name="connsiteY2" fmla="*/ 1507334 h 1507334"/>
                <a:gd name="connsiteX3" fmla="*/ 349 w 1179011"/>
                <a:gd name="connsiteY3" fmla="*/ 235339 h 1507334"/>
                <a:gd name="connsiteX4" fmla="*/ 350 w 1179011"/>
                <a:gd name="connsiteY4" fmla="*/ 0 h 1507334"/>
                <a:gd name="connsiteX0" fmla="*/ 350 w 1179011"/>
                <a:gd name="connsiteY0" fmla="*/ 0 h 2532405"/>
                <a:gd name="connsiteX1" fmla="*/ 1179011 w 1179011"/>
                <a:gd name="connsiteY1" fmla="*/ 0 h 2532405"/>
                <a:gd name="connsiteX2" fmla="*/ 1168307 w 1179011"/>
                <a:gd name="connsiteY2" fmla="*/ 2532405 h 2532405"/>
                <a:gd name="connsiteX3" fmla="*/ 349 w 1179011"/>
                <a:gd name="connsiteY3" fmla="*/ 235339 h 2532405"/>
                <a:gd name="connsiteX4" fmla="*/ 350 w 1179011"/>
                <a:gd name="connsiteY4" fmla="*/ 0 h 2532405"/>
                <a:gd name="connsiteX0" fmla="*/ 350 w 1179011"/>
                <a:gd name="connsiteY0" fmla="*/ 0 h 2543291"/>
                <a:gd name="connsiteX1" fmla="*/ 1179011 w 1179011"/>
                <a:gd name="connsiteY1" fmla="*/ 10886 h 2543291"/>
                <a:gd name="connsiteX2" fmla="*/ 1168307 w 1179011"/>
                <a:gd name="connsiteY2" fmla="*/ 2543291 h 2543291"/>
                <a:gd name="connsiteX3" fmla="*/ 349 w 1179011"/>
                <a:gd name="connsiteY3" fmla="*/ 246225 h 2543291"/>
                <a:gd name="connsiteX4" fmla="*/ 350 w 1179011"/>
                <a:gd name="connsiteY4" fmla="*/ 0 h 2543291"/>
                <a:gd name="connsiteX0" fmla="*/ 350 w 1173568"/>
                <a:gd name="connsiteY0" fmla="*/ 5443 h 2548734"/>
                <a:gd name="connsiteX1" fmla="*/ 1173568 w 1173568"/>
                <a:gd name="connsiteY1" fmla="*/ 0 h 2548734"/>
                <a:gd name="connsiteX2" fmla="*/ 1168307 w 1173568"/>
                <a:gd name="connsiteY2" fmla="*/ 2548734 h 2548734"/>
                <a:gd name="connsiteX3" fmla="*/ 349 w 1173568"/>
                <a:gd name="connsiteY3" fmla="*/ 251668 h 2548734"/>
                <a:gd name="connsiteX4" fmla="*/ 350 w 1173568"/>
                <a:gd name="connsiteY4" fmla="*/ 5443 h 2548734"/>
                <a:gd name="connsiteX0" fmla="*/ 350 w 1173568"/>
                <a:gd name="connsiteY0" fmla="*/ 5443 h 251668"/>
                <a:gd name="connsiteX1" fmla="*/ 1173568 w 1173568"/>
                <a:gd name="connsiteY1" fmla="*/ 0 h 251668"/>
                <a:gd name="connsiteX2" fmla="*/ 349 w 1173568"/>
                <a:gd name="connsiteY2" fmla="*/ 251668 h 251668"/>
                <a:gd name="connsiteX3" fmla="*/ 350 w 1173568"/>
                <a:gd name="connsiteY3" fmla="*/ 5443 h 251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3568" h="251668">
                  <a:moveTo>
                    <a:pt x="350" y="5443"/>
                  </a:moveTo>
                  <a:lnTo>
                    <a:pt x="1173568" y="0"/>
                  </a:lnTo>
                  <a:cubicBezTo>
                    <a:pt x="1173568" y="41037"/>
                    <a:pt x="195885" y="250761"/>
                    <a:pt x="349" y="251668"/>
                  </a:cubicBezTo>
                  <a:cubicBezTo>
                    <a:pt x="1559" y="173222"/>
                    <a:pt x="-860" y="83889"/>
                    <a:pt x="350" y="5443"/>
                  </a:cubicBezTo>
                  <a:close/>
                </a:path>
              </a:pathLst>
            </a:custGeom>
            <a:solidFill>
              <a:schemeClr val="bg1">
                <a:lumMod val="95000"/>
                <a:alpha val="50196"/>
              </a:schemeClr>
            </a:solidFill>
            <a:ln w="9525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04FC4D02-1865-534C-B0D6-7916C705395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0596665" y="9522296"/>
              <a:ext cx="1245752" cy="274320"/>
            </a:xfrm>
            <a:custGeom>
              <a:avLst/>
              <a:gdLst>
                <a:gd name="connsiteX0" fmla="*/ 0 w 1178661"/>
                <a:gd name="connsiteY0" fmla="*/ 0 h 888481"/>
                <a:gd name="connsiteX1" fmla="*/ 1178661 w 1178661"/>
                <a:gd name="connsiteY1" fmla="*/ 0 h 888481"/>
                <a:gd name="connsiteX2" fmla="*/ 1178661 w 1178661"/>
                <a:gd name="connsiteY2" fmla="*/ 888481 h 888481"/>
                <a:gd name="connsiteX3" fmla="*/ 0 w 1178661"/>
                <a:gd name="connsiteY3" fmla="*/ 888481 h 888481"/>
                <a:gd name="connsiteX4" fmla="*/ 0 w 1178661"/>
                <a:gd name="connsiteY4" fmla="*/ 0 h 888481"/>
                <a:gd name="connsiteX0" fmla="*/ 0 w 1200432"/>
                <a:gd name="connsiteY0" fmla="*/ 0 h 4284824"/>
                <a:gd name="connsiteX1" fmla="*/ 1178661 w 1200432"/>
                <a:gd name="connsiteY1" fmla="*/ 0 h 4284824"/>
                <a:gd name="connsiteX2" fmla="*/ 1200432 w 1200432"/>
                <a:gd name="connsiteY2" fmla="*/ 4284824 h 4284824"/>
                <a:gd name="connsiteX3" fmla="*/ 0 w 1200432"/>
                <a:gd name="connsiteY3" fmla="*/ 888481 h 4284824"/>
                <a:gd name="connsiteX4" fmla="*/ 0 w 1200432"/>
                <a:gd name="connsiteY4" fmla="*/ 0 h 4284824"/>
                <a:gd name="connsiteX0" fmla="*/ 0 w 1181382"/>
                <a:gd name="connsiteY0" fmla="*/ 0 h 4320203"/>
                <a:gd name="connsiteX1" fmla="*/ 1178661 w 1181382"/>
                <a:gd name="connsiteY1" fmla="*/ 0 h 4320203"/>
                <a:gd name="connsiteX2" fmla="*/ 1181382 w 1181382"/>
                <a:gd name="connsiteY2" fmla="*/ 4320203 h 4320203"/>
                <a:gd name="connsiteX3" fmla="*/ 0 w 1181382"/>
                <a:gd name="connsiteY3" fmla="*/ 888481 h 4320203"/>
                <a:gd name="connsiteX4" fmla="*/ 0 w 1181382"/>
                <a:gd name="connsiteY4" fmla="*/ 0 h 4320203"/>
                <a:gd name="connsiteX0" fmla="*/ 7257 w 1188639"/>
                <a:gd name="connsiteY0" fmla="*/ 0 h 4320203"/>
                <a:gd name="connsiteX1" fmla="*/ 1185918 w 1188639"/>
                <a:gd name="connsiteY1" fmla="*/ 0 h 4320203"/>
                <a:gd name="connsiteX2" fmla="*/ 1188639 w 1188639"/>
                <a:gd name="connsiteY2" fmla="*/ 4320203 h 4320203"/>
                <a:gd name="connsiteX3" fmla="*/ 0 w 1188639"/>
                <a:gd name="connsiteY3" fmla="*/ 932024 h 4320203"/>
                <a:gd name="connsiteX4" fmla="*/ 7257 w 1188639"/>
                <a:gd name="connsiteY4" fmla="*/ 0 h 4320203"/>
                <a:gd name="connsiteX0" fmla="*/ 7257 w 1185918"/>
                <a:gd name="connsiteY0" fmla="*/ 0 h 1507334"/>
                <a:gd name="connsiteX1" fmla="*/ 1185918 w 1185918"/>
                <a:gd name="connsiteY1" fmla="*/ 0 h 1507334"/>
                <a:gd name="connsiteX2" fmla="*/ 1184285 w 1185918"/>
                <a:gd name="connsiteY2" fmla="*/ 1507334 h 1507334"/>
                <a:gd name="connsiteX3" fmla="*/ 0 w 1185918"/>
                <a:gd name="connsiteY3" fmla="*/ 932024 h 1507334"/>
                <a:gd name="connsiteX4" fmla="*/ 7257 w 1185918"/>
                <a:gd name="connsiteY4" fmla="*/ 0 h 1507334"/>
                <a:gd name="connsiteX0" fmla="*/ 0 w 1178661"/>
                <a:gd name="connsiteY0" fmla="*/ 0 h 1507334"/>
                <a:gd name="connsiteX1" fmla="*/ 1178661 w 1178661"/>
                <a:gd name="connsiteY1" fmla="*/ 0 h 1507334"/>
                <a:gd name="connsiteX2" fmla="*/ 1177028 w 1178661"/>
                <a:gd name="connsiteY2" fmla="*/ 1507334 h 1507334"/>
                <a:gd name="connsiteX3" fmla="*/ 2268 w 1178661"/>
                <a:gd name="connsiteY3" fmla="*/ 932024 h 1507334"/>
                <a:gd name="connsiteX4" fmla="*/ 0 w 1178661"/>
                <a:gd name="connsiteY4" fmla="*/ 0 h 1507334"/>
                <a:gd name="connsiteX0" fmla="*/ 4535 w 1183196"/>
                <a:gd name="connsiteY0" fmla="*/ 0 h 1507334"/>
                <a:gd name="connsiteX1" fmla="*/ 1183196 w 1183196"/>
                <a:gd name="connsiteY1" fmla="*/ 0 h 1507334"/>
                <a:gd name="connsiteX2" fmla="*/ 1181563 w 1183196"/>
                <a:gd name="connsiteY2" fmla="*/ 1507334 h 1507334"/>
                <a:gd name="connsiteX3" fmla="*/ 0 w 1183196"/>
                <a:gd name="connsiteY3" fmla="*/ 933385 h 1507334"/>
                <a:gd name="connsiteX4" fmla="*/ 4535 w 1183196"/>
                <a:gd name="connsiteY4" fmla="*/ 0 h 1507334"/>
                <a:gd name="connsiteX0" fmla="*/ 275 w 1178936"/>
                <a:gd name="connsiteY0" fmla="*/ 0 h 1507334"/>
                <a:gd name="connsiteX1" fmla="*/ 1178936 w 1178936"/>
                <a:gd name="connsiteY1" fmla="*/ 0 h 1507334"/>
                <a:gd name="connsiteX2" fmla="*/ 1177303 w 1178936"/>
                <a:gd name="connsiteY2" fmla="*/ 1507334 h 1507334"/>
                <a:gd name="connsiteX3" fmla="*/ 2543 w 1178936"/>
                <a:gd name="connsiteY3" fmla="*/ 936106 h 1507334"/>
                <a:gd name="connsiteX4" fmla="*/ 275 w 1178936"/>
                <a:gd name="connsiteY4" fmla="*/ 0 h 1507334"/>
                <a:gd name="connsiteX0" fmla="*/ 275 w 1178936"/>
                <a:gd name="connsiteY0" fmla="*/ 0 h 936106"/>
                <a:gd name="connsiteX1" fmla="*/ 1178936 w 1178936"/>
                <a:gd name="connsiteY1" fmla="*/ 0 h 936106"/>
                <a:gd name="connsiteX2" fmla="*/ 1174581 w 1178936"/>
                <a:gd name="connsiteY2" fmla="*/ 342563 h 936106"/>
                <a:gd name="connsiteX3" fmla="*/ 2543 w 1178936"/>
                <a:gd name="connsiteY3" fmla="*/ 936106 h 936106"/>
                <a:gd name="connsiteX4" fmla="*/ 275 w 1178936"/>
                <a:gd name="connsiteY4" fmla="*/ 0 h 936106"/>
                <a:gd name="connsiteX0" fmla="*/ 275 w 1178936"/>
                <a:gd name="connsiteY0" fmla="*/ 0 h 936106"/>
                <a:gd name="connsiteX1" fmla="*/ 1178936 w 1178936"/>
                <a:gd name="connsiteY1" fmla="*/ 0 h 936106"/>
                <a:gd name="connsiteX2" fmla="*/ 2543 w 1178936"/>
                <a:gd name="connsiteY2" fmla="*/ 936106 h 936106"/>
                <a:gd name="connsiteX3" fmla="*/ 275 w 1178936"/>
                <a:gd name="connsiteY3" fmla="*/ 0 h 936106"/>
                <a:gd name="connsiteX0" fmla="*/ 275 w 1178936"/>
                <a:gd name="connsiteY0" fmla="*/ 0 h 936106"/>
                <a:gd name="connsiteX1" fmla="*/ 1178936 w 1178936"/>
                <a:gd name="connsiteY1" fmla="*/ 0 h 936106"/>
                <a:gd name="connsiteX2" fmla="*/ 2543 w 1178936"/>
                <a:gd name="connsiteY2" fmla="*/ 936106 h 936106"/>
                <a:gd name="connsiteX3" fmla="*/ 275 w 1178936"/>
                <a:gd name="connsiteY3" fmla="*/ 0 h 936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78936" h="936106">
                  <a:moveTo>
                    <a:pt x="275" y="0"/>
                  </a:moveTo>
                  <a:lnTo>
                    <a:pt x="1178936" y="0"/>
                  </a:lnTo>
                  <a:lnTo>
                    <a:pt x="2543" y="936106"/>
                  </a:lnTo>
                  <a:cubicBezTo>
                    <a:pt x="4055" y="624978"/>
                    <a:pt x="-1237" y="311128"/>
                    <a:pt x="275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000" b="1" i="0" u="none" strike="noStrike" cap="none" normalizeH="0" baseline="0" dirty="0">
                <a:ln>
                  <a:noFill/>
                </a:ln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5FC4A2A9-C1D1-6C52-57A1-700BB2923F8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20593310" y="4158432"/>
              <a:ext cx="1247379" cy="1280160"/>
            </a:xfrm>
            <a:custGeom>
              <a:avLst/>
              <a:gdLst>
                <a:gd name="connsiteX0" fmla="*/ 0 w 1178661"/>
                <a:gd name="connsiteY0" fmla="*/ 0 h 888481"/>
                <a:gd name="connsiteX1" fmla="*/ 1178661 w 1178661"/>
                <a:gd name="connsiteY1" fmla="*/ 0 h 888481"/>
                <a:gd name="connsiteX2" fmla="*/ 1178661 w 1178661"/>
                <a:gd name="connsiteY2" fmla="*/ 888481 h 888481"/>
                <a:gd name="connsiteX3" fmla="*/ 0 w 1178661"/>
                <a:gd name="connsiteY3" fmla="*/ 888481 h 888481"/>
                <a:gd name="connsiteX4" fmla="*/ 0 w 1178661"/>
                <a:gd name="connsiteY4" fmla="*/ 0 h 888481"/>
                <a:gd name="connsiteX0" fmla="*/ 0 w 1200432"/>
                <a:gd name="connsiteY0" fmla="*/ 0 h 4284824"/>
                <a:gd name="connsiteX1" fmla="*/ 1178661 w 1200432"/>
                <a:gd name="connsiteY1" fmla="*/ 0 h 4284824"/>
                <a:gd name="connsiteX2" fmla="*/ 1200432 w 1200432"/>
                <a:gd name="connsiteY2" fmla="*/ 4284824 h 4284824"/>
                <a:gd name="connsiteX3" fmla="*/ 0 w 1200432"/>
                <a:gd name="connsiteY3" fmla="*/ 888481 h 4284824"/>
                <a:gd name="connsiteX4" fmla="*/ 0 w 1200432"/>
                <a:gd name="connsiteY4" fmla="*/ 0 h 4284824"/>
                <a:gd name="connsiteX0" fmla="*/ 0 w 1181382"/>
                <a:gd name="connsiteY0" fmla="*/ 0 h 4320203"/>
                <a:gd name="connsiteX1" fmla="*/ 1178661 w 1181382"/>
                <a:gd name="connsiteY1" fmla="*/ 0 h 4320203"/>
                <a:gd name="connsiteX2" fmla="*/ 1181382 w 1181382"/>
                <a:gd name="connsiteY2" fmla="*/ 4320203 h 4320203"/>
                <a:gd name="connsiteX3" fmla="*/ 0 w 1181382"/>
                <a:gd name="connsiteY3" fmla="*/ 888481 h 4320203"/>
                <a:gd name="connsiteX4" fmla="*/ 0 w 1181382"/>
                <a:gd name="connsiteY4" fmla="*/ 0 h 4320203"/>
                <a:gd name="connsiteX0" fmla="*/ 0 w 1192268"/>
                <a:gd name="connsiteY0" fmla="*/ 0 h 888481"/>
                <a:gd name="connsiteX1" fmla="*/ 1178661 w 1192268"/>
                <a:gd name="connsiteY1" fmla="*/ 0 h 888481"/>
                <a:gd name="connsiteX2" fmla="*/ 1192268 w 1192268"/>
                <a:gd name="connsiteY2" fmla="*/ 20345 h 888481"/>
                <a:gd name="connsiteX3" fmla="*/ 0 w 1192268"/>
                <a:gd name="connsiteY3" fmla="*/ 888481 h 888481"/>
                <a:gd name="connsiteX4" fmla="*/ 0 w 1192268"/>
                <a:gd name="connsiteY4" fmla="*/ 0 h 888481"/>
                <a:gd name="connsiteX0" fmla="*/ 0 w 1178661"/>
                <a:gd name="connsiteY0" fmla="*/ 0 h 888481"/>
                <a:gd name="connsiteX1" fmla="*/ 1178661 w 1178661"/>
                <a:gd name="connsiteY1" fmla="*/ 0 h 888481"/>
                <a:gd name="connsiteX2" fmla="*/ 1168683 w 1178661"/>
                <a:gd name="connsiteY2" fmla="*/ 7645 h 888481"/>
                <a:gd name="connsiteX3" fmla="*/ 0 w 1178661"/>
                <a:gd name="connsiteY3" fmla="*/ 888481 h 888481"/>
                <a:gd name="connsiteX4" fmla="*/ 0 w 1178661"/>
                <a:gd name="connsiteY4" fmla="*/ 0 h 888481"/>
                <a:gd name="connsiteX0" fmla="*/ 0 w 1182290"/>
                <a:gd name="connsiteY0" fmla="*/ 0 h 899367"/>
                <a:gd name="connsiteX1" fmla="*/ 1182290 w 1182290"/>
                <a:gd name="connsiteY1" fmla="*/ 10886 h 899367"/>
                <a:gd name="connsiteX2" fmla="*/ 1172312 w 1182290"/>
                <a:gd name="connsiteY2" fmla="*/ 18531 h 899367"/>
                <a:gd name="connsiteX3" fmla="*/ 3629 w 1182290"/>
                <a:gd name="connsiteY3" fmla="*/ 899367 h 899367"/>
                <a:gd name="connsiteX4" fmla="*/ 0 w 1182290"/>
                <a:gd name="connsiteY4" fmla="*/ 0 h 899367"/>
                <a:gd name="connsiteX0" fmla="*/ 0 w 1180476"/>
                <a:gd name="connsiteY0" fmla="*/ 0 h 899367"/>
                <a:gd name="connsiteX1" fmla="*/ 1180476 w 1180476"/>
                <a:gd name="connsiteY1" fmla="*/ 0 h 899367"/>
                <a:gd name="connsiteX2" fmla="*/ 1172312 w 1180476"/>
                <a:gd name="connsiteY2" fmla="*/ 18531 h 899367"/>
                <a:gd name="connsiteX3" fmla="*/ 3629 w 1180476"/>
                <a:gd name="connsiteY3" fmla="*/ 899367 h 899367"/>
                <a:gd name="connsiteX4" fmla="*/ 0 w 1180476"/>
                <a:gd name="connsiteY4" fmla="*/ 0 h 899367"/>
                <a:gd name="connsiteX0" fmla="*/ 0 w 1180476"/>
                <a:gd name="connsiteY0" fmla="*/ 0 h 899367"/>
                <a:gd name="connsiteX1" fmla="*/ 1180476 w 1180476"/>
                <a:gd name="connsiteY1" fmla="*/ 0 h 899367"/>
                <a:gd name="connsiteX2" fmla="*/ 3629 w 1180476"/>
                <a:gd name="connsiteY2" fmla="*/ 899367 h 899367"/>
                <a:gd name="connsiteX3" fmla="*/ 0 w 1180476"/>
                <a:gd name="connsiteY3" fmla="*/ 0 h 89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0476" h="899367">
                  <a:moveTo>
                    <a:pt x="0" y="0"/>
                  </a:moveTo>
                  <a:lnTo>
                    <a:pt x="1180476" y="0"/>
                  </a:lnTo>
                  <a:lnTo>
                    <a:pt x="3629" y="899367"/>
                  </a:lnTo>
                  <a:cubicBezTo>
                    <a:pt x="2419" y="599578"/>
                    <a:pt x="1210" y="299789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 cmpd="sng" algn="ctr">
              <a:noFill/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3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31B978-68CD-DA8E-29B3-1A04F727684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96681" y="4154077"/>
              <a:ext cx="986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accent6">
                      <a:lumMod val="50000"/>
                    </a:schemeClr>
                  </a:solidFill>
                </a:rPr>
                <a:t>-24.0%</a:t>
              </a:r>
              <a:endParaRPr lang="en-GB" sz="16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C3CE456-8041-882D-6844-F99DD890CA61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400912" y="9483884"/>
              <a:ext cx="9866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>
                  <a:solidFill>
                    <a:schemeClr val="accent6">
                      <a:lumMod val="50000"/>
                    </a:schemeClr>
                  </a:solidFill>
                </a:rPr>
                <a:t>-71.4%</a:t>
              </a:r>
              <a:endParaRPr lang="en-GB" sz="12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E160E8-C243-3156-DA4A-F29A06DC33D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0328904" y="9891551"/>
              <a:ext cx="9866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>
                  <a:solidFill>
                    <a:schemeClr val="accent6">
                      <a:lumMod val="50000"/>
                    </a:schemeClr>
                  </a:solidFill>
                </a:rPr>
                <a:t>-29.4%</a:t>
              </a:r>
              <a:endParaRPr lang="en-GB" sz="12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2FAA4F7-8583-FD53-113B-288F2485B3C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520592" y="5489848"/>
              <a:ext cx="9866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0" dirty="0">
                  <a:solidFill>
                    <a:schemeClr val="accent6">
                      <a:lumMod val="50000"/>
                    </a:schemeClr>
                  </a:solidFill>
                </a:rPr>
                <a:t>-27.6%</a:t>
              </a:r>
              <a:endParaRPr lang="en-GB" sz="16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89FF7D4-2640-CD6C-13C6-0F36FFC9D6D6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4154077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F7520F0-AB2D-08C2-D7A7-8B6EDB16F81D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5442994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B3801A1-68CF-64B4-6A48-446FC660DBC7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5705872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68FFCC4-FB83-E751-50D1-9684330C4CA1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 bwMode="auto">
            <a:xfrm>
              <a:off x="18456696" y="6209928"/>
              <a:ext cx="8229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21865C0-81CD-2F1C-780D-EC669F6C5692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84688" y="5720505"/>
              <a:ext cx="10081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-0.138 mil. m³; -6.7%</a:t>
              </a:r>
              <a:endParaRPr lang="en-GB" sz="10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B4A671-17AC-3530-8295-DBB82E5EA4F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84688" y="5412904"/>
              <a:ext cx="165618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-0.073 mil. m³; -3.5%</a:t>
              </a:r>
              <a:endParaRPr lang="en-GB" sz="10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1B5D98-5787-C010-B3FA-E873A8B279E8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384688" y="4168710"/>
              <a:ext cx="1368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-0.360 mil. m³; </a:t>
              </a:r>
            </a:p>
            <a:p>
              <a:r>
                <a:rPr lang="en-US" sz="1000" b="0" dirty="0">
                  <a:solidFill>
                    <a:schemeClr val="accent6">
                      <a:lumMod val="50000"/>
                    </a:schemeClr>
                  </a:solidFill>
                </a:rPr>
                <a:t>-17.4%</a:t>
              </a:r>
              <a:endParaRPr lang="en-GB" sz="1000" b="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302C1E88-F455-BAE0-71EC-11989F375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96" y="9030706"/>
            <a:ext cx="14837918" cy="3443919"/>
          </a:xfrm>
          <a:prstGeom prst="rect">
            <a:avLst/>
          </a:prstGeom>
        </p:spPr>
      </p:pic>
      <p:sp>
        <p:nvSpPr>
          <p:cNvPr id="35" name="Content Placeholder 10">
            <a:extLst>
              <a:ext uri="{FF2B5EF4-FFF2-40B4-BE49-F238E27FC236}">
                <a16:creationId xmlns:a16="http://schemas.microsoft.com/office/drawing/2014/main" id="{C554A42C-3BBE-8C2B-CFC7-898DD5C87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95" y="2602094"/>
            <a:ext cx="14837919" cy="6272130"/>
          </a:xfrm>
        </p:spPr>
        <p:txBody>
          <a:bodyPr/>
          <a:lstStyle/>
          <a:p>
            <a:r>
              <a:rPr lang="en-GB" sz="2300" b="1" dirty="0"/>
              <a:t>Total excavation volume:</a:t>
            </a:r>
            <a:r>
              <a:rPr lang="en-GB" sz="2300" dirty="0"/>
              <a:t>→ Reduced by 27.6%</a:t>
            </a:r>
          </a:p>
          <a:p>
            <a:r>
              <a:rPr lang="en-GB" sz="2300" b="1" dirty="0"/>
              <a:t>Total excavation cost</a:t>
            </a:r>
            <a:r>
              <a:rPr lang="en-GB" sz="2300" dirty="0"/>
              <a:t>:→ Reduced by 23%</a:t>
            </a:r>
          </a:p>
          <a:p>
            <a:r>
              <a:rPr lang="en-GB" sz="2300" b="1" dirty="0"/>
              <a:t>TBM Tunnels</a:t>
            </a:r>
          </a:p>
          <a:p>
            <a:pPr lvl="1"/>
            <a:r>
              <a:rPr lang="en-GB" sz="2300" dirty="0"/>
              <a:t>Volume reduction: 24.0%→ Driven by integration of LF &amp; HF filter cavities with main arms; Follows same optimization principle as Triangle configuration</a:t>
            </a:r>
          </a:p>
          <a:p>
            <a:r>
              <a:rPr lang="en-GB" sz="2300" b="1" dirty="0"/>
              <a:t>Caverns</a:t>
            </a:r>
          </a:p>
          <a:p>
            <a:pPr lvl="1"/>
            <a:r>
              <a:rPr lang="en-GB" sz="2300" dirty="0"/>
              <a:t>Volume &amp; cost reduction: Over 29%→ Indicates major improvements in central infrastructure. Result of mature design refinements (in optical layout and tower volumes), </a:t>
            </a:r>
          </a:p>
          <a:p>
            <a:r>
              <a:rPr lang="en-GB" sz="2300" b="1" dirty="0"/>
              <a:t>Non-TBM Tunnels</a:t>
            </a:r>
          </a:p>
          <a:p>
            <a:pPr lvl="1"/>
            <a:r>
              <a:rPr lang="en-GB" sz="2300" dirty="0"/>
              <a:t>Reduction: Over 71%→ Contributes ~3.5% to volume &amp; cost savings; Reflects significant layout simplification, similar to Triangle case</a:t>
            </a:r>
            <a:endParaRPr lang="en-GB" sz="2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7759C65-AF46-1494-44B6-A9D29EB16521}"/>
              </a:ext>
            </a:extLst>
          </p:cNvPr>
          <p:cNvSpPr/>
          <p:nvPr/>
        </p:nvSpPr>
        <p:spPr bwMode="auto">
          <a:xfrm>
            <a:off x="17633736" y="6209928"/>
            <a:ext cx="822960" cy="5394960"/>
          </a:xfrm>
          <a:prstGeom prst="rect">
            <a:avLst/>
          </a:prstGeom>
          <a:noFill/>
          <a:ln w="25400" cap="flat" cmpd="sng" algn="ctr">
            <a:solidFill>
              <a:schemeClr val="accent6"/>
            </a:solidFill>
            <a:prstDash val="solid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3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81367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6C7804-9C59-7516-B324-4F1368C3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20" y="2465512"/>
            <a:ext cx="21005800" cy="9843906"/>
          </a:xfrm>
        </p:spPr>
        <p:txBody>
          <a:bodyPr/>
          <a:lstStyle/>
          <a:p>
            <a:r>
              <a:rPr lang="en-GB" sz="2400" dirty="0"/>
              <a:t>Isolated Design Change Impact Analysis:</a:t>
            </a:r>
          </a:p>
          <a:p>
            <a:pPr lvl="1"/>
            <a:r>
              <a:rPr lang="en-GB" sz="2400" dirty="0" err="1"/>
              <a:t>Analyzed</a:t>
            </a:r>
            <a:r>
              <a:rPr lang="en-GB" sz="2400" dirty="0"/>
              <a:t> individual design changes on excavation volume and cost </a:t>
            </a:r>
            <a:br>
              <a:rPr lang="en-GB" sz="2400" dirty="0"/>
            </a:br>
            <a:r>
              <a:rPr lang="en-GB" sz="2400" dirty="0"/>
              <a:t>using the parametric tool. </a:t>
            </a:r>
          </a:p>
          <a:p>
            <a:pPr lvl="1"/>
            <a:r>
              <a:rPr lang="en-GB" sz="2400" dirty="0"/>
              <a:t>Applied changes one at a time to the 2025 baseline layout </a:t>
            </a:r>
          </a:p>
          <a:p>
            <a:pPr marL="0" indent="0">
              <a:buNone/>
            </a:pPr>
            <a:r>
              <a:rPr lang="en-GB" sz="2400" b="1" dirty="0"/>
              <a:t>1. Use of Periscopes for LF Filter Cavities</a:t>
            </a:r>
          </a:p>
          <a:p>
            <a:r>
              <a:rPr lang="en-GB" sz="2400" dirty="0"/>
              <a:t>L: LF filter cavity in X arm uses 2m periscope</a:t>
            </a:r>
          </a:p>
          <a:p>
            <a:r>
              <a:rPr lang="en-GB" sz="2400" dirty="0"/>
              <a:t>Triangle: LF filter cavity in X arm uses </a:t>
            </a:r>
            <a:r>
              <a:rPr lang="en-GB" sz="2400" u="sng" dirty="0"/>
              <a:t>4m periscope</a:t>
            </a:r>
          </a:p>
          <a:p>
            <a:r>
              <a:rPr lang="en-GB" sz="2400" dirty="0"/>
              <a:t>High-risk technology, but major contributor to cost &amp; volume reduction</a:t>
            </a:r>
          </a:p>
          <a:p>
            <a:r>
              <a:rPr lang="en-GB" sz="2400" dirty="0"/>
              <a:t>Eliminating periscopes in LF adds:</a:t>
            </a:r>
          </a:p>
          <a:p>
            <a:pPr lvl="1"/>
            <a:r>
              <a:rPr lang="en-GB" sz="2400" dirty="0"/>
              <a:t>Triangle layout:: +0.454 mil. m³ (+16.3%)</a:t>
            </a:r>
          </a:p>
          <a:p>
            <a:pPr lvl="1"/>
            <a:r>
              <a:rPr lang="en-GB" sz="2400" dirty="0"/>
              <a:t>L layout (per instance): +0.210 mil. m³ (+14%)</a:t>
            </a:r>
          </a:p>
          <a:p>
            <a:pPr marL="0" indent="0">
              <a:buNone/>
            </a:pPr>
            <a:r>
              <a:rPr lang="en-GB" sz="2400" dirty="0"/>
              <a:t>2. Tower Footprint Reductions</a:t>
            </a:r>
          </a:p>
          <a:p>
            <a:r>
              <a:rPr lang="en-GB" sz="2400" dirty="0"/>
              <a:t>Reverting to 2024 tower sizes leads to modest increases in excavation volume &amp; cost</a:t>
            </a:r>
          </a:p>
          <a:p>
            <a:r>
              <a:rPr lang="en-GB" sz="2400" dirty="0"/>
              <a:t>But larger caverns come with increased stability risks and construction challenges</a:t>
            </a:r>
          </a:p>
          <a:p>
            <a:r>
              <a:rPr lang="en-GB" sz="2400" dirty="0"/>
              <a:t>Limitations of Volume-Based Cost Comparisons</a:t>
            </a:r>
          </a:p>
          <a:p>
            <a:pPr lvl="1"/>
            <a:r>
              <a:rPr lang="en-GB" sz="2400" dirty="0"/>
              <a:t>Construction feasibility (e.g., smaller caverns = easier, safer, more flexible) not fully captured</a:t>
            </a:r>
          </a:p>
          <a:p>
            <a:pPr lvl="1"/>
            <a:r>
              <a:rPr lang="en-GB" sz="2400" dirty="0"/>
              <a:t>Multiple smaller caverns can be better than a single large one, despite similar volume</a:t>
            </a:r>
          </a:p>
          <a:p>
            <a:pPr lvl="1"/>
            <a:r>
              <a:rPr lang="en-GB" sz="2400" dirty="0"/>
              <a:t>Design simplifications from optical layout, integrated towers, detector layout—but not fully reflected in these isolated changes</a:t>
            </a:r>
            <a:endParaRPr lang="en-GB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66ADD-9423-5286-178A-BD13C9CB08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16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2D418E-8D56-2240-DB43-04DF492EC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Cost Drivers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69772A-470E-BA8C-BA9F-971669325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234" y="2581770"/>
            <a:ext cx="11107236" cy="3422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26D039D-12BA-E787-3A6F-933C49FA56D8}"/>
              </a:ext>
            </a:extLst>
          </p:cNvPr>
          <p:cNvGrpSpPr/>
          <p:nvPr/>
        </p:nvGrpSpPr>
        <p:grpSpPr>
          <a:xfrm>
            <a:off x="15144447" y="6061630"/>
            <a:ext cx="7334548" cy="6340986"/>
            <a:chOff x="17520592" y="6687707"/>
            <a:chExt cx="6538636" cy="565289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25BD767-B563-86D1-4BDA-9842BE222D66}"/>
                </a:ext>
              </a:extLst>
            </p:cNvPr>
            <p:cNvGrpSpPr/>
            <p:nvPr/>
          </p:nvGrpSpPr>
          <p:grpSpPr>
            <a:xfrm>
              <a:off x="17520592" y="6687707"/>
              <a:ext cx="6538636" cy="5652891"/>
              <a:chOff x="17592600" y="4409963"/>
              <a:chExt cx="6538636" cy="565289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ADD971C9-F567-B98D-CD87-451A4C267F28}"/>
                  </a:ext>
                </a:extLst>
              </p:cNvPr>
              <p:cNvGrpSpPr/>
              <p:nvPr/>
            </p:nvGrpSpPr>
            <p:grpSpPr>
              <a:xfrm>
                <a:off x="17592600" y="4409963"/>
                <a:ext cx="6228516" cy="5652891"/>
                <a:chOff x="14208227" y="3394763"/>
                <a:chExt cx="10175776" cy="9235354"/>
              </a:xfrm>
            </p:grpSpPr>
            <p:pic>
              <p:nvPicPr>
                <p:cNvPr id="9" name="Picture 8" descr="A red and green lines&#10;&#10;AI-generated content may be incorrect.">
                  <a:extLst>
                    <a:ext uri="{FF2B5EF4-FFF2-40B4-BE49-F238E27FC236}">
                      <a16:creationId xmlns:a16="http://schemas.microsoft.com/office/drawing/2014/main" id="{A739C41C-57B8-9A63-939C-A67F92E820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9DA3AA"/>
                    </a:clrFrom>
                    <a:clrTo>
                      <a:srgbClr val="9DA3AA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455"/>
                <a:stretch/>
              </p:blipFill>
              <p:spPr>
                <a:xfrm>
                  <a:off x="14208227" y="7772049"/>
                  <a:ext cx="10175776" cy="4858068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 red and blue object with lines&#10;&#10;AI-generated content may be incorrect.">
                  <a:extLst>
                    <a:ext uri="{FF2B5EF4-FFF2-40B4-BE49-F238E27FC236}">
                      <a16:creationId xmlns:a16="http://schemas.microsoft.com/office/drawing/2014/main" id="{976BAEB1-D42F-4124-C17F-1979E09172B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9DA3AA"/>
                    </a:clrFrom>
                    <a:clrTo>
                      <a:srgbClr val="9DA3AA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7161"/>
                <a:stretch/>
              </p:blipFill>
              <p:spPr>
                <a:xfrm>
                  <a:off x="14208227" y="3394763"/>
                  <a:ext cx="10175776" cy="4545029"/>
                </a:xfrm>
                <a:prstGeom prst="rect">
                  <a:avLst/>
                </a:prstGeom>
              </p:spPr>
            </p:pic>
          </p:grp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8A45124-C042-3F7C-B902-7CE4BA7B9C66}"/>
                  </a:ext>
                </a:extLst>
              </p:cNvPr>
              <p:cNvSpPr/>
              <p:nvPr/>
            </p:nvSpPr>
            <p:spPr bwMode="auto">
              <a:xfrm>
                <a:off x="19752839" y="8423363"/>
                <a:ext cx="4378397" cy="457200"/>
              </a:xfrm>
              <a:prstGeom prst="rect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ysDash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255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DABA7C0-4F7B-C370-8937-96C95D33D397}"/>
                  </a:ext>
                </a:extLst>
              </p:cNvPr>
              <p:cNvSpPr/>
              <p:nvPr/>
            </p:nvSpPr>
            <p:spPr bwMode="auto">
              <a:xfrm rot="20778044">
                <a:off x="19515095" y="5812042"/>
                <a:ext cx="4572000" cy="365760"/>
              </a:xfrm>
              <a:prstGeom prst="rect">
                <a:avLst/>
              </a:prstGeom>
              <a:noFill/>
              <a:ln w="38100" cap="flat" cmpd="sng" algn="ctr">
                <a:solidFill>
                  <a:schemeClr val="accent6"/>
                </a:solidFill>
                <a:prstDash val="sysDash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255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3000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endParaRP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0BDA92F-2D42-277E-A990-697CAB11E38E}"/>
                </a:ext>
              </a:extLst>
            </p:cNvPr>
            <p:cNvCxnSpPr/>
            <p:nvPr/>
          </p:nvCxnSpPr>
          <p:spPr bwMode="auto">
            <a:xfrm>
              <a:off x="18041344" y="8728503"/>
              <a:ext cx="1356847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6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A3A391D-7449-8E4B-CCFF-38C4BA0490E8}"/>
                </a:ext>
              </a:extLst>
            </p:cNvPr>
            <p:cNvCxnSpPr/>
            <p:nvPr/>
          </p:nvCxnSpPr>
          <p:spPr bwMode="auto">
            <a:xfrm>
              <a:off x="17830713" y="10962773"/>
              <a:ext cx="1778111" cy="0"/>
            </a:xfrm>
            <a:prstGeom prst="straightConnector1">
              <a:avLst/>
            </a:prstGeom>
            <a:solidFill>
              <a:schemeClr val="accent1"/>
            </a:solidFill>
            <a:ln w="76200" cap="flat" cmpd="sng" algn="ctr">
              <a:solidFill>
                <a:schemeClr val="accent6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0354861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490944-644D-6120-EE48-53AE07CB591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17</a:t>
            </a:fld>
            <a:endParaRPr lang="it-IT" altLang="it-IT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52AD917-FF13-3B38-7099-F133574D86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Thanks!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743B6DF-9D7B-482B-3873-35C4B546E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99148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F3959-7AF9-9921-872B-28A801DFC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400" dirty="0"/>
              <a:t>Civil engineering criteria/principles used </a:t>
            </a:r>
            <a:endParaRPr lang="en-GB" sz="3600" dirty="0"/>
          </a:p>
          <a:p>
            <a:r>
              <a:rPr lang="en-GB" sz="4400" dirty="0"/>
              <a:t>Civil functional volumes – estimated excavated volumes</a:t>
            </a:r>
          </a:p>
          <a:p>
            <a:r>
              <a:rPr lang="en-GB" sz="4400" dirty="0"/>
              <a:t>Cost estimation methodology</a:t>
            </a:r>
            <a:endParaRPr lang="en-GB" sz="3600" dirty="0"/>
          </a:p>
          <a:p>
            <a:r>
              <a:rPr lang="en-GB" sz="4400" dirty="0"/>
              <a:t>Engineering requirements that influence design and subsequently cost</a:t>
            </a:r>
          </a:p>
          <a:p>
            <a:r>
              <a:rPr lang="en-GB" sz="4400" dirty="0"/>
              <a:t>Parametric tool for quick volume &amp; cost estimation </a:t>
            </a:r>
            <a:endParaRPr lang="en-GB" sz="3600" dirty="0"/>
          </a:p>
          <a:p>
            <a:r>
              <a:rPr lang="en-GB" sz="4400" u="sng" dirty="0"/>
              <a:t>Changes when comparing the 2024 design and 2025 Baseline Task Force update</a:t>
            </a:r>
          </a:p>
          <a:p>
            <a:pPr marL="1143000" lvl="1" indent="-685800"/>
            <a:r>
              <a:rPr lang="en-GB" sz="3600" u="sng" dirty="0"/>
              <a:t>Key drivers and breakdown of volumes (and %change in vol./cost)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39DD9C-B78C-4B75-BE8D-29788D4E98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2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B14FD9F-20FD-C382-5CE1-788C2B0A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873075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D772C0-F5DC-92A0-4038-30B4DDF9B3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3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D20EFB-1C20-7FF7-94F1-B7481D52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underground issues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17FB1-206C-5877-2E35-054E3DB87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8992" y="6615430"/>
            <a:ext cx="9755983" cy="5221030"/>
          </a:xfrm>
          <a:prstGeom prst="rect">
            <a:avLst/>
          </a:prstGeom>
        </p:spPr>
      </p:pic>
      <p:pic>
        <p:nvPicPr>
          <p:cNvPr id="11" name="Picture 2" descr="Redistribution of stress caused by tunnel excavation">
            <a:extLst>
              <a:ext uri="{FF2B5EF4-FFF2-40B4-BE49-F238E27FC236}">
                <a16:creationId xmlns:a16="http://schemas.microsoft.com/office/drawing/2014/main" id="{9CBD1517-9D7F-7DEF-2D79-CCA7FDBFF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872" y="2914559"/>
            <a:ext cx="11270995" cy="318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A2BFB79-0F91-BAC3-5F0B-EF1B0A23F1CA}"/>
              </a:ext>
            </a:extLst>
          </p:cNvPr>
          <p:cNvGrpSpPr/>
          <p:nvPr/>
        </p:nvGrpSpPr>
        <p:grpSpPr>
          <a:xfrm>
            <a:off x="15792401" y="2566566"/>
            <a:ext cx="7950544" cy="9905077"/>
            <a:chOff x="18096624" y="5599101"/>
            <a:chExt cx="4142613" cy="5161018"/>
          </a:xfrm>
        </p:grpSpPr>
        <p:grpSp>
          <p:nvGrpSpPr>
            <p:cNvPr id="18" name="object 7">
              <a:extLst>
                <a:ext uri="{FF2B5EF4-FFF2-40B4-BE49-F238E27FC236}">
                  <a16:creationId xmlns:a16="http://schemas.microsoft.com/office/drawing/2014/main" id="{F2218336-699A-4A6A-30E4-C386898369F4}"/>
                </a:ext>
              </a:extLst>
            </p:cNvPr>
            <p:cNvGrpSpPr/>
            <p:nvPr/>
          </p:nvGrpSpPr>
          <p:grpSpPr>
            <a:xfrm>
              <a:off x="20400912" y="5647870"/>
              <a:ext cx="1838325" cy="4752340"/>
              <a:chOff x="8133588" y="1487424"/>
              <a:chExt cx="1838325" cy="4752340"/>
            </a:xfrm>
          </p:grpSpPr>
          <p:pic>
            <p:nvPicPr>
              <p:cNvPr id="19" name="object 8">
                <a:extLst>
                  <a:ext uri="{FF2B5EF4-FFF2-40B4-BE49-F238E27FC236}">
                    <a16:creationId xmlns:a16="http://schemas.microsoft.com/office/drawing/2014/main" id="{8409AEBE-A97B-8280-850C-F955DE02ABA8}"/>
                  </a:ext>
                </a:extLst>
              </p:cNvPr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133588" y="1487424"/>
                <a:ext cx="1693163" cy="961643"/>
              </a:xfrm>
              <a:prstGeom prst="rect">
                <a:avLst/>
              </a:prstGeom>
            </p:spPr>
          </p:pic>
          <p:pic>
            <p:nvPicPr>
              <p:cNvPr id="20" name="object 9">
                <a:extLst>
                  <a:ext uri="{FF2B5EF4-FFF2-40B4-BE49-F238E27FC236}">
                    <a16:creationId xmlns:a16="http://schemas.microsoft.com/office/drawing/2014/main" id="{9E679616-9FE6-B6CC-5036-E0669C5DE2F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8183880" y="2479548"/>
                <a:ext cx="1787651" cy="3759707"/>
              </a:xfrm>
              <a:prstGeom prst="rect">
                <a:avLst/>
              </a:prstGeom>
            </p:spPr>
          </p:pic>
        </p:grpSp>
        <p:pic>
          <p:nvPicPr>
            <p:cNvPr id="21" name="object 10">
              <a:extLst>
                <a:ext uri="{FF2B5EF4-FFF2-40B4-BE49-F238E27FC236}">
                  <a16:creationId xmlns:a16="http://schemas.microsoft.com/office/drawing/2014/main" id="{FD4099FB-2716-80B9-9806-FD00BA35051F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186539" y="5599101"/>
              <a:ext cx="1877567" cy="1249679"/>
            </a:xfrm>
            <a:prstGeom prst="rect">
              <a:avLst/>
            </a:prstGeom>
          </p:spPr>
        </p:pic>
        <p:grpSp>
          <p:nvGrpSpPr>
            <p:cNvPr id="22" name="object 11">
              <a:extLst>
                <a:ext uri="{FF2B5EF4-FFF2-40B4-BE49-F238E27FC236}">
                  <a16:creationId xmlns:a16="http://schemas.microsoft.com/office/drawing/2014/main" id="{3C6803C6-D396-461D-2F9E-869E9DE608FE}"/>
                </a:ext>
              </a:extLst>
            </p:cNvPr>
            <p:cNvGrpSpPr/>
            <p:nvPr/>
          </p:nvGrpSpPr>
          <p:grpSpPr>
            <a:xfrm>
              <a:off x="18716891" y="8715681"/>
              <a:ext cx="1176655" cy="1790700"/>
              <a:chOff x="6449567" y="4555235"/>
              <a:chExt cx="1176655" cy="1790700"/>
            </a:xfrm>
          </p:grpSpPr>
          <p:pic>
            <p:nvPicPr>
              <p:cNvPr id="23" name="object 12">
                <a:extLst>
                  <a:ext uri="{FF2B5EF4-FFF2-40B4-BE49-F238E27FC236}">
                    <a16:creationId xmlns:a16="http://schemas.microsoft.com/office/drawing/2014/main" id="{722D9B8F-ABC6-0D65-D54C-16CA2FFEE961}"/>
                  </a:ext>
                </a:extLst>
              </p:cNvPr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6449567" y="4555235"/>
                <a:ext cx="1176527" cy="883919"/>
              </a:xfrm>
              <a:prstGeom prst="rect">
                <a:avLst/>
              </a:prstGeom>
            </p:spPr>
          </p:pic>
          <p:pic>
            <p:nvPicPr>
              <p:cNvPr id="24" name="object 13">
                <a:extLst>
                  <a:ext uri="{FF2B5EF4-FFF2-40B4-BE49-F238E27FC236}">
                    <a16:creationId xmlns:a16="http://schemas.microsoft.com/office/drawing/2014/main" id="{F806FF62-4E70-CC5B-D3F0-41A1572B4247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893051" y="5469636"/>
                <a:ext cx="658367" cy="876299"/>
              </a:xfrm>
              <a:prstGeom prst="rect">
                <a:avLst/>
              </a:prstGeom>
            </p:spPr>
          </p:pic>
        </p:grpSp>
        <p:pic>
          <p:nvPicPr>
            <p:cNvPr id="25" name="object 14">
              <a:extLst>
                <a:ext uri="{FF2B5EF4-FFF2-40B4-BE49-F238E27FC236}">
                  <a16:creationId xmlns:a16="http://schemas.microsoft.com/office/drawing/2014/main" id="{14C6A91C-1542-46A8-B932-0758A73CF94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096624" y="7196254"/>
              <a:ext cx="1865375" cy="1397508"/>
            </a:xfrm>
            <a:prstGeom prst="rect">
              <a:avLst/>
            </a:prstGeom>
          </p:spPr>
        </p:pic>
        <p:sp>
          <p:nvSpPr>
            <p:cNvPr id="26" name="object 17">
              <a:extLst>
                <a:ext uri="{FF2B5EF4-FFF2-40B4-BE49-F238E27FC236}">
                  <a16:creationId xmlns:a16="http://schemas.microsoft.com/office/drawing/2014/main" id="{C0D15296-0627-BFE7-C077-CD5D08E7323F}"/>
                </a:ext>
              </a:extLst>
            </p:cNvPr>
            <p:cNvSpPr txBox="1">
              <a:spLocks/>
            </p:cNvSpPr>
            <p:nvPr/>
          </p:nvSpPr>
          <p:spPr>
            <a:xfrm>
              <a:off x="21991469" y="10598829"/>
              <a:ext cx="201986" cy="16129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defPPr>
                <a:defRPr lang="it-IT"/>
              </a:defPPr>
              <a:lvl1pPr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1pPr>
              <a:lvl2pPr marL="457200" indent="-2286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2pPr>
              <a:lvl3pPr marL="914400" indent="-4572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3pPr>
              <a:lvl4pPr marL="1371600" indent="-6858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4pPr>
              <a:lvl5pPr marL="1828800" indent="-914400" algn="l" defTabSz="825500" rtl="0" eaLnBrk="0" fontAlgn="base" hangingPunct="0">
                <a:spcBef>
                  <a:spcPct val="0"/>
                </a:spcBef>
                <a:spcAft>
                  <a:spcPct val="0"/>
                </a:spcAft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5pPr>
              <a:lvl6pPr marL="2286000" algn="l" defTabSz="914400" rtl="0" eaLnBrk="1" latinLnBrk="0" hangingPunct="1"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6pPr>
              <a:lvl7pPr marL="2743200" algn="l" defTabSz="914400" rtl="0" eaLnBrk="1" latinLnBrk="0" hangingPunct="1"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7pPr>
              <a:lvl8pPr marL="3200400" algn="l" defTabSz="914400" rtl="0" eaLnBrk="1" latinLnBrk="0" hangingPunct="1"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8pPr>
              <a:lvl9pPr marL="3657600" algn="l" defTabSz="914400" rtl="0" eaLnBrk="1" latinLnBrk="0" hangingPunct="1">
                <a:defRPr sz="3000" b="1" kern="1200">
                  <a:solidFill>
                    <a:srgbClr val="000000"/>
                  </a:solidFill>
                  <a:latin typeface="Helvetica Neue" charset="0"/>
                  <a:ea typeface="Helvetica Neue" charset="0"/>
                  <a:cs typeface="Helvetica Neue" charset="0"/>
                  <a:sym typeface="Helvetica Neue" charset="0"/>
                </a:defRPr>
              </a:lvl9pPr>
            </a:lstStyle>
            <a:p>
              <a:pPr marL="82550">
                <a:lnSpc>
                  <a:spcPts val="1115"/>
                </a:lnSpc>
              </a:pPr>
              <a:fld id="{81D60167-4931-47E6-BA6A-407CBD079E47}" type="slidenum">
                <a:rPr lang="en-GB" spc="-50" smtClean="0"/>
                <a:pPr marL="82550">
                  <a:lnSpc>
                    <a:spcPts val="1115"/>
                  </a:lnSpc>
                </a:pPr>
                <a:t>3</a:t>
              </a:fld>
              <a:endParaRPr lang="en-GB" spc="-50" dirty="0"/>
            </a:p>
          </p:txBody>
        </p:sp>
      </p:grpSp>
    </p:spTree>
    <p:extLst>
      <p:ext uri="{BB962C8B-B14F-4D97-AF65-F5344CB8AC3E}">
        <p14:creationId xmlns:p14="http://schemas.microsoft.com/office/powerpoint/2010/main" val="73125661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EB8285-9ED3-2007-9879-9A7CCB41EF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8423" y="2602094"/>
            <a:ext cx="10862940" cy="9843906"/>
          </a:xfrm>
        </p:spPr>
        <p:txBody>
          <a:bodyPr/>
          <a:lstStyle/>
          <a:p>
            <a:r>
              <a:rPr lang="en-GB" sz="4000" dirty="0"/>
              <a:t>Infrastructure consists of:</a:t>
            </a:r>
          </a:p>
          <a:p>
            <a:pPr lvl="1"/>
            <a:r>
              <a:rPr lang="en-GB" sz="3200" dirty="0"/>
              <a:t>Caverns</a:t>
            </a:r>
          </a:p>
          <a:p>
            <a:pPr lvl="1"/>
            <a:r>
              <a:rPr lang="en-GB" sz="3200" dirty="0"/>
              <a:t>Tunnels (short access)</a:t>
            </a:r>
          </a:p>
          <a:p>
            <a:pPr lvl="1"/>
            <a:r>
              <a:rPr lang="en-GB" sz="3200" dirty="0"/>
              <a:t>TBM tunnels (main arms)</a:t>
            </a:r>
            <a:endParaRPr lang="en-GB" sz="4400" dirty="0"/>
          </a:p>
          <a:p>
            <a:r>
              <a:rPr lang="en-GB" sz="4000" dirty="0"/>
              <a:t>Volumes estimated using simplified civil engineering criteria.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9367F7-41D5-BDB6-13CE-162281EE78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4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6987EC7-C599-8851-9659-E8F83B8C1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Functional Volumes and Geometrical Criteria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DDD851-EB43-0401-B361-6B90A8531563}"/>
              </a:ext>
            </a:extLst>
          </p:cNvPr>
          <p:cNvSpPr txBox="1"/>
          <p:nvPr/>
        </p:nvSpPr>
        <p:spPr>
          <a:xfrm>
            <a:off x="4965159" y="12762662"/>
            <a:ext cx="129907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/>
              <a:t>Web viewable 3D Detector Layout(s): </a:t>
            </a:r>
            <a:r>
              <a:rPr lang="en-GB" b="0" dirty="0">
                <a:hlinkClick r:id="rId2"/>
              </a:rPr>
              <a:t>https://wiki.et-gw.eu/ED/WebHome</a:t>
            </a:r>
            <a:endParaRPr lang="en-GB" b="0" dirty="0"/>
          </a:p>
        </p:txBody>
      </p:sp>
      <p:pic>
        <p:nvPicPr>
          <p:cNvPr id="8" name="Picture 7" descr="A diagram of a cylindrical structure&#10;&#10;AI-generated content may be incorrect.">
            <a:extLst>
              <a:ext uri="{FF2B5EF4-FFF2-40B4-BE49-F238E27FC236}">
                <a16:creationId xmlns:a16="http://schemas.microsoft.com/office/drawing/2014/main" id="{B6F4224E-B27E-A871-3674-56E489A144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18415"/>
          <a:stretch/>
        </p:blipFill>
        <p:spPr>
          <a:xfrm>
            <a:off x="8085807" y="7290048"/>
            <a:ext cx="3371351" cy="4715710"/>
          </a:xfrm>
          <a:prstGeom prst="rect">
            <a:avLst/>
          </a:prstGeom>
        </p:spPr>
      </p:pic>
      <p:pic>
        <p:nvPicPr>
          <p:cNvPr id="9" name="Picture 8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B02C18F9-8DB7-799B-1742-03BF4D92E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1"/>
          <a:stretch/>
        </p:blipFill>
        <p:spPr>
          <a:xfrm>
            <a:off x="2974976" y="8442592"/>
            <a:ext cx="3504137" cy="37653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E23D28-A92C-9D54-97DE-83B5C1E6275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30267"/>
          <a:stretch/>
        </p:blipFill>
        <p:spPr>
          <a:xfrm rot="21131415">
            <a:off x="12631422" y="6301627"/>
            <a:ext cx="9893712" cy="3356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4F0864-C740-7BC7-E4CF-343F28D51AF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05" b="15917"/>
          <a:stretch/>
        </p:blipFill>
        <p:spPr>
          <a:xfrm>
            <a:off x="15904153" y="8847622"/>
            <a:ext cx="7561777" cy="3344341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76477-55D9-4C7D-F838-A09904A9ECA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9DA3AA"/>
              </a:clrFrom>
              <a:clrTo>
                <a:srgbClr val="9DA3AA">
                  <a:alpha val="0"/>
                </a:srgbClr>
              </a:clrTo>
            </a:clrChange>
          </a:blip>
          <a:srcRect b="10080"/>
          <a:stretch/>
        </p:blipFill>
        <p:spPr>
          <a:xfrm>
            <a:off x="9743728" y="2425950"/>
            <a:ext cx="7678915" cy="372297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2144704-2CDC-52F5-93DF-0A7FA9539819}"/>
              </a:ext>
            </a:extLst>
          </p:cNvPr>
          <p:cNvCxnSpPr/>
          <p:nvPr/>
        </p:nvCxnSpPr>
        <p:spPr bwMode="auto">
          <a:xfrm>
            <a:off x="14928304" y="9018240"/>
            <a:ext cx="0" cy="359486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5">
                <a:lumMod val="25000"/>
              </a:schemeClr>
            </a:solidFill>
            <a:prstDash val="solid"/>
            <a:miter lim="4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8700A6-6B4B-502D-EC66-F4AD1A5A00EE}"/>
              </a:ext>
            </a:extLst>
          </p:cNvPr>
          <p:cNvGrpSpPr/>
          <p:nvPr/>
        </p:nvGrpSpPr>
        <p:grpSpPr>
          <a:xfrm>
            <a:off x="15408165" y="2505013"/>
            <a:ext cx="8710097" cy="4472940"/>
            <a:chOff x="11963667" y="1697058"/>
            <a:chExt cx="13294783" cy="68273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1A6F8A-3426-7CB5-8952-C84B78D9E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EEDEE"/>
                </a:clrFrom>
                <a:clrTo>
                  <a:srgbClr val="EEEDEE">
                    <a:alpha val="0"/>
                  </a:srgbClr>
                </a:clrTo>
              </a:clrChange>
            </a:blip>
            <a:srcRect l="55748" t="34812" r="14025" b="5515"/>
            <a:stretch/>
          </p:blipFill>
          <p:spPr>
            <a:xfrm>
              <a:off x="11963667" y="5399055"/>
              <a:ext cx="2391610" cy="2426259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E248B9-2896-C568-BC05-BE6419ABA0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94778" y="5283259"/>
              <a:ext cx="2607402" cy="3241136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B46F60-C4BF-E1FE-B281-0FCCD28DD4EB}"/>
                </a:ext>
              </a:extLst>
            </p:cNvPr>
            <p:cNvGrpSpPr/>
            <p:nvPr/>
          </p:nvGrpSpPr>
          <p:grpSpPr>
            <a:xfrm>
              <a:off x="14982212" y="1706891"/>
              <a:ext cx="10276238" cy="6272273"/>
              <a:chOff x="3885037" y="757311"/>
              <a:chExt cx="5421104" cy="3308861"/>
            </a:xfrm>
          </p:grpSpPr>
          <p:pic>
            <p:nvPicPr>
              <p:cNvPr id="15" name="Picture Placeholder 10">
                <a:extLst>
                  <a:ext uri="{FF2B5EF4-FFF2-40B4-BE49-F238E27FC236}">
                    <a16:creationId xmlns:a16="http://schemas.microsoft.com/office/drawing/2014/main" id="{DF52F59A-E2C1-7AA3-BBC2-1D54CAB1F5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5305" t="-4508" r="-20357" b="-1060"/>
              <a:stretch/>
            </p:blipFill>
            <p:spPr>
              <a:xfrm>
                <a:off x="3885037" y="816629"/>
                <a:ext cx="3928679" cy="3102121"/>
              </a:xfrm>
              <a:prstGeom prst="rect">
                <a:avLst/>
              </a:prstGeom>
            </p:spPr>
          </p:pic>
          <p:sp>
            <p:nvSpPr>
              <p:cNvPr id="16" name="Text Placeholder 3">
                <a:extLst>
                  <a:ext uri="{FF2B5EF4-FFF2-40B4-BE49-F238E27FC236}">
                    <a16:creationId xmlns:a16="http://schemas.microsoft.com/office/drawing/2014/main" id="{6A653056-3AC8-735A-34EB-CDA2B6CBD31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60391" y="3618857"/>
                <a:ext cx="2545750" cy="447315"/>
              </a:xfrm>
              <a:prstGeom prst="rect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NL" sz="1100" b="0" dirty="0">
                    <a:latin typeface="Univers" panose="020B0503020202020204" pitchFamily="34" charset="0"/>
                  </a:rPr>
                  <a:t>Arm cavities + recycling cavities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NL" sz="1100" b="0" dirty="0">
                    <a:latin typeface="Univers" panose="020B0503020202020204" pitchFamily="34" charset="0"/>
                  </a:rPr>
                  <a:t>Laser, injection</a:t>
                </a:r>
                <a:r>
                  <a:rPr lang="en-US" sz="1100" b="0" dirty="0">
                    <a:latin typeface="Univers" panose="020B0503020202020204" pitchFamily="34" charset="0"/>
                  </a:rPr>
                  <a:t>,</a:t>
                </a:r>
                <a:r>
                  <a:rPr lang="en-NL" sz="1100" b="0" dirty="0">
                    <a:latin typeface="Univers" panose="020B0503020202020204" pitchFamily="34" charset="0"/>
                  </a:rPr>
                  <a:t> detection,</a:t>
                </a:r>
                <a:r>
                  <a:rPr lang="en-US" sz="1100" b="0" dirty="0">
                    <a:latin typeface="Univers" panose="020B0503020202020204" pitchFamily="34" charset="0"/>
                  </a:rPr>
                  <a:t> squeezing</a:t>
                </a:r>
                <a:endParaRPr lang="en-NL" sz="1100" b="0" dirty="0">
                  <a:latin typeface="Univers" panose="020B0503020202020204" pitchFamily="34" charset="0"/>
                </a:endParaRPr>
              </a:p>
            </p:txBody>
          </p:sp>
          <p:sp>
            <p:nvSpPr>
              <p:cNvPr id="17" name="Text Placeholder 3">
                <a:extLst>
                  <a:ext uri="{FF2B5EF4-FFF2-40B4-BE49-F238E27FC236}">
                    <a16:creationId xmlns:a16="http://schemas.microsoft.com/office/drawing/2014/main" id="{22EB30C7-8CA8-65FC-C0D2-FB7C65817E4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97234" y="1537441"/>
                <a:ext cx="1708907" cy="844969"/>
              </a:xfrm>
              <a:prstGeom prst="rect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Mechanical systems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Cooling &amp; ventilation,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Electrical systems,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Safety systems,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Logistics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1100" b="0" dirty="0">
                  <a:latin typeface="Univers" panose="020B0503020202020204" pitchFamily="34" charset="0"/>
                </a:endParaRP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NL" sz="1100" b="0" dirty="0">
                  <a:latin typeface="Univers" panose="020B0503020202020204" pitchFamily="34" charset="0"/>
                </a:endParaRPr>
              </a:p>
            </p:txBody>
          </p:sp>
          <p:sp>
            <p:nvSpPr>
              <p:cNvPr id="18" name="Text Placeholder 3">
                <a:extLst>
                  <a:ext uri="{FF2B5EF4-FFF2-40B4-BE49-F238E27FC236}">
                    <a16:creationId xmlns:a16="http://schemas.microsoft.com/office/drawing/2014/main" id="{47E108DA-6E90-F157-0C9D-861C0AEA7AF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05898" y="2468314"/>
                <a:ext cx="1900243" cy="1123858"/>
              </a:xfrm>
              <a:prstGeom prst="rect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Tower base, suspensions, tower envelopes,  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Scaffolding, 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Clean rooms, 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Auxiliary benches,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Beampipes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Logistics</a:t>
                </a:r>
                <a:endParaRPr lang="en-NL" sz="1100" b="0" dirty="0">
                  <a:highlight>
                    <a:srgbClr val="FFFF00"/>
                  </a:highlight>
                  <a:latin typeface="Univers" panose="020B0503020202020204" pitchFamily="34" charset="0"/>
                </a:endParaRPr>
              </a:p>
            </p:txBody>
          </p:sp>
          <p:sp>
            <p:nvSpPr>
              <p:cNvPr id="19" name="Text Placeholder 3">
                <a:extLst>
                  <a:ext uri="{FF2B5EF4-FFF2-40B4-BE49-F238E27FC236}">
                    <a16:creationId xmlns:a16="http://schemas.microsoft.com/office/drawing/2014/main" id="{566A0AAA-2DBB-A15D-01CF-5DB919EECA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01228" y="757311"/>
                <a:ext cx="1774850" cy="691844"/>
              </a:xfrm>
              <a:prstGeom prst="rect">
                <a:avLst/>
              </a:prstGeom>
              <a:ln>
                <a:solidFill>
                  <a:schemeClr val="accent1"/>
                </a:solidFill>
                <a:prstDash val="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00FF00"/>
                    </a:highlight>
                    <a:latin typeface="Univers" panose="020B0503020202020204" pitchFamily="34" charset="0"/>
                  </a:rPr>
                  <a:t>Tunnel, 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00FF00"/>
                    </a:highlight>
                    <a:latin typeface="Univers" panose="020B0503020202020204" pitchFamily="34" charset="0"/>
                  </a:rPr>
                  <a:t>Caverns, 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Access shafts/tunnels</a:t>
                </a:r>
              </a:p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r>
                  <a:rPr lang="en-US" sz="1100" b="0" dirty="0">
                    <a:highlight>
                      <a:srgbClr val="FFFF00"/>
                    </a:highlight>
                    <a:latin typeface="Univers" panose="020B0503020202020204" pitchFamily="34" charset="0"/>
                  </a:rPr>
                  <a:t>Emergency exits, etc.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02EB159E-2BA7-BA16-D269-46BE3A9D8360}"/>
                  </a:ext>
                </a:extLst>
              </p:cNvPr>
              <p:cNvCxnSpPr>
                <a:cxnSpLocks/>
                <a:endCxn id="19" idx="1"/>
              </p:cNvCxnSpPr>
              <p:nvPr/>
            </p:nvCxnSpPr>
            <p:spPr>
              <a:xfrm flipV="1">
                <a:off x="6198247" y="1103233"/>
                <a:ext cx="1002981" cy="1279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4651B128-1EE7-270A-76F7-C8DC579880BE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6274218" y="1838029"/>
                <a:ext cx="1323016" cy="12189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5157076-AC1A-9442-D510-BDC6871101A6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>
              <a:xfrm>
                <a:off x="6274219" y="2643980"/>
                <a:ext cx="1131679" cy="3862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DBA7DF7F-3AD1-4367-A89F-4CFCBC4559A0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>
                <a:off x="6198247" y="3383944"/>
                <a:ext cx="562144" cy="4585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95777B3-4A31-5B21-C368-A8EBB89A2553}"/>
                </a:ext>
              </a:extLst>
            </p:cNvPr>
            <p:cNvSpPr/>
            <p:nvPr/>
          </p:nvSpPr>
          <p:spPr bwMode="auto">
            <a:xfrm>
              <a:off x="16854420" y="4496009"/>
              <a:ext cx="3418910" cy="3108961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ysDash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AFE6B4F-D898-F04A-84FF-7780AE7BEB97}"/>
                </a:ext>
              </a:extLst>
            </p:cNvPr>
            <p:cNvGrpSpPr/>
            <p:nvPr/>
          </p:nvGrpSpPr>
          <p:grpSpPr>
            <a:xfrm>
              <a:off x="15815322" y="1697058"/>
              <a:ext cx="8830612" cy="5928125"/>
              <a:chOff x="9396896" y="4649378"/>
              <a:chExt cx="7584057" cy="5091292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3547195-E184-20CF-64D9-18FC509CC7D4}"/>
                  </a:ext>
                </a:extLst>
              </p:cNvPr>
              <p:cNvSpPr/>
              <p:nvPr/>
            </p:nvSpPr>
            <p:spPr bwMode="auto">
              <a:xfrm>
                <a:off x="9396896" y="4985791"/>
                <a:ext cx="4709160" cy="4754879"/>
              </a:xfrm>
              <a:prstGeom prst="ellipse">
                <a:avLst/>
              </a:prstGeom>
              <a:noFill/>
              <a:ln w="57150" cap="flat" cmpd="sng" algn="ctr">
                <a:solidFill>
                  <a:srgbClr val="FFC000"/>
                </a:solidFill>
                <a:prstDash val="sysDash"/>
                <a:miter lim="400000"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825500" rtl="0" eaLnBrk="1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nl-NL" b="1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  <a:sym typeface="Helvetica Neue" panose="02000503000000020004" pitchFamily="2" charset="0"/>
                </a:endParaRPr>
              </a:p>
            </p:txBody>
          </p:sp>
          <p:sp>
            <p:nvSpPr>
              <p:cNvPr id="27" name="Text Placeholder 3">
                <a:extLst>
                  <a:ext uri="{FF2B5EF4-FFF2-40B4-BE49-F238E27FC236}">
                    <a16:creationId xmlns:a16="http://schemas.microsoft.com/office/drawing/2014/main" id="{0B85F8A3-832B-802C-70C3-0359533D3D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4091479" y="4649378"/>
                <a:ext cx="2889474" cy="1126329"/>
              </a:xfrm>
              <a:prstGeom prst="rect">
                <a:avLst/>
              </a:prstGeom>
              <a:ln w="38100">
                <a:solidFill>
                  <a:srgbClr val="FFC000"/>
                </a:solidFill>
                <a:prstDash val="dash"/>
              </a:ln>
            </p:spPr>
            <p:txBody>
              <a:bodyPr vert="horz" lIns="182880" tIns="91440" rIns="182880" bIns="9144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28800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</a:pPr>
                <a:endParaRPr lang="en-US" sz="1400" dirty="0">
                  <a:latin typeface="Univers" panose="020B0503020202020204" pitchFamily="34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54051AB3-63A6-BB48-0062-0B0F6F1EC9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425567" y="5225797"/>
                <a:ext cx="1632863" cy="208245"/>
              </a:xfrm>
              <a:prstGeom prst="straightConnector1">
                <a:avLst/>
              </a:prstGeom>
              <a:ln w="38100">
                <a:solidFill>
                  <a:srgbClr val="FFC000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04EC0FC-6B82-07DA-59A5-20F72E8BE6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830084" y="5275143"/>
              <a:ext cx="3872096" cy="557907"/>
            </a:xfrm>
            <a:prstGeom prst="straightConnector1">
              <a:avLst/>
            </a:prstGeom>
            <a:ln w="38100">
              <a:solidFill>
                <a:srgbClr val="FF0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631A80-8910-ADCE-CDCC-F06E6CCE77D6}"/>
              </a:ext>
            </a:extLst>
          </p:cNvPr>
          <p:cNvCxnSpPr>
            <a:cxnSpLocks/>
            <a:stCxn id="26" idx="4"/>
          </p:cNvCxnSpPr>
          <p:nvPr/>
        </p:nvCxnSpPr>
        <p:spPr>
          <a:xfrm flipH="1">
            <a:off x="19409000" y="6388833"/>
            <a:ext cx="318741" cy="3259070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00C5A71-FD4F-D6E9-A56C-FB5ABF639A88}"/>
              </a:ext>
            </a:extLst>
          </p:cNvPr>
          <p:cNvCxnSpPr>
            <a:cxnSpLocks/>
            <a:stCxn id="26" idx="2"/>
          </p:cNvCxnSpPr>
          <p:nvPr/>
        </p:nvCxnSpPr>
        <p:spPr>
          <a:xfrm flipH="1" flipV="1">
            <a:off x="16594963" y="4570592"/>
            <a:ext cx="1336620" cy="4645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C7A08E1-8B92-9392-1CBA-557FACB7D8D1}"/>
              </a:ext>
            </a:extLst>
          </p:cNvPr>
          <p:cNvCxnSpPr>
            <a:cxnSpLocks/>
          </p:cNvCxnSpPr>
          <p:nvPr/>
        </p:nvCxnSpPr>
        <p:spPr>
          <a:xfrm flipH="1" flipV="1">
            <a:off x="16646909" y="4451641"/>
            <a:ext cx="1336620" cy="4645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4010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8D704B-711A-9CB8-E44E-B95A57650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0" y="2602094"/>
            <a:ext cx="15111412" cy="9843906"/>
          </a:xfrm>
        </p:spPr>
        <p:txBody>
          <a:bodyPr/>
          <a:lstStyle/>
          <a:p>
            <a:r>
              <a:rPr lang="en-GB" dirty="0"/>
              <a:t>Aspect ratio 1:2 (max width 25 m).</a:t>
            </a:r>
          </a:p>
          <a:p>
            <a:r>
              <a:rPr lang="en-GB" dirty="0"/>
              <a:t>Arched ceiling assumed for volume calc only.</a:t>
            </a:r>
          </a:p>
          <a:p>
            <a:r>
              <a:rPr lang="en-GB" dirty="0"/>
              <a:t>1xHeight spacing between caverns/tunnels.</a:t>
            </a:r>
          </a:p>
          <a:p>
            <a:r>
              <a:rPr lang="en-GB" dirty="0"/>
              <a:t>Future refinements depend on geotechnical studies.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BDB10-9031-D47A-6004-B6FCD5EBD3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5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F7E120-E489-D545-3CBC-A19C061D0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Cavern Design Assumptions</a:t>
            </a:r>
          </a:p>
        </p:txBody>
      </p:sp>
      <p:pic>
        <p:nvPicPr>
          <p:cNvPr id="8" name="Picture 7" descr="A diagram of a cylindrical structure&#10;&#10;AI-generated content may be incorrect.">
            <a:extLst>
              <a:ext uri="{FF2B5EF4-FFF2-40B4-BE49-F238E27FC236}">
                <a16:creationId xmlns:a16="http://schemas.microsoft.com/office/drawing/2014/main" id="{7AF8B794-8F51-9F3C-F4AD-BBA31A8CF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1" r="18415"/>
          <a:stretch/>
        </p:blipFill>
        <p:spPr>
          <a:xfrm>
            <a:off x="16862892" y="2825552"/>
            <a:ext cx="6346333" cy="8876994"/>
          </a:xfrm>
          <a:prstGeom prst="rect">
            <a:avLst/>
          </a:prstGeom>
        </p:spPr>
      </p:pic>
      <p:pic>
        <p:nvPicPr>
          <p:cNvPr id="9" name="Picture 2" descr="Redistribution of stress caused by tunnel excavation">
            <a:extLst>
              <a:ext uri="{FF2B5EF4-FFF2-40B4-BE49-F238E27FC236}">
                <a16:creationId xmlns:a16="http://schemas.microsoft.com/office/drawing/2014/main" id="{22901A8D-A2B1-0C82-2702-7D341007C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944" y="8380012"/>
            <a:ext cx="11767307" cy="332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94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60E505-DC80-EEC7-DCBF-1E4DFBED8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0" y="2602094"/>
            <a:ext cx="12519124" cy="9843906"/>
          </a:xfrm>
        </p:spPr>
        <p:txBody>
          <a:bodyPr/>
          <a:lstStyle/>
          <a:p>
            <a:r>
              <a:rPr lang="en-GB" sz="3600" dirty="0"/>
              <a:t>Straight 10 km (Triangle) or 15 km (L) TBM tunnels.</a:t>
            </a:r>
          </a:p>
          <a:p>
            <a:r>
              <a:rPr lang="en-GB" sz="3600" dirty="0"/>
              <a:t>Beamline straightness critical (laser requirement).</a:t>
            </a:r>
          </a:p>
          <a:p>
            <a:r>
              <a:rPr lang="en-GB" sz="3600" dirty="0"/>
              <a:t>Assumes:</a:t>
            </a:r>
          </a:p>
          <a:p>
            <a:pPr lvl="1"/>
            <a:r>
              <a:rPr lang="en-GB" sz="3600" dirty="0"/>
              <a:t>Radius enlargement of 0.1m to account for TBM deviation/construction tolerance.</a:t>
            </a:r>
          </a:p>
          <a:p>
            <a:pPr lvl="1"/>
            <a:r>
              <a:rPr lang="en-GB" sz="3600" dirty="0"/>
              <a:t>Radius enlargement of 0.1m–0.3m for tunnel lining.</a:t>
            </a:r>
          </a:p>
          <a:p>
            <a:pPr lvl="1"/>
            <a:r>
              <a:rPr lang="en-GB" sz="3600" dirty="0"/>
              <a:t>Radius enlargement of 0.1m–0.15m for the annulus gap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4F380-544C-07DB-1C99-3D4427AB3C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6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28BA097-2280-F6E9-257A-2AD12FCC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Mechanized/TBM Tunnel Assumptions</a:t>
            </a:r>
          </a:p>
        </p:txBody>
      </p:sp>
      <p:pic>
        <p:nvPicPr>
          <p:cNvPr id="5" name="Picture 4" descr="A diagram of a circular object&#10;&#10;AI-generated content may be incorrect.">
            <a:extLst>
              <a:ext uri="{FF2B5EF4-FFF2-40B4-BE49-F238E27FC236}">
                <a16:creationId xmlns:a16="http://schemas.microsoft.com/office/drawing/2014/main" id="{25FBF558-15BB-1B18-EDEC-E54B840DF4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11"/>
          <a:stretch/>
        </p:blipFill>
        <p:spPr>
          <a:xfrm>
            <a:off x="14496256" y="2594950"/>
            <a:ext cx="9034829" cy="970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9688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16A303C-E2D4-16F6-AF1B-DA0FF85D91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DEE"/>
              </a:clrFrom>
              <a:clrTo>
                <a:srgbClr val="EEEDEE">
                  <a:alpha val="0"/>
                </a:srgbClr>
              </a:clrTo>
            </a:clrChange>
          </a:blip>
          <a:srcRect l="55748" t="34812" r="14025" b="5515"/>
          <a:stretch/>
        </p:blipFill>
        <p:spPr>
          <a:xfrm>
            <a:off x="221849" y="4953520"/>
            <a:ext cx="4225774" cy="4286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8CD4AC-DDA8-5E9E-C478-D043ED364D9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665" y="8838792"/>
            <a:ext cx="6000515" cy="32285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EDFB5-0B3A-4EFC-97FD-1B2342809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0" y="811213"/>
            <a:ext cx="21005800" cy="1520826"/>
          </a:xfrm>
        </p:spPr>
        <p:txBody>
          <a:bodyPr/>
          <a:lstStyle/>
          <a:p>
            <a:pPr algn="ctr"/>
            <a:r>
              <a:rPr lang="en-US" sz="5400" b="0" dirty="0"/>
              <a:t>Limitations of Taskforce comparative analysis</a:t>
            </a:r>
            <a:endParaRPr lang="nl-NL" sz="5400" b="0" dirty="0"/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12B8705B-1357-4689-94DE-1BE525BB154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>
            <a:normAutofit/>
          </a:bodyPr>
          <a:lstStyle/>
          <a:p>
            <a:fld id="{64DB0535-2E95-4915-8C14-A4697CA95C0A}" type="slidenum">
              <a:rPr lang="it-IT" altLang="it-IT" smtClean="0"/>
              <a:pPr/>
              <a:t>7</a:t>
            </a:fld>
            <a:endParaRPr lang="it-IT" altLang="it-IT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C48B51-61D0-4414-BADE-6BA1EBE4949B}"/>
              </a:ext>
            </a:extLst>
          </p:cNvPr>
          <p:cNvCxnSpPr>
            <a:cxnSpLocks/>
          </p:cNvCxnSpPr>
          <p:nvPr/>
        </p:nvCxnSpPr>
        <p:spPr>
          <a:xfrm flipH="1">
            <a:off x="3591598" y="6133082"/>
            <a:ext cx="2607402" cy="3241136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58C5B1A-746B-41C1-9031-1145AB4DAEBF}"/>
              </a:ext>
            </a:extLst>
          </p:cNvPr>
          <p:cNvCxnSpPr>
            <a:cxnSpLocks/>
            <a:stCxn id="36" idx="3"/>
          </p:cNvCxnSpPr>
          <p:nvPr/>
        </p:nvCxnSpPr>
        <p:spPr>
          <a:xfrm flipV="1">
            <a:off x="13142754" y="2837711"/>
            <a:ext cx="1466144" cy="364898"/>
          </a:xfrm>
          <a:prstGeom prst="straightConnector1">
            <a:avLst/>
          </a:prstGeom>
          <a:ln w="38100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08DBAA-085F-409F-A81D-207204A0BD01}"/>
              </a:ext>
            </a:extLst>
          </p:cNvPr>
          <p:cNvGrpSpPr/>
          <p:nvPr/>
        </p:nvGrpSpPr>
        <p:grpSpPr>
          <a:xfrm>
            <a:off x="3479032" y="2556714"/>
            <a:ext cx="10276238" cy="6272273"/>
            <a:chOff x="3885037" y="757311"/>
            <a:chExt cx="5421104" cy="3308861"/>
          </a:xfrm>
        </p:grpSpPr>
        <p:pic>
          <p:nvPicPr>
            <p:cNvPr id="18" name="Picture Placeholder 10">
              <a:extLst>
                <a:ext uri="{FF2B5EF4-FFF2-40B4-BE49-F238E27FC236}">
                  <a16:creationId xmlns:a16="http://schemas.microsoft.com/office/drawing/2014/main" id="{70297FDD-BB42-402B-BEFE-D4BBF05861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305" t="-4508" r="-20357" b="-1060"/>
            <a:stretch/>
          </p:blipFill>
          <p:spPr>
            <a:xfrm>
              <a:off x="3885037" y="816629"/>
              <a:ext cx="3928679" cy="3102121"/>
            </a:xfrm>
            <a:prstGeom prst="rect">
              <a:avLst/>
            </a:prstGeom>
          </p:spPr>
        </p:pic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0CAF517E-84DE-4966-AAE0-5EBEF2290808}"/>
                </a:ext>
              </a:extLst>
            </p:cNvPr>
            <p:cNvSpPr txBox="1">
              <a:spLocks/>
            </p:cNvSpPr>
            <p:nvPr/>
          </p:nvSpPr>
          <p:spPr>
            <a:xfrm>
              <a:off x="6760391" y="3618857"/>
              <a:ext cx="2545750" cy="447315"/>
            </a:xfrm>
            <a:prstGeom prst="rect">
              <a:avLst/>
            </a:prstGeom>
            <a:ln>
              <a:solidFill>
                <a:schemeClr val="accent1"/>
              </a:solidFill>
              <a:prstDash val="dash"/>
            </a:ln>
          </p:spPr>
          <p:txBody>
            <a:bodyPr vert="horz" lIns="182880" tIns="91440" rIns="182880" bIns="9144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NL" sz="1800" b="0" dirty="0">
                  <a:latin typeface="Univers" panose="020B0503020202020204" pitchFamily="34" charset="0"/>
                </a:rPr>
                <a:t>Arm cavities + recycling cavities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NL" sz="1800" b="0" dirty="0">
                  <a:latin typeface="Univers" panose="020B0503020202020204" pitchFamily="34" charset="0"/>
                </a:rPr>
                <a:t>Laser, injection</a:t>
              </a:r>
              <a:r>
                <a:rPr lang="en-US" sz="1800" b="0" dirty="0">
                  <a:latin typeface="Univers" panose="020B0503020202020204" pitchFamily="34" charset="0"/>
                </a:rPr>
                <a:t>,</a:t>
              </a:r>
              <a:r>
                <a:rPr lang="en-NL" sz="1800" b="0" dirty="0">
                  <a:latin typeface="Univers" panose="020B0503020202020204" pitchFamily="34" charset="0"/>
                </a:rPr>
                <a:t> detection,</a:t>
              </a:r>
              <a:r>
                <a:rPr lang="en-US" sz="1800" b="0" dirty="0">
                  <a:latin typeface="Univers" panose="020B0503020202020204" pitchFamily="34" charset="0"/>
                </a:rPr>
                <a:t> squeezing</a:t>
              </a:r>
              <a:endParaRPr lang="en-NL" sz="1800" b="0" dirty="0">
                <a:latin typeface="Univers" panose="020B0503020202020204" pitchFamily="34" charset="0"/>
              </a:endParaRPr>
            </a:p>
          </p:txBody>
        </p: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14E46D33-1FF7-4252-AB3E-9B25AE4D1DE7}"/>
                </a:ext>
              </a:extLst>
            </p:cNvPr>
            <p:cNvSpPr txBox="1">
              <a:spLocks/>
            </p:cNvSpPr>
            <p:nvPr/>
          </p:nvSpPr>
          <p:spPr>
            <a:xfrm>
              <a:off x="7597234" y="1537441"/>
              <a:ext cx="1708907" cy="844969"/>
            </a:xfrm>
            <a:prstGeom prst="rect">
              <a:avLst/>
            </a:prstGeom>
            <a:ln>
              <a:solidFill>
                <a:schemeClr val="accent1"/>
              </a:solidFill>
              <a:prstDash val="dash"/>
            </a:ln>
          </p:spPr>
          <p:txBody>
            <a:bodyPr vert="horz" lIns="182880" tIns="91440" rIns="182880" bIns="9144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Mechanical systems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Cooling &amp; ventilation,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Electrical systems,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Safety systems,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Logistics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800" b="0" dirty="0">
                <a:latin typeface="Univers" panose="020B0503020202020204" pitchFamily="34" charset="0"/>
              </a:endParaRP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NL" sz="1800" b="0" dirty="0">
                <a:latin typeface="Univers" panose="020B0503020202020204" pitchFamily="34" charset="0"/>
              </a:endParaRPr>
            </a:p>
          </p:txBody>
        </p:sp>
        <p:sp>
          <p:nvSpPr>
            <p:cNvPr id="22" name="Text Placeholder 3">
              <a:extLst>
                <a:ext uri="{FF2B5EF4-FFF2-40B4-BE49-F238E27FC236}">
                  <a16:creationId xmlns:a16="http://schemas.microsoft.com/office/drawing/2014/main" id="{1DB65637-602D-4EA8-A617-F64B002D339E}"/>
                </a:ext>
              </a:extLst>
            </p:cNvPr>
            <p:cNvSpPr txBox="1">
              <a:spLocks/>
            </p:cNvSpPr>
            <p:nvPr/>
          </p:nvSpPr>
          <p:spPr>
            <a:xfrm>
              <a:off x="7405898" y="2468314"/>
              <a:ext cx="1900243" cy="1123858"/>
            </a:xfrm>
            <a:prstGeom prst="rect">
              <a:avLst/>
            </a:prstGeom>
            <a:ln>
              <a:solidFill>
                <a:schemeClr val="accent1"/>
              </a:solidFill>
              <a:prstDash val="dash"/>
            </a:ln>
          </p:spPr>
          <p:txBody>
            <a:bodyPr vert="horz" lIns="182880" tIns="91440" rIns="182880" bIns="9144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Tower base, suspensions, tower envelopes,  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Scaffolding, 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Clean rooms, 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Auxiliary benches,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Beampipes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Logistics</a:t>
              </a:r>
              <a:endParaRPr lang="en-NL" sz="1800" b="0" dirty="0">
                <a:highlight>
                  <a:srgbClr val="FFFF00"/>
                </a:highlight>
                <a:latin typeface="Univers" panose="020B0503020202020204" pitchFamily="34" charset="0"/>
              </a:endParaRPr>
            </a:p>
          </p:txBody>
        </p:sp>
        <p:sp>
          <p:nvSpPr>
            <p:cNvPr id="24" name="Text Placeholder 3">
              <a:extLst>
                <a:ext uri="{FF2B5EF4-FFF2-40B4-BE49-F238E27FC236}">
                  <a16:creationId xmlns:a16="http://schemas.microsoft.com/office/drawing/2014/main" id="{87EA357A-AA06-4B97-BDDD-5891A619D677}"/>
                </a:ext>
              </a:extLst>
            </p:cNvPr>
            <p:cNvSpPr txBox="1">
              <a:spLocks/>
            </p:cNvSpPr>
            <p:nvPr/>
          </p:nvSpPr>
          <p:spPr>
            <a:xfrm>
              <a:off x="7201228" y="757311"/>
              <a:ext cx="1774850" cy="691844"/>
            </a:xfrm>
            <a:prstGeom prst="rect">
              <a:avLst/>
            </a:prstGeom>
            <a:ln>
              <a:solidFill>
                <a:schemeClr val="accent1"/>
              </a:solidFill>
              <a:prstDash val="dash"/>
            </a:ln>
          </p:spPr>
          <p:txBody>
            <a:bodyPr vert="horz" lIns="182880" tIns="91440" rIns="182880" bIns="9144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00FF00"/>
                  </a:highlight>
                  <a:latin typeface="Univers" panose="020B0503020202020204" pitchFamily="34" charset="0"/>
                </a:rPr>
                <a:t>Tunnel, 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00FF00"/>
                  </a:highlight>
                  <a:latin typeface="Univers" panose="020B0503020202020204" pitchFamily="34" charset="0"/>
                </a:rPr>
                <a:t>Caverns, 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Access shafts/tunnels</a:t>
              </a:r>
            </a:p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r>
                <a:rPr lang="en-US" sz="1800" b="0" dirty="0">
                  <a:highlight>
                    <a:srgbClr val="FFFF00"/>
                  </a:highlight>
                  <a:latin typeface="Univers" panose="020B0503020202020204" pitchFamily="34" charset="0"/>
                </a:rPr>
                <a:t>Emergency exits, etc.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3637D3-C4DA-4FF7-8650-9266CC5A95DC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6198247" y="1103233"/>
              <a:ext cx="1002981" cy="1279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C0D4D59-8668-4671-B692-4BDB46A37DA0}"/>
                </a:ext>
              </a:extLst>
            </p:cNvPr>
            <p:cNvCxnSpPr>
              <a:cxnSpLocks/>
              <a:endCxn id="20" idx="1"/>
            </p:cNvCxnSpPr>
            <p:nvPr/>
          </p:nvCxnSpPr>
          <p:spPr>
            <a:xfrm>
              <a:off x="6274218" y="1838029"/>
              <a:ext cx="1323016" cy="1218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79C998D-978A-40B3-BF72-8FEF8D040D39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6274219" y="2643980"/>
              <a:ext cx="1131679" cy="38626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E2D8971-54D5-4CFE-9519-A6C0A6E5C768}"/>
                </a:ext>
              </a:extLst>
            </p:cNvPr>
            <p:cNvCxnSpPr>
              <a:cxnSpLocks/>
              <a:endCxn id="19" idx="1"/>
            </p:cNvCxnSpPr>
            <p:nvPr/>
          </p:nvCxnSpPr>
          <p:spPr>
            <a:xfrm>
              <a:off x="6198247" y="3383944"/>
              <a:ext cx="562144" cy="4585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FF210C42-59DA-4A8D-A265-70A2ACBD60B0}"/>
              </a:ext>
            </a:extLst>
          </p:cNvPr>
          <p:cNvSpPr/>
          <p:nvPr/>
        </p:nvSpPr>
        <p:spPr bwMode="auto">
          <a:xfrm>
            <a:off x="5351240" y="5345832"/>
            <a:ext cx="3418910" cy="310896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miter lim="400000"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8255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Helvetica Neue" panose="02000503000000020004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1AC94C3-F290-47E9-9A26-333E3F76C884}"/>
              </a:ext>
            </a:extLst>
          </p:cNvPr>
          <p:cNvGrpSpPr/>
          <p:nvPr/>
        </p:nvGrpSpPr>
        <p:grpSpPr>
          <a:xfrm>
            <a:off x="4312142" y="2546880"/>
            <a:ext cx="8830612" cy="5928126"/>
            <a:chOff x="9396896" y="4649378"/>
            <a:chExt cx="7584057" cy="5091294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8A4361C-2F3C-4ABB-8232-BCEF7DF03BE5}"/>
                </a:ext>
              </a:extLst>
            </p:cNvPr>
            <p:cNvSpPr/>
            <p:nvPr/>
          </p:nvSpPr>
          <p:spPr bwMode="auto">
            <a:xfrm>
              <a:off x="9396896" y="4985792"/>
              <a:ext cx="4709160" cy="4754880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ysDash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nl-NL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36" name="Text Placeholder 3">
              <a:extLst>
                <a:ext uri="{FF2B5EF4-FFF2-40B4-BE49-F238E27FC236}">
                  <a16:creationId xmlns:a16="http://schemas.microsoft.com/office/drawing/2014/main" id="{03BB5FD8-AAB4-4291-817C-BDC338A25C56}"/>
                </a:ext>
              </a:extLst>
            </p:cNvPr>
            <p:cNvSpPr txBox="1">
              <a:spLocks/>
            </p:cNvSpPr>
            <p:nvPr/>
          </p:nvSpPr>
          <p:spPr>
            <a:xfrm>
              <a:off x="14091479" y="4649378"/>
              <a:ext cx="2889474" cy="1126329"/>
            </a:xfrm>
            <a:prstGeom prst="rect">
              <a:avLst/>
            </a:prstGeom>
            <a:ln w="38100">
              <a:solidFill>
                <a:srgbClr val="FFC000"/>
              </a:solidFill>
              <a:prstDash val="dash"/>
            </a:ln>
          </p:spPr>
          <p:txBody>
            <a:bodyPr vert="horz" lIns="182880" tIns="91440" rIns="182880" bIns="9144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288000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Char char="•"/>
              </a:pPr>
              <a:endParaRPr lang="en-US" sz="1400" dirty="0">
                <a:latin typeface="Univers" panose="020B0503020202020204" pitchFamily="34" charset="0"/>
              </a:endParaRP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1525FA35-0DAA-4C77-8BA3-9A87B2365C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25567" y="5225797"/>
              <a:ext cx="1632863" cy="208245"/>
            </a:xfrm>
            <a:prstGeom prst="straightConnector1">
              <a:avLst/>
            </a:prstGeom>
            <a:ln w="38100">
              <a:solidFill>
                <a:srgbClr val="FFC00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C87DCDA2-9AC0-485D-8CDB-7D6E3C822F2A}"/>
              </a:ext>
            </a:extLst>
          </p:cNvPr>
          <p:cNvSpPr txBox="1">
            <a:spLocks/>
          </p:cNvSpPr>
          <p:nvPr/>
        </p:nvSpPr>
        <p:spPr>
          <a:xfrm>
            <a:off x="14622049" y="2546881"/>
            <a:ext cx="9038297" cy="6471359"/>
          </a:xfrm>
          <a:prstGeom prst="rect">
            <a:avLst/>
          </a:prstGeom>
          <a:ln>
            <a:solidFill>
              <a:schemeClr val="tx2"/>
            </a:solidFill>
            <a:prstDash val="dash"/>
          </a:ln>
        </p:spPr>
        <p:txBody>
          <a:bodyPr vert="horz" lIns="182880" tIns="91440" rIns="182880" bIns="9144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/>
              <a:t>Limitations of Taskforce comparative analysis</a:t>
            </a:r>
            <a:r>
              <a:rPr lang="en-US" sz="2800" dirty="0">
                <a:latin typeface="Univers" panose="020B0503020202020204" pitchFamily="34" charset="0"/>
              </a:rPr>
              <a:t>: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Not tied to certain geographical and geological conditions</a:t>
            </a:r>
          </a:p>
          <a:p>
            <a:pPr marL="800100" lvl="1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Can only assume geological/hydrological conditions to a certain level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Excavation method is assumed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Construction planning scheme(s) not considered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Not considering optimal cavern/tunnel shape</a:t>
            </a:r>
          </a:p>
          <a:p>
            <a:pPr marL="800100" lvl="1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Assuming support system (primary and/or secondary lining, </a:t>
            </a:r>
            <a:r>
              <a:rPr lang="en-US" sz="2400" b="0" dirty="0" err="1">
                <a:latin typeface="Univers" panose="020B0503020202020204" pitchFamily="34" charset="0"/>
              </a:rPr>
              <a:t>rockbolts</a:t>
            </a:r>
            <a:r>
              <a:rPr lang="en-US" sz="2400" b="0" dirty="0">
                <a:latin typeface="Univers" panose="020B0503020202020204" pitchFamily="34" charset="0"/>
              </a:rPr>
              <a:t>, etc.)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Not considering access (shaft/tunnel), nor depth/position underground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Not considering additional tunnels needed for construction (e.g. connection/service tunnels for excavation of caverns)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Surface works not considered</a:t>
            </a:r>
          </a:p>
          <a:p>
            <a:pPr marL="342900" indent="-2880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b="0" dirty="0">
                <a:latin typeface="Univers" panose="020B0503020202020204" pitchFamily="34" charset="0"/>
              </a:rPr>
              <a:t>Not fully considering safety (no personnel yet).</a:t>
            </a:r>
            <a:endParaRPr lang="en-NL" sz="2400" b="0" dirty="0">
              <a:latin typeface="Univers" panose="020B0503020202020204" pitchFamily="34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403F9CB-3027-400A-8396-1CE8F3E280F2}"/>
              </a:ext>
            </a:extLst>
          </p:cNvPr>
          <p:cNvCxnSpPr>
            <a:cxnSpLocks/>
          </p:cNvCxnSpPr>
          <p:nvPr/>
        </p:nvCxnSpPr>
        <p:spPr>
          <a:xfrm flipH="1">
            <a:off x="2326904" y="6124966"/>
            <a:ext cx="3872096" cy="55790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F4B1A28-90F1-8F13-BE81-2BD78D0119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1360" y="9164920"/>
            <a:ext cx="7117199" cy="322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3265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0FB9EAC-8538-C60D-C76E-FD72122F4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00" y="2465512"/>
            <a:ext cx="21005800" cy="9843906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/>
              <a:t>Beyond Geometry</a:t>
            </a:r>
          </a:p>
          <a:p>
            <a:r>
              <a:rPr lang="en-GB" sz="2800" dirty="0"/>
              <a:t>Projects must consider non-geometrical engineering criteria that impact:</a:t>
            </a:r>
          </a:p>
          <a:p>
            <a:pPr lvl="1"/>
            <a:r>
              <a:rPr lang="en-GB" sz="2400" dirty="0"/>
              <a:t>Cost</a:t>
            </a:r>
          </a:p>
          <a:p>
            <a:pPr lvl="1"/>
            <a:r>
              <a:rPr lang="en-GB" sz="2400" dirty="0"/>
              <a:t>Feasibility</a:t>
            </a:r>
          </a:p>
          <a:p>
            <a:pPr lvl="1"/>
            <a:r>
              <a:rPr lang="en-GB" sz="2400" dirty="0"/>
              <a:t>Long-term performance</a:t>
            </a:r>
          </a:p>
          <a:p>
            <a:r>
              <a:rPr lang="en-GB" sz="2800" dirty="0"/>
              <a:t>Examples of non-geometrical requirements (discussion still on-going):</a:t>
            </a:r>
          </a:p>
          <a:p>
            <a:pPr lvl="1"/>
            <a:r>
              <a:rPr lang="en-GB" sz="2400" dirty="0"/>
              <a:t>Water tightness of caverns/tunnels</a:t>
            </a:r>
          </a:p>
          <a:p>
            <a:pPr lvl="1"/>
            <a:r>
              <a:rPr lang="en-GB" sz="2400" dirty="0"/>
              <a:t>Allowable water inflow levels</a:t>
            </a:r>
          </a:p>
          <a:p>
            <a:pPr lvl="1"/>
            <a:r>
              <a:rPr lang="en-GB" sz="2400" dirty="0"/>
              <a:t>Inclination limits for tunnels</a:t>
            </a:r>
          </a:p>
          <a:p>
            <a:pPr lvl="1"/>
            <a:r>
              <a:rPr lang="en-GB" sz="2400" dirty="0"/>
              <a:t>Cleanliness standards (for sensitive equipment)</a:t>
            </a:r>
          </a:p>
          <a:p>
            <a:pPr lvl="1"/>
            <a:r>
              <a:rPr lang="en-GB" sz="2400" dirty="0"/>
              <a:t>Environmental constraints (e.g., humidity, temperature, also </a:t>
            </a:r>
            <a:r>
              <a:rPr lang="en-GB" sz="2400" dirty="0" err="1"/>
              <a:t>fluxuations</a:t>
            </a:r>
            <a:r>
              <a:rPr lang="en-GB" sz="2400" dirty="0"/>
              <a:t>)</a:t>
            </a:r>
          </a:p>
          <a:p>
            <a:pPr lvl="1"/>
            <a:r>
              <a:rPr lang="en-GB" sz="2400" dirty="0"/>
              <a:t>Electrical and utility needs</a:t>
            </a:r>
          </a:p>
          <a:p>
            <a:pPr lvl="1"/>
            <a:r>
              <a:rPr lang="en-GB" sz="2400" dirty="0"/>
              <a:t>Safety and emergency access requirements</a:t>
            </a:r>
          </a:p>
          <a:p>
            <a:pPr lvl="1"/>
            <a:r>
              <a:rPr lang="en-GB" sz="2400" dirty="0"/>
              <a:t>Future-proofing (space or systems reserved for future upgrades)</a:t>
            </a:r>
          </a:p>
          <a:p>
            <a:r>
              <a:rPr lang="en-GB" sz="2800" dirty="0"/>
              <a:t>Feasibility Implications:</a:t>
            </a:r>
          </a:p>
          <a:p>
            <a:pPr lvl="1"/>
            <a:r>
              <a:rPr lang="en-GB" sz="2400" dirty="0"/>
              <a:t>These factors may necessitate design changes→ Can lead to higher costs than early concept designs assumed</a:t>
            </a:r>
          </a:p>
          <a:p>
            <a:pPr lvl="1"/>
            <a:r>
              <a:rPr lang="en-GB" sz="2400" dirty="0"/>
              <a:t>To be assessed further in the local host site(s) feasibility studies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7383F9-E2A5-FD99-6262-6F896C8D2F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B0535-2E95-4915-8C14-A4697CA95C0A}" type="slidenum">
              <a:rPr lang="it-IT" altLang="it-IT" smtClean="0"/>
              <a:pPr/>
              <a:t>8</a:t>
            </a:fld>
            <a:endParaRPr lang="it-IT" alt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772FA9-5C19-3C7D-3AC0-3C0381D7A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Technical/Engineering requirements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423807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BD39-092A-7D98-3A39-29522CDEB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95248E-BDAA-2095-82BC-A5070AB711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945" y="3097182"/>
            <a:ext cx="14174058" cy="298206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Adoption of parametric design methodology leveraging 3D models of the infrastructure not merely as a means of geometrical representation but as a versatile tool to:</a:t>
            </a:r>
          </a:p>
          <a:p>
            <a:pPr>
              <a:lnSpc>
                <a:spcPct val="100000"/>
              </a:lnSpc>
            </a:pPr>
            <a:r>
              <a:rPr lang="en-US" sz="2800" i="1" dirty="0"/>
              <a:t>Compare alternative scenarios and situations.</a:t>
            </a:r>
          </a:p>
          <a:p>
            <a:pPr>
              <a:lnSpc>
                <a:spcPct val="100000"/>
              </a:lnSpc>
            </a:pPr>
            <a:r>
              <a:rPr lang="en-US" sz="2800" i="1" dirty="0"/>
              <a:t>Perform real-time analyses (e.g., costs, quantities).</a:t>
            </a:r>
          </a:p>
          <a:p>
            <a:pPr>
              <a:lnSpc>
                <a:spcPct val="100000"/>
              </a:lnSpc>
            </a:pPr>
            <a:r>
              <a:rPr lang="en-US" sz="2800" i="1" dirty="0"/>
              <a:t>Automate solution generation where feasible.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This approach enhances efficiency, adaptability, and decision-making throughout the design process.</a:t>
            </a:r>
            <a:endParaRPr lang="de-CH" sz="2800" dirty="0"/>
          </a:p>
        </p:txBody>
      </p:sp>
      <p:sp>
        <p:nvSpPr>
          <p:cNvPr id="3" name="Titel 3">
            <a:extLst>
              <a:ext uri="{FF2B5EF4-FFF2-40B4-BE49-F238E27FC236}">
                <a16:creationId xmlns:a16="http://schemas.microsoft.com/office/drawing/2014/main" id="{4702A611-959B-E8B2-9E56-D22070695A57}"/>
              </a:ext>
            </a:extLst>
          </p:cNvPr>
          <p:cNvSpPr txBox="1">
            <a:spLocks/>
          </p:cNvSpPr>
          <p:nvPr/>
        </p:nvSpPr>
        <p:spPr bwMode="auto">
          <a:xfrm>
            <a:off x="1689100" y="832143"/>
            <a:ext cx="21005800" cy="149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>
            <a:lvl1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5400" kern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 Neue Medium" charset="0"/>
              </a:defRPr>
            </a:lvl1pPr>
            <a:lvl2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2pPr>
            <a:lvl3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3pPr>
            <a:lvl4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4pPr>
            <a:lvl5pPr algn="ctr" defTabSz="825500" rtl="0" eaLnBrk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charset="0"/>
              </a:defRPr>
            </a:lvl5pPr>
            <a:lvl6pPr marL="4572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6pPr>
            <a:lvl7pPr marL="9144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7pPr>
            <a:lvl8pPr marL="13716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8pPr>
            <a:lvl9pPr marL="1828800" algn="ctr" defTabSz="825500" rtl="0" fontAlgn="base" hangingPunct="0">
              <a:spcBef>
                <a:spcPct val="0"/>
              </a:spcBef>
              <a:spcAft>
                <a:spcPct val="0"/>
              </a:spcAft>
              <a:defRPr sz="11200">
                <a:solidFill>
                  <a:srgbClr val="000000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  <a:sym typeface="Helvetica Neue Medium" panose="02000503000000020004" pitchFamily="2" charset="0"/>
              </a:defRPr>
            </a:lvl9pPr>
          </a:lstStyle>
          <a:p>
            <a:r>
              <a:rPr lang="en-US" b="0" dirty="0"/>
              <a:t>Model-based parametric design and analysis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BB2A704-9110-FF58-6A6F-0B19F7D488C4}"/>
              </a:ext>
            </a:extLst>
          </p:cNvPr>
          <p:cNvGrpSpPr/>
          <p:nvPr/>
        </p:nvGrpSpPr>
        <p:grpSpPr>
          <a:xfrm>
            <a:off x="422198" y="7002016"/>
            <a:ext cx="16271697" cy="5249478"/>
            <a:chOff x="1240666" y="5957524"/>
            <a:chExt cx="22458405" cy="7245397"/>
          </a:xfrm>
        </p:grpSpPr>
        <p:pic>
          <p:nvPicPr>
            <p:cNvPr id="4" name="Grafik 3" descr="Mann mit einfarbiger Füllung">
              <a:extLst>
                <a:ext uri="{FF2B5EF4-FFF2-40B4-BE49-F238E27FC236}">
                  <a16:creationId xmlns:a16="http://schemas.microsoft.com/office/drawing/2014/main" id="{04570BFF-596E-6615-C1B6-6F66006D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75572" y="7258435"/>
              <a:ext cx="1189736" cy="1189736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F6733916-FF05-3487-2726-67748BCC8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88813" y="5995819"/>
              <a:ext cx="2666832" cy="3586312"/>
            </a:xfrm>
            <a:prstGeom prst="rect">
              <a:avLst/>
            </a:prstGeom>
          </p:spPr>
        </p:pic>
        <p:sp>
          <p:nvSpPr>
            <p:cNvPr id="6" name="Inhaltsplatzhalter 1">
              <a:extLst>
                <a:ext uri="{FF2B5EF4-FFF2-40B4-BE49-F238E27FC236}">
                  <a16:creationId xmlns:a16="http://schemas.microsoft.com/office/drawing/2014/main" id="{FDEB0A2C-4782-2AEF-FB6F-1186E832C0D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55907" y="6717465"/>
              <a:ext cx="2855614" cy="74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Parameters set 1</a:t>
              </a:r>
              <a:endParaRPr lang="de-CH" sz="1800" b="0" dirty="0"/>
            </a:p>
          </p:txBody>
        </p:sp>
        <p:sp>
          <p:nvSpPr>
            <p:cNvPr id="7" name="Inhaltsplatzhalter 1">
              <a:extLst>
                <a:ext uri="{FF2B5EF4-FFF2-40B4-BE49-F238E27FC236}">
                  <a16:creationId xmlns:a16="http://schemas.microsoft.com/office/drawing/2014/main" id="{84A71BE1-5CB7-293F-A431-045B693119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4310143" y="6053299"/>
              <a:ext cx="1771558" cy="29036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400" b="0" dirty="0"/>
                <a:t>Real time Calculation: (Cavern Volumes, Tunnel Volumes &amp; Lengths, Quantity of materials,.. )</a:t>
              </a:r>
              <a:endParaRPr lang="de-CH" sz="1400" b="0" dirty="0"/>
            </a:p>
          </p:txBody>
        </p: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26B9B577-89E2-E46E-F50F-4B9FE6A7AA50}"/>
                </a:ext>
              </a:extLst>
            </p:cNvPr>
            <p:cNvCxnSpPr/>
            <p:nvPr/>
          </p:nvCxnSpPr>
          <p:spPr bwMode="auto">
            <a:xfrm>
              <a:off x="8830226" y="8717803"/>
              <a:ext cx="64807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Inhaltsplatzhalter 1">
              <a:extLst>
                <a:ext uri="{FF2B5EF4-FFF2-40B4-BE49-F238E27FC236}">
                  <a16:creationId xmlns:a16="http://schemas.microsoft.com/office/drawing/2014/main" id="{C0EF6535-A1E4-4B7B-FA4D-E12BE7D65E0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7007167" y="6024339"/>
              <a:ext cx="936164" cy="4663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Cost</a:t>
              </a:r>
              <a:endParaRPr lang="de-CH" sz="1800" b="0" dirty="0"/>
            </a:p>
          </p:txBody>
        </p:sp>
        <p:sp>
          <p:nvSpPr>
            <p:cNvPr id="12" name="Inhaltsplatzhalter 1">
              <a:extLst>
                <a:ext uri="{FF2B5EF4-FFF2-40B4-BE49-F238E27FC236}">
                  <a16:creationId xmlns:a16="http://schemas.microsoft.com/office/drawing/2014/main" id="{D256E7AA-71AF-A325-518C-32E95EDB40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84513" y="8464793"/>
              <a:ext cx="2827008" cy="7476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Parameters set 2</a:t>
              </a:r>
              <a:endParaRPr lang="de-CH" sz="1800" b="0" dirty="0"/>
            </a:p>
          </p:txBody>
        </p: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DD1EA51D-3F85-29D2-8478-F19498C8D9F0}"/>
                </a:ext>
              </a:extLst>
            </p:cNvPr>
            <p:cNvCxnSpPr/>
            <p:nvPr/>
          </p:nvCxnSpPr>
          <p:spPr bwMode="auto">
            <a:xfrm>
              <a:off x="8830226" y="6994702"/>
              <a:ext cx="64807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188F2FD4-C9E5-7DBB-A8F7-D89D7BC46E99}"/>
                </a:ext>
              </a:extLst>
            </p:cNvPr>
            <p:cNvCxnSpPr/>
            <p:nvPr/>
          </p:nvCxnSpPr>
          <p:spPr bwMode="auto">
            <a:xfrm>
              <a:off x="12441117" y="6692326"/>
              <a:ext cx="866507" cy="50809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70F102A1-8CF8-EB1D-010B-ADADCD7D4FED}"/>
                </a:ext>
              </a:extLst>
            </p:cNvPr>
            <p:cNvCxnSpPr/>
            <p:nvPr/>
          </p:nvCxnSpPr>
          <p:spPr bwMode="auto">
            <a:xfrm flipV="1">
              <a:off x="15881012" y="6510417"/>
              <a:ext cx="592577" cy="58087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CAA64564-B5C8-6162-6FF3-18AA1EA3F55E}"/>
                </a:ext>
              </a:extLst>
            </p:cNvPr>
            <p:cNvCxnSpPr>
              <a:stCxn id="17" idx="0"/>
              <a:endCxn id="25" idx="2"/>
            </p:cNvCxnSpPr>
            <p:nvPr/>
          </p:nvCxnSpPr>
          <p:spPr bwMode="auto">
            <a:xfrm flipH="1" flipV="1">
              <a:off x="8133507" y="10765609"/>
              <a:ext cx="21" cy="1128141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Inhaltsplatzhalter 1">
              <a:extLst>
                <a:ext uri="{FF2B5EF4-FFF2-40B4-BE49-F238E27FC236}">
                  <a16:creationId xmlns:a16="http://schemas.microsoft.com/office/drawing/2014/main" id="{3D6EF7BA-F81A-A872-7FC0-79BA1C50C63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999312" y="11893750"/>
              <a:ext cx="4268432" cy="580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Criteria to be considered</a:t>
              </a:r>
              <a:endParaRPr lang="de-CH" sz="1800" b="0" dirty="0"/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F183C862-2BC0-CB5C-B61C-F35BB7AC4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0941"/>
            <a:stretch/>
          </p:blipFill>
          <p:spPr>
            <a:xfrm>
              <a:off x="1316554" y="7144979"/>
              <a:ext cx="2666832" cy="1759413"/>
            </a:xfrm>
            <a:prstGeom prst="rect">
              <a:avLst/>
            </a:prstGeom>
          </p:spPr>
        </p:pic>
        <p:sp>
          <p:nvSpPr>
            <p:cNvPr id="19" name="Inhaltsplatzhalter 1">
              <a:extLst>
                <a:ext uri="{FF2B5EF4-FFF2-40B4-BE49-F238E27FC236}">
                  <a16:creationId xmlns:a16="http://schemas.microsoft.com/office/drawing/2014/main" id="{07964B13-E44E-F5B3-9764-B821251B06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826357" y="9148847"/>
              <a:ext cx="2258227" cy="26056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1800" b="0" dirty="0"/>
                <a:t>Parametric model </a:t>
              </a:r>
              <a:r>
                <a:rPr lang="en-US" sz="1400" b="0" dirty="0"/>
                <a:t>(Flexible with constraints</a:t>
              </a:r>
              <a:r>
                <a:rPr lang="de-CH" sz="1400" b="0" dirty="0"/>
                <a:t>) </a:t>
              </a:r>
              <a:r>
                <a:rPr lang="de-CH" sz="1600" b="0" dirty="0" err="1"/>
                <a:t>Which</a:t>
              </a:r>
              <a:r>
                <a:rPr lang="de-CH" sz="1600" b="0" dirty="0"/>
                <a:t> </a:t>
              </a:r>
              <a:r>
                <a:rPr lang="de-CH" sz="1600" b="0" dirty="0" err="1"/>
                <a:t>include</a:t>
              </a:r>
              <a:r>
                <a:rPr lang="de-CH" sz="1600" b="0" dirty="0"/>
                <a:t> </a:t>
              </a:r>
              <a:r>
                <a:rPr lang="de-CH" sz="1600" b="0" dirty="0" err="1"/>
                <a:t>the</a:t>
              </a:r>
              <a:r>
                <a:rPr lang="de-CH" sz="1600" b="0" dirty="0"/>
                <a:t> </a:t>
              </a:r>
              <a:r>
                <a:rPr lang="de-CH" sz="1600" b="0" dirty="0" err="1"/>
                <a:t>layout</a:t>
              </a:r>
              <a:r>
                <a:rPr lang="de-CH" sz="1600" b="0" dirty="0"/>
                <a:t> </a:t>
              </a:r>
              <a:r>
                <a:rPr lang="de-CH" sz="1600" b="0" dirty="0" err="1"/>
                <a:t>variants</a:t>
              </a:r>
              <a:endParaRPr lang="de-CH" sz="1800" b="0" dirty="0"/>
            </a:p>
          </p:txBody>
        </p: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B29A85AE-EC9A-9031-14A0-F5B374605179}"/>
                </a:ext>
              </a:extLst>
            </p:cNvPr>
            <p:cNvCxnSpPr/>
            <p:nvPr/>
          </p:nvCxnSpPr>
          <p:spPr bwMode="auto">
            <a:xfrm>
              <a:off x="4163807" y="7981778"/>
              <a:ext cx="1102112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C09A34EA-26C4-824F-CEA2-E3A9D12A9BFA}"/>
                </a:ext>
              </a:extLst>
            </p:cNvPr>
            <p:cNvCxnSpPr/>
            <p:nvPr/>
          </p:nvCxnSpPr>
          <p:spPr bwMode="auto">
            <a:xfrm flipV="1">
              <a:off x="12513149" y="7542406"/>
              <a:ext cx="794475" cy="48744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2" name="Inhaltsplatzhalter 1">
              <a:extLst>
                <a:ext uri="{FF2B5EF4-FFF2-40B4-BE49-F238E27FC236}">
                  <a16:creationId xmlns:a16="http://schemas.microsoft.com/office/drawing/2014/main" id="{F759D9F7-14A9-0AFE-A887-4F35D5AF1E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75639" y="5957524"/>
              <a:ext cx="1211388" cy="38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400" b="0" dirty="0"/>
                <a:t>Option A</a:t>
              </a:r>
              <a:endParaRPr lang="de-CH" sz="1400" b="0" dirty="0"/>
            </a:p>
          </p:txBody>
        </p:sp>
        <p:sp>
          <p:nvSpPr>
            <p:cNvPr id="23" name="Inhaltsplatzhalter 1">
              <a:extLst>
                <a:ext uri="{FF2B5EF4-FFF2-40B4-BE49-F238E27FC236}">
                  <a16:creationId xmlns:a16="http://schemas.microsoft.com/office/drawing/2014/main" id="{041A7DB1-96EF-E1B3-3EB0-BDE3A9DAE85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75639" y="7597691"/>
              <a:ext cx="1211388" cy="3825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400" b="0" dirty="0"/>
                <a:t>Option X</a:t>
              </a:r>
              <a:endParaRPr lang="de-CH" sz="1400" b="0" dirty="0"/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1E5A987F-260B-FA36-7EF5-66C592DF7ACE}"/>
                </a:ext>
              </a:extLst>
            </p:cNvPr>
            <p:cNvCxnSpPr/>
            <p:nvPr/>
          </p:nvCxnSpPr>
          <p:spPr bwMode="auto">
            <a:xfrm>
              <a:off x="3806452" y="8640596"/>
              <a:ext cx="1619943" cy="145781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Inhaltsplatzhalter 1">
              <a:extLst>
                <a:ext uri="{FF2B5EF4-FFF2-40B4-BE49-F238E27FC236}">
                  <a16:creationId xmlns:a16="http://schemas.microsoft.com/office/drawing/2014/main" id="{16F41D12-0197-A8C7-B3C4-4A035FA5C1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855907" y="10098410"/>
              <a:ext cx="4555200" cy="667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Multi objective optimization</a:t>
              </a:r>
              <a:endParaRPr lang="de-CH" sz="1800" b="0" dirty="0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59705507-B556-3BC3-A94E-16448C5DEE48}"/>
                </a:ext>
              </a:extLst>
            </p:cNvPr>
            <p:cNvCxnSpPr/>
            <p:nvPr/>
          </p:nvCxnSpPr>
          <p:spPr bwMode="auto">
            <a:xfrm>
              <a:off x="10651603" y="10444848"/>
              <a:ext cx="2849718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7" name="Inhaltsplatzhalter 1">
              <a:extLst>
                <a:ext uri="{FF2B5EF4-FFF2-40B4-BE49-F238E27FC236}">
                  <a16:creationId xmlns:a16="http://schemas.microsoft.com/office/drawing/2014/main" id="{CFC4CCDA-688B-B675-9FD3-7C67DC162E2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882433" y="11429624"/>
              <a:ext cx="6365038" cy="580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Automatic layout </a:t>
              </a:r>
              <a:r>
                <a:rPr lang="en-US" sz="1800" b="0"/>
                <a:t>and sections </a:t>
              </a:r>
              <a:r>
                <a:rPr lang="en-US" sz="1800" b="0" dirty="0"/>
                <a:t>proposals</a:t>
              </a:r>
              <a:endParaRPr lang="de-CH" sz="1800" b="0" dirty="0"/>
            </a:p>
          </p:txBody>
        </p:sp>
        <p:sp>
          <p:nvSpPr>
            <p:cNvPr id="28" name="Geschweifte Klammer links 27">
              <a:extLst>
                <a:ext uri="{FF2B5EF4-FFF2-40B4-BE49-F238E27FC236}">
                  <a16:creationId xmlns:a16="http://schemas.microsoft.com/office/drawing/2014/main" id="{200AAE50-6C51-296A-08BE-27CFB2EEE416}"/>
                </a:ext>
              </a:extLst>
            </p:cNvPr>
            <p:cNvSpPr/>
            <p:nvPr/>
          </p:nvSpPr>
          <p:spPr bwMode="auto">
            <a:xfrm>
              <a:off x="5337917" y="7759007"/>
              <a:ext cx="517990" cy="445338"/>
            </a:xfrm>
            <a:prstGeom prst="leftBrac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29" name="Inhaltsplatzhalter 1">
              <a:extLst>
                <a:ext uri="{FF2B5EF4-FFF2-40B4-BE49-F238E27FC236}">
                  <a16:creationId xmlns:a16="http://schemas.microsoft.com/office/drawing/2014/main" id="{24545D3A-5A3A-2CA3-9671-81FBE59EB2C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92933" y="6692326"/>
              <a:ext cx="2331312" cy="6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Comparison</a:t>
              </a:r>
              <a:endParaRPr lang="de-CH" sz="1800" b="0" dirty="0"/>
            </a:p>
          </p:txBody>
        </p:sp>
        <p:sp>
          <p:nvSpPr>
            <p:cNvPr id="30" name="Inhaltsplatzhalter 1">
              <a:extLst>
                <a:ext uri="{FF2B5EF4-FFF2-40B4-BE49-F238E27FC236}">
                  <a16:creationId xmlns:a16="http://schemas.microsoft.com/office/drawing/2014/main" id="{C8807753-1C48-D2BA-3669-5225573B2DD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561612" y="7768072"/>
              <a:ext cx="2331312" cy="617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Validation</a:t>
              </a:r>
              <a:endParaRPr lang="de-CH" sz="1800" b="0" dirty="0"/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8778FE3F-F269-FDFA-AF09-2ED44D7112C8}"/>
                </a:ext>
              </a:extLst>
            </p:cNvPr>
            <p:cNvCxnSpPr/>
            <p:nvPr/>
          </p:nvCxnSpPr>
          <p:spPr bwMode="auto">
            <a:xfrm>
              <a:off x="15881012" y="7258435"/>
              <a:ext cx="592577" cy="4408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2" name="Gerade Verbindung mit Pfeil 31">
              <a:extLst>
                <a:ext uri="{FF2B5EF4-FFF2-40B4-BE49-F238E27FC236}">
                  <a16:creationId xmlns:a16="http://schemas.microsoft.com/office/drawing/2014/main" id="{41765880-D250-08D9-426F-C54EC868FE83}"/>
                </a:ext>
              </a:extLst>
            </p:cNvPr>
            <p:cNvCxnSpPr/>
            <p:nvPr/>
          </p:nvCxnSpPr>
          <p:spPr bwMode="auto">
            <a:xfrm>
              <a:off x="18335218" y="6510417"/>
              <a:ext cx="557706" cy="46638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 Verbindung mit Pfeil 32">
              <a:extLst>
                <a:ext uri="{FF2B5EF4-FFF2-40B4-BE49-F238E27FC236}">
                  <a16:creationId xmlns:a16="http://schemas.microsoft.com/office/drawing/2014/main" id="{B78891B0-FFCE-62B0-00B3-C4B0F20D3D4B}"/>
                </a:ext>
              </a:extLst>
            </p:cNvPr>
            <p:cNvCxnSpPr/>
            <p:nvPr/>
          </p:nvCxnSpPr>
          <p:spPr bwMode="auto">
            <a:xfrm flipV="1">
              <a:off x="18391211" y="7258435"/>
              <a:ext cx="540081" cy="44084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A1B94979-F1C1-BFEE-CF1C-573DCAEED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0941"/>
            <a:stretch/>
          </p:blipFill>
          <p:spPr>
            <a:xfrm>
              <a:off x="13775744" y="9576684"/>
              <a:ext cx="2294251" cy="1513607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9E1D9CA2-8988-31B7-7DFF-B763197EB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0941"/>
            <a:stretch/>
          </p:blipFill>
          <p:spPr>
            <a:xfrm>
              <a:off x="16090437" y="9576684"/>
              <a:ext cx="2294251" cy="1513607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BD864606-F7B7-45DF-7A56-3339CC3C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50941"/>
            <a:stretch/>
          </p:blipFill>
          <p:spPr>
            <a:xfrm>
              <a:off x="18384688" y="9576684"/>
              <a:ext cx="2294251" cy="1513607"/>
            </a:xfrm>
            <a:prstGeom prst="rect">
              <a:avLst/>
            </a:prstGeom>
          </p:spPr>
        </p:pic>
        <p:cxnSp>
          <p:nvCxnSpPr>
            <p:cNvPr id="37" name="Gerade Verbindung mit Pfeil 36">
              <a:extLst>
                <a:ext uri="{FF2B5EF4-FFF2-40B4-BE49-F238E27FC236}">
                  <a16:creationId xmlns:a16="http://schemas.microsoft.com/office/drawing/2014/main" id="{E3994627-9752-971D-1266-94B3392A2EF8}"/>
                </a:ext>
              </a:extLst>
            </p:cNvPr>
            <p:cNvCxnSpPr/>
            <p:nvPr/>
          </p:nvCxnSpPr>
          <p:spPr bwMode="auto">
            <a:xfrm flipV="1">
              <a:off x="17089155" y="8448171"/>
              <a:ext cx="0" cy="62294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8" name="Geschweifte Klammer links 37">
              <a:extLst>
                <a:ext uri="{FF2B5EF4-FFF2-40B4-BE49-F238E27FC236}">
                  <a16:creationId xmlns:a16="http://schemas.microsoft.com/office/drawing/2014/main" id="{21B5F101-3E15-81A1-7343-63887B48C73E}"/>
                </a:ext>
              </a:extLst>
            </p:cNvPr>
            <p:cNvSpPr/>
            <p:nvPr/>
          </p:nvSpPr>
          <p:spPr bwMode="auto">
            <a:xfrm rot="5400000">
              <a:off x="16870140" y="9250208"/>
              <a:ext cx="434289" cy="445338"/>
            </a:xfrm>
            <a:prstGeom prst="leftBrac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39" name="Inhaltsplatzhalter 1">
              <a:extLst>
                <a:ext uri="{FF2B5EF4-FFF2-40B4-BE49-F238E27FC236}">
                  <a16:creationId xmlns:a16="http://schemas.microsoft.com/office/drawing/2014/main" id="{389C56B2-A317-767D-72C1-5F99C14A87E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000479" y="10098410"/>
              <a:ext cx="1698592" cy="1295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t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1800" b="0" dirty="0"/>
                <a:t>Decision making</a:t>
              </a:r>
              <a:endParaRPr lang="de-CH" sz="1800" b="0" dirty="0"/>
            </a:p>
          </p:txBody>
        </p:sp>
        <p:sp>
          <p:nvSpPr>
            <p:cNvPr id="40" name="Geschweifte Klammer links 39">
              <a:extLst>
                <a:ext uri="{FF2B5EF4-FFF2-40B4-BE49-F238E27FC236}">
                  <a16:creationId xmlns:a16="http://schemas.microsoft.com/office/drawing/2014/main" id="{E94CCFCD-CC97-DEF6-A63B-94F85BAB2EE3}"/>
                </a:ext>
              </a:extLst>
            </p:cNvPr>
            <p:cNvSpPr/>
            <p:nvPr/>
          </p:nvSpPr>
          <p:spPr bwMode="auto">
            <a:xfrm rot="10800000">
              <a:off x="21243182" y="6050862"/>
              <a:ext cx="667461" cy="6423760"/>
            </a:xfrm>
            <a:prstGeom prst="leftBrace">
              <a:avLst>
                <a:gd name="adj1" fmla="val 8333"/>
                <a:gd name="adj2" fmla="val 31068"/>
              </a:avLst>
            </a:prstGeom>
            <a:noFill/>
            <a:ln w="25400" cap="flat" cmpd="sng" algn="ctr">
              <a:solidFill>
                <a:srgbClr val="000000"/>
              </a:solidFill>
              <a:prstDash val="solid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pic>
          <p:nvPicPr>
            <p:cNvPr id="41" name="Grafik 40" descr="Klemmbrett gemischt mit einfarbiger Füllung">
              <a:extLst>
                <a:ext uri="{FF2B5EF4-FFF2-40B4-BE49-F238E27FC236}">
                  <a16:creationId xmlns:a16="http://schemas.microsoft.com/office/drawing/2014/main" id="{03D71542-2F16-D410-D256-D83C6C5E5B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823839" y="6590703"/>
              <a:ext cx="914400" cy="914400"/>
            </a:xfrm>
            <a:prstGeom prst="rect">
              <a:avLst/>
            </a:prstGeom>
          </p:spPr>
        </p:pic>
        <p:pic>
          <p:nvPicPr>
            <p:cNvPr id="42" name="Grafik 41" descr="Abakus mit einfarbiger Füllung">
              <a:extLst>
                <a:ext uri="{FF2B5EF4-FFF2-40B4-BE49-F238E27FC236}">
                  <a16:creationId xmlns:a16="http://schemas.microsoft.com/office/drawing/2014/main" id="{4349BF5B-49D1-2EB1-8116-CE52AFDF1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3408956" y="6894072"/>
              <a:ext cx="914400" cy="914400"/>
            </a:xfrm>
            <a:prstGeom prst="rect">
              <a:avLst/>
            </a:prstGeom>
          </p:spPr>
        </p:pic>
        <p:pic>
          <p:nvPicPr>
            <p:cNvPr id="43" name="Grafik 42" descr="Venn-Diagramm mit einfarbiger Füllung">
              <a:extLst>
                <a:ext uri="{FF2B5EF4-FFF2-40B4-BE49-F238E27FC236}">
                  <a16:creationId xmlns:a16="http://schemas.microsoft.com/office/drawing/2014/main" id="{4C54C186-C21D-F9C0-72F2-77BD0E40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655739" y="7207972"/>
              <a:ext cx="914400" cy="914400"/>
            </a:xfrm>
            <a:prstGeom prst="rect">
              <a:avLst/>
            </a:prstGeom>
          </p:spPr>
        </p:pic>
        <p:pic>
          <p:nvPicPr>
            <p:cNvPr id="44" name="Grafik 43" descr="Computer mit einfarbiger Füllung">
              <a:extLst>
                <a:ext uri="{FF2B5EF4-FFF2-40B4-BE49-F238E27FC236}">
                  <a16:creationId xmlns:a16="http://schemas.microsoft.com/office/drawing/2014/main" id="{D3FF1CEA-60B6-C4AA-9C5C-6C9AF2C0EB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778288" y="10568825"/>
              <a:ext cx="914400" cy="914400"/>
            </a:xfrm>
            <a:prstGeom prst="rect">
              <a:avLst/>
            </a:prstGeom>
          </p:spPr>
        </p:pic>
        <p:sp>
          <p:nvSpPr>
            <p:cNvPr id="8" name="Rechteck: abgerundete Ecken 7">
              <a:extLst>
                <a:ext uri="{FF2B5EF4-FFF2-40B4-BE49-F238E27FC236}">
                  <a16:creationId xmlns:a16="http://schemas.microsoft.com/office/drawing/2014/main" id="{D56ADC86-2253-827E-166D-890121747690}"/>
                </a:ext>
              </a:extLst>
            </p:cNvPr>
            <p:cNvSpPr/>
            <p:nvPr/>
          </p:nvSpPr>
          <p:spPr bwMode="auto">
            <a:xfrm>
              <a:off x="1240666" y="5983403"/>
              <a:ext cx="14688131" cy="3593276"/>
            </a:xfrm>
            <a:prstGeom prst="roundRect">
              <a:avLst>
                <a:gd name="adj" fmla="val 9871"/>
              </a:avLst>
            </a:prstGeom>
            <a:noFill/>
            <a:ln w="25400" cap="flat" cmpd="sng" algn="ctr">
              <a:solidFill>
                <a:srgbClr val="00B050"/>
              </a:solidFill>
              <a:prstDash val="dash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713B601D-3EC5-F181-FC20-99FB2EE64BF8}"/>
                </a:ext>
              </a:extLst>
            </p:cNvPr>
            <p:cNvSpPr/>
            <p:nvPr/>
          </p:nvSpPr>
          <p:spPr bwMode="auto">
            <a:xfrm>
              <a:off x="4997095" y="9721046"/>
              <a:ext cx="16001049" cy="3481875"/>
            </a:xfrm>
            <a:prstGeom prst="roundRect">
              <a:avLst/>
            </a:prstGeom>
            <a:noFill/>
            <a:ln w="25400" cap="flat" cmpd="sng" algn="ctr">
              <a:solidFill>
                <a:srgbClr val="FF0000"/>
              </a:solidFill>
              <a:prstDash val="dash"/>
              <a:miter lim="400000"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8255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endParaRPr>
            </a:p>
          </p:txBody>
        </p:sp>
        <p:sp>
          <p:nvSpPr>
            <p:cNvPr id="45" name="Inhaltsplatzhalter 1">
              <a:extLst>
                <a:ext uri="{FF2B5EF4-FFF2-40B4-BE49-F238E27FC236}">
                  <a16:creationId xmlns:a16="http://schemas.microsoft.com/office/drawing/2014/main" id="{9BDB58D4-9CC8-F9E3-2BE8-17CCEC0B4E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618640" y="5991951"/>
              <a:ext cx="5090334" cy="654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ctr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2000" b="0" dirty="0">
                  <a:solidFill>
                    <a:srgbClr val="00B050"/>
                  </a:solidFill>
                </a:rPr>
                <a:t>Parametric modelling</a:t>
              </a:r>
              <a:endParaRPr lang="de-CH" sz="2000" b="0" dirty="0">
                <a:solidFill>
                  <a:srgbClr val="00B050"/>
                </a:solidFill>
              </a:endParaRPr>
            </a:p>
          </p:txBody>
        </p:sp>
        <p:sp>
          <p:nvSpPr>
            <p:cNvPr id="46" name="Inhaltsplatzhalter 1">
              <a:extLst>
                <a:ext uri="{FF2B5EF4-FFF2-40B4-BE49-F238E27FC236}">
                  <a16:creationId xmlns:a16="http://schemas.microsoft.com/office/drawing/2014/main" id="{41205615-873B-5436-8642-9919D567A0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562565" y="12481737"/>
              <a:ext cx="10042282" cy="654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50800" tIns="50800" rIns="50800" bIns="50800" numCol="1" anchor="ctr" anchorCtr="0" compatLnSpc="1">
              <a:prstTxWarp prst="textNoShape">
                <a:avLst/>
              </a:prstTxWarp>
            </a:bodyPr>
            <a:lstStyle>
              <a:lvl1pPr marL="63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1pPr>
              <a:lvl2pPr marL="127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2pPr>
              <a:lvl3pPr marL="190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3pPr>
              <a:lvl4pPr marL="2540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4pPr>
              <a:lvl5pPr marL="3175000" indent="-635000" algn="l" defTabSz="825500" rtl="0" eaLnBrk="0" fontAlgn="base" hangingPunct="0">
                <a:lnSpc>
                  <a:spcPct val="150000"/>
                </a:lnSpc>
                <a:spcBef>
                  <a:spcPts val="0"/>
                </a:spcBef>
                <a:spcAft>
                  <a:spcPct val="0"/>
                </a:spcAft>
                <a:buSzPct val="125000"/>
                <a:buChar char="•"/>
                <a:defRPr sz="4800" kern="12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Helvetica Neue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FontTx/>
                <a:buNone/>
              </a:pPr>
              <a:r>
                <a:rPr lang="en-US" sz="2000" b="0" dirty="0">
                  <a:solidFill>
                    <a:srgbClr val="FF0000"/>
                  </a:solidFill>
                </a:rPr>
                <a:t>Generative design based on criteria to </a:t>
              </a:r>
              <a:r>
                <a:rPr lang="en-US" sz="2000" b="0" dirty="0" err="1">
                  <a:solidFill>
                    <a:srgbClr val="FF0000"/>
                  </a:solidFill>
                </a:rPr>
                <a:t>optimise</a:t>
              </a:r>
              <a:endParaRPr lang="de-CH" sz="2000" b="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7" name="250303_ToolDemo_2">
            <a:hlinkClick r:id="" action="ppaction://media"/>
            <a:extLst>
              <a:ext uri="{FF2B5EF4-FFF2-40B4-BE49-F238E27FC236}">
                <a16:creationId xmlns:a16="http://schemas.microsoft.com/office/drawing/2014/main" id="{544D008A-825F-BF35-28C1-C3C18F864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558429" y="2796678"/>
            <a:ext cx="8089547" cy="64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41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- Fondo nero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White - Fondo nero">
      <a:majorFont>
        <a:latin typeface="Helvetica Neue Medium"/>
        <a:ea typeface="Helvetica Neue Medium"/>
        <a:cs typeface="Helvetica Neue Medium"/>
      </a:majorFont>
      <a:minorFont>
        <a:latin typeface="Helvetica Neue"/>
        <a:ea typeface="Helvetica Neue"/>
        <a:cs typeface="Helvetica Neu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miter lim="4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ctr" defTabSz="8255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3000" b="1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  <a:sym typeface="Helvetica Neue" panose="02000503000000020004" pitchFamily="2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FFFFFF"/>
      </a:accent3>
      <a:accent4>
        <a:srgbClr val="000000"/>
      </a:accent4>
      <a:accent5>
        <a:srgbClr val="AACEFF"/>
      </a:accent5>
      <a:accent6>
        <a:srgbClr val="13D1BB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9084</TotalTime>
  <Words>1618</Words>
  <Application>Microsoft Office PowerPoint</Application>
  <PresentationFormat>Custom</PresentationFormat>
  <Paragraphs>256</Paragraphs>
  <Slides>17</Slides>
  <Notes>2</Notes>
  <HiddenSlides>3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Helvetica Neue</vt:lpstr>
      <vt:lpstr>Helvetica Neue Light</vt:lpstr>
      <vt:lpstr>Helvetica Neue Medium</vt:lpstr>
      <vt:lpstr>Schibsted Grotesk Regular Regul</vt:lpstr>
      <vt:lpstr>Univers</vt:lpstr>
      <vt:lpstr>White</vt:lpstr>
      <vt:lpstr>White - Fondo nero</vt:lpstr>
      <vt:lpstr>Requirements to Civil Infrastructure: Criteria and Tools used for the ETO Design Task Force</vt:lpstr>
      <vt:lpstr>Outline</vt:lpstr>
      <vt:lpstr>Potential underground issues</vt:lpstr>
      <vt:lpstr>Functional Volumes and Geometrical Criteria</vt:lpstr>
      <vt:lpstr>Cavern Design Assumptions</vt:lpstr>
      <vt:lpstr>Mechanized/TBM Tunnel Assumptions</vt:lpstr>
      <vt:lpstr>Limitations of Taskforce comparative analysis</vt:lpstr>
      <vt:lpstr>Other Technical/Engineering requirements</vt:lpstr>
      <vt:lpstr>PowerPoint Presentation</vt:lpstr>
      <vt:lpstr>Strategy for evaluating various layouts </vt:lpstr>
      <vt:lpstr>Estimated Excavation Volumes – 2025 Layout</vt:lpstr>
      <vt:lpstr>PowerPoint Presentation</vt:lpstr>
      <vt:lpstr>PowerPoint Presentation</vt:lpstr>
      <vt:lpstr>2025 Baseline Layout vs 2024 Reference Layout - Triangle</vt:lpstr>
      <vt:lpstr>2025 Baseline Layout vs 2024 Reference Layout – L (numbers per instance)</vt:lpstr>
      <vt:lpstr>Key Cost Drivers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Jonathan B;Maria Marsella</dc:creator>
  <cp:lastModifiedBy>Jonathan Bratanata</cp:lastModifiedBy>
  <cp:revision>99</cp:revision>
  <dcterms:modified xsi:type="dcterms:W3CDTF">2025-05-26T15:07:45Z</dcterms:modified>
</cp:coreProperties>
</file>