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</p:sldMasterIdLst>
  <p:notesMasterIdLst>
    <p:notesMasterId r:id="rId15"/>
  </p:notesMasterIdLst>
  <p:sldIdLst>
    <p:sldId id="1722" r:id="rId3"/>
    <p:sldId id="1349" r:id="rId4"/>
    <p:sldId id="2289" r:id="rId5"/>
    <p:sldId id="2286" r:id="rId6"/>
    <p:sldId id="2290" r:id="rId7"/>
    <p:sldId id="2291" r:id="rId8"/>
    <p:sldId id="2292" r:id="rId9"/>
    <p:sldId id="2293" r:id="rId10"/>
    <p:sldId id="2294" r:id="rId11"/>
    <p:sldId id="1408" r:id="rId12"/>
    <p:sldId id="1404" r:id="rId13"/>
    <p:sldId id="229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3764"/>
    <a:srgbClr val="FFE100"/>
    <a:srgbClr val="D51DD0"/>
    <a:srgbClr val="4472C4"/>
    <a:srgbClr val="C75C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44"/>
    <p:restoredTop sz="94658"/>
  </p:normalViewPr>
  <p:slideViewPr>
    <p:cSldViewPr snapToGrid="0">
      <p:cViewPr varScale="1">
        <p:scale>
          <a:sx n="116" d="100"/>
          <a:sy n="116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3B597F-9732-A947-B2B3-F1B0AA31BDB5}" type="datetimeFigureOut">
              <a:rPr lang="en-US" smtClean="0"/>
              <a:t>5/27/25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7C022-B648-B64C-838A-252FD2D68A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6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31AB06C-0A2C-4A4E-B9B5-EBD0854D76A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95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1F46-2123-9611-8E44-92D33F17C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3422-6944-91B4-61E4-06832B3E5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3A5F-99FD-E181-7144-C42503E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85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782A-98BC-9C20-451A-378AAB98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A21B7-8B4B-8F6B-633B-5ACDA4EE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2E194-466E-7338-7746-286A3397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0633-CD4D-1012-BF36-99400998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B13D5-B63B-D469-EA41-709D67E1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778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54946-B44C-C216-59DE-2018DCAB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96E05-6D40-63D9-EB93-D000DD9CB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3B04-E8A7-CEA3-86F3-8FD889CA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2E79-F651-3A89-5C84-EF3DEE62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468D-9BEA-D2B5-6AC1-3C849FD5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9366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1F46-2123-9611-8E44-92D33F17C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963422-6944-91B4-61E4-06832B3E5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1948A5-9A7D-69D8-BD43-E700FE2E2B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2F44D5-F5F2-0DD9-E23F-05FA319A9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B3A5F-99FD-E181-7144-C42503E4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3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FC58-C1A6-6577-9541-66E9EBF3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686-2A69-BED4-1C06-A263872A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CCB07-99B9-8B6E-696B-8D22124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065F-19C6-8A3B-49B1-9E35FAA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0185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3973-E8A8-A00F-6F4E-6918C23B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FA310-3652-57EB-C8E5-84A289E79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BBBC-7E7E-844D-035C-E514773A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105B-CC12-3E10-E937-65CFAEE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27E9-7B53-B9C8-4FC8-21469128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0488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59D5-617F-5DCF-6AD7-005FFA32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AD9A-E88D-9150-AA6E-0D1FBF4D1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05067-11D3-ECDF-0805-9E4EDB9D2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35B34-86E8-1E57-48F9-FEB3264E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D4E52-9C37-AABA-F92A-37184132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0B24-7048-89CB-9A3A-D937661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210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1AC-C89F-30FD-10F0-89EAECDB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24FD2-E5B0-B645-7FE9-534AE7AC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F080-A8EE-0891-C820-8396C4A3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2FE03-67B7-2795-8DC8-580A4EAEB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AFB3E-5F7A-2223-2BD9-2D745D70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0E8AF-B79C-8926-98EC-7E027A10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22710-8092-05A3-39ED-CC752F94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A87B5-C6BE-F107-3851-2BB8CDA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970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3861-514B-681C-88E2-A0E96B92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E095C-44B3-4B58-7388-B9ED70F9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4E38E-E5B4-9D07-B44C-A69D008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7D0B-B9DB-59A8-DCA9-3F84CC2E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614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90087-69EF-6CB8-257E-679DAE0C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880A4-0E45-9F3E-5F8E-138497F3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F5051-6143-B610-A3FD-EEAC4A23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034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3F97-288D-9F14-5B2C-4A195996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894F-85BC-4871-121F-2B6A33A3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EB63-A0C5-EBAA-2582-145934D2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F6A4A-7883-3FC5-2086-58C23004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F1F5-E690-25B8-4510-30511CBF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A894-AAA8-F139-00BC-47F7600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2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F3FC58-C1A6-6577-9541-66E9EBF343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E7A686-2A69-BED4-1C06-A263872A4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CCB07-99B9-8B6E-696B-8D22124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E0065F-19C6-8A3B-49B1-9E35FAABA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760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243C-A028-A91B-E430-72704BC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A89F-04B1-0C40-5283-6F64834DD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4CE6B-E24B-3666-2A0E-9145BEF83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75F4-86EA-3D2B-074F-19B5E9BB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D7C8E-1D86-79DC-0F66-0906ED38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0E1C1-11E6-F869-0C58-FA0F9C7C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571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4F782A-98BC-9C20-451A-378AAB98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CA21B7-8B4B-8F6B-633B-5ACDA4EEF4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2E194-466E-7338-7746-286A3397DD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80633-CD4D-1012-BF36-994009984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4B13D5-B63B-D469-EA41-709D67E10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4688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54946-B44C-C216-59DE-2018DCAB10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196E05-6D40-63D9-EB93-D000DD9CBA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E23B04-E8A7-CEA3-86F3-8FD889CA81C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22E79-F651-3A89-5C84-EF3DEE629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D7468D-9BEA-D2B5-6AC1-3C849FD53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959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83973-E8A8-A00F-6F4E-6918C23B4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BFA310-3652-57EB-C8E5-84A289E79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3BBBC-7E7E-844D-035C-E514773A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D6105B-CC12-3E10-E937-65CFAEEEA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927E9-7B53-B9C8-4FC8-214691287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43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359D5-617F-5DCF-6AD7-005FFA32B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3AD9A-E88D-9150-AA6E-0D1FBF4D1D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D05067-11D3-ECDF-0805-9E4EDB9D2C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35B34-86E8-1E57-48F9-FEB3264EB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0D4E52-9C37-AABA-F92A-371841322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560B24-7048-89CB-9A3A-D9376610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39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DBB1AC-C89F-30FD-10F0-89EAECDBAD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D24FD2-E5B0-B645-7FE9-534AE7AC1F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0EF080-A8EE-0891-C820-8396C4A398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C2FE03-67B7-2795-8DC8-580A4EAEBE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19AFB3E-5F7A-2223-2BD9-2D745D703D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A0E8AF-B79C-8926-98EC-7E027A1008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E22710-8092-05A3-39ED-CC752F948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5A87B5-C6BE-F107-3851-2BB8CDA2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274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23861-514B-681C-88E2-A0E96B92F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5E095C-44B3-4B58-7388-B9ED70F90B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34E38E-E5B4-9D07-B44C-A69D00875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507D0B-B9DB-59A8-DCA9-3F84CC2E8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841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890087-69EF-6CB8-257E-679DAE0C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F880A4-0E45-9F3E-5F8E-138497F3E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AF5051-6143-B610-A3FD-EEAC4A237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02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33F97-288D-9F14-5B2C-4A1959965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8C894F-85BC-4871-121F-2B6A33A379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1EB63-A0C5-EBAA-2582-145934D25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EF6A4A-7883-3FC5-2086-58C23004C8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BF1F5-E690-25B8-4510-30511CBFE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B5A894-AAA8-F139-00BC-47F7600B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243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F6243C-A028-A91B-E430-72704BC78C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92A89F-04B1-0C40-5283-6F64834DDA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B4CE6B-E24B-3666-2A0E-9145BEF833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275F4-86EA-3D2B-074F-19B5E9BBAC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10/25/24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7D7C8E-1D86-79DC-0F66-0906ED380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Project: 101079696 — ET-PP interim review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F0E1C1-11E6-F869-0C58-FA0F9C7C5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095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1988-B162-E619-2E0A-E0ECD286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00" y="553683"/>
            <a:ext cx="11570700" cy="7852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0AF-8C77-FB47-8176-DDF70600F796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316500" y="1502707"/>
            <a:ext cx="11570700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E683-647A-8D6A-E2F3-1CD045823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Google Shape;64;g35ca55bf538_0_3">
            <a:extLst>
              <a:ext uri="{FF2B5EF4-FFF2-40B4-BE49-F238E27FC236}">
                <a16:creationId xmlns:a16="http://schemas.microsoft.com/office/drawing/2014/main" id="{525BDCF9-8D44-C259-7E93-3105EE44C25D}"/>
              </a:ext>
            </a:extLst>
          </p:cNvPr>
          <p:cNvCxnSpPr/>
          <p:nvPr userDrawn="1"/>
        </p:nvCxnSpPr>
        <p:spPr>
          <a:xfrm>
            <a:off x="304800" y="6696408"/>
            <a:ext cx="11570700" cy="165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" name="Google Shape;65;g35ca55bf538_0_3">
            <a:extLst>
              <a:ext uri="{FF2B5EF4-FFF2-40B4-BE49-F238E27FC236}">
                <a16:creationId xmlns:a16="http://schemas.microsoft.com/office/drawing/2014/main" id="{ABB8B372-AD0D-11F4-1A13-E51473E9A60E}"/>
              </a:ext>
            </a:extLst>
          </p:cNvPr>
          <p:cNvCxnSpPr/>
          <p:nvPr userDrawn="1"/>
        </p:nvCxnSpPr>
        <p:spPr>
          <a:xfrm>
            <a:off x="304800" y="6227567"/>
            <a:ext cx="11570700" cy="3090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2" name="Google Shape;66;g35ca55bf538_0_3">
            <a:extLst>
              <a:ext uri="{FF2B5EF4-FFF2-40B4-BE49-F238E27FC236}">
                <a16:creationId xmlns:a16="http://schemas.microsoft.com/office/drawing/2014/main" id="{CBDFF8C7-4051-8DDD-5557-7E58C9891BF0}"/>
              </a:ext>
            </a:extLst>
          </p:cNvPr>
          <p:cNvPicPr preferRelativeResize="0"/>
          <p:nvPr userDrawn="1"/>
        </p:nvPicPr>
        <p:blipFill rotWithShape="1">
          <a:blip r:embed="rId13">
            <a:alphaModFix/>
          </a:blip>
          <a:srcRect/>
          <a:stretch/>
        </p:blipFill>
        <p:spPr>
          <a:xfrm>
            <a:off x="304800" y="6337033"/>
            <a:ext cx="1505971" cy="280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61;g35ca55bf538_0_3">
            <a:extLst>
              <a:ext uri="{FF2B5EF4-FFF2-40B4-BE49-F238E27FC236}">
                <a16:creationId xmlns:a16="http://schemas.microsoft.com/office/drawing/2014/main" id="{EDA27A84-4F1E-20ED-A4A3-AF5D53A085BD}"/>
              </a:ext>
            </a:extLst>
          </p:cNvPr>
          <p:cNvSpPr txBox="1"/>
          <p:nvPr userDrawn="1"/>
        </p:nvSpPr>
        <p:spPr>
          <a:xfrm>
            <a:off x="304800" y="264838"/>
            <a:ext cx="5562600" cy="26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3875" tIns="33875" rIns="33875" bIns="33875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buClr>
                <a:schemeClr val="dk1"/>
              </a:buClr>
              <a:buSzPts val="1100"/>
              <a:buFont typeface="Arial"/>
              <a:buNone/>
            </a:pPr>
            <a:r>
              <a:rPr lang="en-US" sz="1100" b="0" i="0" u="none" strike="noStrike" cap="none" dirty="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Einstein Telescope</a:t>
            </a:r>
            <a:endParaRPr sz="1100" b="0" i="0" u="none" strike="noStrike" cap="none" dirty="0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  <p:cxnSp>
        <p:nvCxnSpPr>
          <p:cNvPr id="14" name="Google Shape;67;g35ca55bf538_0_3">
            <a:extLst>
              <a:ext uri="{FF2B5EF4-FFF2-40B4-BE49-F238E27FC236}">
                <a16:creationId xmlns:a16="http://schemas.microsoft.com/office/drawing/2014/main" id="{532C8121-C7B5-F78A-6A96-EE1B133E3C61}"/>
              </a:ext>
            </a:extLst>
          </p:cNvPr>
          <p:cNvCxnSpPr/>
          <p:nvPr userDrawn="1"/>
        </p:nvCxnSpPr>
        <p:spPr>
          <a:xfrm>
            <a:off x="304800" y="540800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" name="Google Shape;68;g35ca55bf538_0_3">
            <a:extLst>
              <a:ext uri="{FF2B5EF4-FFF2-40B4-BE49-F238E27FC236}">
                <a16:creationId xmlns:a16="http://schemas.microsoft.com/office/drawing/2014/main" id="{BE25E0B0-6B94-C3D1-6C77-EBAE69B4FE66}"/>
              </a:ext>
            </a:extLst>
          </p:cNvPr>
          <p:cNvCxnSpPr/>
          <p:nvPr userDrawn="1"/>
        </p:nvCxnSpPr>
        <p:spPr>
          <a:xfrm>
            <a:off x="304800" y="226483"/>
            <a:ext cx="11588700" cy="0"/>
          </a:xfrm>
          <a:prstGeom prst="straightConnector1">
            <a:avLst/>
          </a:prstGeom>
          <a:noFill/>
          <a:ln w="9525" cap="flat" cmpd="sng">
            <a:solidFill>
              <a:srgbClr val="0000CC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" name="Google Shape;62;g35ca55bf538_0_3">
            <a:extLst>
              <a:ext uri="{FF2B5EF4-FFF2-40B4-BE49-F238E27FC236}">
                <a16:creationId xmlns:a16="http://schemas.microsoft.com/office/drawing/2014/main" id="{7756EA89-790E-5886-4743-3A1C860A6C8F}"/>
              </a:ext>
            </a:extLst>
          </p:cNvPr>
          <p:cNvSpPr txBox="1"/>
          <p:nvPr userDrawn="1"/>
        </p:nvSpPr>
        <p:spPr>
          <a:xfrm>
            <a:off x="8465408" y="295642"/>
            <a:ext cx="3410100" cy="17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50" tIns="18050" rIns="18050" bIns="18050" anchor="t" anchorCtr="0">
            <a:spAutoFit/>
          </a:bodyPr>
          <a:lstStyle/>
          <a:p>
            <a:pPr marL="0" marR="0" lvl="0" indent="0" algn="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00"/>
              <a:buFont typeface="Schibsted Grotesk"/>
              <a:buNone/>
            </a:pPr>
            <a:r>
              <a:rPr lang="en-US" sz="1100" b="0" i="0" u="none" strike="noStrike" cap="none" dirty="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XV ET Symposium 26-30.05.202</a:t>
            </a:r>
            <a:r>
              <a:rPr lang="en-US" sz="1100" dirty="0">
                <a:solidFill>
                  <a:srgbClr val="0000CC"/>
                </a:solidFill>
                <a:latin typeface="Schibsted Grotesk"/>
                <a:ea typeface="Schibsted Grotesk"/>
                <a:cs typeface="Schibsted Grotesk"/>
                <a:sym typeface="Schibsted Grotesk"/>
              </a:rPr>
              <a:t>5</a:t>
            </a:r>
            <a:endParaRPr sz="1100" b="0" i="0" u="none" strike="noStrike" cap="none" dirty="0">
              <a:solidFill>
                <a:srgbClr val="0000CC"/>
              </a:solidFill>
              <a:latin typeface="Schibsted Grotesk"/>
              <a:ea typeface="Schibsted Grotesk"/>
              <a:cs typeface="Schibsted Grotesk"/>
              <a:sym typeface="Schibsted Grotesk"/>
            </a:endParaRPr>
          </a:p>
        </p:txBody>
      </p:sp>
    </p:spTree>
    <p:extLst>
      <p:ext uri="{BB962C8B-B14F-4D97-AF65-F5344CB8AC3E}">
        <p14:creationId xmlns:p14="http://schemas.microsoft.com/office/powerpoint/2010/main" val="134263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6E1988-B162-E619-2E0A-E0ECD286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0515600" cy="9924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FF00AF-8C77-FB47-8176-DDF70600F796}"/>
              </a:ext>
            </a:extLst>
          </p:cNvPr>
          <p:cNvSpPr>
            <a:spLocks noGrp="1" noChangeAspect="1"/>
          </p:cNvSpPr>
          <p:nvPr>
            <p:ph type="body" idx="1"/>
          </p:nvPr>
        </p:nvSpPr>
        <p:spPr>
          <a:xfrm>
            <a:off x="462643" y="1351785"/>
            <a:ext cx="11266714" cy="4663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BB224F-84D3-7C72-E45E-E7CDF6A82C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62643" y="6356350"/>
            <a:ext cx="76907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Project: 101079696 — ET-PP interim review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6FE683-647A-8D6A-E2F3-1CD0458234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659075-83B6-5446-8002-4ADFDBF3FC8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Immagine 4" descr="Immagine che contiene testo, logo, Elementi grafici, schermata&#10;&#10;Descrizione generata automaticamente">
            <a:extLst>
              <a:ext uri="{FF2B5EF4-FFF2-40B4-BE49-F238E27FC236}">
                <a16:creationId xmlns:a16="http://schemas.microsoft.com/office/drawing/2014/main" id="{1193AB13-D1F3-7E8C-B4ED-A4E82E30532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144760" y="10160"/>
            <a:ext cx="2032000" cy="101600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2237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1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Ø"/>
        <a:defRPr sz="32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q"/>
        <a:defRPr sz="28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ü"/>
        <a:defRPr sz="24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et-gw.eu/tds/?content=3&amp;r=1839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pps.et-gw.eu/tds/?call_file=ET-0252B-23_SitespecificCharacteristicsImp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842C4A-6910-66C1-C5F2-2B239DB12A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B8B3D8-630C-C583-7C30-F3B629C0D3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7849" b="-37849"/>
          <a:stretch/>
        </p:blipFill>
        <p:spPr>
          <a:xfrm>
            <a:off x="0" y="0"/>
            <a:ext cx="12353908" cy="1124712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B9F99EE-158C-C9F7-C077-770253A07284}"/>
              </a:ext>
            </a:extLst>
          </p:cNvPr>
          <p:cNvSpPr txBox="1">
            <a:spLocks/>
          </p:cNvSpPr>
          <p:nvPr/>
        </p:nvSpPr>
        <p:spPr>
          <a:xfrm>
            <a:off x="2095279" y="869867"/>
            <a:ext cx="7994073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6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j-ea"/>
              <a:cs typeface="+mj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07D50E6-BC88-056F-D1A4-8D45EB26C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4954" y="2610387"/>
            <a:ext cx="9144000" cy="1198743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XV ET Symposium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SCB Issues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C6DB3851-14D2-9C5C-DD0B-C60613CD6F1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080EC0-FAF6-3E0E-67C9-BECC63430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1021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4A52D-F72B-1AA5-E246-156EF6B2C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Definition of Science Cases and of Analysis Recipes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0B4450-472A-60D5-83D5-DA445B4CC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/>
              <a:t>Huge effort in the ETC to define the science case for the Einstein Telescope. </a:t>
            </a:r>
          </a:p>
          <a:p>
            <a:r>
              <a:rPr lang="en-US" dirty="0"/>
              <a:t> A. Abac et al., ”The Science of Einstein Telescope”, ET-PP D6.1, 2025, https://</a:t>
            </a:r>
            <a:r>
              <a:rPr lang="en-US" dirty="0" err="1"/>
              <a:t>arxiv.org</a:t>
            </a:r>
            <a:r>
              <a:rPr lang="en-US" dirty="0"/>
              <a:t>/pdf/2503.12263.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B96971-A3BE-B99F-FDF6-BC463DD4A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84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diagram of a data flow&#10;&#10;Description automatically generated with medium confidence">
            <a:extLst>
              <a:ext uri="{FF2B5EF4-FFF2-40B4-BE49-F238E27FC236}">
                <a16:creationId xmlns:a16="http://schemas.microsoft.com/office/drawing/2014/main" id="{8A188A3A-E8B6-492D-EF15-0EEBF4DBC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563125"/>
            <a:ext cx="6157378" cy="34747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13649B-A008-38DF-76FF-50AE39D40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646F3F-274D-499B-ABBE-824EB4ABDC3D}" type="slidenum">
              <a:rPr lang="en-US" smtClean="0"/>
              <a:t>11</a:t>
            </a:fld>
            <a:endParaRPr lang="en-US"/>
          </a:p>
        </p:txBody>
      </p:sp>
      <p:pic>
        <p:nvPicPr>
          <p:cNvPr id="8" name="Picture 7" descr="A diagram of a software testing&#10;&#10;Description automatically generated with medium confidence">
            <a:extLst>
              <a:ext uri="{FF2B5EF4-FFF2-40B4-BE49-F238E27FC236}">
                <a16:creationId xmlns:a16="http://schemas.microsoft.com/office/drawing/2014/main" id="{798FFF9C-3F61-C965-CD29-B239EF29C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7377" y="563125"/>
            <a:ext cx="6159515" cy="347472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B76172-EC84-5F6C-EEA4-FD85879E3DC5}"/>
              </a:ext>
            </a:extLst>
          </p:cNvPr>
          <p:cNvSpPr txBox="1"/>
          <p:nvPr/>
        </p:nvSpPr>
        <p:spPr>
          <a:xfrm>
            <a:off x="9012796" y="45600"/>
            <a:ext cx="2407069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Credits to L.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Naticchioni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1" name="Picture 10" descr="A white text with black text&#10;&#10;Description automatically generated">
            <a:extLst>
              <a:ext uri="{FF2B5EF4-FFF2-40B4-BE49-F238E27FC236}">
                <a16:creationId xmlns:a16="http://schemas.microsoft.com/office/drawing/2014/main" id="{A280E5C8-FA35-B515-C111-B85A58AED1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1" y="3429000"/>
            <a:ext cx="6096001" cy="343220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859ECA8-D211-E8A0-2756-70BC06117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365" y="4403875"/>
            <a:ext cx="3550421" cy="785294"/>
          </a:xfrm>
        </p:spPr>
        <p:txBody>
          <a:bodyPr>
            <a:normAutofit fontScale="90000"/>
          </a:bodyPr>
          <a:lstStyle/>
          <a:p>
            <a:r>
              <a:rPr lang="en-US" dirty="0"/>
              <a:t>Detector Effect and Mitigation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36D0C1-897E-A18E-CBD2-1A626967B2B2}"/>
              </a:ext>
            </a:extLst>
          </p:cNvPr>
          <p:cNvSpPr txBox="1"/>
          <p:nvPr/>
        </p:nvSpPr>
        <p:spPr>
          <a:xfrm>
            <a:off x="2698146" y="596175"/>
            <a:ext cx="7610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SCB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C639224-43D9-0BD3-6CAE-6447356E8A28}"/>
              </a:ext>
            </a:extLst>
          </p:cNvPr>
          <p:cNvSpPr txBox="1"/>
          <p:nvPr/>
        </p:nvSpPr>
        <p:spPr>
          <a:xfrm>
            <a:off x="8855524" y="615303"/>
            <a:ext cx="7610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SCB</a:t>
            </a:r>
          </a:p>
        </p:txBody>
      </p:sp>
    </p:spTree>
    <p:extLst>
      <p:ext uri="{BB962C8B-B14F-4D97-AF65-F5344CB8AC3E}">
        <p14:creationId xmlns:p14="http://schemas.microsoft.com/office/powerpoint/2010/main" val="3940460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86892-34DD-78E4-A2EC-BA1A2D9CB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proceed?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4D011A-51DA-D34D-2210-243C28BC7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ETC task force involving OSB-ISB-SCB-Local Teams </a:t>
            </a:r>
          </a:p>
          <a:p>
            <a:endParaRPr lang="en-US" dirty="0"/>
          </a:p>
          <a:p>
            <a:r>
              <a:rPr lang="en-US" dirty="0"/>
              <a:t> SCB has the duty to coordinate the effort </a:t>
            </a:r>
          </a:p>
          <a:p>
            <a:r>
              <a:rPr lang="en-US" dirty="0"/>
              <a:t> share code and recipes </a:t>
            </a:r>
          </a:p>
          <a:p>
            <a:r>
              <a:rPr lang="en-US" dirty="0"/>
              <a:t> Optimization of existing tools or development of new ones should be approved by relevant ETC bodies (i.e. NN code should be approved by NN WP of ISB-ANM division) 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08DFA-09BC-5C87-1384-8F65C8037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2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F89642-FC6A-479D-9C3A-1486F5E33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SPB Documents already produced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39286F5-38E6-1D5D-F0E6-981AA73B0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2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54E90F2-4396-621B-E623-E935C827C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b="1" dirty="0">
              <a:effectLst/>
              <a:latin typeface="Calibri" panose="020F0502020204030204" pitchFamily="34" charset="0"/>
            </a:endParaRPr>
          </a:p>
          <a:p>
            <a:r>
              <a:rPr lang="en-US" b="1" dirty="0">
                <a:effectLst/>
                <a:latin typeface="Calibri" panose="020F0502020204030204" pitchFamily="34" charset="0"/>
              </a:rPr>
              <a:t>M1.1: physical variables</a:t>
            </a:r>
            <a:r>
              <a:rPr lang="en-US" dirty="0">
                <a:effectLst/>
                <a:latin typeface="Calibri" panose="020F0502020204030204" pitchFamily="34" charset="0"/>
              </a:rPr>
              <a:t>:</a:t>
            </a:r>
            <a:br>
              <a:rPr lang="en-US" dirty="0">
                <a:effectLst/>
                <a:latin typeface="Calibri" panose="020F050202020403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</a:rPr>
              <a:t>ET-0012A-23, discussed and finalized at the II SPB Workshop (Jan 2023) 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lang="en-US" dirty="0" err="1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apps.et-gw.eu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dirty="0" err="1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tds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/?content=3&amp;r=18113 </a:t>
            </a:r>
            <a:endParaRPr lang="en-US" sz="3200" dirty="0">
              <a:effectLst/>
            </a:endParaRPr>
          </a:p>
          <a:p>
            <a:r>
              <a:rPr lang="en-US" b="1" dirty="0">
                <a:effectLst/>
                <a:latin typeface="Calibri" panose="020F0502020204030204" pitchFamily="34" charset="0"/>
              </a:rPr>
              <a:t>M1.2: measurements recommendations and standards</a:t>
            </a:r>
            <a:r>
              <a:rPr lang="en-US" dirty="0">
                <a:effectLst/>
                <a:latin typeface="Calibri" panose="020F0502020204030204" pitchFamily="34" charset="0"/>
              </a:rPr>
              <a:t>:</a:t>
            </a:r>
            <a:br>
              <a:rPr lang="en-US" dirty="0">
                <a:effectLst/>
                <a:latin typeface="Calibri" panose="020F050202020403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</a:rPr>
              <a:t>ET-0013A-23, discussed and finalized at the II SPB Workshop (Jan 2023) 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https://</a:t>
            </a:r>
            <a:r>
              <a:rPr lang="en-US" dirty="0" err="1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apps.et-gw.eu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/</a:t>
            </a:r>
            <a:r>
              <a:rPr lang="en-US" dirty="0" err="1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tds</a:t>
            </a:r>
            <a:r>
              <a:rPr lang="en-US" dirty="0">
                <a:solidFill>
                  <a:srgbClr val="0260BF"/>
                </a:solidFill>
                <a:effectLst/>
                <a:latin typeface="Calibri" panose="020F0502020204030204" pitchFamily="34" charset="0"/>
              </a:rPr>
              <a:t>/?content=3&amp;r=18114 </a:t>
            </a:r>
            <a:endParaRPr lang="en-US" sz="3200" dirty="0">
              <a:effectLst/>
            </a:endParaRPr>
          </a:p>
          <a:p>
            <a:r>
              <a:rPr lang="en-US" b="1" dirty="0">
                <a:effectLst/>
                <a:latin typeface="Calibri" panose="020F0502020204030204" pitchFamily="34" charset="0"/>
              </a:rPr>
              <a:t>M1.3: data format standards and analysis tools </a:t>
            </a:r>
            <a:br>
              <a:rPr lang="en-US" b="1" dirty="0">
                <a:effectLst/>
                <a:latin typeface="Calibri" panose="020F0502020204030204" pitchFamily="34" charset="0"/>
              </a:rPr>
            </a:br>
            <a:r>
              <a:rPr lang="en-US" dirty="0">
                <a:effectLst/>
                <a:latin typeface="Calibri" panose="020F0502020204030204" pitchFamily="34" charset="0"/>
              </a:rPr>
              <a:t>ET-0270A-23, </a:t>
            </a:r>
            <a:r>
              <a:rPr lang="en-US" b="1" dirty="0">
                <a:effectLst/>
                <a:latin typeface="Calibri" panose="020F0502020204030204" pitchFamily="34" charset="0"/>
                <a:hlinkClick r:id="rId3"/>
              </a:rPr>
              <a:t>https://apps.et-gw.eu/tds/?content=3&amp;r=18398</a:t>
            </a:r>
            <a:r>
              <a:rPr lang="en-US" b="1" dirty="0">
                <a:effectLst/>
                <a:latin typeface="Calibri" panose="020F0502020204030204" pitchFamily="34" charset="0"/>
              </a:rPr>
              <a:t>	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>
                <a:effectLst/>
                <a:latin typeface="Calibri" panose="020F0502020204030204" pitchFamily="34" charset="0"/>
              </a:rPr>
              <a:t>ET-PP  M04.01: “</a:t>
            </a:r>
            <a:r>
              <a:rPr lang="en-US" i="1" dirty="0">
                <a:effectLst/>
                <a:latin typeface="Calibri" panose="020F0502020204030204" pitchFamily="34" charset="0"/>
              </a:rPr>
              <a:t>Site-specific Characteristics impacting ET sensitivity and duty cycle” (manly based on previous documents) ET-0252B-23, </a:t>
            </a:r>
            <a:r>
              <a:rPr lang="en-US" i="1" dirty="0">
                <a:latin typeface="Calibri" panose="020F0502020204030204" pitchFamily="34" charset="0"/>
                <a:hlinkClick r:id="rId4"/>
              </a:rPr>
              <a:t>https://apps.et-gw.eu/tds/?call_file=ET-0252B-23_SitespecificCharacteristicsImp.pdf</a:t>
            </a:r>
            <a:r>
              <a:rPr lang="en-US" i="1" dirty="0">
                <a:latin typeface="Calibri" panose="020F0502020204030204" pitchFamily="34" charset="0"/>
              </a:rPr>
              <a:t> </a:t>
            </a:r>
            <a:endParaRPr lang="en-US" sz="3200" b="1" dirty="0">
              <a:solidFill>
                <a:srgbClr val="C00000"/>
              </a:solidFill>
            </a:endParaRPr>
          </a:p>
          <a:p>
            <a:endParaRPr lang="en-US" sz="3200" dirty="0">
              <a:effectLst/>
            </a:endParaRP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504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F61E9-3E84-717C-A9F6-1411E0C94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next?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84F37F2-35CC-22C4-68B0-4D20C87620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E610-9886-E542-7908-FD58DABB2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88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44744-92E7-3621-47AF-1227585062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FE1C09B-6833-D128-B49C-578CE136881A}"/>
              </a:ext>
            </a:extLst>
          </p:cNvPr>
          <p:cNvGrpSpPr>
            <a:grpSpLocks noChangeAspect="1"/>
          </p:cNvGrpSpPr>
          <p:nvPr/>
        </p:nvGrpSpPr>
        <p:grpSpPr>
          <a:xfrm>
            <a:off x="1424906" y="1284546"/>
            <a:ext cx="9081480" cy="4767525"/>
            <a:chOff x="412536" y="979531"/>
            <a:chExt cx="9469820" cy="4971394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84ED4328-F0C9-377E-2E08-87BDE51B1C12}"/>
                </a:ext>
              </a:extLst>
            </p:cNvPr>
            <p:cNvSpPr/>
            <p:nvPr/>
          </p:nvSpPr>
          <p:spPr>
            <a:xfrm>
              <a:off x="412536" y="979531"/>
              <a:ext cx="9469820" cy="49713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3A3615F7-4BB9-657C-6CA3-1E5E89F8D2A8}"/>
                </a:ext>
              </a:extLst>
            </p:cNvPr>
            <p:cNvSpPr/>
            <p:nvPr/>
          </p:nvSpPr>
          <p:spPr>
            <a:xfrm>
              <a:off x="3468415" y="1187671"/>
              <a:ext cx="4279184" cy="420414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0C182C1A-C6B6-C3B6-F793-F19BB7063279}"/>
                </a:ext>
              </a:extLst>
            </p:cNvPr>
            <p:cNvSpPr/>
            <p:nvPr/>
          </p:nvSpPr>
          <p:spPr>
            <a:xfrm>
              <a:off x="798788" y="2144112"/>
              <a:ext cx="2501462" cy="35209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D7C915D4-0615-C484-0CF3-D5FA45B49D00}"/>
                </a:ext>
              </a:extLst>
            </p:cNvPr>
            <p:cNvSpPr/>
            <p:nvPr/>
          </p:nvSpPr>
          <p:spPr>
            <a:xfrm>
              <a:off x="3854671" y="2144112"/>
              <a:ext cx="2501462" cy="35209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1A33DB2F-592F-1ACA-92C8-BFC2AF121237}"/>
                </a:ext>
              </a:extLst>
            </p:cNvPr>
            <p:cNvSpPr/>
            <p:nvPr/>
          </p:nvSpPr>
          <p:spPr>
            <a:xfrm>
              <a:off x="6910554" y="2144112"/>
              <a:ext cx="2501462" cy="3520966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0C2021F6-4126-2DA4-6FDA-3A255E4DA580}"/>
                </a:ext>
              </a:extLst>
            </p:cNvPr>
            <p:cNvSpPr/>
            <p:nvPr/>
          </p:nvSpPr>
          <p:spPr>
            <a:xfrm>
              <a:off x="1250729" y="3184749"/>
              <a:ext cx="1639614" cy="42280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67971B61-35D9-E518-E5A2-A8DC43DC61EC}"/>
                </a:ext>
              </a:extLst>
            </p:cNvPr>
            <p:cNvSpPr/>
            <p:nvPr/>
          </p:nvSpPr>
          <p:spPr>
            <a:xfrm>
              <a:off x="1250729" y="3721971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3F500C62-CEAE-3F00-4046-32C53A937D04}"/>
                </a:ext>
              </a:extLst>
            </p:cNvPr>
            <p:cNvSpPr/>
            <p:nvPr/>
          </p:nvSpPr>
          <p:spPr>
            <a:xfrm>
              <a:off x="1250729" y="4269823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9B198E03-3E71-DD0F-313E-8CBFEEBCE707}"/>
                </a:ext>
              </a:extLst>
            </p:cNvPr>
            <p:cNvSpPr/>
            <p:nvPr/>
          </p:nvSpPr>
          <p:spPr>
            <a:xfrm>
              <a:off x="1250729" y="4817675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srgbClr val="0E2841">
                    <a:lumMod val="10000"/>
                    <a:lumOff val="9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C174C6-087B-CB01-D96E-CEC226B6D409}"/>
                </a:ext>
              </a:extLst>
            </p:cNvPr>
            <p:cNvSpPr txBox="1"/>
            <p:nvPr/>
          </p:nvSpPr>
          <p:spPr>
            <a:xfrm>
              <a:off x="998482" y="2176175"/>
              <a:ext cx="2301768" cy="673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WD1: Noise Measurements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   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endPara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CD759C1-CC21-49EC-56BD-18F476B9C04E}"/>
                </a:ext>
              </a:extLst>
            </p:cNvPr>
            <p:cNvSpPr txBox="1"/>
            <p:nvPr/>
          </p:nvSpPr>
          <p:spPr>
            <a:xfrm>
              <a:off x="780649" y="1162553"/>
              <a:ext cx="2681462" cy="673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Site Characterization Board</a:t>
              </a:r>
              <a:r>
                <a:rPr kumimoji="0" lang="it-IT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NL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(SCB)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E9B788-31F9-B3E3-3179-290E0F16B14E}"/>
                </a:ext>
              </a:extLst>
            </p:cNvPr>
            <p:cNvSpPr txBox="1"/>
            <p:nvPr/>
          </p:nvSpPr>
          <p:spPr>
            <a:xfrm>
              <a:off x="3548997" y="1226693"/>
              <a:ext cx="4198603" cy="3530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Chairs: D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r>
                <a:rPr kumimoji="0" lang="en-NL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D’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U</a:t>
              </a:r>
              <a:r>
                <a:rPr kumimoji="0" lang="en-NL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rso &amp; W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.</a:t>
              </a:r>
              <a:r>
                <a:rPr kumimoji="0" lang="en-NL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Walk</a:t>
              </a:r>
              <a:r>
                <a:rPr lang="it-IT" sz="1600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kumimoji="0" lang="it-IT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A. </a:t>
              </a:r>
              <a:r>
                <a:rPr kumimoji="0" lang="it-IT" sz="1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Rietbrock</a:t>
              </a:r>
              <a:r>
                <a:rPr kumimoji="0" lang="en-NL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0B38132-7EF1-A8C7-3494-13CA00382D80}"/>
                </a:ext>
              </a:extLst>
            </p:cNvPr>
            <p:cNvSpPr txBox="1"/>
            <p:nvPr/>
          </p:nvSpPr>
          <p:spPr>
            <a:xfrm>
              <a:off x="4175234" y="2176175"/>
              <a:ext cx="2301768" cy="866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WD2: Noise Evaluation &amp; 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   Validation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012909F-71A7-677D-5F99-6F44A24E35C8}"/>
                </a:ext>
              </a:extLst>
            </p:cNvPr>
            <p:cNvSpPr txBox="1"/>
            <p:nvPr/>
          </p:nvSpPr>
          <p:spPr>
            <a:xfrm>
              <a:off x="7018284" y="2165670"/>
              <a:ext cx="2393732" cy="6739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WD3: Geological and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          Geotechnical Evaluation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</a:br>
              <a:endParaRPr kumimoji="0" lang="en-NL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94952D7D-B6B4-DFE0-034A-4E9E45BE2ECF}"/>
                </a:ext>
              </a:extLst>
            </p:cNvPr>
            <p:cNvSpPr/>
            <p:nvPr/>
          </p:nvSpPr>
          <p:spPr>
            <a:xfrm>
              <a:off x="7489540" y="3329059"/>
              <a:ext cx="1639614" cy="42280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AA45F139-A1BC-8B05-681B-968987F8C0A5}"/>
                </a:ext>
              </a:extLst>
            </p:cNvPr>
            <p:cNvSpPr/>
            <p:nvPr/>
          </p:nvSpPr>
          <p:spPr>
            <a:xfrm>
              <a:off x="7483366" y="3881479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2858A7D7-9708-CF69-10A5-DD44E222AA75}"/>
                </a:ext>
              </a:extLst>
            </p:cNvPr>
            <p:cNvSpPr/>
            <p:nvPr/>
          </p:nvSpPr>
          <p:spPr>
            <a:xfrm>
              <a:off x="7483366" y="4429330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0AD0D251-C63E-0B0F-181D-A97B94E82240}"/>
                </a:ext>
              </a:extLst>
            </p:cNvPr>
            <p:cNvSpPr/>
            <p:nvPr/>
          </p:nvSpPr>
          <p:spPr>
            <a:xfrm>
              <a:off x="7483366" y="4977181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B1828709-5296-001D-16CC-9DA8E89D1434}"/>
                </a:ext>
              </a:extLst>
            </p:cNvPr>
            <p:cNvSpPr/>
            <p:nvPr/>
          </p:nvSpPr>
          <p:spPr>
            <a:xfrm>
              <a:off x="4272457" y="3339600"/>
              <a:ext cx="1639614" cy="42280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6AC7407F-06CA-2B98-104C-60428D0804D4}"/>
                </a:ext>
              </a:extLst>
            </p:cNvPr>
            <p:cNvSpPr/>
            <p:nvPr/>
          </p:nvSpPr>
          <p:spPr>
            <a:xfrm>
              <a:off x="4272457" y="3876821"/>
              <a:ext cx="1639614" cy="465083"/>
            </a:xfrm>
            <a:prstGeom prst="roundRect">
              <a:avLst/>
            </a:prstGeom>
            <a:solidFill>
              <a:schemeClr val="tx2">
                <a:lumMod val="25000"/>
                <a:lumOff val="75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NL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45338C4-8630-BCBE-B00B-26D8785F1761}"/>
                </a:ext>
              </a:extLst>
            </p:cNvPr>
            <p:cNvSpPr txBox="1"/>
            <p:nvPr/>
          </p:nvSpPr>
          <p:spPr>
            <a:xfrm>
              <a:off x="1240223" y="3249984"/>
              <a:ext cx="1650120" cy="28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WP1: Seismic Noise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2C183BD-C9FD-A634-38DA-1B27955DD0CC}"/>
                </a:ext>
              </a:extLst>
            </p:cNvPr>
            <p:cNvSpPr txBox="1"/>
            <p:nvPr/>
          </p:nvSpPr>
          <p:spPr>
            <a:xfrm>
              <a:off x="1240223" y="3811854"/>
              <a:ext cx="1650120" cy="28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WP2: Gravimetrics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C694AA8-C601-4975-0C78-60040C55991A}"/>
                </a:ext>
              </a:extLst>
            </p:cNvPr>
            <p:cNvSpPr txBox="1"/>
            <p:nvPr/>
          </p:nvSpPr>
          <p:spPr>
            <a:xfrm>
              <a:off x="1250729" y="4245927"/>
              <a:ext cx="1650120" cy="4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WP3: Magnetic Noise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848D330-1086-F38C-6521-9EB6E9DE8805}"/>
                </a:ext>
              </a:extLst>
            </p:cNvPr>
            <p:cNvSpPr txBox="1"/>
            <p:nvPr/>
          </p:nvSpPr>
          <p:spPr>
            <a:xfrm>
              <a:off x="1250734" y="4843392"/>
              <a:ext cx="1650120" cy="4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WP4: Other Environ-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           mental Noise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C6EE0EF-F3B9-9BC2-4BF5-87BCEA3D3E79}"/>
                </a:ext>
              </a:extLst>
            </p:cNvPr>
            <p:cNvSpPr txBox="1"/>
            <p:nvPr/>
          </p:nvSpPr>
          <p:spPr>
            <a:xfrm>
              <a:off x="4322386" y="3313904"/>
              <a:ext cx="1650120" cy="4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WP1: Noise Impact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           Evaluation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0C239F-FBB6-A070-3D82-5C28B5D46905}"/>
                </a:ext>
              </a:extLst>
            </p:cNvPr>
            <p:cNvSpPr txBox="1"/>
            <p:nvPr/>
          </p:nvSpPr>
          <p:spPr>
            <a:xfrm>
              <a:off x="4322386" y="3883720"/>
              <a:ext cx="1650120" cy="4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WP2: Noise Impact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           Validation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53B6067-55DC-4D1E-CB20-1EAF95AE375A}"/>
                </a:ext>
              </a:extLst>
            </p:cNvPr>
            <p:cNvSpPr txBox="1"/>
            <p:nvPr/>
          </p:nvSpPr>
          <p:spPr>
            <a:xfrm>
              <a:off x="7499133" y="3329059"/>
              <a:ext cx="1650120" cy="4814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WP1: Structural</a:t>
              </a:r>
              <a:b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</a:b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           Geology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0F7EB8D-A6CE-1478-0A20-060D44C19739}"/>
                </a:ext>
              </a:extLst>
            </p:cNvPr>
            <p:cNvSpPr txBox="1"/>
            <p:nvPr/>
          </p:nvSpPr>
          <p:spPr>
            <a:xfrm>
              <a:off x="7428402" y="3939139"/>
              <a:ext cx="1819509" cy="28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WP2:</a:t>
              </a:r>
              <a:r>
                <a:rPr kumimoji="0" lang="it-IT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 </a:t>
              </a: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Hydrogeology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F99E6BC-BF97-F479-D577-F13BDF619AC9}"/>
                </a:ext>
              </a:extLst>
            </p:cNvPr>
            <p:cNvSpPr txBox="1"/>
            <p:nvPr/>
          </p:nvSpPr>
          <p:spPr>
            <a:xfrm>
              <a:off x="7496511" y="4523461"/>
              <a:ext cx="1650120" cy="28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WP3: Geophysics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1FAC2E06-F69C-FE33-E6AF-967FD480A771}"/>
                </a:ext>
              </a:extLst>
            </p:cNvPr>
            <p:cNvSpPr txBox="1"/>
            <p:nvPr/>
          </p:nvSpPr>
          <p:spPr>
            <a:xfrm>
              <a:off x="7496860" y="5081427"/>
              <a:ext cx="1933552" cy="288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NL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ptos" panose="02110004020202020204"/>
                  <a:ea typeface="+mn-ea"/>
                  <a:cs typeface="+mn-cs"/>
                </a:rPr>
                <a:t>WP4:Geotechnology</a:t>
              </a:r>
            </a:p>
          </p:txBody>
        </p:sp>
      </p:grpSp>
      <p:sp>
        <p:nvSpPr>
          <p:cNvPr id="3" name="Title 2">
            <a:extLst>
              <a:ext uri="{FF2B5EF4-FFF2-40B4-BE49-F238E27FC236}">
                <a16:creationId xmlns:a16="http://schemas.microsoft.com/office/drawing/2014/main" id="{83F18F88-617E-353E-3017-FB3B6E71A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New SCB Structure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34C5D08-9079-801F-1399-4C683D59E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57312" y="6316072"/>
            <a:ext cx="2298147" cy="307048"/>
          </a:xfrm>
        </p:spPr>
        <p:txBody>
          <a:bodyPr/>
          <a:lstStyle/>
          <a:p>
            <a:fld id="{7C659075-83B6-5446-8002-4ADFDBF3FC85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1525EAF-B081-D9C6-9D4F-16DE2C9CA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10818"/>
              </p:ext>
            </p:extLst>
          </p:nvPr>
        </p:nvGraphicFramePr>
        <p:xfrm>
          <a:off x="2228726" y="2673048"/>
          <a:ext cx="1170353" cy="714375"/>
        </p:xfrm>
        <a:graphic>
          <a:graphicData uri="http://schemas.openxmlformats.org/drawingml/2006/table">
            <a:tbl>
              <a:tblPr/>
              <a:tblGrid>
                <a:gridCol w="1170353">
                  <a:extLst>
                    <a:ext uri="{9D8B030D-6E8A-4147-A177-3AD203B41FA5}">
                      <a16:colId xmlns:a16="http://schemas.microsoft.com/office/drawing/2014/main" val="4263704220"/>
                    </a:ext>
                  </a:extLst>
                </a:gridCol>
              </a:tblGrid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Luca Naticchioni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471334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Mike Linder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6038759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Michael Kiehn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291641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5DF574D3-024D-73AA-7D2B-63CFB8B7D2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3356065"/>
              </p:ext>
            </p:extLst>
          </p:nvPr>
        </p:nvGraphicFramePr>
        <p:xfrm>
          <a:off x="5165149" y="2825213"/>
          <a:ext cx="1170353" cy="714375"/>
        </p:xfrm>
        <a:graphic>
          <a:graphicData uri="http://schemas.openxmlformats.org/drawingml/2006/table">
            <a:tbl>
              <a:tblPr/>
              <a:tblGrid>
                <a:gridCol w="1170353">
                  <a:extLst>
                    <a:ext uri="{9D8B030D-6E8A-4147-A177-3AD203B41FA5}">
                      <a16:colId xmlns:a16="http://schemas.microsoft.com/office/drawing/2014/main" val="2309366787"/>
                    </a:ext>
                  </a:extLst>
                </a:gridCol>
              </a:tblGrid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Domenico D'Urso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682963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Andreas Rietbrock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510867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Stan </a:t>
                      </a:r>
                      <a:r>
                        <a:rPr lang="en-US" sz="1200" b="0" i="0" u="none" strike="noStrike" dirty="0" err="1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Bentvelsen</a:t>
                      </a:r>
                      <a:endParaRPr lang="en-US" sz="12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6753841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12BD6870-BFDA-3A0A-8C24-5F8E5CF0D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863847"/>
              </p:ext>
            </p:extLst>
          </p:nvPr>
        </p:nvGraphicFramePr>
        <p:xfrm>
          <a:off x="8213978" y="2835487"/>
          <a:ext cx="1170353" cy="714375"/>
        </p:xfrm>
        <a:graphic>
          <a:graphicData uri="http://schemas.openxmlformats.org/drawingml/2006/table">
            <a:tbl>
              <a:tblPr/>
              <a:tblGrid>
                <a:gridCol w="1170353">
                  <a:extLst>
                    <a:ext uri="{9D8B030D-6E8A-4147-A177-3AD203B41FA5}">
                      <a16:colId xmlns:a16="http://schemas.microsoft.com/office/drawing/2014/main" val="4071750832"/>
                    </a:ext>
                  </a:extLst>
                </a:gridCol>
              </a:tblGrid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Fred Nguyen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8663480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Marco Olivieri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7399250"/>
                  </a:ext>
                </a:extLst>
              </a:tr>
              <a:tr h="200249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Aptos Narrow" panose="020B0004020202020204" pitchFamily="34" charset="0"/>
                        </a:rPr>
                        <a:t>Peter Achtziger</a:t>
                      </a:r>
                    </a:p>
                  </a:txBody>
                  <a:tcPr marL="9525" marR="9525" marT="9525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274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13140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9FB9927-43F1-7071-4B6B-A5D382680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Expected Deliverables for Site Selection (see ET-PP)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E527A8-C118-ACCC-F73A-2F82AD65BB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Report on 3D geology, hydrology, etc. model with </a:t>
            </a:r>
            <a:r>
              <a:rPr lang="en-US" dirty="0" err="1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localisation</a:t>
            </a: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 of the ET infrastructure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(Exp. in </a:t>
            </a:r>
            <a:r>
              <a:rPr lang="en-US" dirty="0">
                <a:solidFill>
                  <a:srgbClr val="FF0000"/>
                </a:solidFill>
                <a:latin typeface="Arial"/>
                <a:ea typeface="Calibri"/>
                <a:cs typeface="Arial"/>
                <a:sym typeface="Arial"/>
              </a:rPr>
              <a:t>Feb26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)</a:t>
            </a:r>
            <a:endParaRPr lang="en-US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endParaRPr lang="en-US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Complete quantification of all the aspects impacting the ET performance for each site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(Exp. in </a:t>
            </a:r>
            <a:r>
              <a:rPr lang="en-US" dirty="0">
                <a:solidFill>
                  <a:srgbClr val="FF0000"/>
                </a:solidFill>
                <a:latin typeface="Arial"/>
                <a:ea typeface="Calibri"/>
                <a:cs typeface="Arial"/>
                <a:sym typeface="Arial"/>
              </a:rPr>
              <a:t>July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endParaRPr lang="en-US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Updated cost and schedule estimates of the excavations, including, if necessary: instrumentation for Newtonian Noise cancellation; costs of debris removal; costs of land acquisition, permitting, etc. 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(Exp. in </a:t>
            </a:r>
            <a:r>
              <a:rPr lang="en-US" dirty="0">
                <a:solidFill>
                  <a:srgbClr val="FF0000"/>
                </a:solidFill>
                <a:latin typeface="Arial"/>
                <a:ea typeface="Calibri"/>
                <a:cs typeface="Arial"/>
                <a:sym typeface="Arial"/>
              </a:rPr>
              <a:t>July</a:t>
            </a:r>
            <a:r>
              <a:rPr lang="en-US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r>
              <a:rPr lang="en-US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)</a:t>
            </a:r>
          </a:p>
          <a:p>
            <a:pPr marL="0" indent="0">
              <a:buNone/>
            </a:pPr>
            <a:endParaRPr lang="en-US" sz="4000" dirty="0">
              <a:solidFill>
                <a:srgbClr val="FF0000"/>
              </a:solidFill>
              <a:latin typeface="Arial"/>
              <a:ea typeface="Arial"/>
              <a:cs typeface="Calibri"/>
              <a:sym typeface="Calibri"/>
            </a:endParaRPr>
          </a:p>
          <a:p>
            <a:pPr marL="0" indent="0">
              <a:buNone/>
            </a:pPr>
            <a:endParaRPr lang="en-US" sz="4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endParaRPr lang="en-US" dirty="0">
              <a:solidFill>
                <a:srgbClr val="000000"/>
              </a:solidFill>
              <a:ea typeface="Calibri"/>
              <a:cs typeface="Calibri"/>
              <a:sym typeface="Calibri"/>
            </a:endParaRPr>
          </a:p>
          <a:p>
            <a:endParaRPr lang="en-US" dirty="0">
              <a:solidFill>
                <a:srgbClr val="000000"/>
              </a:solidFill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0525EC-C4B5-6C35-86DC-50F924E76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0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8CBD60-F04A-90A6-071D-17162B53A5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SCB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B50A6F-EF63-8412-9352-7F80A9F622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Set a common framework</a:t>
            </a:r>
          </a:p>
          <a:p>
            <a:pPr marL="0" indent="0">
              <a:buNone/>
            </a:pPr>
            <a:r>
              <a:rPr lang="en-US" b="1" dirty="0"/>
              <a:t>Risks</a:t>
            </a:r>
          </a:p>
          <a:p>
            <a:r>
              <a:rPr lang="en-US" dirty="0"/>
              <a:t> Activities already on going </a:t>
            </a:r>
          </a:p>
          <a:p>
            <a:r>
              <a:rPr lang="en-US" dirty="0"/>
              <a:t> Managed directly by site Host Teams</a:t>
            </a:r>
          </a:p>
          <a:p>
            <a:pPr lvl="1"/>
            <a:r>
              <a:rPr lang="en-US" dirty="0"/>
              <a:t> different organizational strategies, constrained by the national and regional fundings conditions</a:t>
            </a:r>
          </a:p>
          <a:p>
            <a:pPr lvl="1"/>
            <a:r>
              <a:rPr lang="en-US" dirty="0"/>
              <a:t> different timelines</a:t>
            </a:r>
          </a:p>
          <a:p>
            <a:r>
              <a:rPr lang="en-US" dirty="0"/>
              <a:t> Site selection criteria and the optimal geometrical configuration still to be 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059B3-D53C-BD4C-DD10-52FE48A73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67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CEAD7B-77F5-9E3A-8261-66A239246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Contingency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325D9-1DEA-26CA-D5A0-8077D838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Common table ETO – Local Teams already existing</a:t>
            </a:r>
          </a:p>
          <a:p>
            <a:pPr lvl="1"/>
            <a:r>
              <a:rPr lang="en-US" dirty="0"/>
              <a:t> ask to invite chairs of Geophysical and Geotechnical Division </a:t>
            </a:r>
          </a:p>
          <a:p>
            <a:endParaRPr lang="en-US" dirty="0"/>
          </a:p>
          <a:p>
            <a:r>
              <a:rPr lang="en-US" dirty="0"/>
              <a:t> Inventory of already existing models</a:t>
            </a:r>
          </a:p>
          <a:p>
            <a:pPr lvl="1"/>
            <a:r>
              <a:rPr lang="en-US" dirty="0"/>
              <a:t> are we using different platforms ? different codes ?</a:t>
            </a:r>
          </a:p>
          <a:p>
            <a:pPr lvl="1"/>
            <a:r>
              <a:rPr lang="en-US" dirty="0"/>
              <a:t> are they public ?  </a:t>
            </a:r>
          </a:p>
          <a:p>
            <a:pPr lvl="1"/>
            <a:r>
              <a:rPr lang="en-US" dirty="0"/>
              <a:t> have the same accuracy 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CBB98E-85E4-B777-EDE9-3354694A9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031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4DC7E8-2180-CB90-307E-1350161A2E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69C93-ABE2-C8A5-2C55-B48671F62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SCB Duties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25D7AC-E687-81BA-B8A5-C670B20BC7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Steer the process to evaluate the detector performance</a:t>
            </a:r>
          </a:p>
          <a:p>
            <a:pPr marL="0" indent="0">
              <a:buNone/>
            </a:pPr>
            <a:r>
              <a:rPr lang="en-US" b="1" dirty="0"/>
              <a:t>Risks</a:t>
            </a:r>
          </a:p>
          <a:p>
            <a:r>
              <a:rPr lang="en-US" dirty="0"/>
              <a:t> ET Collaboration is still working on the definition of detector specification </a:t>
            </a:r>
          </a:p>
          <a:p>
            <a:r>
              <a:rPr lang="en-US" dirty="0"/>
              <a:t> Still on going the standard modelling and interpretation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76C69E-913A-0876-CB33-60B3C9DA2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659075-83B6-5446-8002-4ADFDBF3FC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0279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3345B-7197-2CFA-CBA6-9CBC6A017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500" y="553683"/>
            <a:ext cx="11570700" cy="785294"/>
          </a:xfrm>
        </p:spPr>
        <p:txBody>
          <a:bodyPr anchor="ctr">
            <a:normAutofit/>
          </a:bodyPr>
          <a:lstStyle/>
          <a:p>
            <a:r>
              <a:rPr lang="en-US" dirty="0"/>
              <a:t>Common Methodology</a:t>
            </a:r>
          </a:p>
        </p:txBody>
      </p:sp>
      <p:pic>
        <p:nvPicPr>
          <p:cNvPr id="6" name="Picture 5" descr="A black background with blue rectangles&#10;&#10;AI-generated content may be incorrect.">
            <a:extLst>
              <a:ext uri="{FF2B5EF4-FFF2-40B4-BE49-F238E27FC236}">
                <a16:creationId xmlns:a16="http://schemas.microsoft.com/office/drawing/2014/main" id="{3F89864D-7EC1-7E95-7B68-55CE86D2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7391" y="1502707"/>
            <a:ext cx="9468917" cy="4663440"/>
          </a:xfrm>
          <a:prstGeom prst="rect">
            <a:avLst/>
          </a:prstGeo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E70011-56A6-29AF-485A-8548337F2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7C659075-83B6-5446-8002-4ADFDBF3FC85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02040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rso_ET_2" id="{BC41C43D-3311-3A48-BFA1-668FD4DEA8C9}" vid="{950926E9-1853-9F4A-8946-78BED0E1761D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urso_ET_2" id="{BC41C43D-3311-3A48-BFA1-668FD4DEA8C9}" vid="{950926E9-1853-9F4A-8946-78BED0E1761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9704</TotalTime>
  <Words>637</Words>
  <Application>Microsoft Macintosh PowerPoint</Application>
  <PresentationFormat>Widescreen</PresentationFormat>
  <Paragraphs>93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Aptos</vt:lpstr>
      <vt:lpstr>Aptos Narrow</vt:lpstr>
      <vt:lpstr>Arial</vt:lpstr>
      <vt:lpstr>Calibri</vt:lpstr>
      <vt:lpstr>Calibri Light</vt:lpstr>
      <vt:lpstr>Courier New</vt:lpstr>
      <vt:lpstr>Schibsted Grotesk</vt:lpstr>
      <vt:lpstr>Wingdings</vt:lpstr>
      <vt:lpstr>1_Custom Design</vt:lpstr>
      <vt:lpstr>2_Custom Design</vt:lpstr>
      <vt:lpstr>XV ET Symposium  SCB Issues</vt:lpstr>
      <vt:lpstr>SPB Documents already produced</vt:lpstr>
      <vt:lpstr>What next?</vt:lpstr>
      <vt:lpstr>The New SCB Structure</vt:lpstr>
      <vt:lpstr>Expected Deliverables for Site Selection (see ET-PP)</vt:lpstr>
      <vt:lpstr>SCB Duties</vt:lpstr>
      <vt:lpstr>Contingency plans</vt:lpstr>
      <vt:lpstr>SCB Duties</vt:lpstr>
      <vt:lpstr>Common Methodology</vt:lpstr>
      <vt:lpstr>Definition of Science Cases and of Analysis Recipes</vt:lpstr>
      <vt:lpstr>Detector Effect and Mitigation</vt:lpstr>
      <vt:lpstr>How to proceed?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Domenico D'Urso</dc:creator>
  <cp:lastModifiedBy>Domenico D'Urso</cp:lastModifiedBy>
  <cp:revision>41</cp:revision>
  <dcterms:created xsi:type="dcterms:W3CDTF">2025-02-17T11:22:51Z</dcterms:created>
  <dcterms:modified xsi:type="dcterms:W3CDTF">2025-05-28T09:41:49Z</dcterms:modified>
</cp:coreProperties>
</file>