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7"/>
  </p:notesMasterIdLst>
  <p:sldIdLst>
    <p:sldId id="1722" r:id="rId3"/>
    <p:sldId id="2286" r:id="rId4"/>
    <p:sldId id="2287" r:id="rId5"/>
    <p:sldId id="228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764"/>
    <a:srgbClr val="FFE100"/>
    <a:srgbClr val="D51DD0"/>
    <a:srgbClr val="4472C4"/>
    <a:srgbClr val="C75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5"/>
    <p:restoredTop sz="94659"/>
  </p:normalViewPr>
  <p:slideViewPr>
    <p:cSldViewPr snapToGrid="0">
      <p:cViewPr varScale="1">
        <p:scale>
          <a:sx n="118" d="100"/>
          <a:sy n="118" d="100"/>
        </p:scale>
        <p:origin x="24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B597F-9732-A947-B2B3-F1B0AA31BDB5}" type="datetimeFigureOut">
              <a:rPr lang="en-US" smtClean="0"/>
              <a:t>5/26/25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7C022-B648-B64C-838A-252FD2D6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F1F46-2123-9611-8E44-92D33F17C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63422-6944-91B4-61E4-06832B3E5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B3A5F-99FD-E181-7144-C42503E4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782A-98BC-9C20-451A-378AAB98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A21B7-8B4B-8F6B-633B-5ACDA4EEF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2E194-466E-7338-7746-286A3397D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80633-CD4D-1012-BF36-994009984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643" y="6356350"/>
            <a:ext cx="769075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B13D5-B63B-D469-EA41-709D67E1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7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54946-B44C-C216-59DE-2018DCAB1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96E05-6D40-63D9-EB93-D000DD9CB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23B04-E8A7-CEA3-86F3-8FD889CA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22E79-F651-3A89-5C84-EF3DEE62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643" y="6356350"/>
            <a:ext cx="769075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7468D-9BEA-D2B5-6AC1-3C849FD5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3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F1F46-2123-9611-8E44-92D33F17C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63422-6944-91B4-61E4-06832B3E5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48A5-9A7D-69D8-BD43-E700FE2E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F44D5-F5F2-0DD9-E23F-05FA319A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B3A5F-99FD-E181-7144-C42503E4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9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3FC58-C1A6-6577-9541-66E9EBF3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7A686-2A69-BED4-1C06-A263872A4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CCB07-99B9-8B6E-696B-8D22124E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643" y="6356350"/>
            <a:ext cx="7690757" cy="365125"/>
          </a:xfrm>
        </p:spPr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0065F-19C6-8A3B-49B1-9E35FAAB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18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3973-E8A8-A00F-6F4E-6918C23B4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FA310-3652-57EB-C8E5-84A289E79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3BBBC-7E7E-844D-035C-E514773A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6105B-CC12-3E10-E937-65CFAEEE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927E9-7B53-B9C8-4FC8-21469128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48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59D5-617F-5DCF-6AD7-005FFA32B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3AD9A-E88D-9150-AA6E-0D1FBF4D1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05067-11D3-ECDF-0805-9E4EDB9D2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35B34-86E8-1E57-48F9-FEB3264E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D4E52-9C37-AABA-F92A-371841322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60B24-7048-89CB-9A3A-D9376610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21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B1AC-C89F-30FD-10F0-89EAECDBA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24FD2-E5B0-B645-7FE9-534AE7AC1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EF080-A8EE-0891-C820-8396C4A39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C2FE03-67B7-2795-8DC8-580A4EAEB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AFB3E-5F7A-2223-2BD9-2D745D703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0E8AF-B79C-8926-98EC-7E027A10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22710-8092-05A3-39ED-CC752F94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A87B5-C6BE-F107-3851-2BB8CDA2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97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23861-514B-681C-88E2-A0E96B92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E095C-44B3-4B58-7388-B9ED70F9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4E38E-E5B4-9D07-B44C-A69D0087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07D0B-B9DB-59A8-DCA9-3F84CC2E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14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890087-69EF-6CB8-257E-679DAE0C9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F880A4-0E45-9F3E-5F8E-138497F3E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F5051-6143-B610-A3FD-EEAC4A23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03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33F97-288D-9F14-5B2C-4A195996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C894F-85BC-4871-121F-2B6A33A37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1EB63-A0C5-EBAA-2582-145934D25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F6A4A-7883-3FC5-2086-58C23004C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BF1F5-E690-25B8-4510-30511CBF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5A894-AAA8-F139-00BC-47F7600B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2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3FC58-C1A6-6577-9541-66E9EBF3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7A686-2A69-BED4-1C06-A263872A4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CCB07-99B9-8B6E-696B-8D22124E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643" y="6356350"/>
            <a:ext cx="769075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0065F-19C6-8A3B-49B1-9E35FAAB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6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243C-A028-A91B-E430-72704BC7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2A89F-04B1-0C40-5283-6F64834DD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4CE6B-E24B-3666-2A0E-9145BEF83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275F4-86EA-3D2B-074F-19B5E9BB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D7C8E-1D86-79DC-0F66-0906ED38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0E1C1-11E6-F869-0C58-FA0F9C7C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7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782A-98BC-9C20-451A-378AAB98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A21B7-8B4B-8F6B-633B-5ACDA4EEF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2E194-466E-7338-7746-286A3397D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80633-CD4D-1012-BF36-994009984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B13D5-B63B-D469-EA41-709D67E1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68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54946-B44C-C216-59DE-2018DCAB1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96E05-6D40-63D9-EB93-D000DD9CB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23B04-E8A7-CEA3-86F3-8FD889CA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22E79-F651-3A89-5C84-EF3DEE62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7468D-9BEA-D2B5-6AC1-3C849FD5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5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3973-E8A8-A00F-6F4E-6918C23B4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FA310-3652-57EB-C8E5-84A289E79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3BBBC-7E7E-844D-035C-E514773A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6105B-CC12-3E10-E937-65CFAEEE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643" y="6356350"/>
            <a:ext cx="769075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927E9-7B53-B9C8-4FC8-21469128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3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59D5-617F-5DCF-6AD7-005FFA32B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3AD9A-E88D-9150-AA6E-0D1FBF4D1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05067-11D3-ECDF-0805-9E4EDB9D2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35B34-86E8-1E57-48F9-FEB3264E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D4E52-9C37-AABA-F92A-371841322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643" y="6356350"/>
            <a:ext cx="769075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60B24-7048-89CB-9A3A-D9376610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9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B1AC-C89F-30FD-10F0-89EAECDBA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24FD2-E5B0-B645-7FE9-534AE7AC1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EF080-A8EE-0891-C820-8396C4A39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C2FE03-67B7-2795-8DC8-580A4EAEB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AFB3E-5F7A-2223-2BD9-2D745D703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0E8AF-B79C-8926-98EC-7E027A10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22710-8092-05A3-39ED-CC752F94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643" y="6356350"/>
            <a:ext cx="769075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A87B5-C6BE-F107-3851-2BB8CDA2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7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23861-514B-681C-88E2-A0E96B92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E095C-44B3-4B58-7388-B9ED70F9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4E38E-E5B4-9D07-B44C-A69D0087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643" y="6356350"/>
            <a:ext cx="769075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07D0B-B9DB-59A8-DCA9-3F84CC2E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4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890087-69EF-6CB8-257E-679DAE0C9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F880A4-0E45-9F3E-5F8E-138497F3E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643" y="6356350"/>
            <a:ext cx="769075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F5051-6143-B610-A3FD-EEAC4A23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0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33F97-288D-9F14-5B2C-4A195996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C894F-85BC-4871-121F-2B6A33A37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1EB63-A0C5-EBAA-2582-145934D25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F6A4A-7883-3FC5-2086-58C23004C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BF1F5-E690-25B8-4510-30511CBF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643" y="6356350"/>
            <a:ext cx="769075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5A894-AAA8-F139-00BC-47F7600B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4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243C-A028-A91B-E430-72704BC7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2A89F-04B1-0C40-5283-6F64834DD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4CE6B-E24B-3666-2A0E-9145BEF83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275F4-86EA-3D2B-074F-19B5E9BB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D7C8E-1D86-79DC-0F66-0906ED38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643" y="6356350"/>
            <a:ext cx="769075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0E1C1-11E6-F869-0C58-FA0F9C7C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9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6E1988-B162-E619-2E0A-E0ECD286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00" y="553683"/>
            <a:ext cx="11570700" cy="785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F00AF-8C77-FB47-8176-DDF70600F796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316500" y="1502707"/>
            <a:ext cx="11570700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FE683-647A-8D6A-E2F3-1CD045823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Google Shape;64;g35ca55bf538_0_3">
            <a:extLst>
              <a:ext uri="{FF2B5EF4-FFF2-40B4-BE49-F238E27FC236}">
                <a16:creationId xmlns:a16="http://schemas.microsoft.com/office/drawing/2014/main" id="{525BDCF9-8D44-C259-7E93-3105EE44C25D}"/>
              </a:ext>
            </a:extLst>
          </p:cNvPr>
          <p:cNvCxnSpPr/>
          <p:nvPr userDrawn="1"/>
        </p:nvCxnSpPr>
        <p:spPr>
          <a:xfrm>
            <a:off x="304800" y="6696408"/>
            <a:ext cx="11570700" cy="165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65;g35ca55bf538_0_3">
            <a:extLst>
              <a:ext uri="{FF2B5EF4-FFF2-40B4-BE49-F238E27FC236}">
                <a16:creationId xmlns:a16="http://schemas.microsoft.com/office/drawing/2014/main" id="{ABB8B372-AD0D-11F4-1A13-E51473E9A60E}"/>
              </a:ext>
            </a:extLst>
          </p:cNvPr>
          <p:cNvCxnSpPr/>
          <p:nvPr userDrawn="1"/>
        </p:nvCxnSpPr>
        <p:spPr>
          <a:xfrm>
            <a:off x="304800" y="6227567"/>
            <a:ext cx="11570700" cy="309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" name="Google Shape;66;g35ca55bf538_0_3">
            <a:extLst>
              <a:ext uri="{FF2B5EF4-FFF2-40B4-BE49-F238E27FC236}">
                <a16:creationId xmlns:a16="http://schemas.microsoft.com/office/drawing/2014/main" id="{CBDFF8C7-4051-8DDD-5557-7E58C9891BF0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304800" y="6337033"/>
            <a:ext cx="1505971" cy="2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61;g35ca55bf538_0_3">
            <a:extLst>
              <a:ext uri="{FF2B5EF4-FFF2-40B4-BE49-F238E27FC236}">
                <a16:creationId xmlns:a16="http://schemas.microsoft.com/office/drawing/2014/main" id="{EDA27A84-4F1E-20ED-A4A3-AF5D53A085BD}"/>
              </a:ext>
            </a:extLst>
          </p:cNvPr>
          <p:cNvSpPr txBox="1"/>
          <p:nvPr userDrawn="1"/>
        </p:nvSpPr>
        <p:spPr>
          <a:xfrm>
            <a:off x="304800" y="264838"/>
            <a:ext cx="5562600" cy="26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75" tIns="33875" rIns="33875" bIns="33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Einstein Telescope</a:t>
            </a:r>
            <a:endParaRPr sz="1100" b="0" i="0" u="none" strike="noStrike" cap="none" dirty="0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cxnSp>
        <p:nvCxnSpPr>
          <p:cNvPr id="14" name="Google Shape;67;g35ca55bf538_0_3">
            <a:extLst>
              <a:ext uri="{FF2B5EF4-FFF2-40B4-BE49-F238E27FC236}">
                <a16:creationId xmlns:a16="http://schemas.microsoft.com/office/drawing/2014/main" id="{532C8121-C7B5-F78A-6A96-EE1B133E3C61}"/>
              </a:ext>
            </a:extLst>
          </p:cNvPr>
          <p:cNvCxnSpPr/>
          <p:nvPr userDrawn="1"/>
        </p:nvCxnSpPr>
        <p:spPr>
          <a:xfrm>
            <a:off x="304800" y="540800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68;g35ca55bf538_0_3">
            <a:extLst>
              <a:ext uri="{FF2B5EF4-FFF2-40B4-BE49-F238E27FC236}">
                <a16:creationId xmlns:a16="http://schemas.microsoft.com/office/drawing/2014/main" id="{BE25E0B0-6B94-C3D1-6C77-EBAE69B4FE66}"/>
              </a:ext>
            </a:extLst>
          </p:cNvPr>
          <p:cNvCxnSpPr/>
          <p:nvPr userDrawn="1"/>
        </p:nvCxnSpPr>
        <p:spPr>
          <a:xfrm>
            <a:off x="304800" y="226483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62;g35ca55bf538_0_3">
            <a:extLst>
              <a:ext uri="{FF2B5EF4-FFF2-40B4-BE49-F238E27FC236}">
                <a16:creationId xmlns:a16="http://schemas.microsoft.com/office/drawing/2014/main" id="{7756EA89-790E-5886-4743-3A1C860A6C8F}"/>
              </a:ext>
            </a:extLst>
          </p:cNvPr>
          <p:cNvSpPr txBox="1"/>
          <p:nvPr userDrawn="1"/>
        </p:nvSpPr>
        <p:spPr>
          <a:xfrm>
            <a:off x="8465408" y="295642"/>
            <a:ext cx="3410100" cy="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chibsted Grotesk"/>
              <a:buNone/>
            </a:pPr>
            <a:r>
              <a:rPr lang="en-US" sz="1100" b="0" i="0" u="none" strike="noStrike" cap="none" dirty="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XV ET Symposium 26-30.05.202</a:t>
            </a:r>
            <a:r>
              <a:rPr lang="en-US" sz="1100" dirty="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5</a:t>
            </a:r>
            <a:endParaRPr sz="1100" b="0" i="0" u="none" strike="noStrike" cap="none" dirty="0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</p:spTree>
    <p:extLst>
      <p:ext uri="{BB962C8B-B14F-4D97-AF65-F5344CB8AC3E}">
        <p14:creationId xmlns:p14="http://schemas.microsoft.com/office/powerpoint/2010/main" val="134263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Ø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6E1988-B162-E619-2E0A-E0ECD286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992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F00AF-8C77-FB47-8176-DDF70600F796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462643" y="1351785"/>
            <a:ext cx="11266714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B224F-84D3-7C72-E45E-E7CDF6A82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2643" y="6356350"/>
            <a:ext cx="7690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Project: 101079696 — ET-PP interim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FE683-647A-8D6A-E2F3-1CD045823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Immagine 4" descr="Immagine che contiene testo, logo, Elementi grafici, schermata&#10;&#10;Descrizione generata automaticamente">
            <a:extLst>
              <a:ext uri="{FF2B5EF4-FFF2-40B4-BE49-F238E27FC236}">
                <a16:creationId xmlns:a16="http://schemas.microsoft.com/office/drawing/2014/main" id="{1193AB13-D1F3-7E8C-B4ED-A4E82E30532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44760" y="10160"/>
            <a:ext cx="2032000" cy="1016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2223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Ø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42C4A-6910-66C1-C5F2-2B239DB12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B8B3D8-630C-C583-7C30-F3B629C0D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849" b="-37849"/>
          <a:stretch/>
        </p:blipFill>
        <p:spPr>
          <a:xfrm>
            <a:off x="0" y="0"/>
            <a:ext cx="12353908" cy="112471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9F99EE-158C-C9F7-C077-770253A07284}"/>
              </a:ext>
            </a:extLst>
          </p:cNvPr>
          <p:cNvSpPr txBox="1">
            <a:spLocks/>
          </p:cNvSpPr>
          <p:nvPr/>
        </p:nvSpPr>
        <p:spPr>
          <a:xfrm>
            <a:off x="2095279" y="869867"/>
            <a:ext cx="7994073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7D50E6-BC88-056F-D1A4-8D45EB26C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954" y="2610387"/>
            <a:ext cx="9144000" cy="119874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XV ET Symposium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SCB Parallel Session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6DB3851-14D2-9C5C-DD0B-C60613CD6F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80EC0-FAF6-3E0E-67C9-BECC6343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0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44744-92E7-3621-47AF-122758506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FE1C09B-6833-D128-B49C-578CE136881A}"/>
              </a:ext>
            </a:extLst>
          </p:cNvPr>
          <p:cNvGrpSpPr>
            <a:grpSpLocks noChangeAspect="1"/>
          </p:cNvGrpSpPr>
          <p:nvPr/>
        </p:nvGrpSpPr>
        <p:grpSpPr>
          <a:xfrm>
            <a:off x="1424906" y="1284546"/>
            <a:ext cx="9081480" cy="4767525"/>
            <a:chOff x="412536" y="979531"/>
            <a:chExt cx="9469820" cy="4971394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4ED4328-F0C9-377E-2E08-87BDE51B1C12}"/>
                </a:ext>
              </a:extLst>
            </p:cNvPr>
            <p:cNvSpPr/>
            <p:nvPr/>
          </p:nvSpPr>
          <p:spPr>
            <a:xfrm>
              <a:off x="412536" y="979531"/>
              <a:ext cx="9469820" cy="49713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A3615F7-4BB9-657C-6CA3-1E5E89F8D2A8}"/>
                </a:ext>
              </a:extLst>
            </p:cNvPr>
            <p:cNvSpPr/>
            <p:nvPr/>
          </p:nvSpPr>
          <p:spPr>
            <a:xfrm>
              <a:off x="3468415" y="1187671"/>
              <a:ext cx="4279184" cy="42041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0C182C1A-C6B6-C3B6-F793-F19BB7063279}"/>
                </a:ext>
              </a:extLst>
            </p:cNvPr>
            <p:cNvSpPr/>
            <p:nvPr/>
          </p:nvSpPr>
          <p:spPr>
            <a:xfrm>
              <a:off x="798788" y="2144112"/>
              <a:ext cx="2501462" cy="352096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7C915D4-0615-C484-0CF3-D5FA45B49D00}"/>
                </a:ext>
              </a:extLst>
            </p:cNvPr>
            <p:cNvSpPr/>
            <p:nvPr/>
          </p:nvSpPr>
          <p:spPr>
            <a:xfrm>
              <a:off x="3854671" y="2144112"/>
              <a:ext cx="2501462" cy="352096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A33DB2F-592F-1ACA-92C8-BFC2AF121237}"/>
                </a:ext>
              </a:extLst>
            </p:cNvPr>
            <p:cNvSpPr/>
            <p:nvPr/>
          </p:nvSpPr>
          <p:spPr>
            <a:xfrm>
              <a:off x="6910554" y="2144112"/>
              <a:ext cx="2501462" cy="352096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C2021F6-4126-2DA4-6FDA-3A255E4DA580}"/>
                </a:ext>
              </a:extLst>
            </p:cNvPr>
            <p:cNvSpPr/>
            <p:nvPr/>
          </p:nvSpPr>
          <p:spPr>
            <a:xfrm>
              <a:off x="1250729" y="3184749"/>
              <a:ext cx="1639614" cy="422803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srgbClr val="0E2841">
                    <a:lumMod val="10000"/>
                    <a:lumOff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7971B61-35D9-E518-E5A2-A8DC43DC61EC}"/>
                </a:ext>
              </a:extLst>
            </p:cNvPr>
            <p:cNvSpPr/>
            <p:nvPr/>
          </p:nvSpPr>
          <p:spPr>
            <a:xfrm>
              <a:off x="1250729" y="3721971"/>
              <a:ext cx="1639614" cy="465083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srgbClr val="0E2841">
                    <a:lumMod val="10000"/>
                    <a:lumOff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F500C62-CEAE-3F00-4046-32C53A937D04}"/>
                </a:ext>
              </a:extLst>
            </p:cNvPr>
            <p:cNvSpPr/>
            <p:nvPr/>
          </p:nvSpPr>
          <p:spPr>
            <a:xfrm>
              <a:off x="1250729" y="4269823"/>
              <a:ext cx="1639614" cy="465083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srgbClr val="0E2841">
                    <a:lumMod val="10000"/>
                    <a:lumOff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B198E03-3E71-DD0F-313E-8CBFEEBCE707}"/>
                </a:ext>
              </a:extLst>
            </p:cNvPr>
            <p:cNvSpPr/>
            <p:nvPr/>
          </p:nvSpPr>
          <p:spPr>
            <a:xfrm>
              <a:off x="1250729" y="4817675"/>
              <a:ext cx="1639614" cy="465083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srgbClr val="0E2841">
                    <a:lumMod val="10000"/>
                    <a:lumOff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C174C6-087B-CB01-D96E-CEC226B6D409}"/>
                </a:ext>
              </a:extLst>
            </p:cNvPr>
            <p:cNvSpPr txBox="1"/>
            <p:nvPr/>
          </p:nvSpPr>
          <p:spPr>
            <a:xfrm>
              <a:off x="998482" y="2176175"/>
              <a:ext cx="2301768" cy="673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WD1: Noise Measurements</a:t>
              </a:r>
              <a:b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       </a:t>
              </a:r>
              <a:b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endParaRPr kumimoji="0" lang="en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D759C1-CC21-49EC-56BD-18F476B9C04E}"/>
                </a:ext>
              </a:extLst>
            </p:cNvPr>
            <p:cNvSpPr txBox="1"/>
            <p:nvPr/>
          </p:nvSpPr>
          <p:spPr>
            <a:xfrm>
              <a:off x="780649" y="1162553"/>
              <a:ext cx="2681462" cy="673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Site Characterization Board</a:t>
              </a:r>
              <a:r>
                <a:rPr kumimoji="0" lang="it-IT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NL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(SCB)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E9B788-31F9-B3E3-3179-290E0F16B14E}"/>
                </a:ext>
              </a:extLst>
            </p:cNvPr>
            <p:cNvSpPr txBox="1"/>
            <p:nvPr/>
          </p:nvSpPr>
          <p:spPr>
            <a:xfrm>
              <a:off x="3548997" y="1226693"/>
              <a:ext cx="4198603" cy="320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Chairs: D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r>
                <a:rPr kumimoji="0" lang="en-NL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D’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</a:t>
              </a:r>
              <a:r>
                <a:rPr kumimoji="0" lang="en-NL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rso &amp; W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r>
                <a:rPr kumimoji="0" lang="en-NL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Walk</a:t>
              </a:r>
              <a:r>
                <a:rPr lang="it-IT" sz="1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A. </a:t>
              </a:r>
              <a:r>
                <a:rPr kumimoji="0" lang="it-IT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Rietbrock</a:t>
              </a:r>
              <a:r>
                <a:rPr kumimoji="0" lang="en-NL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0B38132-7EF1-A8C7-3494-13CA00382D80}"/>
                </a:ext>
              </a:extLst>
            </p:cNvPr>
            <p:cNvSpPr txBox="1"/>
            <p:nvPr/>
          </p:nvSpPr>
          <p:spPr>
            <a:xfrm>
              <a:off x="4175234" y="2176175"/>
              <a:ext cx="2301768" cy="866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WD2: Noise Evaluation &amp; </a:t>
              </a:r>
              <a:b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       Validation</a:t>
              </a:r>
              <a:b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b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12909F-71A7-677D-5F99-6F44A24E35C8}"/>
                </a:ext>
              </a:extLst>
            </p:cNvPr>
            <p:cNvSpPr txBox="1"/>
            <p:nvPr/>
          </p:nvSpPr>
          <p:spPr>
            <a:xfrm>
              <a:off x="7018284" y="2165670"/>
              <a:ext cx="2393732" cy="673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WD3: Geological and</a:t>
              </a:r>
              <a:b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       Geotechnical Evaluation</a:t>
              </a:r>
              <a:b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endParaRPr kumimoji="0" lang="en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94952D7D-B6B4-DFE0-034A-4E9E45BE2ECF}"/>
                </a:ext>
              </a:extLst>
            </p:cNvPr>
            <p:cNvSpPr/>
            <p:nvPr/>
          </p:nvSpPr>
          <p:spPr>
            <a:xfrm>
              <a:off x="7489540" y="3329059"/>
              <a:ext cx="1639614" cy="422803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AA45F139-A1BC-8B05-681B-968987F8C0A5}"/>
                </a:ext>
              </a:extLst>
            </p:cNvPr>
            <p:cNvSpPr/>
            <p:nvPr/>
          </p:nvSpPr>
          <p:spPr>
            <a:xfrm>
              <a:off x="7483366" y="3881479"/>
              <a:ext cx="1639614" cy="465083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858A7D7-9708-CF69-10A5-DD44E222AA75}"/>
                </a:ext>
              </a:extLst>
            </p:cNvPr>
            <p:cNvSpPr/>
            <p:nvPr/>
          </p:nvSpPr>
          <p:spPr>
            <a:xfrm>
              <a:off x="7483366" y="4429330"/>
              <a:ext cx="1639614" cy="465083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0AD0D251-C63E-0B0F-181D-A97B94E82240}"/>
                </a:ext>
              </a:extLst>
            </p:cNvPr>
            <p:cNvSpPr/>
            <p:nvPr/>
          </p:nvSpPr>
          <p:spPr>
            <a:xfrm>
              <a:off x="7483366" y="4977181"/>
              <a:ext cx="1639614" cy="465083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B1828709-5296-001D-16CC-9DA8E89D1434}"/>
                </a:ext>
              </a:extLst>
            </p:cNvPr>
            <p:cNvSpPr/>
            <p:nvPr/>
          </p:nvSpPr>
          <p:spPr>
            <a:xfrm>
              <a:off x="4272457" y="3339600"/>
              <a:ext cx="1639614" cy="422803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6AC7407F-06CA-2B98-104C-60428D0804D4}"/>
                </a:ext>
              </a:extLst>
            </p:cNvPr>
            <p:cNvSpPr/>
            <p:nvPr/>
          </p:nvSpPr>
          <p:spPr>
            <a:xfrm>
              <a:off x="4272457" y="3876821"/>
              <a:ext cx="1639614" cy="465083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45338C4-8630-BCBE-B00B-26D8785F1761}"/>
                </a:ext>
              </a:extLst>
            </p:cNvPr>
            <p:cNvSpPr txBox="1"/>
            <p:nvPr/>
          </p:nvSpPr>
          <p:spPr>
            <a:xfrm>
              <a:off x="1240223" y="3249984"/>
              <a:ext cx="1650120" cy="288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WP1: Seismic Noise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2C183BD-C9FD-A634-38DA-1B27955DD0CC}"/>
                </a:ext>
              </a:extLst>
            </p:cNvPr>
            <p:cNvSpPr txBox="1"/>
            <p:nvPr/>
          </p:nvSpPr>
          <p:spPr>
            <a:xfrm>
              <a:off x="1240223" y="3811854"/>
              <a:ext cx="1650120" cy="288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WP2: Gravimetrics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694AA8-C601-4975-0C78-60040C55991A}"/>
                </a:ext>
              </a:extLst>
            </p:cNvPr>
            <p:cNvSpPr txBox="1"/>
            <p:nvPr/>
          </p:nvSpPr>
          <p:spPr>
            <a:xfrm>
              <a:off x="1250729" y="4383784"/>
              <a:ext cx="1650120" cy="4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WP3: Magnetic Noise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848D330-1086-F38C-6521-9EB6E9DE8805}"/>
                </a:ext>
              </a:extLst>
            </p:cNvPr>
            <p:cNvSpPr txBox="1"/>
            <p:nvPr/>
          </p:nvSpPr>
          <p:spPr>
            <a:xfrm>
              <a:off x="1250734" y="4843392"/>
              <a:ext cx="1650120" cy="4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WP4: Other Environ-</a:t>
              </a:r>
              <a:b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</a:b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           mental Noise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C6EE0EF-F3B9-9BC2-4BF5-87BCEA3D3E79}"/>
                </a:ext>
              </a:extLst>
            </p:cNvPr>
            <p:cNvSpPr txBox="1"/>
            <p:nvPr/>
          </p:nvSpPr>
          <p:spPr>
            <a:xfrm>
              <a:off x="4322386" y="3313904"/>
              <a:ext cx="1650120" cy="4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WP1: Noise Impact</a:t>
              </a:r>
              <a:b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</a:b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           Evaluation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20C239F-FBB6-A070-3D82-5C28B5D46905}"/>
                </a:ext>
              </a:extLst>
            </p:cNvPr>
            <p:cNvSpPr txBox="1"/>
            <p:nvPr/>
          </p:nvSpPr>
          <p:spPr>
            <a:xfrm>
              <a:off x="4322386" y="3883720"/>
              <a:ext cx="1650120" cy="4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WP2: Noise Impact</a:t>
              </a:r>
              <a:b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</a:b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           Validation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53B6067-55DC-4D1E-CB20-1EAF95AE375A}"/>
                </a:ext>
              </a:extLst>
            </p:cNvPr>
            <p:cNvSpPr txBox="1"/>
            <p:nvPr/>
          </p:nvSpPr>
          <p:spPr>
            <a:xfrm>
              <a:off x="7499133" y="3329059"/>
              <a:ext cx="1650120" cy="4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WP1: Structural</a:t>
              </a:r>
              <a:b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</a:b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           Geology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0F7EB8D-A6CE-1478-0A20-060D44C19739}"/>
                </a:ext>
              </a:extLst>
            </p:cNvPr>
            <p:cNvSpPr txBox="1"/>
            <p:nvPr/>
          </p:nvSpPr>
          <p:spPr>
            <a:xfrm>
              <a:off x="7428402" y="3939139"/>
              <a:ext cx="1819509" cy="288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WP2:</a:t>
              </a: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</a:t>
              </a: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Hydrogeology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F99E6BC-BF97-F479-D577-F13BDF619AC9}"/>
                </a:ext>
              </a:extLst>
            </p:cNvPr>
            <p:cNvSpPr txBox="1"/>
            <p:nvPr/>
          </p:nvSpPr>
          <p:spPr>
            <a:xfrm>
              <a:off x="7496511" y="4523461"/>
              <a:ext cx="1650120" cy="288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WP3: Geophysics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C2E06-F69C-FE33-E6AF-967FD480A771}"/>
                </a:ext>
              </a:extLst>
            </p:cNvPr>
            <p:cNvSpPr txBox="1"/>
            <p:nvPr/>
          </p:nvSpPr>
          <p:spPr>
            <a:xfrm>
              <a:off x="7496860" y="5081427"/>
              <a:ext cx="1933552" cy="288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WP4:Geotechnology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3F18F88-617E-353E-3017-FB3B6E71A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SCB Structure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34C5D08-9079-801F-1399-4C683D59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312" y="6316072"/>
            <a:ext cx="2298147" cy="307048"/>
          </a:xfrm>
        </p:spPr>
        <p:txBody>
          <a:bodyPr/>
          <a:lstStyle/>
          <a:p>
            <a:fld id="{7C659075-83B6-5446-8002-4ADFDBF3FC85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525EAF-B081-D9C6-9D4F-16DE2C9CA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510818"/>
              </p:ext>
            </p:extLst>
          </p:nvPr>
        </p:nvGraphicFramePr>
        <p:xfrm>
          <a:off x="2228726" y="2673048"/>
          <a:ext cx="1170353" cy="714375"/>
        </p:xfrm>
        <a:graphic>
          <a:graphicData uri="http://schemas.openxmlformats.org/drawingml/2006/table">
            <a:tbl>
              <a:tblPr/>
              <a:tblGrid>
                <a:gridCol w="1170353">
                  <a:extLst>
                    <a:ext uri="{9D8B030D-6E8A-4147-A177-3AD203B41FA5}">
                      <a16:colId xmlns:a16="http://schemas.microsoft.com/office/drawing/2014/main" val="4263704220"/>
                    </a:ext>
                  </a:extLst>
                </a:gridCol>
              </a:tblGrid>
              <a:tr h="200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Luca Naticchioni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71334"/>
                  </a:ext>
                </a:extLst>
              </a:tr>
              <a:tr h="200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Mike Linder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038759"/>
                  </a:ext>
                </a:extLst>
              </a:tr>
              <a:tr h="200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Michael Kiehn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91641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DF574D3-024D-73AA-7D2B-63CFB8B7D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356065"/>
              </p:ext>
            </p:extLst>
          </p:nvPr>
        </p:nvGraphicFramePr>
        <p:xfrm>
          <a:off x="5165149" y="2825213"/>
          <a:ext cx="1170353" cy="714375"/>
        </p:xfrm>
        <a:graphic>
          <a:graphicData uri="http://schemas.openxmlformats.org/drawingml/2006/table">
            <a:tbl>
              <a:tblPr/>
              <a:tblGrid>
                <a:gridCol w="1170353">
                  <a:extLst>
                    <a:ext uri="{9D8B030D-6E8A-4147-A177-3AD203B41FA5}">
                      <a16:colId xmlns:a16="http://schemas.microsoft.com/office/drawing/2014/main" val="2309366787"/>
                    </a:ext>
                  </a:extLst>
                </a:gridCol>
              </a:tblGrid>
              <a:tr h="200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Domenico D'Urso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682963"/>
                  </a:ext>
                </a:extLst>
              </a:tr>
              <a:tr h="200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Andreas Rietbrock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10867"/>
                  </a:ext>
                </a:extLst>
              </a:tr>
              <a:tr h="200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Stan </a:t>
                      </a:r>
                      <a:r>
                        <a:rPr lang="en-US" sz="12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Bentvelsen</a:t>
                      </a:r>
                      <a:endParaRPr lang="en-US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538413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2BD6870-BFDA-3A0A-8C24-5F8E5CF0D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863847"/>
              </p:ext>
            </p:extLst>
          </p:nvPr>
        </p:nvGraphicFramePr>
        <p:xfrm>
          <a:off x="8213978" y="2835487"/>
          <a:ext cx="1170353" cy="714375"/>
        </p:xfrm>
        <a:graphic>
          <a:graphicData uri="http://schemas.openxmlformats.org/drawingml/2006/table">
            <a:tbl>
              <a:tblPr/>
              <a:tblGrid>
                <a:gridCol w="1170353">
                  <a:extLst>
                    <a:ext uri="{9D8B030D-6E8A-4147-A177-3AD203B41FA5}">
                      <a16:colId xmlns:a16="http://schemas.microsoft.com/office/drawing/2014/main" val="4071750832"/>
                    </a:ext>
                  </a:extLst>
                </a:gridCol>
              </a:tblGrid>
              <a:tr h="200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Fred Nguyen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663480"/>
                  </a:ext>
                </a:extLst>
              </a:tr>
              <a:tr h="200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Marco Olivieri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399250"/>
                  </a:ext>
                </a:extLst>
              </a:tr>
              <a:tr h="200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Peter Achtziger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274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31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3CF83-AED8-3065-2877-9CCC3269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SCB Session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CC040-309F-867F-B7BD-344D945B0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22 talks divided in 3 sessions:</a:t>
            </a:r>
          </a:p>
          <a:p>
            <a:pPr lvl="1"/>
            <a:r>
              <a:rPr lang="en-US" dirty="0"/>
              <a:t> general updates from sites</a:t>
            </a:r>
          </a:p>
          <a:p>
            <a:pPr lvl="1"/>
            <a:r>
              <a:rPr lang="en-US" dirty="0"/>
              <a:t> geology and geophysics investigations</a:t>
            </a:r>
          </a:p>
          <a:p>
            <a:pPr lvl="1"/>
            <a:r>
              <a:rPr lang="en-US" dirty="0"/>
              <a:t> modelling </a:t>
            </a:r>
          </a:p>
          <a:p>
            <a:pPr lvl="1"/>
            <a:r>
              <a:rPr lang="en-US" dirty="0"/>
              <a:t> noise measurements</a:t>
            </a:r>
          </a:p>
          <a:p>
            <a:pPr lvl="1"/>
            <a:r>
              <a:rPr lang="en-US" dirty="0"/>
              <a:t> noise estimation and mitigation </a:t>
            </a:r>
          </a:p>
          <a:p>
            <a:pPr lvl="1"/>
            <a:r>
              <a:rPr lang="en-US" dirty="0"/>
              <a:t> detector performance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B5051-923D-AC88-16F4-11A0AE54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8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9885E-3D45-C3B0-89C5-50682387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SCB/WP4 Open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3DCE5-F343-6CED-67BB-17AE92559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3D geological model</a:t>
            </a:r>
          </a:p>
          <a:p>
            <a:r>
              <a:rPr lang="en-US" dirty="0"/>
              <a:t> Detector Performance estimation</a:t>
            </a:r>
          </a:p>
          <a:p>
            <a:r>
              <a:rPr lang="en-US" dirty="0"/>
              <a:t> Update on cost and time schedule</a:t>
            </a:r>
          </a:p>
          <a:p>
            <a:endParaRPr lang="en-US" dirty="0"/>
          </a:p>
          <a:p>
            <a:r>
              <a:rPr lang="en-US" dirty="0"/>
              <a:t> Wed. Morning 11:50-13:00: discussion on SCB issues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0B464-B47F-E3AD-0B84-287543CD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6248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rso_ET_2" id="{BC41C43D-3311-3A48-BFA1-668FD4DEA8C9}" vid="{950926E9-1853-9F4A-8946-78BED0E1761D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rso_ET_2" id="{BC41C43D-3311-3A48-BFA1-668FD4DEA8C9}" vid="{950926E9-1853-9F4A-8946-78BED0E1761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8488</TotalTime>
  <Words>192</Words>
  <Application>Microsoft Macintosh PowerPoint</Application>
  <PresentationFormat>Widescreen</PresentationFormat>
  <Paragraphs>45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Aptos</vt:lpstr>
      <vt:lpstr>Aptos Narrow</vt:lpstr>
      <vt:lpstr>Arial</vt:lpstr>
      <vt:lpstr>Calibri</vt:lpstr>
      <vt:lpstr>Calibri Light</vt:lpstr>
      <vt:lpstr>Courier New</vt:lpstr>
      <vt:lpstr>Schibsted Grotesk</vt:lpstr>
      <vt:lpstr>Wingdings</vt:lpstr>
      <vt:lpstr>1_Custom Design</vt:lpstr>
      <vt:lpstr>2_Custom Design</vt:lpstr>
      <vt:lpstr>XV ET Symposium  SCB Parallel Session</vt:lpstr>
      <vt:lpstr>The SCB Structure</vt:lpstr>
      <vt:lpstr>SCB Session</vt:lpstr>
      <vt:lpstr>SCB/WP4 Open Issues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Domenico D'Urso</dc:creator>
  <cp:lastModifiedBy>Domenico D'Urso</cp:lastModifiedBy>
  <cp:revision>35</cp:revision>
  <dcterms:created xsi:type="dcterms:W3CDTF">2025-02-17T11:22:51Z</dcterms:created>
  <dcterms:modified xsi:type="dcterms:W3CDTF">2025-05-26T21:20:46Z</dcterms:modified>
</cp:coreProperties>
</file>