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0" r:id="rId6"/>
    <p:sldId id="262" r:id="rId7"/>
    <p:sldId id="264" r:id="rId8"/>
    <p:sldId id="33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920A-8F87-4DC7-A097-04959C5E41E9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4FAE-984E-434D-91E2-DF6D871D57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0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1CF6-730A-4AB5-A41D-F84904FD01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52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8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36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4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105156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3696751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534951" y="1038542"/>
            <a:ext cx="70560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WTH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401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36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53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00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10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27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792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1983E7E-2983-4F37-99C2-D64CDD285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3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4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5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2000">
              <a:srgbClr val="1D345D"/>
            </a:gs>
            <a:gs pos="100000">
              <a:srgbClr val="0E192C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30.6.2025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89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0" y="5903"/>
            <a:ext cx="9732260" cy="68461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773914" y="0"/>
            <a:ext cx="636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 Computing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Centre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83604" y="6390432"/>
            <a:ext cx="3508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RWTH Aachen University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25D4F5-1DE6-4A00-B17D-7F57E8C64489}"/>
              </a:ext>
            </a:extLst>
          </p:cNvPr>
          <p:cNvSpPr txBox="1"/>
          <p:nvPr/>
        </p:nvSpPr>
        <p:spPr>
          <a:xfrm>
            <a:off x="1200774" y="0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Marco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Kraan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592CA4-2296-4D8F-A75E-3165EFE315A9}"/>
              </a:ext>
            </a:extLst>
          </p:cNvPr>
          <p:cNvSpPr/>
          <p:nvPr/>
        </p:nvSpPr>
        <p:spPr>
          <a:xfrm>
            <a:off x="2243" y="6482765"/>
            <a:ext cx="30877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Achim Stahl, June, 30st 2025</a:t>
            </a:r>
          </a:p>
        </p:txBody>
      </p:sp>
    </p:spTree>
    <p:extLst>
      <p:ext uri="{BB962C8B-B14F-4D97-AF65-F5344CB8AC3E}">
        <p14:creationId xmlns:p14="http://schemas.microsoft.com/office/powerpoint/2010/main" val="10979058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4BAF43-5E3B-4AA9-A6E0-888FEBE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88578AC-A099-4F1F-9673-EFAF6A9D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EEF464-B40C-41BD-8E4D-587A90E0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0" y="0"/>
            <a:ext cx="644256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2007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39ABDD-B9D7-4237-ACE3-24C92EF0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FC83FC-6ABE-43B0-AD02-45B9A4AF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E73EF2-9C87-4AD5-9DB6-6DC8879BCE41}"/>
              </a:ext>
            </a:extLst>
          </p:cNvPr>
          <p:cNvSpPr txBox="1"/>
          <p:nvPr/>
        </p:nvSpPr>
        <p:spPr>
          <a:xfrm>
            <a:off x="505752" y="1063486"/>
            <a:ext cx="1095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u="none" strike="noStrike" baseline="0" dirty="0">
                <a:solidFill>
                  <a:schemeClr val="bg1"/>
                </a:solidFill>
                <a:latin typeface="ArialMT"/>
              </a:rPr>
              <a:t>The ET </a:t>
            </a:r>
            <a:r>
              <a:rPr lang="de-DE" b="0" i="0" u="none" strike="noStrike" baseline="0" dirty="0" err="1">
                <a:solidFill>
                  <a:schemeClr val="bg1"/>
                </a:solidFill>
                <a:latin typeface="ArialMT"/>
              </a:rPr>
              <a:t>computing</a:t>
            </a:r>
            <a:r>
              <a:rPr lang="de-DE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MT"/>
              </a:rPr>
              <a:t>centre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MT"/>
              </a:rPr>
              <a:t> must provide services for the operation of ET, data acquisition, and the generation of low-latency </a:t>
            </a:r>
            <a:r>
              <a:rPr lang="en-US" b="0" i="0" u="none" strike="noStrike" baseline="0" dirty="0" err="1">
                <a:solidFill>
                  <a:schemeClr val="bg1"/>
                </a:solidFill>
                <a:latin typeface="ArialMT"/>
              </a:rPr>
              <a:t>multimessenger</a:t>
            </a:r>
            <a:r>
              <a:rPr lang="en-US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b="0" i="0" u="none" strike="noStrike" baseline="0" dirty="0">
                <a:solidFill>
                  <a:schemeClr val="bg1"/>
                </a:solidFill>
                <a:latin typeface="ArialMT"/>
              </a:rPr>
              <a:t>alarms. It ensures the long-term storage of the data, calibration, and accessibility of the data for further </a:t>
            </a:r>
            <a:r>
              <a:rPr lang="de-DE" b="0" i="0" u="none" strike="noStrike" baseline="0" dirty="0" err="1">
                <a:solidFill>
                  <a:schemeClr val="bg1"/>
                </a:solidFill>
                <a:latin typeface="ArialMT"/>
              </a:rPr>
              <a:t>analysis</a:t>
            </a:r>
            <a:r>
              <a:rPr lang="de-DE" sz="1800" b="0" i="0" u="none" strike="noStrike" baseline="0" dirty="0">
                <a:solidFill>
                  <a:schemeClr val="bg1"/>
                </a:solidFill>
                <a:latin typeface="ArialMT"/>
              </a:rPr>
              <a:t>. </a:t>
            </a:r>
            <a:r>
              <a:rPr lang="de-DE" sz="1200" b="0" i="0" u="none" strike="noStrike" baseline="0" dirty="0">
                <a:solidFill>
                  <a:schemeClr val="bg1"/>
                </a:solidFill>
                <a:latin typeface="ArialMT"/>
              </a:rPr>
              <a:t>(</a:t>
            </a:r>
            <a:r>
              <a:rPr lang="de-DE" sz="1200" b="0" i="0" u="none" strike="noStrike" baseline="0" dirty="0" err="1">
                <a:solidFill>
                  <a:schemeClr val="bg1"/>
                </a:solidFill>
                <a:latin typeface="ArialMT"/>
              </a:rPr>
              <a:t>from</a:t>
            </a:r>
            <a:r>
              <a:rPr lang="de-DE" sz="1200" b="0" i="0" u="none" strike="noStrike" baseline="0" dirty="0">
                <a:solidFill>
                  <a:schemeClr val="bg1"/>
                </a:solidFill>
                <a:latin typeface="ArialMT"/>
              </a:rPr>
              <a:t> the German </a:t>
            </a:r>
            <a:r>
              <a:rPr lang="de-DE" sz="1200" b="0" i="0" u="none" strike="noStrike" baseline="0" dirty="0" err="1">
                <a:solidFill>
                  <a:schemeClr val="bg1"/>
                </a:solidFill>
                <a:latin typeface="ArialMT"/>
              </a:rPr>
              <a:t>roadmap</a:t>
            </a:r>
            <a:r>
              <a:rPr lang="de-DE" sz="1200" b="0" i="0" u="none" strike="noStrike" baseline="0" dirty="0">
                <a:solidFill>
                  <a:schemeClr val="bg1"/>
                </a:solidFill>
                <a:latin typeface="ArialMT"/>
              </a:rPr>
              <a:t> </a:t>
            </a:r>
            <a:r>
              <a:rPr lang="de-DE" sz="1200" b="0" i="0" u="none" strike="noStrike" baseline="0" dirty="0" err="1">
                <a:solidFill>
                  <a:schemeClr val="bg1"/>
                </a:solidFill>
                <a:latin typeface="ArialMT"/>
              </a:rPr>
              <a:t>application</a:t>
            </a:r>
            <a:r>
              <a:rPr lang="de-DE" sz="1200" b="0" i="0" u="none" strike="noStrike" baseline="0" dirty="0">
                <a:solidFill>
                  <a:schemeClr val="bg1"/>
                </a:solidFill>
                <a:latin typeface="ArialMT"/>
              </a:rPr>
              <a:t>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FBFDD2D-FDCC-44CF-B0BD-6AAD042DFE29}"/>
              </a:ext>
            </a:extLst>
          </p:cNvPr>
          <p:cNvSpPr/>
          <p:nvPr/>
        </p:nvSpPr>
        <p:spPr>
          <a:xfrm>
            <a:off x="88732" y="0"/>
            <a:ext cx="3654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List of Tasks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374F39-564F-4FFE-9B10-EE9E7738966E}"/>
              </a:ext>
            </a:extLst>
          </p:cNvPr>
          <p:cNvSpPr txBox="1"/>
          <p:nvPr/>
        </p:nvSpPr>
        <p:spPr>
          <a:xfrm>
            <a:off x="1279810" y="2162353"/>
            <a:ext cx="96323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Calibri" panose="020F0502020204030204" pitchFamily="34" charset="0"/>
              </a:rPr>
              <a:t>Control of the </a:t>
            </a:r>
            <a:r>
              <a:rPr lang="de-DE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telescope</a:t>
            </a:r>
            <a:endParaRPr lang="de-DE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SymbolMT"/>
              </a:rPr>
              <a:t>Data Acquisition</a:t>
            </a:r>
            <a:endParaRPr lang="de-DE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SymbolMT"/>
              </a:rPr>
              <a:t>L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ow-latency alarms (</a:t>
            </a:r>
            <a:r>
              <a:rPr lang="en-US" sz="2400" b="0" i="0" u="none" strike="noStrike" baseline="0" dirty="0">
                <a:solidFill>
                  <a:srgbClr val="FFC000"/>
                </a:solidFill>
                <a:latin typeface="Calibri" panose="020F0502020204030204" pitchFamily="34" charset="0"/>
              </a:rPr>
              <a:t>local or distributed?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Calibration of the data</a:t>
            </a:r>
            <a:endParaRPr lang="en-US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SymbolMT"/>
              </a:rPr>
              <a:t>Data hub for the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distribution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of the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data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for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further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analysis</a:t>
            </a:r>
            <a:endParaRPr lang="de-DE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SymbolMT"/>
              </a:rPr>
              <a:t> Long-term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storage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of the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data</a:t>
            </a:r>
            <a:endParaRPr lang="de-DE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SymbolMT"/>
              </a:rPr>
              <a:t>Software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maintenance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repository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, etc.</a:t>
            </a:r>
            <a:endParaRPr lang="de-DE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b="0" i="0" u="none" strike="noStrike" baseline="0" dirty="0">
                <a:solidFill>
                  <a:schemeClr val="bg1"/>
                </a:solidFill>
                <a:latin typeface="SymbolMT"/>
              </a:rPr>
              <a:t>IT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mbolMT"/>
              </a:rPr>
              <a:t>services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mbolMT"/>
              </a:rPr>
              <a:t> for the ET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mbolMT"/>
              </a:rPr>
              <a:t>collaboration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mbolMT"/>
              </a:rPr>
              <a:t> (ZOOM,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mbolMT"/>
              </a:rPr>
              <a:t>cloud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mbolMT"/>
              </a:rPr>
              <a:t>,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mbolMT"/>
              </a:rPr>
              <a:t>members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mbolMT"/>
              </a:rPr>
              <a:t> </a:t>
            </a:r>
            <a:r>
              <a:rPr lang="de-DE" sz="2400" b="0" i="0" u="none" strike="noStrike" baseline="0" dirty="0" err="1">
                <a:solidFill>
                  <a:schemeClr val="bg1"/>
                </a:solidFill>
                <a:latin typeface="SymbolMT"/>
              </a:rPr>
              <a:t>database</a:t>
            </a:r>
            <a:r>
              <a:rPr lang="de-DE" sz="2400" b="0" i="0" u="none" strike="noStrike" baseline="0" dirty="0">
                <a:solidFill>
                  <a:schemeClr val="bg1"/>
                </a:solidFill>
                <a:latin typeface="SymbolMT"/>
              </a:rPr>
              <a:t>, ….)</a:t>
            </a:r>
            <a:endParaRPr lang="de-DE" sz="24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b="0" i="0" u="none" strike="noStrike" baseline="0" dirty="0" err="1">
                <a:solidFill>
                  <a:srgbClr val="FFC000"/>
                </a:solidFill>
                <a:latin typeface="SymbolMT"/>
              </a:rPr>
              <a:t>Under</a:t>
            </a:r>
            <a:r>
              <a:rPr lang="de-DE" sz="2400" b="0" i="0" u="none" strike="noStrike" baseline="0" dirty="0">
                <a:solidFill>
                  <a:srgbClr val="FFC000"/>
                </a:solidFill>
                <a:latin typeface="SymbolMT"/>
              </a:rPr>
              <a:t> </a:t>
            </a:r>
            <a:r>
              <a:rPr lang="de-DE" sz="2400" b="0" i="0" u="none" strike="noStrike" baseline="0" dirty="0" err="1">
                <a:solidFill>
                  <a:srgbClr val="FFC000"/>
                </a:solidFill>
                <a:latin typeface="SymbolMT"/>
              </a:rPr>
              <a:t>discussion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: IT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services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for the ET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organisation</a:t>
            </a:r>
            <a:endParaRPr lang="de-DE" sz="2400" b="0" i="0" u="none" strike="noStrike" baseline="0" dirty="0">
              <a:solidFill>
                <a:schemeClr val="bg1"/>
              </a:solidFill>
              <a:latin typeface="Symbo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SymbolMT"/>
              </a:rPr>
              <a:t>Support of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local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IT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coordinators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at the individual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institutions</a:t>
            </a:r>
            <a:endParaRPr lang="de-DE" sz="2400" dirty="0">
              <a:solidFill>
                <a:schemeClr val="bg1"/>
              </a:solidFill>
              <a:latin typeface="Symbo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  <a:latin typeface="SymbolMT"/>
              </a:rPr>
              <a:t>Some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global </a:t>
            </a:r>
            <a:r>
              <a:rPr lang="de-DE" sz="2400" dirty="0" err="1">
                <a:solidFill>
                  <a:schemeClr val="bg1"/>
                </a:solidFill>
                <a:latin typeface="SymbolMT"/>
              </a:rPr>
              <a:t>user</a:t>
            </a:r>
            <a:r>
              <a:rPr lang="de-DE" sz="2400" dirty="0">
                <a:solidFill>
                  <a:schemeClr val="bg1"/>
                </a:solidFill>
                <a:latin typeface="SymbolMT"/>
              </a:rPr>
              <a:t> support.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4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A13378-0297-48CD-B414-E54FA4EC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86C7D0-59C5-43EE-AFC0-446368ED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314FB83-23EE-4696-9C7C-0DCD0BEF76FE}"/>
              </a:ext>
            </a:extLst>
          </p:cNvPr>
          <p:cNvSpPr/>
          <p:nvPr/>
        </p:nvSpPr>
        <p:spPr>
          <a:xfrm rot="16200000">
            <a:off x="-1042825" y="936221"/>
            <a:ext cx="2676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Location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9F0DAF-0DAD-461D-B823-600D30AF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91" y="0"/>
            <a:ext cx="10677818" cy="685800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57DE8AC-07D1-4DBA-B804-CE56AADE50E2}"/>
              </a:ext>
            </a:extLst>
          </p:cNvPr>
          <p:cNvCxnSpPr/>
          <p:nvPr/>
        </p:nvCxnSpPr>
        <p:spPr>
          <a:xfrm>
            <a:off x="8994913" y="77525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0B98441-3610-4A3F-B9BB-83F305A58885}"/>
              </a:ext>
            </a:extLst>
          </p:cNvPr>
          <p:cNvGrpSpPr/>
          <p:nvPr/>
        </p:nvGrpSpPr>
        <p:grpSpPr>
          <a:xfrm>
            <a:off x="7017026" y="117141"/>
            <a:ext cx="1939967" cy="864161"/>
            <a:chOff x="7017026" y="117141"/>
            <a:chExt cx="1939967" cy="864161"/>
          </a:xfrm>
        </p:grpSpPr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7F09663A-4254-461F-B3FA-F9B3221484D5}"/>
                </a:ext>
              </a:extLst>
            </p:cNvPr>
            <p:cNvSpPr/>
            <p:nvPr/>
          </p:nvSpPr>
          <p:spPr>
            <a:xfrm rot="19578598">
              <a:off x="7017026" y="117141"/>
              <a:ext cx="536713" cy="37768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1654D15-4FA4-4428-8F7E-9624493D6EED}"/>
                </a:ext>
              </a:extLst>
            </p:cNvPr>
            <p:cNvSpPr txBox="1"/>
            <p:nvPr/>
          </p:nvSpPr>
          <p:spPr>
            <a:xfrm>
              <a:off x="7285382" y="611970"/>
              <a:ext cx="167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km </a:t>
              </a:r>
              <a:r>
                <a:rPr lang="de-DE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</a:t>
              </a:r>
              <a:r>
                <a:rPr lang="de-DE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Aachen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B017C32B-A38F-46AD-8E8B-EACA92564F20}"/>
              </a:ext>
            </a:extLst>
          </p:cNvPr>
          <p:cNvSpPr/>
          <p:nvPr/>
        </p:nvSpPr>
        <p:spPr>
          <a:xfrm>
            <a:off x="7861852" y="4929809"/>
            <a:ext cx="2415209" cy="1401417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dirty="0">
                <a:solidFill>
                  <a:schemeClr val="tx1"/>
                </a:solidFill>
              </a:rPr>
              <a:t>State of NRW:</a:t>
            </a: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Committed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provide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 </a:t>
            </a:r>
            <a:r>
              <a:rPr lang="de-DE" dirty="0" err="1">
                <a:solidFill>
                  <a:schemeClr val="tx1"/>
                </a:solidFill>
              </a:rPr>
              <a:t>building</a:t>
            </a:r>
            <a:r>
              <a:rPr lang="de-DE" dirty="0">
                <a:solidFill>
                  <a:schemeClr val="tx1"/>
                </a:solidFill>
              </a:rPr>
              <a:t> for the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ET Computing </a:t>
            </a:r>
            <a:r>
              <a:rPr lang="de-DE" dirty="0" err="1">
                <a:solidFill>
                  <a:schemeClr val="tx1"/>
                </a:solidFill>
              </a:rPr>
              <a:t>Centre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9ACA01-2EE0-4B95-B1AC-258A7994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331E32-D36F-45DE-8501-33B58C4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9FD59F-BA1D-44D9-9C17-8DCC47F589CD}"/>
              </a:ext>
            </a:extLst>
          </p:cNvPr>
          <p:cNvSpPr/>
          <p:nvPr/>
        </p:nvSpPr>
        <p:spPr>
          <a:xfrm>
            <a:off x="88732" y="0"/>
            <a:ext cx="416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Estimate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F75A44-2F97-4A30-8870-95566710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71" y="2599295"/>
            <a:ext cx="6604672" cy="284734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8052F1E-5D15-4808-9C54-A1E9A851CEFB}"/>
              </a:ext>
            </a:extLst>
          </p:cNvPr>
          <p:cNvSpPr txBox="1"/>
          <p:nvPr/>
        </p:nvSpPr>
        <p:spPr>
          <a:xfrm>
            <a:off x="1053548" y="1411357"/>
            <a:ext cx="8682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ESFRI: </a:t>
            </a:r>
            <a:r>
              <a:rPr lang="de-DE" sz="2400" dirty="0" err="1">
                <a:solidFill>
                  <a:schemeClr val="bg1"/>
                </a:solidFill>
              </a:rPr>
              <a:t>Estimate</a:t>
            </a:r>
            <a:r>
              <a:rPr lang="de-DE" sz="2400" dirty="0">
                <a:solidFill>
                  <a:schemeClr val="bg1"/>
                </a:solidFill>
              </a:rPr>
              <a:t> of 10 Mio. € </a:t>
            </a:r>
            <a:r>
              <a:rPr lang="de-DE" sz="2400" dirty="0" err="1">
                <a:solidFill>
                  <a:schemeClr val="bg1"/>
                </a:solidFill>
              </a:rPr>
              <a:t>annually</a:t>
            </a:r>
            <a:r>
              <a:rPr lang="de-DE" sz="2400" dirty="0">
                <a:solidFill>
                  <a:schemeClr val="bg1"/>
                </a:solidFill>
              </a:rPr>
              <a:t> for </a:t>
            </a:r>
            <a:r>
              <a:rPr lang="de-DE" sz="2400" dirty="0" err="1">
                <a:solidFill>
                  <a:schemeClr val="bg1"/>
                </a:solidFill>
              </a:rPr>
              <a:t>computing</a:t>
            </a:r>
            <a:r>
              <a:rPr lang="de-DE" sz="2400" dirty="0">
                <a:solidFill>
                  <a:schemeClr val="bg1"/>
                </a:solidFill>
              </a:rPr>
              <a:t> (2020)</a:t>
            </a:r>
          </a:p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Scaled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to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12.5 Mio. € for the German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roadmap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application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(2024)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7A714D-F625-4918-AC28-AC0019C15885}"/>
              </a:ext>
            </a:extLst>
          </p:cNvPr>
          <p:cNvSpPr txBox="1"/>
          <p:nvPr/>
        </p:nvSpPr>
        <p:spPr>
          <a:xfrm>
            <a:off x="1019946" y="5738926"/>
            <a:ext cx="833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German in-kind </a:t>
            </a:r>
            <a:r>
              <a:rPr lang="de-DE" sz="2400" dirty="0" err="1">
                <a:solidFill>
                  <a:schemeClr val="bg1"/>
                </a:solidFill>
              </a:rPr>
              <a:t>contribution</a:t>
            </a:r>
            <a:r>
              <a:rPr lang="de-DE" sz="2400" dirty="0">
                <a:solidFill>
                  <a:schemeClr val="bg1"/>
                </a:solidFill>
              </a:rPr>
              <a:t>? (25% of the operational </a:t>
            </a:r>
            <a:r>
              <a:rPr lang="de-DE" sz="2400" dirty="0" err="1">
                <a:solidFill>
                  <a:schemeClr val="bg1"/>
                </a:solidFill>
              </a:rPr>
              <a:t>cost</a:t>
            </a:r>
            <a:r>
              <a:rPr lang="de-DE" sz="2400" dirty="0">
                <a:solidFill>
                  <a:schemeClr val="bg1"/>
                </a:solidFill>
              </a:rPr>
              <a:t> of ET) </a:t>
            </a:r>
          </a:p>
        </p:txBody>
      </p:sp>
    </p:spTree>
    <p:extLst>
      <p:ext uri="{BB962C8B-B14F-4D97-AF65-F5344CB8AC3E}">
        <p14:creationId xmlns:p14="http://schemas.microsoft.com/office/powerpoint/2010/main" val="39651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9ACA01-2EE0-4B95-B1AC-258A7994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30.6.2025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331E32-D36F-45DE-8501-33B58C4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9FD59F-BA1D-44D9-9C17-8DCC47F589CD}"/>
              </a:ext>
            </a:extLst>
          </p:cNvPr>
          <p:cNvSpPr/>
          <p:nvPr/>
        </p:nvSpPr>
        <p:spPr>
          <a:xfrm>
            <a:off x="88732" y="0"/>
            <a:ext cx="5334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Status: Operation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AB08BE-24A1-4A56-97DD-9EA25598465F}"/>
              </a:ext>
            </a:extLst>
          </p:cNvPr>
          <p:cNvSpPr txBox="1"/>
          <p:nvPr/>
        </p:nvSpPr>
        <p:spPr>
          <a:xfrm>
            <a:off x="6023113" y="347870"/>
            <a:ext cx="222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If</a:t>
            </a:r>
            <a:r>
              <a:rPr lang="de-DE" sz="2400" dirty="0">
                <a:solidFill>
                  <a:schemeClr val="bg1"/>
                </a:solidFill>
              </a:rPr>
              <a:t> in Germany ….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17ADC89-C177-457E-A71C-74E91B69BB84}"/>
              </a:ext>
            </a:extLst>
          </p:cNvPr>
          <p:cNvSpPr txBox="1"/>
          <p:nvPr/>
        </p:nvSpPr>
        <p:spPr>
          <a:xfrm>
            <a:off x="1113954" y="1331843"/>
            <a:ext cx="83348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Operational </a:t>
            </a:r>
            <a:r>
              <a:rPr lang="de-DE" sz="2400" dirty="0" err="1">
                <a:solidFill>
                  <a:schemeClr val="bg1"/>
                </a:solidFill>
              </a:rPr>
              <a:t>cost</a:t>
            </a:r>
            <a:r>
              <a:rPr lang="de-DE" sz="2400" dirty="0">
                <a:solidFill>
                  <a:schemeClr val="bg1"/>
                </a:solidFill>
              </a:rPr>
              <a:t> will </a:t>
            </a:r>
            <a:r>
              <a:rPr lang="de-DE" sz="2400" dirty="0" err="1">
                <a:solidFill>
                  <a:schemeClr val="bg1"/>
                </a:solidFill>
              </a:rPr>
              <a:t>be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covered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by</a:t>
            </a:r>
            <a:r>
              <a:rPr lang="de-DE" sz="2400" dirty="0">
                <a:solidFill>
                  <a:schemeClr val="bg1"/>
                </a:solidFill>
              </a:rPr>
              <a:t> BMFTR (</a:t>
            </a:r>
            <a:r>
              <a:rPr lang="de-DE" sz="2400" dirty="0" err="1">
                <a:solidFill>
                  <a:schemeClr val="bg1"/>
                </a:solidFill>
              </a:rPr>
              <a:t>former</a:t>
            </a:r>
            <a:r>
              <a:rPr lang="de-DE" sz="2400" dirty="0">
                <a:solidFill>
                  <a:schemeClr val="bg1"/>
                </a:solidFill>
              </a:rPr>
              <a:t> BMBF)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Usually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administered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through</a:t>
            </a:r>
            <a:r>
              <a:rPr lang="de-DE" sz="2400" dirty="0">
                <a:solidFill>
                  <a:schemeClr val="bg1"/>
                </a:solidFill>
              </a:rPr>
              <a:t> an HGF </a:t>
            </a:r>
            <a:r>
              <a:rPr lang="de-DE" sz="2400" dirty="0" err="1">
                <a:solidFill>
                  <a:schemeClr val="bg1"/>
                </a:solidFill>
              </a:rPr>
              <a:t>centre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We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discussing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potential </a:t>
            </a:r>
            <a:r>
              <a:rPr lang="de-DE" sz="2400" dirty="0" err="1">
                <a:solidFill>
                  <a:schemeClr val="bg1"/>
                </a:solidFill>
              </a:rPr>
              <a:t>partners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FZ Jülich (</a:t>
            </a:r>
            <a:r>
              <a:rPr lang="de-DE" sz="2400" dirty="0" err="1">
                <a:solidFill>
                  <a:schemeClr val="bg1"/>
                </a:solidFill>
              </a:rPr>
              <a:t>preferred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solution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by</a:t>
            </a:r>
            <a:r>
              <a:rPr lang="de-DE" sz="2400" dirty="0">
                <a:solidFill>
                  <a:schemeClr val="bg1"/>
                </a:solidFill>
              </a:rPr>
              <a:t> NRW, </a:t>
            </a:r>
            <a:r>
              <a:rPr lang="de-DE" sz="2400" dirty="0" err="1">
                <a:solidFill>
                  <a:schemeClr val="bg1"/>
                </a:solidFill>
              </a:rPr>
              <a:t>close-by</a:t>
            </a:r>
            <a:r>
              <a:rPr lang="de-DE" sz="2400" dirty="0">
                <a:solidFill>
                  <a:schemeClr val="bg1"/>
                </a:solidFill>
              </a:rPr>
              <a:t>, </a:t>
            </a:r>
            <a:r>
              <a:rPr lang="de-DE" sz="2400" dirty="0" err="1">
                <a:solidFill>
                  <a:schemeClr val="bg1"/>
                </a:solidFill>
              </a:rPr>
              <a:t>within</a:t>
            </a:r>
            <a:r>
              <a:rPr lang="de-DE" sz="2400" dirty="0">
                <a:solidFill>
                  <a:schemeClr val="bg1"/>
                </a:solidFill>
              </a:rPr>
              <a:t> NRW)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KIT (</a:t>
            </a:r>
            <a:r>
              <a:rPr lang="de-DE" sz="2400" dirty="0" err="1">
                <a:solidFill>
                  <a:schemeClr val="bg1"/>
                </a:solidFill>
              </a:rPr>
              <a:t>more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experience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computing</a:t>
            </a:r>
            <a:r>
              <a:rPr lang="de-DE" sz="2400" dirty="0">
                <a:solidFill>
                  <a:schemeClr val="bg1"/>
                </a:solidFill>
              </a:rPr>
              <a:t> in </a:t>
            </a:r>
            <a:r>
              <a:rPr lang="de-DE" sz="2400" dirty="0" err="1">
                <a:solidFill>
                  <a:schemeClr val="bg1"/>
                </a:solidFill>
              </a:rPr>
              <a:t>our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communities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934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409DAC1-9564-4F9D-95F1-64B67D2F5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73232F-3C16-4357-9D85-CF3EDF7D5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8" y="4228099"/>
            <a:ext cx="4708415" cy="26487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82983B-464B-4773-B42D-EDF4ECC41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313" y="737102"/>
            <a:ext cx="4400313" cy="29350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FFBDD32-031D-46A6-AC56-C9BD181015F4}"/>
              </a:ext>
            </a:extLst>
          </p:cNvPr>
          <p:cNvSpPr/>
          <p:nvPr/>
        </p:nvSpPr>
        <p:spPr>
          <a:xfrm>
            <a:off x="2700391" y="0"/>
            <a:ext cx="6791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3600" b="1" cap="none" spc="0" dirty="0">
                <a:ln/>
                <a:solidFill>
                  <a:srgbClr val="00B050"/>
                </a:solidFill>
                <a:effectLst/>
              </a:rPr>
              <a:t>A </a:t>
            </a:r>
            <a:r>
              <a:rPr lang="de-DE" sz="3600" b="1" cap="none" spc="0" dirty="0" err="1">
                <a:ln/>
                <a:solidFill>
                  <a:srgbClr val="00B050"/>
                </a:solidFill>
                <a:effectLst/>
              </a:rPr>
              <a:t>sustainable</a:t>
            </a:r>
            <a:r>
              <a:rPr lang="de-DE" sz="3600" b="1" cap="none" spc="0" dirty="0">
                <a:ln/>
                <a:solidFill>
                  <a:srgbClr val="00B050"/>
                </a:solidFill>
                <a:effectLst/>
              </a:rPr>
              <a:t> ET </a:t>
            </a:r>
            <a:r>
              <a:rPr lang="de-DE" sz="3600" b="1" cap="none" spc="0" dirty="0" err="1">
                <a:ln/>
                <a:solidFill>
                  <a:srgbClr val="00B050"/>
                </a:solidFill>
                <a:effectLst/>
              </a:rPr>
              <a:t>computing</a:t>
            </a:r>
            <a:r>
              <a:rPr lang="de-DE" sz="3600" b="1" cap="none" spc="0" dirty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de-DE" sz="3600" b="1" cap="none" spc="0" dirty="0" err="1">
                <a:ln/>
                <a:solidFill>
                  <a:srgbClr val="00B050"/>
                </a:solidFill>
                <a:effectLst/>
              </a:rPr>
              <a:t>center</a:t>
            </a:r>
            <a:endParaRPr lang="de-DE" sz="36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E8A9CB-60B6-4425-B19F-630948DD9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39" y="1253796"/>
            <a:ext cx="5188821" cy="35888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3C8F03-10DF-4C5F-BAAE-DDC186050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8739" y="646331"/>
            <a:ext cx="2249847" cy="4003287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CF5770E-6B30-4EDB-9633-5A7E8D294AD8}"/>
              </a:ext>
            </a:extLst>
          </p:cNvPr>
          <p:cNvGrpSpPr/>
          <p:nvPr/>
        </p:nvGrpSpPr>
        <p:grpSpPr>
          <a:xfrm>
            <a:off x="463112" y="1167302"/>
            <a:ext cx="3262859" cy="1978953"/>
            <a:chOff x="463112" y="1167302"/>
            <a:chExt cx="3262859" cy="1978953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13225EE-3315-4433-8B3E-F15BEE8BD7E8}"/>
                </a:ext>
              </a:extLst>
            </p:cNvPr>
            <p:cNvSpPr txBox="1"/>
            <p:nvPr/>
          </p:nvSpPr>
          <p:spPr>
            <a:xfrm>
              <a:off x="463112" y="1167302"/>
              <a:ext cx="2237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solar power</a:t>
              </a:r>
            </a:p>
          </p:txBody>
        </p:sp>
        <p:sp>
          <p:nvSpPr>
            <p:cNvPr id="16" name="Pfeil: nach rechts 15">
              <a:extLst>
                <a:ext uri="{FF2B5EF4-FFF2-40B4-BE49-F238E27FC236}">
                  <a16:creationId xmlns:a16="http://schemas.microsoft.com/office/drawing/2014/main" id="{149A581B-0CDA-42F2-879A-EBB37C39BD68}"/>
                </a:ext>
              </a:extLst>
            </p:cNvPr>
            <p:cNvSpPr/>
            <p:nvPr/>
          </p:nvSpPr>
          <p:spPr>
            <a:xfrm>
              <a:off x="1972327" y="2671876"/>
              <a:ext cx="1753644" cy="47437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A46B80B-6FBF-49FF-80BF-13E4D44F7E54}"/>
              </a:ext>
            </a:extLst>
          </p:cNvPr>
          <p:cNvGrpSpPr/>
          <p:nvPr/>
        </p:nvGrpSpPr>
        <p:grpSpPr>
          <a:xfrm>
            <a:off x="8157928" y="627434"/>
            <a:ext cx="3095557" cy="2657951"/>
            <a:chOff x="8157928" y="627434"/>
            <a:chExt cx="3095557" cy="2657951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2889085-D1AE-4FE7-B0E4-EB7758851E86}"/>
                </a:ext>
              </a:extLst>
            </p:cNvPr>
            <p:cNvSpPr txBox="1"/>
            <p:nvPr/>
          </p:nvSpPr>
          <p:spPr>
            <a:xfrm>
              <a:off x="9033838" y="627434"/>
              <a:ext cx="22196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wind power</a:t>
              </a:r>
            </a:p>
          </p:txBody>
        </p:sp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3BDE8BEA-C9DB-4302-A734-29752A1FAC4F}"/>
                </a:ext>
              </a:extLst>
            </p:cNvPr>
            <p:cNvSpPr/>
            <p:nvPr/>
          </p:nvSpPr>
          <p:spPr>
            <a:xfrm flipH="1">
              <a:off x="8157928" y="2811006"/>
              <a:ext cx="1753644" cy="47437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865C871-A723-4AF5-A1CF-9292F7AFCDE6}"/>
              </a:ext>
            </a:extLst>
          </p:cNvPr>
          <p:cNvGrpSpPr/>
          <p:nvPr/>
        </p:nvGrpSpPr>
        <p:grpSpPr>
          <a:xfrm>
            <a:off x="6104139" y="4311272"/>
            <a:ext cx="3527511" cy="2504069"/>
            <a:chOff x="6104139" y="4311272"/>
            <a:chExt cx="3527511" cy="2504069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9157EF0-32D5-4651-BF44-B6A321552E35}"/>
                </a:ext>
              </a:extLst>
            </p:cNvPr>
            <p:cNvSpPr txBox="1"/>
            <p:nvPr/>
          </p:nvSpPr>
          <p:spPr>
            <a:xfrm>
              <a:off x="6888976" y="6230566"/>
              <a:ext cx="274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district</a:t>
              </a:r>
              <a:r>
                <a:rPr lang="de-DE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heating</a:t>
              </a:r>
              <a:endPara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Pfeil: nach rechts 20">
              <a:extLst>
                <a:ext uri="{FF2B5EF4-FFF2-40B4-BE49-F238E27FC236}">
                  <a16:creationId xmlns:a16="http://schemas.microsoft.com/office/drawing/2014/main" id="{6C2758DD-0DEB-4D70-8DB4-3499AB01D254}"/>
                </a:ext>
              </a:extLst>
            </p:cNvPr>
            <p:cNvSpPr/>
            <p:nvPr/>
          </p:nvSpPr>
          <p:spPr>
            <a:xfrm rot="16200000" flipH="1">
              <a:off x="5464507" y="4950904"/>
              <a:ext cx="1753644" cy="47437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1F84DED-58DB-490C-AA8A-FED0D86AD4FC}"/>
              </a:ext>
            </a:extLst>
          </p:cNvPr>
          <p:cNvGrpSpPr/>
          <p:nvPr/>
        </p:nvGrpSpPr>
        <p:grpSpPr>
          <a:xfrm>
            <a:off x="58732" y="4271163"/>
            <a:ext cx="5190269" cy="920176"/>
            <a:chOff x="58732" y="4271163"/>
            <a:chExt cx="5190269" cy="920176"/>
          </a:xfrm>
        </p:grpSpPr>
        <p:sp>
          <p:nvSpPr>
            <p:cNvPr id="23" name="Pfeil: nach oben und unten 22">
              <a:extLst>
                <a:ext uri="{FF2B5EF4-FFF2-40B4-BE49-F238E27FC236}">
                  <a16:creationId xmlns:a16="http://schemas.microsoft.com/office/drawing/2014/main" id="{4B950969-5A30-41A3-82A8-C88323F79ECD}"/>
                </a:ext>
              </a:extLst>
            </p:cNvPr>
            <p:cNvSpPr/>
            <p:nvPr/>
          </p:nvSpPr>
          <p:spPr>
            <a:xfrm rot="3314379">
              <a:off x="4134989" y="4077326"/>
              <a:ext cx="474380" cy="1753645"/>
            </a:xfrm>
            <a:prstGeom prst="up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F35F250-0BAE-4ABE-B8B1-7C55BAAFA0B0}"/>
                </a:ext>
              </a:extLst>
            </p:cNvPr>
            <p:cNvSpPr txBox="1"/>
            <p:nvPr/>
          </p:nvSpPr>
          <p:spPr>
            <a:xfrm>
              <a:off x="58732" y="4271163"/>
              <a:ext cx="2627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power </a:t>
              </a:r>
              <a:r>
                <a:rPr lang="de-DE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storage</a:t>
              </a:r>
              <a:endParaRPr lang="de-DE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de-DE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(for </a:t>
              </a:r>
              <a:r>
                <a:rPr lang="de-DE" sz="1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basic</a:t>
              </a:r>
              <a:r>
                <a:rPr lang="de-DE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</a:t>
              </a:r>
              <a:r>
                <a:rPr lang="de-DE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</p:grp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CCCE672-A770-4C58-B70C-485CF52CCB03}"/>
              </a:ext>
            </a:extLst>
          </p:cNvPr>
          <p:cNvSpPr/>
          <p:nvPr/>
        </p:nvSpPr>
        <p:spPr>
          <a:xfrm>
            <a:off x="3516598" y="1423616"/>
            <a:ext cx="4892884" cy="4058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adapt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compute</a:t>
            </a:r>
            <a:r>
              <a:rPr lang="de-DE" dirty="0">
                <a:solidFill>
                  <a:schemeClr val="tx1"/>
                </a:solidFill>
              </a:rPr>
              <a:t> power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available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green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energy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E0F99BD6-224A-4861-86E9-EBD53F8C6056}"/>
              </a:ext>
            </a:extLst>
          </p:cNvPr>
          <p:cNvSpPr/>
          <p:nvPr/>
        </p:nvSpPr>
        <p:spPr>
          <a:xfrm>
            <a:off x="6372641" y="2050332"/>
            <a:ext cx="5548772" cy="42141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Sustainable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building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Passive </a:t>
            </a:r>
            <a:r>
              <a:rPr lang="de-DE" sz="2400" dirty="0" err="1">
                <a:solidFill>
                  <a:schemeClr val="tx1"/>
                </a:solidFill>
              </a:rPr>
              <a:t>heating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 err="1">
                <a:solidFill>
                  <a:schemeClr val="tx1"/>
                </a:solidFill>
              </a:rPr>
              <a:t>supported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by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waste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heat</a:t>
            </a:r>
            <a:r>
              <a:rPr lang="de-DE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Reduced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traffic</a:t>
            </a:r>
            <a:r>
              <a:rPr lang="de-DE" sz="2400" dirty="0">
                <a:solidFill>
                  <a:schemeClr val="tx1"/>
                </a:solidFill>
              </a:rPr>
              <a:t> of </a:t>
            </a:r>
            <a:r>
              <a:rPr lang="de-DE" sz="2400" dirty="0" err="1">
                <a:solidFill>
                  <a:schemeClr val="tx1"/>
                </a:solidFill>
              </a:rPr>
              <a:t>personnel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 err="1">
                <a:solidFill>
                  <a:schemeClr val="tx1"/>
                </a:solidFill>
              </a:rPr>
              <a:t>connected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public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transportation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 err="1">
                <a:solidFill>
                  <a:schemeClr val="tx1"/>
                </a:solidFill>
              </a:rPr>
              <a:t>some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home</a:t>
            </a:r>
            <a:r>
              <a:rPr lang="de-DE" sz="2400" dirty="0">
                <a:solidFill>
                  <a:schemeClr val="tx1"/>
                </a:solidFill>
              </a:rPr>
              <a:t> office.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Accounting of CO2-emission of </a:t>
            </a:r>
            <a:r>
              <a:rPr lang="de-DE" sz="2400" dirty="0" err="1">
                <a:solidFill>
                  <a:schemeClr val="tx1"/>
                </a:solidFill>
              </a:rPr>
              <a:t>jobs</a:t>
            </a:r>
            <a:r>
              <a:rPr lang="de-DE" sz="2400" dirty="0">
                <a:solidFill>
                  <a:schemeClr val="tx1"/>
                </a:solidFill>
              </a:rPr>
              <a:t>,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 err="1">
                <a:solidFill>
                  <a:schemeClr val="tx1"/>
                </a:solidFill>
              </a:rPr>
              <a:t>prioritize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users</a:t>
            </a:r>
            <a:r>
              <a:rPr lang="de-DE" sz="2400" dirty="0">
                <a:solidFill>
                  <a:schemeClr val="tx1"/>
                </a:solidFill>
              </a:rPr>
              <a:t> on </a:t>
            </a:r>
            <a:r>
              <a:rPr lang="de-DE" sz="2400" dirty="0" err="1">
                <a:solidFill>
                  <a:schemeClr val="tx1"/>
                </a:solidFill>
              </a:rPr>
              <a:t>prior</a:t>
            </a:r>
            <a:r>
              <a:rPr lang="de-DE" sz="2400" dirty="0">
                <a:solidFill>
                  <a:schemeClr val="tx1"/>
                </a:solidFill>
              </a:rPr>
              <a:t> CO2 </a:t>
            </a:r>
            <a:r>
              <a:rPr lang="de-DE" sz="2400" dirty="0" err="1">
                <a:solidFill>
                  <a:schemeClr val="tx1"/>
                </a:solidFill>
              </a:rPr>
              <a:t>budget</a:t>
            </a:r>
            <a:r>
              <a:rPr lang="de-DE" sz="240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…</a:t>
            </a:r>
          </a:p>
          <a:p>
            <a:r>
              <a:rPr lang="de-DE" sz="2400" dirty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19ECC60-62F2-42A3-B5E2-084CCC87EFDE}"/>
              </a:ext>
            </a:extLst>
          </p:cNvPr>
          <p:cNvSpPr txBox="1"/>
          <p:nvPr/>
        </p:nvSpPr>
        <p:spPr>
          <a:xfrm>
            <a:off x="6888976" y="5777729"/>
            <a:ext cx="63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</a:rPr>
              <a:t>Sustainable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hardware</a:t>
            </a:r>
            <a:r>
              <a:rPr lang="de-DE" sz="2400" dirty="0">
                <a:solidFill>
                  <a:srgbClr val="FF0000"/>
                </a:solidFill>
              </a:rPr>
              <a:t> production?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0A0EA6-DA67-46F6-820F-8C1EE7188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" y="5875128"/>
            <a:ext cx="939784" cy="9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31" y="11805"/>
            <a:ext cx="9732260" cy="684619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8702397" y="1115233"/>
            <a:ext cx="2005168" cy="2532842"/>
            <a:chOff x="6536812" y="3586316"/>
            <a:chExt cx="1930400" cy="24384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12" y="3586316"/>
              <a:ext cx="1930400" cy="2438400"/>
            </a:xfrm>
            <a:prstGeom prst="roundRect">
              <a:avLst>
                <a:gd name="adj" fmla="val 25326"/>
              </a:avLst>
            </a:prstGeom>
            <a:effectLst>
              <a:softEdge rad="88900"/>
            </a:effectLst>
          </p:spPr>
        </p:pic>
        <p:sp>
          <p:nvSpPr>
            <p:cNvPr id="9" name="Textfeld 8"/>
            <p:cNvSpPr txBox="1"/>
            <p:nvPr/>
          </p:nvSpPr>
          <p:spPr>
            <a:xfrm>
              <a:off x="7306845" y="5422392"/>
              <a:ext cx="927790" cy="35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latin typeface="Comic Sans MS" panose="030F0702030302020204" pitchFamily="66" charset="0"/>
                </a:rPr>
                <a:t>Thanks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86D247E0-C44F-427A-B01E-D16C7FFE1C40}"/>
              </a:ext>
            </a:extLst>
          </p:cNvPr>
          <p:cNvSpPr txBox="1"/>
          <p:nvPr/>
        </p:nvSpPr>
        <p:spPr>
          <a:xfrm>
            <a:off x="1200774" y="0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Marco </a:t>
            </a:r>
            <a:r>
              <a:rPr lang="de-DE" sz="1100" dirty="0" err="1">
                <a:solidFill>
                  <a:schemeClr val="bg1"/>
                </a:solidFill>
              </a:rPr>
              <a:t>Kraan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A05717D-B3DC-4B4C-ADF8-1229F9DBB2D1}"/>
              </a:ext>
            </a:extLst>
          </p:cNvPr>
          <p:cNvSpPr/>
          <p:nvPr/>
        </p:nvSpPr>
        <p:spPr>
          <a:xfrm>
            <a:off x="5773914" y="0"/>
            <a:ext cx="636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 Computing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Centre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93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Breitbild</PresentationFormat>
  <Paragraphs>61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Comic Sans MS</vt:lpstr>
      <vt:lpstr>SymbolMT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Stahl</dc:creator>
  <cp:lastModifiedBy>Achim Stahl</cp:lastModifiedBy>
  <cp:revision>8</cp:revision>
  <dcterms:created xsi:type="dcterms:W3CDTF">2025-06-30T09:11:24Z</dcterms:created>
  <dcterms:modified xsi:type="dcterms:W3CDTF">2025-06-30T10:12:20Z</dcterms:modified>
</cp:coreProperties>
</file>