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386" r:id="rId3"/>
    <p:sldId id="401" r:id="rId4"/>
    <p:sldId id="402" r:id="rId5"/>
    <p:sldId id="403" r:id="rId6"/>
    <p:sldId id="276" r:id="rId7"/>
    <p:sldId id="277" r:id="rId8"/>
    <p:sldId id="278" r:id="rId9"/>
    <p:sldId id="404" r:id="rId10"/>
    <p:sldId id="371" r:id="rId11"/>
    <p:sldId id="373" r:id="rId12"/>
    <p:sldId id="374" r:id="rId13"/>
    <p:sldId id="376" r:id="rId14"/>
    <p:sldId id="378" r:id="rId15"/>
    <p:sldId id="379" r:id="rId16"/>
    <p:sldId id="405" r:id="rId17"/>
    <p:sldId id="406" r:id="rId18"/>
    <p:sldId id="407" r:id="rId19"/>
    <p:sldId id="396" r:id="rId20"/>
    <p:sldId id="408" r:id="rId21"/>
    <p:sldId id="397" r:id="rId22"/>
    <p:sldId id="409" r:id="rId23"/>
    <p:sldId id="410" r:id="rId24"/>
    <p:sldId id="411" r:id="rId25"/>
    <p:sldId id="400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A8E3B3-EBFA-4CA8-A096-C3B14860FA89}" v="1" dt="2025-08-18T19:46:51.2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B64EA-B692-43E8-A8F7-F9EC865637D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28F326-5629-430C-A0F8-2205B8EA9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490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280A8-18C7-7E1D-9657-8558B39A50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AC0337-CA84-F72B-64AF-E00FEB8795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946B2-FBAF-69BB-1501-DA22E7B16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3665-46B6-412D-B650-56A2116C8AAF}" type="datetime1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1AF46-50D3-9F05-3389-D0A30E3C4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123B7-117E-864B-DB40-05565F568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C494-318B-411D-8DA7-529159522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00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9F7DD-AEE7-CAFA-493C-CA9781A03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5A97A5-F1F0-5D37-848E-F7BA39713B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5AA38-8FFA-9B1D-E632-B18CA2FC1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486F5-7277-409E-AD63-757207E88D52}" type="datetime1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DFA89-3920-D620-775B-65AEFF79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9BA94-E785-E20E-29E1-FEAED4368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C494-318B-411D-8DA7-529159522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01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2BDC27-7E9A-280B-E227-3A7026C26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5206C5-5F7E-52F7-1756-3A7705CC03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C6A6A-D7B0-BDEB-33F9-708E1EF65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E0E5D-E0F6-47CB-9AE2-A8AA7069FE05}" type="datetime1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7D379-03E2-F002-3AD3-531CFA5F1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49212-80A0-384B-4EE6-DD59CEEB9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C494-318B-411D-8DA7-529159522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884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BE03E-158A-2F5C-8DBD-2C5EEC749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34B5C-18CE-0D34-E945-A75C638C1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39A6A-AF8C-E920-1D70-270ADA8E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414B-7CBA-461E-A9B9-040AD7D15F39}" type="datetime1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4DA19-976F-AA79-C1D1-DC8132A27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36A0D-EA89-E9EA-A7F0-7F87FEC19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C494-318B-411D-8DA7-529159522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05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B6043-7C66-AA96-4A4C-7CD7C8BA9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3CBB2-CD3C-7391-175F-49EE69583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C4485-3582-433D-7E57-6DCDCB2D1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88984-CB41-41B4-BE57-2EC251C152D2}" type="datetime1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2BBBE-3D2C-5EBD-8008-8BE953C6A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F96F-D671-2822-D9C5-DBB6FA617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C494-318B-411D-8DA7-529159522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56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3917B-321B-81FC-8D0A-5AB8BED64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4033F-A8DD-F825-20C0-F4C020DB8C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BA52C2-75C6-3CFD-A439-DFB2F9D100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23A324-CC0B-0BCD-0BA4-D1CDA792A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C99A9-8B51-4D94-9F65-108DD4ADF583}" type="datetime1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3359F-2AC3-5572-FED1-BA97E6835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7E0E17-A3CB-1475-F50F-083DA8F40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C494-318B-411D-8DA7-529159522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41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7E2D6-F60D-8AF8-0F1F-9D1FDF0FA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4F81B-592B-02F4-097F-0A8EA163C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4AC61A-61F1-09E8-309A-0FEB3F35F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9314BD-B9E4-B697-D700-60A8361B58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9DB18B-C117-FFEE-19D2-FA438F3A7C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FD8F26-A214-20A5-AAC3-F69B47BF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D4851-4979-4DCA-A8DB-718F6F4632EF}" type="datetime1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A4A5A0-8097-0D0F-142B-B1FEC498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15B3B-173D-5701-ED4D-86648104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C494-318B-411D-8DA7-529159522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69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B9E98-5D68-F283-87FC-879DD384F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4D4BBA-7687-11D8-E48F-CE1B827D6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62099-179D-4DBC-84A0-9CE2E5F868A2}" type="datetime1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A11A30-5D3F-5A70-2FCD-09AF3C0A1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554B7A-8710-FCC1-4DDF-7F3EFFD1C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C494-318B-411D-8DA7-529159522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98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9C8AEA-AABA-9831-5FD7-6D53F6011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679FC-72D8-49A9-83B9-3F6C1B1427CD}" type="datetime1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C084BC-7BA8-0880-4B29-B6B853583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23143-49B9-9650-303E-613F3812C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C494-318B-411D-8DA7-529159522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01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E9B0D-397B-BFC7-B9B0-C9534212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BFAA1-73E7-3D4C-79F1-AC88081E9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183C6F-656B-80F8-8D41-17858C359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2F766E-7308-0122-4296-AA0BA3B79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94ED-16C7-478B-B47B-9512AE8A7B0B}" type="datetime1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C41FFF-823B-324C-A42E-CA6EFD69F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E487A-302C-53FD-2982-2627F5D96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C494-318B-411D-8DA7-529159522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01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8C6BE-D574-45D7-B0D2-1DA85256A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0D89AB-B1AC-E56F-6D23-5D60D8E689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B7BF14-2EB5-B7C4-D7C4-114152ED6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79A0E3-E572-E36E-50A3-527956152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8A25-1302-47EF-A2FE-32917DEAC4E5}" type="datetime1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25AD8-B50D-0652-1EDA-B4CC79AAE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3C1AC-E6E6-E3EE-D0A5-B69830625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C494-318B-411D-8DA7-529159522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00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092A3F-D30A-4F21-A150-A36250B11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883F4E-07A0-191E-2152-D3B34051B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CEFFF-E6D3-E161-B94E-8EB3072C9F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DDCB3A-D113-4A2F-B6F6-AB9373754A1C}" type="datetime1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94B47-3B23-68CE-FE13-270819F8B3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7A9BF-DEAC-F954-6E68-50FE0E679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4EC494-318B-411D-8DA7-529159522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35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4FC245-87FE-2A40-2939-CA277B1C9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255" y="1365495"/>
            <a:ext cx="6635157" cy="2063505"/>
          </a:xfrm>
        </p:spPr>
        <p:txBody>
          <a:bodyPr>
            <a:noAutofit/>
          </a:bodyPr>
          <a:lstStyle/>
          <a:p>
            <a:r>
              <a:rPr lang="en-US" sz="4800" noProof="0" dirty="0">
                <a:latin typeface="Roboto" panose="02000000000000000000" pitchFamily="2" charset="0"/>
              </a:rPr>
              <a:t>Thermo-Mechanical Simulations of ET-LF Payload</a:t>
            </a:r>
            <a:endParaRPr lang="en-US" sz="4800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3504F2-6593-B49E-411C-ED07A73C2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145" y="3398840"/>
            <a:ext cx="5111671" cy="1932112"/>
          </a:xfrm>
        </p:spPr>
        <p:txBody>
          <a:bodyPr>
            <a:normAutofit lnSpcReduction="10000"/>
          </a:bodyPr>
          <a:lstStyle/>
          <a:p>
            <a:endParaRPr lang="en-US" sz="2000" noProof="0" dirty="0"/>
          </a:p>
          <a:p>
            <a:r>
              <a:rPr lang="en-US" sz="2000" noProof="0" dirty="0"/>
              <a:t>Marco Ricci</a:t>
            </a:r>
          </a:p>
          <a:p>
            <a:r>
              <a:rPr lang="en-US" sz="2000" noProof="0" dirty="0"/>
              <a:t> III Workshop on ET-LF TM Tower Integration</a:t>
            </a:r>
          </a:p>
          <a:p>
            <a:r>
              <a:rPr lang="en-US" sz="2000" noProof="0" dirty="0"/>
              <a:t>29 September 2025</a:t>
            </a:r>
          </a:p>
          <a:p>
            <a:r>
              <a:rPr lang="en-US" sz="1900" noProof="0" dirty="0"/>
              <a:t>La </a:t>
            </a:r>
            <a:r>
              <a:rPr lang="en-US" sz="1900" noProof="0" dirty="0" err="1"/>
              <a:t>Biodola</a:t>
            </a:r>
            <a:r>
              <a:rPr lang="en-US" sz="1900" noProof="0" dirty="0"/>
              <a:t> Bay, Isola </a:t>
            </a:r>
            <a:r>
              <a:rPr lang="en-US" sz="1900" noProof="0" dirty="0" err="1"/>
              <a:t>d'Elba</a:t>
            </a:r>
            <a:r>
              <a:rPr lang="en-US" sz="1900" noProof="0" dirty="0"/>
              <a:t>, Italy</a:t>
            </a:r>
            <a:endParaRPr lang="en-US" sz="1700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20C05-61F0-0EDE-DE95-EB38485C3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84EC494-318B-411D-8DA7-5291595226E3}" type="slidenum">
              <a:rPr lang="en-US" noProof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 noProof="0" dirty="0">
              <a:solidFill>
                <a:srgbClr val="FFFFFF"/>
              </a:solidFill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E675AAE-F4F3-0D29-B761-E9A6C22035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7803343"/>
              </p:ext>
            </p:extLst>
          </p:nvPr>
        </p:nvGraphicFramePr>
        <p:xfrm>
          <a:off x="977880" y="5264528"/>
          <a:ext cx="4923909" cy="1354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3088499" imgH="6349730" progId="Acrobat.Document.DC">
                  <p:embed/>
                </p:oleObj>
              </mc:Choice>
              <mc:Fallback>
                <p:oleObj name="Acrobat Document" r:id="rId2" imgW="23088499" imgH="6349730" progId="Acrobat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E675AAE-F4F3-0D29-B761-E9A6C22035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77880" y="5264528"/>
                        <a:ext cx="4923909" cy="1354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4203940B-8437-4C38-B040-0DF57D33E9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5" y="239396"/>
            <a:ext cx="2357435" cy="9793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8" name="Immagine 4" descr="Immagine che contiene logo&#10;&#10;Descrizione generata automaticamente">
            <a:extLst>
              <a:ext uri="{FF2B5EF4-FFF2-40B4-BE49-F238E27FC236}">
                <a16:creationId xmlns:a16="http://schemas.microsoft.com/office/drawing/2014/main" id="{A9DFEB3E-AA2F-A3E0-EAD0-AA6AB1E35C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283" y="239396"/>
            <a:ext cx="1674503" cy="9793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7411FB-6A7C-CE41-ADD4-FF81445F5C7D}"/>
              </a:ext>
            </a:extLst>
          </p:cNvPr>
          <p:cNvGrpSpPr/>
          <p:nvPr/>
        </p:nvGrpSpPr>
        <p:grpSpPr>
          <a:xfrm>
            <a:off x="6229215" y="10"/>
            <a:ext cx="5962785" cy="6857990"/>
            <a:chOff x="6229215" y="10"/>
            <a:chExt cx="5962785" cy="6857990"/>
          </a:xfrm>
        </p:grpSpPr>
        <p:pic>
          <p:nvPicPr>
            <p:cNvPr id="5" name="Picture 4" descr="A diagram of a machine&#10;&#10;AI-generated content may be incorrect.">
              <a:extLst>
                <a:ext uri="{FF2B5EF4-FFF2-40B4-BE49-F238E27FC236}">
                  <a16:creationId xmlns:a16="http://schemas.microsoft.com/office/drawing/2014/main" id="{F1D87D81-5C31-D7A8-EA09-B28C21F88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18629"/>
            <a:stretch>
              <a:fillRect/>
            </a:stretch>
          </p:blipFill>
          <p:spPr>
            <a:xfrm>
              <a:off x="6229215" y="10"/>
              <a:ext cx="5962785" cy="6857990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D15D53C-CC81-15D1-228A-93E0B00F8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49710" y="3379119"/>
              <a:ext cx="137089" cy="1751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2598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50D57-672D-CB88-1392-F5E1F2CA9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4ABA3A-0B27-B242-E5A4-364AE4F34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5" y="822845"/>
            <a:ext cx="5087626" cy="550415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0660CEA-D2A0-A7E8-2E88-2279F4A9BFFE}"/>
              </a:ext>
            </a:extLst>
          </p:cNvPr>
          <p:cNvGrpSpPr/>
          <p:nvPr/>
        </p:nvGrpSpPr>
        <p:grpSpPr>
          <a:xfrm>
            <a:off x="6405325" y="866747"/>
            <a:ext cx="5646909" cy="5360061"/>
            <a:chOff x="6387037" y="1300622"/>
            <a:chExt cx="5646909" cy="53600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E0BFD25-3022-5B02-245C-F16FC631A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7037" y="2590288"/>
              <a:ext cx="5646909" cy="4070395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DC564DBC-0AD2-9284-DE32-F69BADB7A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8511" b="49031"/>
            <a:stretch>
              <a:fillRect/>
            </a:stretch>
          </p:blipFill>
          <p:spPr>
            <a:xfrm>
              <a:off x="6708855" y="1300622"/>
              <a:ext cx="5087626" cy="980566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7647EE09-F610-1F75-899A-718AA5FE0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5415" t="63161"/>
            <a:stretch>
              <a:fillRect/>
            </a:stretch>
          </p:blipFill>
          <p:spPr>
            <a:xfrm>
              <a:off x="7969718" y="2128664"/>
              <a:ext cx="3631091" cy="54712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55F762F-2689-502E-C844-FBF73E363360}"/>
              </a:ext>
            </a:extLst>
          </p:cNvPr>
          <p:cNvSpPr txBox="1"/>
          <p:nvPr/>
        </p:nvSpPr>
        <p:spPr>
          <a:xfrm>
            <a:off x="0" y="0"/>
            <a:ext cx="7351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latin typeface="+mj-lt"/>
                <a:cs typeface="Times New Roman" panose="02020603050405020304" pitchFamily="18" charset="0"/>
              </a:rPr>
              <a:t>Cryogenic Payload Materials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8F692C-C865-6420-C592-B8CE990AB4B0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5DCF5E-BE91-5744-28CE-F99997759435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Arrow: Curved Up 75">
            <a:extLst>
              <a:ext uri="{FF2B5EF4-FFF2-40B4-BE49-F238E27FC236}">
                <a16:creationId xmlns:a16="http://schemas.microsoft.com/office/drawing/2014/main" id="{82D6ABBF-ECF0-5FF4-0A98-8796A3F15779}"/>
              </a:ext>
            </a:extLst>
          </p:cNvPr>
          <p:cNvSpPr/>
          <p:nvPr/>
        </p:nvSpPr>
        <p:spPr>
          <a:xfrm rot="21016411" flipV="1">
            <a:off x="5710090" y="2516262"/>
            <a:ext cx="3121364" cy="757714"/>
          </a:xfrm>
          <a:prstGeom prst="curved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7" name="Slide Number Placeholder 76">
            <a:extLst>
              <a:ext uri="{FF2B5EF4-FFF2-40B4-BE49-F238E27FC236}">
                <a16:creationId xmlns:a16="http://schemas.microsoft.com/office/drawing/2014/main" id="{1227C83C-E2DB-5056-126F-20EAAD3DE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2060"/>
            <a:ext cx="2743200" cy="365125"/>
          </a:xfrm>
        </p:spPr>
        <p:txBody>
          <a:bodyPr/>
          <a:lstStyle/>
          <a:p>
            <a:fld id="{384EC494-318B-411D-8DA7-5291595226E3}" type="slidenum">
              <a:rPr lang="en-US" noProof="0" smtClean="0"/>
              <a:t>10</a:t>
            </a:fld>
            <a:endParaRPr lang="en-US" noProof="0" dirty="0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FF416B1-64CD-1DB2-BA18-C610E371C68E}"/>
              </a:ext>
            </a:extLst>
          </p:cNvPr>
          <p:cNvGrpSpPr/>
          <p:nvPr/>
        </p:nvGrpSpPr>
        <p:grpSpPr>
          <a:xfrm>
            <a:off x="42672" y="3307444"/>
            <a:ext cx="6324024" cy="3019558"/>
            <a:chOff x="42672" y="3307444"/>
            <a:chExt cx="6324024" cy="301955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15845C8-4398-D74B-08AA-CEC372D5BC36}"/>
                </a:ext>
              </a:extLst>
            </p:cNvPr>
            <p:cNvGrpSpPr/>
            <p:nvPr/>
          </p:nvGrpSpPr>
          <p:grpSpPr>
            <a:xfrm>
              <a:off x="2299348" y="3307444"/>
              <a:ext cx="4067348" cy="2387065"/>
              <a:chOff x="4797520" y="3782729"/>
              <a:chExt cx="4067348" cy="2387065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C453997C-EDDB-3AE1-B410-C99B2066AB4F}"/>
                  </a:ext>
                </a:extLst>
              </p:cNvPr>
              <p:cNvCxnSpPr>
                <a:cxnSpLocks/>
                <a:stCxn id="9" idx="1"/>
              </p:cNvCxnSpPr>
              <p:nvPr/>
            </p:nvCxnSpPr>
            <p:spPr>
              <a:xfrm flipH="1">
                <a:off x="4884147" y="4256152"/>
                <a:ext cx="2893066" cy="191364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D66BB279-B923-590B-B1BB-A01E076CDDB2}"/>
                  </a:ext>
                </a:extLst>
              </p:cNvPr>
              <p:cNvCxnSpPr>
                <a:cxnSpLocks/>
                <a:stCxn id="9" idx="1"/>
              </p:cNvCxnSpPr>
              <p:nvPr/>
            </p:nvCxnSpPr>
            <p:spPr>
              <a:xfrm flipH="1" flipV="1">
                <a:off x="5115153" y="3782729"/>
                <a:ext cx="2662060" cy="4734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787D933F-CA71-BF16-1BA9-656D912D7839}"/>
                  </a:ext>
                </a:extLst>
              </p:cNvPr>
              <p:cNvCxnSpPr>
                <a:cxnSpLocks/>
                <a:stCxn id="9" idx="1"/>
              </p:cNvCxnSpPr>
              <p:nvPr/>
            </p:nvCxnSpPr>
            <p:spPr>
              <a:xfrm flipH="1">
                <a:off x="4797520" y="4256152"/>
                <a:ext cx="2979693" cy="109697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7B86C14-8B5A-DED4-1DEB-238C68563BC9}"/>
                  </a:ext>
                </a:extLst>
              </p:cNvPr>
              <p:cNvSpPr txBox="1"/>
              <p:nvPr/>
            </p:nvSpPr>
            <p:spPr>
              <a:xfrm>
                <a:off x="7777213" y="4071486"/>
                <a:ext cx="1087655" cy="36933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Sapphire</a:t>
                </a:r>
              </a:p>
            </p:txBody>
          </p:sp>
        </p:grp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65AFBC76-2F5A-CB1B-EA06-ADFBD9320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72" y="5660159"/>
              <a:ext cx="562053" cy="66684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A0A4033-E2FA-4574-4625-40E21C274285}"/>
              </a:ext>
            </a:extLst>
          </p:cNvPr>
          <p:cNvSpPr txBox="1"/>
          <p:nvPr/>
        </p:nvSpPr>
        <p:spPr>
          <a:xfrm>
            <a:off x="0" y="6537262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latin typeface="Roboto" panose="02000000000000000000" pitchFamily="2" charset="0"/>
              </a:rPr>
              <a:t>Thermo-Mechanical Simulations of ET-LF Payload</a:t>
            </a:r>
            <a:endParaRPr lang="en-US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A50D4A-A507-2979-0153-27DF9FC24170}"/>
              </a:ext>
            </a:extLst>
          </p:cNvPr>
          <p:cNvSpPr txBox="1"/>
          <p:nvPr/>
        </p:nvSpPr>
        <p:spPr>
          <a:xfrm>
            <a:off x="6025896" y="6509829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 III Workshop on ET-LF TM Tower Integration </a:t>
            </a:r>
            <a:r>
              <a:rPr lang="en-US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29/9/25    –     Marco Ricci </a:t>
            </a:r>
          </a:p>
        </p:txBody>
      </p:sp>
    </p:spTree>
    <p:extLst>
      <p:ext uri="{BB962C8B-B14F-4D97-AF65-F5344CB8AC3E}">
        <p14:creationId xmlns:p14="http://schemas.microsoft.com/office/powerpoint/2010/main" val="1778635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CB38B-9557-ABB6-A395-7B19269D4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592DA1A-0796-FE98-55A5-8B9785349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5" y="822845"/>
            <a:ext cx="5087626" cy="55041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4B8D02-F72E-49D6-83B7-28D58F8F33FA}"/>
              </a:ext>
            </a:extLst>
          </p:cNvPr>
          <p:cNvSpPr txBox="1"/>
          <p:nvPr/>
        </p:nvSpPr>
        <p:spPr>
          <a:xfrm>
            <a:off x="0" y="0"/>
            <a:ext cx="7351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latin typeface="+mj-lt"/>
                <a:cs typeface="Times New Roman" panose="02020603050405020304" pitchFamily="18" charset="0"/>
              </a:rPr>
              <a:t>Cryogenic Payload Materials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D78056-7DEE-EA4B-83CC-1C7DC821FC68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E6F0DC-B971-029B-2FAA-81BA1C07DC5C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86AEA3D0-4057-7F22-089D-580AE8CA65FB}"/>
              </a:ext>
            </a:extLst>
          </p:cNvPr>
          <p:cNvGrpSpPr/>
          <p:nvPr/>
        </p:nvGrpSpPr>
        <p:grpSpPr>
          <a:xfrm>
            <a:off x="2873114" y="3095623"/>
            <a:ext cx="3589877" cy="1425951"/>
            <a:chOff x="5382388" y="3629475"/>
            <a:chExt cx="3589877" cy="1425951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D87F6E8-838F-B5CF-A9CC-E2FF4B61AEF1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>
              <a:off x="6200535" y="4369020"/>
              <a:ext cx="1199020" cy="68640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D3EA7D8-969E-088D-751F-950D3D86400F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 flipV="1">
              <a:off x="5382388" y="3629475"/>
              <a:ext cx="2017167" cy="73954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73B72E1-48A9-A153-4780-0451A4DB41F1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>
              <a:off x="6696263" y="4387189"/>
              <a:ext cx="703292" cy="5077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4E3DD3-B461-91B1-B4F6-BCDEFA7BE259}"/>
                </a:ext>
              </a:extLst>
            </p:cNvPr>
            <p:cNvSpPr txBox="1"/>
            <p:nvPr/>
          </p:nvSpPr>
          <p:spPr>
            <a:xfrm>
              <a:off x="7399555" y="4064023"/>
              <a:ext cx="1572710" cy="64633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noProof="0" dirty="0"/>
                <a:t>Al 6N KAGRA Braids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FB1C62-9FE5-B61D-876E-8F28B2661189}"/>
              </a:ext>
            </a:extLst>
          </p:cNvPr>
          <p:cNvGrpSpPr/>
          <p:nvPr/>
        </p:nvGrpSpPr>
        <p:grpSpPr>
          <a:xfrm>
            <a:off x="6569530" y="805577"/>
            <a:ext cx="5483867" cy="5125165"/>
            <a:chOff x="6512170" y="1334707"/>
            <a:chExt cx="5483867" cy="512516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1577139-9906-E18E-3457-51F1515B9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2170" y="2718939"/>
              <a:ext cx="5483867" cy="37409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0F357E9-ABC2-B8F6-03E2-A83F664CB604}"/>
                </a:ext>
              </a:extLst>
            </p:cNvPr>
            <p:cNvGrpSpPr/>
            <p:nvPr/>
          </p:nvGrpSpPr>
          <p:grpSpPr>
            <a:xfrm>
              <a:off x="6708854" y="1334707"/>
              <a:ext cx="5087627" cy="851875"/>
              <a:chOff x="838200" y="2866946"/>
              <a:chExt cx="7131518" cy="112410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44804C9-EC19-A317-8B5D-6D9828E259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r="32168"/>
              <a:stretch>
                <a:fillRect/>
              </a:stretch>
            </p:blipFill>
            <p:spPr>
              <a:xfrm>
                <a:off x="842229" y="2866946"/>
                <a:ext cx="7127489" cy="1124107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D8373C7-97C4-CC93-E334-159CCA075A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52537" r="62841"/>
              <a:stretch>
                <a:fillRect/>
              </a:stretch>
            </p:blipFill>
            <p:spPr>
              <a:xfrm>
                <a:off x="4065154" y="3447896"/>
                <a:ext cx="3904564" cy="533532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EE801F9-4C59-1BC4-4362-C242793E3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68011" t="14940" r="1094" b="51726"/>
              <a:stretch>
                <a:fillRect/>
              </a:stretch>
            </p:blipFill>
            <p:spPr>
              <a:xfrm>
                <a:off x="838200" y="3513887"/>
                <a:ext cx="3246204" cy="374720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EC089D-3024-3897-B41D-6AEEADF4B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50592" y="2316361"/>
              <a:ext cx="4879147" cy="322729"/>
            </a:xfrm>
            <a:prstGeom prst="rect">
              <a:avLst/>
            </a:prstGeom>
          </p:spPr>
        </p:pic>
      </p:grpSp>
      <p:sp>
        <p:nvSpPr>
          <p:cNvPr id="21" name="Arrow: Curved Up 20">
            <a:extLst>
              <a:ext uri="{FF2B5EF4-FFF2-40B4-BE49-F238E27FC236}">
                <a16:creationId xmlns:a16="http://schemas.microsoft.com/office/drawing/2014/main" id="{488A17F9-2D6E-7526-E1C2-AFEBA46020FF}"/>
              </a:ext>
            </a:extLst>
          </p:cNvPr>
          <p:cNvSpPr/>
          <p:nvPr/>
        </p:nvSpPr>
        <p:spPr>
          <a:xfrm flipV="1">
            <a:off x="5481875" y="2703512"/>
            <a:ext cx="3121364" cy="757714"/>
          </a:xfrm>
          <a:prstGeom prst="curved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112BF40-EC97-6A40-0EF6-3C1EEB3E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84EC494-318B-411D-8DA7-5291595226E3}" type="slidenum">
              <a:rPr lang="en-US" noProof="0" smtClean="0"/>
              <a:t>11</a:t>
            </a:fld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5A77E8-BB64-6323-9FB1-C5B6029738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" y="5660159"/>
            <a:ext cx="562053" cy="66684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D6B0ADE-7FF7-AD10-6DA9-EE8804D6C6F8}"/>
              </a:ext>
            </a:extLst>
          </p:cNvPr>
          <p:cNvSpPr txBox="1"/>
          <p:nvPr/>
        </p:nvSpPr>
        <p:spPr>
          <a:xfrm>
            <a:off x="0" y="6537262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latin typeface="Roboto" panose="02000000000000000000" pitchFamily="2" charset="0"/>
              </a:rPr>
              <a:t>Thermo-Mechanical Simulations of ET-LF Payload</a:t>
            </a:r>
            <a:endParaRPr lang="en-US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5924F7-AE9E-0B81-287B-07BB8CFC558E}"/>
              </a:ext>
            </a:extLst>
          </p:cNvPr>
          <p:cNvSpPr txBox="1"/>
          <p:nvPr/>
        </p:nvSpPr>
        <p:spPr>
          <a:xfrm>
            <a:off x="6025896" y="6509829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 III Workshop on ET-LF TM Tower Integration </a:t>
            </a:r>
            <a:r>
              <a:rPr lang="en-US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29/9/25    –     Marco Ricci </a:t>
            </a:r>
          </a:p>
        </p:txBody>
      </p:sp>
    </p:spTree>
    <p:extLst>
      <p:ext uri="{BB962C8B-B14F-4D97-AF65-F5344CB8AC3E}">
        <p14:creationId xmlns:p14="http://schemas.microsoft.com/office/powerpoint/2010/main" val="4074625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CAE2E-58AB-55C1-A700-247C70CCB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ECE316B-70C0-D670-7BB7-3E5B000F4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5" y="822845"/>
            <a:ext cx="5087626" cy="55041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F88F45-10F3-43D2-8883-FF4D2703F9AC}"/>
              </a:ext>
            </a:extLst>
          </p:cNvPr>
          <p:cNvSpPr txBox="1"/>
          <p:nvPr/>
        </p:nvSpPr>
        <p:spPr>
          <a:xfrm>
            <a:off x="0" y="0"/>
            <a:ext cx="7351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latin typeface="+mj-lt"/>
                <a:cs typeface="Times New Roman" panose="02020603050405020304" pitchFamily="18" charset="0"/>
              </a:rPr>
              <a:t>Cryogenic Payload Materials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3BB612-0273-55FD-EEBE-63BE5A833F0C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5EAC25-7EF2-E817-8308-99D7CF0C8D29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2205EC-65B8-C208-5485-0C3D25678242}"/>
              </a:ext>
            </a:extLst>
          </p:cNvPr>
          <p:cNvGrpSpPr/>
          <p:nvPr/>
        </p:nvGrpSpPr>
        <p:grpSpPr>
          <a:xfrm>
            <a:off x="2715768" y="1385539"/>
            <a:ext cx="3380232" cy="2523108"/>
            <a:chOff x="5225042" y="1910247"/>
            <a:chExt cx="3380232" cy="2523108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75C1535-F568-C834-E0EC-A7113418CF93}"/>
                </a:ext>
              </a:extLst>
            </p:cNvPr>
            <p:cNvCxnSpPr>
              <a:cxnSpLocks/>
              <a:stCxn id="27" idx="1"/>
            </p:cNvCxnSpPr>
            <p:nvPr/>
          </p:nvCxnSpPr>
          <p:spPr>
            <a:xfrm flipH="1" flipV="1">
              <a:off x="5627378" y="3739047"/>
              <a:ext cx="1772177" cy="50964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BC2C45F-3C8E-DD9D-40CC-CB7F9C00356B}"/>
                </a:ext>
              </a:extLst>
            </p:cNvPr>
            <p:cNvCxnSpPr>
              <a:cxnSpLocks/>
              <a:stCxn id="27" idx="1"/>
            </p:cNvCxnSpPr>
            <p:nvPr/>
          </p:nvCxnSpPr>
          <p:spPr>
            <a:xfrm flipH="1" flipV="1">
              <a:off x="5225042" y="1910247"/>
              <a:ext cx="2174513" cy="233844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0416D4D-3AA6-A9FA-9CE5-926CFEFDF572}"/>
                </a:ext>
              </a:extLst>
            </p:cNvPr>
            <p:cNvCxnSpPr>
              <a:cxnSpLocks/>
              <a:stCxn id="27" idx="1"/>
            </p:cNvCxnSpPr>
            <p:nvPr/>
          </p:nvCxnSpPr>
          <p:spPr>
            <a:xfrm flipH="1">
              <a:off x="6624074" y="4248689"/>
              <a:ext cx="775481" cy="18466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823BCD0-2FFA-1B73-8C6D-5DA573237B56}"/>
                </a:ext>
              </a:extLst>
            </p:cNvPr>
            <p:cNvSpPr txBox="1"/>
            <p:nvPr/>
          </p:nvSpPr>
          <p:spPr>
            <a:xfrm>
              <a:off x="7399555" y="4064023"/>
              <a:ext cx="1205719" cy="36933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noProof="0" dirty="0"/>
                <a:t>Ti-6Al-4V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2BB2593-5AAF-935A-3054-DC39DC436DA6}"/>
              </a:ext>
            </a:extLst>
          </p:cNvPr>
          <p:cNvGrpSpPr/>
          <p:nvPr/>
        </p:nvGrpSpPr>
        <p:grpSpPr>
          <a:xfrm>
            <a:off x="6871481" y="1337558"/>
            <a:ext cx="4903410" cy="4000157"/>
            <a:chOff x="6871481" y="1890547"/>
            <a:chExt cx="4903410" cy="400015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1CC095C-B3F1-C601-25C0-A8FB35381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1481" y="2604828"/>
              <a:ext cx="4903410" cy="283464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2EC0ABC-A3DB-A008-EC03-3F8DB7F88630}"/>
                </a:ext>
              </a:extLst>
            </p:cNvPr>
            <p:cNvSpPr txBox="1"/>
            <p:nvPr/>
          </p:nvSpPr>
          <p:spPr>
            <a:xfrm>
              <a:off x="6897787" y="5598316"/>
              <a:ext cx="487710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noProof="0" dirty="0"/>
                <a:t>https://trc.nist.gov/cryogenics/materials/Ti6Al4V/Ti6Al4V_rev.htm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96D508E-BDC7-B989-44FA-A18C70786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0652" y="1890547"/>
              <a:ext cx="3391373" cy="514422"/>
            </a:xfrm>
            <a:prstGeom prst="rect">
              <a:avLst/>
            </a:prstGeom>
          </p:spPr>
        </p:pic>
      </p:grpSp>
      <p:sp>
        <p:nvSpPr>
          <p:cNvPr id="32" name="Arrow: Curved Up 31">
            <a:extLst>
              <a:ext uri="{FF2B5EF4-FFF2-40B4-BE49-F238E27FC236}">
                <a16:creationId xmlns:a16="http://schemas.microsoft.com/office/drawing/2014/main" id="{44ED620C-C53D-6491-D2F9-F2F58752AF53}"/>
              </a:ext>
            </a:extLst>
          </p:cNvPr>
          <p:cNvSpPr/>
          <p:nvPr/>
        </p:nvSpPr>
        <p:spPr>
          <a:xfrm flipV="1">
            <a:off x="5481875" y="2712656"/>
            <a:ext cx="3121364" cy="757714"/>
          </a:xfrm>
          <a:prstGeom prst="curved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419C9044-E0D3-2FFA-8732-83AFE8231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2060"/>
            <a:ext cx="2743200" cy="365125"/>
          </a:xfrm>
        </p:spPr>
        <p:txBody>
          <a:bodyPr/>
          <a:lstStyle/>
          <a:p>
            <a:fld id="{384EC494-318B-411D-8DA7-5291595226E3}" type="slidenum">
              <a:rPr lang="en-US" noProof="0" smtClean="0"/>
              <a:t>12</a:t>
            </a:fld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8A51AB-580F-BDFE-6F2D-E789BEDBC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" y="5660159"/>
            <a:ext cx="562053" cy="6668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C9DDF90-5641-B1E3-194C-37997E1C870A}"/>
              </a:ext>
            </a:extLst>
          </p:cNvPr>
          <p:cNvSpPr txBox="1"/>
          <p:nvPr/>
        </p:nvSpPr>
        <p:spPr>
          <a:xfrm>
            <a:off x="0" y="6537262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latin typeface="Roboto" panose="02000000000000000000" pitchFamily="2" charset="0"/>
              </a:rPr>
              <a:t>Thermo-Mechanical Simulations of ET-LF Payload</a:t>
            </a:r>
            <a:endParaRPr lang="en-US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B88AA6-7F45-6767-5198-A9F04669014C}"/>
              </a:ext>
            </a:extLst>
          </p:cNvPr>
          <p:cNvSpPr txBox="1"/>
          <p:nvPr/>
        </p:nvSpPr>
        <p:spPr>
          <a:xfrm>
            <a:off x="6025896" y="6509829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 III Workshop on ET-LF TM Tower Integration </a:t>
            </a:r>
            <a:r>
              <a:rPr lang="en-US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29/9/25    –     Marco Ricci </a:t>
            </a:r>
          </a:p>
        </p:txBody>
      </p:sp>
    </p:spTree>
    <p:extLst>
      <p:ext uri="{BB962C8B-B14F-4D97-AF65-F5344CB8AC3E}">
        <p14:creationId xmlns:p14="http://schemas.microsoft.com/office/powerpoint/2010/main" val="3802642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7EAC5-B1CD-8455-7557-2A46AEC53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id="{F9385831-F472-12A6-7B19-4C29DE4C4A16}"/>
              </a:ext>
            </a:extLst>
          </p:cNvPr>
          <p:cNvGrpSpPr/>
          <p:nvPr/>
        </p:nvGrpSpPr>
        <p:grpSpPr>
          <a:xfrm>
            <a:off x="1705904" y="658676"/>
            <a:ext cx="4644056" cy="5878586"/>
            <a:chOff x="942928" y="841248"/>
            <a:chExt cx="4424600" cy="539294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AE53305-2341-8D7A-0EAB-5411A4427823}"/>
                </a:ext>
              </a:extLst>
            </p:cNvPr>
            <p:cNvGrpSpPr/>
            <p:nvPr/>
          </p:nvGrpSpPr>
          <p:grpSpPr>
            <a:xfrm>
              <a:off x="942928" y="1077979"/>
              <a:ext cx="4424600" cy="5156214"/>
              <a:chOff x="942928" y="1077979"/>
              <a:chExt cx="3542123" cy="4354569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FA0CBBB0-7DA5-A987-FBB4-2379B0CED559}"/>
                  </a:ext>
                </a:extLst>
              </p:cNvPr>
              <p:cNvGrpSpPr/>
              <p:nvPr/>
            </p:nvGrpSpPr>
            <p:grpSpPr>
              <a:xfrm>
                <a:off x="942928" y="1077979"/>
                <a:ext cx="2519091" cy="4354569"/>
                <a:chOff x="2726008" y="1251715"/>
                <a:chExt cx="2519091" cy="4354569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D5368FAF-626A-33FA-28FB-BCDA291516B7}"/>
                    </a:ext>
                  </a:extLst>
                </p:cNvPr>
                <p:cNvGrpSpPr/>
                <p:nvPr/>
              </p:nvGrpSpPr>
              <p:grpSpPr>
                <a:xfrm>
                  <a:off x="2726008" y="1251715"/>
                  <a:ext cx="2519091" cy="4354569"/>
                  <a:chOff x="2726008" y="1251715"/>
                  <a:chExt cx="2519091" cy="4354569"/>
                </a:xfrm>
              </p:grpSpPr>
              <p:pic>
                <p:nvPicPr>
                  <p:cNvPr id="24" name="Picture 23">
                    <a:extLst>
                      <a:ext uri="{FF2B5EF4-FFF2-40B4-BE49-F238E27FC236}">
                        <a16:creationId xmlns:a16="http://schemas.microsoft.com/office/drawing/2014/main" id="{BBE353CA-C548-C23A-B080-24BA922B79C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rcRect r="40067"/>
                  <a:stretch>
                    <a:fillRect/>
                  </a:stretch>
                </p:blipFill>
                <p:spPr>
                  <a:xfrm>
                    <a:off x="2726008" y="1251715"/>
                    <a:ext cx="2019728" cy="4354569"/>
                  </a:xfrm>
                  <a:prstGeom prst="rect">
                    <a:avLst/>
                  </a:prstGeom>
                </p:spPr>
              </p:pic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80664EE3-5B2D-BA4F-144D-1A4C44C81A7C}"/>
                      </a:ext>
                    </a:extLst>
                  </p:cNvPr>
                  <p:cNvSpPr/>
                  <p:nvPr/>
                </p:nvSpPr>
                <p:spPr>
                  <a:xfrm>
                    <a:off x="4533899" y="1816100"/>
                    <a:ext cx="711200" cy="79163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noProof="0" dirty="0"/>
                  </a:p>
                </p:txBody>
              </p: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34271268-1F57-236D-854C-0E0DC769A729}"/>
                      </a:ext>
                    </a:extLst>
                  </p:cNvPr>
                  <p:cNvSpPr/>
                  <p:nvPr/>
                </p:nvSpPr>
                <p:spPr>
                  <a:xfrm>
                    <a:off x="4402835" y="2324100"/>
                    <a:ext cx="711200" cy="79163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noProof="0" dirty="0"/>
                  </a:p>
                </p:txBody>
              </p:sp>
            </p:grp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2D9455FE-CF61-5088-4BAB-E24DCB177FCE}"/>
                    </a:ext>
                  </a:extLst>
                </p:cNvPr>
                <p:cNvSpPr/>
                <p:nvPr/>
              </p:nvSpPr>
              <p:spPr>
                <a:xfrm>
                  <a:off x="4390136" y="3889547"/>
                  <a:ext cx="711200" cy="7916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F088F78A-533D-7CD1-9678-679EC03533D8}"/>
                    </a:ext>
                  </a:extLst>
                </p:cNvPr>
                <p:cNvSpPr/>
                <p:nvPr/>
              </p:nvSpPr>
              <p:spPr>
                <a:xfrm>
                  <a:off x="4136135" y="4311947"/>
                  <a:ext cx="711200" cy="7916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7BEDE45-B7E9-66A5-E132-D4B89C98161B}"/>
                  </a:ext>
                </a:extLst>
              </p:cNvPr>
              <p:cNvSpPr txBox="1"/>
              <p:nvPr/>
            </p:nvSpPr>
            <p:spPr>
              <a:xfrm>
                <a:off x="2619755" y="3378929"/>
                <a:ext cx="186529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noProof="0" dirty="0"/>
                  <a:t>Electrical Wires</a:t>
                </a:r>
              </a:p>
              <a:p>
                <a:pPr algn="ctr"/>
                <a:r>
                  <a:rPr lang="en-US" noProof="0" dirty="0"/>
                  <a:t>(low Q)</a:t>
                </a:r>
              </a:p>
            </p:txBody>
          </p:sp>
        </p:grp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D74F6037-BE82-A3A4-BD21-FB9DE7D30797}"/>
                </a:ext>
              </a:extLst>
            </p:cNvPr>
            <p:cNvSpPr/>
            <p:nvPr/>
          </p:nvSpPr>
          <p:spPr>
            <a:xfrm>
              <a:off x="2155204" y="841248"/>
              <a:ext cx="1436110" cy="2660904"/>
            </a:xfrm>
            <a:custGeom>
              <a:avLst/>
              <a:gdLst>
                <a:gd name="connsiteX0" fmla="*/ 1273796 w 1436110"/>
                <a:gd name="connsiteY0" fmla="*/ 2660904 h 2660904"/>
                <a:gd name="connsiteX1" fmla="*/ 1420100 w 1436110"/>
                <a:gd name="connsiteY1" fmla="*/ 2386584 h 2660904"/>
                <a:gd name="connsiteX2" fmla="*/ 1365236 w 1436110"/>
                <a:gd name="connsiteY2" fmla="*/ 1554480 h 2660904"/>
                <a:gd name="connsiteX3" fmla="*/ 825740 w 1436110"/>
                <a:gd name="connsiteY3" fmla="*/ 969264 h 2660904"/>
                <a:gd name="connsiteX4" fmla="*/ 130796 w 1436110"/>
                <a:gd name="connsiteY4" fmla="*/ 749808 h 2660904"/>
                <a:gd name="connsiteX5" fmla="*/ 2780 w 1436110"/>
                <a:gd name="connsiteY5" fmla="*/ 0 h 266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6110" h="2660904">
                  <a:moveTo>
                    <a:pt x="1273796" y="2660904"/>
                  </a:moveTo>
                  <a:cubicBezTo>
                    <a:pt x="1339328" y="2615946"/>
                    <a:pt x="1404860" y="2570988"/>
                    <a:pt x="1420100" y="2386584"/>
                  </a:cubicBezTo>
                  <a:cubicBezTo>
                    <a:pt x="1435340" y="2202180"/>
                    <a:pt x="1464296" y="1790700"/>
                    <a:pt x="1365236" y="1554480"/>
                  </a:cubicBezTo>
                  <a:cubicBezTo>
                    <a:pt x="1266176" y="1318260"/>
                    <a:pt x="1031480" y="1103376"/>
                    <a:pt x="825740" y="969264"/>
                  </a:cubicBezTo>
                  <a:cubicBezTo>
                    <a:pt x="620000" y="835152"/>
                    <a:pt x="267956" y="911352"/>
                    <a:pt x="130796" y="749808"/>
                  </a:cubicBezTo>
                  <a:cubicBezTo>
                    <a:pt x="-6364" y="588264"/>
                    <a:pt x="-4840" y="297180"/>
                    <a:pt x="2780" y="0"/>
                  </a:cubicBezTo>
                </a:path>
              </a:pathLst>
            </a:cu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271B10D-AF87-95C4-5E90-A74EB36DA376}"/>
                </a:ext>
              </a:extLst>
            </p:cNvPr>
            <p:cNvSpPr/>
            <p:nvPr/>
          </p:nvSpPr>
          <p:spPr>
            <a:xfrm>
              <a:off x="2798064" y="3383280"/>
              <a:ext cx="112541" cy="429463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90EB572-4E6A-750F-9213-C11F6DBB9FA3}"/>
                </a:ext>
              </a:extLst>
            </p:cNvPr>
            <p:cNvSpPr/>
            <p:nvPr/>
          </p:nvSpPr>
          <p:spPr>
            <a:xfrm>
              <a:off x="1435981" y="3383279"/>
              <a:ext cx="112541" cy="429463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A4CA46F-11BF-F006-B399-3EA15FCC3400}"/>
                </a:ext>
              </a:extLst>
            </p:cNvPr>
            <p:cNvSpPr/>
            <p:nvPr/>
          </p:nvSpPr>
          <p:spPr>
            <a:xfrm>
              <a:off x="2496344" y="5025485"/>
              <a:ext cx="81116" cy="183255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D348E59-58DC-015F-0ECF-994B2472602A}"/>
                </a:ext>
              </a:extLst>
            </p:cNvPr>
            <p:cNvSpPr/>
            <p:nvPr/>
          </p:nvSpPr>
          <p:spPr>
            <a:xfrm>
              <a:off x="2490109" y="5662914"/>
              <a:ext cx="81116" cy="183255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A0D1E8D-4CE9-A501-4955-BBC524CFB353}"/>
                </a:ext>
              </a:extLst>
            </p:cNvPr>
            <p:cNvSpPr/>
            <p:nvPr/>
          </p:nvSpPr>
          <p:spPr>
            <a:xfrm>
              <a:off x="1742534" y="5025484"/>
              <a:ext cx="81116" cy="183255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78D04C0-B6C4-E423-6469-6DEBE526C720}"/>
                </a:ext>
              </a:extLst>
            </p:cNvPr>
            <p:cNvSpPr/>
            <p:nvPr/>
          </p:nvSpPr>
          <p:spPr>
            <a:xfrm>
              <a:off x="1742534" y="5662913"/>
              <a:ext cx="81116" cy="183255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9767B69-8B59-FE84-CD68-CEBE226E390B}"/>
                </a:ext>
              </a:extLst>
            </p:cNvPr>
            <p:cNvSpPr/>
            <p:nvPr/>
          </p:nvSpPr>
          <p:spPr>
            <a:xfrm>
              <a:off x="1677735" y="1938865"/>
              <a:ext cx="285759" cy="83417"/>
            </a:xfrm>
            <a:prstGeom prst="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C431B14-C28E-81F7-4577-BEE408492805}"/>
                </a:ext>
              </a:extLst>
            </p:cNvPr>
            <p:cNvSpPr/>
            <p:nvPr/>
          </p:nvSpPr>
          <p:spPr>
            <a:xfrm>
              <a:off x="2347229" y="3331866"/>
              <a:ext cx="285759" cy="83417"/>
            </a:xfrm>
            <a:prstGeom prst="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0030969-8E94-2B9F-D136-428A9CC3AC4F}"/>
                </a:ext>
              </a:extLst>
            </p:cNvPr>
            <p:cNvSpPr/>
            <p:nvPr/>
          </p:nvSpPr>
          <p:spPr>
            <a:xfrm>
              <a:off x="1740040" y="3326149"/>
              <a:ext cx="285759" cy="83417"/>
            </a:xfrm>
            <a:prstGeom prst="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6D004BEF-EB4E-9A56-9F6C-E6623BABBBE8}"/>
                </a:ext>
              </a:extLst>
            </p:cNvPr>
            <p:cNvSpPr/>
            <p:nvPr/>
          </p:nvSpPr>
          <p:spPr>
            <a:xfrm>
              <a:off x="2193883" y="2304288"/>
              <a:ext cx="220133" cy="1051560"/>
            </a:xfrm>
            <a:custGeom>
              <a:avLst/>
              <a:gdLst>
                <a:gd name="connsiteX0" fmla="*/ 677 w 220133"/>
                <a:gd name="connsiteY0" fmla="*/ 0 h 1051560"/>
                <a:gd name="connsiteX1" fmla="*/ 677 w 220133"/>
                <a:gd name="connsiteY1" fmla="*/ 173736 h 1051560"/>
                <a:gd name="connsiteX2" fmla="*/ 9821 w 220133"/>
                <a:gd name="connsiteY2" fmla="*/ 338328 h 1051560"/>
                <a:gd name="connsiteX3" fmla="*/ 82973 w 220133"/>
                <a:gd name="connsiteY3" fmla="*/ 649224 h 1051560"/>
                <a:gd name="connsiteX4" fmla="*/ 110405 w 220133"/>
                <a:gd name="connsiteY4" fmla="*/ 841248 h 1051560"/>
                <a:gd name="connsiteX5" fmla="*/ 220133 w 220133"/>
                <a:gd name="connsiteY5" fmla="*/ 1051560 h 1051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0133" h="1051560">
                  <a:moveTo>
                    <a:pt x="677" y="0"/>
                  </a:moveTo>
                  <a:cubicBezTo>
                    <a:pt x="677" y="57912"/>
                    <a:pt x="-847" y="117348"/>
                    <a:pt x="677" y="173736"/>
                  </a:cubicBezTo>
                  <a:cubicBezTo>
                    <a:pt x="2201" y="230124"/>
                    <a:pt x="-3895" y="259080"/>
                    <a:pt x="9821" y="338328"/>
                  </a:cubicBezTo>
                  <a:cubicBezTo>
                    <a:pt x="23537" y="417576"/>
                    <a:pt x="66209" y="565404"/>
                    <a:pt x="82973" y="649224"/>
                  </a:cubicBezTo>
                  <a:cubicBezTo>
                    <a:pt x="99737" y="733044"/>
                    <a:pt x="87545" y="774192"/>
                    <a:pt x="110405" y="841248"/>
                  </a:cubicBezTo>
                  <a:cubicBezTo>
                    <a:pt x="133265" y="908304"/>
                    <a:pt x="166793" y="1022604"/>
                    <a:pt x="220133" y="1051560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6571A7CD-3732-7881-3E7E-DE42B1D40AC7}"/>
                </a:ext>
              </a:extLst>
            </p:cNvPr>
            <p:cNvSpPr/>
            <p:nvPr/>
          </p:nvSpPr>
          <p:spPr>
            <a:xfrm flipH="1">
              <a:off x="1907371" y="2292096"/>
              <a:ext cx="220133" cy="1051560"/>
            </a:xfrm>
            <a:custGeom>
              <a:avLst/>
              <a:gdLst>
                <a:gd name="connsiteX0" fmla="*/ 677 w 220133"/>
                <a:gd name="connsiteY0" fmla="*/ 0 h 1051560"/>
                <a:gd name="connsiteX1" fmla="*/ 677 w 220133"/>
                <a:gd name="connsiteY1" fmla="*/ 173736 h 1051560"/>
                <a:gd name="connsiteX2" fmla="*/ 9821 w 220133"/>
                <a:gd name="connsiteY2" fmla="*/ 338328 h 1051560"/>
                <a:gd name="connsiteX3" fmla="*/ 82973 w 220133"/>
                <a:gd name="connsiteY3" fmla="*/ 649224 h 1051560"/>
                <a:gd name="connsiteX4" fmla="*/ 110405 w 220133"/>
                <a:gd name="connsiteY4" fmla="*/ 841248 h 1051560"/>
                <a:gd name="connsiteX5" fmla="*/ 220133 w 220133"/>
                <a:gd name="connsiteY5" fmla="*/ 1051560 h 1051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0133" h="1051560">
                  <a:moveTo>
                    <a:pt x="677" y="0"/>
                  </a:moveTo>
                  <a:cubicBezTo>
                    <a:pt x="677" y="57912"/>
                    <a:pt x="-847" y="117348"/>
                    <a:pt x="677" y="173736"/>
                  </a:cubicBezTo>
                  <a:cubicBezTo>
                    <a:pt x="2201" y="230124"/>
                    <a:pt x="-3895" y="259080"/>
                    <a:pt x="9821" y="338328"/>
                  </a:cubicBezTo>
                  <a:cubicBezTo>
                    <a:pt x="23537" y="417576"/>
                    <a:pt x="66209" y="565404"/>
                    <a:pt x="82973" y="649224"/>
                  </a:cubicBezTo>
                  <a:cubicBezTo>
                    <a:pt x="99737" y="733044"/>
                    <a:pt x="87545" y="774192"/>
                    <a:pt x="110405" y="841248"/>
                  </a:cubicBezTo>
                  <a:cubicBezTo>
                    <a:pt x="133265" y="908304"/>
                    <a:pt x="166793" y="1022604"/>
                    <a:pt x="220133" y="1051560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A75A7F7-0589-1255-A988-242D45519643}"/>
              </a:ext>
            </a:extLst>
          </p:cNvPr>
          <p:cNvSpPr txBox="1"/>
          <p:nvPr/>
        </p:nvSpPr>
        <p:spPr>
          <a:xfrm>
            <a:off x="0" y="0"/>
            <a:ext cx="8055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latin typeface="+mj-lt"/>
                <a:cs typeface="Times New Roman" panose="02020603050405020304" pitchFamily="18" charset="0"/>
              </a:rPr>
              <a:t>Cryogenic Payload Electrical Wires Connections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592855-3711-EA2C-66F5-A74E7924A61D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50AE7E-D27A-EB44-4BA6-786FE11C3C17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D8CB7F7-462D-96BE-20B9-DF10A5C964E5}"/>
              </a:ext>
            </a:extLst>
          </p:cNvPr>
          <p:cNvSpPr txBox="1"/>
          <p:nvPr/>
        </p:nvSpPr>
        <p:spPr>
          <a:xfrm>
            <a:off x="7183333" y="2607943"/>
            <a:ext cx="345593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Electrical wires are also connected (and thermalized) to the Actuation Cage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54D82FF7-4C34-49B5-34B6-B3DD24C27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9914"/>
            <a:ext cx="2743200" cy="365125"/>
          </a:xfrm>
        </p:spPr>
        <p:txBody>
          <a:bodyPr/>
          <a:lstStyle/>
          <a:p>
            <a:fld id="{384EC494-318B-411D-8DA7-5291595226E3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D5146F-E982-2486-95F7-AA64B867ECD4}"/>
              </a:ext>
            </a:extLst>
          </p:cNvPr>
          <p:cNvSpPr txBox="1"/>
          <p:nvPr/>
        </p:nvSpPr>
        <p:spPr>
          <a:xfrm>
            <a:off x="0" y="6537262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latin typeface="Roboto" panose="02000000000000000000" pitchFamily="2" charset="0"/>
              </a:rPr>
              <a:t>Thermo-Mechanical Simulations of ET-LF Payload</a:t>
            </a:r>
            <a:endParaRPr lang="en-US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56C5DE-E393-BF39-9FD1-B26B5F879321}"/>
              </a:ext>
            </a:extLst>
          </p:cNvPr>
          <p:cNvSpPr txBox="1"/>
          <p:nvPr/>
        </p:nvSpPr>
        <p:spPr>
          <a:xfrm>
            <a:off x="6025896" y="6509829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 III Workshop on ET-LF TM Tower Integration </a:t>
            </a:r>
            <a:r>
              <a:rPr lang="en-US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29/9/25    –     Marco Ricci </a:t>
            </a:r>
          </a:p>
        </p:txBody>
      </p:sp>
    </p:spTree>
    <p:extLst>
      <p:ext uri="{BB962C8B-B14F-4D97-AF65-F5344CB8AC3E}">
        <p14:creationId xmlns:p14="http://schemas.microsoft.com/office/powerpoint/2010/main" val="855855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1E42E-A00F-B58A-3A1C-3E0FD1609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A3FD1ED7-2A4A-FD47-7297-25AE757EB35E}"/>
              </a:ext>
            </a:extLst>
          </p:cNvPr>
          <p:cNvGrpSpPr/>
          <p:nvPr/>
        </p:nvGrpSpPr>
        <p:grpSpPr>
          <a:xfrm>
            <a:off x="0" y="692889"/>
            <a:ext cx="8137036" cy="5844373"/>
            <a:chOff x="70104" y="679006"/>
            <a:chExt cx="8137036" cy="584437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6382CE1-F8B5-B8CC-3EAD-1A63E5C2B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3739" y="679006"/>
              <a:ext cx="5119679" cy="562989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F211023-D4C6-FA73-3824-644E800F77E0}"/>
                </a:ext>
              </a:extLst>
            </p:cNvPr>
            <p:cNvGrpSpPr/>
            <p:nvPr/>
          </p:nvGrpSpPr>
          <p:grpSpPr>
            <a:xfrm>
              <a:off x="70104" y="1640508"/>
              <a:ext cx="8137036" cy="4882871"/>
              <a:chOff x="259375" y="1654391"/>
              <a:chExt cx="8137036" cy="4882871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32409EDA-78B9-2FA3-12C9-EEF68C4D7D4F}"/>
                  </a:ext>
                </a:extLst>
              </p:cNvPr>
              <p:cNvGrpSpPr/>
              <p:nvPr/>
            </p:nvGrpSpPr>
            <p:grpSpPr>
              <a:xfrm>
                <a:off x="259375" y="1654391"/>
                <a:ext cx="8137036" cy="4882871"/>
                <a:chOff x="259375" y="1654391"/>
                <a:chExt cx="8137036" cy="4882871"/>
              </a:xfrm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E180E0E0-D67F-D5C6-7BF1-A43F4C82FE91}"/>
                    </a:ext>
                  </a:extLst>
                </p:cNvPr>
                <p:cNvGrpSpPr/>
                <p:nvPr/>
              </p:nvGrpSpPr>
              <p:grpSpPr>
                <a:xfrm>
                  <a:off x="259375" y="1654391"/>
                  <a:ext cx="6708354" cy="4882871"/>
                  <a:chOff x="237591" y="1344046"/>
                  <a:chExt cx="6611264" cy="4834291"/>
                </a:xfrm>
              </p:grpSpPr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E623D16F-DC00-51AC-1356-3D8AADE960C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rcRect b="1828"/>
                  <a:stretch>
                    <a:fillRect/>
                  </a:stretch>
                </p:blipFill>
                <p:spPr>
                  <a:xfrm rot="5400000">
                    <a:off x="1126077" y="455560"/>
                    <a:ext cx="4834291" cy="6611264"/>
                  </a:xfrm>
                  <a:prstGeom prst="rect">
                    <a:avLst/>
                  </a:prstGeom>
                </p:spPr>
              </p:pic>
              <p:cxnSp>
                <p:nvCxnSpPr>
                  <p:cNvPr id="6" name="Connettore diritto 3">
                    <a:extLst>
                      <a:ext uri="{FF2B5EF4-FFF2-40B4-BE49-F238E27FC236}">
                        <a16:creationId xmlns:a16="http://schemas.microsoft.com/office/drawing/2014/main" id="{36F9CDF0-11C8-5824-AF67-0E61DE6E2C90}"/>
                      </a:ext>
                    </a:extLst>
                  </p:cNvPr>
                  <p:cNvCxnSpPr/>
                  <p:nvPr/>
                </p:nvCxnSpPr>
                <p:spPr>
                  <a:xfrm>
                    <a:off x="962025" y="3810000"/>
                    <a:ext cx="4219575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" name="Connettore diritto 4">
                    <a:extLst>
                      <a:ext uri="{FF2B5EF4-FFF2-40B4-BE49-F238E27FC236}">
                        <a16:creationId xmlns:a16="http://schemas.microsoft.com/office/drawing/2014/main" id="{16BAF9B9-CFDF-CF66-6878-8BAEC777EAC0}"/>
                      </a:ext>
                    </a:extLst>
                  </p:cNvPr>
                  <p:cNvCxnSpPr/>
                  <p:nvPr/>
                </p:nvCxnSpPr>
                <p:spPr>
                  <a:xfrm>
                    <a:off x="1028700" y="4981575"/>
                    <a:ext cx="4219575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Connettore diritto 7">
                    <a:extLst>
                      <a:ext uri="{FF2B5EF4-FFF2-40B4-BE49-F238E27FC236}">
                        <a16:creationId xmlns:a16="http://schemas.microsoft.com/office/drawing/2014/main" id="{07356A5E-A9BD-F3C6-4C73-C73B612F9F32}"/>
                      </a:ext>
                    </a:extLst>
                  </p:cNvPr>
                  <p:cNvCxnSpPr/>
                  <p:nvPr/>
                </p:nvCxnSpPr>
                <p:spPr>
                  <a:xfrm>
                    <a:off x="1028700" y="5334000"/>
                    <a:ext cx="4219575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Connettore diritto 8">
                    <a:extLst>
                      <a:ext uri="{FF2B5EF4-FFF2-40B4-BE49-F238E27FC236}">
                        <a16:creationId xmlns:a16="http://schemas.microsoft.com/office/drawing/2014/main" id="{AD84F05B-3D89-3D89-7053-B830AA249B55}"/>
                      </a:ext>
                    </a:extLst>
                  </p:cNvPr>
                  <p:cNvCxnSpPr/>
                  <p:nvPr/>
                </p:nvCxnSpPr>
                <p:spPr>
                  <a:xfrm>
                    <a:off x="1104900" y="5514975"/>
                    <a:ext cx="4219575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Connettore diritto 9">
                    <a:extLst>
                      <a:ext uri="{FF2B5EF4-FFF2-40B4-BE49-F238E27FC236}">
                        <a16:creationId xmlns:a16="http://schemas.microsoft.com/office/drawing/2014/main" id="{A8AEB508-7758-C27A-E85D-7349DB01A7AE}"/>
                      </a:ext>
                    </a:extLst>
                  </p:cNvPr>
                  <p:cNvCxnSpPr/>
                  <p:nvPr/>
                </p:nvCxnSpPr>
                <p:spPr>
                  <a:xfrm>
                    <a:off x="962024" y="3648075"/>
                    <a:ext cx="4219575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Connettore diritto 10">
                    <a:extLst>
                      <a:ext uri="{FF2B5EF4-FFF2-40B4-BE49-F238E27FC236}">
                        <a16:creationId xmlns:a16="http://schemas.microsoft.com/office/drawing/2014/main" id="{33AF2276-DE85-7BF2-728D-3CCC0A1AEEE8}"/>
                      </a:ext>
                    </a:extLst>
                  </p:cNvPr>
                  <p:cNvCxnSpPr/>
                  <p:nvPr/>
                </p:nvCxnSpPr>
                <p:spPr>
                  <a:xfrm>
                    <a:off x="1066800" y="4819650"/>
                    <a:ext cx="4219575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Connettore diritto 11">
                    <a:extLst>
                      <a:ext uri="{FF2B5EF4-FFF2-40B4-BE49-F238E27FC236}">
                        <a16:creationId xmlns:a16="http://schemas.microsoft.com/office/drawing/2014/main" id="{F0A071A7-0BD4-E8A8-5E35-2D57A984FBB7}"/>
                      </a:ext>
                    </a:extLst>
                  </p:cNvPr>
                  <p:cNvCxnSpPr/>
                  <p:nvPr/>
                </p:nvCxnSpPr>
                <p:spPr>
                  <a:xfrm>
                    <a:off x="1028699" y="2638425"/>
                    <a:ext cx="4219575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Connettore diritto 12">
                    <a:extLst>
                      <a:ext uri="{FF2B5EF4-FFF2-40B4-BE49-F238E27FC236}">
                        <a16:creationId xmlns:a16="http://schemas.microsoft.com/office/drawing/2014/main" id="{5482AF72-4A1F-83ED-24B9-405EB45AF2EF}"/>
                      </a:ext>
                    </a:extLst>
                  </p:cNvPr>
                  <p:cNvCxnSpPr/>
                  <p:nvPr/>
                </p:nvCxnSpPr>
                <p:spPr>
                  <a:xfrm>
                    <a:off x="962024" y="2819400"/>
                    <a:ext cx="4219575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Connettore 2 15">
                    <a:extLst>
                      <a:ext uri="{FF2B5EF4-FFF2-40B4-BE49-F238E27FC236}">
                        <a16:creationId xmlns:a16="http://schemas.microsoft.com/office/drawing/2014/main" id="{C1173B0B-E27C-4C2B-0D62-03935830F1B1}"/>
                      </a:ext>
                    </a:extLst>
                  </p:cNvPr>
                  <p:cNvCxnSpPr/>
                  <p:nvPr/>
                </p:nvCxnSpPr>
                <p:spPr>
                  <a:xfrm>
                    <a:off x="5181599" y="4158821"/>
                    <a:ext cx="647701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" name="CasellaDiTesto 16">
                    <a:extLst>
                      <a:ext uri="{FF2B5EF4-FFF2-40B4-BE49-F238E27FC236}">
                        <a16:creationId xmlns:a16="http://schemas.microsoft.com/office/drawing/2014/main" id="{6E74FED5-CEB2-735F-85EF-2B3A4A3EA400}"/>
                      </a:ext>
                    </a:extLst>
                  </p:cNvPr>
                  <p:cNvSpPr txBox="1"/>
                  <p:nvPr/>
                </p:nvSpPr>
                <p:spPr>
                  <a:xfrm>
                    <a:off x="5796737" y="3980403"/>
                    <a:ext cx="437037" cy="3351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noProof="0" dirty="0"/>
                      <a:t>AC</a:t>
                    </a:r>
                  </a:p>
                </p:txBody>
              </p:sp>
              <p:cxnSp>
                <p:nvCxnSpPr>
                  <p:cNvPr id="21" name="Connettore 2 17">
                    <a:extLst>
                      <a:ext uri="{FF2B5EF4-FFF2-40B4-BE49-F238E27FC236}">
                        <a16:creationId xmlns:a16="http://schemas.microsoft.com/office/drawing/2014/main" id="{EF65DDA5-5453-4B17-A807-6D9330A6BF4C}"/>
                      </a:ext>
                    </a:extLst>
                  </p:cNvPr>
                  <p:cNvCxnSpPr/>
                  <p:nvPr/>
                </p:nvCxnSpPr>
                <p:spPr>
                  <a:xfrm>
                    <a:off x="5204700" y="5137742"/>
                    <a:ext cx="647701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CasellaDiTesto 20">
                    <a:extLst>
                      <a:ext uri="{FF2B5EF4-FFF2-40B4-BE49-F238E27FC236}">
                        <a16:creationId xmlns:a16="http://schemas.microsoft.com/office/drawing/2014/main" id="{7B06B2F2-8C18-5312-1332-5889A43AFA99}"/>
                      </a:ext>
                    </a:extLst>
                  </p:cNvPr>
                  <p:cNvSpPr txBox="1"/>
                  <p:nvPr/>
                </p:nvSpPr>
                <p:spPr>
                  <a:xfrm>
                    <a:off x="5805749" y="4970725"/>
                    <a:ext cx="437037" cy="3351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noProof="0" dirty="0"/>
                      <a:t>AC</a:t>
                    </a:r>
                  </a:p>
                </p:txBody>
              </p:sp>
            </p:grp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47C084C4-A728-69EC-3548-4A08D9E7182D}"/>
                    </a:ext>
                  </a:extLst>
                </p:cNvPr>
                <p:cNvSpPr/>
                <p:nvPr/>
              </p:nvSpPr>
              <p:spPr>
                <a:xfrm>
                  <a:off x="420624" y="4213130"/>
                  <a:ext cx="4855364" cy="189088"/>
                </a:xfrm>
                <a:prstGeom prst="rect">
                  <a:avLst/>
                </a:prstGeom>
                <a:noFill/>
                <a:ln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cxnSp>
              <p:nvCxnSpPr>
                <p:cNvPr id="31" name="Connettore 2 15">
                  <a:extLst>
                    <a:ext uri="{FF2B5EF4-FFF2-40B4-BE49-F238E27FC236}">
                      <a16:creationId xmlns:a16="http://schemas.microsoft.com/office/drawing/2014/main" id="{D0381EAB-77E9-DC00-C878-E14A5EA118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85132" y="4294508"/>
                  <a:ext cx="123454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DDE6137F-4FDC-8C17-11C8-38A94310053E}"/>
                    </a:ext>
                  </a:extLst>
                </p:cNvPr>
                <p:cNvSpPr/>
                <p:nvPr/>
              </p:nvSpPr>
              <p:spPr>
                <a:xfrm>
                  <a:off x="426189" y="3230802"/>
                  <a:ext cx="4855364" cy="189088"/>
                </a:xfrm>
                <a:prstGeom prst="rect">
                  <a:avLst/>
                </a:prstGeom>
                <a:noFill/>
                <a:ln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cxnSp>
              <p:nvCxnSpPr>
                <p:cNvPr id="34" name="Connettore 2 15">
                  <a:extLst>
                    <a:ext uri="{FF2B5EF4-FFF2-40B4-BE49-F238E27FC236}">
                      <a16:creationId xmlns:a16="http://schemas.microsoft.com/office/drawing/2014/main" id="{A9978546-5D52-2193-CD55-589A5773DB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75988" y="3325346"/>
                  <a:ext cx="123454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514187DA-A2CC-2716-B695-23FCD72FC8D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81821" y="2994376"/>
                      <a:ext cx="1878015" cy="584775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1600" noProof="0" dirty="0"/>
                        <a:t>AWG 25 </a:t>
                      </a:r>
                      <a:r>
                        <a:rPr lang="en-US" sz="1600" noProof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600" noProof="0" dirty="0"/>
                        <a:t> AWG 29</a:t>
                      </a:r>
                    </a:p>
                    <a:p>
                      <a:pPr algn="ctr"/>
                      <a:r>
                        <a:rPr lang="en-US" sz="1600" noProof="0" dirty="0"/>
                        <a:t> </a:t>
                      </a:r>
                      <a14:m>
                        <m:oMath xmlns:m="http://schemas.openxmlformats.org/officeDocument/2006/math">
                          <m:r>
                            <a:rPr lang="en-US" sz="1600" b="0" i="0" noProof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noProof="0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1600" b="0" i="1" noProof="0" smtClean="0">
                              <a:latin typeface="Cambria Math" panose="02040503050406030204" pitchFamily="18" charset="0"/>
                            </a:rPr>
                            <m:t>=0.284</m:t>
                          </m:r>
                          <m:r>
                            <a:rPr lang="en-US" sz="1600" b="0" i="1" noProof="0" smtClean="0">
                              <a:latin typeface="Cambria Math" panose="02040503050406030204" pitchFamily="18" charset="0"/>
                            </a:rPr>
                            <m:t>𝑚𝑚</m:t>
                          </m:r>
                          <m:r>
                            <a:rPr lang="en-US" sz="1600" b="0" i="1" noProof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a14:m>
                      <a:endParaRPr lang="en-US" sz="1600" noProof="0" dirty="0"/>
                    </a:p>
                  </p:txBody>
                </p:sp>
              </mc:Choice>
              <mc:Fallback xmlns=""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514187DA-A2CC-2716-B695-23FCD72FC8D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81821" y="2994376"/>
                      <a:ext cx="1878015" cy="584775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1286" t="-3030" r="-643" b="-303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A01205F1-0E2C-3E69-8A58-B7448284A8B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18396" y="4018402"/>
                      <a:ext cx="1878015" cy="584775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1600" noProof="0" dirty="0"/>
                        <a:t>AWG 20 </a:t>
                      </a:r>
                      <a:r>
                        <a:rPr lang="en-US" sz="1600" noProof="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600" noProof="0" dirty="0"/>
                        <a:t> AWG 29</a:t>
                      </a:r>
                    </a:p>
                    <a:p>
                      <a:pPr algn="ctr"/>
                      <a:r>
                        <a:rPr lang="en-US" sz="1600" noProof="0" dirty="0"/>
                        <a:t> </a:t>
                      </a:r>
                      <a14:m>
                        <m:oMath xmlns:m="http://schemas.openxmlformats.org/officeDocument/2006/math">
                          <m:r>
                            <a:rPr lang="en-US" sz="1600" b="0" i="0" noProof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noProof="0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1600" b="0" i="1" noProof="0" smtClean="0">
                              <a:latin typeface="Cambria Math" panose="02040503050406030204" pitchFamily="18" charset="0"/>
                            </a:rPr>
                            <m:t>=0.284</m:t>
                          </m:r>
                          <m:r>
                            <a:rPr lang="en-US" sz="1600" b="0" i="1" noProof="0" smtClean="0">
                              <a:latin typeface="Cambria Math" panose="02040503050406030204" pitchFamily="18" charset="0"/>
                            </a:rPr>
                            <m:t>𝑚𝑚</m:t>
                          </m:r>
                          <m:r>
                            <a:rPr lang="en-US" sz="1600" b="0" i="1" noProof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a14:m>
                      <a:endParaRPr lang="en-US" sz="1600" noProof="0" dirty="0"/>
                    </a:p>
                  </p:txBody>
                </p:sp>
              </mc:Choice>
              <mc:Fallback xmlns="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A01205F1-0E2C-3E69-8A58-B7448284A8B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518396" y="4018402"/>
                      <a:ext cx="1878015" cy="584775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286" t="-3030" r="-643" b="-303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1286120-3508-E4E5-927A-43A6F49E1DE1}"/>
                  </a:ext>
                </a:extLst>
              </p:cNvPr>
              <p:cNvSpPr/>
              <p:nvPr/>
            </p:nvSpPr>
            <p:spPr>
              <a:xfrm>
                <a:off x="429768" y="4445257"/>
                <a:ext cx="4855364" cy="189088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1E7D37B-2EE7-03F7-7FE1-AD08360DBC6E}"/>
                  </a:ext>
                </a:extLst>
              </p:cNvPr>
              <p:cNvSpPr/>
              <p:nvPr/>
            </p:nvSpPr>
            <p:spPr>
              <a:xfrm>
                <a:off x="429768" y="5412719"/>
                <a:ext cx="4855364" cy="189088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4C370CE-EA5F-371C-9F30-470B9A54D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75872" y="1259607"/>
              <a:ext cx="2715412" cy="44998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555BE70-8BF2-7B43-EFBE-DEC4C371E953}"/>
              </a:ext>
            </a:extLst>
          </p:cNvPr>
          <p:cNvSpPr txBox="1"/>
          <p:nvPr/>
        </p:nvSpPr>
        <p:spPr>
          <a:xfrm>
            <a:off x="0" y="0"/>
            <a:ext cx="8055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latin typeface="+mj-lt"/>
                <a:cs typeface="Times New Roman" panose="02020603050405020304" pitchFamily="18" charset="0"/>
              </a:rPr>
              <a:t>Cryogenic Payload Electrical Wires Connections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76ED72-5C0B-549C-3353-0B6DDF17B96E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CEBF5B-32B6-B6A4-70B6-60D8B4B6BA11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0D3EB8A-20F5-05D4-7F44-6E82E84F06FB}"/>
              </a:ext>
            </a:extLst>
          </p:cNvPr>
          <p:cNvGrpSpPr/>
          <p:nvPr/>
        </p:nvGrpSpPr>
        <p:grpSpPr>
          <a:xfrm>
            <a:off x="8798939" y="2781422"/>
            <a:ext cx="2755635" cy="1825282"/>
            <a:chOff x="8648213" y="943724"/>
            <a:chExt cx="2755635" cy="18252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12E96C8-5067-49AF-073F-6FCC0362CCCA}"/>
                    </a:ext>
                  </a:extLst>
                </p:cNvPr>
                <p:cNvSpPr txBox="1"/>
                <p:nvPr/>
              </p:nvSpPr>
              <p:spPr>
                <a:xfrm>
                  <a:off x="8648213" y="943724"/>
                  <a:ext cx="2740152" cy="40761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noProof="0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𝑆𝑡𝑒𝑝𝑝𝑒𝑟</m:t>
                          </m:r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𝑀𝑜𝑡𝑜𝑟</m:t>
                          </m:r>
                        </m:sub>
                      </m:sSub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= </m:t>
                      </m:r>
                    </m:oMath>
                  </a14:m>
                  <a:r>
                    <a:rPr lang="en-US" noProof="0" dirty="0"/>
                    <a:t>0.3649W</a:t>
                  </a: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12E96C8-5067-49AF-073F-6FCC0362CC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8213" y="943724"/>
                  <a:ext cx="2740152" cy="407612"/>
                </a:xfrm>
                <a:prstGeom prst="rect">
                  <a:avLst/>
                </a:prstGeom>
                <a:blipFill>
                  <a:blip r:embed="rId7"/>
                  <a:stretch>
                    <a:fillRect r="-662" b="-1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884AC87A-D9CF-FB04-F493-F3CC9AED57B1}"/>
                    </a:ext>
                  </a:extLst>
                </p:cNvPr>
                <p:cNvSpPr txBox="1"/>
                <p:nvPr/>
              </p:nvSpPr>
              <p:spPr>
                <a:xfrm>
                  <a:off x="8648213" y="1654391"/>
                  <a:ext cx="2740152" cy="379848"/>
                </a:xfrm>
                <a:prstGeom prst="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𝐶𝑜𝑖𝑙</m:t>
                          </m:r>
                        </m:sub>
                      </m:sSub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= </m:t>
                      </m:r>
                    </m:oMath>
                  </a14:m>
                  <a:r>
                    <a:rPr lang="en-US" noProof="0" dirty="0"/>
                    <a:t>0.0064W</a:t>
                  </a: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884AC87A-D9CF-FB04-F493-F3CC9AED57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8213" y="1654391"/>
                  <a:ext cx="2740152" cy="379848"/>
                </a:xfrm>
                <a:prstGeom prst="rect">
                  <a:avLst/>
                </a:prstGeom>
                <a:blipFill>
                  <a:blip r:embed="rId8"/>
                  <a:stretch>
                    <a:fillRect t="-3077" b="-2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BD3F19D-E245-350A-C08B-5B2B83AF6418}"/>
                </a:ext>
              </a:extLst>
            </p:cNvPr>
            <p:cNvSpPr txBox="1"/>
            <p:nvPr/>
          </p:nvSpPr>
          <p:spPr>
            <a:xfrm>
              <a:off x="9850649" y="1305716"/>
              <a:ext cx="335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noProof="0" dirty="0"/>
                <a:t>+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3C79F0D-9FFC-F063-E316-B3180EC15687}"/>
                </a:ext>
              </a:extLst>
            </p:cNvPr>
            <p:cNvSpPr txBox="1"/>
            <p:nvPr/>
          </p:nvSpPr>
          <p:spPr>
            <a:xfrm rot="5400000">
              <a:off x="9850649" y="2008199"/>
              <a:ext cx="3662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noProof="0" dirty="0"/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05F59E0C-5AA2-FCBC-26B3-A11C5FAE5E58}"/>
                    </a:ext>
                  </a:extLst>
                </p:cNvPr>
                <p:cNvSpPr txBox="1"/>
                <p:nvPr/>
              </p:nvSpPr>
              <p:spPr>
                <a:xfrm>
                  <a:off x="8663696" y="2385375"/>
                  <a:ext cx="2740152" cy="383631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̇"/>
                              <m:ctrlP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noProof="0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𝑇𝑂𝑇</m:t>
                          </m:r>
                        </m:sub>
                        <m:sup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𝐴𝐶</m:t>
                          </m:r>
                        </m:sup>
                      </m:sSubSup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= </m:t>
                      </m:r>
                    </m:oMath>
                  </a14:m>
                  <a:r>
                    <a:rPr lang="en-US" noProof="0" dirty="0"/>
                    <a:t>0.38W</a:t>
                  </a: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05F59E0C-5AA2-FCBC-26B3-A11C5FAE5E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3696" y="2385375"/>
                  <a:ext cx="2740152" cy="383631"/>
                </a:xfrm>
                <a:prstGeom prst="rect">
                  <a:avLst/>
                </a:prstGeom>
                <a:blipFill>
                  <a:blip r:embed="rId9"/>
                  <a:stretch>
                    <a:fillRect t="-3030" b="-212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6FC9CFD0-3970-6381-2CC8-0C94083FF2B0}"/>
              </a:ext>
            </a:extLst>
          </p:cNvPr>
          <p:cNvSpPr txBox="1"/>
          <p:nvPr/>
        </p:nvSpPr>
        <p:spPr>
          <a:xfrm>
            <a:off x="8905543" y="1992922"/>
            <a:ext cx="2557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Worst Case scenario:</a:t>
            </a:r>
          </a:p>
          <a:p>
            <a:pPr algn="ctr"/>
            <a:r>
              <a:rPr lang="en-US" noProof="0" dirty="0"/>
              <a:t>No Thermalization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4763F6-CDBE-4C78-8447-841928D246AE}"/>
              </a:ext>
            </a:extLst>
          </p:cNvPr>
          <p:cNvSpPr/>
          <p:nvPr/>
        </p:nvSpPr>
        <p:spPr>
          <a:xfrm>
            <a:off x="8467344" y="1654391"/>
            <a:ext cx="3424595" cy="3674083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A95C6E26-22C7-4D7E-304C-CCA4A3957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9914"/>
            <a:ext cx="2743200" cy="365125"/>
          </a:xfrm>
        </p:spPr>
        <p:txBody>
          <a:bodyPr/>
          <a:lstStyle/>
          <a:p>
            <a:fld id="{384EC494-318B-411D-8DA7-5291595226E3}" type="slidenum">
              <a:rPr lang="en-US" noProof="0" smtClean="0"/>
              <a:t>14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C3CC52-C8DA-F317-7F38-157A653605DD}"/>
              </a:ext>
            </a:extLst>
          </p:cNvPr>
          <p:cNvSpPr txBox="1"/>
          <p:nvPr/>
        </p:nvSpPr>
        <p:spPr>
          <a:xfrm>
            <a:off x="0" y="6537262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latin typeface="Roboto" panose="02000000000000000000" pitchFamily="2" charset="0"/>
              </a:rPr>
              <a:t>Thermo-Mechanical Simulations of ET-LF Payload</a:t>
            </a:r>
            <a:endParaRPr lang="en-US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812A82-C421-02AC-FDF8-B6701C641ADC}"/>
              </a:ext>
            </a:extLst>
          </p:cNvPr>
          <p:cNvSpPr txBox="1"/>
          <p:nvPr/>
        </p:nvSpPr>
        <p:spPr>
          <a:xfrm>
            <a:off x="6025896" y="6509829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 III Workshop on ET-LF TM Tower Integration </a:t>
            </a:r>
            <a:r>
              <a:rPr lang="en-US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29/9/25    –     Marco Ricci </a:t>
            </a:r>
          </a:p>
        </p:txBody>
      </p:sp>
    </p:spTree>
    <p:extLst>
      <p:ext uri="{BB962C8B-B14F-4D97-AF65-F5344CB8AC3E}">
        <p14:creationId xmlns:p14="http://schemas.microsoft.com/office/powerpoint/2010/main" val="989975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3A984-33CA-ECEC-AFC5-0B6476A1C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4901F83-FBF3-7D2A-4C25-4627B5D4DF1C}"/>
              </a:ext>
            </a:extLst>
          </p:cNvPr>
          <p:cNvSpPr txBox="1"/>
          <p:nvPr/>
        </p:nvSpPr>
        <p:spPr>
          <a:xfrm>
            <a:off x="0" y="0"/>
            <a:ext cx="8055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latin typeface="+mj-lt"/>
                <a:cs typeface="Times New Roman" panose="02020603050405020304" pitchFamily="18" charset="0"/>
              </a:rPr>
              <a:t>Cryogenic Payload Initial Temperature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1C89C3-61FD-AD3E-EEB9-84BC5A63BA08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F7B734-1C84-0CFA-033B-CDD71137D1D8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51B42B06-8928-1339-D58F-1BACA2AE0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26" y="749292"/>
            <a:ext cx="3437706" cy="56072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C2D0AE8-1504-7194-1EE9-9D5B136FD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679006"/>
            <a:ext cx="4023873" cy="568269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4BD5280-00F2-99F3-78BF-526EF06207B2}"/>
              </a:ext>
            </a:extLst>
          </p:cNvPr>
          <p:cNvSpPr txBox="1"/>
          <p:nvPr/>
        </p:nvSpPr>
        <p:spPr>
          <a:xfrm>
            <a:off x="4099560" y="2260271"/>
            <a:ext cx="3525012" cy="258532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noProof="0" dirty="0"/>
              <a:t>Thermal Simulations consider:</a:t>
            </a:r>
          </a:p>
          <a:p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Cryostat completely cooled</a:t>
            </a:r>
          </a:p>
          <a:p>
            <a:pPr marL="342900" indent="-342900">
              <a:buFont typeface="+mj-lt"/>
              <a:buAutoNum type="arabicPeriod"/>
            </a:pPr>
            <a:r>
              <a:rPr lang="en-US" noProof="0" dirty="0"/>
              <a:t>OTS @ 80K</a:t>
            </a:r>
          </a:p>
          <a:p>
            <a:pPr marL="342900" indent="-342900">
              <a:buFont typeface="+mj-lt"/>
              <a:buAutoNum type="arabicPeriod"/>
            </a:pPr>
            <a:r>
              <a:rPr lang="en-US" noProof="0" dirty="0"/>
              <a:t>ITS @ 5K</a:t>
            </a:r>
          </a:p>
          <a:p>
            <a:pPr marL="342900" indent="-342900">
              <a:buFont typeface="+mj-lt"/>
              <a:buAutoNum type="arabicPeriod"/>
            </a:pPr>
            <a:r>
              <a:rPr lang="en-US" noProof="0" dirty="0"/>
              <a:t>IITS@ 2K</a:t>
            </a:r>
          </a:p>
          <a:p>
            <a:endParaRPr lang="en-US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/>
              <a:t>Payload @ Room Temperature	</a:t>
            </a:r>
          </a:p>
        </p:txBody>
      </p:sp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AB152794-E32B-57A8-C75A-601C1591F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84EC494-318B-411D-8DA7-5291595226E3}" type="slidenum">
              <a:rPr lang="en-US" noProof="0" smtClean="0"/>
              <a:t>15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03016C-5E56-5D86-A3E0-8153014D0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083" y="2966712"/>
            <a:ext cx="92618" cy="1183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DD2B9A-739F-E3BF-C315-2AEE0116C164}"/>
              </a:ext>
            </a:extLst>
          </p:cNvPr>
          <p:cNvSpPr txBox="1"/>
          <p:nvPr/>
        </p:nvSpPr>
        <p:spPr>
          <a:xfrm>
            <a:off x="0" y="6537262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latin typeface="Roboto" panose="02000000000000000000" pitchFamily="2" charset="0"/>
              </a:rPr>
              <a:t>Thermo-Mechanical Simulations of ET-LF Payload</a:t>
            </a:r>
            <a:endParaRPr lang="en-US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2175C7-E6E3-640E-494F-AF4E21DDB4D1}"/>
              </a:ext>
            </a:extLst>
          </p:cNvPr>
          <p:cNvSpPr txBox="1"/>
          <p:nvPr/>
        </p:nvSpPr>
        <p:spPr>
          <a:xfrm>
            <a:off x="6025896" y="6509829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 III Workshop on ET-LF TM Tower Integration </a:t>
            </a:r>
            <a:r>
              <a:rPr lang="en-US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29/9/25    –     Marco Ricci </a:t>
            </a:r>
          </a:p>
        </p:txBody>
      </p:sp>
    </p:spTree>
    <p:extLst>
      <p:ext uri="{BB962C8B-B14F-4D97-AF65-F5344CB8AC3E}">
        <p14:creationId xmlns:p14="http://schemas.microsoft.com/office/powerpoint/2010/main" val="1197407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2B8EF-3A60-C432-2E3D-6D99FF1FA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5A4B9D-3244-E461-6F30-34648D158C92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0193DE-CC56-E661-717C-8F72B8CFB784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B6794211-31F7-0ABB-CDE9-8D8B368B8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84EC494-318B-411D-8DA7-5291595226E3}" type="slidenum">
              <a:rPr lang="en-US" noProof="0" smtClean="0"/>
              <a:t>16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8AA8A5-361A-BDB0-37D0-F24FAB03C933}"/>
              </a:ext>
            </a:extLst>
          </p:cNvPr>
          <p:cNvSpPr txBox="1"/>
          <p:nvPr/>
        </p:nvSpPr>
        <p:spPr>
          <a:xfrm>
            <a:off x="0" y="6537262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latin typeface="Roboto" panose="02000000000000000000" pitchFamily="2" charset="0"/>
              </a:rPr>
              <a:t>Thermo-Mechanical Simulations of ET-LF Payload</a:t>
            </a:r>
            <a:endParaRPr lang="en-US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4644C7-3351-3985-EBE8-3ED91BD8B65D}"/>
              </a:ext>
            </a:extLst>
          </p:cNvPr>
          <p:cNvSpPr txBox="1"/>
          <p:nvPr/>
        </p:nvSpPr>
        <p:spPr>
          <a:xfrm>
            <a:off x="6025896" y="6509829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 III Workshop on ET-LF TM Tower Integration </a:t>
            </a:r>
            <a:r>
              <a:rPr lang="en-US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29/9/25    –     Marco Ricci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FCD615-B924-356F-7533-0FEA226562F0}"/>
              </a:ext>
            </a:extLst>
          </p:cNvPr>
          <p:cNvSpPr txBox="1"/>
          <p:nvPr/>
        </p:nvSpPr>
        <p:spPr>
          <a:xfrm>
            <a:off x="0" y="0"/>
            <a:ext cx="7808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cs typeface="Times New Roman" panose="02020603050405020304" pitchFamily="18" charset="0"/>
              </a:rPr>
              <a:t>ET-LF Payload : Thermal Simulation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182A5A-A053-B8DD-11EC-88735E649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04" y="825529"/>
            <a:ext cx="5173929" cy="520694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F11D384-5F1B-FFCB-E6E2-7E7936955A4C}"/>
              </a:ext>
            </a:extLst>
          </p:cNvPr>
          <p:cNvGrpSpPr/>
          <p:nvPr/>
        </p:nvGrpSpPr>
        <p:grpSpPr>
          <a:xfrm>
            <a:off x="6853966" y="761682"/>
            <a:ext cx="5008850" cy="5334636"/>
            <a:chOff x="6314172" y="113816"/>
            <a:chExt cx="5639285" cy="6303389"/>
          </a:xfrm>
        </p:grpSpPr>
        <p:pic>
          <p:nvPicPr>
            <p:cNvPr id="12" name="Picture 11" descr="A blue and red object with numbers and a chart&#10;&#10;AI-generated content may be incorrect.">
              <a:extLst>
                <a:ext uri="{FF2B5EF4-FFF2-40B4-BE49-F238E27FC236}">
                  <a16:creationId xmlns:a16="http://schemas.microsoft.com/office/drawing/2014/main" id="{46DD3003-EBC8-5300-30E8-DA2A0F40E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14"/>
            <a:stretch>
              <a:fillRect/>
            </a:stretch>
          </p:blipFill>
          <p:spPr>
            <a:xfrm>
              <a:off x="6314172" y="113816"/>
              <a:ext cx="5639285" cy="6303389"/>
            </a:xfrm>
            <a:prstGeom prst="rect">
              <a:avLst/>
            </a:prstGeom>
          </p:spPr>
        </p:pic>
        <p:pic>
          <p:nvPicPr>
            <p:cNvPr id="13" name="Picture 12" descr="A blue and red object with numbers and a chart&#10;&#10;AI-generated content may be incorrect.">
              <a:extLst>
                <a:ext uri="{FF2B5EF4-FFF2-40B4-BE49-F238E27FC236}">
                  <a16:creationId xmlns:a16="http://schemas.microsoft.com/office/drawing/2014/main" id="{81164DA3-BD0C-A21C-C613-48E6DD504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46" r="80526" b="36119"/>
            <a:stretch>
              <a:fillRect/>
            </a:stretch>
          </p:blipFill>
          <p:spPr>
            <a:xfrm>
              <a:off x="6468683" y="3955984"/>
              <a:ext cx="1063649" cy="187598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05A4064-0195-9273-585F-FEEDC5A11386}"/>
              </a:ext>
            </a:extLst>
          </p:cNvPr>
          <p:cNvSpPr txBox="1"/>
          <p:nvPr/>
        </p:nvSpPr>
        <p:spPr>
          <a:xfrm>
            <a:off x="275952" y="4474064"/>
            <a:ext cx="1620727" cy="116955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/>
              <a:t>0.3W Heat Input on the Mirror </a:t>
            </a:r>
          </a:p>
          <a:p>
            <a:pPr algn="ctr"/>
            <a:r>
              <a:rPr lang="en-US" sz="1400" noProof="0" dirty="0"/>
              <a:t>+ </a:t>
            </a:r>
          </a:p>
          <a:p>
            <a:pPr algn="ctr"/>
            <a:r>
              <a:rPr lang="en-US" sz="1400" noProof="0" dirty="0"/>
              <a:t>0.38W on AC (electrical wires)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0DCA5B-1490-A624-3BF3-CB773B2891BD}"/>
              </a:ext>
            </a:extLst>
          </p:cNvPr>
          <p:cNvSpPr txBox="1"/>
          <p:nvPr/>
        </p:nvSpPr>
        <p:spPr>
          <a:xfrm>
            <a:off x="10379327" y="4558687"/>
            <a:ext cx="1620727" cy="116955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/>
              <a:t>0.5W Heat Input on the Mirror </a:t>
            </a:r>
          </a:p>
          <a:p>
            <a:pPr algn="ctr"/>
            <a:r>
              <a:rPr lang="en-US" sz="1400" noProof="0" dirty="0"/>
              <a:t>+ </a:t>
            </a:r>
          </a:p>
          <a:p>
            <a:pPr algn="ctr"/>
            <a:r>
              <a:rPr lang="en-US" sz="1400" noProof="0" dirty="0"/>
              <a:t>0.38W on AC (electrical wires)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D2CAD2-0B41-155F-91A3-6F4AED910C10}"/>
              </a:ext>
            </a:extLst>
          </p:cNvPr>
          <p:cNvSpPr txBox="1"/>
          <p:nvPr/>
        </p:nvSpPr>
        <p:spPr>
          <a:xfrm>
            <a:off x="5836920" y="3183600"/>
            <a:ext cx="640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/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3938370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9F5E7-461A-B3A3-B3E7-45BE09A80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8E669A-2248-156C-6320-66B25544FADA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73FF09-0F66-526A-EB49-8C6B61A40DE5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9A29212D-9506-7B36-A35B-6C322985C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84EC494-318B-411D-8DA7-5291595226E3}" type="slidenum">
              <a:rPr lang="en-US" noProof="0" smtClean="0"/>
              <a:t>17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B4BD89-D1C0-46F9-1D1B-F3DB0A7B944B}"/>
              </a:ext>
            </a:extLst>
          </p:cNvPr>
          <p:cNvSpPr txBox="1"/>
          <p:nvPr/>
        </p:nvSpPr>
        <p:spPr>
          <a:xfrm>
            <a:off x="0" y="6537262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latin typeface="Roboto" panose="02000000000000000000" pitchFamily="2" charset="0"/>
              </a:rPr>
              <a:t>Thermo-Mechanical Simulations of ET-LF Payload</a:t>
            </a:r>
            <a:endParaRPr lang="en-US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869476-A648-3251-5F9C-B33952195745}"/>
              </a:ext>
            </a:extLst>
          </p:cNvPr>
          <p:cNvSpPr txBox="1"/>
          <p:nvPr/>
        </p:nvSpPr>
        <p:spPr>
          <a:xfrm>
            <a:off x="6025896" y="6509829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 III Workshop on ET-LF TM Tower Integration </a:t>
            </a:r>
            <a:r>
              <a:rPr lang="en-US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29/9/25    –     Marco Ricci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DF6E8E-5B7C-55A5-3771-A9722ADE4C7A}"/>
              </a:ext>
            </a:extLst>
          </p:cNvPr>
          <p:cNvSpPr txBox="1"/>
          <p:nvPr/>
        </p:nvSpPr>
        <p:spPr>
          <a:xfrm>
            <a:off x="0" y="0"/>
            <a:ext cx="7808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cs typeface="Times New Roman" panose="02020603050405020304" pitchFamily="18" charset="0"/>
              </a:rPr>
              <a:t>ET-LF Payload : Thermal Simulation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4C18AA-9D06-8CCF-5C0F-3287F19CC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04" y="825529"/>
            <a:ext cx="5173929" cy="520694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0662FB1-E296-715A-1159-0A20C9EB28A6}"/>
              </a:ext>
            </a:extLst>
          </p:cNvPr>
          <p:cNvGrpSpPr/>
          <p:nvPr/>
        </p:nvGrpSpPr>
        <p:grpSpPr>
          <a:xfrm>
            <a:off x="6853966" y="761682"/>
            <a:ext cx="5008850" cy="5334636"/>
            <a:chOff x="6314172" y="113816"/>
            <a:chExt cx="5639285" cy="6303389"/>
          </a:xfrm>
        </p:grpSpPr>
        <p:pic>
          <p:nvPicPr>
            <p:cNvPr id="12" name="Picture 11" descr="A blue and red object with numbers and a chart&#10;&#10;AI-generated content may be incorrect.">
              <a:extLst>
                <a:ext uri="{FF2B5EF4-FFF2-40B4-BE49-F238E27FC236}">
                  <a16:creationId xmlns:a16="http://schemas.microsoft.com/office/drawing/2014/main" id="{D9B0DFDD-1446-841C-944C-3190EBAF5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14"/>
            <a:stretch>
              <a:fillRect/>
            </a:stretch>
          </p:blipFill>
          <p:spPr>
            <a:xfrm>
              <a:off x="6314172" y="113816"/>
              <a:ext cx="5639285" cy="6303389"/>
            </a:xfrm>
            <a:prstGeom prst="rect">
              <a:avLst/>
            </a:prstGeom>
          </p:spPr>
        </p:pic>
        <p:pic>
          <p:nvPicPr>
            <p:cNvPr id="13" name="Picture 12" descr="A blue and red object with numbers and a chart&#10;&#10;AI-generated content may be incorrect.">
              <a:extLst>
                <a:ext uri="{FF2B5EF4-FFF2-40B4-BE49-F238E27FC236}">
                  <a16:creationId xmlns:a16="http://schemas.microsoft.com/office/drawing/2014/main" id="{E2ED7692-5736-FBE1-06ED-23DF61763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46" r="80526" b="36119"/>
            <a:stretch>
              <a:fillRect/>
            </a:stretch>
          </p:blipFill>
          <p:spPr>
            <a:xfrm>
              <a:off x="6468683" y="3955984"/>
              <a:ext cx="1063649" cy="187598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59D6D25-C695-B7B4-D1B9-DA6CAFE1BF18}"/>
              </a:ext>
            </a:extLst>
          </p:cNvPr>
          <p:cNvSpPr txBox="1"/>
          <p:nvPr/>
        </p:nvSpPr>
        <p:spPr>
          <a:xfrm>
            <a:off x="275952" y="4474064"/>
            <a:ext cx="1620727" cy="116955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/>
              <a:t>0.3W Heat Input on the Mirror </a:t>
            </a:r>
          </a:p>
          <a:p>
            <a:pPr algn="ctr"/>
            <a:r>
              <a:rPr lang="en-US" sz="1400" noProof="0" dirty="0"/>
              <a:t>+ </a:t>
            </a:r>
          </a:p>
          <a:p>
            <a:pPr algn="ctr"/>
            <a:r>
              <a:rPr lang="en-US" sz="1400" noProof="0" dirty="0"/>
              <a:t>0.38W on AC (electrical wires)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F1911D-460B-8BD8-3EF7-66EF00C6633A}"/>
              </a:ext>
            </a:extLst>
          </p:cNvPr>
          <p:cNvSpPr txBox="1"/>
          <p:nvPr/>
        </p:nvSpPr>
        <p:spPr>
          <a:xfrm>
            <a:off x="10379327" y="4558687"/>
            <a:ext cx="1620727" cy="116955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/>
              <a:t>0.5W Heat Input on the Mirror </a:t>
            </a:r>
          </a:p>
          <a:p>
            <a:pPr algn="ctr"/>
            <a:r>
              <a:rPr lang="en-US" sz="1400" noProof="0" dirty="0"/>
              <a:t>+ </a:t>
            </a:r>
          </a:p>
          <a:p>
            <a:pPr algn="ctr"/>
            <a:r>
              <a:rPr lang="en-US" sz="1400" noProof="0" dirty="0"/>
              <a:t>0.38W on AC (electrical wires)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54FF18-853B-32DD-678E-515A2186B1C4}"/>
              </a:ext>
            </a:extLst>
          </p:cNvPr>
          <p:cNvSpPr txBox="1"/>
          <p:nvPr/>
        </p:nvSpPr>
        <p:spPr>
          <a:xfrm>
            <a:off x="5836920" y="3183600"/>
            <a:ext cx="640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/>
              <a:t>VS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7ED037E-97FE-A9BD-6E2E-CDDE216B8AF4}"/>
              </a:ext>
            </a:extLst>
          </p:cNvPr>
          <p:cNvSpPr/>
          <p:nvPr/>
        </p:nvSpPr>
        <p:spPr>
          <a:xfrm>
            <a:off x="6096000" y="288759"/>
            <a:ext cx="6025896" cy="6092716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F21ABE-83C8-A168-0DF3-8095EC439698}"/>
              </a:ext>
            </a:extLst>
          </p:cNvPr>
          <p:cNvGrpSpPr/>
          <p:nvPr/>
        </p:nvGrpSpPr>
        <p:grpSpPr>
          <a:xfrm>
            <a:off x="6594886" y="375940"/>
            <a:ext cx="1884971" cy="2569392"/>
            <a:chOff x="6354740" y="155861"/>
            <a:chExt cx="2463300" cy="3310307"/>
          </a:xfrm>
        </p:grpSpPr>
        <p:sp>
          <p:nvSpPr>
            <p:cNvPr id="16" name="Flowchart: Process 15">
              <a:extLst>
                <a:ext uri="{FF2B5EF4-FFF2-40B4-BE49-F238E27FC236}">
                  <a16:creationId xmlns:a16="http://schemas.microsoft.com/office/drawing/2014/main" id="{2672F50D-34CB-321F-89FF-9C540C527366}"/>
                </a:ext>
              </a:extLst>
            </p:cNvPr>
            <p:cNvSpPr/>
            <p:nvPr/>
          </p:nvSpPr>
          <p:spPr>
            <a:xfrm rot="18783290">
              <a:off x="6799079" y="1673864"/>
              <a:ext cx="757966" cy="1646644"/>
            </a:xfrm>
            <a:prstGeom prst="flowChartProcess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Flowchart: Process 18">
              <a:extLst>
                <a:ext uri="{FF2B5EF4-FFF2-40B4-BE49-F238E27FC236}">
                  <a16:creationId xmlns:a16="http://schemas.microsoft.com/office/drawing/2014/main" id="{CDF688F0-47C8-1B82-FB0F-96CAF163AA25}"/>
                </a:ext>
              </a:extLst>
            </p:cNvPr>
            <p:cNvSpPr/>
            <p:nvPr/>
          </p:nvSpPr>
          <p:spPr>
            <a:xfrm rot="2618394">
              <a:off x="8060074" y="155861"/>
              <a:ext cx="757966" cy="3310307"/>
            </a:xfrm>
            <a:prstGeom prst="flowChartProcess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07FE109-85FB-3DEB-B242-F64506D54919}"/>
              </a:ext>
            </a:extLst>
          </p:cNvPr>
          <p:cNvSpPr txBox="1"/>
          <p:nvPr/>
        </p:nvSpPr>
        <p:spPr>
          <a:xfrm rot="20110369">
            <a:off x="7230199" y="3009409"/>
            <a:ext cx="3307359" cy="646331"/>
          </a:xfrm>
          <a:prstGeom prst="rect">
            <a:avLst/>
          </a:prstGeom>
          <a:solidFill>
            <a:srgbClr val="FFC000"/>
          </a:solidFill>
          <a:ln w="571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Worst Case Scenario Taken as a Reference</a:t>
            </a:r>
          </a:p>
        </p:txBody>
      </p:sp>
    </p:spTree>
    <p:extLst>
      <p:ext uri="{BB962C8B-B14F-4D97-AF65-F5344CB8AC3E}">
        <p14:creationId xmlns:p14="http://schemas.microsoft.com/office/powerpoint/2010/main" val="617823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0AB90-215A-85AC-1DE6-038C8FF39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2BB829-8076-8667-4219-381940E5B56A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B76807-8C5C-36B9-5699-DFAA4864D9D6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43DD93A0-F7BC-8F01-219B-C69FD2C28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84EC494-318B-411D-8DA7-5291595226E3}" type="slidenum">
              <a:rPr lang="en-US" noProof="0" smtClean="0"/>
              <a:t>18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C58E95-25C1-593F-1C1C-D4915BD20E9F}"/>
              </a:ext>
            </a:extLst>
          </p:cNvPr>
          <p:cNvSpPr txBox="1"/>
          <p:nvPr/>
        </p:nvSpPr>
        <p:spPr>
          <a:xfrm>
            <a:off x="0" y="6537262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latin typeface="Roboto" panose="02000000000000000000" pitchFamily="2" charset="0"/>
              </a:rPr>
              <a:t>Thermo-Mechanical Simulations of ET-LF Payload</a:t>
            </a:r>
            <a:endParaRPr lang="en-US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D921C3-EE5D-B8DC-CAEB-E6F75CFD620B}"/>
              </a:ext>
            </a:extLst>
          </p:cNvPr>
          <p:cNvSpPr txBox="1"/>
          <p:nvPr/>
        </p:nvSpPr>
        <p:spPr>
          <a:xfrm>
            <a:off x="6025896" y="6509829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 III Workshop on ET-LF TM Tower Integration </a:t>
            </a:r>
            <a:r>
              <a:rPr lang="en-US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29/9/25    –     Marco Ricci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F038D9-91CD-705C-DE8A-59461A856BCE}"/>
              </a:ext>
            </a:extLst>
          </p:cNvPr>
          <p:cNvSpPr txBox="1"/>
          <p:nvPr/>
        </p:nvSpPr>
        <p:spPr>
          <a:xfrm>
            <a:off x="0" y="0"/>
            <a:ext cx="7808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cs typeface="Times New Roman" panose="02020603050405020304" pitchFamily="18" charset="0"/>
              </a:rPr>
              <a:t>ET-LF Payload : Heat Link Number Dependance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AB78407-EF87-C589-D641-E103D636A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639" y="740727"/>
            <a:ext cx="6992326" cy="3543795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065378A-4F65-B6EF-E8D0-FE0CDA730740}"/>
              </a:ext>
            </a:extLst>
          </p:cNvPr>
          <p:cNvGrpSpPr/>
          <p:nvPr/>
        </p:nvGrpSpPr>
        <p:grpSpPr>
          <a:xfrm>
            <a:off x="82297" y="845344"/>
            <a:ext cx="4940342" cy="5489964"/>
            <a:chOff x="82297" y="845344"/>
            <a:chExt cx="4940342" cy="548996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3585B5C-12C7-CBA3-629C-AA9FA51E3958}"/>
                </a:ext>
              </a:extLst>
            </p:cNvPr>
            <p:cNvGrpSpPr/>
            <p:nvPr/>
          </p:nvGrpSpPr>
          <p:grpSpPr>
            <a:xfrm>
              <a:off x="82297" y="845344"/>
              <a:ext cx="4285942" cy="4785435"/>
              <a:chOff x="82296" y="845344"/>
              <a:chExt cx="4994631" cy="5235417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4974EFC-3232-0A04-261D-75E6D9C6ABFB}"/>
                  </a:ext>
                </a:extLst>
              </p:cNvPr>
              <p:cNvGrpSpPr/>
              <p:nvPr/>
            </p:nvGrpSpPr>
            <p:grpSpPr>
              <a:xfrm>
                <a:off x="300655" y="845344"/>
                <a:ext cx="4776272" cy="5167312"/>
                <a:chOff x="273645" y="1371600"/>
                <a:chExt cx="4776272" cy="5167312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DF68AD57-C8F6-580B-3860-AF041CEA93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73645" y="1371600"/>
                  <a:ext cx="4776272" cy="5167312"/>
                </a:xfrm>
                <a:prstGeom prst="rect">
                  <a:avLst/>
                </a:prstGeom>
              </p:spPr>
            </p:pic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955F479F-80F0-D4E5-61C4-DCD677F1AB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14822" y="4425210"/>
                  <a:ext cx="977269" cy="1159891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F00F4AD-C3B4-32B1-F9ED-52F2CD90103D}"/>
                  </a:ext>
                </a:extLst>
              </p:cNvPr>
              <p:cNvSpPr/>
              <p:nvPr/>
            </p:nvSpPr>
            <p:spPr>
              <a:xfrm>
                <a:off x="82296" y="5650994"/>
                <a:ext cx="859536" cy="4297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E2134F4-FA31-2457-F1D1-8BBD6F087658}"/>
                </a:ext>
              </a:extLst>
            </p:cNvPr>
            <p:cNvSpPr txBox="1"/>
            <p:nvPr/>
          </p:nvSpPr>
          <p:spPr>
            <a:xfrm>
              <a:off x="3621678" y="4433526"/>
              <a:ext cx="1400961" cy="166199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noProof="0" dirty="0"/>
                <a:t>8 Heat Links</a:t>
              </a:r>
            </a:p>
            <a:p>
              <a:endParaRPr lang="en-US" sz="600" noProof="0" dirty="0"/>
            </a:p>
            <a:p>
              <a:r>
                <a:rPr lang="en-US" noProof="0" dirty="0"/>
                <a:t>7 Heat Links</a:t>
              </a:r>
            </a:p>
            <a:p>
              <a:endParaRPr lang="en-US" sz="600" noProof="0" dirty="0"/>
            </a:p>
            <a:p>
              <a:r>
                <a:rPr lang="en-US" noProof="0" dirty="0"/>
                <a:t>6 Heat Links</a:t>
              </a:r>
            </a:p>
            <a:p>
              <a:endParaRPr lang="en-US" noProof="0" dirty="0"/>
            </a:p>
            <a:p>
              <a:r>
                <a:rPr lang="en-US" noProof="0" dirty="0"/>
                <a:t>1 Heat Link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95889E8-1ED6-F542-55B2-7EED51C55E7E}"/>
                </a:ext>
              </a:extLst>
            </p:cNvPr>
            <p:cNvSpPr txBox="1"/>
            <p:nvPr/>
          </p:nvSpPr>
          <p:spPr>
            <a:xfrm>
              <a:off x="119334" y="4673315"/>
              <a:ext cx="1524392" cy="166199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noProof="0" dirty="0"/>
                <a:t>16 Heat Links</a:t>
              </a:r>
            </a:p>
            <a:p>
              <a:endParaRPr lang="en-US" sz="600" noProof="0" dirty="0"/>
            </a:p>
            <a:p>
              <a:r>
                <a:rPr lang="en-US" noProof="0" dirty="0"/>
                <a:t>14 Heat Links</a:t>
              </a:r>
            </a:p>
            <a:p>
              <a:endParaRPr lang="en-US" sz="600" noProof="0" dirty="0"/>
            </a:p>
            <a:p>
              <a:r>
                <a:rPr lang="en-US" noProof="0" dirty="0"/>
                <a:t>12 Heat Links</a:t>
              </a:r>
            </a:p>
            <a:p>
              <a:endParaRPr lang="en-US" noProof="0" dirty="0"/>
            </a:p>
            <a:p>
              <a:r>
                <a:rPr lang="en-US" noProof="0" dirty="0"/>
                <a:t>2 Heat Link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5A6D974-9DF2-07EA-0D5D-9BE41CB92825}"/>
                </a:ext>
              </a:extLst>
            </p:cNvPr>
            <p:cNvCxnSpPr/>
            <p:nvPr/>
          </p:nvCxnSpPr>
          <p:spPr>
            <a:xfrm>
              <a:off x="4322158" y="4696697"/>
              <a:ext cx="0" cy="212187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3FCD3AB-F9FE-BAAB-22E9-ED57281F1BCF}"/>
                </a:ext>
              </a:extLst>
            </p:cNvPr>
            <p:cNvCxnSpPr/>
            <p:nvPr/>
          </p:nvCxnSpPr>
          <p:spPr>
            <a:xfrm>
              <a:off x="4322158" y="5061960"/>
              <a:ext cx="0" cy="212187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EEB96B1-D7A4-859E-BA30-EA6A43397E2B}"/>
                </a:ext>
              </a:extLst>
            </p:cNvPr>
            <p:cNvCxnSpPr/>
            <p:nvPr/>
          </p:nvCxnSpPr>
          <p:spPr>
            <a:xfrm>
              <a:off x="4322158" y="5434364"/>
              <a:ext cx="0" cy="212187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D24C8C6-83A0-141D-3209-926788311ED2}"/>
                </a:ext>
              </a:extLst>
            </p:cNvPr>
            <p:cNvSpPr txBox="1"/>
            <p:nvPr/>
          </p:nvSpPr>
          <p:spPr>
            <a:xfrm>
              <a:off x="4136742" y="5475769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noProof="0" dirty="0"/>
                <a:t>…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06F2B8F-DB01-5372-CFAC-2A32A4DDA307}"/>
                </a:ext>
              </a:extLst>
            </p:cNvPr>
            <p:cNvCxnSpPr/>
            <p:nvPr/>
          </p:nvCxnSpPr>
          <p:spPr>
            <a:xfrm>
              <a:off x="944974" y="4943093"/>
              <a:ext cx="0" cy="212187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E8945D8-5D24-3977-DD6E-DDC5B2041AA1}"/>
                </a:ext>
              </a:extLst>
            </p:cNvPr>
            <p:cNvCxnSpPr/>
            <p:nvPr/>
          </p:nvCxnSpPr>
          <p:spPr>
            <a:xfrm>
              <a:off x="944974" y="5308356"/>
              <a:ext cx="0" cy="212187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F013AEC8-6ABE-61F8-AD58-D81A2CE7BE7C}"/>
                </a:ext>
              </a:extLst>
            </p:cNvPr>
            <p:cNvCxnSpPr/>
            <p:nvPr/>
          </p:nvCxnSpPr>
          <p:spPr>
            <a:xfrm>
              <a:off x="944974" y="5680760"/>
              <a:ext cx="0" cy="212187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A373A2C-0A2A-3544-7FA9-CBD1B6A623B4}"/>
                </a:ext>
              </a:extLst>
            </p:cNvPr>
            <p:cNvSpPr txBox="1"/>
            <p:nvPr/>
          </p:nvSpPr>
          <p:spPr>
            <a:xfrm>
              <a:off x="759558" y="5722165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noProof="0" dirty="0"/>
                <a:t>…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AAFBDEC-C38F-6B95-26FD-7AFA9DFF9ABB}"/>
                </a:ext>
              </a:extLst>
            </p:cNvPr>
            <p:cNvCxnSpPr>
              <a:cxnSpLocks/>
              <a:stCxn id="25" idx="0"/>
            </p:cNvCxnSpPr>
            <p:nvPr/>
          </p:nvCxnSpPr>
          <p:spPr>
            <a:xfrm flipH="1" flipV="1">
              <a:off x="3439798" y="3948743"/>
              <a:ext cx="882361" cy="48478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DA3BA561-8B39-A534-3FCF-6D063B6A5DB9}"/>
              </a:ext>
            </a:extLst>
          </p:cNvPr>
          <p:cNvSpPr/>
          <p:nvPr/>
        </p:nvSpPr>
        <p:spPr>
          <a:xfrm>
            <a:off x="9448800" y="1170432"/>
            <a:ext cx="993648" cy="225856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9732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06CBB-F62C-450B-155E-7CF71D2F8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90BE7434">
            <a:hlinkClick r:id="" action="ppaction://media"/>
            <a:extLst>
              <a:ext uri="{FF2B5EF4-FFF2-40B4-BE49-F238E27FC236}">
                <a16:creationId xmlns:a16="http://schemas.microsoft.com/office/drawing/2014/main" id="{D7BEEC71-ED46-7626-3F23-873A2F911F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50420" b="11390"/>
          <a:stretch>
            <a:fillRect/>
          </a:stretch>
        </p:blipFill>
        <p:spPr>
          <a:xfrm>
            <a:off x="175576" y="659777"/>
            <a:ext cx="6556880" cy="579236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C191E9-6151-F36D-1D1A-120406E426B3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EAF4C5-DB3E-01B3-E67E-68CFD987D88E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97C92EA2-5C3F-0C4C-C5FB-E0D6727A4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9914"/>
            <a:ext cx="2743200" cy="365125"/>
          </a:xfrm>
        </p:spPr>
        <p:txBody>
          <a:bodyPr/>
          <a:lstStyle/>
          <a:p>
            <a:fld id="{384EC494-318B-411D-8DA7-5291595226E3}" type="slidenum">
              <a:rPr lang="en-US" noProof="0" smtClean="0"/>
              <a:t>19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E4D0ED-7802-8268-7EDE-B540AE3D99D4}"/>
              </a:ext>
            </a:extLst>
          </p:cNvPr>
          <p:cNvSpPr txBox="1"/>
          <p:nvPr/>
        </p:nvSpPr>
        <p:spPr>
          <a:xfrm>
            <a:off x="0" y="0"/>
            <a:ext cx="7808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cs typeface="Times New Roman" panose="02020603050405020304" pitchFamily="18" charset="0"/>
              </a:rPr>
              <a:t>ET-LF Payload : Transient Thermal Simulation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2C666B2-BF6F-C6CE-2D71-B62CA8C5D129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DD88B3-DF88-03A4-1DE3-DE5D83FE0F88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3D1F13-DBB6-E061-4DDC-E2AD2BE2E511}"/>
                  </a:ext>
                </a:extLst>
              </p:cNvPr>
              <p:cNvSpPr txBox="1"/>
              <p:nvPr/>
            </p:nvSpPr>
            <p:spPr>
              <a:xfrm>
                <a:off x="6874191" y="1018429"/>
                <a:ext cx="5142233" cy="3980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noProof="0" dirty="0"/>
                  <a:t>Transient Thermal Simulation with Room Temperature Payload and Target Temperature Cryostat.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en-US" noProof="0" dirty="0"/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en-US" noProof="0" dirty="0"/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en-US" noProof="0" dirty="0"/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en-US" noProof="0" dirty="0"/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en-US" noProof="0" dirty="0"/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en-US" noProof="0" dirty="0"/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en-US" noProof="0" dirty="0"/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noProof="0" dirty="0"/>
                  <a:t>First 10 days of cooling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en-US" noProof="0" dirty="0"/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noProof="0" dirty="0"/>
                  <a:t>The simulation accounts for the electrical wires heat input (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=0.38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noProof="0" dirty="0"/>
                  <a:t>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3D1F13-DBB6-E061-4DDC-E2AD2BE2E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4191" y="1018429"/>
                <a:ext cx="5142233" cy="3980833"/>
              </a:xfrm>
              <a:prstGeom prst="rect">
                <a:avLst/>
              </a:prstGeom>
              <a:blipFill>
                <a:blip r:embed="rId5"/>
                <a:stretch>
                  <a:fillRect l="-830" t="-613" r="-356" b="-1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F0F2E17-101D-A2B0-14F0-ADCCE05B027E}"/>
              </a:ext>
            </a:extLst>
          </p:cNvPr>
          <p:cNvSpPr txBox="1"/>
          <p:nvPr/>
        </p:nvSpPr>
        <p:spPr>
          <a:xfrm>
            <a:off x="0" y="6537262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latin typeface="Roboto" panose="02000000000000000000" pitchFamily="2" charset="0"/>
              </a:rPr>
              <a:t>Thermo-Mechanical Simulations of ET-LF Payload</a:t>
            </a:r>
            <a:endParaRPr lang="en-US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ACFB94-9903-C802-D71D-1FC0A4F3D6C0}"/>
              </a:ext>
            </a:extLst>
          </p:cNvPr>
          <p:cNvSpPr txBox="1"/>
          <p:nvPr/>
        </p:nvSpPr>
        <p:spPr>
          <a:xfrm>
            <a:off x="6025896" y="6509829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 III Workshop on ET-LF TM Tower Integration </a:t>
            </a:r>
            <a:r>
              <a:rPr lang="en-US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29/9/25    –     Marco Ricci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D44E8BC-43C3-1D96-0942-23D10E67EA86}"/>
              </a:ext>
            </a:extLst>
          </p:cNvPr>
          <p:cNvCxnSpPr/>
          <p:nvPr/>
        </p:nvCxnSpPr>
        <p:spPr>
          <a:xfrm>
            <a:off x="9326880" y="1709928"/>
            <a:ext cx="0" cy="57607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1A3CF99-B267-15FA-7CDF-868D9612970F}"/>
              </a:ext>
            </a:extLst>
          </p:cNvPr>
          <p:cNvSpPr txBox="1"/>
          <p:nvPr/>
        </p:nvSpPr>
        <p:spPr>
          <a:xfrm>
            <a:off x="7082345" y="2478238"/>
            <a:ext cx="4725924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noProof="0" dirty="0"/>
              <a:t>Integration with Cryostat cooling with Helium in progress (with Marco Orsini (Sapienza), Enes Turkic (KIT), Timo Weckerle (KIT), …) </a:t>
            </a:r>
          </a:p>
        </p:txBody>
      </p:sp>
    </p:spTree>
    <p:extLst>
      <p:ext uri="{BB962C8B-B14F-4D97-AF65-F5344CB8AC3E}">
        <p14:creationId xmlns:p14="http://schemas.microsoft.com/office/powerpoint/2010/main" val="5710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A7B9D-8629-B59B-FCA5-D5C32E136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5E5ADE-FCBB-9C6F-6ABF-4400C6C040D0}"/>
              </a:ext>
            </a:extLst>
          </p:cNvPr>
          <p:cNvSpPr txBox="1"/>
          <p:nvPr/>
        </p:nvSpPr>
        <p:spPr>
          <a:xfrm>
            <a:off x="0" y="0"/>
            <a:ext cx="7808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latin typeface="+mj-lt"/>
                <a:cs typeface="Times New Roman" panose="02020603050405020304" pitchFamily="18" charset="0"/>
              </a:rPr>
              <a:t>ARC - ETCRYO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300C0C-F47D-92A7-CF03-BE9824859EF2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FDCD63-9E28-76B9-BDDE-D6ADE6111D3A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A6A375C-8C65-B626-3EDF-8B36154F1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9914"/>
            <a:ext cx="2743200" cy="365125"/>
          </a:xfrm>
        </p:spPr>
        <p:txBody>
          <a:bodyPr/>
          <a:lstStyle/>
          <a:p>
            <a:fld id="{384EC494-318B-411D-8DA7-5291595226E3}" type="slidenum">
              <a:rPr lang="en-US" noProof="0" smtClean="0"/>
              <a:t>2</a:t>
            </a:fld>
            <a:endParaRPr lang="en-US" noProof="0" dirty="0"/>
          </a:p>
        </p:txBody>
      </p:sp>
      <p:pic>
        <p:nvPicPr>
          <p:cNvPr id="5" name="Picture 4" descr="A diagram of a machine&#10;&#10;AI-generated content may be incorrect.">
            <a:extLst>
              <a:ext uri="{FF2B5EF4-FFF2-40B4-BE49-F238E27FC236}">
                <a16:creationId xmlns:a16="http://schemas.microsoft.com/office/drawing/2014/main" id="{7EA395C4-D522-E258-5A84-3B524C9A3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9" y="1325880"/>
            <a:ext cx="7151343" cy="4607067"/>
          </a:xfrm>
          <a:prstGeom prst="rect">
            <a:avLst/>
          </a:prstGeom>
        </p:spPr>
      </p:pic>
      <p:pic>
        <p:nvPicPr>
          <p:cNvPr id="9" name="Picture 8" descr="A wireframe of a machine&#10;&#10;AI-generated content may be incorrect.">
            <a:extLst>
              <a:ext uri="{FF2B5EF4-FFF2-40B4-BE49-F238E27FC236}">
                <a16:creationId xmlns:a16="http://schemas.microsoft.com/office/drawing/2014/main" id="{2AAE57C3-EE4D-1117-1A11-43BD41339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163" y="1444752"/>
            <a:ext cx="4835837" cy="43693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006141-FFF9-CADB-251D-65594F4BECCC}"/>
              </a:ext>
            </a:extLst>
          </p:cNvPr>
          <p:cNvSpPr txBox="1"/>
          <p:nvPr/>
        </p:nvSpPr>
        <p:spPr>
          <a:xfrm>
            <a:off x="0" y="6537262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latin typeface="Roboto" panose="02000000000000000000" pitchFamily="2" charset="0"/>
              </a:rPr>
              <a:t>Thermo-Mechanical Simulations of ET-LF Payload</a:t>
            </a:r>
            <a:endParaRPr lang="en-US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29C924-09DE-C5DA-AF87-0BF4DD0FACC3}"/>
              </a:ext>
            </a:extLst>
          </p:cNvPr>
          <p:cNvSpPr txBox="1"/>
          <p:nvPr/>
        </p:nvSpPr>
        <p:spPr>
          <a:xfrm>
            <a:off x="6025896" y="6509829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 III Workshop on ET-LF TM Tower Integration </a:t>
            </a:r>
            <a:r>
              <a:rPr lang="en-US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29/9/25    –     Marco Ricci </a:t>
            </a:r>
          </a:p>
        </p:txBody>
      </p:sp>
    </p:spTree>
    <p:extLst>
      <p:ext uri="{BB962C8B-B14F-4D97-AF65-F5344CB8AC3E}">
        <p14:creationId xmlns:p14="http://schemas.microsoft.com/office/powerpoint/2010/main" val="2975900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3DBD0-F2B7-4B1E-A48C-564929465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3B647F21-0F7E-F043-A83F-2CD4BCCBCF50}"/>
              </a:ext>
            </a:extLst>
          </p:cNvPr>
          <p:cNvSpPr/>
          <p:nvPr/>
        </p:nvSpPr>
        <p:spPr>
          <a:xfrm>
            <a:off x="6096000" y="5907193"/>
            <a:ext cx="5306568" cy="394031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7C5C0C-F56C-0CF3-B630-FD5A0FE720AE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943AFA9-4739-1D50-3B07-6079743E46A1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345F108F-1FA1-9A73-9041-404B404A4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9914"/>
            <a:ext cx="2743200" cy="365125"/>
          </a:xfrm>
        </p:spPr>
        <p:txBody>
          <a:bodyPr/>
          <a:lstStyle/>
          <a:p>
            <a:fld id="{384EC494-318B-411D-8DA7-5291595226E3}" type="slidenum">
              <a:rPr lang="en-US" noProof="0" smtClean="0"/>
              <a:t>20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B445A4-C8B0-BE51-FD5B-F35F518792AA}"/>
              </a:ext>
            </a:extLst>
          </p:cNvPr>
          <p:cNvSpPr txBox="1"/>
          <p:nvPr/>
        </p:nvSpPr>
        <p:spPr>
          <a:xfrm>
            <a:off x="0" y="0"/>
            <a:ext cx="7808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cs typeface="Times New Roman" panose="02020603050405020304" pitchFamily="18" charset="0"/>
              </a:rPr>
              <a:t>ET-LF Payload : Transient Thermal Simulation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2A01DF3-E595-9BA7-227D-3A194EB286F3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2DA603-2187-22CF-337A-7057C779A3E7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312180E-A63B-09DA-1941-140C4ED2058C}"/>
              </a:ext>
            </a:extLst>
          </p:cNvPr>
          <p:cNvSpPr txBox="1"/>
          <p:nvPr/>
        </p:nvSpPr>
        <p:spPr>
          <a:xfrm>
            <a:off x="0" y="6537262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latin typeface="Roboto" panose="02000000000000000000" pitchFamily="2" charset="0"/>
              </a:rPr>
              <a:t>Thermo-Mechanical Simulations of ET-LF Payload</a:t>
            </a:r>
            <a:endParaRPr lang="en-US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C277EA-1C25-F33A-596F-E711C35B72B5}"/>
              </a:ext>
            </a:extLst>
          </p:cNvPr>
          <p:cNvSpPr txBox="1"/>
          <p:nvPr/>
        </p:nvSpPr>
        <p:spPr>
          <a:xfrm>
            <a:off x="6025896" y="6509829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 III Workshop on ET-LF TM Tower Integration </a:t>
            </a:r>
            <a:r>
              <a:rPr lang="en-US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29/9/25    –     Marco Ricci </a:t>
            </a:r>
          </a:p>
        </p:txBody>
      </p:sp>
      <p:pic>
        <p:nvPicPr>
          <p:cNvPr id="18" name="Picture 1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EB6099C9-83D7-6556-1736-47DFEADDE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1" y="1014755"/>
            <a:ext cx="7711935" cy="450822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9DA57F7-FB92-7F1E-16F0-D1A700A2E3EC}"/>
              </a:ext>
            </a:extLst>
          </p:cNvPr>
          <p:cNvSpPr txBox="1"/>
          <p:nvPr/>
        </p:nvSpPr>
        <p:spPr>
          <a:xfrm>
            <a:off x="8990076" y="3864819"/>
            <a:ext cx="2307336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ANSYS FEA Transient Thermal Simulation </a:t>
            </a:r>
          </a:p>
          <a:p>
            <a:pPr algn="ctr"/>
            <a:r>
              <a:rPr lang="en-US" noProof="0" dirty="0"/>
              <a:t>Vs</a:t>
            </a:r>
          </a:p>
          <a:p>
            <a:pPr algn="ctr"/>
            <a:r>
              <a:rPr lang="en-US" noProof="0" dirty="0"/>
              <a:t>MATLAB Code with lumped parameters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492CE4-A123-5555-1E3C-7CA8A5346E56}"/>
              </a:ext>
            </a:extLst>
          </p:cNvPr>
          <p:cNvSpPr txBox="1"/>
          <p:nvPr/>
        </p:nvSpPr>
        <p:spPr>
          <a:xfrm>
            <a:off x="6097524" y="5907193"/>
            <a:ext cx="5693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Cooling time with 16 Heat Links                     16.2 days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E5DD8B-BE09-E04A-5997-33B273BDE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7013" y="808463"/>
            <a:ext cx="3438851" cy="274232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4E5825F-7444-1018-DBD9-C55A28E8CFA6}"/>
              </a:ext>
            </a:extLst>
          </p:cNvPr>
          <p:cNvCxnSpPr/>
          <p:nvPr/>
        </p:nvCxnSpPr>
        <p:spPr>
          <a:xfrm>
            <a:off x="9381744" y="6089904"/>
            <a:ext cx="74980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7504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06CBB-F62C-450B-155E-7CF71D2F8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4F3161FE-F3B6-6699-9934-A08CBFDD0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087" y="707651"/>
            <a:ext cx="7394913" cy="357499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C191E9-6151-F36D-1D1A-120406E426B3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EAF4C5-DB3E-01B3-E67E-68CFD987D88E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97C92EA2-5C3F-0C4C-C5FB-E0D6727A4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9914"/>
            <a:ext cx="2743200" cy="365125"/>
          </a:xfrm>
        </p:spPr>
        <p:txBody>
          <a:bodyPr/>
          <a:lstStyle/>
          <a:p>
            <a:fld id="{384EC494-318B-411D-8DA7-5291595226E3}" type="slidenum">
              <a:rPr lang="en-US" noProof="0" smtClean="0"/>
              <a:t>21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E4D0ED-7802-8268-7EDE-B540AE3D99D4}"/>
              </a:ext>
            </a:extLst>
          </p:cNvPr>
          <p:cNvSpPr txBox="1"/>
          <p:nvPr/>
        </p:nvSpPr>
        <p:spPr>
          <a:xfrm>
            <a:off x="0" y="0"/>
            <a:ext cx="7808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cs typeface="Times New Roman" panose="02020603050405020304" pitchFamily="18" charset="0"/>
              </a:rPr>
              <a:t>ET-LF Payload : Transient Thermal Simulation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2C666B2-BF6F-C6CE-2D71-B62CA8C5D129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DD88B3-DF88-03A4-1DE3-DE5D83FE0F88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8D833DF-295D-C3CF-EF71-01CCF675A083}"/>
              </a:ext>
            </a:extLst>
          </p:cNvPr>
          <p:cNvSpPr txBox="1"/>
          <p:nvPr/>
        </p:nvSpPr>
        <p:spPr>
          <a:xfrm>
            <a:off x="0" y="6537262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latin typeface="Roboto" panose="02000000000000000000" pitchFamily="2" charset="0"/>
              </a:rPr>
              <a:t>Thermo-Mechanical Simulations of ET-LF Payload</a:t>
            </a:r>
            <a:endParaRPr lang="en-US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8C2F4F-2615-AAEE-E7C2-6207B9482C18}"/>
              </a:ext>
            </a:extLst>
          </p:cNvPr>
          <p:cNvSpPr txBox="1"/>
          <p:nvPr/>
        </p:nvSpPr>
        <p:spPr>
          <a:xfrm>
            <a:off x="6025896" y="6509829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 III Workshop on ET-LF TM Tower Integration </a:t>
            </a:r>
            <a:r>
              <a:rPr lang="en-US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29/9/25    –     Marco Ricci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1BFE90F-546E-DF54-E9CF-ADF68E1DB1D2}"/>
              </a:ext>
            </a:extLst>
          </p:cNvPr>
          <p:cNvGrpSpPr/>
          <p:nvPr/>
        </p:nvGrpSpPr>
        <p:grpSpPr>
          <a:xfrm>
            <a:off x="82297" y="845344"/>
            <a:ext cx="4940342" cy="5489964"/>
            <a:chOff x="82297" y="845344"/>
            <a:chExt cx="4940342" cy="548996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0852137-F80A-90AD-F38D-00CEA21D83F4}"/>
                </a:ext>
              </a:extLst>
            </p:cNvPr>
            <p:cNvGrpSpPr/>
            <p:nvPr/>
          </p:nvGrpSpPr>
          <p:grpSpPr>
            <a:xfrm>
              <a:off x="82297" y="845344"/>
              <a:ext cx="4285942" cy="4785435"/>
              <a:chOff x="82296" y="845344"/>
              <a:chExt cx="4994631" cy="5235417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AFAF21E6-7B6C-6985-139F-AD6BD73ED410}"/>
                  </a:ext>
                </a:extLst>
              </p:cNvPr>
              <p:cNvGrpSpPr/>
              <p:nvPr/>
            </p:nvGrpSpPr>
            <p:grpSpPr>
              <a:xfrm>
                <a:off x="300655" y="845344"/>
                <a:ext cx="4776272" cy="5167312"/>
                <a:chOff x="273645" y="1371600"/>
                <a:chExt cx="4776272" cy="5167312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EAC3ADDC-350C-A3C2-5DA1-357402A23C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73645" y="1371600"/>
                  <a:ext cx="4776272" cy="5167312"/>
                </a:xfrm>
                <a:prstGeom prst="rect">
                  <a:avLst/>
                </a:prstGeom>
              </p:spPr>
            </p:pic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BE0E4627-335F-0235-171C-30F0553E2C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14822" y="4425210"/>
                  <a:ext cx="977269" cy="1159891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C0F3DE3-B821-BD14-DBA0-E2E405413039}"/>
                  </a:ext>
                </a:extLst>
              </p:cNvPr>
              <p:cNvSpPr/>
              <p:nvPr/>
            </p:nvSpPr>
            <p:spPr>
              <a:xfrm>
                <a:off x="82296" y="5650994"/>
                <a:ext cx="859536" cy="4297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3B820A-8D7C-85CC-B41F-9ED443574952}"/>
                </a:ext>
              </a:extLst>
            </p:cNvPr>
            <p:cNvSpPr txBox="1"/>
            <p:nvPr/>
          </p:nvSpPr>
          <p:spPr>
            <a:xfrm>
              <a:off x="3621678" y="4433526"/>
              <a:ext cx="1400961" cy="166199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noProof="0" dirty="0"/>
                <a:t>8 Heat Links</a:t>
              </a:r>
            </a:p>
            <a:p>
              <a:endParaRPr lang="en-US" sz="600" noProof="0" dirty="0"/>
            </a:p>
            <a:p>
              <a:r>
                <a:rPr lang="en-US" noProof="0" dirty="0"/>
                <a:t>7 Heat Links</a:t>
              </a:r>
            </a:p>
            <a:p>
              <a:endParaRPr lang="en-US" sz="600" noProof="0" dirty="0"/>
            </a:p>
            <a:p>
              <a:r>
                <a:rPr lang="en-US" noProof="0" dirty="0"/>
                <a:t>6 Heat Links</a:t>
              </a:r>
            </a:p>
            <a:p>
              <a:endParaRPr lang="en-US" noProof="0" dirty="0"/>
            </a:p>
            <a:p>
              <a:r>
                <a:rPr lang="en-US" noProof="0" dirty="0"/>
                <a:t>1 Heat Link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C13ABD5-8CF0-7749-8D52-0BBB83D88943}"/>
                </a:ext>
              </a:extLst>
            </p:cNvPr>
            <p:cNvSpPr txBox="1"/>
            <p:nvPr/>
          </p:nvSpPr>
          <p:spPr>
            <a:xfrm>
              <a:off x="119334" y="4673315"/>
              <a:ext cx="1524392" cy="166199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noProof="0" dirty="0"/>
                <a:t>16 Heat Links</a:t>
              </a:r>
            </a:p>
            <a:p>
              <a:endParaRPr lang="en-US" sz="600" noProof="0" dirty="0"/>
            </a:p>
            <a:p>
              <a:r>
                <a:rPr lang="en-US" noProof="0" dirty="0"/>
                <a:t>14 Heat Links</a:t>
              </a:r>
            </a:p>
            <a:p>
              <a:endParaRPr lang="en-US" sz="600" noProof="0" dirty="0"/>
            </a:p>
            <a:p>
              <a:r>
                <a:rPr lang="en-US" noProof="0" dirty="0"/>
                <a:t>12 Heat Links</a:t>
              </a:r>
            </a:p>
            <a:p>
              <a:endParaRPr lang="en-US" noProof="0" dirty="0"/>
            </a:p>
            <a:p>
              <a:r>
                <a:rPr lang="en-US" noProof="0" dirty="0"/>
                <a:t>2 Heat Link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B434FB9-FDC4-D76B-9EC5-FD5D941D0F19}"/>
                </a:ext>
              </a:extLst>
            </p:cNvPr>
            <p:cNvCxnSpPr/>
            <p:nvPr/>
          </p:nvCxnSpPr>
          <p:spPr>
            <a:xfrm>
              <a:off x="4322158" y="4696697"/>
              <a:ext cx="0" cy="212187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864DC8E-6E89-0CC5-B272-56402914659B}"/>
                </a:ext>
              </a:extLst>
            </p:cNvPr>
            <p:cNvCxnSpPr/>
            <p:nvPr/>
          </p:nvCxnSpPr>
          <p:spPr>
            <a:xfrm>
              <a:off x="4322158" y="5061960"/>
              <a:ext cx="0" cy="212187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714A333-EB00-17F8-0C38-2067D8A3A2B3}"/>
                </a:ext>
              </a:extLst>
            </p:cNvPr>
            <p:cNvCxnSpPr/>
            <p:nvPr/>
          </p:nvCxnSpPr>
          <p:spPr>
            <a:xfrm>
              <a:off x="4322158" y="5434364"/>
              <a:ext cx="0" cy="212187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B257024-EC69-9F9B-76B9-5F21C76A5876}"/>
                </a:ext>
              </a:extLst>
            </p:cNvPr>
            <p:cNvSpPr txBox="1"/>
            <p:nvPr/>
          </p:nvSpPr>
          <p:spPr>
            <a:xfrm>
              <a:off x="4136742" y="5475769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noProof="0" dirty="0"/>
                <a:t>…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D653CC2-F07E-C2CA-47D9-FE3102E81A62}"/>
                </a:ext>
              </a:extLst>
            </p:cNvPr>
            <p:cNvCxnSpPr/>
            <p:nvPr/>
          </p:nvCxnSpPr>
          <p:spPr>
            <a:xfrm>
              <a:off x="944974" y="4943093"/>
              <a:ext cx="0" cy="212187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435B905-53CE-DC56-6A9F-BCE9440ADBA6}"/>
                </a:ext>
              </a:extLst>
            </p:cNvPr>
            <p:cNvCxnSpPr/>
            <p:nvPr/>
          </p:nvCxnSpPr>
          <p:spPr>
            <a:xfrm>
              <a:off x="944974" y="5308356"/>
              <a:ext cx="0" cy="212187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178CB5CA-33C9-DEFD-668C-54A94E48D2CB}"/>
                </a:ext>
              </a:extLst>
            </p:cNvPr>
            <p:cNvCxnSpPr/>
            <p:nvPr/>
          </p:nvCxnSpPr>
          <p:spPr>
            <a:xfrm>
              <a:off x="944974" y="5680760"/>
              <a:ext cx="0" cy="212187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3A5A8D5-DF2B-ED83-D0CE-A84A7001F983}"/>
                </a:ext>
              </a:extLst>
            </p:cNvPr>
            <p:cNvSpPr txBox="1"/>
            <p:nvPr/>
          </p:nvSpPr>
          <p:spPr>
            <a:xfrm>
              <a:off x="759558" y="5722165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noProof="0" dirty="0"/>
                <a:t>…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D9C1C16-9289-937E-D71E-829B6D8FAA2E}"/>
                </a:ext>
              </a:extLst>
            </p:cNvPr>
            <p:cNvCxnSpPr>
              <a:cxnSpLocks/>
              <a:stCxn id="29" idx="0"/>
            </p:cNvCxnSpPr>
            <p:nvPr/>
          </p:nvCxnSpPr>
          <p:spPr>
            <a:xfrm flipH="1" flipV="1">
              <a:off x="3439798" y="3948743"/>
              <a:ext cx="882361" cy="48478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DB592BD3-1C45-5A4D-C438-4699574F7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0858" y="4148309"/>
            <a:ext cx="2262854" cy="45121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07306145-4B4C-70EC-43DE-81F16FBE5509}"/>
              </a:ext>
            </a:extLst>
          </p:cNvPr>
          <p:cNvSpPr/>
          <p:nvPr/>
        </p:nvSpPr>
        <p:spPr>
          <a:xfrm>
            <a:off x="9448800" y="1170432"/>
            <a:ext cx="874776" cy="225856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84091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B750D-9CC2-D9F7-C38A-A84895550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C6D8BC-93C8-D491-0ACE-3E2258C3D807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ADB190-FA81-BCA9-BCCB-B78F48A6CBFF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6987A11B-4C24-4E58-8F11-836586849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9914"/>
            <a:ext cx="2743200" cy="365125"/>
          </a:xfrm>
        </p:spPr>
        <p:txBody>
          <a:bodyPr/>
          <a:lstStyle/>
          <a:p>
            <a:fld id="{384EC494-318B-411D-8DA7-5291595226E3}" type="slidenum">
              <a:rPr lang="en-US" noProof="0" smtClean="0"/>
              <a:t>22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42D894-D0D9-029C-3180-04335FA158C7}"/>
              </a:ext>
            </a:extLst>
          </p:cNvPr>
          <p:cNvSpPr txBox="1"/>
          <p:nvPr/>
        </p:nvSpPr>
        <p:spPr>
          <a:xfrm>
            <a:off x="0" y="0"/>
            <a:ext cx="7808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cs typeface="Times New Roman" panose="02020603050405020304" pitchFamily="18" charset="0"/>
              </a:rPr>
              <a:t>ET-LF Payload : Thermal Noise Budget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E015D64-3184-D2E1-D028-ECB9612E2DA1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8AA441-A6DD-06E4-D05C-B00FFFA98754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64CECDE-2C96-5882-E66B-00018328BD2E}"/>
              </a:ext>
            </a:extLst>
          </p:cNvPr>
          <p:cNvSpPr txBox="1"/>
          <p:nvPr/>
        </p:nvSpPr>
        <p:spPr>
          <a:xfrm>
            <a:off x="0" y="6537262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latin typeface="Roboto" panose="02000000000000000000" pitchFamily="2" charset="0"/>
              </a:rPr>
              <a:t>Thermo-Mechanical Simulations of ET-LF Payload</a:t>
            </a:r>
            <a:endParaRPr lang="en-US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A6DCA6-BD5C-11E4-0184-0B9FB7B50ED7}"/>
              </a:ext>
            </a:extLst>
          </p:cNvPr>
          <p:cNvSpPr txBox="1"/>
          <p:nvPr/>
        </p:nvSpPr>
        <p:spPr>
          <a:xfrm>
            <a:off x="6025896" y="6509829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 III Workshop on ET-LF TM Tower Integration </a:t>
            </a:r>
            <a:r>
              <a:rPr lang="en-US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29/9/25    –     Marco Ricci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82302C-D8D3-AF91-4C60-3434C9401805}"/>
              </a:ext>
            </a:extLst>
          </p:cNvPr>
          <p:cNvSpPr txBox="1"/>
          <p:nvPr/>
        </p:nvSpPr>
        <p:spPr>
          <a:xfrm>
            <a:off x="208215" y="1420765"/>
            <a:ext cx="51422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noProof="0" dirty="0"/>
              <a:t>Preliminary Thermal Noise Budget Comparisons with ANSYS FEA and OCTOPUS for ARC-ETCRYO payload.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noProof="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noProof="0" dirty="0"/>
              <a:t>Planned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noProof="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noProof="0" dirty="0"/>
              <a:t>Thermal Noise Estimation for ET-LF Payload for various number of Heat Links.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noProof="0" dirty="0"/>
              <a:t>Thermal Noise Estimation for ET-LF Payload with Thermal Gradient along the suspensions. </a:t>
            </a:r>
          </a:p>
        </p:txBody>
      </p:sp>
      <p:pic>
        <p:nvPicPr>
          <p:cNvPr id="4" name="Video_Harmonic1Hz_ARCETCRYO">
            <a:hlinkClick r:id="" action="ppaction://media"/>
            <a:extLst>
              <a:ext uri="{FF2B5EF4-FFF2-40B4-BE49-F238E27FC236}">
                <a16:creationId xmlns:a16="http://schemas.microsoft.com/office/drawing/2014/main" id="{0B1E34D8-54F0-4899-E65E-3C0EA7C348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4248" r="66469"/>
          <a:stretch>
            <a:fillRect/>
          </a:stretch>
        </p:blipFill>
        <p:spPr>
          <a:xfrm>
            <a:off x="7210759" y="651573"/>
            <a:ext cx="4476082" cy="5727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120251-1329-020F-9A26-4BA3809482DB}"/>
              </a:ext>
            </a:extLst>
          </p:cNvPr>
          <p:cNvSpPr txBox="1"/>
          <p:nvPr/>
        </p:nvSpPr>
        <p:spPr>
          <a:xfrm>
            <a:off x="7210759" y="5874551"/>
            <a:ext cx="288560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noProof="0" dirty="0"/>
              <a:t>Harmonic Response @ 1Hz </a:t>
            </a:r>
          </a:p>
        </p:txBody>
      </p:sp>
    </p:spTree>
    <p:extLst>
      <p:ext uri="{BB962C8B-B14F-4D97-AF65-F5344CB8AC3E}">
        <p14:creationId xmlns:p14="http://schemas.microsoft.com/office/powerpoint/2010/main" val="150731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CE854-7A48-753C-4C02-DEE245AAF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3BE8EE9-7E81-6FE2-4F41-9C8E58CAD4EF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F219DE-129B-34D6-1C15-9C25CCD4BBEA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2F9B04D4-EAB1-EE79-69AF-BFCE2EF43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9914"/>
            <a:ext cx="2743200" cy="365125"/>
          </a:xfrm>
        </p:spPr>
        <p:txBody>
          <a:bodyPr/>
          <a:lstStyle/>
          <a:p>
            <a:fld id="{384EC494-318B-411D-8DA7-5291595226E3}" type="slidenum">
              <a:rPr lang="en-US" noProof="0" smtClean="0"/>
              <a:t>23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1AAC4A-639B-61E6-2EBD-882AE2742152}"/>
              </a:ext>
            </a:extLst>
          </p:cNvPr>
          <p:cNvSpPr txBox="1"/>
          <p:nvPr/>
        </p:nvSpPr>
        <p:spPr>
          <a:xfrm>
            <a:off x="0" y="0"/>
            <a:ext cx="7808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cs typeface="Times New Roman" panose="02020603050405020304" pitchFamily="18" charset="0"/>
              </a:rPr>
              <a:t>ARC-ETCRYO Payload : Thermal Noise Budget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FD7B420-B39B-BEEE-980C-7AC94323AAC0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58AD7-62EF-03B9-7674-F05A0C73D24F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DA105BF-8A3C-DB48-B30D-C4D6A94C052E}"/>
              </a:ext>
            </a:extLst>
          </p:cNvPr>
          <p:cNvSpPr txBox="1"/>
          <p:nvPr/>
        </p:nvSpPr>
        <p:spPr>
          <a:xfrm>
            <a:off x="0" y="6537262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latin typeface="Roboto" panose="02000000000000000000" pitchFamily="2" charset="0"/>
              </a:rPr>
              <a:t>Thermo-Mechanical Simulations of ET-LF Payload</a:t>
            </a:r>
            <a:endParaRPr lang="en-US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5D9B0C-B24E-0E25-B68A-B0006523B6E9}"/>
              </a:ext>
            </a:extLst>
          </p:cNvPr>
          <p:cNvSpPr txBox="1"/>
          <p:nvPr/>
        </p:nvSpPr>
        <p:spPr>
          <a:xfrm>
            <a:off x="6025896" y="6509829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 III Workshop on ET-LF TM Tower Integration </a:t>
            </a:r>
            <a:r>
              <a:rPr lang="en-US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29/9/25    –     Marco Ricci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4538E3-B9FE-4A14-1094-EF0096E10CA7}"/>
              </a:ext>
            </a:extLst>
          </p:cNvPr>
          <p:cNvGrpSpPr/>
          <p:nvPr/>
        </p:nvGrpSpPr>
        <p:grpSpPr>
          <a:xfrm>
            <a:off x="101154" y="745327"/>
            <a:ext cx="12249187" cy="5660136"/>
            <a:chOff x="-437861" y="720719"/>
            <a:chExt cx="12249187" cy="56601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0474453-41B0-CBC3-0CBA-CF9453B01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1532" y="720719"/>
              <a:ext cx="9717349" cy="5660136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1818408-DD23-DD99-B1E0-755A4F2B0668}"/>
                </a:ext>
              </a:extLst>
            </p:cNvPr>
            <p:cNvSpPr/>
            <p:nvPr/>
          </p:nvSpPr>
          <p:spPr>
            <a:xfrm rot="1680060">
              <a:off x="6260918" y="3271715"/>
              <a:ext cx="5550408" cy="1603267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123DF3B-08EC-C691-E8C3-76615638D026}"/>
                </a:ext>
              </a:extLst>
            </p:cNvPr>
            <p:cNvSpPr txBox="1"/>
            <p:nvPr/>
          </p:nvSpPr>
          <p:spPr>
            <a:xfrm>
              <a:off x="2727960" y="989824"/>
              <a:ext cx="2045208" cy="646331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DC contribution of the Heat Links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787B68C-598B-DED2-3F48-3CE635528291}"/>
                </a:ext>
              </a:extLst>
            </p:cNvPr>
            <p:cNvSpPr/>
            <p:nvPr/>
          </p:nvSpPr>
          <p:spPr>
            <a:xfrm>
              <a:off x="2404872" y="1737360"/>
              <a:ext cx="4297680" cy="1094232"/>
            </a:xfrm>
            <a:prstGeom prst="ellipse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9CD145F-89C3-7A71-917F-C028406164C4}"/>
                </a:ext>
              </a:extLst>
            </p:cNvPr>
            <p:cNvSpPr txBox="1"/>
            <p:nvPr/>
          </p:nvSpPr>
          <p:spPr>
            <a:xfrm rot="1581102">
              <a:off x="8529828" y="2456171"/>
              <a:ext cx="2514600" cy="646331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Contributions of the Heat Links resonances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4402E1-DD55-4870-29F0-AA4A7BBB700F}"/>
                </a:ext>
              </a:extLst>
            </p:cNvPr>
            <p:cNvSpPr txBox="1"/>
            <p:nvPr/>
          </p:nvSpPr>
          <p:spPr>
            <a:xfrm>
              <a:off x="-437861" y="1469997"/>
              <a:ext cx="2110547" cy="92333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noProof="0" dirty="0"/>
                <a:t>Highly dependent on Soft Heat Link Loss Angle!! 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781E06-CF0E-D16F-ADA1-96AB5CF7EB29}"/>
                  </a:ext>
                </a:extLst>
              </p:cNvPr>
              <p:cNvSpPr txBox="1"/>
              <p:nvPr/>
            </p:nvSpPr>
            <p:spPr>
              <a:xfrm>
                <a:off x="101154" y="4587345"/>
                <a:ext cx="2358189" cy="646331"/>
              </a:xfrm>
              <a:prstGeom prst="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noProof="0" dirty="0"/>
                  <a:t>Loss Angle considered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noProof="0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it-IT" b="0" i="1" noProof="0" smtClean="0">
                            <a:latin typeface="Cambria Math" panose="02040503050406030204" pitchFamily="18" charset="0"/>
                          </a:rPr>
                          <m:t>𝐴𝐿</m:t>
                        </m:r>
                      </m:sub>
                    </m:sSub>
                    <m:r>
                      <a:rPr lang="it-IT" b="0" i="1" noProof="0" smtClean="0">
                        <a:latin typeface="Cambria Math" panose="02040503050406030204" pitchFamily="18" charset="0"/>
                      </a:rPr>
                      <m:t>=0.1</m:t>
                    </m:r>
                  </m:oMath>
                </a14:m>
                <a:endParaRPr lang="en-US" noProof="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781E06-CF0E-D16F-ADA1-96AB5CF7EB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54" y="4587345"/>
                <a:ext cx="2358189" cy="646331"/>
              </a:xfrm>
              <a:prstGeom prst="rect">
                <a:avLst/>
              </a:prstGeom>
              <a:blipFill>
                <a:blip r:embed="rId5"/>
                <a:stretch>
                  <a:fillRect l="-1036" t="-4717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E84F0E78">
            <a:hlinkClick r:id="" action="ppaction://media"/>
            <a:extLst>
              <a:ext uri="{FF2B5EF4-FFF2-40B4-BE49-F238E27FC236}">
                <a16:creationId xmlns:a16="http://schemas.microsoft.com/office/drawing/2014/main" id="{F3BC8DE1-B157-2F07-C6AC-2EA0C63167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r="45456"/>
          <a:stretch/>
        </p:blipFill>
        <p:spPr>
          <a:xfrm>
            <a:off x="3654014" y="3240363"/>
            <a:ext cx="2877425" cy="2393973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7CAF6EE-642F-449C-B41C-11D08EEAC4D9}"/>
              </a:ext>
            </a:extLst>
          </p:cNvPr>
          <p:cNvCxnSpPr/>
          <p:nvPr/>
        </p:nvCxnSpPr>
        <p:spPr>
          <a:xfrm flipV="1">
            <a:off x="6647688" y="4041648"/>
            <a:ext cx="1161288" cy="47548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14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1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C4846-9A08-AAC4-15A9-241960B3A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044ADD-6991-FAD9-E8DB-FA53FB536195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E794F3-FE41-DF11-A817-0251290DC819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BF1C55DC-40A2-6E15-A92E-7BF767DB7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9914"/>
            <a:ext cx="2743200" cy="365125"/>
          </a:xfrm>
        </p:spPr>
        <p:txBody>
          <a:bodyPr/>
          <a:lstStyle/>
          <a:p>
            <a:fld id="{384EC494-318B-411D-8DA7-5291595226E3}" type="slidenum">
              <a:rPr lang="en-US" noProof="0" smtClean="0"/>
              <a:t>24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C94DB0-FDED-F38B-CA37-854BF11C05CB}"/>
              </a:ext>
            </a:extLst>
          </p:cNvPr>
          <p:cNvSpPr txBox="1"/>
          <p:nvPr/>
        </p:nvSpPr>
        <p:spPr>
          <a:xfrm>
            <a:off x="0" y="0"/>
            <a:ext cx="7808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cs typeface="Times New Roman" panose="02020603050405020304" pitchFamily="18" charset="0"/>
              </a:rPr>
              <a:t>ARC-ETCRYO Payload : Thermal Noise Budget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33F3755-754C-07DD-13F8-4DC8F1585E01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ED25AD-42FF-F529-C3AB-9AF34E797D8F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5FF1F62-AD5E-C3C1-47B5-6FD1E8550A13}"/>
              </a:ext>
            </a:extLst>
          </p:cNvPr>
          <p:cNvSpPr txBox="1"/>
          <p:nvPr/>
        </p:nvSpPr>
        <p:spPr>
          <a:xfrm>
            <a:off x="0" y="6537262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latin typeface="Roboto" panose="02000000000000000000" pitchFamily="2" charset="0"/>
              </a:rPr>
              <a:t>Thermo-Mechanical Simulations of ET-LF Payload</a:t>
            </a:r>
            <a:endParaRPr lang="en-US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62FF27-3DD9-96BF-BA7C-5B83C6D6DE2D}"/>
              </a:ext>
            </a:extLst>
          </p:cNvPr>
          <p:cNvSpPr txBox="1"/>
          <p:nvPr/>
        </p:nvSpPr>
        <p:spPr>
          <a:xfrm>
            <a:off x="6025896" y="6509829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 III Workshop on ET-LF TM Tower Integration </a:t>
            </a:r>
            <a:r>
              <a:rPr lang="en-US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29/9/25    –     Marco Ricci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F81000B-DF5B-0BCB-4968-A16CE0740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827" y="734434"/>
            <a:ext cx="9698054" cy="56601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D79CE2-C696-9E12-5E5D-3A7001743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850" y="4919610"/>
            <a:ext cx="3173448" cy="1619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CF9B33D-4B3A-4BBC-E957-BA0387524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902" y="4903881"/>
            <a:ext cx="307417" cy="1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07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766DA-969C-9544-9AEA-0084E16CF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7109CE-7DA1-0C7E-08E6-B5F1268120B2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E150570-311A-9EC4-50D5-AD188D291671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F5D74B55-28D6-48D6-C2D9-744D2A6D7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9914"/>
            <a:ext cx="2743200" cy="365125"/>
          </a:xfrm>
        </p:spPr>
        <p:txBody>
          <a:bodyPr/>
          <a:lstStyle/>
          <a:p>
            <a:fld id="{384EC494-318B-411D-8DA7-5291595226E3}" type="slidenum">
              <a:rPr lang="en-US" noProof="0" smtClean="0"/>
              <a:t>25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40DFB0-9F43-85AE-C440-A0E39D18152B}"/>
              </a:ext>
            </a:extLst>
          </p:cNvPr>
          <p:cNvSpPr txBox="1"/>
          <p:nvPr/>
        </p:nvSpPr>
        <p:spPr>
          <a:xfrm>
            <a:off x="0" y="0"/>
            <a:ext cx="7808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cs typeface="Times New Roman" panose="02020603050405020304" pitchFamily="18" charset="0"/>
              </a:rPr>
              <a:t>Conclusions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68114A1-036E-1D08-A1B3-8343A7C24C0F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29E3E9-87F9-D49A-323B-B1E6BC45A442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5AF4EC7-9C46-D50B-26D4-CBCFE622AFC0}"/>
              </a:ext>
            </a:extLst>
          </p:cNvPr>
          <p:cNvSpPr txBox="1"/>
          <p:nvPr/>
        </p:nvSpPr>
        <p:spPr>
          <a:xfrm>
            <a:off x="987552" y="1563624"/>
            <a:ext cx="4732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n-US" noProof="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noProof="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noProof="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F0924F-EC18-9F26-1207-2B9A8060B518}"/>
              </a:ext>
            </a:extLst>
          </p:cNvPr>
          <p:cNvSpPr txBox="1"/>
          <p:nvPr/>
        </p:nvSpPr>
        <p:spPr>
          <a:xfrm>
            <a:off x="0" y="6537262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latin typeface="Roboto" panose="02000000000000000000" pitchFamily="2" charset="0"/>
              </a:rPr>
              <a:t>Thermo-Mechanical Simulations of ET-LF Payload</a:t>
            </a:r>
            <a:endParaRPr lang="en-US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C6B05B-3F59-4AA9-CC1F-90D497F13656}"/>
              </a:ext>
            </a:extLst>
          </p:cNvPr>
          <p:cNvSpPr txBox="1"/>
          <p:nvPr/>
        </p:nvSpPr>
        <p:spPr>
          <a:xfrm>
            <a:off x="6025896" y="6509829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 III Workshop on ET-LF TM Tower Integration </a:t>
            </a:r>
            <a:r>
              <a:rPr lang="en-US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29/9/25    –     Marco Ricci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DC9950-7112-2F83-9C14-51C10A0C1B09}"/>
              </a:ext>
            </a:extLst>
          </p:cNvPr>
          <p:cNvSpPr txBox="1"/>
          <p:nvPr/>
        </p:nvSpPr>
        <p:spPr>
          <a:xfrm>
            <a:off x="346511" y="951115"/>
            <a:ext cx="108579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Thermal Simulations of the baseline ET-LF Payload: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Thermal Noise Budget of the baseline ET-LF Payload: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 R&amp;D Activities in ARC-ETCRYO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48BE4E-CF77-131F-99E1-1B23B37835AC}"/>
              </a:ext>
            </a:extLst>
          </p:cNvPr>
          <p:cNvSpPr txBox="1"/>
          <p:nvPr/>
        </p:nvSpPr>
        <p:spPr>
          <a:xfrm>
            <a:off x="672165" y="1348215"/>
            <a:ext cx="10329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Steady-State Simulations vs Heat Links;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Transient Simulations vs Heat Links (Room Temperature Payload in cold environment);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Transient Simulations integrated with Cryostat cooling   -&gt;  Ongoing (Sapienza + KIT)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C8AEB43-1C4B-2D20-4816-63ABC4B8C5CD}"/>
              </a:ext>
            </a:extLst>
          </p:cNvPr>
          <p:cNvGrpSpPr/>
          <p:nvPr/>
        </p:nvGrpSpPr>
        <p:grpSpPr>
          <a:xfrm>
            <a:off x="710000" y="1215847"/>
            <a:ext cx="277552" cy="369332"/>
            <a:chOff x="6354740" y="155861"/>
            <a:chExt cx="2463300" cy="3310307"/>
          </a:xfrm>
        </p:grpSpPr>
        <p:sp>
          <p:nvSpPr>
            <p:cNvPr id="14" name="Flowchart: Process 13">
              <a:extLst>
                <a:ext uri="{FF2B5EF4-FFF2-40B4-BE49-F238E27FC236}">
                  <a16:creationId xmlns:a16="http://schemas.microsoft.com/office/drawing/2014/main" id="{4C591CEC-667A-8BE8-5F2B-760C7ADD866A}"/>
                </a:ext>
              </a:extLst>
            </p:cNvPr>
            <p:cNvSpPr/>
            <p:nvPr/>
          </p:nvSpPr>
          <p:spPr>
            <a:xfrm rot="18783290">
              <a:off x="6799079" y="1673864"/>
              <a:ext cx="757966" cy="1646644"/>
            </a:xfrm>
            <a:prstGeom prst="flowChartProcess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Flowchart: Process 14">
              <a:extLst>
                <a:ext uri="{FF2B5EF4-FFF2-40B4-BE49-F238E27FC236}">
                  <a16:creationId xmlns:a16="http://schemas.microsoft.com/office/drawing/2014/main" id="{E3AD2391-ED07-64D8-70E4-34AED8C0DF8E}"/>
                </a:ext>
              </a:extLst>
            </p:cNvPr>
            <p:cNvSpPr/>
            <p:nvPr/>
          </p:nvSpPr>
          <p:spPr>
            <a:xfrm rot="2618394">
              <a:off x="8060074" y="155861"/>
              <a:ext cx="757966" cy="3310307"/>
            </a:xfrm>
            <a:prstGeom prst="flowChartProcess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1B01F9-D748-39F2-680B-859CACB4B2F4}"/>
              </a:ext>
            </a:extLst>
          </p:cNvPr>
          <p:cNvGrpSpPr/>
          <p:nvPr/>
        </p:nvGrpSpPr>
        <p:grpSpPr>
          <a:xfrm>
            <a:off x="723756" y="1535856"/>
            <a:ext cx="277552" cy="369332"/>
            <a:chOff x="6354740" y="155861"/>
            <a:chExt cx="2463300" cy="3310307"/>
          </a:xfrm>
        </p:grpSpPr>
        <p:sp>
          <p:nvSpPr>
            <p:cNvPr id="17" name="Flowchart: Process 16">
              <a:extLst>
                <a:ext uri="{FF2B5EF4-FFF2-40B4-BE49-F238E27FC236}">
                  <a16:creationId xmlns:a16="http://schemas.microsoft.com/office/drawing/2014/main" id="{02E105EF-D899-74E0-0BE0-06DCA1F2F97C}"/>
                </a:ext>
              </a:extLst>
            </p:cNvPr>
            <p:cNvSpPr/>
            <p:nvPr/>
          </p:nvSpPr>
          <p:spPr>
            <a:xfrm rot="18783290">
              <a:off x="6799079" y="1673864"/>
              <a:ext cx="757966" cy="1646644"/>
            </a:xfrm>
            <a:prstGeom prst="flowChartProcess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Flowchart: Process 17">
              <a:extLst>
                <a:ext uri="{FF2B5EF4-FFF2-40B4-BE49-F238E27FC236}">
                  <a16:creationId xmlns:a16="http://schemas.microsoft.com/office/drawing/2014/main" id="{54804B1A-3327-94BE-FC1F-0B3771DA2DCC}"/>
                </a:ext>
              </a:extLst>
            </p:cNvPr>
            <p:cNvSpPr/>
            <p:nvPr/>
          </p:nvSpPr>
          <p:spPr>
            <a:xfrm rot="2618394">
              <a:off x="8060074" y="155861"/>
              <a:ext cx="757966" cy="3310307"/>
            </a:xfrm>
            <a:prstGeom prst="flowChartProcess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5BAB7AC-5037-8C6F-13F7-76285C3DA3EE}"/>
              </a:ext>
            </a:extLst>
          </p:cNvPr>
          <p:cNvSpPr txBox="1"/>
          <p:nvPr/>
        </p:nvSpPr>
        <p:spPr>
          <a:xfrm>
            <a:off x="672165" y="3113990"/>
            <a:ext cx="10329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Thermal Noise estimation with Heat Links for ARC-ETCRYO Payload;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Thermal Noise estimation with Heat Links for ET-LF Payload   -&gt;  Ongoing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BB0C3C-0AFD-DBF3-720A-8DE12C05069B}"/>
              </a:ext>
            </a:extLst>
          </p:cNvPr>
          <p:cNvGrpSpPr/>
          <p:nvPr/>
        </p:nvGrpSpPr>
        <p:grpSpPr>
          <a:xfrm>
            <a:off x="710000" y="2996965"/>
            <a:ext cx="277552" cy="369332"/>
            <a:chOff x="6354740" y="155861"/>
            <a:chExt cx="2463300" cy="3310307"/>
          </a:xfrm>
        </p:grpSpPr>
        <p:sp>
          <p:nvSpPr>
            <p:cNvPr id="21" name="Flowchart: Process 20">
              <a:extLst>
                <a:ext uri="{FF2B5EF4-FFF2-40B4-BE49-F238E27FC236}">
                  <a16:creationId xmlns:a16="http://schemas.microsoft.com/office/drawing/2014/main" id="{1DEA773E-4C24-1DD6-8DC5-5BBA79AFC8CD}"/>
                </a:ext>
              </a:extLst>
            </p:cNvPr>
            <p:cNvSpPr/>
            <p:nvPr/>
          </p:nvSpPr>
          <p:spPr>
            <a:xfrm rot="18783290">
              <a:off x="6799079" y="1673864"/>
              <a:ext cx="757966" cy="1646644"/>
            </a:xfrm>
            <a:prstGeom prst="flowChartProcess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Flowchart: Process 22">
              <a:extLst>
                <a:ext uri="{FF2B5EF4-FFF2-40B4-BE49-F238E27FC236}">
                  <a16:creationId xmlns:a16="http://schemas.microsoft.com/office/drawing/2014/main" id="{7D8CE74D-04B9-A51D-59C6-41C6631631DA}"/>
                </a:ext>
              </a:extLst>
            </p:cNvPr>
            <p:cNvSpPr/>
            <p:nvPr/>
          </p:nvSpPr>
          <p:spPr>
            <a:xfrm rot="2618394">
              <a:off x="8060074" y="155861"/>
              <a:ext cx="757966" cy="3310307"/>
            </a:xfrm>
            <a:prstGeom prst="flowChartProcess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45E329D-9929-DFC9-DAB3-30C9B4C5C2A0}"/>
              </a:ext>
            </a:extLst>
          </p:cNvPr>
          <p:cNvSpPr txBox="1"/>
          <p:nvPr/>
        </p:nvSpPr>
        <p:spPr>
          <a:xfrm>
            <a:off x="672165" y="4402060"/>
            <a:ext cx="103295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Soft Heat Links Thermo-Mechanical Validation;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Heat Link Vibration Transfer Characterization;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Quality Factor estimation of Al6N Heat Links at cryogenic temperatures;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Control Strategy implementation on reduced scale cryogenic Payload.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929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57F15-1017-7C9C-DA1C-DF0D3F1FE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F38DE0D4-5B23-9A40-BD81-D65A82214219}"/>
              </a:ext>
            </a:extLst>
          </p:cNvPr>
          <p:cNvGrpSpPr/>
          <p:nvPr/>
        </p:nvGrpSpPr>
        <p:grpSpPr>
          <a:xfrm>
            <a:off x="9358372" y="757621"/>
            <a:ext cx="2661385" cy="5669238"/>
            <a:chOff x="8000518" y="685337"/>
            <a:chExt cx="2661385" cy="56692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23ED5B3-63DE-8E5C-BB0D-B4EB0E7E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4974"/>
            <a:stretch>
              <a:fillRect/>
            </a:stretch>
          </p:blipFill>
          <p:spPr>
            <a:xfrm>
              <a:off x="8000518" y="685337"/>
              <a:ext cx="2661385" cy="5669238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84CC2CD-A38C-3C32-9FD7-8F279E000F52}"/>
                </a:ext>
              </a:extLst>
            </p:cNvPr>
            <p:cNvCxnSpPr/>
            <p:nvPr/>
          </p:nvCxnSpPr>
          <p:spPr>
            <a:xfrm flipV="1">
              <a:off x="9427464" y="2395728"/>
              <a:ext cx="0" cy="603504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9D1BD9C-36E1-C88B-B7D7-A25A9A79C89A}"/>
              </a:ext>
            </a:extLst>
          </p:cNvPr>
          <p:cNvSpPr txBox="1"/>
          <p:nvPr/>
        </p:nvSpPr>
        <p:spPr>
          <a:xfrm>
            <a:off x="0" y="0"/>
            <a:ext cx="7808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latin typeface="+mj-lt"/>
                <a:cs typeface="Times New Roman" panose="02020603050405020304" pitchFamily="18" charset="0"/>
              </a:rPr>
              <a:t>Cryogenic Payload Thermal Simulation Design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3A61F0-116A-45A5-781A-A09FF05DB89E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9D887B-E5BB-5D35-537F-6D517BD6BA55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EE9EB17-AC14-AA61-97E2-B5B27EB00A7E}"/>
              </a:ext>
            </a:extLst>
          </p:cNvPr>
          <p:cNvSpPr txBox="1"/>
          <p:nvPr/>
        </p:nvSpPr>
        <p:spPr>
          <a:xfrm>
            <a:off x="0" y="6537262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latin typeface="Roboto" panose="02000000000000000000" pitchFamily="2" charset="0"/>
              </a:rPr>
              <a:t>Thermo-Mechanical Simulations of ET-LF Payload</a:t>
            </a:r>
            <a:endParaRPr lang="en-US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B4A693-BEC5-54A5-D556-0F6F89B15583}"/>
              </a:ext>
            </a:extLst>
          </p:cNvPr>
          <p:cNvSpPr txBox="1"/>
          <p:nvPr/>
        </p:nvSpPr>
        <p:spPr>
          <a:xfrm>
            <a:off x="6025896" y="6509829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 III Workshop on ET-LF TM Tower Integration </a:t>
            </a:r>
            <a:r>
              <a:rPr lang="en-US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29/9/25    –     Marco Ricci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9D04D4-3EC4-5636-D9E6-6603A3CC6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1238"/>
            <a:ext cx="3008705" cy="33316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1DD17FAA-45F5-1907-7455-1A49ECC103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24019646"/>
                  </p:ext>
                </p:extLst>
              </p:nvPr>
            </p:nvGraphicFramePr>
            <p:xfrm>
              <a:off x="2026914" y="3836072"/>
              <a:ext cx="7450330" cy="24323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90066">
                      <a:extLst>
                        <a:ext uri="{9D8B030D-6E8A-4147-A177-3AD203B41FA5}">
                          <a16:colId xmlns:a16="http://schemas.microsoft.com/office/drawing/2014/main" val="564981253"/>
                        </a:ext>
                      </a:extLst>
                    </a:gridCol>
                    <a:gridCol w="1490066">
                      <a:extLst>
                        <a:ext uri="{9D8B030D-6E8A-4147-A177-3AD203B41FA5}">
                          <a16:colId xmlns:a16="http://schemas.microsoft.com/office/drawing/2014/main" val="2880671954"/>
                        </a:ext>
                      </a:extLst>
                    </a:gridCol>
                    <a:gridCol w="1490066">
                      <a:extLst>
                        <a:ext uri="{9D8B030D-6E8A-4147-A177-3AD203B41FA5}">
                          <a16:colId xmlns:a16="http://schemas.microsoft.com/office/drawing/2014/main" val="1371361166"/>
                        </a:ext>
                      </a:extLst>
                    </a:gridCol>
                    <a:gridCol w="1490066">
                      <a:extLst>
                        <a:ext uri="{9D8B030D-6E8A-4147-A177-3AD203B41FA5}">
                          <a16:colId xmlns:a16="http://schemas.microsoft.com/office/drawing/2014/main" val="3023709751"/>
                        </a:ext>
                      </a:extLst>
                    </a:gridCol>
                    <a:gridCol w="1490066">
                      <a:extLst>
                        <a:ext uri="{9D8B030D-6E8A-4147-A177-3AD203B41FA5}">
                          <a16:colId xmlns:a16="http://schemas.microsoft.com/office/drawing/2014/main" val="344183639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Body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Mass 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noProof="0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b="1" i="1" noProof="0" smtClean="0">
                                  <a:latin typeface="Cambria Math" panose="02040503050406030204" pitchFamily="18" charset="0"/>
                                </a:rPr>
                                <m:t>𝑲𝒈</m:t>
                              </m:r>
                              <m:r>
                                <a:rPr lang="en-US" b="1" i="1" noProof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endParaRPr lang="en-US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noProof="0" smtClean="0">
                                        <a:latin typeface="Cambria Math" panose="02040503050406030204" pitchFamily="18" charset="0"/>
                                      </a:rPr>
                                      <m:t>𝑰</m:t>
                                    </m:r>
                                  </m:e>
                                  <m:sub>
                                    <m:r>
                                      <a:rPr lang="en-US" b="1" i="1" noProof="0" smtClean="0">
                                        <a:latin typeface="Cambria Math" panose="02040503050406030204" pitchFamily="18" charset="0"/>
                                      </a:rPr>
                                      <m:t>𝒙𝒙</m:t>
                                    </m:r>
                                  </m:sub>
                                </m:sSub>
                                <m:r>
                                  <a:rPr lang="en-US" b="1" i="1" noProof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1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 noProof="0" smtClean="0">
                                        <a:latin typeface="Cambria Math" panose="02040503050406030204" pitchFamily="18" charset="0"/>
                                      </a:rPr>
                                      <m:t>𝑲𝒈</m:t>
                                    </m:r>
                                    <m:r>
                                      <a:rPr lang="en-US" b="1" i="1" noProof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sSup>
                                      <m:sSupPr>
                                        <m:ctrlPr>
                                          <a:rPr lang="en-US" b="1" i="1" noProof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 i="1" noProof="0" smtClean="0">
                                            <a:latin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  <m:sup>
                                        <m:r>
                                          <a:rPr lang="en-US" b="1" i="1" noProof="0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noProof="0" smtClean="0">
                                        <a:latin typeface="Cambria Math" panose="02040503050406030204" pitchFamily="18" charset="0"/>
                                      </a:rPr>
                                      <m:t>𝑰</m:t>
                                    </m:r>
                                  </m:e>
                                  <m:sub>
                                    <m:r>
                                      <a:rPr lang="en-US" b="1" i="1" noProof="0" smtClean="0">
                                        <a:latin typeface="Cambria Math" panose="02040503050406030204" pitchFamily="18" charset="0"/>
                                      </a:rPr>
                                      <m:t>𝒚𝒚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1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 noProof="0" smtClean="0">
                                        <a:latin typeface="Cambria Math" panose="02040503050406030204" pitchFamily="18" charset="0"/>
                                      </a:rPr>
                                      <m:t>𝑲𝒈</m:t>
                                    </m:r>
                                    <m:r>
                                      <a:rPr lang="en-US" b="1" i="1" noProof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sSup>
                                      <m:sSupPr>
                                        <m:ctrlPr>
                                          <a:rPr lang="en-US" b="1" i="1" noProof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 i="1" noProof="0" smtClean="0">
                                            <a:latin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  <m:sup>
                                        <m:r>
                                          <a:rPr lang="en-US" b="1" i="1" noProof="0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noProof="0" smtClean="0">
                                        <a:latin typeface="Cambria Math" panose="02040503050406030204" pitchFamily="18" charset="0"/>
                                      </a:rPr>
                                      <m:t>𝑰</m:t>
                                    </m:r>
                                  </m:e>
                                  <m:sub>
                                    <m:r>
                                      <a:rPr lang="en-US" b="1" i="1" noProof="0" smtClean="0">
                                        <a:latin typeface="Cambria Math" panose="02040503050406030204" pitchFamily="18" charset="0"/>
                                      </a:rPr>
                                      <m:t>𝒛𝒛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1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 noProof="0" smtClean="0">
                                        <a:latin typeface="Cambria Math" panose="02040503050406030204" pitchFamily="18" charset="0"/>
                                      </a:rPr>
                                      <m:t>𝑲𝒈</m:t>
                                    </m:r>
                                    <m:r>
                                      <a:rPr lang="en-US" b="1" i="1" noProof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sSup>
                                      <m:sSupPr>
                                        <m:ctrlPr>
                                          <a:rPr lang="en-US" b="1" i="1" noProof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 i="1" noProof="0" smtClean="0">
                                            <a:latin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  <m:sup>
                                        <m:r>
                                          <a:rPr lang="en-US" b="1" i="1" noProof="0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noProof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615250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Platform (PF)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19.29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37.57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19.29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295745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Actuation Cage (AC)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62.42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31.17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67.68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81958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Marionette (MA)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211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7.31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12.87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7.08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57034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Mirror (MI)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211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4.56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4.58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5.32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024973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1DD17FAA-45F5-1907-7455-1A49ECC103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24019646"/>
                  </p:ext>
                </p:extLst>
              </p:nvPr>
            </p:nvGraphicFramePr>
            <p:xfrm>
              <a:off x="2026914" y="3836072"/>
              <a:ext cx="7450330" cy="24323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90066">
                      <a:extLst>
                        <a:ext uri="{9D8B030D-6E8A-4147-A177-3AD203B41FA5}">
                          <a16:colId xmlns:a16="http://schemas.microsoft.com/office/drawing/2014/main" val="564981253"/>
                        </a:ext>
                      </a:extLst>
                    </a:gridCol>
                    <a:gridCol w="1490066">
                      <a:extLst>
                        <a:ext uri="{9D8B030D-6E8A-4147-A177-3AD203B41FA5}">
                          <a16:colId xmlns:a16="http://schemas.microsoft.com/office/drawing/2014/main" val="2880671954"/>
                        </a:ext>
                      </a:extLst>
                    </a:gridCol>
                    <a:gridCol w="1490066">
                      <a:extLst>
                        <a:ext uri="{9D8B030D-6E8A-4147-A177-3AD203B41FA5}">
                          <a16:colId xmlns:a16="http://schemas.microsoft.com/office/drawing/2014/main" val="1371361166"/>
                        </a:ext>
                      </a:extLst>
                    </a:gridCol>
                    <a:gridCol w="1490066">
                      <a:extLst>
                        <a:ext uri="{9D8B030D-6E8A-4147-A177-3AD203B41FA5}">
                          <a16:colId xmlns:a16="http://schemas.microsoft.com/office/drawing/2014/main" val="3023709751"/>
                        </a:ext>
                      </a:extLst>
                    </a:gridCol>
                    <a:gridCol w="1490066">
                      <a:extLst>
                        <a:ext uri="{9D8B030D-6E8A-4147-A177-3AD203B41FA5}">
                          <a16:colId xmlns:a16="http://schemas.microsoft.com/office/drawing/2014/main" val="3441836397"/>
                        </a:ext>
                      </a:extLst>
                    </a:gridCol>
                  </a:tblGrid>
                  <a:tr h="4105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Body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100820" t="-5882" r="-302459" b="-510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5882" r="-201224" b="-510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301230" t="-5882" r="-102049" b="-510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399592" t="-5882" r="-1633" b="-5102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615250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Platform (PF)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19.29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37.57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19.29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2957457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Actuation Cage (AC)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62.42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31.17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67.68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819589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Marionette (MA)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211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7.31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12.87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7.08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57034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Mirror (MI)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211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4.56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4.58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5.32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0249732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43EC6A83-8DAC-3D8E-6C9C-8BB7247D0B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51309101"/>
                  </p:ext>
                </p:extLst>
              </p:nvPr>
            </p:nvGraphicFramePr>
            <p:xfrm>
              <a:off x="3225800" y="1361896"/>
              <a:ext cx="5740400" cy="1849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3576">
                      <a:extLst>
                        <a:ext uri="{9D8B030D-6E8A-4147-A177-3AD203B41FA5}">
                          <a16:colId xmlns:a16="http://schemas.microsoft.com/office/drawing/2014/main" val="3270437150"/>
                        </a:ext>
                      </a:extLst>
                    </a:gridCol>
                    <a:gridCol w="1335024">
                      <a:extLst>
                        <a:ext uri="{9D8B030D-6E8A-4147-A177-3AD203B41FA5}">
                          <a16:colId xmlns:a16="http://schemas.microsoft.com/office/drawing/2014/main" val="2975164077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val="1783790884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2310910565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Suspension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Length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1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noProof="0" smtClean="0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d>
                            </m:oMath>
                          </a14:m>
                          <a:endParaRPr lang="en-US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Diameter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1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noProof="0" smtClean="0">
                                      <a:latin typeface="Cambria Math" panose="02040503050406030204" pitchFamily="18" charset="0"/>
                                    </a:rPr>
                                    <m:t>𝒎𝒎</m:t>
                                  </m:r>
                                </m:e>
                              </m:d>
                            </m:oMath>
                          </a14:m>
                          <a:endParaRPr lang="en-US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Material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604559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MI-MA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1.2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2.3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Sapphire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18257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MA-PF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6.5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Sapphire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98969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AC-PF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0.825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noProof="0" dirty="0"/>
                            <a:t>Ti-6Al-4V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41894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PF-SAT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2.5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Ti-6Al-4V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32399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43EC6A83-8DAC-3D8E-6C9C-8BB7247D0B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51309101"/>
                  </p:ext>
                </p:extLst>
              </p:nvPr>
            </p:nvGraphicFramePr>
            <p:xfrm>
              <a:off x="3225800" y="1361896"/>
              <a:ext cx="5740400" cy="1849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3576">
                      <a:extLst>
                        <a:ext uri="{9D8B030D-6E8A-4147-A177-3AD203B41FA5}">
                          <a16:colId xmlns:a16="http://schemas.microsoft.com/office/drawing/2014/main" val="3270437150"/>
                        </a:ext>
                      </a:extLst>
                    </a:gridCol>
                    <a:gridCol w="1335024">
                      <a:extLst>
                        <a:ext uri="{9D8B030D-6E8A-4147-A177-3AD203B41FA5}">
                          <a16:colId xmlns:a16="http://schemas.microsoft.com/office/drawing/2014/main" val="2975164077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val="1783790884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2310910565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Suspension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5"/>
                          <a:stretch>
                            <a:fillRect l="-107763" t="-6667" r="-224658" b="-4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5"/>
                          <a:stretch>
                            <a:fillRect l="-151667" t="-6667" r="-64000" b="-4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Material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604559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MI-MA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1.2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2.3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Sapphire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18257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MA-PF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6.5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Sapphire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98969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AC-PF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0.825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noProof="0" dirty="0"/>
                            <a:t>Ti-6Al-4V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41894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PF-SAT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2.5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/>
                            <a:t>Ti-6Al-4V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323994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40F27A1-25BC-4823-0F69-F7BCF330D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9914"/>
            <a:ext cx="2743200" cy="365125"/>
          </a:xfrm>
        </p:spPr>
        <p:txBody>
          <a:bodyPr/>
          <a:lstStyle/>
          <a:p>
            <a:fld id="{384EC494-318B-411D-8DA7-5291595226E3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2846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FC854-0808-C17A-19DF-BAF7876FE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032E3CA-BB32-2A0F-4294-81444CD03D4C}"/>
              </a:ext>
            </a:extLst>
          </p:cNvPr>
          <p:cNvSpPr txBox="1"/>
          <p:nvPr/>
        </p:nvSpPr>
        <p:spPr>
          <a:xfrm>
            <a:off x="0" y="0"/>
            <a:ext cx="8055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latin typeface="+mj-lt"/>
                <a:cs typeface="Times New Roman" panose="02020603050405020304" pitchFamily="18" charset="0"/>
              </a:rPr>
              <a:t>Hybrid Cooling Concept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DD95E7D-D709-080D-730C-B0256DB5F7E9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D2AE58-D280-B3DA-F814-3BCCCEC3C9B2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DDEE8896-DDFB-F405-5DA4-A4EC955AE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26" y="749292"/>
            <a:ext cx="3437706" cy="5607281"/>
          </a:xfrm>
          <a:prstGeom prst="rect">
            <a:avLst/>
          </a:prstGeom>
        </p:spPr>
      </p:pic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B93A35ED-F9DB-5596-2049-7D36D8764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84EC494-318B-411D-8DA7-5291595226E3}" type="slidenum">
              <a:rPr lang="en-US" noProof="0" smtClean="0"/>
              <a:t>4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8B35D0-68E1-AE6A-7FD8-C44103F55916}"/>
              </a:ext>
            </a:extLst>
          </p:cNvPr>
          <p:cNvSpPr txBox="1"/>
          <p:nvPr/>
        </p:nvSpPr>
        <p:spPr>
          <a:xfrm>
            <a:off x="0" y="6537262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latin typeface="Roboto" panose="02000000000000000000" pitchFamily="2" charset="0"/>
              </a:rPr>
              <a:t>Thermo-Mechanical Simulations of ET-LF Payload</a:t>
            </a:r>
            <a:endParaRPr lang="en-US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A04D16-4CA3-9A16-3B22-868915142BD0}"/>
              </a:ext>
            </a:extLst>
          </p:cNvPr>
          <p:cNvSpPr txBox="1"/>
          <p:nvPr/>
        </p:nvSpPr>
        <p:spPr>
          <a:xfrm>
            <a:off x="6025896" y="6509829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 III Workshop on ET-LF TM Tower Integration </a:t>
            </a:r>
            <a:r>
              <a:rPr lang="en-US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29/9/25    –     Marco Ricci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FAAAC-4CA0-0B5F-4845-B80EC4E3B2EE}"/>
              </a:ext>
            </a:extLst>
          </p:cNvPr>
          <p:cNvSpPr txBox="1"/>
          <p:nvPr/>
        </p:nvSpPr>
        <p:spPr>
          <a:xfrm>
            <a:off x="4124346" y="1970060"/>
            <a:ext cx="347543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noProof="0" dirty="0"/>
              <a:t>3 Radiation Shields: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OTS @ 50-80K (with the RML)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ITS @ 5K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IITS @ 2K (superfluid Helium)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noProof="0" dirty="0"/>
              <a:t>Payload cooled through Al6N </a:t>
            </a:r>
          </a:p>
          <a:p>
            <a:r>
              <a:rPr lang="en-US" noProof="0" dirty="0"/>
              <a:t>soft Heat Links connected to IITS</a:t>
            </a:r>
          </a:p>
          <a:p>
            <a:endParaRPr lang="en-US" noProof="0" dirty="0"/>
          </a:p>
          <a:p>
            <a:endParaRPr lang="en-US" noProof="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noProof="0" dirty="0"/>
              <a:t>2 Heat Link Vibration Isolation </a:t>
            </a:r>
          </a:p>
          <a:p>
            <a:r>
              <a:rPr lang="en-US" noProof="0" dirty="0"/>
              <a:t>Systems (HLVIS) employed to </a:t>
            </a:r>
          </a:p>
          <a:p>
            <a:r>
              <a:rPr lang="en-US" noProof="0" dirty="0"/>
              <a:t>reduce vibrations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630439-B692-2F41-F37E-53C7FAFA6F19}"/>
              </a:ext>
            </a:extLst>
          </p:cNvPr>
          <p:cNvSpPr txBox="1"/>
          <p:nvPr/>
        </p:nvSpPr>
        <p:spPr>
          <a:xfrm>
            <a:off x="4124346" y="1350153"/>
            <a:ext cx="1657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Main Features: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49F896-F3FA-5111-24A8-4D6B44A48A4F}"/>
              </a:ext>
            </a:extLst>
          </p:cNvPr>
          <p:cNvGrpSpPr/>
          <p:nvPr/>
        </p:nvGrpSpPr>
        <p:grpSpPr>
          <a:xfrm>
            <a:off x="7696200" y="679006"/>
            <a:ext cx="4023873" cy="5682694"/>
            <a:chOff x="7696200" y="679006"/>
            <a:chExt cx="4023873" cy="568269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2CE827D-F830-1806-FA69-C2A946BD9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96200" y="679006"/>
              <a:ext cx="4023873" cy="5682694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18E6FF0-71C1-F3F8-138A-CEC50966B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92344" y="2959638"/>
              <a:ext cx="104058" cy="132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6840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1B80B-7CD3-FD51-0C6D-9B64114EA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EB64756-841B-1AB4-EDCD-8766721EC84C}"/>
              </a:ext>
            </a:extLst>
          </p:cNvPr>
          <p:cNvSpPr txBox="1"/>
          <p:nvPr/>
        </p:nvSpPr>
        <p:spPr>
          <a:xfrm>
            <a:off x="0" y="0"/>
            <a:ext cx="8055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latin typeface="+mj-lt"/>
                <a:cs typeface="Times New Roman" panose="02020603050405020304" pitchFamily="18" charset="0"/>
              </a:rPr>
              <a:t>ARC-ETCRYO: Rigid Multi Layer (RML)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F354B8-141E-07EC-6DD3-EC758BBF340A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D67D9A-3C8F-99FE-FD04-8BD02F0D5B9E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FB4AD792-5088-242F-7292-A8BCF300B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84EC494-318B-411D-8DA7-5291595226E3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1A88A5-6EF1-AC2B-5430-A45568B00DF7}"/>
              </a:ext>
            </a:extLst>
          </p:cNvPr>
          <p:cNvSpPr txBox="1"/>
          <p:nvPr/>
        </p:nvSpPr>
        <p:spPr>
          <a:xfrm>
            <a:off x="0" y="6537262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latin typeface="Roboto" panose="02000000000000000000" pitchFamily="2" charset="0"/>
              </a:rPr>
              <a:t>Thermo-Mechanical Simulations of ET-LF Payload</a:t>
            </a:r>
            <a:endParaRPr lang="en-US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E9F637-0BBA-2201-2F9D-88A2D788786E}"/>
              </a:ext>
            </a:extLst>
          </p:cNvPr>
          <p:cNvSpPr txBox="1"/>
          <p:nvPr/>
        </p:nvSpPr>
        <p:spPr>
          <a:xfrm>
            <a:off x="6025896" y="6509829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 III Workshop on ET-LF TM Tower Integration </a:t>
            </a:r>
            <a:r>
              <a:rPr lang="en-US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29/9/25    –     Marco Ricci </a:t>
            </a:r>
          </a:p>
        </p:txBody>
      </p:sp>
      <p:pic>
        <p:nvPicPr>
          <p:cNvPr id="7" name="Picture 6" descr="A diagram of a machine&#10;&#10;AI-generated content may be incorrect.">
            <a:extLst>
              <a:ext uri="{FF2B5EF4-FFF2-40B4-BE49-F238E27FC236}">
                <a16:creationId xmlns:a16="http://schemas.microsoft.com/office/drawing/2014/main" id="{0DD9C423-C0A4-E03C-6A97-2CC102A3B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53" y="1202521"/>
            <a:ext cx="7672158" cy="47008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762A62-4557-A3C7-EC77-6CE28FD6176B}"/>
              </a:ext>
            </a:extLst>
          </p:cNvPr>
          <p:cNvSpPr txBox="1"/>
          <p:nvPr/>
        </p:nvSpPr>
        <p:spPr>
          <a:xfrm>
            <a:off x="7701347" y="1223796"/>
            <a:ext cx="44906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noProof="0" dirty="0"/>
          </a:p>
          <a:p>
            <a:r>
              <a:rPr lang="en-US" noProof="0" dirty="0"/>
              <a:t>Additional shielding on the OTS: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Rigid Multi-Layer (RML) solution @ Rome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4AAE45B1-AEBD-66D3-63DB-255BFB5A3A90}"/>
              </a:ext>
            </a:extLst>
          </p:cNvPr>
          <p:cNvSpPr/>
          <p:nvPr/>
        </p:nvSpPr>
        <p:spPr>
          <a:xfrm>
            <a:off x="9448800" y="2303952"/>
            <a:ext cx="941832" cy="210008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DD88BAF-7E75-377F-97FC-ACAB1921A1A0}"/>
                  </a:ext>
                </a:extLst>
              </p:cNvPr>
              <p:cNvSpPr txBox="1"/>
              <p:nvPr/>
            </p:nvSpPr>
            <p:spPr>
              <a:xfrm>
                <a:off x="8365887" y="4613419"/>
                <a:ext cx="3161571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noProof="0" dirty="0"/>
                  <a:t>Expected Heat Flux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&lt;2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noProof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DD88BAF-7E75-377F-97FC-ACAB1921A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5887" y="4613419"/>
                <a:ext cx="3161571" cy="369332"/>
              </a:xfrm>
              <a:prstGeom prst="rect">
                <a:avLst/>
              </a:prstGeom>
              <a:blipFill>
                <a:blip r:embed="rId3"/>
                <a:stretch>
                  <a:fillRect l="-1341" t="-6349" b="-23810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7988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D5B43-2F7E-4B43-D770-645FD949B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C0E0451-927E-ECB7-19C0-B9CE30257DC1}"/>
              </a:ext>
            </a:extLst>
          </p:cNvPr>
          <p:cNvSpPr txBox="1"/>
          <p:nvPr/>
        </p:nvSpPr>
        <p:spPr>
          <a:xfrm>
            <a:off x="0" y="0"/>
            <a:ext cx="678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latin typeface="+mj-lt"/>
                <a:cs typeface="Times New Roman" panose="02020603050405020304" pitchFamily="18" charset="0"/>
              </a:rPr>
              <a:t>Cryogenic Payload Baseline Design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725E57-7A3D-098F-B773-FB8E2DB263E3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2595BBD-539D-D99E-D033-57312205B4E0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548FD6C-E736-8A96-1533-5A397DDA7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04432"/>
            <a:ext cx="4238672" cy="547704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0E0CBA1-946B-C357-11CE-ABB6845A4ED2}"/>
              </a:ext>
            </a:extLst>
          </p:cNvPr>
          <p:cNvGrpSpPr/>
          <p:nvPr/>
        </p:nvGrpSpPr>
        <p:grpSpPr>
          <a:xfrm>
            <a:off x="5705856" y="1039115"/>
            <a:ext cx="6327648" cy="5194745"/>
            <a:chOff x="5705856" y="1039115"/>
            <a:chExt cx="6327648" cy="51947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F4E79FA-1316-2461-D459-51EF1CFAC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752"/>
            <a:stretch>
              <a:fillRect/>
            </a:stretch>
          </p:blipFill>
          <p:spPr>
            <a:xfrm>
              <a:off x="5971032" y="1039115"/>
              <a:ext cx="4812173" cy="516731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740AE73-584F-1340-6618-2B507AB714D0}"/>
                </a:ext>
              </a:extLst>
            </p:cNvPr>
            <p:cNvSpPr txBox="1"/>
            <p:nvPr/>
          </p:nvSpPr>
          <p:spPr>
            <a:xfrm>
              <a:off x="10972800" y="1066884"/>
              <a:ext cx="1060704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noProof="0" dirty="0"/>
                <a:t>IITS @2K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2191A8D-1E41-B62E-B594-E4C618608298}"/>
                </a:ext>
              </a:extLst>
            </p:cNvPr>
            <p:cNvCxnSpPr>
              <a:stCxn id="6" idx="1"/>
            </p:cNvCxnSpPr>
            <p:nvPr/>
          </p:nvCxnSpPr>
          <p:spPr>
            <a:xfrm flipH="1">
              <a:off x="10341864" y="1251550"/>
              <a:ext cx="630936" cy="49495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0F4EFF-2C41-E0EE-C122-10578447353F}"/>
                </a:ext>
              </a:extLst>
            </p:cNvPr>
            <p:cNvSpPr/>
            <p:nvPr/>
          </p:nvSpPr>
          <p:spPr>
            <a:xfrm>
              <a:off x="5705856" y="5522976"/>
              <a:ext cx="813816" cy="7108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0677D4A-2FE4-6232-6A8C-F2C838BF1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9914"/>
            <a:ext cx="2743200" cy="365125"/>
          </a:xfrm>
        </p:spPr>
        <p:txBody>
          <a:bodyPr/>
          <a:lstStyle/>
          <a:p>
            <a:fld id="{384EC494-318B-411D-8DA7-5291595226E3}" type="slidenum">
              <a:rPr lang="en-US" noProof="0" smtClean="0"/>
              <a:t>6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A30EAA-E03F-4254-E219-97A1DAD30A91}"/>
              </a:ext>
            </a:extLst>
          </p:cNvPr>
          <p:cNvSpPr txBox="1"/>
          <p:nvPr/>
        </p:nvSpPr>
        <p:spPr>
          <a:xfrm>
            <a:off x="0" y="6537262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latin typeface="Roboto" panose="02000000000000000000" pitchFamily="2" charset="0"/>
              </a:rPr>
              <a:t>Thermo-Mechanical Simulations of ET-LF Payload</a:t>
            </a:r>
            <a:endParaRPr lang="en-US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2D479-9FA8-8BEF-A130-F3B3DFFA8196}"/>
              </a:ext>
            </a:extLst>
          </p:cNvPr>
          <p:cNvSpPr txBox="1"/>
          <p:nvPr/>
        </p:nvSpPr>
        <p:spPr>
          <a:xfrm>
            <a:off x="6025896" y="6509829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 III Workshop on ET-LF TM Tower Integration </a:t>
            </a:r>
            <a:r>
              <a:rPr lang="en-US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29/9/25    –     Marco Ricci </a:t>
            </a:r>
          </a:p>
        </p:txBody>
      </p:sp>
    </p:spTree>
    <p:extLst>
      <p:ext uri="{BB962C8B-B14F-4D97-AF65-F5344CB8AC3E}">
        <p14:creationId xmlns:p14="http://schemas.microsoft.com/office/powerpoint/2010/main" val="369483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A96C0-3EEB-3CEC-F0EC-4BE71B3AF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96797AC-1CA7-C066-72A1-EE61B2ABD329}"/>
              </a:ext>
            </a:extLst>
          </p:cNvPr>
          <p:cNvSpPr txBox="1"/>
          <p:nvPr/>
        </p:nvSpPr>
        <p:spPr>
          <a:xfrm>
            <a:off x="0" y="0"/>
            <a:ext cx="7808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latin typeface="+mj-lt"/>
                <a:cs typeface="Times New Roman" panose="02020603050405020304" pitchFamily="18" charset="0"/>
              </a:rPr>
              <a:t>Cryogenic Payload Thermal Simulation Design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E0DBA3-6E18-B95F-DFBC-42E231EADDB4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401F88-1840-D116-9716-91C2FB22A75B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97631A43-A784-8C73-9A39-664E25D1BF47}"/>
              </a:ext>
            </a:extLst>
          </p:cNvPr>
          <p:cNvGrpSpPr/>
          <p:nvPr/>
        </p:nvGrpSpPr>
        <p:grpSpPr>
          <a:xfrm>
            <a:off x="5521830" y="704698"/>
            <a:ext cx="4562264" cy="4185598"/>
            <a:chOff x="6692852" y="1212572"/>
            <a:chExt cx="4793630" cy="502697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684F721-161C-A242-05CD-22CAE7D1E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92852" y="1212572"/>
              <a:ext cx="3032990" cy="5026970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177ABD5-2F15-0A23-9358-7D8D7D4D6E5F}"/>
                </a:ext>
              </a:extLst>
            </p:cNvPr>
            <p:cNvGrpSpPr/>
            <p:nvPr/>
          </p:nvGrpSpPr>
          <p:grpSpPr>
            <a:xfrm>
              <a:off x="8209347" y="1934949"/>
              <a:ext cx="3277135" cy="3605708"/>
              <a:chOff x="8209347" y="1934949"/>
              <a:chExt cx="3277135" cy="3605708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B2C6F59B-DDD2-4257-A909-D90964BD9B6D}"/>
                  </a:ext>
                </a:extLst>
              </p:cNvPr>
              <p:cNvCxnSpPr>
                <a:stCxn id="23" idx="1"/>
              </p:cNvCxnSpPr>
              <p:nvPr/>
            </p:nvCxnSpPr>
            <p:spPr>
              <a:xfrm flipH="1">
                <a:off x="9482328" y="2119615"/>
                <a:ext cx="470511" cy="13895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5DC1289-0336-F0BF-D500-E907BCD48C44}"/>
                  </a:ext>
                </a:extLst>
              </p:cNvPr>
              <p:cNvGrpSpPr/>
              <p:nvPr/>
            </p:nvGrpSpPr>
            <p:grpSpPr>
              <a:xfrm>
                <a:off x="8686800" y="1934949"/>
                <a:ext cx="2799682" cy="2203451"/>
                <a:chOff x="8686800" y="1934949"/>
                <a:chExt cx="2799682" cy="2203451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315D9F5-0CC6-7D21-103A-01EB3F17F57E}"/>
                    </a:ext>
                  </a:extLst>
                </p:cNvPr>
                <p:cNvSpPr txBox="1"/>
                <p:nvPr/>
              </p:nvSpPr>
              <p:spPr>
                <a:xfrm>
                  <a:off x="10012352" y="2364106"/>
                  <a:ext cx="1474130" cy="1774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noProof="0" dirty="0">
                      <a:solidFill>
                        <a:srgbClr val="FF0000"/>
                      </a:solidFill>
                    </a:rPr>
                    <a:t>H</a:t>
                  </a:r>
                  <a:r>
                    <a:rPr lang="en-US" noProof="0" dirty="0"/>
                    <a:t>eat</a:t>
                  </a:r>
                </a:p>
                <a:p>
                  <a:r>
                    <a:rPr lang="en-US" noProof="0" dirty="0">
                      <a:solidFill>
                        <a:srgbClr val="FF0000"/>
                      </a:solidFill>
                    </a:rPr>
                    <a:t>L</a:t>
                  </a:r>
                  <a:r>
                    <a:rPr lang="en-US" noProof="0" dirty="0"/>
                    <a:t>ink</a:t>
                  </a:r>
                </a:p>
                <a:p>
                  <a:r>
                    <a:rPr lang="en-US" noProof="0" dirty="0">
                      <a:solidFill>
                        <a:srgbClr val="FF0000"/>
                      </a:solidFill>
                    </a:rPr>
                    <a:t>V</a:t>
                  </a:r>
                  <a:r>
                    <a:rPr lang="en-US" noProof="0" dirty="0"/>
                    <a:t>ibration</a:t>
                  </a:r>
                </a:p>
                <a:p>
                  <a:r>
                    <a:rPr lang="en-US" noProof="0" dirty="0">
                      <a:solidFill>
                        <a:srgbClr val="FF0000"/>
                      </a:solidFill>
                    </a:rPr>
                    <a:t>I</a:t>
                  </a:r>
                  <a:r>
                    <a:rPr lang="en-US" noProof="0" dirty="0"/>
                    <a:t>solation</a:t>
                  </a:r>
                </a:p>
                <a:p>
                  <a:r>
                    <a:rPr lang="en-US" noProof="0" dirty="0">
                      <a:solidFill>
                        <a:srgbClr val="FF0000"/>
                      </a:solidFill>
                    </a:rPr>
                    <a:t>S</a:t>
                  </a:r>
                  <a:r>
                    <a:rPr lang="en-US" noProof="0" dirty="0"/>
                    <a:t>ystem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9C548836-BCA2-889A-CAB4-AE2F43A39044}"/>
                    </a:ext>
                  </a:extLst>
                </p:cNvPr>
                <p:cNvSpPr txBox="1"/>
                <p:nvPr/>
              </p:nvSpPr>
              <p:spPr>
                <a:xfrm>
                  <a:off x="9952839" y="1934949"/>
                  <a:ext cx="1400961" cy="369332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noProof="0" dirty="0"/>
                    <a:t>8 Heat Links</a:t>
                  </a:r>
                </a:p>
              </p:txBody>
            </p: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F0BACCA6-4EF8-D02C-7542-4F86241B32B8}"/>
                    </a:ext>
                  </a:extLst>
                </p:cNvPr>
                <p:cNvCxnSpPr>
                  <a:cxnSpLocks/>
                  <a:stCxn id="23" idx="1"/>
                </p:cNvCxnSpPr>
                <p:nvPr/>
              </p:nvCxnSpPr>
              <p:spPr>
                <a:xfrm flipH="1">
                  <a:off x="8686800" y="2119615"/>
                  <a:ext cx="1266039" cy="248681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84223D3E-6F91-6211-7498-D951C4724DA5}"/>
                    </a:ext>
                  </a:extLst>
                </p:cNvPr>
                <p:cNvCxnSpPr>
                  <a:cxnSpLocks/>
                  <a:stCxn id="23" idx="1"/>
                </p:cNvCxnSpPr>
                <p:nvPr/>
              </p:nvCxnSpPr>
              <p:spPr>
                <a:xfrm flipH="1">
                  <a:off x="8686800" y="2119615"/>
                  <a:ext cx="1266039" cy="1309385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9815E7AB-498D-2AB3-3929-209EED5A7313}"/>
                    </a:ext>
                  </a:extLst>
                </p:cNvPr>
                <p:cNvCxnSpPr>
                  <a:cxnSpLocks/>
                  <a:stCxn id="23" idx="1"/>
                </p:cNvCxnSpPr>
                <p:nvPr/>
              </p:nvCxnSpPr>
              <p:spPr>
                <a:xfrm flipH="1">
                  <a:off x="8686800" y="2119615"/>
                  <a:ext cx="1266039" cy="1990613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BA3BF869-513B-B450-6D16-2BDA8AAE2700}"/>
                  </a:ext>
                </a:extLst>
              </p:cNvPr>
              <p:cNvCxnSpPr>
                <a:cxnSpLocks/>
                <a:stCxn id="23" idx="1"/>
              </p:cNvCxnSpPr>
              <p:nvPr/>
            </p:nvCxnSpPr>
            <p:spPr>
              <a:xfrm flipH="1">
                <a:off x="8209347" y="2119615"/>
                <a:ext cx="1743492" cy="342104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392CFE6-F29B-434C-97C2-24EDD79DE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432" y="3230769"/>
            <a:ext cx="3491493" cy="196831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E63653F-6A7A-AADF-79A2-07569AE2F95D}"/>
              </a:ext>
            </a:extLst>
          </p:cNvPr>
          <p:cNvSpPr txBox="1"/>
          <p:nvPr/>
        </p:nvSpPr>
        <p:spPr>
          <a:xfrm>
            <a:off x="10572817" y="2061524"/>
            <a:ext cx="780983" cy="646331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noProof="0" dirty="0"/>
              <a:t>X 2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637BF5F-F1C8-6EA2-EAC1-A4E71A81BB36}"/>
              </a:ext>
            </a:extLst>
          </p:cNvPr>
          <p:cNvGrpSpPr/>
          <p:nvPr/>
        </p:nvGrpSpPr>
        <p:grpSpPr>
          <a:xfrm>
            <a:off x="82296" y="845344"/>
            <a:ext cx="4994631" cy="5235417"/>
            <a:chOff x="82296" y="845344"/>
            <a:chExt cx="4994631" cy="523541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21053B6-C7A6-790A-F140-A8944C4D0596}"/>
                </a:ext>
              </a:extLst>
            </p:cNvPr>
            <p:cNvGrpSpPr/>
            <p:nvPr/>
          </p:nvGrpSpPr>
          <p:grpSpPr>
            <a:xfrm>
              <a:off x="247148" y="845344"/>
              <a:ext cx="4829779" cy="5167312"/>
              <a:chOff x="220138" y="1371600"/>
              <a:chExt cx="4829779" cy="516731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B0F74413-DDB9-E4FF-6322-DB0C497696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3645" y="1371600"/>
                <a:ext cx="4776272" cy="516731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ED5B7AA-A44F-7BD0-B813-B69D8665328E}"/>
                  </a:ext>
                </a:extLst>
              </p:cNvPr>
              <p:cNvSpPr txBox="1"/>
              <p:nvPr/>
            </p:nvSpPr>
            <p:spPr>
              <a:xfrm>
                <a:off x="220138" y="5631308"/>
                <a:ext cx="1524392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noProof="0" dirty="0"/>
                  <a:t>16 Heat Links</a:t>
                </a:r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3CCBC975-B1C2-1506-6588-1905C0F6F0AF}"/>
                  </a:ext>
                </a:extLst>
              </p:cNvPr>
              <p:cNvCxnSpPr>
                <a:cxnSpLocks/>
                <a:stCxn id="30" idx="0"/>
              </p:cNvCxnSpPr>
              <p:nvPr/>
            </p:nvCxnSpPr>
            <p:spPr>
              <a:xfrm flipV="1">
                <a:off x="982334" y="4471416"/>
                <a:ext cx="1139074" cy="115989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366876B-A681-C5D3-AFE4-8C31AAB5BB2A}"/>
                </a:ext>
              </a:extLst>
            </p:cNvPr>
            <p:cNvSpPr/>
            <p:nvPr/>
          </p:nvSpPr>
          <p:spPr>
            <a:xfrm>
              <a:off x="82296" y="5650994"/>
              <a:ext cx="859536" cy="4297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D56D9EB-0B87-AE1F-D84D-8437F35C0276}"/>
              </a:ext>
            </a:extLst>
          </p:cNvPr>
          <p:cNvSpPr txBox="1"/>
          <p:nvPr/>
        </p:nvSpPr>
        <p:spPr>
          <a:xfrm rot="20590766">
            <a:off x="10244494" y="1193746"/>
            <a:ext cx="1508760" cy="369332"/>
          </a:xfrm>
          <a:prstGeom prst="rec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noProof="0" dirty="0"/>
              <a:t>Placeholder 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7DFA196-D38E-5C89-23CE-0200EFAB8B61}"/>
                  </a:ext>
                </a:extLst>
              </p:cNvPr>
              <p:cNvSpPr txBox="1"/>
              <p:nvPr/>
            </p:nvSpPr>
            <p:spPr>
              <a:xfrm>
                <a:off x="4551928" y="5372931"/>
                <a:ext cx="7249485" cy="92333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noProof="0" dirty="0"/>
                  <a:t>7 secondary twist = 7 x 7 primary twist = 7 x 7 x 7 thin wires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=0.15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 b="0" noProof="0" dirty="0"/>
              </a:p>
              <a:p>
                <a:r>
                  <a:rPr lang="en-US" noProof="0" dirty="0"/>
                  <a:t>= 343 thin wires </a:t>
                </a:r>
                <a:r>
                  <a:rPr lang="en-US" noProof="0" dirty="0">
                    <a:sym typeface="Wingdings" panose="05000000000000000000" pitchFamily="2" charset="2"/>
                  </a:rPr>
                  <a:t></a:t>
                </a:r>
                <a:r>
                  <a:rPr lang="en-US" noProof="0" dirty="0"/>
                  <a:t> Total cross section = 6.06 </a:t>
                </a:r>
                <a14:m>
                  <m:oMath xmlns:m="http://schemas.openxmlformats.org/officeDocument/2006/math">
                    <m:r>
                      <a:rPr lang="en-US" i="1" noProof="0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noProof="0" dirty="0"/>
              </a:p>
              <a:p>
                <a:r>
                  <a:rPr lang="en-US" noProof="0" dirty="0"/>
                  <a:t>Simulation single wire </a:t>
                </a:r>
                <a14:m>
                  <m:oMath xmlns:m="http://schemas.openxmlformats.org/officeDocument/2006/math">
                    <m:r>
                      <a:rPr lang="en-US" i="1" noProof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i="1" noProof="0" smtClean="0">
                        <a:latin typeface="Cambria Math" panose="02040503050406030204" pitchFamily="18" charset="0"/>
                      </a:rPr>
                      <m:t>=2.78</m:t>
                    </m:r>
                    <m:r>
                      <a:rPr lang="en-US" i="1" noProof="0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noProof="0" dirty="0"/>
                  <a:t>  </a:t>
                </a:r>
                <a:r>
                  <a:rPr lang="en-US" noProof="0" dirty="0">
                    <a:sym typeface="Wingdings" panose="05000000000000000000" pitchFamily="2" charset="2"/>
                  </a:rPr>
                  <a:t></a:t>
                </a:r>
                <a:r>
                  <a:rPr lang="en-US" noProof="0" dirty="0"/>
                  <a:t>  Cross section = 6.07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noProof="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7DFA196-D38E-5C89-23CE-0200EFAB8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1928" y="5372931"/>
                <a:ext cx="7249485" cy="923330"/>
              </a:xfrm>
              <a:prstGeom prst="rect">
                <a:avLst/>
              </a:prstGeom>
              <a:blipFill>
                <a:blip r:embed="rId5"/>
                <a:stretch>
                  <a:fillRect l="-672" t="-1948" b="-909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C660DCC6-FD0D-A043-AFDC-0E2506461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2060"/>
            <a:ext cx="2743200" cy="365125"/>
          </a:xfrm>
        </p:spPr>
        <p:txBody>
          <a:bodyPr/>
          <a:lstStyle/>
          <a:p>
            <a:fld id="{384EC494-318B-411D-8DA7-5291595226E3}" type="slidenum">
              <a:rPr lang="en-US" noProof="0" smtClean="0"/>
              <a:t>7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BF69B8-AB10-08DF-29C4-23E60080E50C}"/>
              </a:ext>
            </a:extLst>
          </p:cNvPr>
          <p:cNvSpPr txBox="1"/>
          <p:nvPr/>
        </p:nvSpPr>
        <p:spPr>
          <a:xfrm>
            <a:off x="0" y="6537262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latin typeface="Roboto" panose="02000000000000000000" pitchFamily="2" charset="0"/>
              </a:rPr>
              <a:t>Thermo-Mechanical Simulations of ET-LF Payload</a:t>
            </a:r>
            <a:endParaRPr lang="en-US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25EC7B-0BA0-780F-73AA-B19E1B8D0988}"/>
              </a:ext>
            </a:extLst>
          </p:cNvPr>
          <p:cNvSpPr txBox="1"/>
          <p:nvPr/>
        </p:nvSpPr>
        <p:spPr>
          <a:xfrm>
            <a:off x="6025896" y="6509829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 III Workshop on ET-LF TM Tower Integration </a:t>
            </a:r>
            <a:r>
              <a:rPr lang="en-US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29/9/25    –     Marco Ricci </a:t>
            </a:r>
          </a:p>
        </p:txBody>
      </p:sp>
    </p:spTree>
    <p:extLst>
      <p:ext uri="{BB962C8B-B14F-4D97-AF65-F5344CB8AC3E}">
        <p14:creationId xmlns:p14="http://schemas.microsoft.com/office/powerpoint/2010/main" val="1072011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CCAF7-C8FD-67F0-0E57-FBF275B64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09A095D-5882-81D7-C989-0A981F739463}"/>
              </a:ext>
            </a:extLst>
          </p:cNvPr>
          <p:cNvSpPr txBox="1"/>
          <p:nvPr/>
        </p:nvSpPr>
        <p:spPr>
          <a:xfrm>
            <a:off x="0" y="0"/>
            <a:ext cx="736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latin typeface="+mj-lt"/>
                <a:cs typeface="Times New Roman" panose="02020603050405020304" pitchFamily="18" charset="0"/>
              </a:rPr>
              <a:t>Cryogenic Payload Thermal Simulation Design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024A7D-4B39-48FD-C19A-447A09EE7864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F3C676-EA35-42E7-6C9C-5B11FE3085E8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715D99A2-1EFD-C264-E57B-B297E7CD150D}"/>
              </a:ext>
            </a:extLst>
          </p:cNvPr>
          <p:cNvGrpSpPr/>
          <p:nvPr/>
        </p:nvGrpSpPr>
        <p:grpSpPr>
          <a:xfrm>
            <a:off x="4439932" y="915515"/>
            <a:ext cx="7523378" cy="5026970"/>
            <a:chOff x="1515870" y="1412272"/>
            <a:chExt cx="7523378" cy="502697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DF8A7C1-004A-35E2-5C04-8E5E1AF8D0A6}"/>
                </a:ext>
              </a:extLst>
            </p:cNvPr>
            <p:cNvGrpSpPr/>
            <p:nvPr/>
          </p:nvGrpSpPr>
          <p:grpSpPr>
            <a:xfrm>
              <a:off x="1515870" y="1412272"/>
              <a:ext cx="7523378" cy="5026970"/>
              <a:chOff x="1515870" y="1412272"/>
              <a:chExt cx="7523378" cy="502697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A67F153-8FF7-2AEA-1378-9088AE7635B3}"/>
                  </a:ext>
                </a:extLst>
              </p:cNvPr>
              <p:cNvGrpSpPr/>
              <p:nvPr/>
            </p:nvGrpSpPr>
            <p:grpSpPr>
              <a:xfrm>
                <a:off x="1515870" y="1412272"/>
                <a:ext cx="7170198" cy="5026970"/>
                <a:chOff x="4067046" y="1212572"/>
                <a:chExt cx="7170198" cy="5026970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34E31366-F95C-3A58-5E68-B919A5B296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692852" y="1212572"/>
                  <a:ext cx="3032990" cy="5026970"/>
                </a:xfrm>
                <a:prstGeom prst="rect">
                  <a:avLst/>
                </a:prstGeom>
              </p:spPr>
            </p:pic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E752EABE-7D7F-5895-32CF-414D0842BFD7}"/>
                    </a:ext>
                  </a:extLst>
                </p:cNvPr>
                <p:cNvGrpSpPr/>
                <p:nvPr/>
              </p:nvGrpSpPr>
              <p:grpSpPr>
                <a:xfrm>
                  <a:off x="4067046" y="2639119"/>
                  <a:ext cx="7170198" cy="2930075"/>
                  <a:chOff x="4067046" y="2639119"/>
                  <a:chExt cx="7170198" cy="2930075"/>
                </a:xfrm>
              </p:grpSpPr>
              <p:cxnSp>
                <p:nvCxnSpPr>
                  <p:cNvPr id="38" name="Straight Arrow Connector 37">
                    <a:extLst>
                      <a:ext uri="{FF2B5EF4-FFF2-40B4-BE49-F238E27FC236}">
                        <a16:creationId xmlns:a16="http://schemas.microsoft.com/office/drawing/2014/main" id="{E74ADF4E-D8EE-C301-CF9D-8A40CE89D317}"/>
                      </a:ext>
                    </a:extLst>
                  </p:cNvPr>
                  <p:cNvCxnSpPr>
                    <a:cxnSpLocks/>
                    <a:stCxn id="42" idx="1"/>
                  </p:cNvCxnSpPr>
                  <p:nvPr/>
                </p:nvCxnSpPr>
                <p:spPr>
                  <a:xfrm flipH="1" flipV="1">
                    <a:off x="8647176" y="2639119"/>
                    <a:ext cx="1189107" cy="1318862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D04A2AFF-CBBB-71CF-C4ED-3B7D568CC783}"/>
                      </a:ext>
                    </a:extLst>
                  </p:cNvPr>
                  <p:cNvGrpSpPr/>
                  <p:nvPr/>
                </p:nvGrpSpPr>
                <p:grpSpPr>
                  <a:xfrm>
                    <a:off x="4067046" y="3257122"/>
                    <a:ext cx="7170198" cy="2021256"/>
                    <a:chOff x="4067046" y="3257122"/>
                    <a:chExt cx="7170198" cy="2021256"/>
                  </a:xfrm>
                </p:grpSpPr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908C84B2-E184-01D4-24CA-BC52A7D0D6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67046" y="3801050"/>
                      <a:ext cx="1101244" cy="147732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noProof="0" dirty="0">
                          <a:solidFill>
                            <a:srgbClr val="FF0000"/>
                          </a:solidFill>
                        </a:rPr>
                        <a:t>H</a:t>
                      </a:r>
                      <a:r>
                        <a:rPr lang="en-US" noProof="0" dirty="0"/>
                        <a:t>eat</a:t>
                      </a:r>
                    </a:p>
                    <a:p>
                      <a:r>
                        <a:rPr lang="en-US" noProof="0" dirty="0">
                          <a:solidFill>
                            <a:srgbClr val="FF0000"/>
                          </a:solidFill>
                        </a:rPr>
                        <a:t>L</a:t>
                      </a:r>
                      <a:r>
                        <a:rPr lang="en-US" noProof="0" dirty="0"/>
                        <a:t>ink</a:t>
                      </a:r>
                    </a:p>
                    <a:p>
                      <a:r>
                        <a:rPr lang="en-US" noProof="0" dirty="0">
                          <a:solidFill>
                            <a:srgbClr val="FF0000"/>
                          </a:solidFill>
                        </a:rPr>
                        <a:t>V</a:t>
                      </a:r>
                      <a:r>
                        <a:rPr lang="en-US" noProof="0" dirty="0"/>
                        <a:t>ibration</a:t>
                      </a:r>
                    </a:p>
                    <a:p>
                      <a:r>
                        <a:rPr lang="en-US" noProof="0" dirty="0"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rPr lang="en-US" noProof="0" dirty="0"/>
                        <a:t>solation</a:t>
                      </a:r>
                    </a:p>
                    <a:p>
                      <a:r>
                        <a:rPr lang="en-US" noProof="0" dirty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lang="en-US" noProof="0" dirty="0"/>
                        <a:t>ystem</a:t>
                      </a:r>
                    </a:p>
                  </p:txBody>
                </p:sp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A7C34DF7-5088-BE51-677A-BF2EF04477E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836283" y="3634815"/>
                      <a:ext cx="1400961" cy="646331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noProof="0" dirty="0"/>
                        <a:t>8 Heat Links</a:t>
                      </a:r>
                    </a:p>
                    <a:p>
                      <a:r>
                        <a:rPr lang="en-US" noProof="0" dirty="0"/>
                        <a:t>243.45 mm</a:t>
                      </a:r>
                    </a:p>
                  </p:txBody>
                </p:sp>
                <p:cxnSp>
                  <p:nvCxnSpPr>
                    <p:cNvPr id="43" name="Straight Arrow Connector 42">
                      <a:extLst>
                        <a:ext uri="{FF2B5EF4-FFF2-40B4-BE49-F238E27FC236}">
                          <a16:creationId xmlns:a16="http://schemas.microsoft.com/office/drawing/2014/main" id="{73532BE6-A813-08FC-5968-4BEDAFDD213A}"/>
                        </a:ext>
                      </a:extLst>
                    </p:cNvPr>
                    <p:cNvCxnSpPr>
                      <a:cxnSpLocks/>
                      <a:stCxn id="42" idx="1"/>
                    </p:cNvCxnSpPr>
                    <p:nvPr/>
                  </p:nvCxnSpPr>
                  <p:spPr>
                    <a:xfrm flipH="1" flipV="1">
                      <a:off x="8778240" y="3257122"/>
                      <a:ext cx="1058043" cy="700859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Arrow Connector 43">
                      <a:extLst>
                        <a:ext uri="{FF2B5EF4-FFF2-40B4-BE49-F238E27FC236}">
                          <a16:creationId xmlns:a16="http://schemas.microsoft.com/office/drawing/2014/main" id="{FED139E2-43FB-917C-5262-F899E527F883}"/>
                        </a:ext>
                      </a:extLst>
                    </p:cNvPr>
                    <p:cNvCxnSpPr>
                      <a:cxnSpLocks/>
                      <a:stCxn id="42" idx="1"/>
                    </p:cNvCxnSpPr>
                    <p:nvPr/>
                  </p:nvCxnSpPr>
                  <p:spPr>
                    <a:xfrm flipH="1">
                      <a:off x="8778240" y="3957981"/>
                      <a:ext cx="1058043" cy="177887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40" name="Straight Arrow Connector 39">
                    <a:extLst>
                      <a:ext uri="{FF2B5EF4-FFF2-40B4-BE49-F238E27FC236}">
                        <a16:creationId xmlns:a16="http://schemas.microsoft.com/office/drawing/2014/main" id="{788075CF-1427-99D7-701B-7237FB3A504A}"/>
                      </a:ext>
                    </a:extLst>
                  </p:cNvPr>
                  <p:cNvCxnSpPr>
                    <a:cxnSpLocks/>
                    <a:stCxn id="7" idx="1"/>
                  </p:cNvCxnSpPr>
                  <p:nvPr/>
                </p:nvCxnSpPr>
                <p:spPr>
                  <a:xfrm flipH="1" flipV="1">
                    <a:off x="8209347" y="5540657"/>
                    <a:ext cx="1279636" cy="2853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8E45F518-F5CE-7210-2ED8-72ED5F6EB2A6}"/>
                  </a:ext>
                </a:extLst>
              </p:cNvPr>
              <p:cNvCxnSpPr>
                <a:cxnSpLocks/>
                <a:stCxn id="16" idx="3"/>
              </p:cNvCxnSpPr>
              <p:nvPr/>
            </p:nvCxnSpPr>
            <p:spPr>
              <a:xfrm>
                <a:off x="3118374" y="2737835"/>
                <a:ext cx="1511722" cy="44427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44C978E-A912-B55A-87E7-AC654065E219}"/>
                  </a:ext>
                </a:extLst>
              </p:cNvPr>
              <p:cNvSpPr txBox="1"/>
              <p:nvPr/>
            </p:nvSpPr>
            <p:spPr>
              <a:xfrm>
                <a:off x="1593982" y="2414669"/>
                <a:ext cx="1524392" cy="64633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noProof="0" dirty="0"/>
                  <a:t>16 Heat Links</a:t>
                </a:r>
              </a:p>
              <a:p>
                <a:r>
                  <a:rPr lang="en-US" noProof="0" dirty="0"/>
                  <a:t>1005.45 mm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81DAFD7-D438-E84A-ECC7-F199C0F8DCC1}"/>
                  </a:ext>
                </a:extLst>
              </p:cNvPr>
              <p:cNvSpPr txBox="1"/>
              <p:nvPr/>
            </p:nvSpPr>
            <p:spPr>
              <a:xfrm>
                <a:off x="7638287" y="2147447"/>
                <a:ext cx="1400961" cy="64633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noProof="0" dirty="0"/>
                  <a:t>8 Heat Links</a:t>
                </a:r>
              </a:p>
              <a:p>
                <a:r>
                  <a:rPr lang="en-US" noProof="0" dirty="0"/>
                  <a:t>635.19 mm</a:t>
                </a: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1E1BE20E-5C28-5326-EB99-84E95339247C}"/>
                  </a:ext>
                </a:extLst>
              </p:cNvPr>
              <p:cNvCxnSpPr>
                <a:cxnSpLocks/>
                <a:stCxn id="17" idx="1"/>
              </p:cNvCxnSpPr>
              <p:nvPr/>
            </p:nvCxnSpPr>
            <p:spPr>
              <a:xfrm flipH="1">
                <a:off x="6842859" y="2470613"/>
                <a:ext cx="795428" cy="26722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AD2507-DB86-1133-E7DA-C030E1076031}"/>
                </a:ext>
              </a:extLst>
            </p:cNvPr>
            <p:cNvSpPr txBox="1"/>
            <p:nvPr/>
          </p:nvSpPr>
          <p:spPr>
            <a:xfrm>
              <a:off x="6937807" y="5445728"/>
              <a:ext cx="1400961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noProof="0" dirty="0"/>
                <a:t>8 Heat Links</a:t>
              </a:r>
            </a:p>
            <a:p>
              <a:r>
                <a:rPr lang="en-US" noProof="0" dirty="0"/>
                <a:t>942.76 mm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E6D608D-10BA-1B14-BE2A-35DA1EE31FDA}"/>
              </a:ext>
            </a:extLst>
          </p:cNvPr>
          <p:cNvSpPr txBox="1"/>
          <p:nvPr/>
        </p:nvSpPr>
        <p:spPr>
          <a:xfrm>
            <a:off x="7635240" y="1109998"/>
            <a:ext cx="1034257" cy="36933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noProof="0" dirty="0"/>
              <a:t>34.87 Kg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ABC47B3-ECA3-3A56-8B9F-7C488AB67F6D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8669497" y="1294664"/>
            <a:ext cx="243280" cy="41004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BE22997-DB92-31D7-C287-AA119AF0138E}"/>
              </a:ext>
            </a:extLst>
          </p:cNvPr>
          <p:cNvSpPr txBox="1"/>
          <p:nvPr/>
        </p:nvSpPr>
        <p:spPr>
          <a:xfrm>
            <a:off x="9641714" y="4401752"/>
            <a:ext cx="721672" cy="36933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noProof="0" dirty="0"/>
              <a:t>30 Kg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63A0D95-D42D-62D7-664B-53B508C4479D}"/>
              </a:ext>
            </a:extLst>
          </p:cNvPr>
          <p:cNvSpPr txBox="1"/>
          <p:nvPr/>
        </p:nvSpPr>
        <p:spPr>
          <a:xfrm>
            <a:off x="5816687" y="2887408"/>
            <a:ext cx="1034257" cy="36933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noProof="0" dirty="0"/>
              <a:t>25.98 Kg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7857119-4B0B-7781-3AAB-AAB0C01FEFA8}"/>
              </a:ext>
            </a:extLst>
          </p:cNvPr>
          <p:cNvCxnSpPr>
            <a:cxnSpLocks/>
            <a:stCxn id="48" idx="3"/>
          </p:cNvCxnSpPr>
          <p:nvPr/>
        </p:nvCxnSpPr>
        <p:spPr>
          <a:xfrm flipV="1">
            <a:off x="6850944" y="2572044"/>
            <a:ext cx="1465904" cy="50003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1810DC8-9F69-52DF-5F65-739E3181FB63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6850944" y="3072074"/>
            <a:ext cx="1465904" cy="32316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F64FA6E-1312-FD5C-9AB7-1DEB529B6C43}"/>
              </a:ext>
            </a:extLst>
          </p:cNvPr>
          <p:cNvCxnSpPr>
            <a:cxnSpLocks/>
            <a:stCxn id="47" idx="1"/>
          </p:cNvCxnSpPr>
          <p:nvPr/>
        </p:nvCxnSpPr>
        <p:spPr>
          <a:xfrm flipH="1" flipV="1">
            <a:off x="9063707" y="4242657"/>
            <a:ext cx="578007" cy="34376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9A808BE-D5C2-471D-0999-090AF00AAF26}"/>
              </a:ext>
            </a:extLst>
          </p:cNvPr>
          <p:cNvSpPr txBox="1"/>
          <p:nvPr/>
        </p:nvSpPr>
        <p:spPr>
          <a:xfrm>
            <a:off x="5820470" y="4057991"/>
            <a:ext cx="949299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noProof="0" dirty="0"/>
              <a:t>200mm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2772E1C-1CDA-0800-AAD5-3F845441ADD7}"/>
              </a:ext>
            </a:extLst>
          </p:cNvPr>
          <p:cNvCxnSpPr>
            <a:cxnSpLocks/>
            <a:stCxn id="52" idx="0"/>
          </p:cNvCxnSpPr>
          <p:nvPr/>
        </p:nvCxnSpPr>
        <p:spPr>
          <a:xfrm flipV="1">
            <a:off x="6295120" y="2238795"/>
            <a:ext cx="2505441" cy="181919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181EA96-94E5-2CCE-33A7-B497CEA78037}"/>
              </a:ext>
            </a:extLst>
          </p:cNvPr>
          <p:cNvCxnSpPr>
            <a:cxnSpLocks/>
            <a:stCxn id="52" idx="0"/>
          </p:cNvCxnSpPr>
          <p:nvPr/>
        </p:nvCxnSpPr>
        <p:spPr>
          <a:xfrm flipV="1">
            <a:off x="6295120" y="2979984"/>
            <a:ext cx="2529908" cy="107800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579A674-6865-852D-04C5-1967CCE9DB84}"/>
              </a:ext>
            </a:extLst>
          </p:cNvPr>
          <p:cNvCxnSpPr>
            <a:cxnSpLocks/>
            <a:stCxn id="52" idx="0"/>
          </p:cNvCxnSpPr>
          <p:nvPr/>
        </p:nvCxnSpPr>
        <p:spPr>
          <a:xfrm flipV="1">
            <a:off x="6295120" y="3913922"/>
            <a:ext cx="2505441" cy="14406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AE5B9B7-1F57-1DFA-994D-1DCF40B8CC8C}"/>
              </a:ext>
            </a:extLst>
          </p:cNvPr>
          <p:cNvSpPr txBox="1"/>
          <p:nvPr/>
        </p:nvSpPr>
        <p:spPr>
          <a:xfrm>
            <a:off x="612648" y="1813369"/>
            <a:ext cx="3076611" cy="36933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noProof="0" dirty="0"/>
              <a:t>Total mass HLVIS = 116.83 Kg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9D2A00-44AD-8C31-85BA-6EA2C56593CB}"/>
              </a:ext>
            </a:extLst>
          </p:cNvPr>
          <p:cNvSpPr txBox="1"/>
          <p:nvPr/>
        </p:nvSpPr>
        <p:spPr>
          <a:xfrm>
            <a:off x="612648" y="2608993"/>
            <a:ext cx="3127972" cy="64633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noProof="0" dirty="0"/>
              <a:t>Total length (</a:t>
            </a:r>
            <a:r>
              <a:rPr lang="en-US" noProof="0" dirty="0" err="1"/>
              <a:t>w.o.</a:t>
            </a:r>
            <a:r>
              <a:rPr lang="en-US" noProof="0" dirty="0"/>
              <a:t> HLVIS bulks)</a:t>
            </a:r>
          </a:p>
          <a:p>
            <a:r>
              <a:rPr lang="en-US" noProof="0" dirty="0"/>
              <a:t>Ring </a:t>
            </a:r>
            <a:r>
              <a:rPr lang="en-US" noProof="0" dirty="0">
                <a:sym typeface="Wingdings" panose="05000000000000000000" pitchFamily="2" charset="2"/>
              </a:rPr>
              <a:t></a:t>
            </a:r>
            <a:r>
              <a:rPr lang="en-US" noProof="0" dirty="0"/>
              <a:t> AC = 2308.3 mm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537C668-F152-C927-7572-8965C0CDDD77}"/>
              </a:ext>
            </a:extLst>
          </p:cNvPr>
          <p:cNvGrpSpPr/>
          <p:nvPr/>
        </p:nvGrpSpPr>
        <p:grpSpPr>
          <a:xfrm>
            <a:off x="160443" y="3797433"/>
            <a:ext cx="3971985" cy="2081553"/>
            <a:chOff x="74271" y="4411322"/>
            <a:chExt cx="3971985" cy="2081553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163964D-F639-0D2F-74D3-A9CB3C05EB4C}"/>
                </a:ext>
              </a:extLst>
            </p:cNvPr>
            <p:cNvSpPr txBox="1"/>
            <p:nvPr/>
          </p:nvSpPr>
          <p:spPr>
            <a:xfrm>
              <a:off x="701624" y="4411322"/>
              <a:ext cx="2717282" cy="369332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noProof="0" dirty="0"/>
                <a:t>Total mass Pay = 921.8 Kg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B0C15942-BA61-1CC5-86C5-2F12BD300005}"/>
                    </a:ext>
                  </a:extLst>
                </p:cNvPr>
                <p:cNvSpPr txBox="1"/>
                <p:nvPr/>
              </p:nvSpPr>
              <p:spPr>
                <a:xfrm>
                  <a:off x="1182332" y="5691243"/>
                  <a:ext cx="1755865" cy="369332"/>
                </a:xfrm>
                <a:prstGeom prst="rect">
                  <a:avLst/>
                </a:prstGeom>
                <a:noFill/>
                <a:ln w="19050">
                  <a:solidFill>
                    <a:srgbClr val="0070C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noProof="0" dirty="0"/>
                    <a:t>HLVIS </a:t>
                  </a:r>
                  <a14:m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∼</m:t>
                      </m:r>
                    </m:oMath>
                  </a14:m>
                  <a:r>
                    <a:rPr lang="en-US" noProof="0" dirty="0"/>
                    <a:t> 1/8 Pay</a:t>
                  </a: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B0C15942-BA61-1CC5-86C5-2F12BD3000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2332" y="5691243"/>
                  <a:ext cx="1755865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2405" t="-6349" r="-1718" b="-23810"/>
                  </a:stretch>
                </a:blipFill>
                <a:ln w="19050"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2CEF4AD0-2E0D-ABD1-EAC8-F170EB431F00}"/>
                </a:ext>
              </a:extLst>
            </p:cNvPr>
            <p:cNvCxnSpPr>
              <a:cxnSpLocks/>
              <a:stCxn id="59" idx="2"/>
              <a:endCxn id="60" idx="0"/>
            </p:cNvCxnSpPr>
            <p:nvPr/>
          </p:nvCxnSpPr>
          <p:spPr>
            <a:xfrm>
              <a:off x="2060265" y="4780654"/>
              <a:ext cx="0" cy="91058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1C7717B-8A2A-E36A-41B2-113285AA8C2F}"/>
                </a:ext>
              </a:extLst>
            </p:cNvPr>
            <p:cNvSpPr txBox="1"/>
            <p:nvPr/>
          </p:nvSpPr>
          <p:spPr>
            <a:xfrm>
              <a:off x="74271" y="6123543"/>
              <a:ext cx="3971985" cy="369332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noProof="0" dirty="0"/>
                <a:t>KAGRA design requirement = 1/10 Pay </a:t>
              </a:r>
            </a:p>
          </p:txBody>
        </p:sp>
      </p:grpSp>
      <p:sp>
        <p:nvSpPr>
          <p:cNvPr id="63" name="Slide Number Placeholder 62">
            <a:extLst>
              <a:ext uri="{FF2B5EF4-FFF2-40B4-BE49-F238E27FC236}">
                <a16:creationId xmlns:a16="http://schemas.microsoft.com/office/drawing/2014/main" id="{BE794839-6906-4FB8-16E3-11CA27A61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9914"/>
            <a:ext cx="2743200" cy="365125"/>
          </a:xfrm>
        </p:spPr>
        <p:txBody>
          <a:bodyPr/>
          <a:lstStyle/>
          <a:p>
            <a:fld id="{384EC494-318B-411D-8DA7-5291595226E3}" type="slidenum">
              <a:rPr lang="en-US" noProof="0" smtClean="0"/>
              <a:t>8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702150-3F31-6665-2612-37517AE51B9A}"/>
              </a:ext>
            </a:extLst>
          </p:cNvPr>
          <p:cNvSpPr txBox="1"/>
          <p:nvPr/>
        </p:nvSpPr>
        <p:spPr>
          <a:xfrm>
            <a:off x="0" y="6537262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latin typeface="Roboto" panose="02000000000000000000" pitchFamily="2" charset="0"/>
              </a:rPr>
              <a:t>Thermo-Mechanical Simulations of ET-LF Payload</a:t>
            </a:r>
            <a:endParaRPr lang="en-US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F488E8-4828-C193-E09E-4B37FCA16947}"/>
              </a:ext>
            </a:extLst>
          </p:cNvPr>
          <p:cNvSpPr txBox="1"/>
          <p:nvPr/>
        </p:nvSpPr>
        <p:spPr>
          <a:xfrm>
            <a:off x="6025896" y="6509829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 III Workshop on ET-LF TM Tower Integration </a:t>
            </a:r>
            <a:r>
              <a:rPr lang="en-US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29/9/25    –     Marco Ricci </a:t>
            </a:r>
          </a:p>
        </p:txBody>
      </p:sp>
    </p:spTree>
    <p:extLst>
      <p:ext uri="{BB962C8B-B14F-4D97-AF65-F5344CB8AC3E}">
        <p14:creationId xmlns:p14="http://schemas.microsoft.com/office/powerpoint/2010/main" val="2311088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2DFB6-4162-76B0-1FB1-FB07C8456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88F0C3C-9754-D355-3390-E6402C6D2612}"/>
              </a:ext>
            </a:extLst>
          </p:cNvPr>
          <p:cNvSpPr txBox="1"/>
          <p:nvPr/>
        </p:nvSpPr>
        <p:spPr>
          <a:xfrm>
            <a:off x="0" y="0"/>
            <a:ext cx="736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latin typeface="+mj-lt"/>
                <a:cs typeface="Times New Roman" panose="02020603050405020304" pitchFamily="18" charset="0"/>
              </a:rPr>
              <a:t>Heat Link Stiffness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1BC4E7-01DF-46C3-FBFF-838222098C2D}"/>
              </a:ext>
            </a:extLst>
          </p:cNvPr>
          <p:cNvCxnSpPr/>
          <p:nvPr/>
        </p:nvCxnSpPr>
        <p:spPr>
          <a:xfrm>
            <a:off x="0" y="623804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BDB234-C98F-05AC-1ABE-D9433F541E68}"/>
              </a:ext>
            </a:extLst>
          </p:cNvPr>
          <p:cNvCxnSpPr/>
          <p:nvPr/>
        </p:nvCxnSpPr>
        <p:spPr>
          <a:xfrm>
            <a:off x="0" y="648206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Slide Number Placeholder 62">
            <a:extLst>
              <a:ext uri="{FF2B5EF4-FFF2-40B4-BE49-F238E27FC236}">
                <a16:creationId xmlns:a16="http://schemas.microsoft.com/office/drawing/2014/main" id="{3F59EFEB-8FC0-D1AE-AFD7-DDCF41801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9914"/>
            <a:ext cx="2743200" cy="365125"/>
          </a:xfrm>
        </p:spPr>
        <p:txBody>
          <a:bodyPr/>
          <a:lstStyle/>
          <a:p>
            <a:fld id="{384EC494-318B-411D-8DA7-5291595226E3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8F7C8F-6181-E6DA-7E9D-CF534F91259B}"/>
              </a:ext>
            </a:extLst>
          </p:cNvPr>
          <p:cNvSpPr txBox="1"/>
          <p:nvPr/>
        </p:nvSpPr>
        <p:spPr>
          <a:xfrm>
            <a:off x="0" y="6537262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>
                <a:latin typeface="Roboto" panose="02000000000000000000" pitchFamily="2" charset="0"/>
              </a:rPr>
              <a:t>Thermo-Mechanical Simulations of ET-LF Payload</a:t>
            </a:r>
            <a:endParaRPr lang="en-US" sz="1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7549F1-F55E-9DFB-F383-07C08D7E408E}"/>
              </a:ext>
            </a:extLst>
          </p:cNvPr>
          <p:cNvSpPr txBox="1"/>
          <p:nvPr/>
        </p:nvSpPr>
        <p:spPr>
          <a:xfrm>
            <a:off x="6025896" y="6509829"/>
            <a:ext cx="583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 dirty="0"/>
              <a:t> III Workshop on ET-LF TM Tower Integration </a:t>
            </a:r>
            <a:r>
              <a:rPr lang="en-US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29/9/25    –     Marco Ricci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CBF5C9-FCC6-C4B0-61E8-B46B8057B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12" y="816715"/>
            <a:ext cx="4905441" cy="9480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93E0B5-0B11-4A28-FD6F-F42475F65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13" y="1865711"/>
            <a:ext cx="2106748" cy="2589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DAE72C-6702-3DFA-C0ED-036277054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210" y="2139632"/>
            <a:ext cx="3741792" cy="16216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C46AFD-1B64-2521-D1EA-09A0CDD12F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88" y="3916783"/>
            <a:ext cx="5813408" cy="10397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8C5C1ED-152B-F404-3773-7572BD8C15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0090" y="5286747"/>
            <a:ext cx="1400370" cy="7525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994A59-5837-37D5-BC83-20D6A985F4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4356" y="856442"/>
            <a:ext cx="3032990" cy="502697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E8C29A6-DD03-15D7-0732-2521432A9B97}"/>
              </a:ext>
            </a:extLst>
          </p:cNvPr>
          <p:cNvSpPr/>
          <p:nvPr/>
        </p:nvSpPr>
        <p:spPr>
          <a:xfrm>
            <a:off x="316413" y="786384"/>
            <a:ext cx="4941387" cy="13382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6A02BCF-0541-1572-59A8-304DCC13F793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8548549" y="3457409"/>
            <a:ext cx="900251" cy="19104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F98B928-6553-79A8-E88A-8690ED98DA65}"/>
                  </a:ext>
                </a:extLst>
              </p:cNvPr>
              <p:cNvSpPr txBox="1"/>
              <p:nvPr/>
            </p:nvSpPr>
            <p:spPr>
              <a:xfrm>
                <a:off x="6253405" y="1333750"/>
                <a:ext cx="2295144" cy="4247317"/>
              </a:xfrm>
              <a:prstGeom prst="rect">
                <a:avLst/>
              </a:prstGeom>
              <a:noFill/>
              <a:ln w="5715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noProof="0" dirty="0"/>
                  <a:t>The single Heat Link has:</a:t>
                </a:r>
              </a:p>
              <a:p>
                <a:pPr algn="ctr"/>
                <a:endParaRPr lang="en-US" noProof="0" dirty="0"/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noProof="0" dirty="0"/>
                  <a:t>Equivalent Cross Section of the braid of 7 x 7 x 7 thin wires </a:t>
                </a:r>
                <a14:m>
                  <m:oMath xmlns:m="http://schemas.openxmlformats.org/officeDocument/2006/math">
                    <m:r>
                      <a:rPr lang="en-US" i="1" noProof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i="1" noProof="0" smtClean="0">
                        <a:latin typeface="Cambria Math" panose="02040503050406030204" pitchFamily="18" charset="0"/>
                      </a:rPr>
                      <m:t>=0.15</m:t>
                    </m:r>
                    <m:r>
                      <a:rPr lang="en-US" i="1" noProof="0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noProof="0" dirty="0"/>
                  <a:t>. Total Cross Section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=6.06</m:t>
                    </m:r>
                    <m:r>
                      <a:rPr lang="en-US" i="1" noProof="0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noProof="0" dirty="0"/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noProof="0" dirty="0"/>
                  <a:t>Reduced Young Modulus in order to account for the braid of multiple thin wires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F98B928-6553-79A8-E88A-8690ED98D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405" y="1333750"/>
                <a:ext cx="2295144" cy="4247317"/>
              </a:xfrm>
              <a:prstGeom prst="rect">
                <a:avLst/>
              </a:prstGeom>
              <a:blipFill>
                <a:blip r:embed="rId8"/>
                <a:stretch>
                  <a:fillRect l="-779" t="-142" b="-708"/>
                </a:stretch>
              </a:blipFill>
              <a:ln w="571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9475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10781</TotalTime>
  <Words>1373</Words>
  <Application>Microsoft Office PowerPoint</Application>
  <PresentationFormat>Widescreen</PresentationFormat>
  <Paragraphs>331</Paragraphs>
  <Slides>25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Aptos</vt:lpstr>
      <vt:lpstr>Aptos Display</vt:lpstr>
      <vt:lpstr>Arial</vt:lpstr>
      <vt:lpstr>Cambria Math</vt:lpstr>
      <vt:lpstr>Roboto</vt:lpstr>
      <vt:lpstr>Times New Roman</vt:lpstr>
      <vt:lpstr>Wingdings</vt:lpstr>
      <vt:lpstr>Office Theme</vt:lpstr>
      <vt:lpstr>Acrobat Document</vt:lpstr>
      <vt:lpstr>Thermo-Mechanical Simulations of ET-LF Payload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 Ricci</dc:creator>
  <cp:lastModifiedBy>Marco Ricci</cp:lastModifiedBy>
  <cp:revision>24</cp:revision>
  <dcterms:created xsi:type="dcterms:W3CDTF">2025-07-23T18:05:15Z</dcterms:created>
  <dcterms:modified xsi:type="dcterms:W3CDTF">2025-09-29T07:06:47Z</dcterms:modified>
</cp:coreProperties>
</file>