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sldIdLst>
    <p:sldId id="256" r:id="rId5"/>
    <p:sldId id="783" r:id="rId6"/>
    <p:sldId id="796" r:id="rId7"/>
    <p:sldId id="861" r:id="rId8"/>
    <p:sldId id="260" r:id="rId9"/>
    <p:sldId id="257" r:id="rId10"/>
    <p:sldId id="729" r:id="rId11"/>
    <p:sldId id="706" r:id="rId12"/>
    <p:sldId id="857" r:id="rId13"/>
    <p:sldId id="711" r:id="rId14"/>
    <p:sldId id="797" r:id="rId15"/>
    <p:sldId id="798" r:id="rId16"/>
    <p:sldId id="799" r:id="rId17"/>
    <p:sldId id="858" r:id="rId18"/>
    <p:sldId id="825" r:id="rId19"/>
    <p:sldId id="859" r:id="rId20"/>
    <p:sldId id="791" r:id="rId21"/>
    <p:sldId id="814" r:id="rId22"/>
    <p:sldId id="860" r:id="rId23"/>
    <p:sldId id="815" r:id="rId24"/>
    <p:sldId id="761" r:id="rId25"/>
    <p:sldId id="822" r:id="rId26"/>
    <p:sldId id="824" r:id="rId27"/>
    <p:sldId id="852" r:id="rId28"/>
    <p:sldId id="851" r:id="rId29"/>
    <p:sldId id="712" r:id="rId30"/>
    <p:sldId id="738" r:id="rId31"/>
    <p:sldId id="848" r:id="rId32"/>
    <p:sldId id="854" r:id="rId33"/>
    <p:sldId id="292" r:id="rId34"/>
    <p:sldId id="790" r:id="rId35"/>
    <p:sldId id="817"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D41A1-AAE5-B442-8C88-1BE4DAE1FB22}" v="19" dt="2025-03-24T14:45:52.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p:restoredTop sz="93884"/>
  </p:normalViewPr>
  <p:slideViewPr>
    <p:cSldViewPr snapToGrid="0">
      <p:cViewPr varScale="1">
        <p:scale>
          <a:sx n="183" d="100"/>
          <a:sy n="183" d="100"/>
        </p:scale>
        <p:origin x="22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DCD4B-EB20-41AF-BBDF-CEAF555D22B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E0BACA4-3A9D-4C70-BE5F-4583A0036423}">
      <dgm:prSet custT="1"/>
      <dgm:spPr/>
      <dgm:t>
        <a:bodyPr/>
        <a:lstStyle/>
        <a:p>
          <a:r>
            <a:rPr lang="en-GB" sz="2800" dirty="0"/>
            <a:t>From KAGRA experience, simulations indicate:</a:t>
          </a:r>
          <a:endParaRPr lang="en-US" sz="2800" dirty="0"/>
        </a:p>
      </dgm:t>
    </dgm:pt>
    <dgm:pt modelId="{3059DE0D-70B7-4F86-AEE4-707EC7F73B6D}" type="parTrans" cxnId="{971B128F-EF15-4505-8DEC-7F3DFEC875C2}">
      <dgm:prSet/>
      <dgm:spPr/>
      <dgm:t>
        <a:bodyPr/>
        <a:lstStyle/>
        <a:p>
          <a:endParaRPr lang="en-US"/>
        </a:p>
      </dgm:t>
    </dgm:pt>
    <dgm:pt modelId="{1411642B-F826-42CE-AF3E-E81652E181B2}" type="sibTrans" cxnId="{971B128F-EF15-4505-8DEC-7F3DFEC875C2}">
      <dgm:prSet/>
      <dgm:spPr/>
      <dgm:t>
        <a:bodyPr/>
        <a:lstStyle/>
        <a:p>
          <a:endParaRPr lang="en-US"/>
        </a:p>
      </dgm:t>
    </dgm:pt>
    <dgm:pt modelId="{2EBEE76E-CFEF-401C-98F1-BE6197EF989D}">
      <dgm:prSet custT="1"/>
      <dgm:spPr/>
      <dgm:t>
        <a:bodyPr/>
        <a:lstStyle/>
        <a:p>
          <a:r>
            <a:rPr lang="en-GB" sz="2000" dirty="0"/>
            <a:t>reflectivity gets affected, already after 100 nm of H</a:t>
          </a:r>
          <a:r>
            <a:rPr lang="en-GB" sz="2000" baseline="-25000" dirty="0"/>
            <a:t>2</a:t>
          </a:r>
          <a:r>
            <a:rPr lang="en-GB" sz="2000" dirty="0"/>
            <a:t>O ice</a:t>
          </a:r>
          <a:endParaRPr lang="en-US" sz="2000" dirty="0"/>
        </a:p>
      </dgm:t>
    </dgm:pt>
    <dgm:pt modelId="{C80AA8AC-8E03-4FAC-829C-4C555C86C9B1}" type="parTrans" cxnId="{D2D7897A-C878-4682-87FC-5559F1E12C66}">
      <dgm:prSet/>
      <dgm:spPr/>
      <dgm:t>
        <a:bodyPr/>
        <a:lstStyle/>
        <a:p>
          <a:endParaRPr lang="en-US"/>
        </a:p>
      </dgm:t>
    </dgm:pt>
    <dgm:pt modelId="{A7769306-8C71-47FF-A3A4-40B4E1DF1976}" type="sibTrans" cxnId="{D2D7897A-C878-4682-87FC-5559F1E12C66}">
      <dgm:prSet/>
      <dgm:spPr/>
      <dgm:t>
        <a:bodyPr/>
        <a:lstStyle/>
        <a:p>
          <a:endParaRPr lang="en-US"/>
        </a:p>
      </dgm:t>
    </dgm:pt>
    <dgm:pt modelId="{FAA99D70-BCD6-4290-88D6-EEFB90C5FE3E}">
      <dgm:prSet custT="1"/>
      <dgm:spPr/>
      <dgm:t>
        <a:bodyPr/>
        <a:lstStyle/>
        <a:p>
          <a:r>
            <a:rPr lang="en-GB" sz="2000" dirty="0"/>
            <a:t>ET maximum thermal budget </a:t>
          </a:r>
          <a:r>
            <a:rPr lang="en-GB" sz="2000" b="1" dirty="0"/>
            <a:t>(~100 </a:t>
          </a:r>
          <a:r>
            <a:rPr lang="en-GB" sz="2000" b="1" dirty="0" err="1"/>
            <a:t>mW</a:t>
          </a:r>
          <a:r>
            <a:rPr lang="en-GB" sz="2000" b="1" dirty="0"/>
            <a:t>/ 1 W</a:t>
          </a:r>
          <a:r>
            <a:rPr lang="en-GB" sz="2000" dirty="0"/>
            <a:t>) is expected to be exceeded already after ~</a:t>
          </a:r>
          <a:r>
            <a:rPr lang="en-GB" sz="2000" b="1" dirty="0"/>
            <a:t>1-10 nm</a:t>
          </a:r>
          <a:r>
            <a:rPr lang="en-GB" sz="2000" dirty="0"/>
            <a:t> of H</a:t>
          </a:r>
          <a:r>
            <a:rPr lang="en-GB" sz="2000" baseline="-25000" dirty="0"/>
            <a:t>2</a:t>
          </a:r>
          <a:r>
            <a:rPr lang="en-GB" sz="2000" dirty="0"/>
            <a:t>O ice!!!</a:t>
          </a:r>
          <a:r>
            <a:rPr lang="en-GB" sz="1300" dirty="0"/>
            <a:t> </a:t>
          </a:r>
          <a:endParaRPr lang="en-US" sz="1300" dirty="0"/>
        </a:p>
      </dgm:t>
    </dgm:pt>
    <dgm:pt modelId="{8EACCF1A-3336-40E8-8ED0-1F3B3BE909D7}" type="parTrans" cxnId="{93B32B82-374D-43B1-B474-0699921E39C9}">
      <dgm:prSet/>
      <dgm:spPr/>
      <dgm:t>
        <a:bodyPr/>
        <a:lstStyle/>
        <a:p>
          <a:endParaRPr lang="en-US"/>
        </a:p>
      </dgm:t>
    </dgm:pt>
    <dgm:pt modelId="{4407CFC4-CFBC-4E56-AE49-67776BC05BF7}" type="sibTrans" cxnId="{93B32B82-374D-43B1-B474-0699921E39C9}">
      <dgm:prSet/>
      <dgm:spPr/>
      <dgm:t>
        <a:bodyPr/>
        <a:lstStyle/>
        <a:p>
          <a:endParaRPr lang="en-US"/>
        </a:p>
      </dgm:t>
    </dgm:pt>
    <dgm:pt modelId="{AFBEE0EB-BE04-A440-B120-AD87EC4CBBCA}" type="pres">
      <dgm:prSet presAssocID="{83EDCD4B-EB20-41AF-BBDF-CEAF555D22BA}" presName="outerComposite" presStyleCnt="0">
        <dgm:presLayoutVars>
          <dgm:chMax val="5"/>
          <dgm:dir/>
          <dgm:resizeHandles val="exact"/>
        </dgm:presLayoutVars>
      </dgm:prSet>
      <dgm:spPr/>
    </dgm:pt>
    <dgm:pt modelId="{E82D7C4A-DDC6-174C-A0A3-78B8A7F15202}" type="pres">
      <dgm:prSet presAssocID="{83EDCD4B-EB20-41AF-BBDF-CEAF555D22BA}" presName="dummyMaxCanvas" presStyleCnt="0">
        <dgm:presLayoutVars/>
      </dgm:prSet>
      <dgm:spPr/>
    </dgm:pt>
    <dgm:pt modelId="{D0B4394C-922D-614C-8B12-E92E740E9796}" type="pres">
      <dgm:prSet presAssocID="{83EDCD4B-EB20-41AF-BBDF-CEAF555D22BA}" presName="OneNode_1" presStyleLbl="node1" presStyleIdx="0" presStyleCnt="1" custScaleY="156724">
        <dgm:presLayoutVars>
          <dgm:bulletEnabled val="1"/>
        </dgm:presLayoutVars>
      </dgm:prSet>
      <dgm:spPr/>
    </dgm:pt>
  </dgm:ptLst>
  <dgm:cxnLst>
    <dgm:cxn modelId="{4C563800-E503-9442-9523-36EE59C8C631}" type="presOf" srcId="{2EBEE76E-CFEF-401C-98F1-BE6197EF989D}" destId="{D0B4394C-922D-614C-8B12-E92E740E9796}" srcOrd="0" destOrd="1" presId="urn:microsoft.com/office/officeart/2005/8/layout/vProcess5"/>
    <dgm:cxn modelId="{9BD4A00E-BE62-B846-87DD-DD1902F07758}" type="presOf" srcId="{83EDCD4B-EB20-41AF-BBDF-CEAF555D22BA}" destId="{AFBEE0EB-BE04-A440-B120-AD87EC4CBBCA}" srcOrd="0" destOrd="0" presId="urn:microsoft.com/office/officeart/2005/8/layout/vProcess5"/>
    <dgm:cxn modelId="{D2D7897A-C878-4682-87FC-5559F1E12C66}" srcId="{BE0BACA4-3A9D-4C70-BE5F-4583A0036423}" destId="{2EBEE76E-CFEF-401C-98F1-BE6197EF989D}" srcOrd="0" destOrd="0" parTransId="{C80AA8AC-8E03-4FAC-829C-4C555C86C9B1}" sibTransId="{A7769306-8C71-47FF-A3A4-40B4E1DF1976}"/>
    <dgm:cxn modelId="{93B32B82-374D-43B1-B474-0699921E39C9}" srcId="{BE0BACA4-3A9D-4C70-BE5F-4583A0036423}" destId="{FAA99D70-BCD6-4290-88D6-EEFB90C5FE3E}" srcOrd="1" destOrd="0" parTransId="{8EACCF1A-3336-40E8-8ED0-1F3B3BE909D7}" sibTransId="{4407CFC4-CFBC-4E56-AE49-67776BC05BF7}"/>
    <dgm:cxn modelId="{971B128F-EF15-4505-8DEC-7F3DFEC875C2}" srcId="{83EDCD4B-EB20-41AF-BBDF-CEAF555D22BA}" destId="{BE0BACA4-3A9D-4C70-BE5F-4583A0036423}" srcOrd="0" destOrd="0" parTransId="{3059DE0D-70B7-4F86-AEE4-707EC7F73B6D}" sibTransId="{1411642B-F826-42CE-AF3E-E81652E181B2}"/>
    <dgm:cxn modelId="{1613C3EA-FEF3-6B4D-BF00-89067682638A}" type="presOf" srcId="{FAA99D70-BCD6-4290-88D6-EEFB90C5FE3E}" destId="{D0B4394C-922D-614C-8B12-E92E740E9796}" srcOrd="0" destOrd="2" presId="urn:microsoft.com/office/officeart/2005/8/layout/vProcess5"/>
    <dgm:cxn modelId="{3CE6D4F4-94A6-D24A-A629-E44816A31FD5}" type="presOf" srcId="{BE0BACA4-3A9D-4C70-BE5F-4583A0036423}" destId="{D0B4394C-922D-614C-8B12-E92E740E9796}" srcOrd="0" destOrd="0" presId="urn:microsoft.com/office/officeart/2005/8/layout/vProcess5"/>
    <dgm:cxn modelId="{B20C8E08-921B-4548-88B9-42FC75CF8C14}" type="presParOf" srcId="{AFBEE0EB-BE04-A440-B120-AD87EC4CBBCA}" destId="{E82D7C4A-DDC6-174C-A0A3-78B8A7F15202}" srcOrd="0" destOrd="0" presId="urn:microsoft.com/office/officeart/2005/8/layout/vProcess5"/>
    <dgm:cxn modelId="{D0CD4686-B95E-6B44-834B-AEA56111B626}" type="presParOf" srcId="{AFBEE0EB-BE04-A440-B120-AD87EC4CBBCA}" destId="{D0B4394C-922D-614C-8B12-E92E740E9796}" srcOrd="1"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4394C-922D-614C-8B12-E92E740E9796}">
      <dsp:nvSpPr>
        <dsp:cNvPr id="0" name=""/>
        <dsp:cNvSpPr/>
      </dsp:nvSpPr>
      <dsp:spPr>
        <a:xfrm>
          <a:off x="0" y="249737"/>
          <a:ext cx="8086174" cy="18088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From KAGRA experience, simulations indicate:</a:t>
          </a:r>
          <a:endParaRPr lang="en-US" sz="2800" kern="1200" dirty="0"/>
        </a:p>
        <a:p>
          <a:pPr marL="228600" lvl="1" indent="-228600" algn="l" defTabSz="889000">
            <a:lnSpc>
              <a:spcPct val="90000"/>
            </a:lnSpc>
            <a:spcBef>
              <a:spcPct val="0"/>
            </a:spcBef>
            <a:spcAft>
              <a:spcPct val="15000"/>
            </a:spcAft>
            <a:buChar char="•"/>
          </a:pPr>
          <a:r>
            <a:rPr lang="en-GB" sz="2000" kern="1200" dirty="0"/>
            <a:t>reflectivity gets affected, already after 100 nm of H</a:t>
          </a:r>
          <a:r>
            <a:rPr lang="en-GB" sz="2000" kern="1200" baseline="-25000" dirty="0"/>
            <a:t>2</a:t>
          </a:r>
          <a:r>
            <a:rPr lang="en-GB" sz="2000" kern="1200" dirty="0"/>
            <a:t>O ice</a:t>
          </a:r>
          <a:endParaRPr lang="en-US" sz="2000" kern="1200" dirty="0"/>
        </a:p>
        <a:p>
          <a:pPr marL="228600" lvl="1" indent="-228600" algn="l" defTabSz="889000">
            <a:lnSpc>
              <a:spcPct val="90000"/>
            </a:lnSpc>
            <a:spcBef>
              <a:spcPct val="0"/>
            </a:spcBef>
            <a:spcAft>
              <a:spcPct val="15000"/>
            </a:spcAft>
            <a:buChar char="•"/>
          </a:pPr>
          <a:r>
            <a:rPr lang="en-GB" sz="2000" kern="1200" dirty="0"/>
            <a:t>ET maximum thermal budget </a:t>
          </a:r>
          <a:r>
            <a:rPr lang="en-GB" sz="2000" b="1" kern="1200" dirty="0"/>
            <a:t>(~100 </a:t>
          </a:r>
          <a:r>
            <a:rPr lang="en-GB" sz="2000" b="1" kern="1200" dirty="0" err="1"/>
            <a:t>mW</a:t>
          </a:r>
          <a:r>
            <a:rPr lang="en-GB" sz="2000" b="1" kern="1200" dirty="0"/>
            <a:t>/ 1 W</a:t>
          </a:r>
          <a:r>
            <a:rPr lang="en-GB" sz="2000" kern="1200" dirty="0"/>
            <a:t>) is expected to be exceeded already after ~</a:t>
          </a:r>
          <a:r>
            <a:rPr lang="en-GB" sz="2000" b="1" kern="1200" dirty="0"/>
            <a:t>1-10 nm</a:t>
          </a:r>
          <a:r>
            <a:rPr lang="en-GB" sz="2000" kern="1200" dirty="0"/>
            <a:t> of H</a:t>
          </a:r>
          <a:r>
            <a:rPr lang="en-GB" sz="2000" kern="1200" baseline="-25000" dirty="0"/>
            <a:t>2</a:t>
          </a:r>
          <a:r>
            <a:rPr lang="en-GB" sz="2000" kern="1200" dirty="0"/>
            <a:t>O ice!!!</a:t>
          </a:r>
          <a:r>
            <a:rPr lang="en-GB" sz="1300" kern="1200" dirty="0"/>
            <a:t> </a:t>
          </a:r>
          <a:endParaRPr lang="en-US" sz="1300" kern="1200" dirty="0"/>
        </a:p>
      </dsp:txBody>
      <dsp:txXfrm>
        <a:off x="52979" y="302716"/>
        <a:ext cx="7980216" cy="170289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34D07-C160-7C4A-80F9-B40D3BB83E18}" type="datetimeFigureOut">
              <a:rPr lang="en-GB" smtClean="0"/>
              <a:t>29/09/2025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17F85-D641-1C4E-80EB-A6D8489C0900}" type="slidenum">
              <a:rPr lang="en-GB" smtClean="0"/>
              <a:t>‹N›</a:t>
            </a:fld>
            <a:endParaRPr lang="en-GB"/>
          </a:p>
        </p:txBody>
      </p:sp>
    </p:spTree>
    <p:extLst>
      <p:ext uri="{BB962C8B-B14F-4D97-AF65-F5344CB8AC3E}">
        <p14:creationId xmlns:p14="http://schemas.microsoft.com/office/powerpoint/2010/main" val="39249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DE17F85-D641-1C4E-80EB-A6D8489C0900}" type="slidenum">
              <a:rPr lang="en-GB" smtClean="0"/>
              <a:t>1</a:t>
            </a:fld>
            <a:endParaRPr lang="en-GB"/>
          </a:p>
        </p:txBody>
      </p:sp>
    </p:spTree>
    <p:extLst>
      <p:ext uri="{BB962C8B-B14F-4D97-AF65-F5344CB8AC3E}">
        <p14:creationId xmlns:p14="http://schemas.microsoft.com/office/powerpoint/2010/main" val="3700717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E450-4475-7C42-BC5C-990192AAA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3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80B75-63D4-D907-2353-6F948437B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FE0B3-15B0-1E76-19AF-13ECABDB6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79C67-A5AB-828E-0B97-E6A1FAFDC68A}"/>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66FD8D86-6C1A-B6E5-7B14-EBA54DD184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E450-4475-7C42-BC5C-990192AAA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71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D1AB-7F1E-8E1E-DB4C-833A83AF8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9F6CB-493E-B9AA-F5CB-D302645E8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32594-6E2F-3A44-57C7-258654255E33}"/>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1533E7AB-FB06-31AD-C11D-2F8343A971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E450-4475-7C42-BC5C-990192AAA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7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68FA2-FE2B-C4B6-3ADD-11384100E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EA863-DAD9-DB5D-04C6-082EA88FD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01EF7-FBEE-3ED0-2B69-CF127822CC7A}"/>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837DDC8C-77B1-835A-99EF-4FCC90E98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E450-4475-7C42-BC5C-990192AAA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056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41EC0-F9C4-CB28-D591-D873EB5CC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65949-8B75-2C10-D482-D74ADB483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C5803-7FF3-2262-A187-06E7F7D540ED}"/>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4A1BE0C4-6B5A-8EE6-BF71-87859520F5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E450-4475-7C42-BC5C-990192AAA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538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DE17F85-D641-1C4E-80EB-A6D8489C0900}" type="slidenum">
              <a:rPr lang="en-GB" smtClean="0"/>
              <a:t>20</a:t>
            </a:fld>
            <a:endParaRPr lang="en-GB"/>
          </a:p>
        </p:txBody>
      </p:sp>
    </p:spTree>
    <p:extLst>
      <p:ext uri="{BB962C8B-B14F-4D97-AF65-F5344CB8AC3E}">
        <p14:creationId xmlns:p14="http://schemas.microsoft.com/office/powerpoint/2010/main" val="335618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5"/>
          </p:nvPr>
        </p:nvSpPr>
        <p:spPr/>
        <p:txBody>
          <a:bodyPr/>
          <a:lstStyle/>
          <a:p>
            <a:fld id="{C6D6034F-B1A7-B841-A789-1426D5CCBD0D}" type="slidenum">
              <a:rPr lang="en-GB" smtClean="0"/>
              <a:t>30</a:t>
            </a:fld>
            <a:endParaRPr lang="en-GB"/>
          </a:p>
        </p:txBody>
      </p:sp>
    </p:spTree>
    <p:extLst>
      <p:ext uri="{BB962C8B-B14F-4D97-AF65-F5344CB8AC3E}">
        <p14:creationId xmlns:p14="http://schemas.microsoft.com/office/powerpoint/2010/main" val="158450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6E25CF-39B7-4F25-0C4D-A1D8172F019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9CB25275-BFA3-C6B8-E9A8-8518F4CCE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8C0CF5D3-FF68-FC07-5632-0168B6172546}"/>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3BFC1E4A-01D8-7974-75F8-142EB37187AF}"/>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A01CB902-2FA9-8C97-3B8C-F94F68FDA9F4}"/>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339469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F4C91E-1F71-D700-0552-A58EF2391342}"/>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F046D4F-D1E0-BBE2-E745-60A2D2DE2CB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63D9A37-2E66-955B-7546-683052DA62CC}"/>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E3748FD2-B5F3-368D-41AD-87496435E141}"/>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B14CA02B-D55E-502B-AF5B-32A38BEEE284}"/>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181777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698D229-BE82-4B3E-3FAF-1419F8709D0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8F66CF19-4149-6B7F-B89A-91E65481BB2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C43413B-DD76-84FF-8EE2-9D7E342683B1}"/>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C102F0A0-9B99-DE0C-93C3-95CB7E9425D5}"/>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A9EBF7E5-9319-F4A6-FE56-E7057F9BF9A3}"/>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239220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72573D-9B53-7BFF-6F03-39CE757023F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CF02472-D667-88C5-1349-E737C04AC6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76BACB3-48F8-BDF7-EAF6-2CC096B8FF60}"/>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D2093170-5087-D216-A190-3BA49C86CDD3}"/>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C5226C9F-E846-1404-9F31-35A7F8D89AC3}"/>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185163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712998-D1CE-0ED4-9C0A-F905A1B126E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786FB74-4177-DDA0-8F53-85C2463BE2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F7FEE86-5E50-A300-7F75-7CE58E28A411}"/>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9B313A38-B9D6-7D1F-96F6-C3611E04420D}"/>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D489202F-8A19-AF2A-EE74-1B0E44D3A4AB}"/>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110270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32020-3135-EE4B-E85D-5D6FE8B3CE93}"/>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7672892-3955-6BBF-A36E-C55D88AEB2B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04E482BF-7509-0A3A-D8B8-F63FB0BFA72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0BAF2C18-3D48-4D34-638D-C0DA097A589C}"/>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61A2B7D3-9888-544C-6575-CC9B948E790B}"/>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BD7FBA23-A28B-9BE2-6F5A-070DE25048A5}"/>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363067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4A88C7-EE5F-5DFF-AE60-723E4CB8CA7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001AE16-7FAA-67DF-65EA-8B75E3BBF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7E27A5C-22D2-5AB1-A0AA-CE66D7C6FBE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329275F4-4F14-AE28-BC69-474870B72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346F193-06E9-5AF7-41DB-8C3EDB3A724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3417EB30-40A0-6CDC-2316-D7FA8D5E6A4E}"/>
              </a:ext>
            </a:extLst>
          </p:cNvPr>
          <p:cNvSpPr>
            <a:spLocks noGrp="1"/>
          </p:cNvSpPr>
          <p:nvPr>
            <p:ph type="dt" sz="half" idx="10"/>
          </p:nvPr>
        </p:nvSpPr>
        <p:spPr/>
        <p:txBody>
          <a:bodyPr/>
          <a:lstStyle/>
          <a:p>
            <a:r>
              <a:rPr lang="it-IT"/>
              <a:t>30/09/2025</a:t>
            </a:r>
            <a:endParaRPr lang="en-GB"/>
          </a:p>
        </p:txBody>
      </p:sp>
      <p:sp>
        <p:nvSpPr>
          <p:cNvPr id="8" name="Segnaposto piè di pagina 7">
            <a:extLst>
              <a:ext uri="{FF2B5EF4-FFF2-40B4-BE49-F238E27FC236}">
                <a16:creationId xmlns:a16="http://schemas.microsoft.com/office/drawing/2014/main" id="{2DEC13EF-2053-2C53-15A0-D215B44C51EE}"/>
              </a:ext>
            </a:extLst>
          </p:cNvPr>
          <p:cNvSpPr>
            <a:spLocks noGrp="1"/>
          </p:cNvSpPr>
          <p:nvPr>
            <p:ph type="ftr" sz="quarter" idx="11"/>
          </p:nvPr>
        </p:nvSpPr>
        <p:spPr/>
        <p:txBody>
          <a:bodyPr/>
          <a:lstStyle/>
          <a:p>
            <a:r>
              <a:rPr lang="en-GB"/>
              <a:t>L. Spallino, M. Angelucci, R. Cimino; LNF-INFN</a:t>
            </a:r>
          </a:p>
        </p:txBody>
      </p:sp>
      <p:sp>
        <p:nvSpPr>
          <p:cNvPr id="9" name="Segnaposto numero diapositiva 8">
            <a:extLst>
              <a:ext uri="{FF2B5EF4-FFF2-40B4-BE49-F238E27FC236}">
                <a16:creationId xmlns:a16="http://schemas.microsoft.com/office/drawing/2014/main" id="{8C941BA7-DC39-68B8-6A76-6F1774E9E4B4}"/>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268064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F0FA70-3F9F-C634-432F-243B72BAFC7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41125FF7-8677-D698-2B80-99E909375C1B}"/>
              </a:ext>
            </a:extLst>
          </p:cNvPr>
          <p:cNvSpPr>
            <a:spLocks noGrp="1"/>
          </p:cNvSpPr>
          <p:nvPr>
            <p:ph type="dt" sz="half" idx="10"/>
          </p:nvPr>
        </p:nvSpPr>
        <p:spPr/>
        <p:txBody>
          <a:bodyPr/>
          <a:lstStyle/>
          <a:p>
            <a:r>
              <a:rPr lang="it-IT"/>
              <a:t>30/09/2025</a:t>
            </a:r>
            <a:endParaRPr lang="en-GB"/>
          </a:p>
        </p:txBody>
      </p:sp>
      <p:sp>
        <p:nvSpPr>
          <p:cNvPr id="4" name="Segnaposto piè di pagina 3">
            <a:extLst>
              <a:ext uri="{FF2B5EF4-FFF2-40B4-BE49-F238E27FC236}">
                <a16:creationId xmlns:a16="http://schemas.microsoft.com/office/drawing/2014/main" id="{1A9BC26D-D23B-655C-8FE5-2D01F7BE8547}"/>
              </a:ext>
            </a:extLst>
          </p:cNvPr>
          <p:cNvSpPr>
            <a:spLocks noGrp="1"/>
          </p:cNvSpPr>
          <p:nvPr>
            <p:ph type="ftr" sz="quarter" idx="11"/>
          </p:nvPr>
        </p:nvSpPr>
        <p:spPr/>
        <p:txBody>
          <a:bodyPr/>
          <a:lstStyle/>
          <a:p>
            <a:r>
              <a:rPr lang="en-GB"/>
              <a:t>L. Spallino, M. Angelucci, R. Cimino; LNF-INFN</a:t>
            </a:r>
          </a:p>
        </p:txBody>
      </p:sp>
      <p:sp>
        <p:nvSpPr>
          <p:cNvPr id="5" name="Segnaposto numero diapositiva 4">
            <a:extLst>
              <a:ext uri="{FF2B5EF4-FFF2-40B4-BE49-F238E27FC236}">
                <a16:creationId xmlns:a16="http://schemas.microsoft.com/office/drawing/2014/main" id="{446F12A4-0C8C-457B-5DAA-12542B7855AE}"/>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214392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0BFB834-81FE-CDE4-4F3F-AD776AAAA02B}"/>
              </a:ext>
            </a:extLst>
          </p:cNvPr>
          <p:cNvSpPr>
            <a:spLocks noGrp="1"/>
          </p:cNvSpPr>
          <p:nvPr>
            <p:ph type="dt" sz="half" idx="10"/>
          </p:nvPr>
        </p:nvSpPr>
        <p:spPr/>
        <p:txBody>
          <a:bodyPr/>
          <a:lstStyle/>
          <a:p>
            <a:r>
              <a:rPr lang="it-IT"/>
              <a:t>30/09/2025</a:t>
            </a:r>
            <a:endParaRPr lang="en-GB"/>
          </a:p>
        </p:txBody>
      </p:sp>
      <p:sp>
        <p:nvSpPr>
          <p:cNvPr id="3" name="Segnaposto piè di pagina 2">
            <a:extLst>
              <a:ext uri="{FF2B5EF4-FFF2-40B4-BE49-F238E27FC236}">
                <a16:creationId xmlns:a16="http://schemas.microsoft.com/office/drawing/2014/main" id="{8C12475E-72D3-2488-F220-CEEBD20AB39D}"/>
              </a:ext>
            </a:extLst>
          </p:cNvPr>
          <p:cNvSpPr>
            <a:spLocks noGrp="1"/>
          </p:cNvSpPr>
          <p:nvPr>
            <p:ph type="ftr" sz="quarter" idx="11"/>
          </p:nvPr>
        </p:nvSpPr>
        <p:spPr/>
        <p:txBody>
          <a:bodyPr/>
          <a:lstStyle/>
          <a:p>
            <a:r>
              <a:rPr lang="en-GB"/>
              <a:t>L. Spallino, M. Angelucci, R. Cimino; LNF-INFN</a:t>
            </a:r>
          </a:p>
        </p:txBody>
      </p:sp>
      <p:sp>
        <p:nvSpPr>
          <p:cNvPr id="4" name="Segnaposto numero diapositiva 3">
            <a:extLst>
              <a:ext uri="{FF2B5EF4-FFF2-40B4-BE49-F238E27FC236}">
                <a16:creationId xmlns:a16="http://schemas.microsoft.com/office/drawing/2014/main" id="{83241023-E610-76A8-1E97-28D939B80B51}"/>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62885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5000A-459F-997C-F091-F26EC507876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12F09F2-8D30-0CF3-2617-23FA9D6B6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6935DAEA-CB5A-101A-1A55-DF712F535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52E21BF-9CB6-D9A9-5FB2-81937D24A550}"/>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4211C261-3CF7-E4F0-BD50-1058387B5879}"/>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D7AA491A-8644-B9F1-6DD7-77455D9A9BD2}"/>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198684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0512B9-91F3-5706-F2EA-6EB696395E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2D87154-1DF0-294F-3DED-6E4C2526E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956D9797-BEF6-E2AA-0C77-8DB8B0967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9530239-DE45-05A5-5CFE-C11469789C36}"/>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B92E60AC-9D6B-8D04-5EAE-EC812D033DD7}"/>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0A3947CE-1EF0-6D80-30D0-2996BB8A5BEE}"/>
              </a:ext>
            </a:extLst>
          </p:cNvPr>
          <p:cNvSpPr>
            <a:spLocks noGrp="1"/>
          </p:cNvSpPr>
          <p:nvPr>
            <p:ph type="sldNum" sz="quarter" idx="12"/>
          </p:nvPr>
        </p:nvSpPr>
        <p:spPr/>
        <p:txBody>
          <a:bodyPr/>
          <a:lstStyle/>
          <a:p>
            <a:fld id="{F6B9B36C-058A-4B45-9A9F-AC59BB9689E4}" type="slidenum">
              <a:rPr lang="en-GB" smtClean="0"/>
              <a:t>‹N›</a:t>
            </a:fld>
            <a:endParaRPr lang="en-GB"/>
          </a:p>
        </p:txBody>
      </p:sp>
    </p:spTree>
    <p:extLst>
      <p:ext uri="{BB962C8B-B14F-4D97-AF65-F5344CB8AC3E}">
        <p14:creationId xmlns:p14="http://schemas.microsoft.com/office/powerpoint/2010/main" val="326226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20AA0DB-95EB-0681-D784-9E0089CDE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F274AFEC-970B-4CE2-CBD2-153BE0A88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8445C56C-DB4B-8843-A9AA-DEE0C69D3B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it-IT"/>
              <a:t>30/09/2025</a:t>
            </a:r>
            <a:endParaRPr lang="en-GB"/>
          </a:p>
        </p:txBody>
      </p:sp>
      <p:sp>
        <p:nvSpPr>
          <p:cNvPr id="5" name="Segnaposto piè di pagina 4">
            <a:extLst>
              <a:ext uri="{FF2B5EF4-FFF2-40B4-BE49-F238E27FC236}">
                <a16:creationId xmlns:a16="http://schemas.microsoft.com/office/drawing/2014/main" id="{81D302BD-B43A-6A7D-0EE1-413A3D479A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L. Spallino, M. Angelucci, R. Cimino; LNF-INFN</a:t>
            </a:r>
          </a:p>
        </p:txBody>
      </p:sp>
      <p:sp>
        <p:nvSpPr>
          <p:cNvPr id="6" name="Segnaposto numero diapositiva 5">
            <a:extLst>
              <a:ext uri="{FF2B5EF4-FFF2-40B4-BE49-F238E27FC236}">
                <a16:creationId xmlns:a16="http://schemas.microsoft.com/office/drawing/2014/main" id="{B09FB1AD-585E-920E-CCA1-568BE3B66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B9B36C-058A-4B45-9A9F-AC59BB9689E4}" type="slidenum">
              <a:rPr lang="en-GB" smtClean="0"/>
              <a:t>‹N›</a:t>
            </a:fld>
            <a:endParaRPr lang="en-GB"/>
          </a:p>
        </p:txBody>
      </p:sp>
    </p:spTree>
    <p:extLst>
      <p:ext uri="{BB962C8B-B14F-4D97-AF65-F5344CB8AC3E}">
        <p14:creationId xmlns:p14="http://schemas.microsoft.com/office/powerpoint/2010/main" val="1952294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emf"/><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9.jpeg"/><Relationship Id="rId7" Type="http://schemas.openxmlformats.org/officeDocument/2006/relationships/image" Target="../media/image52.e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pngall.com/warning-sign-png" TargetMode="Externa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diagramData" Target="../diagrams/data1.xm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microsoft.com/office/2007/relationships/diagramDrawing" Target="../diagrams/drawing1.xml"/><Relationship Id="rId5" Type="http://schemas.openxmlformats.org/officeDocument/2006/relationships/image" Target="../media/image11.png"/><Relationship Id="rId10" Type="http://schemas.openxmlformats.org/officeDocument/2006/relationships/diagramColors" Target="../diagrams/colors1.xml"/><Relationship Id="rId4" Type="http://schemas.openxmlformats.org/officeDocument/2006/relationships/image" Target="../media/image10.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0F02DA-7665-E21B-58CD-5C3EF4E14C41}"/>
              </a:ext>
            </a:extLst>
          </p:cNvPr>
          <p:cNvSpPr>
            <a:spLocks noGrp="1"/>
          </p:cNvSpPr>
          <p:nvPr>
            <p:ph type="ctrTitle"/>
          </p:nvPr>
        </p:nvSpPr>
        <p:spPr>
          <a:xfrm>
            <a:off x="1524000" y="572373"/>
            <a:ext cx="9144000" cy="2937590"/>
          </a:xfrm>
        </p:spPr>
        <p:txBody>
          <a:bodyPr>
            <a:normAutofit/>
          </a:bodyPr>
          <a:lstStyle/>
          <a:p>
            <a:r>
              <a:rPr lang="en-GB" dirty="0"/>
              <a:t>III Workshop on ET-LF TM Tower Integration</a:t>
            </a:r>
            <a:br>
              <a:rPr lang="en-GB" dirty="0"/>
            </a:br>
            <a:r>
              <a:rPr lang="en-GB" u="sng" dirty="0"/>
              <a:t>LNF Activities</a:t>
            </a:r>
          </a:p>
        </p:txBody>
      </p:sp>
      <p:sp>
        <p:nvSpPr>
          <p:cNvPr id="3" name="Sottotitolo 2">
            <a:extLst>
              <a:ext uri="{FF2B5EF4-FFF2-40B4-BE49-F238E27FC236}">
                <a16:creationId xmlns:a16="http://schemas.microsoft.com/office/drawing/2014/main" id="{14DA5601-28B0-EB5B-53C7-4A77E313DEA0}"/>
              </a:ext>
            </a:extLst>
          </p:cNvPr>
          <p:cNvSpPr>
            <a:spLocks noGrp="1"/>
          </p:cNvSpPr>
          <p:nvPr>
            <p:ph type="subTitle" idx="1"/>
          </p:nvPr>
        </p:nvSpPr>
        <p:spPr/>
        <p:txBody>
          <a:bodyPr>
            <a:normAutofit fontScale="77500" lnSpcReduction="20000"/>
          </a:bodyPr>
          <a:lstStyle/>
          <a:p>
            <a:r>
              <a:rPr lang="en-GB" dirty="0"/>
              <a:t>Elba</a:t>
            </a:r>
          </a:p>
          <a:p>
            <a:r>
              <a:rPr lang="en-GB" dirty="0"/>
              <a:t>September 29</a:t>
            </a:r>
            <a:r>
              <a:rPr lang="en-GB" baseline="30000" dirty="0"/>
              <a:t>th</a:t>
            </a:r>
            <a:r>
              <a:rPr lang="en-GB" dirty="0"/>
              <a:t> -30</a:t>
            </a:r>
            <a:r>
              <a:rPr lang="en-GB" baseline="30000" dirty="0"/>
              <a:t>th</a:t>
            </a:r>
            <a:r>
              <a:rPr lang="en-GB" dirty="0"/>
              <a:t>, 2025</a:t>
            </a:r>
          </a:p>
          <a:p>
            <a:endParaRPr lang="en-GB" dirty="0"/>
          </a:p>
          <a:p>
            <a:r>
              <a:rPr lang="en-GB" dirty="0"/>
              <a:t>L. Spallino, M. Angelucci and R. Cimino  </a:t>
            </a:r>
          </a:p>
          <a:p>
            <a:r>
              <a:rPr lang="en-GB" dirty="0"/>
              <a:t>LNF-INFN</a:t>
            </a:r>
          </a:p>
          <a:p>
            <a:endParaRPr lang="en-GB" dirty="0"/>
          </a:p>
        </p:txBody>
      </p:sp>
    </p:spTree>
    <p:extLst>
      <p:ext uri="{BB962C8B-B14F-4D97-AF65-F5344CB8AC3E}">
        <p14:creationId xmlns:p14="http://schemas.microsoft.com/office/powerpoint/2010/main" val="2082159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LIGO Technology | LIGO Lab | Caltech">
            <a:extLst>
              <a:ext uri="{FF2B5EF4-FFF2-40B4-BE49-F238E27FC236}">
                <a16:creationId xmlns:a16="http://schemas.microsoft.com/office/drawing/2014/main" id="{7A16FE6A-9234-4781-5181-FB7CE9FD2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8499" y="1885970"/>
            <a:ext cx="3504276" cy="416922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861EE7C6-26E3-396D-4F3D-A14F8B9A1905}"/>
              </a:ext>
            </a:extLst>
          </p:cNvPr>
          <p:cNvSpPr>
            <a:spLocks noGrp="1"/>
          </p:cNvSpPr>
          <p:nvPr>
            <p:ph type="title"/>
          </p:nvPr>
        </p:nvSpPr>
        <p:spPr/>
        <p:txBody>
          <a:bodyPr>
            <a:normAutofit/>
          </a:bodyPr>
          <a:lstStyle/>
          <a:p>
            <a:r>
              <a:rPr lang="en-GB" b="1" dirty="0">
                <a:solidFill>
                  <a:srgbClr val="0070C0"/>
                </a:solidFill>
              </a:rPr>
              <a:t>Electrostatic charging on test masses of GW detector</a:t>
            </a:r>
          </a:p>
        </p:txBody>
      </p:sp>
      <p:sp>
        <p:nvSpPr>
          <p:cNvPr id="3" name="Segnaposto contenuto 2">
            <a:extLst>
              <a:ext uri="{FF2B5EF4-FFF2-40B4-BE49-F238E27FC236}">
                <a16:creationId xmlns:a16="http://schemas.microsoft.com/office/drawing/2014/main" id="{663CB514-38EC-1423-8315-0F14C5435F33}"/>
              </a:ext>
            </a:extLst>
          </p:cNvPr>
          <p:cNvSpPr>
            <a:spLocks noGrp="1"/>
          </p:cNvSpPr>
          <p:nvPr>
            <p:ph idx="1"/>
          </p:nvPr>
        </p:nvSpPr>
        <p:spPr>
          <a:xfrm>
            <a:off x="261257" y="2146606"/>
            <a:ext cx="7532915" cy="966098"/>
          </a:xfrm>
        </p:spPr>
        <p:txBody>
          <a:bodyPr>
            <a:noAutofit/>
          </a:bodyPr>
          <a:lstStyle/>
          <a:p>
            <a:r>
              <a:rPr lang="en-GB" dirty="0"/>
              <a:t>Unclear in origin, quantity and even sign</a:t>
            </a:r>
          </a:p>
          <a:p>
            <a:r>
              <a:rPr lang="en-US" dirty="0"/>
              <a:t>Effects of charging:</a:t>
            </a:r>
            <a:endParaRPr lang="en-GB" dirty="0"/>
          </a:p>
          <a:p>
            <a:pPr marL="0" indent="0">
              <a:buNone/>
            </a:pPr>
            <a:endParaRPr lang="en-GB" dirty="0"/>
          </a:p>
        </p:txBody>
      </p:sp>
      <p:sp>
        <p:nvSpPr>
          <p:cNvPr id="7" name="CasellaDiTesto 6">
            <a:extLst>
              <a:ext uri="{FF2B5EF4-FFF2-40B4-BE49-F238E27FC236}">
                <a16:creationId xmlns:a16="http://schemas.microsoft.com/office/drawing/2014/main" id="{15C5B81C-DF21-139B-57AF-77EDDE11C3B9}"/>
              </a:ext>
            </a:extLst>
          </p:cNvPr>
          <p:cNvSpPr txBox="1"/>
          <p:nvPr/>
        </p:nvSpPr>
        <p:spPr>
          <a:xfrm>
            <a:off x="261258" y="3420945"/>
            <a:ext cx="6411686" cy="2031325"/>
          </a:xfrm>
          <a:prstGeom prst="rect">
            <a:avLst/>
          </a:prstGeom>
          <a:noFill/>
        </p:spPr>
        <p:txBody>
          <a:bodyPr wrap="square">
            <a:spAutoFit/>
          </a:bodyPr>
          <a:lstStyle/>
          <a:p>
            <a:pPr marL="285750" indent="-285750">
              <a:buFont typeface="Courier New" panose="02070309020205020404" pitchFamily="49" charset="0"/>
              <a:buChar char="o"/>
            </a:pPr>
            <a:r>
              <a:rPr lang="en-GB" dirty="0"/>
              <a:t>Interferers with optical position control</a:t>
            </a:r>
          </a:p>
          <a:p>
            <a:pPr marL="285750" indent="-285750">
              <a:buFont typeface="Courier New" panose="02070309020205020404" pitchFamily="49" charset="0"/>
              <a:buChar char="o"/>
            </a:pPr>
            <a:r>
              <a:rPr lang="en-GB" dirty="0"/>
              <a:t>Accumulation and motion of charges can generate fluctuating electric fields that could move the test mass at frequencies in the interferometer's sensitive band</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r>
              <a:rPr lang="en-GB" dirty="0"/>
              <a:t>Attracts dust, reducing reflectance, increasing scattering and absorption</a:t>
            </a:r>
          </a:p>
        </p:txBody>
      </p:sp>
      <p:sp>
        <p:nvSpPr>
          <p:cNvPr id="14" name="CasellaDiTesto 13">
            <a:extLst>
              <a:ext uri="{FF2B5EF4-FFF2-40B4-BE49-F238E27FC236}">
                <a16:creationId xmlns:a16="http://schemas.microsoft.com/office/drawing/2014/main" id="{C1F12339-C614-3A10-5F6E-9D7800A93DAE}"/>
              </a:ext>
            </a:extLst>
          </p:cNvPr>
          <p:cNvSpPr txBox="1"/>
          <p:nvPr/>
        </p:nvSpPr>
        <p:spPr>
          <a:xfrm>
            <a:off x="3282761" y="5794600"/>
            <a:ext cx="5626477" cy="584775"/>
          </a:xfrm>
          <a:prstGeom prst="rect">
            <a:avLst/>
          </a:prstGeom>
          <a:noFill/>
        </p:spPr>
        <p:txBody>
          <a:bodyPr wrap="none" rtlCol="0">
            <a:spAutoFit/>
          </a:bodyPr>
          <a:lstStyle/>
          <a:p>
            <a:r>
              <a:rPr lang="en-US" sz="3200" b="1" dirty="0">
                <a:solidFill>
                  <a:srgbClr val="C00000"/>
                </a:solidFill>
              </a:rPr>
              <a:t>Potentially limiting noise source</a:t>
            </a:r>
            <a:endParaRPr lang="en-GB" sz="3200" b="1" dirty="0">
              <a:solidFill>
                <a:srgbClr val="C00000"/>
              </a:solidFill>
            </a:endParaRPr>
          </a:p>
        </p:txBody>
      </p:sp>
      <p:sp>
        <p:nvSpPr>
          <p:cNvPr id="17" name="CasellaDiTesto 16">
            <a:extLst>
              <a:ext uri="{FF2B5EF4-FFF2-40B4-BE49-F238E27FC236}">
                <a16:creationId xmlns:a16="http://schemas.microsoft.com/office/drawing/2014/main" id="{0BC813FA-C3D7-C773-1902-2B9ED7D23903}"/>
              </a:ext>
            </a:extLst>
          </p:cNvPr>
          <p:cNvSpPr txBox="1"/>
          <p:nvPr/>
        </p:nvSpPr>
        <p:spPr>
          <a:xfrm>
            <a:off x="6768193" y="3455034"/>
            <a:ext cx="1910443" cy="830997"/>
          </a:xfrm>
          <a:prstGeom prst="rect">
            <a:avLst/>
          </a:prstGeom>
          <a:noFill/>
        </p:spPr>
        <p:txBody>
          <a:bodyPr wrap="square" rtlCol="0">
            <a:spAutoFit/>
          </a:bodyPr>
          <a:lstStyle/>
          <a:p>
            <a:pPr algn="ctr"/>
            <a:r>
              <a:rPr lang="en-GB" sz="1600" dirty="0">
                <a:solidFill>
                  <a:srgbClr val="C00000"/>
                </a:solidFill>
              </a:rPr>
              <a:t>Electric field noise coupling to test mass motion</a:t>
            </a:r>
          </a:p>
        </p:txBody>
      </p:sp>
      <p:cxnSp>
        <p:nvCxnSpPr>
          <p:cNvPr id="5" name="Connettore 2 4">
            <a:extLst>
              <a:ext uri="{FF2B5EF4-FFF2-40B4-BE49-F238E27FC236}">
                <a16:creationId xmlns:a16="http://schemas.microsoft.com/office/drawing/2014/main" id="{C9ED4AF4-7986-A1B3-CFDA-F186A0548F11}"/>
              </a:ext>
            </a:extLst>
          </p:cNvPr>
          <p:cNvCxnSpPr>
            <a:stCxn id="7" idx="3"/>
          </p:cNvCxnSpPr>
          <p:nvPr/>
        </p:nvCxnSpPr>
        <p:spPr>
          <a:xfrm flipV="1">
            <a:off x="6672944" y="4436607"/>
            <a:ext cx="210094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egnaposto data 3">
            <a:extLst>
              <a:ext uri="{FF2B5EF4-FFF2-40B4-BE49-F238E27FC236}">
                <a16:creationId xmlns:a16="http://schemas.microsoft.com/office/drawing/2014/main" id="{7CB1D4CD-603E-4CEE-57EA-2ACF7894CAB7}"/>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799FF516-D2BF-F5D0-5D7E-66B3950BF40D}"/>
              </a:ext>
            </a:extLst>
          </p:cNvPr>
          <p:cNvSpPr>
            <a:spLocks noGrp="1"/>
          </p:cNvSpPr>
          <p:nvPr>
            <p:ph type="ftr" sz="quarter" idx="11"/>
          </p:nvPr>
        </p:nvSpPr>
        <p:spPr/>
        <p:txBody>
          <a:bodyPr/>
          <a:lstStyle/>
          <a:p>
            <a:r>
              <a:rPr lang="en-GB"/>
              <a:t>L. Spallino, M. Angelucci, R. Cimino; LNF-INFN</a:t>
            </a:r>
          </a:p>
        </p:txBody>
      </p:sp>
      <p:sp>
        <p:nvSpPr>
          <p:cNvPr id="8" name="Segnaposto numero diapositiva 7">
            <a:extLst>
              <a:ext uri="{FF2B5EF4-FFF2-40B4-BE49-F238E27FC236}">
                <a16:creationId xmlns:a16="http://schemas.microsoft.com/office/drawing/2014/main" id="{A8F30320-C7F3-F86D-BAB6-7EDBA0891020}"/>
              </a:ext>
            </a:extLst>
          </p:cNvPr>
          <p:cNvSpPr>
            <a:spLocks noGrp="1"/>
          </p:cNvSpPr>
          <p:nvPr>
            <p:ph type="sldNum" sz="quarter" idx="12"/>
          </p:nvPr>
        </p:nvSpPr>
        <p:spPr/>
        <p:txBody>
          <a:bodyPr/>
          <a:lstStyle/>
          <a:p>
            <a:fld id="{B55BA4F0-873C-E340-A595-82574763EB3B}" type="slidenum">
              <a:rPr lang="en-GB" smtClean="0"/>
              <a:t>10</a:t>
            </a:fld>
            <a:endParaRPr lang="en-GB"/>
          </a:p>
        </p:txBody>
      </p:sp>
    </p:spTree>
    <p:extLst>
      <p:ext uri="{BB962C8B-B14F-4D97-AF65-F5344CB8AC3E}">
        <p14:creationId xmlns:p14="http://schemas.microsoft.com/office/powerpoint/2010/main" val="281313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C37E-6FCD-235B-D0E0-C7BB63C44F7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D928A33-C2F5-3608-954A-F2B3CC7048D8}"/>
              </a:ext>
            </a:extLst>
          </p:cNvPr>
          <p:cNvSpPr txBox="1">
            <a:spLocks/>
          </p:cNvSpPr>
          <p:nvPr/>
        </p:nvSpPr>
        <p:spPr>
          <a:xfrm>
            <a:off x="838200" y="365126"/>
            <a:ext cx="10515600" cy="64759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kumimoji="0" lang="en-US" sz="3600" b="1" i="0" u="none" strike="noStrike" kern="1200" cap="none" spc="0" normalizeH="0" baseline="0" noProof="0" dirty="0">
                <a:ln>
                  <a:noFill/>
                </a:ln>
                <a:solidFill>
                  <a:schemeClr val="tx1"/>
                </a:solidFill>
                <a:effectLst/>
                <a:uLnTx/>
                <a:uFillTx/>
                <a:latin typeface="Calibri Light" panose="020F0302020204030204"/>
                <a:ea typeface="+mj-ea"/>
                <a:cs typeface="+mj-cs"/>
              </a:rPr>
              <a:t>Status of Activities:</a:t>
            </a:r>
          </a:p>
          <a:p>
            <a:pPr>
              <a:defRPr/>
            </a:pPr>
            <a:r>
              <a:rPr lang="en-US" dirty="0">
                <a:solidFill>
                  <a:schemeClr val="tx1"/>
                </a:solidFill>
                <a:latin typeface="Calibri Light" panose="020F0302020204030204"/>
              </a:rPr>
              <a:t>Frost</a:t>
            </a:r>
            <a:r>
              <a:rPr kumimoji="0" lang="en-US" sz="3600" b="1" i="0" u="none" strike="noStrike" kern="1200" cap="none" spc="0" normalizeH="0" baseline="0" noProof="0" dirty="0">
                <a:ln>
                  <a:noFill/>
                </a:ln>
                <a:solidFill>
                  <a:schemeClr val="tx1"/>
                </a:solidFill>
                <a:effectLst/>
                <a:uLnTx/>
                <a:uFillTx/>
                <a:latin typeface="Calibri Light" panose="020F0302020204030204"/>
                <a:ea typeface="+mj-ea"/>
                <a:cs typeface="+mj-cs"/>
              </a:rPr>
              <a:t> mitigation and Electrostatic Charging </a:t>
            </a:r>
          </a:p>
        </p:txBody>
      </p:sp>
      <p:sp>
        <p:nvSpPr>
          <p:cNvPr id="14" name="TextBox 73">
            <a:extLst>
              <a:ext uri="{FF2B5EF4-FFF2-40B4-BE49-F238E27FC236}">
                <a16:creationId xmlns:a16="http://schemas.microsoft.com/office/drawing/2014/main" id="{7483C1D4-05F7-D438-62D1-4D4C8FD77F2B}"/>
              </a:ext>
            </a:extLst>
          </p:cNvPr>
          <p:cNvSpPr txBox="1"/>
          <p:nvPr/>
        </p:nvSpPr>
        <p:spPr>
          <a:xfrm>
            <a:off x="838200" y="1148801"/>
            <a:ext cx="8120743"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GB" b="1" dirty="0">
                <a:solidFill>
                  <a:prstClr val="black"/>
                </a:solidFill>
                <a:latin typeface="Calibri" panose="020F0502020204030204" pitchFamily="34" charset="0"/>
                <a:cs typeface="Times New Roman" panose="02020603050405020304" pitchFamily="18" charset="0"/>
              </a:rPr>
              <a:t>Electrostatic charging neutralization by low energy electron irradiation</a:t>
            </a:r>
            <a:r>
              <a:rPr lang="en-GB" dirty="0">
                <a:solidFill>
                  <a:prstClr val="black"/>
                </a:solidFill>
                <a:latin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GB" dirty="0">
                <a:solidFill>
                  <a:prstClr val="black"/>
                </a:solidFill>
                <a:latin typeface="Calibri" panose="020F0502020204030204" pitchFamily="34" charset="0"/>
                <a:cs typeface="Times New Roman" panose="02020603050405020304" pitchFamily="18" charset="0"/>
              </a:rPr>
              <a:t>Proof of concept (Spallino et al., </a:t>
            </a:r>
            <a:r>
              <a:rPr lang="en-GB" b="1" dirty="0">
                <a:solidFill>
                  <a:prstClr val="black"/>
                </a:solidFill>
                <a:latin typeface="Calibri" panose="020F0502020204030204" pitchFamily="34" charset="0"/>
                <a:cs typeface="Times New Roman" panose="02020603050405020304" pitchFamily="18" charset="0"/>
              </a:rPr>
              <a:t>PRD 2021</a:t>
            </a:r>
            <a:r>
              <a:rPr lang="en-GB" dirty="0">
                <a:solidFill>
                  <a:prstClr val="black"/>
                </a:solidFill>
                <a:latin typeface="Calibri" panose="020F0502020204030204" pitchFamily="34" charset="0"/>
                <a:cs typeface="Times New Roman" panose="02020603050405020304" pitchFamily="18" charset="0"/>
              </a:rPr>
              <a:t>; Spallino et al., </a:t>
            </a:r>
            <a:r>
              <a:rPr lang="en-GB" b="1" dirty="0">
                <a:solidFill>
                  <a:prstClr val="black"/>
                </a:solidFill>
                <a:latin typeface="Calibri" panose="020F0502020204030204" pitchFamily="34" charset="0"/>
                <a:cs typeface="Times New Roman" panose="02020603050405020304" pitchFamily="18" charset="0"/>
              </a:rPr>
              <a:t>PRD 2022</a:t>
            </a:r>
            <a:r>
              <a:rPr lang="en-GB" dirty="0">
                <a:solidFill>
                  <a:prstClr val="black"/>
                </a:solidFill>
                <a:latin typeface="Calibri" panose="020F0502020204030204" pitchFamily="34" charset="0"/>
                <a:cs typeface="Times New Roman" panose="02020603050405020304" pitchFamily="18" charset="0"/>
              </a:rPr>
              <a:t>). </a:t>
            </a:r>
          </a:p>
          <a:p>
            <a:pPr marL="342900" indent="-342900" algn="just">
              <a:buFontTx/>
              <a:buChar char="-"/>
              <a:defRPr/>
            </a:pPr>
            <a:r>
              <a:rPr lang="en-GB" dirty="0">
                <a:latin typeface="Calibri" panose="020F0502020204030204" pitchFamily="34" charset="0"/>
                <a:cs typeface="Times New Roman" panose="02020603050405020304" pitchFamily="18" charset="0"/>
              </a:rPr>
              <a:t>Experimental validation at RT and LT (T~10 K) by developing a c</a:t>
            </a:r>
            <a:r>
              <a:rPr lang="en-GB" dirty="0"/>
              <a:t>apacitive method for </a:t>
            </a:r>
            <a:r>
              <a:rPr lang="en-GB" dirty="0">
                <a:latin typeface="Calibri" panose="020F0502020204030204" pitchFamily="34" charset="0"/>
                <a:cs typeface="Times New Roman" panose="02020603050405020304" pitchFamily="18" charset="0"/>
              </a:rPr>
              <a:t>small prototypical samples (10 x 10 mm</a:t>
            </a:r>
            <a:r>
              <a:rPr lang="en-GB" baseline="30000" dirty="0">
                <a:latin typeface="Calibri" panose="020F0502020204030204" pitchFamily="34" charset="0"/>
                <a:cs typeface="Times New Roman" panose="02020603050405020304" pitchFamily="18" charset="0"/>
              </a:rPr>
              <a:t>2</a:t>
            </a:r>
            <a:r>
              <a:rPr lang="en-GB" dirty="0">
                <a:latin typeface="Calibri" panose="020F0502020204030204" pitchFamily="34" charset="0"/>
                <a:cs typeface="Times New Roman" panose="02020603050405020304" pitchFamily="18" charset="0"/>
              </a:rPr>
              <a:t>) of </a:t>
            </a:r>
            <a:r>
              <a:rPr lang="en-GB" dirty="0"/>
              <a:t>metals, semiconductors and thin insulator layers  (~20 nm) (Spallino et al., </a:t>
            </a:r>
            <a:r>
              <a:rPr lang="en-GB" b="1" dirty="0"/>
              <a:t>Vacuum 2025</a:t>
            </a:r>
            <a:r>
              <a:rPr lang="en-GB" dirty="0"/>
              <a:t>).</a:t>
            </a:r>
          </a:p>
          <a:p>
            <a:pPr marL="342900" indent="-342900" algn="just">
              <a:buFontTx/>
              <a:buChar char="-"/>
              <a:defRPr/>
            </a:pPr>
            <a:endParaRPr lang="en-GB" dirty="0"/>
          </a:p>
          <a:p>
            <a:pPr marR="0" lvl="0" algn="just" defTabSz="914400" rtl="0" eaLnBrk="1" fontAlgn="auto" latinLnBrk="0" hangingPunct="1">
              <a:lnSpc>
                <a:spcPct val="100000"/>
              </a:lnSpc>
              <a:spcBef>
                <a:spcPts val="0"/>
              </a:spcBef>
              <a:spcAft>
                <a:spcPts val="0"/>
              </a:spcAft>
              <a:buClrTx/>
              <a:buSzTx/>
              <a:tabLst/>
              <a:defRPr/>
            </a:pPr>
            <a:r>
              <a:rPr lang="en-GB" b="1" dirty="0">
                <a:solidFill>
                  <a:prstClr val="black"/>
                </a:solidFill>
                <a:latin typeface="Calibri" panose="020F0502020204030204" pitchFamily="34" charset="0"/>
                <a:cs typeface="Times New Roman" panose="02020603050405020304" pitchFamily="18" charset="0"/>
              </a:rPr>
              <a:t>Frost mitigation by Electron Stimulated Desorption (ESD):</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GB" dirty="0">
                <a:solidFill>
                  <a:prstClr val="black"/>
                </a:solidFill>
                <a:latin typeface="Calibri" panose="020F0502020204030204" pitchFamily="34" charset="0"/>
                <a:cs typeface="Times New Roman" panose="02020603050405020304" pitchFamily="18" charset="0"/>
              </a:rPr>
              <a:t>Efficient process already known in literature  (Spallino et al., </a:t>
            </a:r>
            <a:r>
              <a:rPr lang="en-GB" b="1" dirty="0">
                <a:solidFill>
                  <a:prstClr val="black"/>
                </a:solidFill>
                <a:latin typeface="Calibri" panose="020F0502020204030204" pitchFamily="34" charset="0"/>
                <a:cs typeface="Times New Roman" panose="02020603050405020304" pitchFamily="18" charset="0"/>
              </a:rPr>
              <a:t>PRD 2021</a:t>
            </a:r>
            <a:r>
              <a:rPr lang="en-GB" dirty="0">
                <a:solidFill>
                  <a:prstClr val="black"/>
                </a:solidFill>
                <a:latin typeface="Calibri" panose="020F0502020204030204" pitchFamily="34" charset="0"/>
                <a:cs typeface="Times New Roman" panose="02020603050405020304" pitchFamily="18" charset="0"/>
              </a:rPr>
              <a:t>). </a:t>
            </a:r>
          </a:p>
        </p:txBody>
      </p:sp>
      <p:pic>
        <p:nvPicPr>
          <p:cNvPr id="15" name="Immagine 14">
            <a:extLst>
              <a:ext uri="{FF2B5EF4-FFF2-40B4-BE49-F238E27FC236}">
                <a16:creationId xmlns:a16="http://schemas.microsoft.com/office/drawing/2014/main" id="{45EE0368-C784-9F7B-FF13-CFDC15E45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903" y="2254702"/>
            <a:ext cx="1045187" cy="1729754"/>
          </a:xfrm>
          <a:prstGeom prst="rect">
            <a:avLst/>
          </a:prstGeom>
        </p:spPr>
      </p:pic>
      <p:pic>
        <p:nvPicPr>
          <p:cNvPr id="19" name="Immagine 18">
            <a:extLst>
              <a:ext uri="{FF2B5EF4-FFF2-40B4-BE49-F238E27FC236}">
                <a16:creationId xmlns:a16="http://schemas.microsoft.com/office/drawing/2014/main" id="{03666EC5-4990-2CAC-24BC-DB69BD3B88CB}"/>
              </a:ext>
            </a:extLst>
          </p:cNvPr>
          <p:cNvPicPr>
            <a:picLocks noChangeAspect="1"/>
          </p:cNvPicPr>
          <p:nvPr/>
        </p:nvPicPr>
        <p:blipFill>
          <a:blip r:embed="rId4"/>
          <a:stretch>
            <a:fillRect/>
          </a:stretch>
        </p:blipFill>
        <p:spPr>
          <a:xfrm>
            <a:off x="9566899" y="637727"/>
            <a:ext cx="2388019" cy="1729753"/>
          </a:xfrm>
          <a:prstGeom prst="rect">
            <a:avLst/>
          </a:prstGeom>
        </p:spPr>
      </p:pic>
      <p:sp>
        <p:nvSpPr>
          <p:cNvPr id="20" name="CasellaDiTesto 19">
            <a:extLst>
              <a:ext uri="{FF2B5EF4-FFF2-40B4-BE49-F238E27FC236}">
                <a16:creationId xmlns:a16="http://schemas.microsoft.com/office/drawing/2014/main" id="{5B457C69-F0F4-84B0-A1C2-692235D7917D}"/>
              </a:ext>
            </a:extLst>
          </p:cNvPr>
          <p:cNvSpPr txBox="1"/>
          <p:nvPr/>
        </p:nvSpPr>
        <p:spPr>
          <a:xfrm>
            <a:off x="10475090" y="2621305"/>
            <a:ext cx="1670465" cy="830997"/>
          </a:xfrm>
          <a:prstGeom prst="rect">
            <a:avLst/>
          </a:prstGeom>
          <a:noFill/>
        </p:spPr>
        <p:txBody>
          <a:bodyPr wrap="square" rtlCol="0">
            <a:spAutoFit/>
          </a:bodyPr>
          <a:lstStyle/>
          <a:p>
            <a:pPr algn="ctr"/>
            <a:r>
              <a:rPr lang="en-GB" sz="1200" dirty="0"/>
              <a:t>Capacitive setup developed for experimental validation</a:t>
            </a:r>
          </a:p>
        </p:txBody>
      </p:sp>
      <p:sp>
        <p:nvSpPr>
          <p:cNvPr id="23" name="CasellaDiTesto 22">
            <a:extLst>
              <a:ext uri="{FF2B5EF4-FFF2-40B4-BE49-F238E27FC236}">
                <a16:creationId xmlns:a16="http://schemas.microsoft.com/office/drawing/2014/main" id="{02656320-DBD3-DE5B-0BAA-4C4A31330118}"/>
              </a:ext>
            </a:extLst>
          </p:cNvPr>
          <p:cNvSpPr txBox="1"/>
          <p:nvPr/>
        </p:nvSpPr>
        <p:spPr>
          <a:xfrm>
            <a:off x="367240" y="3702151"/>
            <a:ext cx="8591703" cy="2308324"/>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Electrons can neutralize both positive and negative charges by properly tuning their energy </a:t>
            </a:r>
            <a:r>
              <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sym typeface="Wingdings" pitchFamily="2" charset="2"/>
              </a:rPr>
              <a:t> ESD feasible in principle.</a:t>
            </a:r>
            <a:endPar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There is a strict correlation between neutralization parameters and SEY: by studying SEY features </a:t>
            </a:r>
            <a:r>
              <a:rPr kumimoji="0" lang="en-US" b="1" i="0"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of any coating</a:t>
            </a:r>
            <a:r>
              <a:rPr kumimoji="0" lang="en-US"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it is possible to extract operational parameters to discharge it.</a:t>
            </a:r>
          </a:p>
          <a:p>
            <a:pPr marL="457200" marR="0" lvl="0" indent="-457200" algn="just" defTabSz="457200" rtl="0" eaLnBrk="1" fontAlgn="auto" latinLnBrk="0" hangingPunct="1">
              <a:lnSpc>
                <a:spcPct val="100000"/>
              </a:lnSpc>
              <a:spcBef>
                <a:spcPts val="0"/>
              </a:spcBef>
              <a:spcAft>
                <a:spcPts val="0"/>
              </a:spcAft>
              <a:buClrTx/>
              <a:buSzTx/>
              <a:buFont typeface="Wingdings" pitchFamily="2" charset="2"/>
              <a:buChar char="Ø"/>
              <a:tabLst/>
              <a:defRPr/>
            </a:pPr>
            <a:endParaRPr lang="en-US" b="1" kern="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defTabSz="457200">
              <a:buFont typeface="Wingdings" pitchFamily="2" charset="2"/>
              <a:buChar char="Ø"/>
              <a:defRPr/>
            </a:pPr>
            <a:r>
              <a:rPr kumimoji="0" lang="en-US"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is possible to induce a stable and homogeneous surface potential.</a:t>
            </a:r>
          </a:p>
        </p:txBody>
      </p:sp>
      <p:pic>
        <p:nvPicPr>
          <p:cNvPr id="24" name="Immagine 23">
            <a:extLst>
              <a:ext uri="{FF2B5EF4-FFF2-40B4-BE49-F238E27FC236}">
                <a16:creationId xmlns:a16="http://schemas.microsoft.com/office/drawing/2014/main" id="{CA2853D9-F271-6618-6456-0B7C4D612568}"/>
              </a:ext>
            </a:extLst>
          </p:cNvPr>
          <p:cNvPicPr>
            <a:picLocks noChangeAspect="1"/>
          </p:cNvPicPr>
          <p:nvPr/>
        </p:nvPicPr>
        <p:blipFill>
          <a:blip r:embed="rId5"/>
          <a:stretch>
            <a:fillRect/>
          </a:stretch>
        </p:blipFill>
        <p:spPr>
          <a:xfrm>
            <a:off x="7256419" y="47146"/>
            <a:ext cx="1204906" cy="956983"/>
          </a:xfrm>
          <a:prstGeom prst="rect">
            <a:avLst/>
          </a:prstGeom>
        </p:spPr>
      </p:pic>
      <p:pic>
        <p:nvPicPr>
          <p:cNvPr id="25" name="Immagine 24">
            <a:extLst>
              <a:ext uri="{FF2B5EF4-FFF2-40B4-BE49-F238E27FC236}">
                <a16:creationId xmlns:a16="http://schemas.microsoft.com/office/drawing/2014/main" id="{802375F3-AABB-5F34-BE5E-379F5EA8085A}"/>
              </a:ext>
            </a:extLst>
          </p:cNvPr>
          <p:cNvPicPr>
            <a:picLocks noChangeAspect="1"/>
          </p:cNvPicPr>
          <p:nvPr/>
        </p:nvPicPr>
        <p:blipFill rotWithShape="1">
          <a:blip r:embed="rId6"/>
          <a:srcRect l="-1403" t="-841" r="-2" b="1"/>
          <a:stretch/>
        </p:blipFill>
        <p:spPr>
          <a:xfrm>
            <a:off x="9476728" y="4441714"/>
            <a:ext cx="2568360" cy="1778559"/>
          </a:xfrm>
          <a:prstGeom prst="rect">
            <a:avLst/>
          </a:prstGeom>
          <a:ln>
            <a:noFill/>
          </a:ln>
        </p:spPr>
      </p:pic>
      <p:sp>
        <p:nvSpPr>
          <p:cNvPr id="2" name="Segnaposto data 1">
            <a:extLst>
              <a:ext uri="{FF2B5EF4-FFF2-40B4-BE49-F238E27FC236}">
                <a16:creationId xmlns:a16="http://schemas.microsoft.com/office/drawing/2014/main" id="{89216C3E-AE21-4F39-BEDC-2FAE6AD526AF}"/>
              </a:ext>
            </a:extLst>
          </p:cNvPr>
          <p:cNvSpPr>
            <a:spLocks noGrp="1"/>
          </p:cNvSpPr>
          <p:nvPr>
            <p:ph type="dt" sz="half" idx="10"/>
          </p:nvPr>
        </p:nvSpPr>
        <p:spPr/>
        <p:txBody>
          <a:bodyPr/>
          <a:lstStyle/>
          <a:p>
            <a:r>
              <a:rPr lang="it-IT"/>
              <a:t>30/09/2025</a:t>
            </a:r>
            <a:endParaRPr lang="en-GB"/>
          </a:p>
        </p:txBody>
      </p:sp>
      <p:sp>
        <p:nvSpPr>
          <p:cNvPr id="3" name="Segnaposto piè di pagina 2">
            <a:extLst>
              <a:ext uri="{FF2B5EF4-FFF2-40B4-BE49-F238E27FC236}">
                <a16:creationId xmlns:a16="http://schemas.microsoft.com/office/drawing/2014/main" id="{F71ABC3F-F287-9D32-CA19-D710CBC2CE9F}"/>
              </a:ext>
            </a:extLst>
          </p:cNvPr>
          <p:cNvSpPr>
            <a:spLocks noGrp="1"/>
          </p:cNvSpPr>
          <p:nvPr>
            <p:ph type="ftr" sz="quarter" idx="11"/>
          </p:nvPr>
        </p:nvSpPr>
        <p:spPr/>
        <p:txBody>
          <a:bodyPr/>
          <a:lstStyle/>
          <a:p>
            <a:r>
              <a:rPr lang="en-GB"/>
              <a:t>L. Spallino, M. Angelucci, R. Cimino; LNF-INFN</a:t>
            </a:r>
          </a:p>
        </p:txBody>
      </p:sp>
      <p:sp>
        <p:nvSpPr>
          <p:cNvPr id="4" name="Segnaposto numero diapositiva 3">
            <a:extLst>
              <a:ext uri="{FF2B5EF4-FFF2-40B4-BE49-F238E27FC236}">
                <a16:creationId xmlns:a16="http://schemas.microsoft.com/office/drawing/2014/main" id="{9F52CFAA-A9E7-F6A0-82A1-CA216E12F16E}"/>
              </a:ext>
            </a:extLst>
          </p:cNvPr>
          <p:cNvSpPr>
            <a:spLocks noGrp="1"/>
          </p:cNvSpPr>
          <p:nvPr>
            <p:ph type="sldNum" sz="quarter" idx="12"/>
          </p:nvPr>
        </p:nvSpPr>
        <p:spPr/>
        <p:txBody>
          <a:bodyPr/>
          <a:lstStyle/>
          <a:p>
            <a:fld id="{F6B9B36C-058A-4B45-9A9F-AC59BB9689E4}" type="slidenum">
              <a:rPr lang="en-GB" smtClean="0"/>
              <a:t>11</a:t>
            </a:fld>
            <a:endParaRPr lang="en-GB"/>
          </a:p>
        </p:txBody>
      </p:sp>
    </p:spTree>
    <p:extLst>
      <p:ext uri="{BB962C8B-B14F-4D97-AF65-F5344CB8AC3E}">
        <p14:creationId xmlns:p14="http://schemas.microsoft.com/office/powerpoint/2010/main" val="323922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D119-35C5-1ACE-31FC-020D74F4966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1B22CED9-FA56-E2B0-8868-CA9088895199}"/>
              </a:ext>
            </a:extLst>
          </p:cNvPr>
          <p:cNvPicPr>
            <a:picLocks noChangeAspect="1"/>
          </p:cNvPicPr>
          <p:nvPr/>
        </p:nvPicPr>
        <p:blipFill>
          <a:blip r:embed="rId3"/>
          <a:stretch>
            <a:fillRect/>
          </a:stretch>
        </p:blipFill>
        <p:spPr>
          <a:xfrm>
            <a:off x="7256419" y="47146"/>
            <a:ext cx="1204906" cy="956983"/>
          </a:xfrm>
          <a:prstGeom prst="rect">
            <a:avLst/>
          </a:prstGeom>
        </p:spPr>
      </p:pic>
      <p:sp>
        <p:nvSpPr>
          <p:cNvPr id="11" name="Title 1">
            <a:extLst>
              <a:ext uri="{FF2B5EF4-FFF2-40B4-BE49-F238E27FC236}">
                <a16:creationId xmlns:a16="http://schemas.microsoft.com/office/drawing/2014/main" id="{B3E258C4-B84D-696D-5405-D068E52D4E70}"/>
              </a:ext>
            </a:extLst>
          </p:cNvPr>
          <p:cNvSpPr txBox="1">
            <a:spLocks/>
          </p:cNvSpPr>
          <p:nvPr/>
        </p:nvSpPr>
        <p:spPr>
          <a:xfrm>
            <a:off x="838200" y="365126"/>
            <a:ext cx="10515600" cy="64759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Status of Activities:</a:t>
            </a:r>
          </a:p>
          <a:p>
            <a:pPr>
              <a:defRPr/>
            </a:pPr>
            <a:r>
              <a:rPr lang="en-US" dirty="0">
                <a:solidFill>
                  <a:srgbClr val="0070C0"/>
                </a:solidFill>
                <a:latin typeface="Calibri Light" panose="020F0302020204030204"/>
              </a:rPr>
              <a:t>Frost</a:t>
            </a: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 mitigation and Electrostatic Charging </a:t>
            </a:r>
          </a:p>
        </p:txBody>
      </p:sp>
      <p:pic>
        <p:nvPicPr>
          <p:cNvPr id="1028" name="Picture 4" descr="Cantiere Work In Progress Rendering 3d - Fotografie stock e altre immagini  di Incompleto - Incompleto, Lavorare, Segnaletica stradale - iStock">
            <a:extLst>
              <a:ext uri="{FF2B5EF4-FFF2-40B4-BE49-F238E27FC236}">
                <a16:creationId xmlns:a16="http://schemas.microsoft.com/office/drawing/2014/main" id="{BA8792FE-8388-BFBC-3875-50DFA4DAAE6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143285"/>
            <a:ext cx="1309160" cy="15426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3">
            <a:extLst>
              <a:ext uri="{FF2B5EF4-FFF2-40B4-BE49-F238E27FC236}">
                <a16:creationId xmlns:a16="http://schemas.microsoft.com/office/drawing/2014/main" id="{C6DA1F09-11D1-A865-E5E2-CA1D8A57FBB9}"/>
              </a:ext>
            </a:extLst>
          </p:cNvPr>
          <p:cNvSpPr txBox="1"/>
          <p:nvPr/>
        </p:nvSpPr>
        <p:spPr>
          <a:xfrm>
            <a:off x="1333498" y="1199809"/>
            <a:ext cx="8407001" cy="2585323"/>
          </a:xfrm>
          <a:prstGeom prst="rect">
            <a:avLst/>
          </a:prstGeom>
          <a:solidFill>
            <a:srgbClr val="FFFF00">
              <a:alpha val="50196"/>
            </a:srgb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GB" b="1" dirty="0">
                <a:solidFill>
                  <a:prstClr val="black"/>
                </a:solidFill>
                <a:latin typeface="Calibri" panose="020F0502020204030204" pitchFamily="34" charset="0"/>
                <a:cs typeface="Times New Roman" panose="02020603050405020304" pitchFamily="18" charset="0"/>
              </a:rPr>
              <a:t>Electrostatic charging neutralization by low energy electron irradiation</a:t>
            </a:r>
            <a:r>
              <a:rPr lang="en-GB" dirty="0">
                <a:solidFill>
                  <a:prstClr val="black"/>
                </a:solidFill>
                <a:latin typeface="Calibri" panose="020F0502020204030204" pitchFamily="34" charset="0"/>
                <a:cs typeface="Times New Roman" panose="02020603050405020304" pitchFamily="18" charset="0"/>
              </a:rPr>
              <a:t>:</a:t>
            </a:r>
          </a:p>
          <a:p>
            <a:pPr marL="342900" indent="-342900" algn="just">
              <a:buFontTx/>
              <a:buChar char="-"/>
              <a:defRPr/>
            </a:pPr>
            <a:r>
              <a:rPr lang="en-GB" dirty="0">
                <a:latin typeface="Calibri" panose="020F0502020204030204" pitchFamily="34" charset="0"/>
                <a:cs typeface="Times New Roman" panose="02020603050405020304" pitchFamily="18" charset="0"/>
              </a:rPr>
              <a:t>Experimental validation at RT and LT (T~10 K) on more realistic </a:t>
            </a:r>
            <a:r>
              <a:rPr lang="en-GB" u="sng" dirty="0">
                <a:latin typeface="Calibri" panose="020F0502020204030204" pitchFamily="34" charset="0"/>
                <a:cs typeface="Times New Roman" panose="02020603050405020304" pitchFamily="18" charset="0"/>
              </a:rPr>
              <a:t>small samples</a:t>
            </a:r>
            <a:r>
              <a:rPr lang="en-GB" dirty="0">
                <a:latin typeface="Calibri" panose="020F0502020204030204" pitchFamily="34" charset="0"/>
                <a:cs typeface="Times New Roman" panose="02020603050405020304" pitchFamily="18" charset="0"/>
              </a:rPr>
              <a:t> by c</a:t>
            </a:r>
            <a:r>
              <a:rPr lang="en-GB" dirty="0"/>
              <a:t>apacitive method (</a:t>
            </a:r>
            <a:r>
              <a:rPr lang="en-GB" dirty="0">
                <a:sym typeface="Wingdings" pitchFamily="2" charset="2"/>
              </a:rPr>
              <a:t> waiting for materials coming from collaboration</a:t>
            </a:r>
            <a:r>
              <a:rPr lang="en-GB" dirty="0"/>
              <a:t>)</a:t>
            </a:r>
          </a:p>
          <a:p>
            <a:pPr marL="342900" indent="-342900" algn="just">
              <a:buFontTx/>
              <a:buChar char="-"/>
              <a:defRPr/>
            </a:pPr>
            <a:r>
              <a:rPr lang="en-GB" dirty="0"/>
              <a:t>Experimental studies on charge distribution and neutralization for </a:t>
            </a:r>
            <a:r>
              <a:rPr lang="en-GB" u="sng" dirty="0"/>
              <a:t>big realistic samples</a:t>
            </a:r>
            <a:r>
              <a:rPr lang="en-GB" dirty="0"/>
              <a:t> (1-inch, thick insulators) </a:t>
            </a:r>
            <a:r>
              <a:rPr lang="en-GB" dirty="0">
                <a:sym typeface="Wingdings" pitchFamily="2" charset="2"/>
              </a:rPr>
              <a:t> implementation of a dedicated setup equipped with a Kelvin probe (system currently under test).</a:t>
            </a:r>
          </a:p>
          <a:p>
            <a:pPr algn="just">
              <a:defRPr/>
            </a:pPr>
            <a:endParaRPr lang="en-GB" dirty="0">
              <a:sym typeface="Wingdings" pitchFamily="2" charset="2"/>
            </a:endParaRPr>
          </a:p>
          <a:p>
            <a:pPr marR="0" lvl="0" algn="just" defTabSz="914400" rtl="0" eaLnBrk="1" fontAlgn="auto" latinLnBrk="0" hangingPunct="1">
              <a:lnSpc>
                <a:spcPct val="100000"/>
              </a:lnSpc>
              <a:spcBef>
                <a:spcPts val="0"/>
              </a:spcBef>
              <a:spcAft>
                <a:spcPts val="0"/>
              </a:spcAft>
              <a:buClrTx/>
              <a:buSzTx/>
              <a:tabLst/>
              <a:defRPr/>
            </a:pPr>
            <a:r>
              <a:rPr lang="en-GB" b="1" dirty="0">
                <a:solidFill>
                  <a:prstClr val="black"/>
                </a:solidFill>
                <a:latin typeface="Calibri" panose="020F0502020204030204" pitchFamily="34" charset="0"/>
                <a:cs typeface="Times New Roman" panose="02020603050405020304" pitchFamily="18" charset="0"/>
              </a:rPr>
              <a:t>Frost mitigation by Electron Stimulated Desorption (ESD):</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GB" dirty="0">
                <a:solidFill>
                  <a:prstClr val="black"/>
                </a:solidFill>
                <a:latin typeface="Calibri" panose="020F0502020204030204" pitchFamily="34" charset="0"/>
                <a:cs typeface="Times New Roman" panose="02020603050405020304" pitchFamily="18" charset="0"/>
              </a:rPr>
              <a:t>First tests on H</a:t>
            </a:r>
            <a:r>
              <a:rPr lang="en-GB" baseline="-25000" dirty="0">
                <a:solidFill>
                  <a:prstClr val="black"/>
                </a:solidFill>
                <a:latin typeface="Calibri" panose="020F0502020204030204" pitchFamily="34" charset="0"/>
                <a:cs typeface="Times New Roman" panose="02020603050405020304" pitchFamily="18" charset="0"/>
              </a:rPr>
              <a:t>2</a:t>
            </a:r>
            <a:r>
              <a:rPr lang="en-GB" dirty="0">
                <a:solidFill>
                  <a:prstClr val="black"/>
                </a:solidFill>
                <a:latin typeface="Calibri" panose="020F0502020204030204" pitchFamily="34" charset="0"/>
                <a:cs typeface="Times New Roman" panose="02020603050405020304" pitchFamily="18" charset="0"/>
              </a:rPr>
              <a:t>O/Si and Cu to combine ESD and neutralization</a:t>
            </a:r>
          </a:p>
        </p:txBody>
      </p:sp>
      <p:grpSp>
        <p:nvGrpSpPr>
          <p:cNvPr id="10" name="Gruppo 9">
            <a:extLst>
              <a:ext uri="{FF2B5EF4-FFF2-40B4-BE49-F238E27FC236}">
                <a16:creationId xmlns:a16="http://schemas.microsoft.com/office/drawing/2014/main" id="{5867AB37-D6D9-C0C4-5F2B-4C96CF01B306}"/>
              </a:ext>
            </a:extLst>
          </p:cNvPr>
          <p:cNvGrpSpPr/>
          <p:nvPr/>
        </p:nvGrpSpPr>
        <p:grpSpPr>
          <a:xfrm>
            <a:off x="4241088" y="3594502"/>
            <a:ext cx="4644989" cy="2855809"/>
            <a:chOff x="114043" y="4131126"/>
            <a:chExt cx="3963035" cy="2701925"/>
          </a:xfrm>
        </p:grpSpPr>
        <p:pic>
          <p:nvPicPr>
            <p:cNvPr id="12" name="Immagine 11">
              <a:extLst>
                <a:ext uri="{FF2B5EF4-FFF2-40B4-BE49-F238E27FC236}">
                  <a16:creationId xmlns:a16="http://schemas.microsoft.com/office/drawing/2014/main" id="{A8045A39-A291-8B20-D736-1B1196BF48F0}"/>
                </a:ext>
              </a:extLst>
            </p:cNvPr>
            <p:cNvPicPr>
              <a:picLocks noChangeAspect="1"/>
            </p:cNvPicPr>
            <p:nvPr/>
          </p:nvPicPr>
          <p:blipFill>
            <a:blip r:embed="rId5"/>
            <a:stretch>
              <a:fillRect/>
            </a:stretch>
          </p:blipFill>
          <p:spPr>
            <a:xfrm>
              <a:off x="114043" y="4131126"/>
              <a:ext cx="3963035" cy="2701925"/>
            </a:xfrm>
            <a:prstGeom prst="rect">
              <a:avLst/>
            </a:prstGeom>
          </p:spPr>
        </p:pic>
        <p:pic>
          <p:nvPicPr>
            <p:cNvPr id="13" name="Immagine 12">
              <a:extLst>
                <a:ext uri="{FF2B5EF4-FFF2-40B4-BE49-F238E27FC236}">
                  <a16:creationId xmlns:a16="http://schemas.microsoft.com/office/drawing/2014/main" id="{40A96D0D-C3A4-38E9-2234-B01312529D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4043" y="5513613"/>
              <a:ext cx="994266" cy="999411"/>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grpSp>
      <p:pic>
        <p:nvPicPr>
          <p:cNvPr id="16" name="Immagine 15">
            <a:extLst>
              <a:ext uri="{FF2B5EF4-FFF2-40B4-BE49-F238E27FC236}">
                <a16:creationId xmlns:a16="http://schemas.microsoft.com/office/drawing/2014/main" id="{56A851E3-A014-814A-C74C-83249F927F2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34462" y="768273"/>
            <a:ext cx="1404072" cy="1754326"/>
          </a:xfrm>
          <a:prstGeom prst="rect">
            <a:avLst/>
          </a:prstGeom>
        </p:spPr>
      </p:pic>
      <p:sp>
        <p:nvSpPr>
          <p:cNvPr id="20" name="CasellaDiTesto 19">
            <a:extLst>
              <a:ext uri="{FF2B5EF4-FFF2-40B4-BE49-F238E27FC236}">
                <a16:creationId xmlns:a16="http://schemas.microsoft.com/office/drawing/2014/main" id="{D90B9299-8BAF-B9CC-24A8-8D3C43DAD88B}"/>
              </a:ext>
            </a:extLst>
          </p:cNvPr>
          <p:cNvSpPr txBox="1"/>
          <p:nvPr/>
        </p:nvSpPr>
        <p:spPr>
          <a:xfrm>
            <a:off x="10250832" y="2492470"/>
            <a:ext cx="1670465" cy="646331"/>
          </a:xfrm>
          <a:prstGeom prst="rect">
            <a:avLst/>
          </a:prstGeom>
          <a:noFill/>
        </p:spPr>
        <p:txBody>
          <a:bodyPr wrap="square" rtlCol="0">
            <a:spAutoFit/>
          </a:bodyPr>
          <a:lstStyle/>
          <a:p>
            <a:pPr algn="ctr"/>
            <a:r>
              <a:rPr lang="en-GB" sz="1200" dirty="0"/>
              <a:t>Kelvin probe scheme under test for charging neutralization</a:t>
            </a:r>
          </a:p>
        </p:txBody>
      </p:sp>
      <p:pic>
        <p:nvPicPr>
          <p:cNvPr id="18" name="Immagine 17">
            <a:extLst>
              <a:ext uri="{FF2B5EF4-FFF2-40B4-BE49-F238E27FC236}">
                <a16:creationId xmlns:a16="http://schemas.microsoft.com/office/drawing/2014/main" id="{FEBB5712-5CFF-16B1-72E5-E73CD5164FE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850620" y="3855059"/>
            <a:ext cx="2171756" cy="2834214"/>
          </a:xfrm>
          <a:prstGeom prst="rect">
            <a:avLst/>
          </a:prstGeom>
        </p:spPr>
      </p:pic>
      <p:pic>
        <p:nvPicPr>
          <p:cNvPr id="21" name="Immagine 20">
            <a:extLst>
              <a:ext uri="{FF2B5EF4-FFF2-40B4-BE49-F238E27FC236}">
                <a16:creationId xmlns:a16="http://schemas.microsoft.com/office/drawing/2014/main" id="{FA9D871D-95D6-401C-7761-0A72C47D34A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5328" y="4154856"/>
            <a:ext cx="3245258" cy="1896432"/>
          </a:xfrm>
          <a:prstGeom prst="rect">
            <a:avLst/>
          </a:prstGeom>
        </p:spPr>
      </p:pic>
      <p:sp>
        <p:nvSpPr>
          <p:cNvPr id="22" name="CasellaDiTesto 21">
            <a:extLst>
              <a:ext uri="{FF2B5EF4-FFF2-40B4-BE49-F238E27FC236}">
                <a16:creationId xmlns:a16="http://schemas.microsoft.com/office/drawing/2014/main" id="{F15629A3-C4CF-82A1-8446-FECB5E670FB3}"/>
              </a:ext>
            </a:extLst>
          </p:cNvPr>
          <p:cNvSpPr txBox="1"/>
          <p:nvPr/>
        </p:nvSpPr>
        <p:spPr>
          <a:xfrm>
            <a:off x="119666" y="3785524"/>
            <a:ext cx="2280624" cy="369332"/>
          </a:xfrm>
          <a:prstGeom prst="rect">
            <a:avLst/>
          </a:prstGeom>
          <a:noFill/>
        </p:spPr>
        <p:txBody>
          <a:bodyPr wrap="none" rtlCol="0">
            <a:spAutoFit/>
          </a:bodyPr>
          <a:lstStyle/>
          <a:p>
            <a:r>
              <a:rPr lang="en-GB" b="1" dirty="0"/>
              <a:t>Chamber inner view</a:t>
            </a:r>
          </a:p>
        </p:txBody>
      </p:sp>
      <p:sp>
        <p:nvSpPr>
          <p:cNvPr id="23" name="CasellaDiTesto 22">
            <a:extLst>
              <a:ext uri="{FF2B5EF4-FFF2-40B4-BE49-F238E27FC236}">
                <a16:creationId xmlns:a16="http://schemas.microsoft.com/office/drawing/2014/main" id="{73E64A0D-0C35-E63D-BEF7-3883A61C77DC}"/>
              </a:ext>
            </a:extLst>
          </p:cNvPr>
          <p:cNvSpPr txBox="1"/>
          <p:nvPr/>
        </p:nvSpPr>
        <p:spPr>
          <a:xfrm>
            <a:off x="12890" y="6266731"/>
            <a:ext cx="681598" cy="307777"/>
          </a:xfrm>
          <a:prstGeom prst="rect">
            <a:avLst/>
          </a:prstGeom>
          <a:noFill/>
        </p:spPr>
        <p:txBody>
          <a:bodyPr wrap="none" rtlCol="0">
            <a:spAutoFit/>
          </a:bodyPr>
          <a:lstStyle/>
          <a:p>
            <a:pPr algn="ctr"/>
            <a:r>
              <a:rPr lang="en-GB" sz="1400" b="1" dirty="0">
                <a:solidFill>
                  <a:srgbClr val="FF0000"/>
                </a:solidFill>
              </a:rPr>
              <a:t>e- gun</a:t>
            </a:r>
          </a:p>
        </p:txBody>
      </p:sp>
      <p:sp>
        <p:nvSpPr>
          <p:cNvPr id="24" name="CasellaDiTesto 23">
            <a:extLst>
              <a:ext uri="{FF2B5EF4-FFF2-40B4-BE49-F238E27FC236}">
                <a16:creationId xmlns:a16="http://schemas.microsoft.com/office/drawing/2014/main" id="{673687E5-B32F-2092-25F6-A35F28036728}"/>
              </a:ext>
            </a:extLst>
          </p:cNvPr>
          <p:cNvSpPr txBox="1"/>
          <p:nvPr/>
        </p:nvSpPr>
        <p:spPr>
          <a:xfrm>
            <a:off x="1084569" y="6193283"/>
            <a:ext cx="1377301" cy="307777"/>
          </a:xfrm>
          <a:prstGeom prst="rect">
            <a:avLst/>
          </a:prstGeom>
          <a:noFill/>
        </p:spPr>
        <p:txBody>
          <a:bodyPr wrap="none" rtlCol="0">
            <a:spAutoFit/>
          </a:bodyPr>
          <a:lstStyle/>
          <a:p>
            <a:pPr algn="ctr"/>
            <a:r>
              <a:rPr lang="en-GB" sz="1400" b="1" dirty="0">
                <a:solidFill>
                  <a:srgbClr val="FF0000"/>
                </a:solidFill>
              </a:rPr>
              <a:t>Sample holder</a:t>
            </a:r>
          </a:p>
        </p:txBody>
      </p:sp>
      <p:sp>
        <p:nvSpPr>
          <p:cNvPr id="25" name="CasellaDiTesto 24">
            <a:extLst>
              <a:ext uri="{FF2B5EF4-FFF2-40B4-BE49-F238E27FC236}">
                <a16:creationId xmlns:a16="http://schemas.microsoft.com/office/drawing/2014/main" id="{6C251464-41B3-D8E5-35B4-6575F9FEA65D}"/>
              </a:ext>
            </a:extLst>
          </p:cNvPr>
          <p:cNvSpPr txBox="1"/>
          <p:nvPr/>
        </p:nvSpPr>
        <p:spPr>
          <a:xfrm>
            <a:off x="2486344" y="5999103"/>
            <a:ext cx="1199174" cy="307777"/>
          </a:xfrm>
          <a:prstGeom prst="rect">
            <a:avLst/>
          </a:prstGeom>
          <a:noFill/>
        </p:spPr>
        <p:txBody>
          <a:bodyPr wrap="none" rtlCol="0">
            <a:spAutoFit/>
          </a:bodyPr>
          <a:lstStyle/>
          <a:p>
            <a:pPr algn="ctr"/>
            <a:r>
              <a:rPr lang="en-GB" sz="1400" b="1" dirty="0">
                <a:solidFill>
                  <a:srgbClr val="FF0000"/>
                </a:solidFill>
              </a:rPr>
              <a:t>Kelvin probe</a:t>
            </a:r>
          </a:p>
        </p:txBody>
      </p:sp>
      <p:sp>
        <p:nvSpPr>
          <p:cNvPr id="26" name="CasellaDiTesto 25">
            <a:extLst>
              <a:ext uri="{FF2B5EF4-FFF2-40B4-BE49-F238E27FC236}">
                <a16:creationId xmlns:a16="http://schemas.microsoft.com/office/drawing/2014/main" id="{5FB4A313-397C-062E-CFE4-B2D44FB6E4DA}"/>
              </a:ext>
            </a:extLst>
          </p:cNvPr>
          <p:cNvSpPr txBox="1"/>
          <p:nvPr/>
        </p:nvSpPr>
        <p:spPr>
          <a:xfrm>
            <a:off x="10192327" y="3415800"/>
            <a:ext cx="1787477" cy="369332"/>
          </a:xfrm>
          <a:prstGeom prst="rect">
            <a:avLst/>
          </a:prstGeom>
          <a:noFill/>
        </p:spPr>
        <p:txBody>
          <a:bodyPr wrap="none" rtlCol="0">
            <a:spAutoFit/>
          </a:bodyPr>
          <a:lstStyle/>
          <a:p>
            <a:pPr algn="r"/>
            <a:r>
              <a:rPr lang="en-GB" b="1" dirty="0"/>
              <a:t>Setup overview</a:t>
            </a:r>
          </a:p>
        </p:txBody>
      </p:sp>
      <p:cxnSp>
        <p:nvCxnSpPr>
          <p:cNvPr id="28" name="Connettore 2 27">
            <a:extLst>
              <a:ext uri="{FF2B5EF4-FFF2-40B4-BE49-F238E27FC236}">
                <a16:creationId xmlns:a16="http://schemas.microsoft.com/office/drawing/2014/main" id="{84DCAA49-5F30-A4D3-315A-5EF5077ADC99}"/>
              </a:ext>
            </a:extLst>
          </p:cNvPr>
          <p:cNvCxnSpPr>
            <a:cxnSpLocks/>
            <a:stCxn id="23" idx="0"/>
          </p:cNvCxnSpPr>
          <p:nvPr/>
        </p:nvCxnSpPr>
        <p:spPr>
          <a:xfrm flipV="1">
            <a:off x="353689" y="5917262"/>
            <a:ext cx="245117" cy="34946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ttore 2 28">
            <a:extLst>
              <a:ext uri="{FF2B5EF4-FFF2-40B4-BE49-F238E27FC236}">
                <a16:creationId xmlns:a16="http://schemas.microsoft.com/office/drawing/2014/main" id="{CE2B4277-92F9-523F-2DA7-3E90DE4B3954}"/>
              </a:ext>
            </a:extLst>
          </p:cNvPr>
          <p:cNvCxnSpPr>
            <a:cxnSpLocks/>
            <a:stCxn id="24" idx="0"/>
          </p:cNvCxnSpPr>
          <p:nvPr/>
        </p:nvCxnSpPr>
        <p:spPr>
          <a:xfrm flipV="1">
            <a:off x="1773220" y="5649634"/>
            <a:ext cx="0" cy="54364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ttore 2 32">
            <a:extLst>
              <a:ext uri="{FF2B5EF4-FFF2-40B4-BE49-F238E27FC236}">
                <a16:creationId xmlns:a16="http://schemas.microsoft.com/office/drawing/2014/main" id="{53E7F35C-957D-2988-3B47-E2D01C4735F6}"/>
              </a:ext>
            </a:extLst>
          </p:cNvPr>
          <p:cNvCxnSpPr>
            <a:cxnSpLocks/>
            <a:stCxn id="25" idx="0"/>
          </p:cNvCxnSpPr>
          <p:nvPr/>
        </p:nvCxnSpPr>
        <p:spPr>
          <a:xfrm flipH="1" flipV="1">
            <a:off x="3013511" y="5486952"/>
            <a:ext cx="72420" cy="51215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Segnaposto data 1">
            <a:extLst>
              <a:ext uri="{FF2B5EF4-FFF2-40B4-BE49-F238E27FC236}">
                <a16:creationId xmlns:a16="http://schemas.microsoft.com/office/drawing/2014/main" id="{4C2B9632-AF36-F330-C634-F3B65FD60131}"/>
              </a:ext>
            </a:extLst>
          </p:cNvPr>
          <p:cNvSpPr>
            <a:spLocks noGrp="1"/>
          </p:cNvSpPr>
          <p:nvPr>
            <p:ph type="dt" sz="half" idx="10"/>
          </p:nvPr>
        </p:nvSpPr>
        <p:spPr/>
        <p:txBody>
          <a:bodyPr/>
          <a:lstStyle/>
          <a:p>
            <a:r>
              <a:rPr lang="it-IT"/>
              <a:t>30/09/2025</a:t>
            </a:r>
            <a:endParaRPr lang="en-GB" dirty="0"/>
          </a:p>
        </p:txBody>
      </p:sp>
      <p:sp>
        <p:nvSpPr>
          <p:cNvPr id="4" name="Segnaposto piè di pagina 3">
            <a:extLst>
              <a:ext uri="{FF2B5EF4-FFF2-40B4-BE49-F238E27FC236}">
                <a16:creationId xmlns:a16="http://schemas.microsoft.com/office/drawing/2014/main" id="{612AD708-23C2-CE2A-90AC-418C06B2F89B}"/>
              </a:ext>
            </a:extLst>
          </p:cNvPr>
          <p:cNvSpPr>
            <a:spLocks noGrp="1"/>
          </p:cNvSpPr>
          <p:nvPr>
            <p:ph type="ftr" sz="quarter" idx="11"/>
          </p:nvPr>
        </p:nvSpPr>
        <p:spPr/>
        <p:txBody>
          <a:bodyPr/>
          <a:lstStyle/>
          <a:p>
            <a:r>
              <a:rPr lang="en-GB"/>
              <a:t>L. Spallino, M. Angelucci, R. Cimino; LNF-INFN</a:t>
            </a:r>
          </a:p>
        </p:txBody>
      </p:sp>
      <p:sp>
        <p:nvSpPr>
          <p:cNvPr id="5" name="Segnaposto numero diapositiva 4">
            <a:extLst>
              <a:ext uri="{FF2B5EF4-FFF2-40B4-BE49-F238E27FC236}">
                <a16:creationId xmlns:a16="http://schemas.microsoft.com/office/drawing/2014/main" id="{A205F7B1-A507-1BEA-66DB-49893D3EC890}"/>
              </a:ext>
            </a:extLst>
          </p:cNvPr>
          <p:cNvSpPr>
            <a:spLocks noGrp="1"/>
          </p:cNvSpPr>
          <p:nvPr>
            <p:ph type="sldNum" sz="quarter" idx="12"/>
          </p:nvPr>
        </p:nvSpPr>
        <p:spPr/>
        <p:txBody>
          <a:bodyPr/>
          <a:lstStyle/>
          <a:p>
            <a:fld id="{F6B9B36C-058A-4B45-9A9F-AC59BB9689E4}" type="slidenum">
              <a:rPr lang="en-GB" smtClean="0"/>
              <a:t>12</a:t>
            </a:fld>
            <a:endParaRPr lang="en-GB"/>
          </a:p>
        </p:txBody>
      </p:sp>
    </p:spTree>
    <p:extLst>
      <p:ext uri="{BB962C8B-B14F-4D97-AF65-F5344CB8AC3E}">
        <p14:creationId xmlns:p14="http://schemas.microsoft.com/office/powerpoint/2010/main" val="2488093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BA7E4-778B-C02F-E88B-95D1D5C857F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A4FF307-45C8-ABD8-B50C-2A993F644224}"/>
              </a:ext>
            </a:extLst>
          </p:cNvPr>
          <p:cNvSpPr txBox="1">
            <a:spLocks/>
          </p:cNvSpPr>
          <p:nvPr/>
        </p:nvSpPr>
        <p:spPr>
          <a:xfrm>
            <a:off x="838200" y="365126"/>
            <a:ext cx="10515600" cy="64759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Mid-term Perspective:</a:t>
            </a:r>
          </a:p>
          <a:p>
            <a:pPr>
              <a:defRPr/>
            </a:pPr>
            <a:r>
              <a:rPr lang="en-US" dirty="0">
                <a:solidFill>
                  <a:srgbClr val="0070C0"/>
                </a:solidFill>
                <a:latin typeface="Calibri Light" panose="020F0302020204030204"/>
              </a:rPr>
              <a:t>Frost</a:t>
            </a: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 mitigation and Electrostatic Charging </a:t>
            </a:r>
          </a:p>
        </p:txBody>
      </p:sp>
      <p:sp>
        <p:nvSpPr>
          <p:cNvPr id="17" name="TextBox 73">
            <a:extLst>
              <a:ext uri="{FF2B5EF4-FFF2-40B4-BE49-F238E27FC236}">
                <a16:creationId xmlns:a16="http://schemas.microsoft.com/office/drawing/2014/main" id="{8F2BEBF4-211A-3A9B-1FF0-1C004A8148FC}"/>
              </a:ext>
            </a:extLst>
          </p:cNvPr>
          <p:cNvSpPr txBox="1"/>
          <p:nvPr/>
        </p:nvSpPr>
        <p:spPr>
          <a:xfrm>
            <a:off x="1309159" y="1498072"/>
            <a:ext cx="10044641" cy="923330"/>
          </a:xfrm>
          <a:prstGeom prst="rect">
            <a:avLst/>
          </a:prstGeom>
          <a:noFill/>
        </p:spPr>
        <p:txBody>
          <a:bodyPr wrap="square" rtlCol="0">
            <a:spAutoFit/>
          </a:bodyPr>
          <a:lstStyle/>
          <a:p>
            <a:pPr algn="just">
              <a:defRPr/>
            </a:pPr>
            <a:r>
              <a:rPr kumimoji="0" 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Preliminary XPS and Raman investigations carried out in our lab on prototypical</a:t>
            </a:r>
            <a:r>
              <a:rPr lang="en-US"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 small </a:t>
            </a:r>
            <a:r>
              <a:rPr kumimoji="0" 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have shown that, within the detectability limit of these experimental techniques, electron irradiation below few hundreds’ eV does not induce observable structural defects on the substrate.</a:t>
            </a:r>
          </a:p>
        </p:txBody>
      </p:sp>
      <p:pic>
        <p:nvPicPr>
          <p:cNvPr id="2" name="Immagine 1">
            <a:extLst>
              <a:ext uri="{FF2B5EF4-FFF2-40B4-BE49-F238E27FC236}">
                <a16:creationId xmlns:a16="http://schemas.microsoft.com/office/drawing/2014/main" id="{7B4791BC-CC34-E074-2168-F64A22377935}"/>
              </a:ext>
            </a:extLst>
          </p:cNvPr>
          <p:cNvPicPr>
            <a:picLocks noChangeAspect="1"/>
          </p:cNvPicPr>
          <p:nvPr/>
        </p:nvPicPr>
        <p:blipFill>
          <a:blip r:embed="rId3"/>
          <a:stretch>
            <a:fillRect/>
          </a:stretch>
        </p:blipFill>
        <p:spPr>
          <a:xfrm>
            <a:off x="7256419" y="47146"/>
            <a:ext cx="1204906" cy="956983"/>
          </a:xfrm>
          <a:prstGeom prst="rect">
            <a:avLst/>
          </a:prstGeom>
        </p:spPr>
      </p:pic>
      <p:sp>
        <p:nvSpPr>
          <p:cNvPr id="4" name="TextBox 73">
            <a:extLst>
              <a:ext uri="{FF2B5EF4-FFF2-40B4-BE49-F238E27FC236}">
                <a16:creationId xmlns:a16="http://schemas.microsoft.com/office/drawing/2014/main" id="{8ED7D0DE-2FC0-5635-B9BA-A29CDD77719E}"/>
              </a:ext>
            </a:extLst>
          </p:cNvPr>
          <p:cNvSpPr txBox="1"/>
          <p:nvPr/>
        </p:nvSpPr>
        <p:spPr>
          <a:xfrm>
            <a:off x="1298461" y="3098781"/>
            <a:ext cx="1005533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More investigation are needed, especially on realistic and specific materials.</a:t>
            </a:r>
          </a:p>
          <a:p>
            <a:pPr marR="0" lvl="0" algn="just" defTabSz="457200" rtl="0" eaLnBrk="1" fontAlgn="auto" latinLnBrk="0" hangingPunct="1">
              <a:lnSpc>
                <a:spcPct val="100000"/>
              </a:lnSpc>
              <a:spcBef>
                <a:spcPts val="0"/>
              </a:spcBef>
              <a:spcAft>
                <a:spcPts val="0"/>
              </a:spcAft>
              <a:buClrTx/>
              <a:buSzTx/>
              <a:tabLst/>
              <a:defRPr/>
            </a:pPr>
            <a:endParaRPr kumimoji="0" 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r>
              <a:rPr lang="en-US" sz="1800" b="1"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800" b="1"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 WHAT is the effects induced by electron irradiation on optics?</a:t>
            </a:r>
          </a:p>
          <a:p>
            <a:pPr marR="0" lvl="0" algn="just" defTabSz="457200" rtl="0" eaLnBrk="1" fontAlgn="auto" latinLnBrk="0" hangingPunct="1">
              <a:lnSpc>
                <a:spcPct val="100000"/>
              </a:lnSpc>
              <a:spcBef>
                <a:spcPts val="0"/>
              </a:spcBef>
              <a:spcAft>
                <a:spcPts val="0"/>
              </a:spcAft>
              <a:buClrTx/>
              <a:buSzTx/>
              <a:tabLst/>
              <a:defRPr/>
            </a:pPr>
            <a:endParaRPr lang="en-US" sz="1800" b="1"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itchFamily="2" charset="2"/>
            </a:endParaRPr>
          </a:p>
          <a:p>
            <a:pPr marR="0" lvl="0" algn="just" defTabSz="457200" rtl="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itchFamily="2" charset="2"/>
              </a:rPr>
              <a:t>	 </a:t>
            </a:r>
            <a:r>
              <a:rPr lang="en-US" b="1"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WHAT is the best way to monitor the effects (studies on optical properties and/or noise induced effects: 	</a:t>
            </a:r>
            <a:r>
              <a:rPr lang="en-US" sz="1800" b="1"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crystallization status, optical defects, scattering centers, scattering losses, mechanical losses,...)</a:t>
            </a:r>
            <a:r>
              <a:rPr lang="en-US" b="1"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 </a:t>
            </a:r>
            <a:endParaRPr kumimoji="0" 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1EDC82EA-78FB-DA20-90FA-E9EC567B1E66}"/>
              </a:ext>
            </a:extLst>
          </p:cNvPr>
          <p:cNvSpPr txBox="1"/>
          <p:nvPr/>
        </p:nvSpPr>
        <p:spPr>
          <a:xfrm>
            <a:off x="838200" y="5392586"/>
            <a:ext cx="10515600" cy="830997"/>
          </a:xfrm>
          <a:prstGeom prst="rect">
            <a:avLst/>
          </a:prstGeom>
          <a:noFill/>
        </p:spPr>
        <p:txBody>
          <a:bodyPr wrap="square" rtlCol="0">
            <a:spAutoFit/>
          </a:bodyPr>
          <a:lstStyle/>
          <a:p>
            <a:pPr algn="ctr"/>
            <a:r>
              <a:rPr kumimoji="0" lang="en-US" sz="24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Work in progress within the ET-Italia collaboration (</a:t>
            </a:r>
            <a:r>
              <a:rPr kumimoji="0" lang="en-US" sz="240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Core Optics and Coating</a:t>
            </a:r>
            <a:r>
              <a:rPr kumimoji="0" lang="en-US" sz="24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group) but we are opened to inputs and suggestions!</a:t>
            </a:r>
            <a:endParaRPr lang="en-GB" sz="2400" dirty="0"/>
          </a:p>
        </p:txBody>
      </p:sp>
      <p:sp>
        <p:nvSpPr>
          <p:cNvPr id="6" name="CasellaDiTesto 5">
            <a:extLst>
              <a:ext uri="{FF2B5EF4-FFF2-40B4-BE49-F238E27FC236}">
                <a16:creationId xmlns:a16="http://schemas.microsoft.com/office/drawing/2014/main" id="{87FFD9EA-FDD5-8E2F-4FED-F94882AAF70E}"/>
              </a:ext>
            </a:extLst>
          </p:cNvPr>
          <p:cNvSpPr txBox="1"/>
          <p:nvPr/>
        </p:nvSpPr>
        <p:spPr>
          <a:xfrm>
            <a:off x="7173685" y="2587317"/>
            <a:ext cx="4180115" cy="461665"/>
          </a:xfrm>
          <a:prstGeom prst="rect">
            <a:avLst/>
          </a:prstGeom>
          <a:noFill/>
        </p:spPr>
        <p:txBody>
          <a:bodyPr wrap="square" rtlCol="0">
            <a:spAutoFit/>
          </a:bodyPr>
          <a:lstStyle/>
          <a:p>
            <a:pPr algn="just"/>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Laboratory based experiments</a:t>
            </a:r>
            <a:endParaRPr lang="en-GB" sz="2400" b="1" dirty="0"/>
          </a:p>
        </p:txBody>
      </p:sp>
      <p:sp>
        <p:nvSpPr>
          <p:cNvPr id="3" name="Segnaposto data 2">
            <a:extLst>
              <a:ext uri="{FF2B5EF4-FFF2-40B4-BE49-F238E27FC236}">
                <a16:creationId xmlns:a16="http://schemas.microsoft.com/office/drawing/2014/main" id="{E6E77339-90D1-60EB-20A5-0AB5EE0F6405}"/>
              </a:ext>
            </a:extLst>
          </p:cNvPr>
          <p:cNvSpPr>
            <a:spLocks noGrp="1"/>
          </p:cNvSpPr>
          <p:nvPr>
            <p:ph type="dt" sz="half" idx="10"/>
          </p:nvPr>
        </p:nvSpPr>
        <p:spPr/>
        <p:txBody>
          <a:bodyPr/>
          <a:lstStyle/>
          <a:p>
            <a:r>
              <a:rPr lang="it-IT"/>
              <a:t>30/09/2025</a:t>
            </a:r>
            <a:endParaRPr lang="en-GB"/>
          </a:p>
        </p:txBody>
      </p:sp>
      <p:sp>
        <p:nvSpPr>
          <p:cNvPr id="7" name="Segnaposto piè di pagina 6">
            <a:extLst>
              <a:ext uri="{FF2B5EF4-FFF2-40B4-BE49-F238E27FC236}">
                <a16:creationId xmlns:a16="http://schemas.microsoft.com/office/drawing/2014/main" id="{6560F42C-7D63-BC46-0A2A-50D916E2009B}"/>
              </a:ext>
            </a:extLst>
          </p:cNvPr>
          <p:cNvSpPr>
            <a:spLocks noGrp="1"/>
          </p:cNvSpPr>
          <p:nvPr>
            <p:ph type="ftr" sz="quarter" idx="11"/>
          </p:nvPr>
        </p:nvSpPr>
        <p:spPr/>
        <p:txBody>
          <a:bodyPr/>
          <a:lstStyle/>
          <a:p>
            <a:r>
              <a:rPr lang="en-GB"/>
              <a:t>L. Spallino, M. Angelucci, R. Cimino; LNF-INFN</a:t>
            </a:r>
          </a:p>
        </p:txBody>
      </p:sp>
      <p:sp>
        <p:nvSpPr>
          <p:cNvPr id="8" name="Segnaposto numero diapositiva 7">
            <a:extLst>
              <a:ext uri="{FF2B5EF4-FFF2-40B4-BE49-F238E27FC236}">
                <a16:creationId xmlns:a16="http://schemas.microsoft.com/office/drawing/2014/main" id="{F5BA5EDB-80A9-216F-9ECB-69A67F250D46}"/>
              </a:ext>
            </a:extLst>
          </p:cNvPr>
          <p:cNvSpPr>
            <a:spLocks noGrp="1"/>
          </p:cNvSpPr>
          <p:nvPr>
            <p:ph type="sldNum" sz="quarter" idx="12"/>
          </p:nvPr>
        </p:nvSpPr>
        <p:spPr/>
        <p:txBody>
          <a:bodyPr/>
          <a:lstStyle/>
          <a:p>
            <a:fld id="{F6B9B36C-058A-4B45-9A9F-AC59BB9689E4}" type="slidenum">
              <a:rPr lang="en-GB" smtClean="0"/>
              <a:t>13</a:t>
            </a:fld>
            <a:endParaRPr lang="en-GB"/>
          </a:p>
        </p:txBody>
      </p:sp>
    </p:spTree>
    <p:extLst>
      <p:ext uri="{BB962C8B-B14F-4D97-AF65-F5344CB8AC3E}">
        <p14:creationId xmlns:p14="http://schemas.microsoft.com/office/powerpoint/2010/main" val="2310490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63017-6F3F-FF9B-5164-DEE0C3590FED}"/>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F09C1B2A-A8F6-5596-4F59-3EEE9ED01804}"/>
              </a:ext>
            </a:extLst>
          </p:cNvPr>
          <p:cNvSpPr txBox="1"/>
          <p:nvPr/>
        </p:nvSpPr>
        <p:spPr>
          <a:xfrm>
            <a:off x="156882" y="1865811"/>
            <a:ext cx="11196918" cy="1015663"/>
          </a:xfrm>
          <a:prstGeom prst="rect">
            <a:avLst/>
          </a:prstGeom>
          <a:noFill/>
        </p:spPr>
        <p:txBody>
          <a:bodyPr wrap="square">
            <a:spAutoFit/>
          </a:bodyPr>
          <a:lstStyle/>
          <a:p>
            <a:pPr algn="just" defTabSz="457200">
              <a:defRPr/>
            </a:pPr>
            <a:r>
              <a:rPr kumimoji="0" lang="en-US" sz="2000" b="1" i="0" u="none" strike="noStrik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 </a:t>
            </a:r>
            <a:r>
              <a:rPr lang="en-US" sz="2000" b="1" kern="0" dirty="0">
                <a:latin typeface="Calibri" panose="020F0502020204030204"/>
                <a:cs typeface="Times New Roman" panose="02020603050405020304" pitchFamily="18" charset="0"/>
                <a:sym typeface="Wingdings" pitchFamily="2" charset="2"/>
              </a:rPr>
              <a:t>At the present stage, can the method be integrated in design of the </a:t>
            </a:r>
            <a:r>
              <a:rPr kumimoji="0" lang="en-US" sz="2000" b="1" i="0" u="none" strike="noStrik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overall system</a:t>
            </a:r>
            <a:r>
              <a:rPr kumimoji="0" lang="en-US" sz="2000" b="1" i="0" u="non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 and HOW?</a:t>
            </a:r>
            <a:endParaRPr kumimoji="0" lang="en-US" sz="2000" b="1" i="0" u="none" kern="0" cap="none" spc="0" normalizeH="0" baseline="0" noProof="0" dirty="0">
              <a:ln>
                <a:noFill/>
              </a:ln>
              <a:effectLst/>
              <a:uLnTx/>
              <a:uFillTx/>
              <a:latin typeface="Calibri" panose="020F0502020204030204" pitchFamily="34"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effectLst/>
              <a:uLnTx/>
              <a:uFillTx/>
              <a:latin typeface="Calibri" panose="020F0502020204030204" pitchFamily="34"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alibri" panose="020F0502020204030204" pitchFamily="34" charset="0"/>
                <a:ea typeface="+mn-ea"/>
                <a:cs typeface="Times New Roman" panose="02020603050405020304" pitchFamily="18" charset="0"/>
                <a:sym typeface="Wingdings" pitchFamily="2" charset="2"/>
              </a:rPr>
              <a:t> </a:t>
            </a:r>
            <a:r>
              <a:rPr kumimoji="0" lang="en-US" sz="2000" b="1" i="0" u="none" strike="noStrike" kern="0" cap="none" spc="0" normalizeH="0" baseline="0" noProof="0" dirty="0">
                <a:ln>
                  <a:noFill/>
                </a:ln>
                <a:effectLst/>
                <a:uLnTx/>
                <a:uFillTx/>
                <a:latin typeface="Calibri" panose="020F0502020204030204" pitchFamily="34" charset="0"/>
                <a:ea typeface="+mn-ea"/>
                <a:cs typeface="Times New Roman" panose="02020603050405020304" pitchFamily="18" charset="0"/>
              </a:rPr>
              <a:t>WHAT is the impact at cryogenic conditions?</a:t>
            </a:r>
            <a:endParaRPr kumimoji="0" lang="en-US" sz="2000" b="1" i="0" u="none" strike="noStrike" kern="1200" cap="none" spc="0" normalizeH="0" baseline="0" noProof="0" dirty="0">
              <a:ln>
                <a:noFill/>
              </a:ln>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839A3496-BDA8-58EC-214E-477D0F06FE18}"/>
              </a:ext>
            </a:extLst>
          </p:cNvPr>
          <p:cNvSpPr txBox="1">
            <a:spLocks/>
          </p:cNvSpPr>
          <p:nvPr/>
        </p:nvSpPr>
        <p:spPr>
          <a:xfrm>
            <a:off x="223947" y="108029"/>
            <a:ext cx="10515600" cy="952081"/>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lang="en-US" sz="5300" dirty="0">
                <a:solidFill>
                  <a:srgbClr val="0070C0"/>
                </a:solidFill>
                <a:latin typeface="Calibri Light" panose="020F0302020204030204"/>
              </a:rPr>
              <a:t>Fr</a:t>
            </a:r>
            <a:r>
              <a:rPr kumimoji="0" lang="en-US" sz="5300" b="1" i="0" u="none" strike="noStrike" kern="1200" cap="none" spc="0" normalizeH="0" baseline="0" noProof="0" dirty="0" err="1">
                <a:ln>
                  <a:noFill/>
                </a:ln>
                <a:solidFill>
                  <a:srgbClr val="0070C0"/>
                </a:solidFill>
                <a:effectLst/>
                <a:uLnTx/>
                <a:uFillTx/>
                <a:latin typeface="Calibri Light" panose="020F0302020204030204"/>
                <a:ea typeface="+mj-ea"/>
                <a:cs typeface="+mj-cs"/>
              </a:rPr>
              <a:t>ost</a:t>
            </a:r>
            <a:r>
              <a:rPr kumimoji="0" lang="en-US" sz="5300" b="1" i="0" u="none" strike="noStrike" kern="1200" cap="none" spc="0" normalizeH="0" baseline="0" noProof="0" dirty="0">
                <a:ln>
                  <a:noFill/>
                </a:ln>
                <a:solidFill>
                  <a:srgbClr val="0070C0"/>
                </a:solidFill>
                <a:effectLst/>
                <a:uLnTx/>
                <a:uFillTx/>
                <a:latin typeface="Calibri Light" panose="020F0302020204030204"/>
                <a:ea typeface="+mj-ea"/>
                <a:cs typeface="+mj-cs"/>
              </a:rPr>
              <a:t> mitigation and Electrostatic Charging</a:t>
            </a:r>
          </a:p>
          <a:p>
            <a:pPr>
              <a:defRPr/>
            </a:pPr>
            <a:endParaRPr kumimoji="0" lang="en-US" sz="4500" b="1" i="0" u="none" strike="noStrike" kern="1200" cap="none" spc="0" normalizeH="0" baseline="0" noProof="0" dirty="0">
              <a:ln>
                <a:noFill/>
              </a:ln>
              <a:solidFill>
                <a:srgbClr val="0070C0"/>
              </a:solidFill>
              <a:effectLst/>
              <a:uLnTx/>
              <a:uFillTx/>
              <a:latin typeface="Calibri Light" panose="020F0302020204030204"/>
              <a:ea typeface="+mj-ea"/>
              <a:cs typeface="+mj-cs"/>
            </a:endParaRPr>
          </a:p>
          <a:p>
            <a:pPr>
              <a:defRPr/>
            </a:pPr>
            <a:r>
              <a:rPr kumimoji="0" lang="en-GB" sz="5900" b="1" i="0" u="none" strike="noStrike" kern="1200" cap="none" spc="0" normalizeH="0" baseline="0" noProof="0" dirty="0">
                <a:ln>
                  <a:noFill/>
                </a:ln>
                <a:solidFill>
                  <a:srgbClr val="0070C0"/>
                </a:solidFill>
                <a:effectLst/>
                <a:uLnTx/>
                <a:uFillTx/>
                <a:latin typeface="Calibri Light" panose="020F0302020204030204"/>
                <a:ea typeface="+mj-ea"/>
                <a:cs typeface="+mj-cs"/>
              </a:rPr>
              <a:t>Final goal </a:t>
            </a:r>
            <a:r>
              <a:rPr kumimoji="0" lang="en-GB" sz="5900" b="1" i="0" u="none" strike="noStrike" kern="1200" cap="none" spc="0" normalizeH="0" baseline="0" noProof="0" dirty="0">
                <a:ln>
                  <a:noFill/>
                </a:ln>
                <a:solidFill>
                  <a:srgbClr val="0070C0"/>
                </a:solidFill>
                <a:effectLst/>
                <a:uLnTx/>
                <a:uFillTx/>
                <a:latin typeface="Calibri Light" panose="020F0302020204030204"/>
                <a:ea typeface="+mj-ea"/>
                <a:cs typeface="+mj-cs"/>
                <a:sym typeface="Wingdings" pitchFamily="2" charset="2"/>
              </a:rPr>
              <a:t> Integration</a:t>
            </a:r>
            <a:r>
              <a:rPr kumimoji="0" lang="en-US" sz="5900" b="1" i="0" u="none" strike="noStrike" kern="1200" cap="none" spc="0" normalizeH="0" baseline="0" noProof="0" dirty="0">
                <a:ln>
                  <a:noFill/>
                </a:ln>
                <a:solidFill>
                  <a:srgbClr val="0070C0"/>
                </a:solidFill>
                <a:effectLst/>
                <a:uLnTx/>
                <a:uFillTx/>
                <a:latin typeface="Calibri Light" panose="020F0302020204030204"/>
                <a:ea typeface="+mj-ea"/>
                <a:cs typeface="+mj-cs"/>
              </a:rPr>
              <a:t> </a:t>
            </a:r>
          </a:p>
        </p:txBody>
      </p:sp>
      <p:pic>
        <p:nvPicPr>
          <p:cNvPr id="9" name="Immagine 8">
            <a:extLst>
              <a:ext uri="{FF2B5EF4-FFF2-40B4-BE49-F238E27FC236}">
                <a16:creationId xmlns:a16="http://schemas.microsoft.com/office/drawing/2014/main" id="{B5FFA186-28D3-0363-8D9C-81279819F98D}"/>
              </a:ext>
            </a:extLst>
          </p:cNvPr>
          <p:cNvPicPr>
            <a:picLocks noChangeAspect="1"/>
          </p:cNvPicPr>
          <p:nvPr/>
        </p:nvPicPr>
        <p:blipFill>
          <a:blip r:embed="rId2"/>
          <a:stretch>
            <a:fillRect/>
          </a:stretch>
        </p:blipFill>
        <p:spPr>
          <a:xfrm>
            <a:off x="10914019" y="0"/>
            <a:ext cx="1204906" cy="956983"/>
          </a:xfrm>
          <a:prstGeom prst="rect">
            <a:avLst/>
          </a:prstGeom>
        </p:spPr>
      </p:pic>
      <p:sp>
        <p:nvSpPr>
          <p:cNvPr id="12" name="CasellaDiTesto 11">
            <a:extLst>
              <a:ext uri="{FF2B5EF4-FFF2-40B4-BE49-F238E27FC236}">
                <a16:creationId xmlns:a16="http://schemas.microsoft.com/office/drawing/2014/main" id="{D37ACF67-93C1-5EC2-277E-AE8BD1ED15C9}"/>
              </a:ext>
            </a:extLst>
          </p:cNvPr>
          <p:cNvSpPr txBox="1"/>
          <p:nvPr/>
        </p:nvSpPr>
        <p:spPr>
          <a:xfrm>
            <a:off x="156881" y="3853282"/>
            <a:ext cx="7242081" cy="1631216"/>
          </a:xfrm>
          <a:prstGeom prst="rect">
            <a:avLst/>
          </a:prstGeom>
          <a:noFill/>
        </p:spPr>
        <p:txBody>
          <a:bodyPr wrap="square">
            <a:spAutoFit/>
          </a:bodyPr>
          <a:lstStyle/>
          <a:p>
            <a:pPr algn="just" defTabSz="457200">
              <a:defRPr/>
            </a:pPr>
            <a:r>
              <a:rPr lang="en-US" sz="2000"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I</a:t>
            </a: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itchFamily="2" charset="2"/>
              </a:rPr>
              <a:t>s there an available </a:t>
            </a: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mock-up system where to plan test on:</a:t>
            </a:r>
          </a:p>
          <a:p>
            <a:pPr marL="342900" indent="-342900" algn="just" defTabSz="457200">
              <a:buFont typeface="Wingdings" pitchFamily="2" charset="2"/>
              <a:buChar char="à"/>
              <a:defRPr/>
            </a:pP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frost/neutralization mitigation methods by using electrons;</a:t>
            </a:r>
          </a:p>
          <a:p>
            <a:pPr marL="342900" indent="-342900" algn="just" defTabSz="457200">
              <a:buFont typeface="Wingdings" pitchFamily="2" charset="2"/>
              <a:buChar char="à"/>
              <a:defRPr/>
            </a:pP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effects on optics under realistic conditions;</a:t>
            </a:r>
          </a:p>
          <a:p>
            <a:pPr marR="0" lvl="0" algn="just" defTabSz="457200" rtl="0" eaLnBrk="1" fontAlgn="auto" latinLnBrk="0" hangingPunct="1">
              <a:lnSpc>
                <a:spcPct val="100000"/>
              </a:lnSpc>
              <a:spcBef>
                <a:spcPts val="0"/>
              </a:spcBef>
              <a:spcAft>
                <a:spcPts val="0"/>
              </a:spcAft>
              <a:buClrTx/>
              <a:buSzTx/>
              <a:tabLst/>
              <a:defRPr/>
            </a:pPr>
            <a:endParaRPr lang="en-US" sz="2000" kern="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it is not, </a:t>
            </a:r>
            <a:r>
              <a:rPr kumimoji="0" lang="en-US" sz="2000"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mock-up system should be </a:t>
            </a:r>
            <a:r>
              <a:rPr lang="en-US" sz="2000" u="sng"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designed/realized</a:t>
            </a:r>
            <a:r>
              <a:rPr lang="en-US" sz="2000"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14" name="CasellaDiTesto 13">
            <a:extLst>
              <a:ext uri="{FF2B5EF4-FFF2-40B4-BE49-F238E27FC236}">
                <a16:creationId xmlns:a16="http://schemas.microsoft.com/office/drawing/2014/main" id="{7E0FD043-C7BA-CC9A-F99E-25281DF86B14}"/>
              </a:ext>
            </a:extLst>
          </p:cNvPr>
          <p:cNvSpPr txBox="1"/>
          <p:nvPr/>
        </p:nvSpPr>
        <p:spPr>
          <a:xfrm>
            <a:off x="8096889" y="3853282"/>
            <a:ext cx="3536353" cy="523220"/>
          </a:xfrm>
          <a:prstGeom prst="rect">
            <a:avLst/>
          </a:prstGeom>
          <a:noFill/>
        </p:spPr>
        <p:txBody>
          <a:bodyPr wrap="none" rtlCol="0">
            <a:spAutoFit/>
          </a:bodyPr>
          <a:lstStyle/>
          <a:p>
            <a:r>
              <a:rPr lang="en-GB" sz="2800" b="1" dirty="0">
                <a:solidFill>
                  <a:srgbClr val="FF0000"/>
                </a:solidFill>
              </a:rPr>
              <a:t>Mandatory R&amp;D plan</a:t>
            </a:r>
          </a:p>
        </p:txBody>
      </p:sp>
      <p:sp>
        <p:nvSpPr>
          <p:cNvPr id="15" name="Freccia giù 14">
            <a:extLst>
              <a:ext uri="{FF2B5EF4-FFF2-40B4-BE49-F238E27FC236}">
                <a16:creationId xmlns:a16="http://schemas.microsoft.com/office/drawing/2014/main" id="{C9714E3C-85F9-0CB0-9020-80CFBEEEB723}"/>
              </a:ext>
            </a:extLst>
          </p:cNvPr>
          <p:cNvSpPr/>
          <p:nvPr/>
        </p:nvSpPr>
        <p:spPr>
          <a:xfrm>
            <a:off x="5716858" y="2922607"/>
            <a:ext cx="379142" cy="7136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998BD069-9D32-E214-3BFA-3ADA78B1D7E5}"/>
              </a:ext>
            </a:extLst>
          </p:cNvPr>
          <p:cNvSpPr txBox="1"/>
          <p:nvPr/>
        </p:nvSpPr>
        <p:spPr>
          <a:xfrm>
            <a:off x="7695010" y="4568791"/>
            <a:ext cx="4340109" cy="707886"/>
          </a:xfrm>
          <a:prstGeom prst="rect">
            <a:avLst/>
          </a:prstGeom>
          <a:noFill/>
        </p:spPr>
        <p:txBody>
          <a:bodyPr wrap="square">
            <a:spAutoFit/>
          </a:bodyPr>
          <a:lstStyle/>
          <a:p>
            <a:pPr marL="342900" indent="-342900" algn="just" defTabSz="457200">
              <a:buFont typeface="Wingdings" pitchFamily="2" charset="2"/>
              <a:buChar char="à"/>
              <a:defRPr/>
            </a:pP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cold electron gun</a:t>
            </a:r>
          </a:p>
          <a:p>
            <a:pPr marL="342900" indent="-342900" algn="just" defTabSz="457200">
              <a:buFont typeface="Wingdings" pitchFamily="2" charset="2"/>
              <a:buChar char="à"/>
              <a:defRPr/>
            </a:pPr>
            <a:r>
              <a:rPr lang="en-US" sz="2000"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a charging monitoring system</a:t>
            </a:r>
            <a:endPar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data 3">
            <a:extLst>
              <a:ext uri="{FF2B5EF4-FFF2-40B4-BE49-F238E27FC236}">
                <a16:creationId xmlns:a16="http://schemas.microsoft.com/office/drawing/2014/main" id="{E0DD77EA-9113-A64E-1C37-1C562ED448BD}"/>
              </a:ext>
            </a:extLst>
          </p:cNvPr>
          <p:cNvSpPr>
            <a:spLocks noGrp="1"/>
          </p:cNvSpPr>
          <p:nvPr>
            <p:ph type="dt" sz="half" idx="10"/>
          </p:nvPr>
        </p:nvSpPr>
        <p:spPr/>
        <p:txBody>
          <a:bodyPr/>
          <a:lstStyle/>
          <a:p>
            <a:r>
              <a:rPr lang="it-IT"/>
              <a:t>30/09/2025</a:t>
            </a:r>
            <a:endParaRPr lang="en-GB"/>
          </a:p>
        </p:txBody>
      </p:sp>
      <p:sp>
        <p:nvSpPr>
          <p:cNvPr id="7" name="Segnaposto piè di pagina 6">
            <a:extLst>
              <a:ext uri="{FF2B5EF4-FFF2-40B4-BE49-F238E27FC236}">
                <a16:creationId xmlns:a16="http://schemas.microsoft.com/office/drawing/2014/main" id="{C444579A-38BF-58FB-BD2F-F793BF122111}"/>
              </a:ext>
            </a:extLst>
          </p:cNvPr>
          <p:cNvSpPr>
            <a:spLocks noGrp="1"/>
          </p:cNvSpPr>
          <p:nvPr>
            <p:ph type="ftr" sz="quarter" idx="11"/>
          </p:nvPr>
        </p:nvSpPr>
        <p:spPr/>
        <p:txBody>
          <a:bodyPr/>
          <a:lstStyle/>
          <a:p>
            <a:r>
              <a:rPr lang="en-GB"/>
              <a:t>L. Spallino, M. Angelucci, R. Cimino; LNF-INFN</a:t>
            </a:r>
          </a:p>
        </p:txBody>
      </p:sp>
      <p:sp>
        <p:nvSpPr>
          <p:cNvPr id="11" name="Segnaposto numero diapositiva 10">
            <a:extLst>
              <a:ext uri="{FF2B5EF4-FFF2-40B4-BE49-F238E27FC236}">
                <a16:creationId xmlns:a16="http://schemas.microsoft.com/office/drawing/2014/main" id="{A1DC3F93-8DF6-3296-1017-EA4C0D329DEB}"/>
              </a:ext>
            </a:extLst>
          </p:cNvPr>
          <p:cNvSpPr>
            <a:spLocks noGrp="1"/>
          </p:cNvSpPr>
          <p:nvPr>
            <p:ph type="sldNum" sz="quarter" idx="12"/>
          </p:nvPr>
        </p:nvSpPr>
        <p:spPr/>
        <p:txBody>
          <a:bodyPr/>
          <a:lstStyle/>
          <a:p>
            <a:fld id="{F6B9B36C-058A-4B45-9A9F-AC59BB9689E4}" type="slidenum">
              <a:rPr lang="en-GB" smtClean="0"/>
              <a:t>14</a:t>
            </a:fld>
            <a:endParaRPr lang="en-GB"/>
          </a:p>
        </p:txBody>
      </p:sp>
      <p:sp>
        <p:nvSpPr>
          <p:cNvPr id="16" name="CasellaDiTesto 15">
            <a:extLst>
              <a:ext uri="{FF2B5EF4-FFF2-40B4-BE49-F238E27FC236}">
                <a16:creationId xmlns:a16="http://schemas.microsoft.com/office/drawing/2014/main" id="{E9B479C9-8FCF-1255-D4BE-AAE9FADA196C}"/>
              </a:ext>
            </a:extLst>
          </p:cNvPr>
          <p:cNvSpPr txBox="1"/>
          <p:nvPr/>
        </p:nvSpPr>
        <p:spPr>
          <a:xfrm>
            <a:off x="156881" y="861462"/>
            <a:ext cx="6551045" cy="86177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r>
              <a:rPr kumimoji="0" lang="en-US" sz="2000" i="0" u="none" strike="noStrike" kern="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 principle, electron irradiation to mitigate charging is compatible with cryogenics and will work at RT as well. </a:t>
            </a:r>
          </a:p>
        </p:txBody>
      </p:sp>
    </p:spTree>
    <p:extLst>
      <p:ext uri="{BB962C8B-B14F-4D97-AF65-F5344CB8AC3E}">
        <p14:creationId xmlns:p14="http://schemas.microsoft.com/office/powerpoint/2010/main" val="12379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85779-E8B2-5567-083D-D97D56FB5F0D}"/>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67A2D9A4-B573-73CA-DE25-42D5F60E0B39}"/>
              </a:ext>
            </a:extLst>
          </p:cNvPr>
          <p:cNvSpPr txBox="1"/>
          <p:nvPr/>
        </p:nvSpPr>
        <p:spPr>
          <a:xfrm>
            <a:off x="2932821" y="808824"/>
            <a:ext cx="63263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GW detector Upgrade for High Sensitivity</a:t>
            </a:r>
          </a:p>
        </p:txBody>
      </p:sp>
      <p:sp>
        <p:nvSpPr>
          <p:cNvPr id="5" name="CasellaDiTesto 4">
            <a:extLst>
              <a:ext uri="{FF2B5EF4-FFF2-40B4-BE49-F238E27FC236}">
                <a16:creationId xmlns:a16="http://schemas.microsoft.com/office/drawing/2014/main" id="{D5553061-3A11-4056-A53A-42FDCE0DFC8B}"/>
              </a:ext>
            </a:extLst>
          </p:cNvPr>
          <p:cNvSpPr txBox="1"/>
          <p:nvPr/>
        </p:nvSpPr>
        <p:spPr>
          <a:xfrm>
            <a:off x="7386829" y="1692984"/>
            <a:ext cx="3744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Frost mitigation on Cryogenic Mirrors</a:t>
            </a:r>
          </a:p>
        </p:txBody>
      </p:sp>
      <p:sp>
        <p:nvSpPr>
          <p:cNvPr id="9" name="CasellaDiTesto 8">
            <a:extLst>
              <a:ext uri="{FF2B5EF4-FFF2-40B4-BE49-F238E27FC236}">
                <a16:creationId xmlns:a16="http://schemas.microsoft.com/office/drawing/2014/main" id="{4EA0AEC0-33A6-5AD5-4D76-8DCF0AD15A5C}"/>
              </a:ext>
            </a:extLst>
          </p:cNvPr>
          <p:cNvSpPr txBox="1"/>
          <p:nvPr/>
        </p:nvSpPr>
        <p:spPr>
          <a:xfrm>
            <a:off x="1375472" y="1554485"/>
            <a:ext cx="3114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Electrostatic charges mitigation</a:t>
            </a:r>
          </a:p>
        </p:txBody>
      </p:sp>
      <p:sp>
        <p:nvSpPr>
          <p:cNvPr id="15" name="Rettangolo con angoli arrotondati 14">
            <a:extLst>
              <a:ext uri="{FF2B5EF4-FFF2-40B4-BE49-F238E27FC236}">
                <a16:creationId xmlns:a16="http://schemas.microsoft.com/office/drawing/2014/main" id="{508D62F1-7682-0700-05AB-2ECF37BB8610}"/>
              </a:ext>
            </a:extLst>
          </p:cNvPr>
          <p:cNvSpPr/>
          <p:nvPr/>
        </p:nvSpPr>
        <p:spPr>
          <a:xfrm>
            <a:off x="8791337" y="3103134"/>
            <a:ext cx="3011648" cy="1204878"/>
          </a:xfrm>
          <a:prstGeom prst="roundRect">
            <a:avLst/>
          </a:prstGeom>
          <a:solidFill>
            <a:schemeClr val="bg1">
              <a:lumMod val="8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EB6C98D4-10A9-3236-C7BA-3661AE79173C}"/>
              </a:ext>
            </a:extLst>
          </p:cNvPr>
          <p:cNvSpPr txBox="1"/>
          <p:nvPr/>
        </p:nvSpPr>
        <p:spPr>
          <a:xfrm>
            <a:off x="8862575" y="3239795"/>
            <a:ext cx="28691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Characterization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materials vacuum properties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(Outgassing)</a:t>
            </a:r>
          </a:p>
        </p:txBody>
      </p:sp>
      <p:sp>
        <p:nvSpPr>
          <p:cNvPr id="20" name="CasellaDiTesto 19">
            <a:extLst>
              <a:ext uri="{FF2B5EF4-FFF2-40B4-BE49-F238E27FC236}">
                <a16:creationId xmlns:a16="http://schemas.microsoft.com/office/drawing/2014/main" id="{640A2723-B611-DEA7-D2AA-5B471C94F186}"/>
              </a:ext>
            </a:extLst>
          </p:cNvPr>
          <p:cNvSpPr txBox="1"/>
          <p:nvPr/>
        </p:nvSpPr>
        <p:spPr>
          <a:xfrm>
            <a:off x="8760020" y="4329479"/>
            <a:ext cx="306712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Liedl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(Vacuum Group – Latino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EGO/Virgo)</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BB2FE0B3-9BF9-1252-4687-861848162679}"/>
              </a:ext>
            </a:extLst>
          </p:cNvPr>
          <p:cNvSpPr/>
          <p:nvPr/>
        </p:nvSpPr>
        <p:spPr>
          <a:xfrm>
            <a:off x="389010" y="3103134"/>
            <a:ext cx="2894202" cy="1204878"/>
          </a:xfrm>
          <a:prstGeom prst="roundRect">
            <a:avLst/>
          </a:prstGeom>
          <a:solidFill>
            <a:schemeClr val="bg1">
              <a:lumMod val="8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518035B5-6DA9-11B3-A84A-BB50ECB96EF8}"/>
              </a:ext>
            </a:extLst>
          </p:cNvPr>
          <p:cNvSpPr txBox="1"/>
          <p:nvPr/>
        </p:nvSpPr>
        <p:spPr>
          <a:xfrm>
            <a:off x="517866" y="3243908"/>
            <a:ext cx="26364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charge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a:t>
            </a:r>
          </a:p>
        </p:txBody>
      </p:sp>
      <p:sp>
        <p:nvSpPr>
          <p:cNvPr id="32" name="CasellaDiTesto 31">
            <a:extLst>
              <a:ext uri="{FF2B5EF4-FFF2-40B4-BE49-F238E27FC236}">
                <a16:creationId xmlns:a16="http://schemas.microsoft.com/office/drawing/2014/main" id="{2229027D-2514-DC64-A949-9ADAE0613650}"/>
              </a:ext>
            </a:extLst>
          </p:cNvPr>
          <p:cNvSpPr txBox="1"/>
          <p:nvPr/>
        </p:nvSpPr>
        <p:spPr>
          <a:xfrm>
            <a:off x="-31535" y="4329479"/>
            <a:ext cx="372813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Vacuum Group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EGO/Virgo &amp; IFAE)</a:t>
            </a:r>
          </a:p>
        </p:txBody>
      </p:sp>
      <p:sp>
        <p:nvSpPr>
          <p:cNvPr id="39" name="Rettangolo con angoli arrotondati 38">
            <a:extLst>
              <a:ext uri="{FF2B5EF4-FFF2-40B4-BE49-F238E27FC236}">
                <a16:creationId xmlns:a16="http://schemas.microsoft.com/office/drawing/2014/main" id="{F814DF27-E73A-68F6-3675-0F227F6F3A84}"/>
              </a:ext>
            </a:extLst>
          </p:cNvPr>
          <p:cNvSpPr/>
          <p:nvPr/>
        </p:nvSpPr>
        <p:spPr>
          <a:xfrm>
            <a:off x="3672224" y="3103134"/>
            <a:ext cx="4730101" cy="12048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uppo 42">
            <a:extLst>
              <a:ext uri="{FF2B5EF4-FFF2-40B4-BE49-F238E27FC236}">
                <a16:creationId xmlns:a16="http://schemas.microsoft.com/office/drawing/2014/main" id="{F9215183-D3D8-E524-7F40-A214AA707B10}"/>
              </a:ext>
            </a:extLst>
          </p:cNvPr>
          <p:cNvGrpSpPr/>
          <p:nvPr/>
        </p:nvGrpSpPr>
        <p:grpSpPr>
          <a:xfrm>
            <a:off x="3771803" y="3382408"/>
            <a:ext cx="4530943" cy="646331"/>
            <a:chOff x="3841608" y="4617442"/>
            <a:chExt cx="4530943" cy="646331"/>
          </a:xfrm>
        </p:grpSpPr>
        <p:sp>
          <p:nvSpPr>
            <p:cNvPr id="48" name="CasellaDiTesto 47">
              <a:extLst>
                <a:ext uri="{FF2B5EF4-FFF2-40B4-BE49-F238E27FC236}">
                  <a16:creationId xmlns:a16="http://schemas.microsoft.com/office/drawing/2014/main" id="{F866CF6A-7819-9BB5-3D35-FF3F6CBB06DD}"/>
                </a:ext>
              </a:extLst>
            </p:cNvPr>
            <p:cNvSpPr txBox="1"/>
            <p:nvPr/>
          </p:nvSpPr>
          <p:spPr>
            <a:xfrm>
              <a:off x="6195287" y="4617442"/>
              <a:ext cx="21772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Frost 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desorption)</a:t>
              </a:r>
            </a:p>
          </p:txBody>
        </p:sp>
        <p:sp>
          <p:nvSpPr>
            <p:cNvPr id="49" name="CasellaDiTesto 48">
              <a:extLst>
                <a:ext uri="{FF2B5EF4-FFF2-40B4-BE49-F238E27FC236}">
                  <a16:creationId xmlns:a16="http://schemas.microsoft.com/office/drawing/2014/main" id="{E7535C47-B04E-8D83-A5A1-16423713D86B}"/>
                </a:ext>
              </a:extLst>
            </p:cNvPr>
            <p:cNvSpPr txBox="1"/>
            <p:nvPr/>
          </p:nvSpPr>
          <p:spPr>
            <a:xfrm>
              <a:off x="3841608" y="4617442"/>
              <a:ext cx="21297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Charge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irradiation)</a:t>
              </a:r>
            </a:p>
          </p:txBody>
        </p:sp>
      </p:grpSp>
      <p:sp>
        <p:nvSpPr>
          <p:cNvPr id="46" name="CasellaDiTesto 45">
            <a:extLst>
              <a:ext uri="{FF2B5EF4-FFF2-40B4-BE49-F238E27FC236}">
                <a16:creationId xmlns:a16="http://schemas.microsoft.com/office/drawing/2014/main" id="{9F87A4F3-942A-CF8B-8856-0BA352925B76}"/>
              </a:ext>
            </a:extLst>
          </p:cNvPr>
          <p:cNvSpPr txBox="1"/>
          <p:nvPr/>
        </p:nvSpPr>
        <p:spPr>
          <a:xfrm>
            <a:off x="5064893" y="240408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7" name="CasellaDiTesto 46">
            <a:extLst>
              <a:ext uri="{FF2B5EF4-FFF2-40B4-BE49-F238E27FC236}">
                <a16:creationId xmlns:a16="http://schemas.microsoft.com/office/drawing/2014/main" id="{99D413AE-B994-31ED-FCF8-F67EC68139DA}"/>
              </a:ext>
            </a:extLst>
          </p:cNvPr>
          <p:cNvSpPr txBox="1"/>
          <p:nvPr/>
        </p:nvSpPr>
        <p:spPr>
          <a:xfrm>
            <a:off x="4805750" y="4297751"/>
            <a:ext cx="2364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Cryogenic Environment</a:t>
            </a:r>
          </a:p>
        </p:txBody>
      </p:sp>
      <p:cxnSp>
        <p:nvCxnSpPr>
          <p:cNvPr id="51" name="Connettore 2 50">
            <a:extLst>
              <a:ext uri="{FF2B5EF4-FFF2-40B4-BE49-F238E27FC236}">
                <a16:creationId xmlns:a16="http://schemas.microsoft.com/office/drawing/2014/main" id="{FFBA5F4E-B9F4-D858-F8FC-DB21FCEC6E44}"/>
              </a:ext>
            </a:extLst>
          </p:cNvPr>
          <p:cNvCxnSpPr>
            <a:cxnSpLocks/>
          </p:cNvCxnSpPr>
          <p:nvPr/>
        </p:nvCxnSpPr>
        <p:spPr>
          <a:xfrm>
            <a:off x="9504725" y="2318682"/>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92B807B9-D9FF-87AC-632F-28497D481E87}"/>
              </a:ext>
            </a:extLst>
          </p:cNvPr>
          <p:cNvCxnSpPr>
            <a:cxnSpLocks/>
          </p:cNvCxnSpPr>
          <p:nvPr/>
        </p:nvCxnSpPr>
        <p:spPr>
          <a:xfrm flipH="1">
            <a:off x="8215943" y="2301903"/>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FC66014C-6180-C656-5145-F39A181BE70A}"/>
              </a:ext>
            </a:extLst>
          </p:cNvPr>
          <p:cNvCxnSpPr>
            <a:cxnSpLocks/>
          </p:cNvCxnSpPr>
          <p:nvPr/>
        </p:nvCxnSpPr>
        <p:spPr>
          <a:xfrm>
            <a:off x="3225239" y="2320080"/>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Connettore 2 61">
            <a:extLst>
              <a:ext uri="{FF2B5EF4-FFF2-40B4-BE49-F238E27FC236}">
                <a16:creationId xmlns:a16="http://schemas.microsoft.com/office/drawing/2014/main" id="{3722E7C5-E33D-DBAF-FFB9-DB54E21FDCE1}"/>
              </a:ext>
            </a:extLst>
          </p:cNvPr>
          <p:cNvCxnSpPr>
            <a:cxnSpLocks/>
          </p:cNvCxnSpPr>
          <p:nvPr/>
        </p:nvCxnSpPr>
        <p:spPr>
          <a:xfrm flipH="1">
            <a:off x="1936457" y="2303301"/>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asellaDiTesto 62">
            <a:extLst>
              <a:ext uri="{FF2B5EF4-FFF2-40B4-BE49-F238E27FC236}">
                <a16:creationId xmlns:a16="http://schemas.microsoft.com/office/drawing/2014/main" id="{A8A81D72-55DB-F722-F666-5A75F556D8DE}"/>
              </a:ext>
            </a:extLst>
          </p:cNvPr>
          <p:cNvSpPr txBox="1"/>
          <p:nvPr/>
        </p:nvSpPr>
        <p:spPr>
          <a:xfrm>
            <a:off x="9840049" y="2350476"/>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4" name="CasellaDiTesto 63">
            <a:extLst>
              <a:ext uri="{FF2B5EF4-FFF2-40B4-BE49-F238E27FC236}">
                <a16:creationId xmlns:a16="http://schemas.microsoft.com/office/drawing/2014/main" id="{5261F5E6-08BE-20AB-3DEC-2488CBC2CFAA}"/>
              </a:ext>
            </a:extLst>
          </p:cNvPr>
          <p:cNvSpPr txBox="1"/>
          <p:nvPr/>
        </p:nvSpPr>
        <p:spPr>
          <a:xfrm>
            <a:off x="8025910" y="2350475"/>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65" name="CasellaDiTesto 64">
            <a:extLst>
              <a:ext uri="{FF2B5EF4-FFF2-40B4-BE49-F238E27FC236}">
                <a16:creationId xmlns:a16="http://schemas.microsoft.com/office/drawing/2014/main" id="{9EA6792E-CE70-53AF-0C8F-91496DF2CA63}"/>
              </a:ext>
            </a:extLst>
          </p:cNvPr>
          <p:cNvSpPr txBox="1"/>
          <p:nvPr/>
        </p:nvSpPr>
        <p:spPr>
          <a:xfrm>
            <a:off x="1650562" y="2352929"/>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6" name="CasellaDiTesto 65">
            <a:extLst>
              <a:ext uri="{FF2B5EF4-FFF2-40B4-BE49-F238E27FC236}">
                <a16:creationId xmlns:a16="http://schemas.microsoft.com/office/drawing/2014/main" id="{431E54AC-B256-A95B-7FE7-AC28C72880FC}"/>
              </a:ext>
            </a:extLst>
          </p:cNvPr>
          <p:cNvSpPr txBox="1"/>
          <p:nvPr/>
        </p:nvSpPr>
        <p:spPr>
          <a:xfrm>
            <a:off x="3586943" y="2352928"/>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2" name="CasellaDiTesto 1">
            <a:extLst>
              <a:ext uri="{FF2B5EF4-FFF2-40B4-BE49-F238E27FC236}">
                <a16:creationId xmlns:a16="http://schemas.microsoft.com/office/drawing/2014/main" id="{CD30A5A3-E7BB-4F89-E1B4-133236F2B4F9}"/>
              </a:ext>
            </a:extLst>
          </p:cNvPr>
          <p:cNvSpPr txBox="1"/>
          <p:nvPr/>
        </p:nvSpPr>
        <p:spPr>
          <a:xfrm>
            <a:off x="2772036" y="532987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WP5 </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(2026)</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Rettangolo con angoli arrotondati 10">
            <a:extLst>
              <a:ext uri="{FF2B5EF4-FFF2-40B4-BE49-F238E27FC236}">
                <a16:creationId xmlns:a16="http://schemas.microsoft.com/office/drawing/2014/main" id="{39B5E4DE-FEEB-2C90-D262-AA3E291739BE}"/>
              </a:ext>
            </a:extLst>
          </p:cNvPr>
          <p:cNvSpPr/>
          <p:nvPr/>
        </p:nvSpPr>
        <p:spPr>
          <a:xfrm>
            <a:off x="4779321" y="5210330"/>
            <a:ext cx="2515907" cy="944380"/>
          </a:xfrm>
          <a:prstGeom prst="roundRect">
            <a:avLst/>
          </a:prstGeom>
          <a:solidFill>
            <a:schemeClr val="bg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B42D084D-C2E8-0C4F-4C12-6CC9875EDB3B}"/>
              </a:ext>
            </a:extLst>
          </p:cNvPr>
          <p:cNvSpPr txBox="1"/>
          <p:nvPr/>
        </p:nvSpPr>
        <p:spPr>
          <a:xfrm>
            <a:off x="5020265" y="5345268"/>
            <a:ext cx="20340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Development of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“Cold” electron gun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Connettore 2 16">
            <a:extLst>
              <a:ext uri="{FF2B5EF4-FFF2-40B4-BE49-F238E27FC236}">
                <a16:creationId xmlns:a16="http://schemas.microsoft.com/office/drawing/2014/main" id="{A3906E9E-CCA9-70C9-1475-9BE61F7FA2F8}"/>
              </a:ext>
            </a:extLst>
          </p:cNvPr>
          <p:cNvCxnSpPr>
            <a:cxnSpLocks/>
          </p:cNvCxnSpPr>
          <p:nvPr/>
        </p:nvCxnSpPr>
        <p:spPr>
          <a:xfrm>
            <a:off x="6037274" y="4697645"/>
            <a:ext cx="0" cy="433646"/>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F620A648-0C30-FDC4-8CC1-EF63C69A2E69}"/>
              </a:ext>
            </a:extLst>
          </p:cNvPr>
          <p:cNvSpPr txBox="1">
            <a:spLocks/>
          </p:cNvSpPr>
          <p:nvPr/>
        </p:nvSpPr>
        <p:spPr>
          <a:xfrm>
            <a:off x="37336" y="39108"/>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4" name="Segnaposto data 3">
            <a:extLst>
              <a:ext uri="{FF2B5EF4-FFF2-40B4-BE49-F238E27FC236}">
                <a16:creationId xmlns:a16="http://schemas.microsoft.com/office/drawing/2014/main" id="{C878FA60-21DB-4417-AF1E-DF389DDDD622}"/>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B0AD5061-9E3E-2103-B32F-972E54B44A91}"/>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418C8240-6F64-73B4-973F-2D350BB2E76C}"/>
              </a:ext>
            </a:extLst>
          </p:cNvPr>
          <p:cNvSpPr>
            <a:spLocks noGrp="1"/>
          </p:cNvSpPr>
          <p:nvPr>
            <p:ph type="sldNum" sz="quarter" idx="12"/>
          </p:nvPr>
        </p:nvSpPr>
        <p:spPr/>
        <p:txBody>
          <a:bodyPr/>
          <a:lstStyle/>
          <a:p>
            <a:fld id="{F6B9B36C-058A-4B45-9A9F-AC59BB9689E4}" type="slidenum">
              <a:rPr lang="en-GB" smtClean="0"/>
              <a:t>15</a:t>
            </a:fld>
            <a:endParaRPr lang="en-GB"/>
          </a:p>
        </p:txBody>
      </p:sp>
    </p:spTree>
    <p:extLst>
      <p:ext uri="{BB962C8B-B14F-4D97-AF65-F5344CB8AC3E}">
        <p14:creationId xmlns:p14="http://schemas.microsoft.com/office/powerpoint/2010/main" val="346313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6884-1D75-4145-156F-09BFEA34A5BD}"/>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B5397209-8BAD-A083-CA01-5AA17EB32D5F}"/>
              </a:ext>
            </a:extLst>
          </p:cNvPr>
          <p:cNvSpPr txBox="1"/>
          <p:nvPr/>
        </p:nvSpPr>
        <p:spPr>
          <a:xfrm>
            <a:off x="2932821" y="808824"/>
            <a:ext cx="63263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GW detector Upgrade for High Sensitivity</a:t>
            </a:r>
          </a:p>
        </p:txBody>
      </p:sp>
      <p:sp>
        <p:nvSpPr>
          <p:cNvPr id="5" name="CasellaDiTesto 4">
            <a:extLst>
              <a:ext uri="{FF2B5EF4-FFF2-40B4-BE49-F238E27FC236}">
                <a16:creationId xmlns:a16="http://schemas.microsoft.com/office/drawing/2014/main" id="{5C134B3C-DAA6-7003-CC03-CC25D0A16BF0}"/>
              </a:ext>
            </a:extLst>
          </p:cNvPr>
          <p:cNvSpPr txBox="1"/>
          <p:nvPr/>
        </p:nvSpPr>
        <p:spPr>
          <a:xfrm>
            <a:off x="7386829" y="1692984"/>
            <a:ext cx="3744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Frost mitigation on Cryogenic Mirrors</a:t>
            </a:r>
          </a:p>
        </p:txBody>
      </p:sp>
      <p:sp>
        <p:nvSpPr>
          <p:cNvPr id="9" name="CasellaDiTesto 8">
            <a:extLst>
              <a:ext uri="{FF2B5EF4-FFF2-40B4-BE49-F238E27FC236}">
                <a16:creationId xmlns:a16="http://schemas.microsoft.com/office/drawing/2014/main" id="{7B9B97EB-803B-39CE-570F-ECF1C30988E8}"/>
              </a:ext>
            </a:extLst>
          </p:cNvPr>
          <p:cNvSpPr txBox="1"/>
          <p:nvPr/>
        </p:nvSpPr>
        <p:spPr>
          <a:xfrm>
            <a:off x="1375472" y="1554485"/>
            <a:ext cx="3114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Electrostatic charges mitigation</a:t>
            </a:r>
          </a:p>
        </p:txBody>
      </p:sp>
      <p:sp>
        <p:nvSpPr>
          <p:cNvPr id="15" name="Rettangolo con angoli arrotondati 14">
            <a:extLst>
              <a:ext uri="{FF2B5EF4-FFF2-40B4-BE49-F238E27FC236}">
                <a16:creationId xmlns:a16="http://schemas.microsoft.com/office/drawing/2014/main" id="{27C84716-0609-5D78-24DF-CF3C71CF1F6D}"/>
              </a:ext>
            </a:extLst>
          </p:cNvPr>
          <p:cNvSpPr/>
          <p:nvPr/>
        </p:nvSpPr>
        <p:spPr>
          <a:xfrm>
            <a:off x="8791337" y="3103134"/>
            <a:ext cx="3011648" cy="120487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0F4FE89A-8C29-0C2C-27AE-0F8EE00CFB75}"/>
              </a:ext>
            </a:extLst>
          </p:cNvPr>
          <p:cNvSpPr txBox="1"/>
          <p:nvPr/>
        </p:nvSpPr>
        <p:spPr>
          <a:xfrm>
            <a:off x="8862575" y="3239795"/>
            <a:ext cx="28691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Characterization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materials vacuum properties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(Outgassing)</a:t>
            </a:r>
          </a:p>
        </p:txBody>
      </p:sp>
      <p:sp>
        <p:nvSpPr>
          <p:cNvPr id="20" name="CasellaDiTesto 19">
            <a:extLst>
              <a:ext uri="{FF2B5EF4-FFF2-40B4-BE49-F238E27FC236}">
                <a16:creationId xmlns:a16="http://schemas.microsoft.com/office/drawing/2014/main" id="{C153F9FD-0A3D-FCFD-12E0-8E0E7B904958}"/>
              </a:ext>
            </a:extLst>
          </p:cNvPr>
          <p:cNvSpPr txBox="1"/>
          <p:nvPr/>
        </p:nvSpPr>
        <p:spPr>
          <a:xfrm>
            <a:off x="8760020" y="4329479"/>
            <a:ext cx="306712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Liedl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(Vacuum Group – Latino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EGO/Virgo)</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0A8C3789-2381-611C-76F5-32D5D0285EBC}"/>
              </a:ext>
            </a:extLst>
          </p:cNvPr>
          <p:cNvSpPr/>
          <p:nvPr/>
        </p:nvSpPr>
        <p:spPr>
          <a:xfrm>
            <a:off x="389010" y="3103134"/>
            <a:ext cx="2894202" cy="1204878"/>
          </a:xfrm>
          <a:prstGeom prst="roundRect">
            <a:avLst/>
          </a:prstGeom>
          <a:solidFill>
            <a:schemeClr val="bg1">
              <a:lumMod val="8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A287625D-BDEC-1CC4-1B61-9CCC13A83723}"/>
              </a:ext>
            </a:extLst>
          </p:cNvPr>
          <p:cNvSpPr txBox="1"/>
          <p:nvPr/>
        </p:nvSpPr>
        <p:spPr>
          <a:xfrm>
            <a:off x="517866" y="3243908"/>
            <a:ext cx="26364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charge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a:t>
            </a:r>
          </a:p>
        </p:txBody>
      </p:sp>
      <p:sp>
        <p:nvSpPr>
          <p:cNvPr id="32" name="CasellaDiTesto 31">
            <a:extLst>
              <a:ext uri="{FF2B5EF4-FFF2-40B4-BE49-F238E27FC236}">
                <a16:creationId xmlns:a16="http://schemas.microsoft.com/office/drawing/2014/main" id="{8C39FECB-1F7B-A808-F903-FE875225539D}"/>
              </a:ext>
            </a:extLst>
          </p:cNvPr>
          <p:cNvSpPr txBox="1"/>
          <p:nvPr/>
        </p:nvSpPr>
        <p:spPr>
          <a:xfrm>
            <a:off x="-31535" y="4329479"/>
            <a:ext cx="372813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Vacuum Group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EGO/Virgo &amp; IFAE)</a:t>
            </a:r>
          </a:p>
        </p:txBody>
      </p:sp>
      <p:sp>
        <p:nvSpPr>
          <p:cNvPr id="39" name="Rettangolo con angoli arrotondati 38">
            <a:extLst>
              <a:ext uri="{FF2B5EF4-FFF2-40B4-BE49-F238E27FC236}">
                <a16:creationId xmlns:a16="http://schemas.microsoft.com/office/drawing/2014/main" id="{0A59F0E5-A1BD-384F-4CCD-CA396DB5654A}"/>
              </a:ext>
            </a:extLst>
          </p:cNvPr>
          <p:cNvSpPr/>
          <p:nvPr/>
        </p:nvSpPr>
        <p:spPr>
          <a:xfrm>
            <a:off x="3672224" y="3103134"/>
            <a:ext cx="4730101" cy="1204878"/>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uppo 42">
            <a:extLst>
              <a:ext uri="{FF2B5EF4-FFF2-40B4-BE49-F238E27FC236}">
                <a16:creationId xmlns:a16="http://schemas.microsoft.com/office/drawing/2014/main" id="{7D4270BC-7DC4-B118-AD41-AE92877BFE2A}"/>
              </a:ext>
            </a:extLst>
          </p:cNvPr>
          <p:cNvGrpSpPr/>
          <p:nvPr/>
        </p:nvGrpSpPr>
        <p:grpSpPr>
          <a:xfrm>
            <a:off x="3771803" y="3382408"/>
            <a:ext cx="4530943" cy="646331"/>
            <a:chOff x="3841608" y="4617442"/>
            <a:chExt cx="4530943" cy="646331"/>
          </a:xfrm>
        </p:grpSpPr>
        <p:sp>
          <p:nvSpPr>
            <p:cNvPr id="48" name="CasellaDiTesto 47">
              <a:extLst>
                <a:ext uri="{FF2B5EF4-FFF2-40B4-BE49-F238E27FC236}">
                  <a16:creationId xmlns:a16="http://schemas.microsoft.com/office/drawing/2014/main" id="{E413FA92-B3BD-EFBB-47A6-D095454D0CDE}"/>
                </a:ext>
              </a:extLst>
            </p:cNvPr>
            <p:cNvSpPr txBox="1"/>
            <p:nvPr/>
          </p:nvSpPr>
          <p:spPr>
            <a:xfrm>
              <a:off x="6195287" y="4617442"/>
              <a:ext cx="21772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Frost 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desorption)</a:t>
              </a:r>
            </a:p>
          </p:txBody>
        </p:sp>
        <p:sp>
          <p:nvSpPr>
            <p:cNvPr id="49" name="CasellaDiTesto 48">
              <a:extLst>
                <a:ext uri="{FF2B5EF4-FFF2-40B4-BE49-F238E27FC236}">
                  <a16:creationId xmlns:a16="http://schemas.microsoft.com/office/drawing/2014/main" id="{7B6C77EF-27F9-16CA-D8C7-CC98E89BE13D}"/>
                </a:ext>
              </a:extLst>
            </p:cNvPr>
            <p:cNvSpPr txBox="1"/>
            <p:nvPr/>
          </p:nvSpPr>
          <p:spPr>
            <a:xfrm>
              <a:off x="3841608" y="4617442"/>
              <a:ext cx="21297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Charge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irradiation)</a:t>
              </a:r>
            </a:p>
          </p:txBody>
        </p:sp>
      </p:grpSp>
      <p:sp>
        <p:nvSpPr>
          <p:cNvPr id="46" name="CasellaDiTesto 45">
            <a:extLst>
              <a:ext uri="{FF2B5EF4-FFF2-40B4-BE49-F238E27FC236}">
                <a16:creationId xmlns:a16="http://schemas.microsoft.com/office/drawing/2014/main" id="{FDA12777-439A-A806-5C9D-C5AAB7AD03A5}"/>
              </a:ext>
            </a:extLst>
          </p:cNvPr>
          <p:cNvSpPr txBox="1"/>
          <p:nvPr/>
        </p:nvSpPr>
        <p:spPr>
          <a:xfrm>
            <a:off x="5064893" y="240408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7" name="CasellaDiTesto 46">
            <a:extLst>
              <a:ext uri="{FF2B5EF4-FFF2-40B4-BE49-F238E27FC236}">
                <a16:creationId xmlns:a16="http://schemas.microsoft.com/office/drawing/2014/main" id="{4573E570-0DBC-2C72-D43D-E1CE82FC35FE}"/>
              </a:ext>
            </a:extLst>
          </p:cNvPr>
          <p:cNvSpPr txBox="1"/>
          <p:nvPr/>
        </p:nvSpPr>
        <p:spPr>
          <a:xfrm>
            <a:off x="4805750" y="4297751"/>
            <a:ext cx="2364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Cryogenic Environment</a:t>
            </a:r>
          </a:p>
        </p:txBody>
      </p:sp>
      <p:cxnSp>
        <p:nvCxnSpPr>
          <p:cNvPr id="51" name="Connettore 2 50">
            <a:extLst>
              <a:ext uri="{FF2B5EF4-FFF2-40B4-BE49-F238E27FC236}">
                <a16:creationId xmlns:a16="http://schemas.microsoft.com/office/drawing/2014/main" id="{09FCC50E-EFBD-8A2D-D312-F7C135786BBF}"/>
              </a:ext>
            </a:extLst>
          </p:cNvPr>
          <p:cNvCxnSpPr>
            <a:cxnSpLocks/>
          </p:cNvCxnSpPr>
          <p:nvPr/>
        </p:nvCxnSpPr>
        <p:spPr>
          <a:xfrm>
            <a:off x="9504725" y="2318682"/>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A08D5304-5CE3-90C5-AF4B-CD33D8BA515F}"/>
              </a:ext>
            </a:extLst>
          </p:cNvPr>
          <p:cNvCxnSpPr>
            <a:cxnSpLocks/>
          </p:cNvCxnSpPr>
          <p:nvPr/>
        </p:nvCxnSpPr>
        <p:spPr>
          <a:xfrm flipH="1">
            <a:off x="8215943" y="2301903"/>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1EF66DD0-A371-EA8A-BA5E-7D6213CC7B5B}"/>
              </a:ext>
            </a:extLst>
          </p:cNvPr>
          <p:cNvCxnSpPr>
            <a:cxnSpLocks/>
          </p:cNvCxnSpPr>
          <p:nvPr/>
        </p:nvCxnSpPr>
        <p:spPr>
          <a:xfrm>
            <a:off x="3225239" y="2320080"/>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Connettore 2 61">
            <a:extLst>
              <a:ext uri="{FF2B5EF4-FFF2-40B4-BE49-F238E27FC236}">
                <a16:creationId xmlns:a16="http://schemas.microsoft.com/office/drawing/2014/main" id="{B9D45901-FCC7-3983-DF78-22093D07F7A1}"/>
              </a:ext>
            </a:extLst>
          </p:cNvPr>
          <p:cNvCxnSpPr>
            <a:cxnSpLocks/>
          </p:cNvCxnSpPr>
          <p:nvPr/>
        </p:nvCxnSpPr>
        <p:spPr>
          <a:xfrm flipH="1">
            <a:off x="1936457" y="2303301"/>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asellaDiTesto 62">
            <a:extLst>
              <a:ext uri="{FF2B5EF4-FFF2-40B4-BE49-F238E27FC236}">
                <a16:creationId xmlns:a16="http://schemas.microsoft.com/office/drawing/2014/main" id="{43CCA40B-40C5-6C9C-0FB3-B628C67FA4DA}"/>
              </a:ext>
            </a:extLst>
          </p:cNvPr>
          <p:cNvSpPr txBox="1"/>
          <p:nvPr/>
        </p:nvSpPr>
        <p:spPr>
          <a:xfrm>
            <a:off x="9840049" y="2350476"/>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4" name="CasellaDiTesto 63">
            <a:extLst>
              <a:ext uri="{FF2B5EF4-FFF2-40B4-BE49-F238E27FC236}">
                <a16:creationId xmlns:a16="http://schemas.microsoft.com/office/drawing/2014/main" id="{F0CD6E3F-0EEE-210A-810F-51C8F885AE62}"/>
              </a:ext>
            </a:extLst>
          </p:cNvPr>
          <p:cNvSpPr txBox="1"/>
          <p:nvPr/>
        </p:nvSpPr>
        <p:spPr>
          <a:xfrm>
            <a:off x="8025910" y="2350475"/>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65" name="CasellaDiTesto 64">
            <a:extLst>
              <a:ext uri="{FF2B5EF4-FFF2-40B4-BE49-F238E27FC236}">
                <a16:creationId xmlns:a16="http://schemas.microsoft.com/office/drawing/2014/main" id="{276DA891-445C-08A1-EA5F-69F28940A599}"/>
              </a:ext>
            </a:extLst>
          </p:cNvPr>
          <p:cNvSpPr txBox="1"/>
          <p:nvPr/>
        </p:nvSpPr>
        <p:spPr>
          <a:xfrm>
            <a:off x="1650562" y="2352929"/>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6" name="CasellaDiTesto 65">
            <a:extLst>
              <a:ext uri="{FF2B5EF4-FFF2-40B4-BE49-F238E27FC236}">
                <a16:creationId xmlns:a16="http://schemas.microsoft.com/office/drawing/2014/main" id="{4D83353E-DE8C-0310-292E-4CFD65F11967}"/>
              </a:ext>
            </a:extLst>
          </p:cNvPr>
          <p:cNvSpPr txBox="1"/>
          <p:nvPr/>
        </p:nvSpPr>
        <p:spPr>
          <a:xfrm>
            <a:off x="3586943" y="2352928"/>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2" name="CasellaDiTesto 1">
            <a:extLst>
              <a:ext uri="{FF2B5EF4-FFF2-40B4-BE49-F238E27FC236}">
                <a16:creationId xmlns:a16="http://schemas.microsoft.com/office/drawing/2014/main" id="{E045B8F2-A393-877D-54E5-CE2BA10BB4F4}"/>
              </a:ext>
            </a:extLst>
          </p:cNvPr>
          <p:cNvSpPr txBox="1"/>
          <p:nvPr/>
        </p:nvSpPr>
        <p:spPr>
          <a:xfrm>
            <a:off x="2772036" y="532987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WP5 </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(2026)</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Rettangolo con angoli arrotondati 10">
            <a:extLst>
              <a:ext uri="{FF2B5EF4-FFF2-40B4-BE49-F238E27FC236}">
                <a16:creationId xmlns:a16="http://schemas.microsoft.com/office/drawing/2014/main" id="{0BB800ED-B05D-3C94-A743-7BF20AE03094}"/>
              </a:ext>
            </a:extLst>
          </p:cNvPr>
          <p:cNvSpPr/>
          <p:nvPr/>
        </p:nvSpPr>
        <p:spPr>
          <a:xfrm>
            <a:off x="4779321" y="5210330"/>
            <a:ext cx="2515907" cy="944380"/>
          </a:xfrm>
          <a:prstGeom prst="roundRect">
            <a:avLst/>
          </a:prstGeom>
          <a:solidFill>
            <a:schemeClr val="bg1">
              <a:lumMod val="8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3A7A252A-2C81-437E-BE9A-13C0E2C21048}"/>
              </a:ext>
            </a:extLst>
          </p:cNvPr>
          <p:cNvSpPr txBox="1"/>
          <p:nvPr/>
        </p:nvSpPr>
        <p:spPr>
          <a:xfrm>
            <a:off x="5020265" y="5345268"/>
            <a:ext cx="20340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Development of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“Cold” electron gun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Connettore 2 16">
            <a:extLst>
              <a:ext uri="{FF2B5EF4-FFF2-40B4-BE49-F238E27FC236}">
                <a16:creationId xmlns:a16="http://schemas.microsoft.com/office/drawing/2014/main" id="{9E739083-1E12-F668-5C94-C1285C016237}"/>
              </a:ext>
            </a:extLst>
          </p:cNvPr>
          <p:cNvCxnSpPr>
            <a:cxnSpLocks/>
          </p:cNvCxnSpPr>
          <p:nvPr/>
        </p:nvCxnSpPr>
        <p:spPr>
          <a:xfrm>
            <a:off x="6037274" y="4697645"/>
            <a:ext cx="0" cy="433646"/>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FCC91F75-1584-7F9B-1DC1-92B6DF7FE47B}"/>
              </a:ext>
            </a:extLst>
          </p:cNvPr>
          <p:cNvSpPr txBox="1">
            <a:spLocks/>
          </p:cNvSpPr>
          <p:nvPr/>
        </p:nvSpPr>
        <p:spPr>
          <a:xfrm>
            <a:off x="37336" y="39108"/>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4" name="Segnaposto data 3">
            <a:extLst>
              <a:ext uri="{FF2B5EF4-FFF2-40B4-BE49-F238E27FC236}">
                <a16:creationId xmlns:a16="http://schemas.microsoft.com/office/drawing/2014/main" id="{E43D81D7-9538-5E10-8953-5B1E6E6EC117}"/>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E89BF1C7-9E87-2B75-D042-FDEF26E31352}"/>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2548F43D-045A-7A59-BC95-B1ACB32F4170}"/>
              </a:ext>
            </a:extLst>
          </p:cNvPr>
          <p:cNvSpPr>
            <a:spLocks noGrp="1"/>
          </p:cNvSpPr>
          <p:nvPr>
            <p:ph type="sldNum" sz="quarter" idx="12"/>
          </p:nvPr>
        </p:nvSpPr>
        <p:spPr/>
        <p:txBody>
          <a:bodyPr/>
          <a:lstStyle/>
          <a:p>
            <a:fld id="{F6B9B36C-058A-4B45-9A9F-AC59BB9689E4}" type="slidenum">
              <a:rPr lang="en-GB" smtClean="0"/>
              <a:t>16</a:t>
            </a:fld>
            <a:endParaRPr lang="en-GB"/>
          </a:p>
        </p:txBody>
      </p:sp>
    </p:spTree>
    <p:extLst>
      <p:ext uri="{BB962C8B-B14F-4D97-AF65-F5344CB8AC3E}">
        <p14:creationId xmlns:p14="http://schemas.microsoft.com/office/powerpoint/2010/main" val="343391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D5C2761-9075-2694-6B63-385D61707B09}"/>
              </a:ext>
            </a:extLst>
          </p:cNvPr>
          <p:cNvSpPr txBox="1"/>
          <p:nvPr/>
        </p:nvSpPr>
        <p:spPr>
          <a:xfrm>
            <a:off x="2571399" y="55458"/>
            <a:ext cx="7049201" cy="707886"/>
          </a:xfrm>
          <a:prstGeom prst="rect">
            <a:avLst/>
          </a:prstGeom>
          <a:solidFill>
            <a:schemeClr val="accent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WP2: Material Properties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ptos" panose="02110004020202020204"/>
                <a:ea typeface="+mn-ea"/>
                <a:cs typeface="+mn-cs"/>
              </a:rPr>
              <a:t>(Vacuum Group – Latino @ LNF in collaboration with </a:t>
            </a:r>
            <a:r>
              <a:rPr kumimoji="0" lang="en-US" sz="1600" b="0" i="1" u="none" strike="noStrike" kern="1200" cap="none" spc="0" normalizeH="0" baseline="0" noProof="0" err="1">
                <a:ln>
                  <a:noFill/>
                </a:ln>
                <a:solidFill>
                  <a:prstClr val="white"/>
                </a:solidFill>
                <a:effectLst/>
                <a:uLnTx/>
                <a:uFillTx/>
                <a:latin typeface="Aptos" panose="02110004020202020204"/>
                <a:ea typeface="+mn-ea"/>
                <a:cs typeface="+mn-cs"/>
              </a:rPr>
              <a:t>MaSSLab</a:t>
            </a:r>
            <a:r>
              <a:rPr kumimoji="0" lang="en-US" sz="1600" b="0" i="1" u="none" strike="noStrike" kern="1200" cap="none" spc="0" normalizeH="0" baseline="0" noProof="0">
                <a:ln>
                  <a:noFill/>
                </a:ln>
                <a:solidFill>
                  <a:prstClr val="white"/>
                </a:solidFill>
                <a:effectLst/>
                <a:uLnTx/>
                <a:uFillTx/>
                <a:latin typeface="Aptos" panose="02110004020202020204"/>
                <a:ea typeface="+mn-ea"/>
                <a:cs typeface="+mn-cs"/>
              </a:rPr>
              <a:t> &amp; EGO/Virgo)</a:t>
            </a:r>
            <a:endParaRPr kumimoji="0" lang="en-US" sz="2400" b="0" i="1"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2" name="Immagine 31">
            <a:extLst>
              <a:ext uri="{FF2B5EF4-FFF2-40B4-BE49-F238E27FC236}">
                <a16:creationId xmlns:a16="http://schemas.microsoft.com/office/drawing/2014/main" id="{F932DED5-91E2-66F6-C2E6-9E39F8D5F166}"/>
              </a:ext>
            </a:extLst>
          </p:cNvPr>
          <p:cNvPicPr>
            <a:picLocks noChangeAspect="1"/>
          </p:cNvPicPr>
          <p:nvPr/>
        </p:nvPicPr>
        <p:blipFill>
          <a:blip r:embed="rId2"/>
          <a:stretch>
            <a:fillRect/>
          </a:stretch>
        </p:blipFill>
        <p:spPr>
          <a:xfrm>
            <a:off x="271943" y="1012797"/>
            <a:ext cx="4223137" cy="1821146"/>
          </a:xfrm>
          <a:prstGeom prst="rect">
            <a:avLst/>
          </a:prstGeom>
        </p:spPr>
      </p:pic>
      <p:pic>
        <p:nvPicPr>
          <p:cNvPr id="34" name="Immagine 33">
            <a:extLst>
              <a:ext uri="{FF2B5EF4-FFF2-40B4-BE49-F238E27FC236}">
                <a16:creationId xmlns:a16="http://schemas.microsoft.com/office/drawing/2014/main" id="{4D159D6D-FF98-83A6-C0D2-5A40F0B723C2}"/>
              </a:ext>
            </a:extLst>
          </p:cNvPr>
          <p:cNvPicPr>
            <a:picLocks noChangeAspect="1"/>
          </p:cNvPicPr>
          <p:nvPr/>
        </p:nvPicPr>
        <p:blipFill>
          <a:blip r:embed="rId3"/>
          <a:stretch>
            <a:fillRect/>
          </a:stretch>
        </p:blipFill>
        <p:spPr>
          <a:xfrm>
            <a:off x="1130785" y="3090390"/>
            <a:ext cx="4849601" cy="3341352"/>
          </a:xfrm>
          <a:prstGeom prst="rect">
            <a:avLst/>
          </a:prstGeom>
        </p:spPr>
      </p:pic>
      <p:pic>
        <p:nvPicPr>
          <p:cNvPr id="41" name="Immagine 40">
            <a:extLst>
              <a:ext uri="{FF2B5EF4-FFF2-40B4-BE49-F238E27FC236}">
                <a16:creationId xmlns:a16="http://schemas.microsoft.com/office/drawing/2014/main" id="{76FA67CD-8D01-998F-5A22-F8966BBB056C}"/>
              </a:ext>
            </a:extLst>
          </p:cNvPr>
          <p:cNvPicPr>
            <a:picLocks noChangeAspect="1"/>
          </p:cNvPicPr>
          <p:nvPr/>
        </p:nvPicPr>
        <p:blipFill>
          <a:blip r:embed="rId4"/>
          <a:stretch>
            <a:fillRect/>
          </a:stretch>
        </p:blipFill>
        <p:spPr>
          <a:xfrm>
            <a:off x="8435369" y="3900752"/>
            <a:ext cx="2893237" cy="2190995"/>
          </a:xfrm>
          <a:prstGeom prst="rect">
            <a:avLst/>
          </a:prstGeom>
        </p:spPr>
      </p:pic>
      <p:grpSp>
        <p:nvGrpSpPr>
          <p:cNvPr id="51" name="Gruppo 50">
            <a:extLst>
              <a:ext uri="{FF2B5EF4-FFF2-40B4-BE49-F238E27FC236}">
                <a16:creationId xmlns:a16="http://schemas.microsoft.com/office/drawing/2014/main" id="{71050B24-AA27-595C-5B2F-7E33F74651CF}"/>
              </a:ext>
            </a:extLst>
          </p:cNvPr>
          <p:cNvGrpSpPr/>
          <p:nvPr/>
        </p:nvGrpSpPr>
        <p:grpSpPr>
          <a:xfrm>
            <a:off x="6374450" y="1012797"/>
            <a:ext cx="4262456" cy="2660361"/>
            <a:chOff x="6959744" y="4068288"/>
            <a:chExt cx="4262456" cy="2660361"/>
          </a:xfrm>
        </p:grpSpPr>
        <p:pic>
          <p:nvPicPr>
            <p:cNvPr id="45" name="Immagine 44">
              <a:extLst>
                <a:ext uri="{FF2B5EF4-FFF2-40B4-BE49-F238E27FC236}">
                  <a16:creationId xmlns:a16="http://schemas.microsoft.com/office/drawing/2014/main" id="{368998E4-122C-49C9-F80A-A12CAA034137}"/>
                </a:ext>
              </a:extLst>
            </p:cNvPr>
            <p:cNvPicPr>
              <a:picLocks noChangeAspect="1"/>
            </p:cNvPicPr>
            <p:nvPr/>
          </p:nvPicPr>
          <p:blipFill>
            <a:blip r:embed="rId5"/>
            <a:stretch>
              <a:fillRect/>
            </a:stretch>
          </p:blipFill>
          <p:spPr>
            <a:xfrm>
              <a:off x="6959744" y="4068288"/>
              <a:ext cx="4262456" cy="2660361"/>
            </a:xfrm>
            <a:prstGeom prst="rect">
              <a:avLst/>
            </a:prstGeom>
          </p:spPr>
        </p:pic>
        <p:sp>
          <p:nvSpPr>
            <p:cNvPr id="47" name="CasellaDiTesto 46">
              <a:extLst>
                <a:ext uri="{FF2B5EF4-FFF2-40B4-BE49-F238E27FC236}">
                  <a16:creationId xmlns:a16="http://schemas.microsoft.com/office/drawing/2014/main" id="{B2B2EF31-9714-1DCB-836F-1EEC0D8CE7D7}"/>
                </a:ext>
              </a:extLst>
            </p:cNvPr>
            <p:cNvSpPr txBox="1"/>
            <p:nvPr/>
          </p:nvSpPr>
          <p:spPr>
            <a:xfrm>
              <a:off x="8398683" y="4196013"/>
              <a:ext cx="617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RGA</a:t>
              </a:r>
            </a:p>
          </p:txBody>
        </p:sp>
        <p:sp>
          <p:nvSpPr>
            <p:cNvPr id="48" name="CasellaDiTesto 47">
              <a:extLst>
                <a:ext uri="{FF2B5EF4-FFF2-40B4-BE49-F238E27FC236}">
                  <a16:creationId xmlns:a16="http://schemas.microsoft.com/office/drawing/2014/main" id="{553E74B8-E59A-44EA-423D-EC1B1D8E58EF}"/>
                </a:ext>
              </a:extLst>
            </p:cNvPr>
            <p:cNvSpPr txBox="1"/>
            <p:nvPr/>
          </p:nvSpPr>
          <p:spPr>
            <a:xfrm>
              <a:off x="9245168" y="4657212"/>
              <a:ext cx="39305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H</a:t>
              </a:r>
              <a:r>
                <a:rPr kumimoji="0" lang="en-US" sz="900" b="0" i="0" u="none" strike="noStrike" kern="1200" cap="none" spc="0" normalizeH="0" baseline="-25000" noProof="0">
                  <a:ln>
                    <a:noFill/>
                  </a:ln>
                  <a:solidFill>
                    <a:prstClr val="black"/>
                  </a:solidFill>
                  <a:effectLst/>
                  <a:uLnTx/>
                  <a:uFillTx/>
                  <a:latin typeface="Aptos" panose="02110004020202020204"/>
                  <a:ea typeface="+mn-ea"/>
                  <a:cs typeface="+mn-cs"/>
                </a:rPr>
                <a:t>2</a:t>
              </a: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O</a:t>
              </a:r>
            </a:p>
          </p:txBody>
        </p:sp>
        <p:sp>
          <p:nvSpPr>
            <p:cNvPr id="49" name="CasellaDiTesto 48">
              <a:extLst>
                <a:ext uri="{FF2B5EF4-FFF2-40B4-BE49-F238E27FC236}">
                  <a16:creationId xmlns:a16="http://schemas.microsoft.com/office/drawing/2014/main" id="{6F2289D9-B18D-F7D1-BA2E-A0C46E7E461B}"/>
                </a:ext>
              </a:extLst>
            </p:cNvPr>
            <p:cNvSpPr txBox="1"/>
            <p:nvPr/>
          </p:nvSpPr>
          <p:spPr>
            <a:xfrm>
              <a:off x="9638224" y="4772628"/>
              <a:ext cx="51167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CO/N</a:t>
              </a:r>
              <a:r>
                <a:rPr kumimoji="0" lang="en-US" sz="900" b="0" i="0" u="none" strike="noStrike" kern="1200" cap="none" spc="0" normalizeH="0" baseline="-25000" noProof="0">
                  <a:ln>
                    <a:noFill/>
                  </a:ln>
                  <a:solidFill>
                    <a:prstClr val="black"/>
                  </a:solidFill>
                  <a:effectLst/>
                  <a:uLnTx/>
                  <a:uFillTx/>
                  <a:latin typeface="Aptos" panose="02110004020202020204"/>
                  <a:ea typeface="+mn-ea"/>
                  <a:cs typeface="+mn-cs"/>
                </a:rPr>
                <a:t>2</a:t>
              </a:r>
            </a:p>
          </p:txBody>
        </p:sp>
        <p:sp>
          <p:nvSpPr>
            <p:cNvPr id="50" name="CasellaDiTesto 49">
              <a:extLst>
                <a:ext uri="{FF2B5EF4-FFF2-40B4-BE49-F238E27FC236}">
                  <a16:creationId xmlns:a16="http://schemas.microsoft.com/office/drawing/2014/main" id="{119A53ED-457D-DD89-0861-70C9F41619B6}"/>
                </a:ext>
              </a:extLst>
            </p:cNvPr>
            <p:cNvSpPr txBox="1"/>
            <p:nvPr/>
          </p:nvSpPr>
          <p:spPr>
            <a:xfrm>
              <a:off x="10239295" y="4918822"/>
              <a:ext cx="39145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CO</a:t>
              </a:r>
              <a:r>
                <a:rPr kumimoji="0" lang="en-US" sz="900" b="0" i="0" u="none" strike="noStrike" kern="1200" cap="none" spc="0" normalizeH="0" baseline="-25000" noProof="0">
                  <a:ln>
                    <a:noFill/>
                  </a:ln>
                  <a:solidFill>
                    <a:prstClr val="black"/>
                  </a:solidFill>
                  <a:effectLst/>
                  <a:uLnTx/>
                  <a:uFillTx/>
                  <a:latin typeface="Aptos" panose="02110004020202020204"/>
                  <a:ea typeface="+mn-ea"/>
                  <a:cs typeface="+mn-cs"/>
                </a:rPr>
                <a:t>2</a:t>
              </a:r>
            </a:p>
          </p:txBody>
        </p:sp>
      </p:grpSp>
      <p:sp>
        <p:nvSpPr>
          <p:cNvPr id="52" name="TextBox 73">
            <a:extLst>
              <a:ext uri="{FF2B5EF4-FFF2-40B4-BE49-F238E27FC236}">
                <a16:creationId xmlns:a16="http://schemas.microsoft.com/office/drawing/2014/main" id="{CCA848E5-4E34-AA7F-201F-A3DD1006CEC9}"/>
              </a:ext>
            </a:extLst>
          </p:cNvPr>
          <p:cNvSpPr txBox="1"/>
          <p:nvPr/>
        </p:nvSpPr>
        <p:spPr>
          <a:xfrm>
            <a:off x="6374450" y="6319342"/>
            <a:ext cx="5697196"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ptos" panose="02110004020202020204"/>
                <a:ea typeface="+mn-ea"/>
                <a:cs typeface="+mn-cs"/>
              </a:rPr>
              <a:t>Outgassing and RGA data for a commercial Kapton insulated coaxial cable, suitable for cryogenic applications. (</a:t>
            </a:r>
            <a:r>
              <a:rPr kumimoji="0" lang="en-GB" sz="1400" b="1" i="0" u="sng" strike="noStrike" kern="1200" cap="none" spc="0" normalizeH="0" baseline="0" noProof="0">
                <a:ln>
                  <a:noFill/>
                </a:ln>
                <a:solidFill>
                  <a:prstClr val="white"/>
                </a:solidFill>
                <a:effectLst/>
                <a:uLnTx/>
                <a:uFillTx/>
                <a:latin typeface="Aptos" panose="02110004020202020204"/>
                <a:ea typeface="+mn-ea"/>
                <a:cs typeface="+mn-cs"/>
              </a:rPr>
              <a:t>data to be published</a:t>
            </a:r>
            <a:r>
              <a:rPr kumimoji="0" lang="en-GB" sz="1400" b="1" i="0" u="none" strike="noStrike" kern="1200" cap="none" spc="0" normalizeH="0" baseline="0" noProof="0">
                <a:ln>
                  <a:noFill/>
                </a:ln>
                <a:solidFill>
                  <a:prstClr val="white"/>
                </a:solidFill>
                <a:effectLst/>
                <a:uLnTx/>
                <a:uFillTx/>
                <a:latin typeface="Aptos" panose="02110004020202020204"/>
                <a:ea typeface="+mn-ea"/>
                <a:cs typeface="+mn-cs"/>
              </a:rPr>
              <a:t>)</a:t>
            </a:r>
          </a:p>
        </p:txBody>
      </p:sp>
      <p:sp>
        <p:nvSpPr>
          <p:cNvPr id="5" name="Segnaposto data 4">
            <a:extLst>
              <a:ext uri="{FF2B5EF4-FFF2-40B4-BE49-F238E27FC236}">
                <a16:creationId xmlns:a16="http://schemas.microsoft.com/office/drawing/2014/main" id="{57943FED-F00E-4878-9498-10FEC5DCE77F}"/>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9E6D87C6-5DF9-7C7C-73F8-1816C9FFBD7A}"/>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EC610E10-5D30-2C0A-6A93-D22DACBB09D0}"/>
              </a:ext>
            </a:extLst>
          </p:cNvPr>
          <p:cNvSpPr>
            <a:spLocks noGrp="1"/>
          </p:cNvSpPr>
          <p:nvPr>
            <p:ph type="sldNum" sz="quarter" idx="12"/>
          </p:nvPr>
        </p:nvSpPr>
        <p:spPr/>
        <p:txBody>
          <a:bodyPr/>
          <a:lstStyle/>
          <a:p>
            <a:fld id="{F6B9B36C-058A-4B45-9A9F-AC59BB9689E4}" type="slidenum">
              <a:rPr lang="en-GB" smtClean="0"/>
              <a:t>17</a:t>
            </a:fld>
            <a:endParaRPr lang="en-GB"/>
          </a:p>
        </p:txBody>
      </p:sp>
    </p:spTree>
    <p:extLst>
      <p:ext uri="{BB962C8B-B14F-4D97-AF65-F5344CB8AC3E}">
        <p14:creationId xmlns:p14="http://schemas.microsoft.com/office/powerpoint/2010/main" val="905093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E417-508F-FCE3-9BAC-FAEF05D1312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4B55EA4-B191-2B6C-9C5E-F1832DD414FD}"/>
              </a:ext>
            </a:extLst>
          </p:cNvPr>
          <p:cNvSpPr txBox="1">
            <a:spLocks/>
          </p:cNvSpPr>
          <p:nvPr/>
        </p:nvSpPr>
        <p:spPr>
          <a:xfrm>
            <a:off x="838200" y="365126"/>
            <a:ext cx="10515600" cy="64759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kumimoji="0" lang="en-US" sz="3600" b="1" i="0" u="none" strike="noStrike" kern="1200" cap="none" spc="0" normalizeH="0" baseline="0" noProof="0" dirty="0">
                <a:ln>
                  <a:noFill/>
                </a:ln>
                <a:solidFill>
                  <a:schemeClr val="accent2"/>
                </a:solidFill>
                <a:effectLst/>
                <a:uLnTx/>
                <a:uFillTx/>
                <a:latin typeface="Calibri Light" panose="020F0302020204030204"/>
                <a:ea typeface="+mj-ea"/>
                <a:cs typeface="+mj-cs"/>
              </a:rPr>
              <a:t>Status of Activities:</a:t>
            </a:r>
          </a:p>
          <a:p>
            <a:pPr>
              <a:defRPr/>
            </a:pPr>
            <a:r>
              <a:rPr lang="en-US" dirty="0">
                <a:solidFill>
                  <a:schemeClr val="accent2"/>
                </a:solidFill>
                <a:latin typeface="Calibri Light" panose="020F0302020204030204"/>
              </a:rPr>
              <a:t>Materials properties</a:t>
            </a:r>
            <a:r>
              <a:rPr kumimoji="0" lang="en-US" sz="3600" b="1" i="0" u="none" strike="noStrike" kern="1200" cap="none" spc="0" normalizeH="0" baseline="0" noProof="0" dirty="0">
                <a:ln>
                  <a:noFill/>
                </a:ln>
                <a:solidFill>
                  <a:schemeClr val="accent2"/>
                </a:solidFill>
                <a:effectLst/>
                <a:uLnTx/>
                <a:uFillTx/>
                <a:latin typeface="Calibri Light" panose="020F0302020204030204"/>
                <a:ea typeface="+mj-ea"/>
                <a:cs typeface="+mj-cs"/>
              </a:rPr>
              <a:t> </a:t>
            </a:r>
          </a:p>
        </p:txBody>
      </p:sp>
      <p:pic>
        <p:nvPicPr>
          <p:cNvPr id="1026" name="Picture 2" descr="Done' or not 'Done' – The Definition of Done (DoD) | Product Management">
            <a:extLst>
              <a:ext uri="{FF2B5EF4-FFF2-40B4-BE49-F238E27FC236}">
                <a16:creationId xmlns:a16="http://schemas.microsoft.com/office/drawing/2014/main" id="{1931EE54-D920-BA79-FBA3-5A9E519824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201" y="1105757"/>
            <a:ext cx="1211960" cy="908439"/>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592385DC-D2A1-42A4-6A0B-605E56584B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8106" y="199243"/>
            <a:ext cx="1474389" cy="956983"/>
          </a:xfrm>
          <a:prstGeom prst="rect">
            <a:avLst/>
          </a:prstGeom>
        </p:spPr>
      </p:pic>
      <p:sp>
        <p:nvSpPr>
          <p:cNvPr id="4" name="CasellaDiTesto 3">
            <a:extLst>
              <a:ext uri="{FF2B5EF4-FFF2-40B4-BE49-F238E27FC236}">
                <a16:creationId xmlns:a16="http://schemas.microsoft.com/office/drawing/2014/main" id="{19D8FD4B-81EF-1060-CE2F-CA297A66B1F4}"/>
              </a:ext>
            </a:extLst>
          </p:cNvPr>
          <p:cNvSpPr txBox="1"/>
          <p:nvPr/>
        </p:nvSpPr>
        <p:spPr>
          <a:xfrm>
            <a:off x="5992697" y="138235"/>
            <a:ext cx="598158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aim of this WP is the characterization of the materials involved in the tower vacuum system containing the mirrors. The investigation of the outgassing properties will define the level and quality of vacuum surrounding the mirror surfaces</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5">
            <a:extLst>
              <a:ext uri="{FF2B5EF4-FFF2-40B4-BE49-F238E27FC236}">
                <a16:creationId xmlns:a16="http://schemas.microsoft.com/office/drawing/2014/main" id="{A798AF32-6C67-9C89-28FA-9A03E1125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4280" y="1351796"/>
            <a:ext cx="2820006" cy="1733162"/>
          </a:xfrm>
          <a:prstGeom prst="rect">
            <a:avLst/>
          </a:prstGeom>
        </p:spPr>
      </p:pic>
      <p:pic>
        <p:nvPicPr>
          <p:cNvPr id="6" name="Immagine 5" descr="Immagine che contiene macchina, elettronica, interno, Ingegneria elettronica&#10;&#10;Descrizione generata automaticamente">
            <a:extLst>
              <a:ext uri="{FF2B5EF4-FFF2-40B4-BE49-F238E27FC236}">
                <a16:creationId xmlns:a16="http://schemas.microsoft.com/office/drawing/2014/main" id="{33E6A6BD-4AE4-76AE-E8A1-B6ACABBDD7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6663" y="1351796"/>
            <a:ext cx="2328153" cy="1746115"/>
          </a:xfrm>
          <a:prstGeom prst="rect">
            <a:avLst/>
          </a:prstGeom>
        </p:spPr>
      </p:pic>
      <p:sp>
        <p:nvSpPr>
          <p:cNvPr id="7" name="TextBox 10">
            <a:extLst>
              <a:ext uri="{FF2B5EF4-FFF2-40B4-BE49-F238E27FC236}">
                <a16:creationId xmlns:a16="http://schemas.microsoft.com/office/drawing/2014/main" id="{74F2561B-C70B-2121-75E4-926C812F9F58}"/>
              </a:ext>
            </a:extLst>
          </p:cNvPr>
          <p:cNvSpPr txBox="1"/>
          <p:nvPr/>
        </p:nvSpPr>
        <p:spPr>
          <a:xfrm>
            <a:off x="6726663" y="3245728"/>
            <a:ext cx="5247623" cy="523220"/>
          </a:xfrm>
          <a:prstGeom prst="rect">
            <a:avLst/>
          </a:prstGeom>
          <a:noFill/>
        </p:spPr>
        <p:txBody>
          <a:bodyPr wrap="square" rtlCol="0">
            <a:spAutoFit/>
          </a:bodyPr>
          <a:lstStyle/>
          <a:p>
            <a:r>
              <a:rPr lang="en-US" sz="1400" dirty="0"/>
              <a:t>Two Chamber for samples (</a:t>
            </a:r>
            <a:r>
              <a:rPr lang="en-US" sz="1400" dirty="0">
                <a:latin typeface="Symbol" panose="05050102010706020507" pitchFamily="18" charset="2"/>
              </a:rPr>
              <a:t>f </a:t>
            </a:r>
            <a:r>
              <a:rPr lang="en-US" sz="1400" dirty="0"/>
              <a:t>200 x 260mm and </a:t>
            </a:r>
            <a:r>
              <a:rPr lang="en-US" sz="1400" dirty="0">
                <a:latin typeface="Symbol" panose="05050102010706020507" pitchFamily="18" charset="2"/>
              </a:rPr>
              <a:t>f </a:t>
            </a:r>
            <a:r>
              <a:rPr lang="en-US" sz="1400" dirty="0"/>
              <a:t>250 x 450mm)</a:t>
            </a:r>
          </a:p>
          <a:p>
            <a:r>
              <a:rPr lang="en-US" sz="1400" dirty="0"/>
              <a:t>Background ≈10</a:t>
            </a:r>
            <a:r>
              <a:rPr lang="en-US" sz="1400" baseline="30000" dirty="0"/>
              <a:t>-13 </a:t>
            </a:r>
            <a:r>
              <a:rPr lang="en-US" sz="1400" dirty="0"/>
              <a:t>mbar/l s cm</a:t>
            </a:r>
            <a:r>
              <a:rPr lang="en-US" sz="1400" baseline="30000" dirty="0"/>
              <a:t>2</a:t>
            </a:r>
            <a:r>
              <a:rPr lang="en-US" sz="1400" dirty="0"/>
              <a:t>; two RGA analyzer</a:t>
            </a:r>
          </a:p>
        </p:txBody>
      </p:sp>
      <p:sp>
        <p:nvSpPr>
          <p:cNvPr id="16" name="TextBox 73">
            <a:extLst>
              <a:ext uri="{FF2B5EF4-FFF2-40B4-BE49-F238E27FC236}">
                <a16:creationId xmlns:a16="http://schemas.microsoft.com/office/drawing/2014/main" id="{65BA4135-DA8E-E422-785D-328DD6A3FF96}"/>
              </a:ext>
            </a:extLst>
          </p:cNvPr>
          <p:cNvSpPr txBox="1"/>
          <p:nvPr/>
        </p:nvSpPr>
        <p:spPr>
          <a:xfrm>
            <a:off x="1309161" y="1351797"/>
            <a:ext cx="5080578" cy="2308324"/>
          </a:xfrm>
          <a:prstGeom prst="rect">
            <a:avLst/>
          </a:prstGeom>
          <a:solidFill>
            <a:schemeClr val="accent6">
              <a:lumMod val="20000"/>
              <a:lumOff val="80000"/>
            </a:schemeClr>
          </a:solidFill>
        </p:spPr>
        <p:txBody>
          <a:bodyPr wrap="square" rtlCol="0">
            <a:spAutoFit/>
          </a:bodyPr>
          <a:lstStyle/>
          <a:p>
            <a:r>
              <a:rPr lang="it-IT" b="1" kern="0" dirty="0">
                <a:latin typeface="Calibri" panose="020F0502020204030204" pitchFamily="34" charset="0"/>
                <a:cs typeface="Times New Roman" panose="02020603050405020304" pitchFamily="18" charset="0"/>
              </a:rPr>
              <a:t>LNF «LATINO» - </a:t>
            </a:r>
            <a:r>
              <a:rPr lang="it-IT" b="1" kern="0" dirty="0" err="1">
                <a:latin typeface="Calibri" panose="020F0502020204030204" pitchFamily="34" charset="0"/>
                <a:cs typeface="Times New Roman" panose="02020603050405020304" pitchFamily="18" charset="0"/>
              </a:rPr>
              <a:t>Outgassing</a:t>
            </a:r>
            <a:r>
              <a:rPr lang="it-IT" b="1" kern="0" dirty="0">
                <a:latin typeface="Calibri" panose="020F0502020204030204" pitchFamily="34" charset="0"/>
                <a:cs typeface="Times New Roman" panose="02020603050405020304" pitchFamily="18" charset="0"/>
              </a:rPr>
              <a:t> Facility - </a:t>
            </a:r>
            <a:r>
              <a:rPr lang="en-US" b="1" kern="0" dirty="0">
                <a:latin typeface="Calibri" panose="020F0502020204030204" pitchFamily="34" charset="0"/>
                <a:cs typeface="Times New Roman" panose="02020603050405020304" pitchFamily="18" charset="0"/>
              </a:rPr>
              <a:t>fully operating.</a:t>
            </a:r>
          </a:p>
          <a:p>
            <a:endParaRPr lang="en-US" sz="1800" b="1" dirty="0">
              <a:solidFill>
                <a:prstClr val="black"/>
              </a:solidFill>
              <a:latin typeface="Calibri" panose="020F0502020204030204" pitchFamily="34" charset="0"/>
              <a:cs typeface="Times New Roman" panose="02020603050405020304" pitchFamily="18" charset="0"/>
            </a:endParaRPr>
          </a:p>
          <a:p>
            <a:r>
              <a:rPr lang="en-US" sz="1800" b="1" dirty="0">
                <a:solidFill>
                  <a:prstClr val="black"/>
                </a:solidFill>
                <a:latin typeface="Calibri" panose="020F0502020204030204" pitchFamily="34" charset="0"/>
                <a:cs typeface="Times New Roman" panose="02020603050405020304" pitchFamily="18" charset="0"/>
              </a:rPr>
              <a:t>LNF-Virgo/EGO networking for materials’ characterization.</a:t>
            </a:r>
          </a:p>
          <a:p>
            <a:endParaRPr lang="en-US" b="1" kern="0" dirty="0">
              <a:solidFill>
                <a:prstClr val="black"/>
              </a:solidFill>
              <a:latin typeface="Calibri" panose="020F0502020204030204" pitchFamily="34" charset="0"/>
              <a:cs typeface="Times New Roman" panose="02020603050405020304" pitchFamily="18" charset="0"/>
            </a:endParaRPr>
          </a:p>
          <a:p>
            <a:r>
              <a:rPr lang="en-US" b="1" kern="0" dirty="0">
                <a:solidFill>
                  <a:prstClr val="black"/>
                </a:solidFill>
                <a:latin typeface="Calibri" panose="020F0502020204030204" pitchFamily="34" charset="0"/>
                <a:cs typeface="Times New Roman" panose="02020603050405020304" pitchFamily="18" charset="0"/>
              </a:rPr>
              <a:t>First tests on samples provided by Virgo/EGO to be in line with measurement methods and procedures</a:t>
            </a:r>
            <a:endParaRPr lang="it-IT" b="1" kern="0" dirty="0">
              <a:latin typeface="Calibri" panose="020F0502020204030204" pitchFamily="34" charset="0"/>
              <a:cs typeface="Times New Roman" panose="02020603050405020304" pitchFamily="18" charset="0"/>
            </a:endParaRPr>
          </a:p>
        </p:txBody>
      </p:sp>
      <p:pic>
        <p:nvPicPr>
          <p:cNvPr id="21" name="Immagine 20">
            <a:extLst>
              <a:ext uri="{FF2B5EF4-FFF2-40B4-BE49-F238E27FC236}">
                <a16:creationId xmlns:a16="http://schemas.microsoft.com/office/drawing/2014/main" id="{1D8478CD-198B-84DC-59E7-AC1A82C83155}"/>
              </a:ext>
            </a:extLst>
          </p:cNvPr>
          <p:cNvPicPr>
            <a:picLocks noChangeAspect="1"/>
          </p:cNvPicPr>
          <p:nvPr/>
        </p:nvPicPr>
        <p:blipFill>
          <a:blip r:embed="rId7"/>
          <a:srcRect l="1" r="7662"/>
          <a:stretch/>
        </p:blipFill>
        <p:spPr>
          <a:xfrm>
            <a:off x="157365" y="4219608"/>
            <a:ext cx="1855383" cy="2155186"/>
          </a:xfrm>
          <a:prstGeom prst="rect">
            <a:avLst/>
          </a:prstGeom>
          <a:solidFill>
            <a:schemeClr val="bg1"/>
          </a:solidFill>
        </p:spPr>
      </p:pic>
      <p:pic>
        <p:nvPicPr>
          <p:cNvPr id="18" name="Immagine 17">
            <a:extLst>
              <a:ext uri="{FF2B5EF4-FFF2-40B4-BE49-F238E27FC236}">
                <a16:creationId xmlns:a16="http://schemas.microsoft.com/office/drawing/2014/main" id="{4743243E-293D-0519-C36A-162C8B09E0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1281306" y="3822237"/>
            <a:ext cx="1265364" cy="985237"/>
          </a:xfrm>
          <a:prstGeom prst="rect">
            <a:avLst/>
          </a:prstGeom>
        </p:spPr>
      </p:pic>
      <p:pic>
        <p:nvPicPr>
          <p:cNvPr id="22" name="Immagine 21">
            <a:extLst>
              <a:ext uri="{FF2B5EF4-FFF2-40B4-BE49-F238E27FC236}">
                <a16:creationId xmlns:a16="http://schemas.microsoft.com/office/drawing/2014/main" id="{F75CCC57-094F-7302-8232-30326CB364BD}"/>
              </a:ext>
            </a:extLst>
          </p:cNvPr>
          <p:cNvPicPr>
            <a:picLocks noChangeAspect="1"/>
          </p:cNvPicPr>
          <p:nvPr/>
        </p:nvPicPr>
        <p:blipFill>
          <a:blip r:embed="rId9"/>
          <a:srcRect r="8501"/>
          <a:stretch/>
        </p:blipFill>
        <p:spPr>
          <a:xfrm>
            <a:off x="2700216" y="4320080"/>
            <a:ext cx="1855384" cy="2054714"/>
          </a:xfrm>
          <a:prstGeom prst="rect">
            <a:avLst/>
          </a:prstGeom>
          <a:solidFill>
            <a:schemeClr val="bg1"/>
          </a:solidFill>
        </p:spPr>
      </p:pic>
      <p:sp>
        <p:nvSpPr>
          <p:cNvPr id="25" name="CasellaDiTesto 24">
            <a:extLst>
              <a:ext uri="{FF2B5EF4-FFF2-40B4-BE49-F238E27FC236}">
                <a16:creationId xmlns:a16="http://schemas.microsoft.com/office/drawing/2014/main" id="{8A31C9CC-9E2B-BBB0-DE70-7CCC6AA6AD89}"/>
              </a:ext>
            </a:extLst>
          </p:cNvPr>
          <p:cNvSpPr txBox="1"/>
          <p:nvPr/>
        </p:nvSpPr>
        <p:spPr>
          <a:xfrm>
            <a:off x="3062237" y="4005457"/>
            <a:ext cx="1009095" cy="369332"/>
          </a:xfrm>
          <a:prstGeom prst="rect">
            <a:avLst/>
          </a:prstGeom>
          <a:noFill/>
        </p:spPr>
        <p:txBody>
          <a:bodyPr wrap="square" rtlCol="0">
            <a:spAutoFit/>
          </a:bodyPr>
          <a:lstStyle/>
          <a:p>
            <a:r>
              <a:rPr lang="it-IT" b="1" dirty="0">
                <a:solidFill>
                  <a:srgbClr val="FF0000"/>
                </a:solidFill>
              </a:rPr>
              <a:t>Coil</a:t>
            </a:r>
          </a:p>
        </p:txBody>
      </p:sp>
      <p:pic>
        <p:nvPicPr>
          <p:cNvPr id="10242" name="Picture 2" descr="Wait - Free Tools and utensils icons">
            <a:extLst>
              <a:ext uri="{FF2B5EF4-FFF2-40B4-BE49-F238E27FC236}">
                <a16:creationId xmlns:a16="http://schemas.microsoft.com/office/drawing/2014/main" id="{43D144A4-D166-A4A8-4795-AD2B5108FE2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42857" y="4153301"/>
            <a:ext cx="1084943" cy="1084943"/>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A932A646-D753-C0BA-493D-CD51A3D7BBCB}"/>
              </a:ext>
            </a:extLst>
          </p:cNvPr>
          <p:cNvSpPr txBox="1"/>
          <p:nvPr/>
        </p:nvSpPr>
        <p:spPr>
          <a:xfrm>
            <a:off x="1750705" y="4842970"/>
            <a:ext cx="1009095" cy="369332"/>
          </a:xfrm>
          <a:prstGeom prst="rect">
            <a:avLst/>
          </a:prstGeom>
          <a:noFill/>
        </p:spPr>
        <p:txBody>
          <a:bodyPr wrap="square" rtlCol="0">
            <a:spAutoFit/>
          </a:bodyPr>
          <a:lstStyle/>
          <a:p>
            <a:r>
              <a:rPr lang="it-IT" b="1" dirty="0" err="1">
                <a:solidFill>
                  <a:srgbClr val="FF0000"/>
                </a:solidFill>
              </a:rPr>
              <a:t>Baffle</a:t>
            </a:r>
            <a:endParaRPr lang="it-IT" b="1" dirty="0">
              <a:solidFill>
                <a:srgbClr val="FF0000"/>
              </a:solidFill>
            </a:endParaRPr>
          </a:p>
        </p:txBody>
      </p:sp>
      <p:sp>
        <p:nvSpPr>
          <p:cNvPr id="27" name="TextBox 73">
            <a:extLst>
              <a:ext uri="{FF2B5EF4-FFF2-40B4-BE49-F238E27FC236}">
                <a16:creationId xmlns:a16="http://schemas.microsoft.com/office/drawing/2014/main" id="{9D5D7E94-6B12-77D8-AC69-178A8BC368D6}"/>
              </a:ext>
            </a:extLst>
          </p:cNvPr>
          <p:cNvSpPr txBox="1"/>
          <p:nvPr/>
        </p:nvSpPr>
        <p:spPr>
          <a:xfrm>
            <a:off x="6611621" y="3909791"/>
            <a:ext cx="5423014" cy="2369880"/>
          </a:xfrm>
          <a:prstGeom prst="rect">
            <a:avLst/>
          </a:prstGeom>
          <a:solidFill>
            <a:srgbClr val="FFC000">
              <a:alpha val="72941"/>
            </a:srgbClr>
          </a:solidFill>
        </p:spPr>
        <p:txBody>
          <a:bodyPr wrap="square" rtlCol="0">
            <a:spAutoFit/>
          </a:bodyPr>
          <a:lstStyle/>
          <a:p>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We are ready to carry out measurements’ campaigns.</a:t>
            </a:r>
          </a:p>
          <a:p>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M</a:t>
            </a:r>
            <a:r>
              <a:rPr lang="en-US" sz="1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aterial/devices proposed to be used in the tower vacuum system?</a:t>
            </a:r>
          </a:p>
          <a:p>
            <a:endParaRPr lang="en-US" b="1" kern="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Networking with other outgassing facilities</a:t>
            </a:r>
            <a:r>
              <a:rPr lang="en-US" sz="1800" b="1"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 for database?</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magine 16" descr="Immagine che contiene ciambella, interno, cioccolato, pavimento&#10;&#10;Descrizione generata automaticamente">
            <a:extLst>
              <a:ext uri="{FF2B5EF4-FFF2-40B4-BE49-F238E27FC236}">
                <a16:creationId xmlns:a16="http://schemas.microsoft.com/office/drawing/2014/main" id="{10029E23-77AB-711F-2D00-6A8B738ACEF2}"/>
              </a:ext>
            </a:extLst>
          </p:cNvPr>
          <p:cNvPicPr>
            <a:picLocks noChangeAspect="1"/>
          </p:cNvPicPr>
          <p:nvPr/>
        </p:nvPicPr>
        <p:blipFill>
          <a:blip r:embed="rId11" cstate="screen">
            <a:extLst>
              <a:ext uri="{28A0092B-C50C-407E-A947-70E740481C1C}">
                <a14:useLocalDpi xmlns:a14="http://schemas.microsoft.com/office/drawing/2010/main"/>
              </a:ext>
            </a:extLst>
          </a:blip>
          <a:srcRect t="-51325"/>
          <a:stretch/>
        </p:blipFill>
        <p:spPr>
          <a:xfrm>
            <a:off x="3849450" y="3398647"/>
            <a:ext cx="1001621" cy="1345222"/>
          </a:xfrm>
          <a:prstGeom prst="rect">
            <a:avLst/>
          </a:prstGeom>
        </p:spPr>
      </p:pic>
      <p:sp>
        <p:nvSpPr>
          <p:cNvPr id="2" name="Segnaposto data 1">
            <a:extLst>
              <a:ext uri="{FF2B5EF4-FFF2-40B4-BE49-F238E27FC236}">
                <a16:creationId xmlns:a16="http://schemas.microsoft.com/office/drawing/2014/main" id="{FC8522CA-ECAA-F86A-1FFD-29E2F9A911E5}"/>
              </a:ext>
            </a:extLst>
          </p:cNvPr>
          <p:cNvSpPr>
            <a:spLocks noGrp="1"/>
          </p:cNvSpPr>
          <p:nvPr>
            <p:ph type="dt" sz="half" idx="10"/>
          </p:nvPr>
        </p:nvSpPr>
        <p:spPr/>
        <p:txBody>
          <a:bodyPr/>
          <a:lstStyle/>
          <a:p>
            <a:r>
              <a:rPr lang="it-IT"/>
              <a:t>30/09/2025</a:t>
            </a:r>
            <a:endParaRPr lang="en-GB"/>
          </a:p>
        </p:txBody>
      </p:sp>
      <p:sp>
        <p:nvSpPr>
          <p:cNvPr id="8" name="Segnaposto piè di pagina 7">
            <a:extLst>
              <a:ext uri="{FF2B5EF4-FFF2-40B4-BE49-F238E27FC236}">
                <a16:creationId xmlns:a16="http://schemas.microsoft.com/office/drawing/2014/main" id="{24786B91-8836-06A3-B34C-BA7013C4DC47}"/>
              </a:ext>
            </a:extLst>
          </p:cNvPr>
          <p:cNvSpPr>
            <a:spLocks noGrp="1"/>
          </p:cNvSpPr>
          <p:nvPr>
            <p:ph type="ftr" sz="quarter" idx="11"/>
          </p:nvPr>
        </p:nvSpPr>
        <p:spPr/>
        <p:txBody>
          <a:bodyPr/>
          <a:lstStyle/>
          <a:p>
            <a:r>
              <a:rPr lang="en-GB"/>
              <a:t>L. Spallino, M. Angelucci, R. Cimino; LNF-INFN</a:t>
            </a:r>
          </a:p>
        </p:txBody>
      </p:sp>
      <p:sp>
        <p:nvSpPr>
          <p:cNvPr id="9" name="Segnaposto numero diapositiva 8">
            <a:extLst>
              <a:ext uri="{FF2B5EF4-FFF2-40B4-BE49-F238E27FC236}">
                <a16:creationId xmlns:a16="http://schemas.microsoft.com/office/drawing/2014/main" id="{71B5AB7D-416E-9282-6885-861B44D6B709}"/>
              </a:ext>
            </a:extLst>
          </p:cNvPr>
          <p:cNvSpPr>
            <a:spLocks noGrp="1"/>
          </p:cNvSpPr>
          <p:nvPr>
            <p:ph type="sldNum" sz="quarter" idx="12"/>
          </p:nvPr>
        </p:nvSpPr>
        <p:spPr/>
        <p:txBody>
          <a:bodyPr/>
          <a:lstStyle/>
          <a:p>
            <a:fld id="{F6B9B36C-058A-4B45-9A9F-AC59BB9689E4}" type="slidenum">
              <a:rPr lang="en-GB" smtClean="0"/>
              <a:t>18</a:t>
            </a:fld>
            <a:endParaRPr lang="en-GB"/>
          </a:p>
        </p:txBody>
      </p:sp>
    </p:spTree>
    <p:extLst>
      <p:ext uri="{BB962C8B-B14F-4D97-AF65-F5344CB8AC3E}">
        <p14:creationId xmlns:p14="http://schemas.microsoft.com/office/powerpoint/2010/main" val="338734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4EB28-5554-1A0F-99CA-EEADACDD0835}"/>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A47D2040-368C-EBE7-0410-7E451404029F}"/>
              </a:ext>
            </a:extLst>
          </p:cNvPr>
          <p:cNvSpPr txBox="1"/>
          <p:nvPr/>
        </p:nvSpPr>
        <p:spPr>
          <a:xfrm>
            <a:off x="2932821" y="808824"/>
            <a:ext cx="63263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GW detector Upgrade for High Sensitivity</a:t>
            </a:r>
          </a:p>
        </p:txBody>
      </p:sp>
      <p:sp>
        <p:nvSpPr>
          <p:cNvPr id="5" name="CasellaDiTesto 4">
            <a:extLst>
              <a:ext uri="{FF2B5EF4-FFF2-40B4-BE49-F238E27FC236}">
                <a16:creationId xmlns:a16="http://schemas.microsoft.com/office/drawing/2014/main" id="{40F66049-ECB6-04C2-E856-945579E28D4E}"/>
              </a:ext>
            </a:extLst>
          </p:cNvPr>
          <p:cNvSpPr txBox="1"/>
          <p:nvPr/>
        </p:nvSpPr>
        <p:spPr>
          <a:xfrm>
            <a:off x="7386829" y="1692984"/>
            <a:ext cx="3744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Frost mitigation on Cryogenic Mirrors</a:t>
            </a:r>
          </a:p>
        </p:txBody>
      </p:sp>
      <p:sp>
        <p:nvSpPr>
          <p:cNvPr id="9" name="CasellaDiTesto 8">
            <a:extLst>
              <a:ext uri="{FF2B5EF4-FFF2-40B4-BE49-F238E27FC236}">
                <a16:creationId xmlns:a16="http://schemas.microsoft.com/office/drawing/2014/main" id="{749545A6-FADB-6CEC-2F73-1E7BF4AACD54}"/>
              </a:ext>
            </a:extLst>
          </p:cNvPr>
          <p:cNvSpPr txBox="1"/>
          <p:nvPr/>
        </p:nvSpPr>
        <p:spPr>
          <a:xfrm>
            <a:off x="1375472" y="1554485"/>
            <a:ext cx="3114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Electrostatic charges mitigation</a:t>
            </a:r>
          </a:p>
        </p:txBody>
      </p:sp>
      <p:sp>
        <p:nvSpPr>
          <p:cNvPr id="15" name="Rettangolo con angoli arrotondati 14">
            <a:extLst>
              <a:ext uri="{FF2B5EF4-FFF2-40B4-BE49-F238E27FC236}">
                <a16:creationId xmlns:a16="http://schemas.microsoft.com/office/drawing/2014/main" id="{485AA58E-EEBD-4D46-A8C4-DB9AB0097688}"/>
              </a:ext>
            </a:extLst>
          </p:cNvPr>
          <p:cNvSpPr/>
          <p:nvPr/>
        </p:nvSpPr>
        <p:spPr>
          <a:xfrm>
            <a:off x="8791337" y="3103134"/>
            <a:ext cx="3011648" cy="1204878"/>
          </a:xfrm>
          <a:prstGeom prst="roundRect">
            <a:avLst/>
          </a:prstGeom>
          <a:solidFill>
            <a:schemeClr val="bg1">
              <a:lumMod val="8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8E3C4420-5CF6-C399-8F34-80ACD2450A30}"/>
              </a:ext>
            </a:extLst>
          </p:cNvPr>
          <p:cNvSpPr txBox="1"/>
          <p:nvPr/>
        </p:nvSpPr>
        <p:spPr>
          <a:xfrm>
            <a:off x="8862575" y="3239795"/>
            <a:ext cx="28691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Characterization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materials vacuum properties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(Outgassing)</a:t>
            </a:r>
          </a:p>
        </p:txBody>
      </p:sp>
      <p:sp>
        <p:nvSpPr>
          <p:cNvPr id="20" name="CasellaDiTesto 19">
            <a:extLst>
              <a:ext uri="{FF2B5EF4-FFF2-40B4-BE49-F238E27FC236}">
                <a16:creationId xmlns:a16="http://schemas.microsoft.com/office/drawing/2014/main" id="{405D10DE-92B8-1072-C987-7E635A9C3D2B}"/>
              </a:ext>
            </a:extLst>
          </p:cNvPr>
          <p:cNvSpPr txBox="1"/>
          <p:nvPr/>
        </p:nvSpPr>
        <p:spPr>
          <a:xfrm>
            <a:off x="8760020" y="4329479"/>
            <a:ext cx="306712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Liedl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(Vacuum Group – Latino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EGO/Virgo)</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A1004408-569B-0FD7-CF6E-D2E883592BDC}"/>
              </a:ext>
            </a:extLst>
          </p:cNvPr>
          <p:cNvSpPr/>
          <p:nvPr/>
        </p:nvSpPr>
        <p:spPr>
          <a:xfrm>
            <a:off x="389010" y="3103134"/>
            <a:ext cx="2894202" cy="120487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A0CEBD1B-3D4C-E926-2D3D-4701A96901E0}"/>
              </a:ext>
            </a:extLst>
          </p:cNvPr>
          <p:cNvSpPr txBox="1"/>
          <p:nvPr/>
        </p:nvSpPr>
        <p:spPr>
          <a:xfrm>
            <a:off x="517866" y="3243908"/>
            <a:ext cx="26364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charge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a:t>
            </a:r>
          </a:p>
        </p:txBody>
      </p:sp>
      <p:sp>
        <p:nvSpPr>
          <p:cNvPr id="32" name="CasellaDiTesto 31">
            <a:extLst>
              <a:ext uri="{FF2B5EF4-FFF2-40B4-BE49-F238E27FC236}">
                <a16:creationId xmlns:a16="http://schemas.microsoft.com/office/drawing/2014/main" id="{95AFC550-9586-BA82-8560-ADB80F05B0B0}"/>
              </a:ext>
            </a:extLst>
          </p:cNvPr>
          <p:cNvSpPr txBox="1"/>
          <p:nvPr/>
        </p:nvSpPr>
        <p:spPr>
          <a:xfrm>
            <a:off x="-31535" y="4329479"/>
            <a:ext cx="372813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Vacuum Group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EGO/Virgo &amp; IFAE)</a:t>
            </a:r>
          </a:p>
        </p:txBody>
      </p:sp>
      <p:sp>
        <p:nvSpPr>
          <p:cNvPr id="39" name="Rettangolo con angoli arrotondati 38">
            <a:extLst>
              <a:ext uri="{FF2B5EF4-FFF2-40B4-BE49-F238E27FC236}">
                <a16:creationId xmlns:a16="http://schemas.microsoft.com/office/drawing/2014/main" id="{814DF3C0-C264-E60D-7261-1A73DB076A65}"/>
              </a:ext>
            </a:extLst>
          </p:cNvPr>
          <p:cNvSpPr/>
          <p:nvPr/>
        </p:nvSpPr>
        <p:spPr>
          <a:xfrm>
            <a:off x="3672224" y="3103134"/>
            <a:ext cx="4730101" cy="1204878"/>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uppo 42">
            <a:extLst>
              <a:ext uri="{FF2B5EF4-FFF2-40B4-BE49-F238E27FC236}">
                <a16:creationId xmlns:a16="http://schemas.microsoft.com/office/drawing/2014/main" id="{838B43FC-9015-00FC-2FF0-E0FFBE8C1701}"/>
              </a:ext>
            </a:extLst>
          </p:cNvPr>
          <p:cNvGrpSpPr/>
          <p:nvPr/>
        </p:nvGrpSpPr>
        <p:grpSpPr>
          <a:xfrm>
            <a:off x="3771803" y="3382408"/>
            <a:ext cx="4530943" cy="646331"/>
            <a:chOff x="3841608" y="4617442"/>
            <a:chExt cx="4530943" cy="646331"/>
          </a:xfrm>
        </p:grpSpPr>
        <p:sp>
          <p:nvSpPr>
            <p:cNvPr id="48" name="CasellaDiTesto 47">
              <a:extLst>
                <a:ext uri="{FF2B5EF4-FFF2-40B4-BE49-F238E27FC236}">
                  <a16:creationId xmlns:a16="http://schemas.microsoft.com/office/drawing/2014/main" id="{AA856ADD-22D8-8FF0-F412-2E52126EDE97}"/>
                </a:ext>
              </a:extLst>
            </p:cNvPr>
            <p:cNvSpPr txBox="1"/>
            <p:nvPr/>
          </p:nvSpPr>
          <p:spPr>
            <a:xfrm>
              <a:off x="6195287" y="4617442"/>
              <a:ext cx="21772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Frost 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desorption)</a:t>
              </a:r>
            </a:p>
          </p:txBody>
        </p:sp>
        <p:sp>
          <p:nvSpPr>
            <p:cNvPr id="49" name="CasellaDiTesto 48">
              <a:extLst>
                <a:ext uri="{FF2B5EF4-FFF2-40B4-BE49-F238E27FC236}">
                  <a16:creationId xmlns:a16="http://schemas.microsoft.com/office/drawing/2014/main" id="{E3738A85-30B0-2A1B-F39A-87703E76CADA}"/>
                </a:ext>
              </a:extLst>
            </p:cNvPr>
            <p:cNvSpPr txBox="1"/>
            <p:nvPr/>
          </p:nvSpPr>
          <p:spPr>
            <a:xfrm>
              <a:off x="3841608" y="4617442"/>
              <a:ext cx="21297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Charge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irradiation)</a:t>
              </a:r>
            </a:p>
          </p:txBody>
        </p:sp>
      </p:grpSp>
      <p:sp>
        <p:nvSpPr>
          <p:cNvPr id="46" name="CasellaDiTesto 45">
            <a:extLst>
              <a:ext uri="{FF2B5EF4-FFF2-40B4-BE49-F238E27FC236}">
                <a16:creationId xmlns:a16="http://schemas.microsoft.com/office/drawing/2014/main" id="{12B9AC5A-7DD7-9A7E-6B9E-95B174422D63}"/>
              </a:ext>
            </a:extLst>
          </p:cNvPr>
          <p:cNvSpPr txBox="1"/>
          <p:nvPr/>
        </p:nvSpPr>
        <p:spPr>
          <a:xfrm>
            <a:off x="5064893" y="240408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7" name="CasellaDiTesto 46">
            <a:extLst>
              <a:ext uri="{FF2B5EF4-FFF2-40B4-BE49-F238E27FC236}">
                <a16:creationId xmlns:a16="http://schemas.microsoft.com/office/drawing/2014/main" id="{42D642D7-F112-D984-1A60-59BBF88F1B90}"/>
              </a:ext>
            </a:extLst>
          </p:cNvPr>
          <p:cNvSpPr txBox="1"/>
          <p:nvPr/>
        </p:nvSpPr>
        <p:spPr>
          <a:xfrm>
            <a:off x="4805750" y="4297751"/>
            <a:ext cx="2364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Cryogenic Environment</a:t>
            </a:r>
          </a:p>
        </p:txBody>
      </p:sp>
      <p:cxnSp>
        <p:nvCxnSpPr>
          <p:cNvPr id="51" name="Connettore 2 50">
            <a:extLst>
              <a:ext uri="{FF2B5EF4-FFF2-40B4-BE49-F238E27FC236}">
                <a16:creationId xmlns:a16="http://schemas.microsoft.com/office/drawing/2014/main" id="{1E5CECE8-31B2-67EF-5651-8BCE8F1A093E}"/>
              </a:ext>
            </a:extLst>
          </p:cNvPr>
          <p:cNvCxnSpPr>
            <a:cxnSpLocks/>
          </p:cNvCxnSpPr>
          <p:nvPr/>
        </p:nvCxnSpPr>
        <p:spPr>
          <a:xfrm>
            <a:off x="9504725" y="2318682"/>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2401D3B8-6CAC-25DC-1BBA-44DD7B114D1E}"/>
              </a:ext>
            </a:extLst>
          </p:cNvPr>
          <p:cNvCxnSpPr>
            <a:cxnSpLocks/>
          </p:cNvCxnSpPr>
          <p:nvPr/>
        </p:nvCxnSpPr>
        <p:spPr>
          <a:xfrm flipH="1">
            <a:off x="8215943" y="2301903"/>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952DE93A-808C-217F-4786-A7E1E0BFA20E}"/>
              </a:ext>
            </a:extLst>
          </p:cNvPr>
          <p:cNvCxnSpPr>
            <a:cxnSpLocks/>
          </p:cNvCxnSpPr>
          <p:nvPr/>
        </p:nvCxnSpPr>
        <p:spPr>
          <a:xfrm>
            <a:off x="3225239" y="2320080"/>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Connettore 2 61">
            <a:extLst>
              <a:ext uri="{FF2B5EF4-FFF2-40B4-BE49-F238E27FC236}">
                <a16:creationId xmlns:a16="http://schemas.microsoft.com/office/drawing/2014/main" id="{9ECB72EC-1445-2A31-6BE0-CCC0306B0C30}"/>
              </a:ext>
            </a:extLst>
          </p:cNvPr>
          <p:cNvCxnSpPr>
            <a:cxnSpLocks/>
          </p:cNvCxnSpPr>
          <p:nvPr/>
        </p:nvCxnSpPr>
        <p:spPr>
          <a:xfrm flipH="1">
            <a:off x="1936457" y="2303301"/>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asellaDiTesto 62">
            <a:extLst>
              <a:ext uri="{FF2B5EF4-FFF2-40B4-BE49-F238E27FC236}">
                <a16:creationId xmlns:a16="http://schemas.microsoft.com/office/drawing/2014/main" id="{83979C2E-19BB-7DA5-BC53-F1D5A02406DF}"/>
              </a:ext>
            </a:extLst>
          </p:cNvPr>
          <p:cNvSpPr txBox="1"/>
          <p:nvPr/>
        </p:nvSpPr>
        <p:spPr>
          <a:xfrm>
            <a:off x="9840049" y="2350476"/>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4" name="CasellaDiTesto 63">
            <a:extLst>
              <a:ext uri="{FF2B5EF4-FFF2-40B4-BE49-F238E27FC236}">
                <a16:creationId xmlns:a16="http://schemas.microsoft.com/office/drawing/2014/main" id="{8C78DAC4-6FB7-D5E1-CBB6-D64A8EA1C2F3}"/>
              </a:ext>
            </a:extLst>
          </p:cNvPr>
          <p:cNvSpPr txBox="1"/>
          <p:nvPr/>
        </p:nvSpPr>
        <p:spPr>
          <a:xfrm>
            <a:off x="8025910" y="2350475"/>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65" name="CasellaDiTesto 64">
            <a:extLst>
              <a:ext uri="{FF2B5EF4-FFF2-40B4-BE49-F238E27FC236}">
                <a16:creationId xmlns:a16="http://schemas.microsoft.com/office/drawing/2014/main" id="{90BEC62F-140D-F8FF-205D-E21A6A0278D4}"/>
              </a:ext>
            </a:extLst>
          </p:cNvPr>
          <p:cNvSpPr txBox="1"/>
          <p:nvPr/>
        </p:nvSpPr>
        <p:spPr>
          <a:xfrm>
            <a:off x="1650562" y="2352929"/>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6" name="CasellaDiTesto 65">
            <a:extLst>
              <a:ext uri="{FF2B5EF4-FFF2-40B4-BE49-F238E27FC236}">
                <a16:creationId xmlns:a16="http://schemas.microsoft.com/office/drawing/2014/main" id="{8DAFEF70-3243-B4E5-5BB3-1E31BB303BD0}"/>
              </a:ext>
            </a:extLst>
          </p:cNvPr>
          <p:cNvSpPr txBox="1"/>
          <p:nvPr/>
        </p:nvSpPr>
        <p:spPr>
          <a:xfrm>
            <a:off x="3586943" y="2352928"/>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2" name="CasellaDiTesto 1">
            <a:extLst>
              <a:ext uri="{FF2B5EF4-FFF2-40B4-BE49-F238E27FC236}">
                <a16:creationId xmlns:a16="http://schemas.microsoft.com/office/drawing/2014/main" id="{C06F27CB-0D00-B234-26AB-092F5FFB5599}"/>
              </a:ext>
            </a:extLst>
          </p:cNvPr>
          <p:cNvSpPr txBox="1"/>
          <p:nvPr/>
        </p:nvSpPr>
        <p:spPr>
          <a:xfrm>
            <a:off x="2772036" y="532987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WP5 </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(2026)</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Rettangolo con angoli arrotondati 10">
            <a:extLst>
              <a:ext uri="{FF2B5EF4-FFF2-40B4-BE49-F238E27FC236}">
                <a16:creationId xmlns:a16="http://schemas.microsoft.com/office/drawing/2014/main" id="{D0DEF9CB-B087-A256-6720-4AB6D87878AE}"/>
              </a:ext>
            </a:extLst>
          </p:cNvPr>
          <p:cNvSpPr/>
          <p:nvPr/>
        </p:nvSpPr>
        <p:spPr>
          <a:xfrm>
            <a:off x="4779321" y="5210330"/>
            <a:ext cx="2515907" cy="944380"/>
          </a:xfrm>
          <a:prstGeom prst="roundRect">
            <a:avLst/>
          </a:prstGeom>
          <a:solidFill>
            <a:schemeClr val="bg1">
              <a:lumMod val="8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5CD7DAC9-FD69-69E3-A6B9-7CDE419966E8}"/>
              </a:ext>
            </a:extLst>
          </p:cNvPr>
          <p:cNvSpPr txBox="1"/>
          <p:nvPr/>
        </p:nvSpPr>
        <p:spPr>
          <a:xfrm>
            <a:off x="5020265" y="5345268"/>
            <a:ext cx="20340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Development of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“Cold” electron gun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Connettore 2 16">
            <a:extLst>
              <a:ext uri="{FF2B5EF4-FFF2-40B4-BE49-F238E27FC236}">
                <a16:creationId xmlns:a16="http://schemas.microsoft.com/office/drawing/2014/main" id="{B8E1B523-A673-497C-5B87-06E066631488}"/>
              </a:ext>
            </a:extLst>
          </p:cNvPr>
          <p:cNvCxnSpPr>
            <a:cxnSpLocks/>
          </p:cNvCxnSpPr>
          <p:nvPr/>
        </p:nvCxnSpPr>
        <p:spPr>
          <a:xfrm>
            <a:off x="6037274" y="4697645"/>
            <a:ext cx="0" cy="433646"/>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72396CAD-D592-194B-BD95-F8141DD55C47}"/>
              </a:ext>
            </a:extLst>
          </p:cNvPr>
          <p:cNvSpPr txBox="1">
            <a:spLocks/>
          </p:cNvSpPr>
          <p:nvPr/>
        </p:nvSpPr>
        <p:spPr>
          <a:xfrm>
            <a:off x="37336" y="39108"/>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4" name="Segnaposto data 3">
            <a:extLst>
              <a:ext uri="{FF2B5EF4-FFF2-40B4-BE49-F238E27FC236}">
                <a16:creationId xmlns:a16="http://schemas.microsoft.com/office/drawing/2014/main" id="{F059626F-D60C-3D23-62D2-068CB6D852F1}"/>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40EEB78D-68EC-6CBF-FBE2-6E9DBCF248B7}"/>
              </a:ext>
            </a:extLst>
          </p:cNvPr>
          <p:cNvSpPr>
            <a:spLocks noGrp="1"/>
          </p:cNvSpPr>
          <p:nvPr>
            <p:ph type="ftr" sz="quarter" idx="11"/>
          </p:nvPr>
        </p:nvSpPr>
        <p:spPr/>
        <p:txBody>
          <a:bodyPr/>
          <a:lstStyle/>
          <a:p>
            <a:r>
              <a:rPr lang="en-GB"/>
              <a:t>L. Spallino, M. Angelucci, R. Cimino; LNF-INFN</a:t>
            </a:r>
          </a:p>
        </p:txBody>
      </p:sp>
      <p:sp>
        <p:nvSpPr>
          <p:cNvPr id="7" name="Segnaposto numero diapositiva 6">
            <a:extLst>
              <a:ext uri="{FF2B5EF4-FFF2-40B4-BE49-F238E27FC236}">
                <a16:creationId xmlns:a16="http://schemas.microsoft.com/office/drawing/2014/main" id="{47F9799B-14F7-5253-9C17-78BA5ADD7810}"/>
              </a:ext>
            </a:extLst>
          </p:cNvPr>
          <p:cNvSpPr>
            <a:spLocks noGrp="1"/>
          </p:cNvSpPr>
          <p:nvPr>
            <p:ph type="sldNum" sz="quarter" idx="12"/>
          </p:nvPr>
        </p:nvSpPr>
        <p:spPr/>
        <p:txBody>
          <a:bodyPr/>
          <a:lstStyle/>
          <a:p>
            <a:fld id="{F6B9B36C-058A-4B45-9A9F-AC59BB9689E4}" type="slidenum">
              <a:rPr lang="en-GB" smtClean="0"/>
              <a:t>19</a:t>
            </a:fld>
            <a:endParaRPr lang="en-GB"/>
          </a:p>
        </p:txBody>
      </p:sp>
    </p:spTree>
    <p:extLst>
      <p:ext uri="{BB962C8B-B14F-4D97-AF65-F5344CB8AC3E}">
        <p14:creationId xmlns:p14="http://schemas.microsoft.com/office/powerpoint/2010/main" val="386847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100F14-6FD4-44DE-44B0-5DFF96FC57B6}"/>
              </a:ext>
            </a:extLst>
          </p:cNvPr>
          <p:cNvSpPr txBox="1"/>
          <p:nvPr/>
        </p:nvSpPr>
        <p:spPr>
          <a:xfrm>
            <a:off x="2932821" y="808824"/>
            <a:ext cx="63263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GW detector Upgrade for High Sensitivity</a:t>
            </a:r>
          </a:p>
        </p:txBody>
      </p:sp>
      <p:sp>
        <p:nvSpPr>
          <p:cNvPr id="5" name="CasellaDiTesto 4">
            <a:extLst>
              <a:ext uri="{FF2B5EF4-FFF2-40B4-BE49-F238E27FC236}">
                <a16:creationId xmlns:a16="http://schemas.microsoft.com/office/drawing/2014/main" id="{10145893-BD9F-D73D-0545-C46DCBF29D3D}"/>
              </a:ext>
            </a:extLst>
          </p:cNvPr>
          <p:cNvSpPr txBox="1"/>
          <p:nvPr/>
        </p:nvSpPr>
        <p:spPr>
          <a:xfrm>
            <a:off x="7386829" y="1692984"/>
            <a:ext cx="3744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Frost mitigation on Cryogenic Mirrors</a:t>
            </a:r>
          </a:p>
        </p:txBody>
      </p:sp>
      <p:sp>
        <p:nvSpPr>
          <p:cNvPr id="9" name="CasellaDiTesto 8">
            <a:extLst>
              <a:ext uri="{FF2B5EF4-FFF2-40B4-BE49-F238E27FC236}">
                <a16:creationId xmlns:a16="http://schemas.microsoft.com/office/drawing/2014/main" id="{98EFDB1A-87CC-DB8E-D0BB-4DF122A19998}"/>
              </a:ext>
            </a:extLst>
          </p:cNvPr>
          <p:cNvSpPr txBox="1"/>
          <p:nvPr/>
        </p:nvSpPr>
        <p:spPr>
          <a:xfrm>
            <a:off x="1375472" y="1554485"/>
            <a:ext cx="3114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Electrostatic charges mitigation</a:t>
            </a:r>
          </a:p>
        </p:txBody>
      </p:sp>
      <p:sp>
        <p:nvSpPr>
          <p:cNvPr id="15" name="Rettangolo con angoli arrotondati 14">
            <a:extLst>
              <a:ext uri="{FF2B5EF4-FFF2-40B4-BE49-F238E27FC236}">
                <a16:creationId xmlns:a16="http://schemas.microsoft.com/office/drawing/2014/main" id="{3CA0905A-0D70-2E04-948E-918DA3355CC9}"/>
              </a:ext>
            </a:extLst>
          </p:cNvPr>
          <p:cNvSpPr/>
          <p:nvPr/>
        </p:nvSpPr>
        <p:spPr>
          <a:xfrm>
            <a:off x="8791337" y="3103134"/>
            <a:ext cx="3011648" cy="120487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D99EEEA5-539A-AF73-FBFE-3153807CA75F}"/>
              </a:ext>
            </a:extLst>
          </p:cNvPr>
          <p:cNvSpPr txBox="1"/>
          <p:nvPr/>
        </p:nvSpPr>
        <p:spPr>
          <a:xfrm>
            <a:off x="8862575" y="3239795"/>
            <a:ext cx="28691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Characterization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materials vacuum properties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(Outgassing)</a:t>
            </a:r>
          </a:p>
        </p:txBody>
      </p:sp>
      <p:sp>
        <p:nvSpPr>
          <p:cNvPr id="20" name="CasellaDiTesto 19">
            <a:extLst>
              <a:ext uri="{FF2B5EF4-FFF2-40B4-BE49-F238E27FC236}">
                <a16:creationId xmlns:a16="http://schemas.microsoft.com/office/drawing/2014/main" id="{45444C1A-1EA4-84FB-1A85-A5F7CF297843}"/>
              </a:ext>
            </a:extLst>
          </p:cNvPr>
          <p:cNvSpPr txBox="1"/>
          <p:nvPr/>
        </p:nvSpPr>
        <p:spPr>
          <a:xfrm>
            <a:off x="8760020" y="4329479"/>
            <a:ext cx="306712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Liedl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(Vacuum Group – Latino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EGO/Virgo)</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4EC82A95-95BB-9FE4-17CB-B60C0A71CDC0}"/>
              </a:ext>
            </a:extLst>
          </p:cNvPr>
          <p:cNvSpPr/>
          <p:nvPr/>
        </p:nvSpPr>
        <p:spPr>
          <a:xfrm>
            <a:off x="389010" y="3103134"/>
            <a:ext cx="2894202" cy="120487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270AE725-F939-1BAF-0F62-4B5C50C8A50C}"/>
              </a:ext>
            </a:extLst>
          </p:cNvPr>
          <p:cNvSpPr txBox="1"/>
          <p:nvPr/>
        </p:nvSpPr>
        <p:spPr>
          <a:xfrm>
            <a:off x="517866" y="3243908"/>
            <a:ext cx="26364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charge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a:t>
            </a:r>
          </a:p>
        </p:txBody>
      </p:sp>
      <p:sp>
        <p:nvSpPr>
          <p:cNvPr id="32" name="CasellaDiTesto 31">
            <a:extLst>
              <a:ext uri="{FF2B5EF4-FFF2-40B4-BE49-F238E27FC236}">
                <a16:creationId xmlns:a16="http://schemas.microsoft.com/office/drawing/2014/main" id="{3EDF15C1-7F1D-09D5-D3FA-BDAE70B5FE9C}"/>
              </a:ext>
            </a:extLst>
          </p:cNvPr>
          <p:cNvSpPr txBox="1"/>
          <p:nvPr/>
        </p:nvSpPr>
        <p:spPr>
          <a:xfrm>
            <a:off x="-31535" y="4329479"/>
            <a:ext cx="372813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Vacuum Group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EGO/Virgo &amp; IFAE)</a:t>
            </a:r>
          </a:p>
        </p:txBody>
      </p:sp>
      <p:sp>
        <p:nvSpPr>
          <p:cNvPr id="39" name="Rettangolo con angoli arrotondati 38">
            <a:extLst>
              <a:ext uri="{FF2B5EF4-FFF2-40B4-BE49-F238E27FC236}">
                <a16:creationId xmlns:a16="http://schemas.microsoft.com/office/drawing/2014/main" id="{340D2C51-567E-E38F-8EE0-89EBB1935E59}"/>
              </a:ext>
            </a:extLst>
          </p:cNvPr>
          <p:cNvSpPr/>
          <p:nvPr/>
        </p:nvSpPr>
        <p:spPr>
          <a:xfrm>
            <a:off x="3672224" y="3103134"/>
            <a:ext cx="4730101" cy="12048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uppo 42">
            <a:extLst>
              <a:ext uri="{FF2B5EF4-FFF2-40B4-BE49-F238E27FC236}">
                <a16:creationId xmlns:a16="http://schemas.microsoft.com/office/drawing/2014/main" id="{47C8CBDB-1A9A-C166-A5AB-1BE234DFFC42}"/>
              </a:ext>
            </a:extLst>
          </p:cNvPr>
          <p:cNvGrpSpPr/>
          <p:nvPr/>
        </p:nvGrpSpPr>
        <p:grpSpPr>
          <a:xfrm>
            <a:off x="3771803" y="3382408"/>
            <a:ext cx="4530943" cy="646331"/>
            <a:chOff x="3841608" y="4617442"/>
            <a:chExt cx="4530943" cy="646331"/>
          </a:xfrm>
        </p:grpSpPr>
        <p:sp>
          <p:nvSpPr>
            <p:cNvPr id="48" name="CasellaDiTesto 47">
              <a:extLst>
                <a:ext uri="{FF2B5EF4-FFF2-40B4-BE49-F238E27FC236}">
                  <a16:creationId xmlns:a16="http://schemas.microsoft.com/office/drawing/2014/main" id="{85F07825-75DE-CE41-DB95-51BCEE2F51FE}"/>
                </a:ext>
              </a:extLst>
            </p:cNvPr>
            <p:cNvSpPr txBox="1"/>
            <p:nvPr/>
          </p:nvSpPr>
          <p:spPr>
            <a:xfrm>
              <a:off x="6195287" y="4617442"/>
              <a:ext cx="21772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Frost 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desorption)</a:t>
              </a:r>
            </a:p>
          </p:txBody>
        </p:sp>
        <p:sp>
          <p:nvSpPr>
            <p:cNvPr id="49" name="CasellaDiTesto 48">
              <a:extLst>
                <a:ext uri="{FF2B5EF4-FFF2-40B4-BE49-F238E27FC236}">
                  <a16:creationId xmlns:a16="http://schemas.microsoft.com/office/drawing/2014/main" id="{F6918328-7D09-9FFD-3237-5176264A9AAF}"/>
                </a:ext>
              </a:extLst>
            </p:cNvPr>
            <p:cNvSpPr txBox="1"/>
            <p:nvPr/>
          </p:nvSpPr>
          <p:spPr>
            <a:xfrm>
              <a:off x="3841608" y="4617442"/>
              <a:ext cx="21297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Charge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irradiation)</a:t>
              </a:r>
            </a:p>
          </p:txBody>
        </p:sp>
      </p:grpSp>
      <p:sp>
        <p:nvSpPr>
          <p:cNvPr id="46" name="CasellaDiTesto 45">
            <a:extLst>
              <a:ext uri="{FF2B5EF4-FFF2-40B4-BE49-F238E27FC236}">
                <a16:creationId xmlns:a16="http://schemas.microsoft.com/office/drawing/2014/main" id="{DAF7B8F4-0690-3AD7-47F3-ECFF69CE71D1}"/>
              </a:ext>
            </a:extLst>
          </p:cNvPr>
          <p:cNvSpPr txBox="1"/>
          <p:nvPr/>
        </p:nvSpPr>
        <p:spPr>
          <a:xfrm>
            <a:off x="5064893" y="240408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7" name="CasellaDiTesto 46">
            <a:extLst>
              <a:ext uri="{FF2B5EF4-FFF2-40B4-BE49-F238E27FC236}">
                <a16:creationId xmlns:a16="http://schemas.microsoft.com/office/drawing/2014/main" id="{0C407E87-1079-BF64-3FB3-4C40DA166301}"/>
              </a:ext>
            </a:extLst>
          </p:cNvPr>
          <p:cNvSpPr txBox="1"/>
          <p:nvPr/>
        </p:nvSpPr>
        <p:spPr>
          <a:xfrm>
            <a:off x="4805750" y="4297751"/>
            <a:ext cx="2364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Cryogenic Environment</a:t>
            </a:r>
          </a:p>
        </p:txBody>
      </p:sp>
      <p:cxnSp>
        <p:nvCxnSpPr>
          <p:cNvPr id="51" name="Connettore 2 50">
            <a:extLst>
              <a:ext uri="{FF2B5EF4-FFF2-40B4-BE49-F238E27FC236}">
                <a16:creationId xmlns:a16="http://schemas.microsoft.com/office/drawing/2014/main" id="{841D04B5-4FAA-8728-013F-619056889850}"/>
              </a:ext>
            </a:extLst>
          </p:cNvPr>
          <p:cNvCxnSpPr>
            <a:cxnSpLocks/>
          </p:cNvCxnSpPr>
          <p:nvPr/>
        </p:nvCxnSpPr>
        <p:spPr>
          <a:xfrm>
            <a:off x="9504725" y="2318682"/>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621E9CC0-CF7F-FCFB-EBF8-B32CEAF8D1C7}"/>
              </a:ext>
            </a:extLst>
          </p:cNvPr>
          <p:cNvCxnSpPr>
            <a:cxnSpLocks/>
          </p:cNvCxnSpPr>
          <p:nvPr/>
        </p:nvCxnSpPr>
        <p:spPr>
          <a:xfrm flipH="1">
            <a:off x="8215943" y="2301903"/>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7B1849FE-8CC9-49E2-8508-AD11B8BBC9D6}"/>
              </a:ext>
            </a:extLst>
          </p:cNvPr>
          <p:cNvCxnSpPr>
            <a:cxnSpLocks/>
          </p:cNvCxnSpPr>
          <p:nvPr/>
        </p:nvCxnSpPr>
        <p:spPr>
          <a:xfrm>
            <a:off x="3225239" y="2320080"/>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Connettore 2 61">
            <a:extLst>
              <a:ext uri="{FF2B5EF4-FFF2-40B4-BE49-F238E27FC236}">
                <a16:creationId xmlns:a16="http://schemas.microsoft.com/office/drawing/2014/main" id="{F8372765-61F8-B9AC-9C36-58B9A03820FD}"/>
              </a:ext>
            </a:extLst>
          </p:cNvPr>
          <p:cNvCxnSpPr>
            <a:cxnSpLocks/>
          </p:cNvCxnSpPr>
          <p:nvPr/>
        </p:nvCxnSpPr>
        <p:spPr>
          <a:xfrm flipH="1">
            <a:off x="1936457" y="2303301"/>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asellaDiTesto 62">
            <a:extLst>
              <a:ext uri="{FF2B5EF4-FFF2-40B4-BE49-F238E27FC236}">
                <a16:creationId xmlns:a16="http://schemas.microsoft.com/office/drawing/2014/main" id="{65B60D80-F9BF-8424-1C3E-5E7E8061C197}"/>
              </a:ext>
            </a:extLst>
          </p:cNvPr>
          <p:cNvSpPr txBox="1"/>
          <p:nvPr/>
        </p:nvSpPr>
        <p:spPr>
          <a:xfrm>
            <a:off x="9840049" y="2350476"/>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4" name="CasellaDiTesto 63">
            <a:extLst>
              <a:ext uri="{FF2B5EF4-FFF2-40B4-BE49-F238E27FC236}">
                <a16:creationId xmlns:a16="http://schemas.microsoft.com/office/drawing/2014/main" id="{2B0AD191-7B4E-C92A-DE74-0706313660B7}"/>
              </a:ext>
            </a:extLst>
          </p:cNvPr>
          <p:cNvSpPr txBox="1"/>
          <p:nvPr/>
        </p:nvSpPr>
        <p:spPr>
          <a:xfrm>
            <a:off x="8025910" y="2350475"/>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65" name="CasellaDiTesto 64">
            <a:extLst>
              <a:ext uri="{FF2B5EF4-FFF2-40B4-BE49-F238E27FC236}">
                <a16:creationId xmlns:a16="http://schemas.microsoft.com/office/drawing/2014/main" id="{167E2E19-53D1-1A91-08B8-25FF0178293C}"/>
              </a:ext>
            </a:extLst>
          </p:cNvPr>
          <p:cNvSpPr txBox="1"/>
          <p:nvPr/>
        </p:nvSpPr>
        <p:spPr>
          <a:xfrm>
            <a:off x="1650562" y="2352929"/>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6" name="CasellaDiTesto 65">
            <a:extLst>
              <a:ext uri="{FF2B5EF4-FFF2-40B4-BE49-F238E27FC236}">
                <a16:creationId xmlns:a16="http://schemas.microsoft.com/office/drawing/2014/main" id="{E58B2028-FBFE-3003-72F4-B65CCF8920B7}"/>
              </a:ext>
            </a:extLst>
          </p:cNvPr>
          <p:cNvSpPr txBox="1"/>
          <p:nvPr/>
        </p:nvSpPr>
        <p:spPr>
          <a:xfrm>
            <a:off x="3586943" y="2352928"/>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3" name="Title 1">
            <a:extLst>
              <a:ext uri="{FF2B5EF4-FFF2-40B4-BE49-F238E27FC236}">
                <a16:creationId xmlns:a16="http://schemas.microsoft.com/office/drawing/2014/main" id="{225F1E8E-1A96-21C1-D7C3-3EE80ABCC948}"/>
              </a:ext>
            </a:extLst>
          </p:cNvPr>
          <p:cNvSpPr txBox="1">
            <a:spLocks/>
          </p:cNvSpPr>
          <p:nvPr/>
        </p:nvSpPr>
        <p:spPr>
          <a:xfrm>
            <a:off x="37336" y="39108"/>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4" name="Segnaposto data 3">
            <a:extLst>
              <a:ext uri="{FF2B5EF4-FFF2-40B4-BE49-F238E27FC236}">
                <a16:creationId xmlns:a16="http://schemas.microsoft.com/office/drawing/2014/main" id="{58651AFB-5CD5-6509-88DA-604FAEFE7F0E}"/>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A8378305-BD7E-CA2E-8779-122CD0379C42}"/>
              </a:ext>
            </a:extLst>
          </p:cNvPr>
          <p:cNvSpPr>
            <a:spLocks noGrp="1"/>
          </p:cNvSpPr>
          <p:nvPr>
            <p:ph type="ftr" sz="quarter" idx="11"/>
          </p:nvPr>
        </p:nvSpPr>
        <p:spPr/>
        <p:txBody>
          <a:bodyPr/>
          <a:lstStyle/>
          <a:p>
            <a:r>
              <a:rPr lang="en-GB"/>
              <a:t>L. Spallino, M. Angelucci, R. Cimino; LNF-INFN</a:t>
            </a:r>
          </a:p>
        </p:txBody>
      </p:sp>
      <p:sp>
        <p:nvSpPr>
          <p:cNvPr id="8" name="Segnaposto numero diapositiva 7">
            <a:extLst>
              <a:ext uri="{FF2B5EF4-FFF2-40B4-BE49-F238E27FC236}">
                <a16:creationId xmlns:a16="http://schemas.microsoft.com/office/drawing/2014/main" id="{C88D5459-3CDD-DCBE-0DAC-139BA2C9E42B}"/>
              </a:ext>
            </a:extLst>
          </p:cNvPr>
          <p:cNvSpPr>
            <a:spLocks noGrp="1"/>
          </p:cNvSpPr>
          <p:nvPr>
            <p:ph type="sldNum" sz="quarter" idx="12"/>
          </p:nvPr>
        </p:nvSpPr>
        <p:spPr/>
        <p:txBody>
          <a:bodyPr/>
          <a:lstStyle/>
          <a:p>
            <a:fld id="{F6B9B36C-058A-4B45-9A9F-AC59BB9689E4}" type="slidenum">
              <a:rPr lang="en-GB" smtClean="0"/>
              <a:t>2</a:t>
            </a:fld>
            <a:endParaRPr lang="en-GB"/>
          </a:p>
        </p:txBody>
      </p:sp>
    </p:spTree>
    <p:extLst>
      <p:ext uri="{BB962C8B-B14F-4D97-AF65-F5344CB8AC3E}">
        <p14:creationId xmlns:p14="http://schemas.microsoft.com/office/powerpoint/2010/main" val="105469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A47CEE-9D29-A1AD-3CEC-7242FDFDF356}"/>
              </a:ext>
            </a:extLst>
          </p:cNvPr>
          <p:cNvSpPr txBox="1">
            <a:spLocks/>
          </p:cNvSpPr>
          <p:nvPr/>
        </p:nvSpPr>
        <p:spPr>
          <a:xfrm>
            <a:off x="838200" y="365126"/>
            <a:ext cx="10515600" cy="647598"/>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kumimoji="0" lang="en-US" sz="2800" b="1" i="0" u="none" strike="noStrike" kern="1200" cap="none" spc="0" normalizeH="0" baseline="0" noProof="0" dirty="0">
                <a:ln>
                  <a:noFill/>
                </a:ln>
                <a:solidFill>
                  <a:schemeClr val="accent6"/>
                </a:solidFill>
                <a:effectLst/>
                <a:uLnTx/>
                <a:uFillTx/>
                <a:latin typeface="Calibri Light" panose="020F0302020204030204"/>
                <a:ea typeface="+mj-ea"/>
                <a:cs typeface="+mj-cs"/>
              </a:rPr>
              <a:t>Status of Activities:</a:t>
            </a:r>
          </a:p>
          <a:p>
            <a:pPr>
              <a:defRPr/>
            </a:pPr>
            <a:r>
              <a:rPr lang="en-US" sz="2800" dirty="0">
                <a:solidFill>
                  <a:schemeClr val="accent6"/>
                </a:solidFill>
                <a:latin typeface="Calibri Light" panose="020F0302020204030204"/>
              </a:rPr>
              <a:t>Passive mitigation method for electrostatic charging</a:t>
            </a:r>
            <a:endParaRPr kumimoji="0" lang="en-US" sz="2800" b="1" i="0" u="none" strike="noStrike" kern="1200" cap="none" spc="0" normalizeH="0" baseline="0" noProof="0" dirty="0">
              <a:ln>
                <a:noFill/>
              </a:ln>
              <a:solidFill>
                <a:schemeClr val="accent6"/>
              </a:solidFill>
              <a:effectLst/>
              <a:uLnTx/>
              <a:uFillTx/>
              <a:latin typeface="Calibri Light" panose="020F0302020204030204"/>
              <a:ea typeface="+mj-ea"/>
              <a:cs typeface="+mj-cs"/>
            </a:endParaRPr>
          </a:p>
        </p:txBody>
      </p:sp>
      <p:sp>
        <p:nvSpPr>
          <p:cNvPr id="6" name="CasellaDiTesto 5">
            <a:extLst>
              <a:ext uri="{FF2B5EF4-FFF2-40B4-BE49-F238E27FC236}">
                <a16:creationId xmlns:a16="http://schemas.microsoft.com/office/drawing/2014/main" id="{78C147CA-114A-2B70-BDAA-A41E808E1BAB}"/>
              </a:ext>
            </a:extLst>
          </p:cNvPr>
          <p:cNvSpPr txBox="1"/>
          <p:nvPr/>
        </p:nvSpPr>
        <p:spPr>
          <a:xfrm>
            <a:off x="3418472" y="1002385"/>
            <a:ext cx="535505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Limit free electron imping on optics</a:t>
            </a:r>
          </a:p>
        </p:txBody>
      </p:sp>
      <p:pic>
        <p:nvPicPr>
          <p:cNvPr id="7" name="Immagine 6">
            <a:extLst>
              <a:ext uri="{FF2B5EF4-FFF2-40B4-BE49-F238E27FC236}">
                <a16:creationId xmlns:a16="http://schemas.microsoft.com/office/drawing/2014/main" id="{851789B3-2F6E-80DB-0DAA-0E15797E73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28794" y="472887"/>
            <a:ext cx="2863206" cy="1926951"/>
          </a:xfrm>
          <a:prstGeom prst="rect">
            <a:avLst/>
          </a:prstGeom>
        </p:spPr>
      </p:pic>
      <p:sp>
        <p:nvSpPr>
          <p:cNvPr id="8" name="CasellaDiTesto 7">
            <a:extLst>
              <a:ext uri="{FF2B5EF4-FFF2-40B4-BE49-F238E27FC236}">
                <a16:creationId xmlns:a16="http://schemas.microsoft.com/office/drawing/2014/main" id="{0429D665-1624-458D-E800-8AA591F39CD6}"/>
              </a:ext>
            </a:extLst>
          </p:cNvPr>
          <p:cNvSpPr txBox="1"/>
          <p:nvPr/>
        </p:nvSpPr>
        <p:spPr>
          <a:xfrm>
            <a:off x="3360755" y="1449065"/>
            <a:ext cx="547048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From the Virgo experience: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Electrons coming from Ion pumps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Immagine 10">
            <a:extLst>
              <a:ext uri="{FF2B5EF4-FFF2-40B4-BE49-F238E27FC236}">
                <a16:creationId xmlns:a16="http://schemas.microsoft.com/office/drawing/2014/main" id="{2CDABF2D-C6D8-224A-638C-8CBB38D296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59846" y="2511051"/>
            <a:ext cx="5572290" cy="1427722"/>
          </a:xfrm>
          <a:prstGeom prst="rect">
            <a:avLst/>
          </a:prstGeom>
          <a:ln w="28575">
            <a:solidFill>
              <a:schemeClr val="tx1"/>
            </a:solidFill>
          </a:ln>
        </p:spPr>
      </p:pic>
      <p:sp>
        <p:nvSpPr>
          <p:cNvPr id="12" name="Ovale 11">
            <a:extLst>
              <a:ext uri="{FF2B5EF4-FFF2-40B4-BE49-F238E27FC236}">
                <a16:creationId xmlns:a16="http://schemas.microsoft.com/office/drawing/2014/main" id="{44BEAF88-C9E3-EF4E-8BDC-22BE98D31191}"/>
              </a:ext>
            </a:extLst>
          </p:cNvPr>
          <p:cNvSpPr/>
          <p:nvPr/>
        </p:nvSpPr>
        <p:spPr>
          <a:xfrm>
            <a:off x="6927082" y="3497264"/>
            <a:ext cx="440461" cy="4404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3" name="CasellaDiTesto 12">
            <a:extLst>
              <a:ext uri="{FF2B5EF4-FFF2-40B4-BE49-F238E27FC236}">
                <a16:creationId xmlns:a16="http://schemas.microsoft.com/office/drawing/2014/main" id="{B0E7947A-2550-A17B-DEE7-BFE7C0FAFDA0}"/>
              </a:ext>
            </a:extLst>
          </p:cNvPr>
          <p:cNvSpPr txBox="1"/>
          <p:nvPr/>
        </p:nvSpPr>
        <p:spPr>
          <a:xfrm>
            <a:off x="720930" y="2325546"/>
            <a:ext cx="4284550" cy="95410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Studies on the </a:t>
            </a:r>
            <a:r>
              <a:rPr kumimoji="0" lang="en-US" sz="2800" b="0" i="0" u="sng"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emitted electrons</a:t>
            </a:r>
            <a:r>
              <a:rPr kumimoji="0" lang="en-US" sz="28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from ion pumps</a:t>
            </a:r>
          </a:p>
        </p:txBody>
      </p:sp>
      <p:sp>
        <p:nvSpPr>
          <p:cNvPr id="14" name="CasellaDiTesto 13">
            <a:extLst>
              <a:ext uri="{FF2B5EF4-FFF2-40B4-BE49-F238E27FC236}">
                <a16:creationId xmlns:a16="http://schemas.microsoft.com/office/drawing/2014/main" id="{FCE2EB88-5D14-FE46-B01C-4E21C7FB555F}"/>
              </a:ext>
            </a:extLst>
          </p:cNvPr>
          <p:cNvSpPr txBox="1"/>
          <p:nvPr/>
        </p:nvSpPr>
        <p:spPr>
          <a:xfrm>
            <a:off x="1062180" y="3418031"/>
            <a:ext cx="3598677" cy="83099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Mes. Of Number of emitted electrons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Emission configuration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CasellaDiTesto 14">
            <a:extLst>
              <a:ext uri="{FF2B5EF4-FFF2-40B4-BE49-F238E27FC236}">
                <a16:creationId xmlns:a16="http://schemas.microsoft.com/office/drawing/2014/main" id="{DC6A5355-8B4D-56A3-48A5-DB733C65EF7D}"/>
              </a:ext>
            </a:extLst>
          </p:cNvPr>
          <p:cNvSpPr txBox="1"/>
          <p:nvPr/>
        </p:nvSpPr>
        <p:spPr>
          <a:xfrm>
            <a:off x="328892" y="4423880"/>
            <a:ext cx="5097623"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Studies on the </a:t>
            </a:r>
            <a:r>
              <a:rPr kumimoji="0" lang="en-US" sz="2800" b="0" i="0" u="sng" strike="noStrike" kern="1200" cap="none" spc="0" normalizeH="0" baseline="0" noProof="0">
                <a:ln>
                  <a:noFill/>
                </a:ln>
                <a:solidFill>
                  <a:prstClr val="white"/>
                </a:solidFill>
                <a:effectLst/>
                <a:uLnTx/>
                <a:uFillTx/>
                <a:latin typeface="Calibri" panose="020F0502020204030204"/>
                <a:ea typeface="+mn-ea"/>
                <a:cs typeface="+mn-cs"/>
              </a:rPr>
              <a:t>electron’s propagation</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along the beampipe</a:t>
            </a:r>
          </a:p>
        </p:txBody>
      </p:sp>
      <p:sp>
        <p:nvSpPr>
          <p:cNvPr id="16" name="CasellaDiTesto 15">
            <a:extLst>
              <a:ext uri="{FF2B5EF4-FFF2-40B4-BE49-F238E27FC236}">
                <a16:creationId xmlns:a16="http://schemas.microsoft.com/office/drawing/2014/main" id="{64B749A5-1AB2-7D85-14A5-4B0A11174CE6}"/>
              </a:ext>
            </a:extLst>
          </p:cNvPr>
          <p:cNvSpPr txBox="1"/>
          <p:nvPr/>
        </p:nvSpPr>
        <p:spPr>
          <a:xfrm>
            <a:off x="941981" y="5512422"/>
            <a:ext cx="3871444" cy="83099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Numerical simulation of propagation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Mes. of Number of propagated electrons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SEY of beampipes material</a:t>
            </a:r>
          </a:p>
        </p:txBody>
      </p:sp>
      <p:pic>
        <p:nvPicPr>
          <p:cNvPr id="17" name="Immagine 16">
            <a:extLst>
              <a:ext uri="{FF2B5EF4-FFF2-40B4-BE49-F238E27FC236}">
                <a16:creationId xmlns:a16="http://schemas.microsoft.com/office/drawing/2014/main" id="{8D8274A0-255D-190B-D1AE-EC361B348D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59846" y="4602298"/>
            <a:ext cx="5572290" cy="1427722"/>
          </a:xfrm>
          <a:prstGeom prst="rect">
            <a:avLst/>
          </a:prstGeom>
          <a:ln w="28575">
            <a:solidFill>
              <a:schemeClr val="tx1"/>
            </a:solidFill>
          </a:ln>
        </p:spPr>
      </p:pic>
      <p:sp>
        <p:nvSpPr>
          <p:cNvPr id="18" name="Ovale 17">
            <a:extLst>
              <a:ext uri="{FF2B5EF4-FFF2-40B4-BE49-F238E27FC236}">
                <a16:creationId xmlns:a16="http://schemas.microsoft.com/office/drawing/2014/main" id="{B53D4B44-EA04-5C9E-413A-8837B123E4C2}"/>
              </a:ext>
            </a:extLst>
          </p:cNvPr>
          <p:cNvSpPr/>
          <p:nvPr/>
        </p:nvSpPr>
        <p:spPr>
          <a:xfrm>
            <a:off x="8317886" y="5572307"/>
            <a:ext cx="440461" cy="4404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2ACAA953-1C4C-0676-5E77-B291A737CC61}"/>
              </a:ext>
            </a:extLst>
          </p:cNvPr>
          <p:cNvSpPr/>
          <p:nvPr/>
        </p:nvSpPr>
        <p:spPr>
          <a:xfrm>
            <a:off x="9443377" y="5499011"/>
            <a:ext cx="440461" cy="4404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858F1B61-9FF1-9B18-851B-EC3505F4611B}"/>
              </a:ext>
            </a:extLst>
          </p:cNvPr>
          <p:cNvSpPr/>
          <p:nvPr/>
        </p:nvSpPr>
        <p:spPr>
          <a:xfrm>
            <a:off x="10587756" y="5572306"/>
            <a:ext cx="440461" cy="4404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 name="Segnaposto data 1">
            <a:extLst>
              <a:ext uri="{FF2B5EF4-FFF2-40B4-BE49-F238E27FC236}">
                <a16:creationId xmlns:a16="http://schemas.microsoft.com/office/drawing/2014/main" id="{16A692A7-C36E-E409-379C-5ECAA4A85A67}"/>
              </a:ext>
            </a:extLst>
          </p:cNvPr>
          <p:cNvSpPr>
            <a:spLocks noGrp="1"/>
          </p:cNvSpPr>
          <p:nvPr>
            <p:ph type="dt" sz="half" idx="10"/>
          </p:nvPr>
        </p:nvSpPr>
        <p:spPr/>
        <p:txBody>
          <a:bodyPr/>
          <a:lstStyle/>
          <a:p>
            <a:r>
              <a:rPr lang="it-IT"/>
              <a:t>30/09/2025</a:t>
            </a:r>
            <a:endParaRPr lang="en-GB"/>
          </a:p>
        </p:txBody>
      </p:sp>
      <p:sp>
        <p:nvSpPr>
          <p:cNvPr id="3" name="Segnaposto piè di pagina 2">
            <a:extLst>
              <a:ext uri="{FF2B5EF4-FFF2-40B4-BE49-F238E27FC236}">
                <a16:creationId xmlns:a16="http://schemas.microsoft.com/office/drawing/2014/main" id="{74FA3800-FF87-F1E0-F663-ACF2294161BD}"/>
              </a:ext>
            </a:extLst>
          </p:cNvPr>
          <p:cNvSpPr>
            <a:spLocks noGrp="1"/>
          </p:cNvSpPr>
          <p:nvPr>
            <p:ph type="ftr" sz="quarter" idx="11"/>
          </p:nvPr>
        </p:nvSpPr>
        <p:spPr/>
        <p:txBody>
          <a:bodyPr/>
          <a:lstStyle/>
          <a:p>
            <a:r>
              <a:rPr lang="en-GB"/>
              <a:t>L. Spallino, M. Angelucci, R. Cimino; LNF-INFN</a:t>
            </a:r>
          </a:p>
        </p:txBody>
      </p:sp>
      <p:sp>
        <p:nvSpPr>
          <p:cNvPr id="4" name="Segnaposto numero diapositiva 3">
            <a:extLst>
              <a:ext uri="{FF2B5EF4-FFF2-40B4-BE49-F238E27FC236}">
                <a16:creationId xmlns:a16="http://schemas.microsoft.com/office/drawing/2014/main" id="{54A486EB-B9D8-767B-263C-A0D6155E9442}"/>
              </a:ext>
            </a:extLst>
          </p:cNvPr>
          <p:cNvSpPr>
            <a:spLocks noGrp="1"/>
          </p:cNvSpPr>
          <p:nvPr>
            <p:ph type="sldNum" sz="quarter" idx="12"/>
          </p:nvPr>
        </p:nvSpPr>
        <p:spPr/>
        <p:txBody>
          <a:bodyPr/>
          <a:lstStyle/>
          <a:p>
            <a:fld id="{F6B9B36C-058A-4B45-9A9F-AC59BB9689E4}" type="slidenum">
              <a:rPr lang="en-GB" smtClean="0"/>
              <a:t>20</a:t>
            </a:fld>
            <a:endParaRPr lang="en-GB"/>
          </a:p>
        </p:txBody>
      </p:sp>
    </p:spTree>
    <p:extLst>
      <p:ext uri="{BB962C8B-B14F-4D97-AF65-F5344CB8AC3E}">
        <p14:creationId xmlns:p14="http://schemas.microsoft.com/office/powerpoint/2010/main" val="1150120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sellaDiTesto 21">
            <a:extLst>
              <a:ext uri="{FF2B5EF4-FFF2-40B4-BE49-F238E27FC236}">
                <a16:creationId xmlns:a16="http://schemas.microsoft.com/office/drawing/2014/main" id="{E5FD22FB-96A2-10F6-B875-CAF39E886DF0}"/>
              </a:ext>
            </a:extLst>
          </p:cNvPr>
          <p:cNvSpPr txBox="1"/>
          <p:nvPr/>
        </p:nvSpPr>
        <p:spPr>
          <a:xfrm>
            <a:off x="614193" y="906956"/>
            <a:ext cx="29288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Currents vs Ion pump voltage</a:t>
            </a:r>
          </a:p>
        </p:txBody>
      </p:sp>
      <p:pic>
        <p:nvPicPr>
          <p:cNvPr id="23" name="Immagine 22">
            <a:extLst>
              <a:ext uri="{FF2B5EF4-FFF2-40B4-BE49-F238E27FC236}">
                <a16:creationId xmlns:a16="http://schemas.microsoft.com/office/drawing/2014/main" id="{2EAD09C2-C8A8-89E3-9D5C-D56142A72B6E}"/>
              </a:ext>
            </a:extLst>
          </p:cNvPr>
          <p:cNvPicPr>
            <a:picLocks noChangeAspect="1"/>
          </p:cNvPicPr>
          <p:nvPr/>
        </p:nvPicPr>
        <p:blipFill>
          <a:blip r:embed="rId2"/>
          <a:stretch>
            <a:fillRect/>
          </a:stretch>
        </p:blipFill>
        <p:spPr>
          <a:xfrm>
            <a:off x="87994" y="1280490"/>
            <a:ext cx="3981215" cy="3183675"/>
          </a:xfrm>
          <a:prstGeom prst="rect">
            <a:avLst/>
          </a:prstGeom>
        </p:spPr>
      </p:pic>
      <p:sp>
        <p:nvSpPr>
          <p:cNvPr id="38" name="Ovale 37">
            <a:extLst>
              <a:ext uri="{FF2B5EF4-FFF2-40B4-BE49-F238E27FC236}">
                <a16:creationId xmlns:a16="http://schemas.microsoft.com/office/drawing/2014/main" id="{5333B5DC-0E4D-CEBC-BA4A-DB59FFE5FBB1}"/>
              </a:ext>
            </a:extLst>
          </p:cNvPr>
          <p:cNvSpPr/>
          <p:nvPr/>
        </p:nvSpPr>
        <p:spPr>
          <a:xfrm>
            <a:off x="2806466" y="1301597"/>
            <a:ext cx="1262743" cy="8202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uppo 1">
            <a:extLst>
              <a:ext uri="{FF2B5EF4-FFF2-40B4-BE49-F238E27FC236}">
                <a16:creationId xmlns:a16="http://schemas.microsoft.com/office/drawing/2014/main" id="{4F280976-6E3D-0BC7-5DDA-28C575983433}"/>
              </a:ext>
            </a:extLst>
          </p:cNvPr>
          <p:cNvGrpSpPr/>
          <p:nvPr/>
        </p:nvGrpSpPr>
        <p:grpSpPr>
          <a:xfrm>
            <a:off x="4292109" y="1037029"/>
            <a:ext cx="2171366" cy="2472147"/>
            <a:chOff x="6478895" y="3585764"/>
            <a:chExt cx="2623051" cy="2975346"/>
          </a:xfrm>
        </p:grpSpPr>
        <p:grpSp>
          <p:nvGrpSpPr>
            <p:cNvPr id="3" name="Gruppo 2">
              <a:extLst>
                <a:ext uri="{FF2B5EF4-FFF2-40B4-BE49-F238E27FC236}">
                  <a16:creationId xmlns:a16="http://schemas.microsoft.com/office/drawing/2014/main" id="{F5D39CB0-86FD-EC8F-0E1E-60303641C616}"/>
                </a:ext>
              </a:extLst>
            </p:cNvPr>
            <p:cNvGrpSpPr/>
            <p:nvPr/>
          </p:nvGrpSpPr>
          <p:grpSpPr>
            <a:xfrm>
              <a:off x="7233889" y="4193825"/>
              <a:ext cx="1387360" cy="1599928"/>
              <a:chOff x="1406509" y="979714"/>
              <a:chExt cx="1429220" cy="1981200"/>
            </a:xfrm>
          </p:grpSpPr>
          <p:sp>
            <p:nvSpPr>
              <p:cNvPr id="13" name="Rettangolo 12">
                <a:extLst>
                  <a:ext uri="{FF2B5EF4-FFF2-40B4-BE49-F238E27FC236}">
                    <a16:creationId xmlns:a16="http://schemas.microsoft.com/office/drawing/2014/main" id="{4FC1A8B3-1825-E2C8-8345-0308AA4015D2}"/>
                  </a:ext>
                </a:extLst>
              </p:cNvPr>
              <p:cNvSpPr/>
              <p:nvPr/>
            </p:nvSpPr>
            <p:spPr>
              <a:xfrm>
                <a:off x="2095500" y="979714"/>
                <a:ext cx="740229" cy="1981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ttangolo 13">
                <a:extLst>
                  <a:ext uri="{FF2B5EF4-FFF2-40B4-BE49-F238E27FC236}">
                    <a16:creationId xmlns:a16="http://schemas.microsoft.com/office/drawing/2014/main" id="{A7F3270F-5F21-177D-150E-D50474E01E1F}"/>
                  </a:ext>
                </a:extLst>
              </p:cNvPr>
              <p:cNvSpPr/>
              <p:nvPr/>
            </p:nvSpPr>
            <p:spPr>
              <a:xfrm rot="16200000">
                <a:off x="1746470" y="1347324"/>
                <a:ext cx="740229" cy="1420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ttangolo 3">
              <a:extLst>
                <a:ext uri="{FF2B5EF4-FFF2-40B4-BE49-F238E27FC236}">
                  <a16:creationId xmlns:a16="http://schemas.microsoft.com/office/drawing/2014/main" id="{0EBE11B6-510F-339D-B326-21F325F37179}"/>
                </a:ext>
              </a:extLst>
            </p:cNvPr>
            <p:cNvSpPr/>
            <p:nvPr/>
          </p:nvSpPr>
          <p:spPr>
            <a:xfrm>
              <a:off x="7497793" y="5717191"/>
              <a:ext cx="1488166" cy="8439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Ion pump</a:t>
              </a:r>
            </a:p>
          </p:txBody>
        </p:sp>
        <p:grpSp>
          <p:nvGrpSpPr>
            <p:cNvPr id="5" name="Gruppo 4">
              <a:extLst>
                <a:ext uri="{FF2B5EF4-FFF2-40B4-BE49-F238E27FC236}">
                  <a16:creationId xmlns:a16="http://schemas.microsoft.com/office/drawing/2014/main" id="{D8B6B789-FAF8-3428-6F57-20441F7F4FB8}"/>
                </a:ext>
              </a:extLst>
            </p:cNvPr>
            <p:cNvGrpSpPr/>
            <p:nvPr/>
          </p:nvGrpSpPr>
          <p:grpSpPr>
            <a:xfrm>
              <a:off x="7053479" y="4854413"/>
              <a:ext cx="791173" cy="457123"/>
              <a:chOff x="6379028" y="1589314"/>
              <a:chExt cx="979714" cy="566058"/>
            </a:xfrm>
          </p:grpSpPr>
          <p:cxnSp>
            <p:nvCxnSpPr>
              <p:cNvPr id="11" name="Connettore 1 10">
                <a:extLst>
                  <a:ext uri="{FF2B5EF4-FFF2-40B4-BE49-F238E27FC236}">
                    <a16:creationId xmlns:a16="http://schemas.microsoft.com/office/drawing/2014/main" id="{0B9F0B1A-B219-B03E-6A51-659360EA0FCF}"/>
                  </a:ext>
                </a:extLst>
              </p:cNvPr>
              <p:cNvCxnSpPr>
                <a:cxnSpLocks/>
              </p:cNvCxnSpPr>
              <p:nvPr/>
            </p:nvCxnSpPr>
            <p:spPr>
              <a:xfrm>
                <a:off x="6379028" y="1872343"/>
                <a:ext cx="979714"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2" name="Connettore 1 11">
                <a:extLst>
                  <a:ext uri="{FF2B5EF4-FFF2-40B4-BE49-F238E27FC236}">
                    <a16:creationId xmlns:a16="http://schemas.microsoft.com/office/drawing/2014/main" id="{03B70A02-A181-A252-827C-31E060B75F2B}"/>
                  </a:ext>
                </a:extLst>
              </p:cNvPr>
              <p:cNvCxnSpPr>
                <a:cxnSpLocks/>
              </p:cNvCxnSpPr>
              <p:nvPr/>
            </p:nvCxnSpPr>
            <p:spPr>
              <a:xfrm>
                <a:off x="7358742" y="1589314"/>
                <a:ext cx="0" cy="566058"/>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grpSp>
        <p:grpSp>
          <p:nvGrpSpPr>
            <p:cNvPr id="6" name="Gruppo 5">
              <a:extLst>
                <a:ext uri="{FF2B5EF4-FFF2-40B4-BE49-F238E27FC236}">
                  <a16:creationId xmlns:a16="http://schemas.microsoft.com/office/drawing/2014/main" id="{B4D64D95-5B58-D49A-AF3E-8B5C4DEBE35D}"/>
                </a:ext>
              </a:extLst>
            </p:cNvPr>
            <p:cNvGrpSpPr/>
            <p:nvPr/>
          </p:nvGrpSpPr>
          <p:grpSpPr>
            <a:xfrm rot="5400000">
              <a:off x="7866387" y="4078394"/>
              <a:ext cx="791173" cy="457123"/>
              <a:chOff x="6379028" y="1589314"/>
              <a:chExt cx="979714" cy="566058"/>
            </a:xfrm>
          </p:grpSpPr>
          <p:cxnSp>
            <p:nvCxnSpPr>
              <p:cNvPr id="9" name="Connettore 1 8">
                <a:extLst>
                  <a:ext uri="{FF2B5EF4-FFF2-40B4-BE49-F238E27FC236}">
                    <a16:creationId xmlns:a16="http://schemas.microsoft.com/office/drawing/2014/main" id="{1D92B974-D0D8-5509-1680-B9A1DC946975}"/>
                  </a:ext>
                </a:extLst>
              </p:cNvPr>
              <p:cNvCxnSpPr>
                <a:cxnSpLocks/>
              </p:cNvCxnSpPr>
              <p:nvPr/>
            </p:nvCxnSpPr>
            <p:spPr>
              <a:xfrm>
                <a:off x="6379028" y="1872343"/>
                <a:ext cx="979714"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10" name="Connettore 1 9">
                <a:extLst>
                  <a:ext uri="{FF2B5EF4-FFF2-40B4-BE49-F238E27FC236}">
                    <a16:creationId xmlns:a16="http://schemas.microsoft.com/office/drawing/2014/main" id="{6ECF3537-9CCB-0865-0DD1-9D2F9727E809}"/>
                  </a:ext>
                </a:extLst>
              </p:cNvPr>
              <p:cNvCxnSpPr>
                <a:cxnSpLocks/>
              </p:cNvCxnSpPr>
              <p:nvPr/>
            </p:nvCxnSpPr>
            <p:spPr>
              <a:xfrm>
                <a:off x="7358742" y="1589314"/>
                <a:ext cx="0" cy="566058"/>
              </a:xfrm>
              <a:prstGeom prst="line">
                <a:avLst/>
              </a:prstGeom>
              <a:ln w="28575"/>
            </p:spPr>
            <p:style>
              <a:lnRef idx="2">
                <a:schemeClr val="dk1"/>
              </a:lnRef>
              <a:fillRef idx="0">
                <a:schemeClr val="dk1"/>
              </a:fillRef>
              <a:effectRef idx="1">
                <a:schemeClr val="dk1"/>
              </a:effectRef>
              <a:fontRef idx="minor">
                <a:schemeClr val="tx1"/>
              </a:fontRef>
            </p:style>
          </p:cxnSp>
        </p:grpSp>
        <p:sp>
          <p:nvSpPr>
            <p:cNvPr id="7" name="CasellaDiTesto 6">
              <a:extLst>
                <a:ext uri="{FF2B5EF4-FFF2-40B4-BE49-F238E27FC236}">
                  <a16:creationId xmlns:a16="http://schemas.microsoft.com/office/drawing/2014/main" id="{923DF616-3CCC-7B71-101A-2D932058682E}"/>
                </a:ext>
              </a:extLst>
            </p:cNvPr>
            <p:cNvSpPr txBox="1"/>
            <p:nvPr/>
          </p:nvSpPr>
          <p:spPr>
            <a:xfrm>
              <a:off x="8261973" y="3585764"/>
              <a:ext cx="839973" cy="481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K1</a:t>
              </a:r>
            </a:p>
          </p:txBody>
        </p:sp>
        <p:sp>
          <p:nvSpPr>
            <p:cNvPr id="8" name="CasellaDiTesto 7">
              <a:extLst>
                <a:ext uri="{FF2B5EF4-FFF2-40B4-BE49-F238E27FC236}">
                  <a16:creationId xmlns:a16="http://schemas.microsoft.com/office/drawing/2014/main" id="{C4C6C528-3B74-8B2A-D8F1-0BBFDCA537ED}"/>
                </a:ext>
              </a:extLst>
            </p:cNvPr>
            <p:cNvSpPr txBox="1"/>
            <p:nvPr/>
          </p:nvSpPr>
          <p:spPr>
            <a:xfrm>
              <a:off x="6478895" y="4829658"/>
              <a:ext cx="726266" cy="4445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K2</a:t>
              </a:r>
            </a:p>
          </p:txBody>
        </p:sp>
      </p:grpSp>
      <p:cxnSp>
        <p:nvCxnSpPr>
          <p:cNvPr id="15" name="Connettore 1 14">
            <a:extLst>
              <a:ext uri="{FF2B5EF4-FFF2-40B4-BE49-F238E27FC236}">
                <a16:creationId xmlns:a16="http://schemas.microsoft.com/office/drawing/2014/main" id="{65AD030C-F06C-CB17-2D9E-031F2FB88FD7}"/>
              </a:ext>
            </a:extLst>
          </p:cNvPr>
          <p:cNvCxnSpPr>
            <a:cxnSpLocks/>
            <a:stCxn id="4" idx="0"/>
          </p:cNvCxnSpPr>
          <p:nvPr/>
        </p:nvCxnSpPr>
        <p:spPr>
          <a:xfrm flipV="1">
            <a:off x="5751507" y="2070552"/>
            <a:ext cx="16637" cy="7374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A077AB5-FEF7-3387-C54B-24B1419226DC}"/>
              </a:ext>
            </a:extLst>
          </p:cNvPr>
          <p:cNvSpPr txBox="1"/>
          <p:nvPr/>
        </p:nvSpPr>
        <p:spPr>
          <a:xfrm>
            <a:off x="181044" y="106790"/>
            <a:ext cx="96361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solidFill>
                <a:effectLst/>
                <a:uLnTx/>
                <a:uFillTx/>
                <a:latin typeface="Calibri" panose="020F0502020204030204"/>
                <a:ea typeface="+mn-ea"/>
                <a:cs typeface="+mn-cs"/>
              </a:rPr>
              <a:t>Studies on the emitted electrons from ion pumps</a:t>
            </a:r>
          </a:p>
        </p:txBody>
      </p:sp>
      <p:sp>
        <p:nvSpPr>
          <p:cNvPr id="21" name="CasellaDiTesto 20">
            <a:extLst>
              <a:ext uri="{FF2B5EF4-FFF2-40B4-BE49-F238E27FC236}">
                <a16:creationId xmlns:a16="http://schemas.microsoft.com/office/drawing/2014/main" id="{BC81CD1F-B75C-0D98-6A2E-96F9654BA0E5}"/>
              </a:ext>
            </a:extLst>
          </p:cNvPr>
          <p:cNvSpPr txBox="1"/>
          <p:nvPr/>
        </p:nvSpPr>
        <p:spPr>
          <a:xfrm>
            <a:off x="4069209" y="2724172"/>
            <a:ext cx="97494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Voltage)</a:t>
            </a:r>
          </a:p>
        </p:txBody>
      </p:sp>
      <p:sp>
        <p:nvSpPr>
          <p:cNvPr id="24" name="CasellaDiTesto 23">
            <a:extLst>
              <a:ext uri="{FF2B5EF4-FFF2-40B4-BE49-F238E27FC236}">
                <a16:creationId xmlns:a16="http://schemas.microsoft.com/office/drawing/2014/main" id="{999AB13B-3B8D-5D2D-79F1-4BC24F53790D}"/>
              </a:ext>
            </a:extLst>
          </p:cNvPr>
          <p:cNvSpPr txBox="1"/>
          <p:nvPr/>
        </p:nvSpPr>
        <p:spPr>
          <a:xfrm>
            <a:off x="4452774" y="1091622"/>
            <a:ext cx="116666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(Collector)</a:t>
            </a:r>
          </a:p>
        </p:txBody>
      </p:sp>
      <p:grpSp>
        <p:nvGrpSpPr>
          <p:cNvPr id="17" name="Gruppo 16">
            <a:extLst>
              <a:ext uri="{FF2B5EF4-FFF2-40B4-BE49-F238E27FC236}">
                <a16:creationId xmlns:a16="http://schemas.microsoft.com/office/drawing/2014/main" id="{B5904270-C768-DB7B-76F6-AF08FC7C4A28}"/>
              </a:ext>
            </a:extLst>
          </p:cNvPr>
          <p:cNvGrpSpPr/>
          <p:nvPr/>
        </p:nvGrpSpPr>
        <p:grpSpPr>
          <a:xfrm>
            <a:off x="7020968" y="1237084"/>
            <a:ext cx="4114800" cy="1971438"/>
            <a:chOff x="6942133" y="3578453"/>
            <a:chExt cx="4114800" cy="1971438"/>
          </a:xfrm>
        </p:grpSpPr>
        <p:sp>
          <p:nvSpPr>
            <p:cNvPr id="18" name="Ovale 17">
              <a:extLst>
                <a:ext uri="{FF2B5EF4-FFF2-40B4-BE49-F238E27FC236}">
                  <a16:creationId xmlns:a16="http://schemas.microsoft.com/office/drawing/2014/main" id="{A90A6640-48BF-96B4-B233-9321CB809E5E}"/>
                </a:ext>
              </a:extLst>
            </p:cNvPr>
            <p:cNvSpPr/>
            <p:nvPr/>
          </p:nvSpPr>
          <p:spPr>
            <a:xfrm>
              <a:off x="6942133" y="3578453"/>
              <a:ext cx="4114800" cy="19714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asellaDiTesto 19">
              <a:extLst>
                <a:ext uri="{FF2B5EF4-FFF2-40B4-BE49-F238E27FC236}">
                  <a16:creationId xmlns:a16="http://schemas.microsoft.com/office/drawing/2014/main" id="{1A57C59E-A557-C5E7-4599-B43C91C1F6F8}"/>
                </a:ext>
              </a:extLst>
            </p:cNvPr>
            <p:cNvSpPr txBox="1"/>
            <p:nvPr/>
          </p:nvSpPr>
          <p:spPr>
            <a:xfrm>
              <a:off x="7359759" y="3839022"/>
              <a:ext cx="3647548" cy="15696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Specific configuration for installation</a:t>
              </a:r>
            </a:p>
          </p:txBody>
        </p:sp>
      </p:grpSp>
      <p:sp>
        <p:nvSpPr>
          <p:cNvPr id="26" name="TextBox 73">
            <a:extLst>
              <a:ext uri="{FF2B5EF4-FFF2-40B4-BE49-F238E27FC236}">
                <a16:creationId xmlns:a16="http://schemas.microsoft.com/office/drawing/2014/main" id="{F904FBC2-7F1F-AD02-ED1C-C8F164C24D62}"/>
              </a:ext>
            </a:extLst>
          </p:cNvPr>
          <p:cNvSpPr txBox="1"/>
          <p:nvPr/>
        </p:nvSpPr>
        <p:spPr>
          <a:xfrm>
            <a:off x="355243" y="4835417"/>
            <a:ext cx="3399638" cy="830997"/>
          </a:xfrm>
          <a:prstGeom prst="rect">
            <a:avLst/>
          </a:prstGeom>
          <a:solidFill>
            <a:srgbClr val="FFFF00">
              <a:alpha val="50196"/>
            </a:srgbClr>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Calibri" panose="020F0502020204030204" pitchFamily="34" charset="0"/>
                <a:cs typeface="Times New Roman" panose="02020603050405020304" pitchFamily="18" charset="0"/>
                <a:sym typeface="Wingdings" pitchFamily="2" charset="2"/>
              </a:rPr>
              <a:t> Mock-up system under construction</a:t>
            </a:r>
            <a:endParaRPr lang="en-GB" sz="2400" dirty="0">
              <a:solidFill>
                <a:prstClr val="black"/>
              </a:solidFill>
              <a:latin typeface="Calibri" panose="020F0502020204030204" pitchFamily="34" charset="0"/>
              <a:cs typeface="Times New Roman" panose="02020603050405020304" pitchFamily="18" charset="0"/>
            </a:endParaRPr>
          </a:p>
        </p:txBody>
      </p:sp>
      <p:pic>
        <p:nvPicPr>
          <p:cNvPr id="28" name="Immagine 27">
            <a:extLst>
              <a:ext uri="{FF2B5EF4-FFF2-40B4-BE49-F238E27FC236}">
                <a16:creationId xmlns:a16="http://schemas.microsoft.com/office/drawing/2014/main" id="{10A20ED8-894C-9851-C6A2-D57EC6A437E7}"/>
              </a:ext>
            </a:extLst>
          </p:cNvPr>
          <p:cNvPicPr>
            <a:picLocks noChangeAspect="1"/>
          </p:cNvPicPr>
          <p:nvPr/>
        </p:nvPicPr>
        <p:blipFill>
          <a:blip r:embed="rId3"/>
          <a:srcRect t="12784" b="52942"/>
          <a:stretch/>
        </p:blipFill>
        <p:spPr>
          <a:xfrm>
            <a:off x="4197363" y="3957379"/>
            <a:ext cx="3836891" cy="1971438"/>
          </a:xfrm>
          <a:prstGeom prst="rect">
            <a:avLst/>
          </a:prstGeom>
        </p:spPr>
      </p:pic>
      <p:sp>
        <p:nvSpPr>
          <p:cNvPr id="16" name="Segnaposto data 15">
            <a:extLst>
              <a:ext uri="{FF2B5EF4-FFF2-40B4-BE49-F238E27FC236}">
                <a16:creationId xmlns:a16="http://schemas.microsoft.com/office/drawing/2014/main" id="{0803C449-6244-4D57-799C-3946662DF7AA}"/>
              </a:ext>
            </a:extLst>
          </p:cNvPr>
          <p:cNvSpPr>
            <a:spLocks noGrp="1"/>
          </p:cNvSpPr>
          <p:nvPr>
            <p:ph type="dt" sz="half" idx="10"/>
          </p:nvPr>
        </p:nvSpPr>
        <p:spPr/>
        <p:txBody>
          <a:bodyPr/>
          <a:lstStyle/>
          <a:p>
            <a:r>
              <a:rPr lang="it-IT"/>
              <a:t>30/09/2025</a:t>
            </a:r>
            <a:endParaRPr lang="en-GB"/>
          </a:p>
        </p:txBody>
      </p:sp>
      <p:sp>
        <p:nvSpPr>
          <p:cNvPr id="29" name="Segnaposto piè di pagina 28">
            <a:extLst>
              <a:ext uri="{FF2B5EF4-FFF2-40B4-BE49-F238E27FC236}">
                <a16:creationId xmlns:a16="http://schemas.microsoft.com/office/drawing/2014/main" id="{3C28B96A-6B23-DFE3-5FC7-3CA04F164A2E}"/>
              </a:ext>
            </a:extLst>
          </p:cNvPr>
          <p:cNvSpPr>
            <a:spLocks noGrp="1"/>
          </p:cNvSpPr>
          <p:nvPr>
            <p:ph type="ftr" sz="quarter" idx="11"/>
          </p:nvPr>
        </p:nvSpPr>
        <p:spPr/>
        <p:txBody>
          <a:bodyPr/>
          <a:lstStyle/>
          <a:p>
            <a:r>
              <a:rPr lang="en-GB"/>
              <a:t>L. Spallino, M. Angelucci, R. Cimino; LNF-INFN</a:t>
            </a:r>
          </a:p>
        </p:txBody>
      </p:sp>
      <p:sp>
        <p:nvSpPr>
          <p:cNvPr id="30" name="Segnaposto numero diapositiva 29">
            <a:extLst>
              <a:ext uri="{FF2B5EF4-FFF2-40B4-BE49-F238E27FC236}">
                <a16:creationId xmlns:a16="http://schemas.microsoft.com/office/drawing/2014/main" id="{2D9E791C-9B0F-E9A1-4128-25AD5438F4FA}"/>
              </a:ext>
            </a:extLst>
          </p:cNvPr>
          <p:cNvSpPr>
            <a:spLocks noGrp="1"/>
          </p:cNvSpPr>
          <p:nvPr>
            <p:ph type="sldNum" sz="quarter" idx="12"/>
          </p:nvPr>
        </p:nvSpPr>
        <p:spPr/>
        <p:txBody>
          <a:bodyPr/>
          <a:lstStyle/>
          <a:p>
            <a:fld id="{F6B9B36C-058A-4B45-9A9F-AC59BB9689E4}" type="slidenum">
              <a:rPr lang="en-GB" smtClean="0"/>
              <a:t>21</a:t>
            </a:fld>
            <a:endParaRPr lang="en-GB"/>
          </a:p>
        </p:txBody>
      </p:sp>
      <p:pic>
        <p:nvPicPr>
          <p:cNvPr id="31" name="Immagine 30" descr="Immagine che contiene interno, pavimento, arte, museo&#10;&#10;Il contenuto generato dall'IA potrebbe non essere corretto.">
            <a:extLst>
              <a:ext uri="{FF2B5EF4-FFF2-40B4-BE49-F238E27FC236}">
                <a16:creationId xmlns:a16="http://schemas.microsoft.com/office/drawing/2014/main" id="{507D542D-7D12-49D9-AA91-2ED19330D7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923764" y="3617306"/>
            <a:ext cx="3595447" cy="2696585"/>
          </a:xfrm>
          <a:prstGeom prst="rect">
            <a:avLst/>
          </a:prstGeom>
        </p:spPr>
      </p:pic>
      <p:pic>
        <p:nvPicPr>
          <p:cNvPr id="32" name="Immagine 31" descr="Immagine che contiene cerchio, spirale, argento, interno&#10;&#10;Il contenuto generato dall'IA potrebbe non essere corretto.">
            <a:extLst>
              <a:ext uri="{FF2B5EF4-FFF2-40B4-BE49-F238E27FC236}">
                <a16:creationId xmlns:a16="http://schemas.microsoft.com/office/drawing/2014/main" id="{FDAD1490-576E-3161-5123-70CBF183F7E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56834" y="3370503"/>
            <a:ext cx="1243067" cy="1441083"/>
          </a:xfrm>
          <a:prstGeom prst="rect">
            <a:avLst/>
          </a:prstGeom>
          <a:ln w="38100">
            <a:solidFill>
              <a:schemeClr val="bg1"/>
            </a:solidFill>
          </a:ln>
        </p:spPr>
      </p:pic>
    </p:spTree>
    <p:extLst>
      <p:ext uri="{BB962C8B-B14F-4D97-AF65-F5344CB8AC3E}">
        <p14:creationId xmlns:p14="http://schemas.microsoft.com/office/powerpoint/2010/main" val="207293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2DA9B-6C1B-5624-3013-9CFC5347C85A}"/>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F4ACCE9F-AE9B-0A6A-79FC-A79560BA5FFC}"/>
              </a:ext>
            </a:extLst>
          </p:cNvPr>
          <p:cNvSpPr txBox="1"/>
          <p:nvPr/>
        </p:nvSpPr>
        <p:spPr>
          <a:xfrm>
            <a:off x="2933044" y="1646462"/>
            <a:ext cx="6325912" cy="707886"/>
          </a:xfrm>
          <a:prstGeom prst="rect">
            <a:avLst/>
          </a:prstGeom>
          <a:noFill/>
        </p:spPr>
        <p:txBody>
          <a:bodyPr wrap="square">
            <a:spAutoFit/>
          </a:bodyPr>
          <a:lstStyle/>
          <a:p>
            <a:pPr algn="just" defTabSz="457200">
              <a:defRPr/>
            </a:pPr>
            <a:r>
              <a:rPr kumimoji="0" lang="en-US" sz="2000" b="1" i="0" u="none" strike="noStrik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 </a:t>
            </a:r>
            <a:r>
              <a:rPr lang="en-US" sz="2000" b="1" kern="0" dirty="0">
                <a:latin typeface="Calibri" panose="020F0502020204030204"/>
                <a:cs typeface="Times New Roman" panose="02020603050405020304" pitchFamily="18" charset="0"/>
                <a:sym typeface="Wingdings" pitchFamily="2" charset="2"/>
              </a:rPr>
              <a:t>At the present stage, can the method be integrated in design of the </a:t>
            </a:r>
            <a:r>
              <a:rPr kumimoji="0" lang="en-US" sz="2000" b="1" i="0" u="none" strike="noStrik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overall system</a:t>
            </a:r>
            <a:r>
              <a:rPr kumimoji="0" lang="en-US" sz="2000" b="1" i="0" u="none" kern="0" cap="none" spc="0" normalizeH="0" baseline="0" noProof="0" dirty="0">
                <a:ln>
                  <a:noFill/>
                </a:ln>
                <a:effectLst/>
                <a:uLnTx/>
                <a:uFillTx/>
                <a:latin typeface="Calibri" panose="020F0502020204030204"/>
                <a:ea typeface="+mn-ea"/>
                <a:cs typeface="Times New Roman" panose="02020603050405020304" pitchFamily="18" charset="0"/>
                <a:sym typeface="Wingdings" pitchFamily="2" charset="2"/>
              </a:rPr>
              <a:t>? and HOW?</a:t>
            </a:r>
            <a:endParaRPr kumimoji="0" lang="en-US" sz="2000" b="1" i="0" u="none" kern="0" cap="none" spc="0" normalizeH="0" baseline="0" noProof="0" dirty="0">
              <a:ln>
                <a:noFill/>
              </a:ln>
              <a:effectLst/>
              <a:uLnTx/>
              <a:uFillTx/>
              <a:latin typeface="Calibri" panose="020F0502020204030204" pitchFamily="34"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59C767DD-39F3-669B-41CD-FCAF90477AD3}"/>
              </a:ext>
            </a:extLst>
          </p:cNvPr>
          <p:cNvSpPr txBox="1">
            <a:spLocks/>
          </p:cNvSpPr>
          <p:nvPr/>
        </p:nvSpPr>
        <p:spPr>
          <a:xfrm>
            <a:off x="302941" y="52253"/>
            <a:ext cx="10515600" cy="127713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a:defRPr/>
            </a:pPr>
            <a:r>
              <a:rPr lang="en-US" sz="6700" dirty="0">
                <a:solidFill>
                  <a:srgbClr val="00B050"/>
                </a:solidFill>
                <a:latin typeface="Calibri Light" panose="020F0302020204030204"/>
              </a:rPr>
              <a:t>Studies on the emitted electrons from ion pumps</a:t>
            </a:r>
          </a:p>
          <a:p>
            <a:pPr>
              <a:defRPr/>
            </a:pPr>
            <a:endParaRPr kumimoji="0" lang="en-US" sz="4500" b="1" i="0" u="none" strike="noStrike" kern="1200" cap="none" spc="0" normalizeH="0" baseline="0" noProof="0" dirty="0">
              <a:ln>
                <a:noFill/>
              </a:ln>
              <a:solidFill>
                <a:srgbClr val="00B050"/>
              </a:solidFill>
              <a:effectLst/>
              <a:uLnTx/>
              <a:uFillTx/>
              <a:latin typeface="Calibri Light" panose="020F0302020204030204"/>
              <a:ea typeface="+mj-ea"/>
              <a:cs typeface="+mj-cs"/>
            </a:endParaRPr>
          </a:p>
          <a:p>
            <a:pPr>
              <a:defRPr/>
            </a:pPr>
            <a:r>
              <a:rPr kumimoji="0" lang="en-GB" sz="5900" b="1" i="0" u="none" strike="noStrike" kern="1200" cap="none" spc="0" normalizeH="0" baseline="0" noProof="0" dirty="0">
                <a:ln>
                  <a:noFill/>
                </a:ln>
                <a:solidFill>
                  <a:srgbClr val="00B050"/>
                </a:solidFill>
                <a:effectLst/>
                <a:uLnTx/>
                <a:uFillTx/>
                <a:latin typeface="Calibri Light" panose="020F0302020204030204"/>
                <a:ea typeface="+mj-ea"/>
                <a:cs typeface="+mj-cs"/>
              </a:rPr>
              <a:t>Final goal </a:t>
            </a:r>
            <a:r>
              <a:rPr kumimoji="0" lang="en-GB" sz="5900" b="1" i="0" u="none" strike="noStrike" kern="1200" cap="none" spc="0" normalizeH="0" baseline="0" noProof="0" dirty="0">
                <a:ln>
                  <a:noFill/>
                </a:ln>
                <a:solidFill>
                  <a:srgbClr val="00B050"/>
                </a:solidFill>
                <a:effectLst/>
                <a:uLnTx/>
                <a:uFillTx/>
                <a:latin typeface="Calibri Light" panose="020F0302020204030204"/>
                <a:ea typeface="+mj-ea"/>
                <a:cs typeface="+mj-cs"/>
                <a:sym typeface="Wingdings" pitchFamily="2" charset="2"/>
              </a:rPr>
              <a:t> Integration</a:t>
            </a:r>
            <a:r>
              <a:rPr kumimoji="0" lang="en-US" sz="5900" b="1" i="0" u="none" strike="noStrike" kern="1200" cap="none" spc="0" normalizeH="0" baseline="0" noProof="0" dirty="0">
                <a:ln>
                  <a:noFill/>
                </a:ln>
                <a:solidFill>
                  <a:srgbClr val="00B050"/>
                </a:solidFill>
                <a:effectLst/>
                <a:uLnTx/>
                <a:uFillTx/>
                <a:latin typeface="Calibri Light" panose="020F0302020204030204"/>
                <a:ea typeface="+mj-ea"/>
                <a:cs typeface="+mj-cs"/>
              </a:rPr>
              <a:t> </a:t>
            </a:r>
          </a:p>
        </p:txBody>
      </p:sp>
      <p:sp>
        <p:nvSpPr>
          <p:cNvPr id="15" name="Freccia giù 14">
            <a:extLst>
              <a:ext uri="{FF2B5EF4-FFF2-40B4-BE49-F238E27FC236}">
                <a16:creationId xmlns:a16="http://schemas.microsoft.com/office/drawing/2014/main" id="{38F92790-85BD-4310-9B19-D3191ACF6F6A}"/>
              </a:ext>
            </a:extLst>
          </p:cNvPr>
          <p:cNvSpPr/>
          <p:nvPr/>
        </p:nvSpPr>
        <p:spPr>
          <a:xfrm>
            <a:off x="5906429" y="2671419"/>
            <a:ext cx="379142" cy="7136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0">
            <a:extLst>
              <a:ext uri="{FF2B5EF4-FFF2-40B4-BE49-F238E27FC236}">
                <a16:creationId xmlns:a16="http://schemas.microsoft.com/office/drawing/2014/main" id="{051184EE-5CF2-FA15-D7FD-37B6C4C04C08}"/>
              </a:ext>
            </a:extLst>
          </p:cNvPr>
          <p:cNvSpPr txBox="1"/>
          <p:nvPr/>
        </p:nvSpPr>
        <p:spPr>
          <a:xfrm>
            <a:off x="3070112" y="3819441"/>
            <a:ext cx="5802050" cy="1938992"/>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R&amp;D activity LNF-EGO/Virgo to test the possibility of integrating an electrostatic ring on selected baffles to mitigate the charges’ flow.</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R&amp;D activity on final design of electrostatic screen considering pumping variation... </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data 3">
            <a:extLst>
              <a:ext uri="{FF2B5EF4-FFF2-40B4-BE49-F238E27FC236}">
                <a16:creationId xmlns:a16="http://schemas.microsoft.com/office/drawing/2014/main" id="{CE9C58D0-D128-475D-D1B4-57B0D001775B}"/>
              </a:ext>
            </a:extLst>
          </p:cNvPr>
          <p:cNvSpPr>
            <a:spLocks noGrp="1"/>
          </p:cNvSpPr>
          <p:nvPr>
            <p:ph type="dt" sz="half" idx="10"/>
          </p:nvPr>
        </p:nvSpPr>
        <p:spPr/>
        <p:txBody>
          <a:bodyPr/>
          <a:lstStyle/>
          <a:p>
            <a:r>
              <a:rPr lang="it-IT"/>
              <a:t>30/09/2025</a:t>
            </a:r>
            <a:endParaRPr lang="en-GB"/>
          </a:p>
        </p:txBody>
      </p:sp>
      <p:sp>
        <p:nvSpPr>
          <p:cNvPr id="5" name="Segnaposto piè di pagina 4">
            <a:extLst>
              <a:ext uri="{FF2B5EF4-FFF2-40B4-BE49-F238E27FC236}">
                <a16:creationId xmlns:a16="http://schemas.microsoft.com/office/drawing/2014/main" id="{D47717E5-5BF1-C474-1140-18F659BA0868}"/>
              </a:ext>
            </a:extLst>
          </p:cNvPr>
          <p:cNvSpPr>
            <a:spLocks noGrp="1"/>
          </p:cNvSpPr>
          <p:nvPr>
            <p:ph type="ftr" sz="quarter" idx="11"/>
          </p:nvPr>
        </p:nvSpPr>
        <p:spPr/>
        <p:txBody>
          <a:bodyPr/>
          <a:lstStyle/>
          <a:p>
            <a:r>
              <a:rPr lang="en-GB"/>
              <a:t>L. Spallino, M. Angelucci, R. Cimino; LNF-INFN</a:t>
            </a:r>
          </a:p>
        </p:txBody>
      </p:sp>
      <p:sp>
        <p:nvSpPr>
          <p:cNvPr id="6" name="Segnaposto numero diapositiva 5">
            <a:extLst>
              <a:ext uri="{FF2B5EF4-FFF2-40B4-BE49-F238E27FC236}">
                <a16:creationId xmlns:a16="http://schemas.microsoft.com/office/drawing/2014/main" id="{B25EF138-F93E-ECD4-670D-DB95A0087038}"/>
              </a:ext>
            </a:extLst>
          </p:cNvPr>
          <p:cNvSpPr>
            <a:spLocks noGrp="1"/>
          </p:cNvSpPr>
          <p:nvPr>
            <p:ph type="sldNum" sz="quarter" idx="12"/>
          </p:nvPr>
        </p:nvSpPr>
        <p:spPr/>
        <p:txBody>
          <a:bodyPr/>
          <a:lstStyle/>
          <a:p>
            <a:fld id="{F6B9B36C-058A-4B45-9A9F-AC59BB9689E4}" type="slidenum">
              <a:rPr lang="en-GB" smtClean="0"/>
              <a:t>22</a:t>
            </a:fld>
            <a:endParaRPr lang="en-GB"/>
          </a:p>
        </p:txBody>
      </p:sp>
    </p:spTree>
    <p:extLst>
      <p:ext uri="{BB962C8B-B14F-4D97-AF65-F5344CB8AC3E}">
        <p14:creationId xmlns:p14="http://schemas.microsoft.com/office/powerpoint/2010/main" val="65079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CD5A-23A9-583B-F597-0300BD3100A7}"/>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A7680BAC-888F-FC66-6B8C-CD5AEAEC41DA}"/>
              </a:ext>
            </a:extLst>
          </p:cNvPr>
          <p:cNvSpPr>
            <a:spLocks noGrp="1"/>
          </p:cNvSpPr>
          <p:nvPr>
            <p:ph type="title"/>
          </p:nvPr>
        </p:nvSpPr>
        <p:spPr>
          <a:xfrm>
            <a:off x="70207" y="30532"/>
            <a:ext cx="10515600" cy="727695"/>
          </a:xfrm>
        </p:spPr>
        <p:txBody>
          <a:bodyPr/>
          <a:lstStyle/>
          <a:p>
            <a:pPr algn="ctr"/>
            <a:r>
              <a:rPr lang="en-GB" dirty="0"/>
              <a:t>Summary</a:t>
            </a:r>
          </a:p>
        </p:txBody>
      </p:sp>
      <p:sp>
        <p:nvSpPr>
          <p:cNvPr id="8" name="CasellaDiTesto 7">
            <a:extLst>
              <a:ext uri="{FF2B5EF4-FFF2-40B4-BE49-F238E27FC236}">
                <a16:creationId xmlns:a16="http://schemas.microsoft.com/office/drawing/2014/main" id="{C7B05A71-80CC-E6D6-E5A0-3D11AC4F2854}"/>
              </a:ext>
            </a:extLst>
          </p:cNvPr>
          <p:cNvSpPr txBox="1"/>
          <p:nvPr/>
        </p:nvSpPr>
        <p:spPr>
          <a:xfrm>
            <a:off x="153094" y="1551151"/>
            <a:ext cx="6348066" cy="1754326"/>
          </a:xfrm>
          <a:prstGeom prst="rect">
            <a:avLst/>
          </a:prstGeom>
          <a:solidFill>
            <a:schemeClr val="accent4">
              <a:lumMod val="20000"/>
              <a:lumOff val="80000"/>
            </a:schemeClr>
          </a:solidFill>
        </p:spPr>
        <p:txBody>
          <a:bodyPr wrap="square" rtlCol="0">
            <a:spAutoFit/>
          </a:bodyPr>
          <a:lstStyle/>
          <a:p>
            <a:pPr algn="just"/>
            <a:r>
              <a:rPr lang="en-GB" dirty="0"/>
              <a:t>We are at a critical point for activities related to frost and charging mitigation by electrons </a:t>
            </a:r>
          </a:p>
          <a:p>
            <a:pPr algn="just"/>
            <a:endParaRPr lang="en-GB" dirty="0">
              <a:sym typeface="Wingdings" pitchFamily="2" charset="2"/>
            </a:endParaRPr>
          </a:p>
          <a:p>
            <a:pPr algn="just"/>
            <a:r>
              <a:rPr lang="en-GB" dirty="0">
                <a:sym typeface="Wingdings" pitchFamily="2" charset="2"/>
              </a:rPr>
              <a:t> </a:t>
            </a:r>
            <a:r>
              <a:rPr lang="en-GB" u="sng" dirty="0">
                <a:sym typeface="Wingdings" pitchFamily="2" charset="2"/>
              </a:rPr>
              <a:t>we believe it could be the right time to move towards an advanced phase requiring a well-defined R&amp;D program involving the GWD community. </a:t>
            </a:r>
          </a:p>
        </p:txBody>
      </p:sp>
      <p:sp>
        <p:nvSpPr>
          <p:cNvPr id="9" name="CasellaDiTesto 8">
            <a:extLst>
              <a:ext uri="{FF2B5EF4-FFF2-40B4-BE49-F238E27FC236}">
                <a16:creationId xmlns:a16="http://schemas.microsoft.com/office/drawing/2014/main" id="{A74F4B86-A05C-C2CC-0DC0-ED67E7ED1A10}"/>
              </a:ext>
            </a:extLst>
          </p:cNvPr>
          <p:cNvSpPr txBox="1"/>
          <p:nvPr/>
        </p:nvSpPr>
        <p:spPr>
          <a:xfrm>
            <a:off x="153094" y="3398727"/>
            <a:ext cx="6348066" cy="1477328"/>
          </a:xfrm>
          <a:prstGeom prst="rect">
            <a:avLst/>
          </a:prstGeom>
          <a:solidFill>
            <a:schemeClr val="accent2">
              <a:lumMod val="20000"/>
              <a:lumOff val="80000"/>
            </a:schemeClr>
          </a:solidFill>
        </p:spPr>
        <p:txBody>
          <a:bodyPr wrap="square" rtlCol="0">
            <a:spAutoFit/>
          </a:bodyPr>
          <a:lstStyle/>
          <a:p>
            <a:pPr algn="just"/>
            <a:r>
              <a:rPr lang="en-GB" dirty="0">
                <a:sym typeface="Wingdings" pitchFamily="2" charset="2"/>
              </a:rPr>
              <a:t>Even if we are ready, characterizations on outgassing properties of specific materials of interest are in stand-by </a:t>
            </a:r>
          </a:p>
          <a:p>
            <a:pPr algn="just"/>
            <a:endParaRPr lang="en-GB" dirty="0">
              <a:sym typeface="Wingdings" pitchFamily="2" charset="2"/>
            </a:endParaRPr>
          </a:p>
          <a:p>
            <a:pPr algn="just"/>
            <a:r>
              <a:rPr lang="en-GB" dirty="0">
                <a:sym typeface="Wingdings" pitchFamily="2" charset="2"/>
              </a:rPr>
              <a:t> </a:t>
            </a:r>
            <a:r>
              <a:rPr lang="en-GB" u="sng" dirty="0">
                <a:sym typeface="Wingdings" pitchFamily="2" charset="2"/>
              </a:rPr>
              <a:t>a collective enterprise could be beneficial to push this activity in different laboratories (EU call?).</a:t>
            </a:r>
          </a:p>
        </p:txBody>
      </p:sp>
      <p:sp>
        <p:nvSpPr>
          <p:cNvPr id="10" name="CasellaDiTesto 9">
            <a:extLst>
              <a:ext uri="{FF2B5EF4-FFF2-40B4-BE49-F238E27FC236}">
                <a16:creationId xmlns:a16="http://schemas.microsoft.com/office/drawing/2014/main" id="{7D3B3B4C-18DE-BF76-E4F9-B804F2095ADF}"/>
              </a:ext>
            </a:extLst>
          </p:cNvPr>
          <p:cNvSpPr txBox="1"/>
          <p:nvPr/>
        </p:nvSpPr>
        <p:spPr>
          <a:xfrm>
            <a:off x="153094" y="4969304"/>
            <a:ext cx="6348066" cy="1200329"/>
          </a:xfrm>
          <a:prstGeom prst="rect">
            <a:avLst/>
          </a:prstGeom>
          <a:solidFill>
            <a:schemeClr val="accent6">
              <a:lumMod val="20000"/>
              <a:lumOff val="80000"/>
            </a:schemeClr>
          </a:solidFill>
        </p:spPr>
        <p:txBody>
          <a:bodyPr wrap="square" rtlCol="0">
            <a:spAutoFit/>
          </a:bodyPr>
          <a:lstStyle/>
          <a:p>
            <a:pPr algn="just"/>
            <a:r>
              <a:rPr lang="en-GB" dirty="0">
                <a:sym typeface="Wingdings" pitchFamily="2" charset="2"/>
              </a:rPr>
              <a:t>The work on passive strategy to mitigate electrostatic charging is promising and in line with time </a:t>
            </a:r>
          </a:p>
          <a:p>
            <a:pPr algn="just"/>
            <a:endParaRPr lang="en-GB" dirty="0">
              <a:sym typeface="Wingdings" pitchFamily="2" charset="2"/>
            </a:endParaRPr>
          </a:p>
          <a:p>
            <a:pPr algn="just"/>
            <a:r>
              <a:rPr lang="en-GB" dirty="0">
                <a:sym typeface="Wingdings" pitchFamily="2" charset="2"/>
              </a:rPr>
              <a:t> </a:t>
            </a:r>
            <a:r>
              <a:rPr lang="en-GB" u="sng" dirty="0">
                <a:sym typeface="Wingdings" pitchFamily="2" charset="2"/>
              </a:rPr>
              <a:t>Interaction for integration/R&amp;D</a:t>
            </a:r>
          </a:p>
        </p:txBody>
      </p:sp>
      <p:sp>
        <p:nvSpPr>
          <p:cNvPr id="6" name="CasellaDiTesto 5">
            <a:extLst>
              <a:ext uri="{FF2B5EF4-FFF2-40B4-BE49-F238E27FC236}">
                <a16:creationId xmlns:a16="http://schemas.microsoft.com/office/drawing/2014/main" id="{C80F43B5-5E77-0557-5A98-74948EAE8910}"/>
              </a:ext>
            </a:extLst>
          </p:cNvPr>
          <p:cNvSpPr txBox="1"/>
          <p:nvPr/>
        </p:nvSpPr>
        <p:spPr>
          <a:xfrm>
            <a:off x="161694" y="758227"/>
            <a:ext cx="6250257" cy="523220"/>
          </a:xfrm>
          <a:prstGeom prst="rect">
            <a:avLst/>
          </a:prstGeom>
          <a:noFill/>
        </p:spPr>
        <p:txBody>
          <a:bodyPr wrap="square">
            <a:spAutoFit/>
          </a:bodyPr>
          <a:lstStyle/>
          <a:p>
            <a:r>
              <a:rPr lang="en-GB" sz="2800" dirty="0"/>
              <a:t>We are going on with our work program</a:t>
            </a:r>
          </a:p>
        </p:txBody>
      </p:sp>
      <p:sp>
        <p:nvSpPr>
          <p:cNvPr id="11" name="CasellaDiTesto 10">
            <a:extLst>
              <a:ext uri="{FF2B5EF4-FFF2-40B4-BE49-F238E27FC236}">
                <a16:creationId xmlns:a16="http://schemas.microsoft.com/office/drawing/2014/main" id="{5490424A-6C2B-298C-47AE-59E888DFB1A0}"/>
              </a:ext>
            </a:extLst>
          </p:cNvPr>
          <p:cNvSpPr txBox="1"/>
          <p:nvPr/>
        </p:nvSpPr>
        <p:spPr>
          <a:xfrm>
            <a:off x="7320265" y="1595585"/>
            <a:ext cx="4251550" cy="523220"/>
          </a:xfrm>
          <a:prstGeom prst="rect">
            <a:avLst/>
          </a:prstGeom>
          <a:noFill/>
        </p:spPr>
        <p:txBody>
          <a:bodyPr wrap="square">
            <a:spAutoFit/>
          </a:bodyPr>
          <a:lstStyle/>
          <a:p>
            <a:pPr algn="ctr">
              <a:defRPr/>
            </a:pPr>
            <a:r>
              <a:rPr kumimoji="0" lang="en-GB" sz="2800" b="1" i="0" u="none" strike="noStrike" kern="1200" cap="none" spc="0" normalizeH="0" baseline="0" noProof="0" dirty="0">
                <a:ln>
                  <a:noFill/>
                </a:ln>
                <a:solidFill>
                  <a:srgbClr val="0070C0"/>
                </a:solidFill>
                <a:effectLst/>
                <a:uLnTx/>
                <a:uFillTx/>
                <a:ea typeface="+mj-ea"/>
                <a:cs typeface="+mj-cs"/>
              </a:rPr>
              <a:t>Final goal </a:t>
            </a:r>
            <a:r>
              <a:rPr kumimoji="0" lang="en-GB" sz="2800" b="1" i="0" u="none" strike="noStrike" kern="1200" cap="none" spc="0" normalizeH="0" baseline="0" noProof="0" dirty="0">
                <a:ln>
                  <a:noFill/>
                </a:ln>
                <a:solidFill>
                  <a:srgbClr val="0070C0"/>
                </a:solidFill>
                <a:effectLst/>
                <a:uLnTx/>
                <a:uFillTx/>
                <a:ea typeface="+mj-ea"/>
                <a:cs typeface="+mj-cs"/>
                <a:sym typeface="Wingdings" pitchFamily="2" charset="2"/>
              </a:rPr>
              <a:t> Integration</a:t>
            </a:r>
            <a:r>
              <a:rPr kumimoji="0" lang="en-US" sz="2800" b="1" i="0" u="none" strike="noStrike" kern="1200" cap="none" spc="0" normalizeH="0" baseline="0" noProof="0" dirty="0">
                <a:ln>
                  <a:noFill/>
                </a:ln>
                <a:solidFill>
                  <a:srgbClr val="0070C0"/>
                </a:solidFill>
                <a:effectLst/>
                <a:uLnTx/>
                <a:uFillTx/>
                <a:ea typeface="+mj-ea"/>
                <a:cs typeface="+mj-cs"/>
              </a:rPr>
              <a:t> </a:t>
            </a:r>
          </a:p>
        </p:txBody>
      </p:sp>
      <p:sp>
        <p:nvSpPr>
          <p:cNvPr id="12" name="CasellaDiTesto 11">
            <a:extLst>
              <a:ext uri="{FF2B5EF4-FFF2-40B4-BE49-F238E27FC236}">
                <a16:creationId xmlns:a16="http://schemas.microsoft.com/office/drawing/2014/main" id="{70604F16-BD70-3311-8D35-E3C34E7C7EEE}"/>
              </a:ext>
            </a:extLst>
          </p:cNvPr>
          <p:cNvSpPr txBox="1"/>
          <p:nvPr/>
        </p:nvSpPr>
        <p:spPr>
          <a:xfrm>
            <a:off x="7442126" y="5029759"/>
            <a:ext cx="4007828" cy="584775"/>
          </a:xfrm>
          <a:prstGeom prst="rect">
            <a:avLst/>
          </a:prstGeom>
          <a:noFill/>
        </p:spPr>
        <p:txBody>
          <a:bodyPr wrap="none" rtlCol="0">
            <a:spAutoFit/>
          </a:bodyPr>
          <a:lstStyle/>
          <a:p>
            <a:pPr algn="ctr"/>
            <a:r>
              <a:rPr lang="en-GB" sz="3200" b="1" dirty="0">
                <a:solidFill>
                  <a:srgbClr val="FF0000"/>
                </a:solidFill>
              </a:rPr>
              <a:t>Mandatory R&amp;D plan</a:t>
            </a:r>
          </a:p>
        </p:txBody>
      </p:sp>
      <p:sp>
        <p:nvSpPr>
          <p:cNvPr id="13" name="CasellaDiTesto 12">
            <a:extLst>
              <a:ext uri="{FF2B5EF4-FFF2-40B4-BE49-F238E27FC236}">
                <a16:creationId xmlns:a16="http://schemas.microsoft.com/office/drawing/2014/main" id="{4EB6CFE5-29EF-BF54-603E-EE881D91150A}"/>
              </a:ext>
            </a:extLst>
          </p:cNvPr>
          <p:cNvSpPr txBox="1"/>
          <p:nvPr/>
        </p:nvSpPr>
        <p:spPr>
          <a:xfrm>
            <a:off x="6907626" y="3105163"/>
            <a:ext cx="5076828" cy="1077218"/>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3200" b="1" dirty="0">
                <a:solidFill>
                  <a:srgbClr val="FF0000"/>
                </a:solidFill>
              </a:rPr>
              <a:t>Strong interaction with the community is needed</a:t>
            </a:r>
            <a:endParaRPr lang="en-GB" sz="3200" b="1" dirty="0">
              <a:solidFill>
                <a:srgbClr val="FF0000"/>
              </a:solidFill>
            </a:endParaRPr>
          </a:p>
        </p:txBody>
      </p:sp>
      <p:sp>
        <p:nvSpPr>
          <p:cNvPr id="2" name="Segnaposto data 1">
            <a:extLst>
              <a:ext uri="{FF2B5EF4-FFF2-40B4-BE49-F238E27FC236}">
                <a16:creationId xmlns:a16="http://schemas.microsoft.com/office/drawing/2014/main" id="{C47FC535-CD8D-D837-8D9B-0A5B02C5444E}"/>
              </a:ext>
            </a:extLst>
          </p:cNvPr>
          <p:cNvSpPr>
            <a:spLocks noGrp="1"/>
          </p:cNvSpPr>
          <p:nvPr>
            <p:ph type="dt" sz="half" idx="10"/>
          </p:nvPr>
        </p:nvSpPr>
        <p:spPr/>
        <p:txBody>
          <a:bodyPr/>
          <a:lstStyle/>
          <a:p>
            <a:r>
              <a:rPr lang="it-IT"/>
              <a:t>30/09/2025</a:t>
            </a:r>
            <a:endParaRPr lang="en-GB"/>
          </a:p>
        </p:txBody>
      </p:sp>
      <p:sp>
        <p:nvSpPr>
          <p:cNvPr id="3" name="Segnaposto piè di pagina 2">
            <a:extLst>
              <a:ext uri="{FF2B5EF4-FFF2-40B4-BE49-F238E27FC236}">
                <a16:creationId xmlns:a16="http://schemas.microsoft.com/office/drawing/2014/main" id="{DB602072-654D-2F5F-CB76-13184EAFF412}"/>
              </a:ext>
            </a:extLst>
          </p:cNvPr>
          <p:cNvSpPr>
            <a:spLocks noGrp="1"/>
          </p:cNvSpPr>
          <p:nvPr>
            <p:ph type="ftr" sz="quarter" idx="11"/>
          </p:nvPr>
        </p:nvSpPr>
        <p:spPr/>
        <p:txBody>
          <a:bodyPr/>
          <a:lstStyle/>
          <a:p>
            <a:r>
              <a:rPr lang="en-GB"/>
              <a:t>L. Spallino, M. Angelucci, R. Cimino; LNF-INFN</a:t>
            </a:r>
          </a:p>
        </p:txBody>
      </p:sp>
      <p:sp>
        <p:nvSpPr>
          <p:cNvPr id="5" name="Segnaposto numero diapositiva 4">
            <a:extLst>
              <a:ext uri="{FF2B5EF4-FFF2-40B4-BE49-F238E27FC236}">
                <a16:creationId xmlns:a16="http://schemas.microsoft.com/office/drawing/2014/main" id="{F5412D9F-36E5-FA81-0E80-B0463F0CA294}"/>
              </a:ext>
            </a:extLst>
          </p:cNvPr>
          <p:cNvSpPr>
            <a:spLocks noGrp="1"/>
          </p:cNvSpPr>
          <p:nvPr>
            <p:ph type="sldNum" sz="quarter" idx="12"/>
          </p:nvPr>
        </p:nvSpPr>
        <p:spPr/>
        <p:txBody>
          <a:bodyPr/>
          <a:lstStyle/>
          <a:p>
            <a:fld id="{F6B9B36C-058A-4B45-9A9F-AC59BB9689E4}" type="slidenum">
              <a:rPr lang="en-GB" smtClean="0"/>
              <a:t>23</a:t>
            </a:fld>
            <a:endParaRPr lang="en-GB"/>
          </a:p>
        </p:txBody>
      </p:sp>
    </p:spTree>
    <p:extLst>
      <p:ext uri="{BB962C8B-B14F-4D97-AF65-F5344CB8AC3E}">
        <p14:creationId xmlns:p14="http://schemas.microsoft.com/office/powerpoint/2010/main" val="3886284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7F6450-8CE1-6331-77EE-FBEA49D10A7E}"/>
              </a:ext>
            </a:extLst>
          </p:cNvPr>
          <p:cNvSpPr>
            <a:spLocks noGrp="1"/>
          </p:cNvSpPr>
          <p:nvPr>
            <p:ph type="title"/>
          </p:nvPr>
        </p:nvSpPr>
        <p:spPr/>
        <p:txBody>
          <a:bodyPr/>
          <a:lstStyle/>
          <a:p>
            <a:endParaRPr lang="en-US"/>
          </a:p>
        </p:txBody>
      </p:sp>
      <p:sp>
        <p:nvSpPr>
          <p:cNvPr id="3" name="Segnaposto data 2">
            <a:extLst>
              <a:ext uri="{FF2B5EF4-FFF2-40B4-BE49-F238E27FC236}">
                <a16:creationId xmlns:a16="http://schemas.microsoft.com/office/drawing/2014/main" id="{42EB8246-B129-D75C-0140-3C081C70CD50}"/>
              </a:ext>
            </a:extLst>
          </p:cNvPr>
          <p:cNvSpPr>
            <a:spLocks noGrp="1"/>
          </p:cNvSpPr>
          <p:nvPr>
            <p:ph type="dt" sz="half" idx="10"/>
          </p:nvPr>
        </p:nvSpPr>
        <p:spPr/>
        <p:txBody>
          <a:bodyPr/>
          <a:lstStyle/>
          <a:p>
            <a:r>
              <a:rPr lang="it-IT"/>
              <a:t>30/09/2025</a:t>
            </a:r>
            <a:endParaRPr lang="en-GB"/>
          </a:p>
        </p:txBody>
      </p:sp>
      <p:sp>
        <p:nvSpPr>
          <p:cNvPr id="4" name="Segnaposto piè di pagina 3">
            <a:extLst>
              <a:ext uri="{FF2B5EF4-FFF2-40B4-BE49-F238E27FC236}">
                <a16:creationId xmlns:a16="http://schemas.microsoft.com/office/drawing/2014/main" id="{ACD3EACC-7E3E-B39F-1206-7712742C02C9}"/>
              </a:ext>
            </a:extLst>
          </p:cNvPr>
          <p:cNvSpPr>
            <a:spLocks noGrp="1"/>
          </p:cNvSpPr>
          <p:nvPr>
            <p:ph type="ftr" sz="quarter" idx="11"/>
          </p:nvPr>
        </p:nvSpPr>
        <p:spPr/>
        <p:txBody>
          <a:bodyPr/>
          <a:lstStyle/>
          <a:p>
            <a:r>
              <a:rPr lang="en-GB"/>
              <a:t>L. Spallino, M. Angelucci, R. Cimino; LNF-INFN</a:t>
            </a:r>
          </a:p>
        </p:txBody>
      </p:sp>
      <p:sp>
        <p:nvSpPr>
          <p:cNvPr id="5" name="Segnaposto numero diapositiva 4">
            <a:extLst>
              <a:ext uri="{FF2B5EF4-FFF2-40B4-BE49-F238E27FC236}">
                <a16:creationId xmlns:a16="http://schemas.microsoft.com/office/drawing/2014/main" id="{94F46D11-2DA5-6144-EA7F-2495A18F0D38}"/>
              </a:ext>
            </a:extLst>
          </p:cNvPr>
          <p:cNvSpPr>
            <a:spLocks noGrp="1"/>
          </p:cNvSpPr>
          <p:nvPr>
            <p:ph type="sldNum" sz="quarter" idx="12"/>
          </p:nvPr>
        </p:nvSpPr>
        <p:spPr/>
        <p:txBody>
          <a:bodyPr/>
          <a:lstStyle/>
          <a:p>
            <a:fld id="{F6B9B36C-058A-4B45-9A9F-AC59BB9689E4}" type="slidenum">
              <a:rPr lang="en-GB" smtClean="0"/>
              <a:t>24</a:t>
            </a:fld>
            <a:endParaRPr lang="en-GB"/>
          </a:p>
        </p:txBody>
      </p:sp>
    </p:spTree>
    <p:extLst>
      <p:ext uri="{BB962C8B-B14F-4D97-AF65-F5344CB8AC3E}">
        <p14:creationId xmlns:p14="http://schemas.microsoft.com/office/powerpoint/2010/main" val="3482649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7578B8D-936A-BDF0-74E8-2A1AAF42205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19254" y="1297388"/>
            <a:ext cx="3659217" cy="4695595"/>
          </a:xfrm>
          <a:prstGeom prst="rect">
            <a:avLst/>
          </a:prstGeom>
        </p:spPr>
      </p:pic>
      <p:sp>
        <p:nvSpPr>
          <p:cNvPr id="6" name="TextBox 73">
            <a:extLst>
              <a:ext uri="{FF2B5EF4-FFF2-40B4-BE49-F238E27FC236}">
                <a16:creationId xmlns:a16="http://schemas.microsoft.com/office/drawing/2014/main" id="{93778FEF-77B3-2579-4EBB-8C4B765ACD10}"/>
              </a:ext>
            </a:extLst>
          </p:cNvPr>
          <p:cNvSpPr txBox="1"/>
          <p:nvPr/>
        </p:nvSpPr>
        <p:spPr>
          <a:xfrm rot="558995">
            <a:off x="9023413" y="780204"/>
            <a:ext cx="2969919" cy="461665"/>
          </a:xfrm>
          <a:prstGeom prst="rect">
            <a:avLst/>
          </a:prstGeom>
          <a:solidFill>
            <a:srgbClr val="FFC000"/>
          </a:solidFill>
        </p:spPr>
        <p:txBody>
          <a:bodyPr wrap="square" rtlCol="0">
            <a:spAutoFit/>
          </a:bodyPr>
          <a:lstStyle/>
          <a:p>
            <a:pPr algn="ctr"/>
            <a:r>
              <a:rPr lang="en-GB" sz="2400" b="1"/>
              <a:t>Proof of concept</a:t>
            </a:r>
          </a:p>
        </p:txBody>
      </p:sp>
      <p:pic>
        <p:nvPicPr>
          <p:cNvPr id="11" name="Immagine 10">
            <a:extLst>
              <a:ext uri="{FF2B5EF4-FFF2-40B4-BE49-F238E27FC236}">
                <a16:creationId xmlns:a16="http://schemas.microsoft.com/office/drawing/2014/main" id="{4943041A-AAC0-484E-9249-13F65A267D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655"/>
          <a:stretch/>
        </p:blipFill>
        <p:spPr>
          <a:xfrm>
            <a:off x="464330" y="1667503"/>
            <a:ext cx="2801964" cy="3596493"/>
          </a:xfrm>
          <a:prstGeom prst="rect">
            <a:avLst/>
          </a:prstGeom>
          <a:noFill/>
          <a:ln>
            <a:noFill/>
          </a:ln>
        </p:spPr>
      </p:pic>
      <p:sp>
        <p:nvSpPr>
          <p:cNvPr id="12" name="CasellaDiTesto 11">
            <a:extLst>
              <a:ext uri="{FF2B5EF4-FFF2-40B4-BE49-F238E27FC236}">
                <a16:creationId xmlns:a16="http://schemas.microsoft.com/office/drawing/2014/main" id="{01ADD7A5-0CA9-2012-EBAD-3D7C5F68B592}"/>
              </a:ext>
            </a:extLst>
          </p:cNvPr>
          <p:cNvSpPr txBox="1"/>
          <p:nvPr/>
        </p:nvSpPr>
        <p:spPr>
          <a:xfrm>
            <a:off x="3497586" y="2034857"/>
            <a:ext cx="4390376" cy="1323439"/>
          </a:xfrm>
          <a:prstGeom prst="rect">
            <a:avLst/>
          </a:prstGeom>
          <a:noFill/>
        </p:spPr>
        <p:txBody>
          <a:bodyPr wrap="square" rtlCol="0">
            <a:spAutoFit/>
          </a:bodyPr>
          <a:lstStyle/>
          <a:p>
            <a:pPr algn="ctr"/>
            <a:r>
              <a:rPr lang="en-GB" sz="2000" b="1">
                <a:solidFill>
                  <a:srgbClr val="FF0000"/>
                </a:solidFill>
              </a:rPr>
              <a:t>Electrons of variable but low energy (below few hundreds eV) can compensate charges of both polarity</a:t>
            </a:r>
          </a:p>
        </p:txBody>
      </p:sp>
      <p:sp>
        <p:nvSpPr>
          <p:cNvPr id="13" name="Title 1">
            <a:extLst>
              <a:ext uri="{FF2B5EF4-FFF2-40B4-BE49-F238E27FC236}">
                <a16:creationId xmlns:a16="http://schemas.microsoft.com/office/drawing/2014/main" id="{C95ED464-7002-F553-9444-4C29ADE87B6D}"/>
              </a:ext>
            </a:extLst>
          </p:cNvPr>
          <p:cNvSpPr txBox="1">
            <a:spLocks/>
          </p:cNvSpPr>
          <p:nvPr/>
        </p:nvSpPr>
        <p:spPr>
          <a:xfrm>
            <a:off x="3266294" y="3725649"/>
            <a:ext cx="4827684" cy="14219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latin typeface="+mn-lt"/>
                <a:ea typeface="+mn-ea"/>
                <a:cs typeface="+mn-cs"/>
              </a:rPr>
              <a:t>Secondary Electron Yield </a:t>
            </a:r>
          </a:p>
          <a:p>
            <a:pPr algn="ctr"/>
            <a:r>
              <a:rPr lang="en-US" sz="2400">
                <a:latin typeface="+mn-lt"/>
                <a:ea typeface="+mn-ea"/>
                <a:cs typeface="+mn-cs"/>
              </a:rPr>
              <a:t>(SEY or </a:t>
            </a:r>
            <a:r>
              <a:rPr lang="en-US" sz="2400">
                <a:latin typeface="Symbol" pitchFamily="2" charset="2"/>
                <a:ea typeface="+mn-ea"/>
                <a:cs typeface="+mn-cs"/>
              </a:rPr>
              <a:t>d</a:t>
            </a:r>
            <a:r>
              <a:rPr lang="en-US" sz="2400">
                <a:latin typeface="+mn-lt"/>
                <a:ea typeface="+mn-ea"/>
                <a:cs typeface="+mn-cs"/>
              </a:rPr>
              <a:t>)</a:t>
            </a:r>
          </a:p>
          <a:p>
            <a:pPr algn="ctr"/>
            <a:endParaRPr lang="en-US" sz="2400">
              <a:latin typeface="+mn-lt"/>
              <a:ea typeface="+mn-ea"/>
              <a:cs typeface="+mn-cs"/>
            </a:endParaRPr>
          </a:p>
          <a:p>
            <a:pPr algn="ctr"/>
            <a:r>
              <a:rPr lang="en-US" sz="2400" b="1">
                <a:solidFill>
                  <a:srgbClr val="FF0000"/>
                </a:solidFill>
                <a:latin typeface="+mn-lt"/>
                <a:ea typeface="+mn-ea"/>
                <a:cs typeface="+mn-cs"/>
              </a:rPr>
              <a:t>SEY=</a:t>
            </a:r>
            <a:r>
              <a:rPr lang="en-US" sz="2400" b="1" err="1">
                <a:solidFill>
                  <a:srgbClr val="FF0000"/>
                </a:solidFill>
                <a:latin typeface="+mn-lt"/>
                <a:ea typeface="+mn-ea"/>
                <a:cs typeface="+mn-cs"/>
              </a:rPr>
              <a:t>I</a:t>
            </a:r>
            <a:r>
              <a:rPr lang="en-US" sz="2400" b="1" baseline="-25000" err="1">
                <a:solidFill>
                  <a:srgbClr val="FF0000"/>
                </a:solidFill>
                <a:latin typeface="+mn-lt"/>
                <a:ea typeface="+mn-ea"/>
                <a:cs typeface="+mn-cs"/>
              </a:rPr>
              <a:t>out</a:t>
            </a:r>
            <a:r>
              <a:rPr lang="en-US" sz="2400" b="1">
                <a:solidFill>
                  <a:srgbClr val="FF0000"/>
                </a:solidFill>
                <a:latin typeface="+mn-lt"/>
                <a:ea typeface="+mn-ea"/>
                <a:cs typeface="+mn-cs"/>
              </a:rPr>
              <a:t>/</a:t>
            </a:r>
            <a:r>
              <a:rPr lang="en-US" sz="2400" b="1" err="1">
                <a:solidFill>
                  <a:srgbClr val="FF0000"/>
                </a:solidFill>
                <a:latin typeface="+mn-lt"/>
                <a:ea typeface="+mn-ea"/>
                <a:cs typeface="+mn-cs"/>
              </a:rPr>
              <a:t>I</a:t>
            </a:r>
            <a:r>
              <a:rPr lang="en-US" sz="2400" b="1" baseline="-25000" err="1">
                <a:solidFill>
                  <a:srgbClr val="FF0000"/>
                </a:solidFill>
                <a:latin typeface="+mn-lt"/>
                <a:ea typeface="+mn-ea"/>
                <a:cs typeface="+mn-cs"/>
              </a:rPr>
              <a:t>In</a:t>
            </a:r>
            <a:endParaRPr lang="en-US" sz="2400" b="1" baseline="-25000">
              <a:solidFill>
                <a:srgbClr val="FF0000"/>
              </a:solidFill>
              <a:latin typeface="+mn-lt"/>
              <a:ea typeface="+mn-ea"/>
              <a:cs typeface="+mn-cs"/>
            </a:endParaRPr>
          </a:p>
        </p:txBody>
      </p:sp>
      <p:sp>
        <p:nvSpPr>
          <p:cNvPr id="15" name="TextBox 6">
            <a:extLst>
              <a:ext uri="{FF2B5EF4-FFF2-40B4-BE49-F238E27FC236}">
                <a16:creationId xmlns:a16="http://schemas.microsoft.com/office/drawing/2014/main" id="{EEE9872E-E441-3946-01A6-BB72C010675F}"/>
              </a:ext>
            </a:extLst>
          </p:cNvPr>
          <p:cNvSpPr txBox="1"/>
          <p:nvPr/>
        </p:nvSpPr>
        <p:spPr>
          <a:xfrm>
            <a:off x="75174" y="5382052"/>
            <a:ext cx="3580275" cy="307777"/>
          </a:xfrm>
          <a:prstGeom prst="rect">
            <a:avLst/>
          </a:prstGeom>
          <a:noFill/>
        </p:spPr>
        <p:txBody>
          <a:bodyPr wrap="none" rtlCol="0">
            <a:spAutoFit/>
          </a:bodyPr>
          <a:lstStyle/>
          <a:p>
            <a:r>
              <a:rPr lang="en-US" sz="1400" i="1"/>
              <a:t>L. </a:t>
            </a:r>
            <a:r>
              <a:rPr lang="en-US" sz="1400" i="1" err="1"/>
              <a:t>Spallino</a:t>
            </a:r>
            <a:r>
              <a:rPr lang="en-US" sz="1400" i="1"/>
              <a:t>, IL NUOVO CIMENTO C (2022)</a:t>
            </a:r>
          </a:p>
        </p:txBody>
      </p:sp>
      <p:sp>
        <p:nvSpPr>
          <p:cNvPr id="17" name="CasellaDiTesto 16">
            <a:extLst>
              <a:ext uri="{FF2B5EF4-FFF2-40B4-BE49-F238E27FC236}">
                <a16:creationId xmlns:a16="http://schemas.microsoft.com/office/drawing/2014/main" id="{552F483F-D165-6A64-66A1-6B561339AD86}"/>
              </a:ext>
            </a:extLst>
          </p:cNvPr>
          <p:cNvSpPr txBox="1"/>
          <p:nvPr/>
        </p:nvSpPr>
        <p:spPr>
          <a:xfrm>
            <a:off x="8178676" y="5864394"/>
            <a:ext cx="33146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effectLst/>
                <a:uLnTx/>
                <a:uFillTx/>
                <a:latin typeface="Avenir Next LT Pro"/>
                <a:ea typeface="+mn-ea"/>
                <a:cs typeface="+mn-cs"/>
              </a:rPr>
              <a:t>L. Spallino et al., Phys. Rev. D. (2022)</a:t>
            </a:r>
          </a:p>
        </p:txBody>
      </p:sp>
      <p:sp>
        <p:nvSpPr>
          <p:cNvPr id="5" name="Titolo 1">
            <a:extLst>
              <a:ext uri="{FF2B5EF4-FFF2-40B4-BE49-F238E27FC236}">
                <a16:creationId xmlns:a16="http://schemas.microsoft.com/office/drawing/2014/main" id="{AB0462E7-84CE-8EBD-B7D0-FEC3F37AC5E4}"/>
              </a:ext>
            </a:extLst>
          </p:cNvPr>
          <p:cNvSpPr txBox="1">
            <a:spLocks/>
          </p:cNvSpPr>
          <p:nvPr/>
        </p:nvSpPr>
        <p:spPr>
          <a:xfrm>
            <a:off x="156186" y="30471"/>
            <a:ext cx="11435179"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0070C0"/>
                </a:solidFill>
              </a:rPr>
              <a:t>Charging mitigation by low energy electrons </a:t>
            </a:r>
          </a:p>
          <a:p>
            <a:endParaRPr lang="en-GB" sz="4000" b="1">
              <a:solidFill>
                <a:srgbClr val="0070C0"/>
              </a:solidFill>
            </a:endParaRPr>
          </a:p>
        </p:txBody>
      </p:sp>
      <p:sp>
        <p:nvSpPr>
          <p:cNvPr id="8" name="Segnaposto data 7">
            <a:extLst>
              <a:ext uri="{FF2B5EF4-FFF2-40B4-BE49-F238E27FC236}">
                <a16:creationId xmlns:a16="http://schemas.microsoft.com/office/drawing/2014/main" id="{0FBD355F-BB5F-7D74-93E7-8AC674BA69D4}"/>
              </a:ext>
            </a:extLst>
          </p:cNvPr>
          <p:cNvSpPr>
            <a:spLocks noGrp="1"/>
          </p:cNvSpPr>
          <p:nvPr>
            <p:ph type="dt" sz="half" idx="10"/>
          </p:nvPr>
        </p:nvSpPr>
        <p:spPr/>
        <p:txBody>
          <a:bodyPr/>
          <a:lstStyle/>
          <a:p>
            <a:r>
              <a:rPr lang="it-IT"/>
              <a:t>30/09/2025</a:t>
            </a:r>
            <a:endParaRPr lang="en-US"/>
          </a:p>
        </p:txBody>
      </p:sp>
      <p:sp>
        <p:nvSpPr>
          <p:cNvPr id="9" name="Segnaposto piè di pagina 8">
            <a:extLst>
              <a:ext uri="{FF2B5EF4-FFF2-40B4-BE49-F238E27FC236}">
                <a16:creationId xmlns:a16="http://schemas.microsoft.com/office/drawing/2014/main" id="{4B2961ED-85D7-7E38-90A0-D5B41EFB1A3E}"/>
              </a:ext>
            </a:extLst>
          </p:cNvPr>
          <p:cNvSpPr>
            <a:spLocks noGrp="1"/>
          </p:cNvSpPr>
          <p:nvPr>
            <p:ph type="ftr" sz="quarter" idx="11"/>
          </p:nvPr>
        </p:nvSpPr>
        <p:spPr/>
        <p:txBody>
          <a:bodyPr/>
          <a:lstStyle/>
          <a:p>
            <a:r>
              <a:rPr lang="en-US"/>
              <a:t>L. Spallino, M. Angelucci, R. Cimino; LNF-INFN</a:t>
            </a:r>
          </a:p>
        </p:txBody>
      </p:sp>
      <p:sp>
        <p:nvSpPr>
          <p:cNvPr id="10" name="Segnaposto numero diapositiva 9">
            <a:extLst>
              <a:ext uri="{FF2B5EF4-FFF2-40B4-BE49-F238E27FC236}">
                <a16:creationId xmlns:a16="http://schemas.microsoft.com/office/drawing/2014/main" id="{322C2CCB-342B-1DE0-2FD3-94E960BED9E9}"/>
              </a:ext>
            </a:extLst>
          </p:cNvPr>
          <p:cNvSpPr>
            <a:spLocks noGrp="1"/>
          </p:cNvSpPr>
          <p:nvPr>
            <p:ph type="sldNum" sz="quarter" idx="12"/>
          </p:nvPr>
        </p:nvSpPr>
        <p:spPr/>
        <p:txBody>
          <a:bodyPr/>
          <a:lstStyle/>
          <a:p>
            <a:fld id="{87E7843D-FF13-4365-9478-9625B70A2705}" type="slidenum">
              <a:rPr lang="en-US" smtClean="0"/>
              <a:t>25</a:t>
            </a:fld>
            <a:endParaRPr lang="en-US"/>
          </a:p>
        </p:txBody>
      </p:sp>
      <p:pic>
        <p:nvPicPr>
          <p:cNvPr id="2" name="Picture 2" descr="INFN - Laboratori Nazionali di Frascati">
            <a:extLst>
              <a:ext uri="{FF2B5EF4-FFF2-40B4-BE49-F238E27FC236}">
                <a16:creationId xmlns:a16="http://schemas.microsoft.com/office/drawing/2014/main" id="{CB43B0D8-AAA1-B217-CF6D-FE99E03F01B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448700" y="6186127"/>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17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272B9EB-A465-3905-E33F-59B920A21A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6866" y="4273440"/>
            <a:ext cx="2011311" cy="1508483"/>
          </a:xfrm>
          <a:prstGeom prst="rect">
            <a:avLst/>
          </a:prstGeom>
          <a:ln w="76200">
            <a:solidFill>
              <a:schemeClr val="tx1"/>
            </a:solidFill>
          </a:ln>
        </p:spPr>
      </p:pic>
      <p:grpSp>
        <p:nvGrpSpPr>
          <p:cNvPr id="29" name="Gruppo 28">
            <a:extLst>
              <a:ext uri="{FF2B5EF4-FFF2-40B4-BE49-F238E27FC236}">
                <a16:creationId xmlns:a16="http://schemas.microsoft.com/office/drawing/2014/main" id="{B43AFAB8-8019-BEFF-C7A3-A0FFD1E3EEC5}"/>
              </a:ext>
            </a:extLst>
          </p:cNvPr>
          <p:cNvGrpSpPr/>
          <p:nvPr/>
        </p:nvGrpSpPr>
        <p:grpSpPr>
          <a:xfrm>
            <a:off x="5910060" y="2368507"/>
            <a:ext cx="1403923" cy="1144145"/>
            <a:chOff x="1076062" y="1938050"/>
            <a:chExt cx="1403923" cy="1144145"/>
          </a:xfrm>
        </p:grpSpPr>
        <p:pic>
          <p:nvPicPr>
            <p:cNvPr id="15" name="Picture 2" descr="Silicon Wafer, Type P, 4&quot; : Amazon.it: Commercio, Industria e Scienza">
              <a:extLst>
                <a:ext uri="{FF2B5EF4-FFF2-40B4-BE49-F238E27FC236}">
                  <a16:creationId xmlns:a16="http://schemas.microsoft.com/office/drawing/2014/main" id="{CA494338-0FF6-DDA1-D4BD-8793AD1883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9785"/>
            <a:stretch/>
          </p:blipFill>
          <p:spPr bwMode="auto">
            <a:xfrm>
              <a:off x="1076062" y="1938050"/>
              <a:ext cx="1403923" cy="1144145"/>
            </a:xfrm>
            <a:prstGeom prst="rect">
              <a:avLst/>
            </a:prstGeom>
            <a:noFill/>
          </p:spPr>
        </p:pic>
        <p:cxnSp>
          <p:nvCxnSpPr>
            <p:cNvPr id="16" name="Connettore 2 15">
              <a:extLst>
                <a:ext uri="{FF2B5EF4-FFF2-40B4-BE49-F238E27FC236}">
                  <a16:creationId xmlns:a16="http://schemas.microsoft.com/office/drawing/2014/main" id="{02FC3728-135A-9DAC-4AD3-DA86C74545D6}"/>
                </a:ext>
              </a:extLst>
            </p:cNvPr>
            <p:cNvCxnSpPr>
              <a:cxnSpLocks/>
            </p:cNvCxnSpPr>
            <p:nvPr/>
          </p:nvCxnSpPr>
          <p:spPr>
            <a:xfrm>
              <a:off x="1285633" y="2035306"/>
              <a:ext cx="359530" cy="599841"/>
            </a:xfrm>
            <a:prstGeom prst="straightConnector1">
              <a:avLst/>
            </a:prstGeom>
            <a:solidFill>
              <a:schemeClr val="tx1"/>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89BEB9F1-0F45-2D51-7235-E27C01F71D2D}"/>
                </a:ext>
              </a:extLst>
            </p:cNvPr>
            <p:cNvCxnSpPr>
              <a:cxnSpLocks/>
            </p:cNvCxnSpPr>
            <p:nvPr/>
          </p:nvCxnSpPr>
          <p:spPr>
            <a:xfrm flipV="1">
              <a:off x="1875191" y="2034204"/>
              <a:ext cx="415591" cy="602045"/>
            </a:xfrm>
            <a:prstGeom prst="straightConnector1">
              <a:avLst/>
            </a:prstGeom>
            <a:solidFill>
              <a:schemeClr val="tx1"/>
            </a:solid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asellaDiTesto 19">
            <a:extLst>
              <a:ext uri="{FF2B5EF4-FFF2-40B4-BE49-F238E27FC236}">
                <a16:creationId xmlns:a16="http://schemas.microsoft.com/office/drawing/2014/main" id="{7184EB95-C75D-B99E-800D-80D1DAC6EBC8}"/>
              </a:ext>
            </a:extLst>
          </p:cNvPr>
          <p:cNvSpPr txBox="1"/>
          <p:nvPr/>
        </p:nvSpPr>
        <p:spPr>
          <a:xfrm>
            <a:off x="5283763" y="1784718"/>
            <a:ext cx="1761488" cy="543165"/>
          </a:xfrm>
          <a:prstGeom prst="rect">
            <a:avLst/>
          </a:prstGeom>
          <a:noFill/>
        </p:spPr>
        <p:txBody>
          <a:bodyPr wrap="square" rtlCol="0">
            <a:spAutoFit/>
          </a:bodyPr>
          <a:lstStyle/>
          <a:p>
            <a:pPr algn="ctr"/>
            <a:r>
              <a:rPr lang="en-GB" sz="1400"/>
              <a:t>Incident electrons current (I</a:t>
            </a:r>
            <a:r>
              <a:rPr lang="en-GB" sz="1400" baseline="-25000"/>
              <a:t>p</a:t>
            </a:r>
            <a:r>
              <a:rPr lang="en-GB" sz="1400"/>
              <a:t>)</a:t>
            </a:r>
          </a:p>
        </p:txBody>
      </p:sp>
      <p:sp>
        <p:nvSpPr>
          <p:cNvPr id="21" name="CasellaDiTesto 20">
            <a:extLst>
              <a:ext uri="{FF2B5EF4-FFF2-40B4-BE49-F238E27FC236}">
                <a16:creationId xmlns:a16="http://schemas.microsoft.com/office/drawing/2014/main" id="{B52E0048-2820-332A-9206-C4F8E51A7018}"/>
              </a:ext>
            </a:extLst>
          </p:cNvPr>
          <p:cNvSpPr txBox="1"/>
          <p:nvPr/>
        </p:nvSpPr>
        <p:spPr>
          <a:xfrm>
            <a:off x="7046221" y="2024936"/>
            <a:ext cx="1761488" cy="543165"/>
          </a:xfrm>
          <a:prstGeom prst="rect">
            <a:avLst/>
          </a:prstGeom>
          <a:noFill/>
        </p:spPr>
        <p:txBody>
          <a:bodyPr wrap="square" rtlCol="0">
            <a:spAutoFit/>
          </a:bodyPr>
          <a:lstStyle/>
          <a:p>
            <a:pPr algn="ctr"/>
            <a:r>
              <a:rPr lang="en-GB" sz="1400"/>
              <a:t>Emitted electrons current (</a:t>
            </a:r>
            <a:r>
              <a:rPr lang="en-GB" sz="1400" err="1"/>
              <a:t>I</a:t>
            </a:r>
            <a:r>
              <a:rPr lang="en-GB" sz="1400" baseline="-25000" err="1"/>
              <a:t>out</a:t>
            </a:r>
            <a:r>
              <a:rPr lang="en-GB" sz="1400"/>
              <a:t>)</a:t>
            </a:r>
          </a:p>
        </p:txBody>
      </p:sp>
      <p:pic>
        <p:nvPicPr>
          <p:cNvPr id="22" name="Immagine 21">
            <a:extLst>
              <a:ext uri="{FF2B5EF4-FFF2-40B4-BE49-F238E27FC236}">
                <a16:creationId xmlns:a16="http://schemas.microsoft.com/office/drawing/2014/main" id="{727C5096-CA15-DD35-A2A3-15AF10E99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4819" y="2587885"/>
            <a:ext cx="3764201" cy="2458437"/>
          </a:xfrm>
          <a:prstGeom prst="rect">
            <a:avLst/>
          </a:prstGeom>
        </p:spPr>
      </p:pic>
      <p:cxnSp>
        <p:nvCxnSpPr>
          <p:cNvPr id="23" name="Connettore 2 22">
            <a:extLst>
              <a:ext uri="{FF2B5EF4-FFF2-40B4-BE49-F238E27FC236}">
                <a16:creationId xmlns:a16="http://schemas.microsoft.com/office/drawing/2014/main" id="{8A3F5DB8-52D5-2859-4C08-30197BC3E235}"/>
              </a:ext>
            </a:extLst>
          </p:cNvPr>
          <p:cNvCxnSpPr>
            <a:cxnSpLocks/>
          </p:cNvCxnSpPr>
          <p:nvPr/>
        </p:nvCxnSpPr>
        <p:spPr>
          <a:xfrm flipH="1" flipV="1">
            <a:off x="8075594" y="5202936"/>
            <a:ext cx="1096466" cy="2976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61EFCA6E-05C7-2607-16C6-5FCFB3E4DCD9}"/>
              </a:ext>
            </a:extLst>
          </p:cNvPr>
          <p:cNvSpPr txBox="1"/>
          <p:nvPr/>
        </p:nvSpPr>
        <p:spPr>
          <a:xfrm>
            <a:off x="9172060" y="5375402"/>
            <a:ext cx="1234377" cy="307777"/>
          </a:xfrm>
          <a:prstGeom prst="rect">
            <a:avLst/>
          </a:prstGeom>
          <a:noFill/>
        </p:spPr>
        <p:txBody>
          <a:bodyPr wrap="none" rtlCol="0">
            <a:spAutoFit/>
          </a:bodyPr>
          <a:lstStyle/>
          <a:p>
            <a:r>
              <a:rPr lang="en-GB" sz="1400" b="1">
                <a:solidFill>
                  <a:srgbClr val="FF0000"/>
                </a:solidFill>
              </a:rPr>
              <a:t>Faraday cup</a:t>
            </a:r>
          </a:p>
        </p:txBody>
      </p:sp>
      <p:sp>
        <p:nvSpPr>
          <p:cNvPr id="25" name="CasellaDiTesto 24">
            <a:extLst>
              <a:ext uri="{FF2B5EF4-FFF2-40B4-BE49-F238E27FC236}">
                <a16:creationId xmlns:a16="http://schemas.microsoft.com/office/drawing/2014/main" id="{26B8F74E-76FA-6BB2-09A3-B0C6C1756611}"/>
              </a:ext>
            </a:extLst>
          </p:cNvPr>
          <p:cNvSpPr txBox="1"/>
          <p:nvPr/>
        </p:nvSpPr>
        <p:spPr>
          <a:xfrm>
            <a:off x="5153522" y="4822934"/>
            <a:ext cx="835485" cy="307777"/>
          </a:xfrm>
          <a:prstGeom prst="rect">
            <a:avLst/>
          </a:prstGeom>
          <a:noFill/>
        </p:spPr>
        <p:txBody>
          <a:bodyPr wrap="none" rtlCol="0">
            <a:spAutoFit/>
          </a:bodyPr>
          <a:lstStyle/>
          <a:p>
            <a:r>
              <a:rPr lang="en-GB" sz="1400" b="1">
                <a:solidFill>
                  <a:srgbClr val="FF0000"/>
                </a:solidFill>
              </a:rPr>
              <a:t>Sample</a:t>
            </a:r>
          </a:p>
        </p:txBody>
      </p:sp>
      <p:cxnSp>
        <p:nvCxnSpPr>
          <p:cNvPr id="26" name="Connettore 2 25">
            <a:extLst>
              <a:ext uri="{FF2B5EF4-FFF2-40B4-BE49-F238E27FC236}">
                <a16:creationId xmlns:a16="http://schemas.microsoft.com/office/drawing/2014/main" id="{C7D005A1-B5BF-F697-C4F5-AA0584C85A2D}"/>
              </a:ext>
            </a:extLst>
          </p:cNvPr>
          <p:cNvCxnSpPr>
            <a:cxnSpLocks/>
            <a:stCxn id="25" idx="3"/>
          </p:cNvCxnSpPr>
          <p:nvPr/>
        </p:nvCxnSpPr>
        <p:spPr>
          <a:xfrm flipV="1">
            <a:off x="5989007" y="4822934"/>
            <a:ext cx="1017134" cy="153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F4131F5E-BAFC-0573-AC36-6B248A66DA58}"/>
              </a:ext>
            </a:extLst>
          </p:cNvPr>
          <p:cNvSpPr txBox="1"/>
          <p:nvPr/>
        </p:nvSpPr>
        <p:spPr>
          <a:xfrm>
            <a:off x="4098150" y="956590"/>
            <a:ext cx="5293462" cy="738664"/>
          </a:xfrm>
          <a:prstGeom prst="rect">
            <a:avLst/>
          </a:prstGeom>
          <a:noFill/>
        </p:spPr>
        <p:txBody>
          <a:bodyPr wrap="square">
            <a:spAutoFit/>
          </a:bodyPr>
          <a:lstStyle/>
          <a:p>
            <a:pPr algn="ctr"/>
            <a:r>
              <a:rPr lang="en-US" sz="2400" b="1" kern="1200" err="1">
                <a:solidFill>
                  <a:srgbClr val="FF0000"/>
                </a:solidFill>
                <a:latin typeface="+mj-lt"/>
                <a:ea typeface="+mj-ea"/>
                <a:cs typeface="+mj-cs"/>
              </a:rPr>
              <a:t>MaSSLab</a:t>
            </a:r>
            <a:endParaRPr lang="en-US" sz="2400" b="1" kern="1200">
              <a:solidFill>
                <a:srgbClr val="FF0000"/>
              </a:solidFill>
              <a:latin typeface="+mj-lt"/>
              <a:ea typeface="+mj-ea"/>
              <a:cs typeface="+mj-cs"/>
            </a:endParaRPr>
          </a:p>
          <a:p>
            <a:r>
              <a:rPr lang="en-US" sz="1800" kern="1200">
                <a:latin typeface="+mj-lt"/>
                <a:ea typeface="+mj-ea"/>
                <a:cs typeface="+mj-cs"/>
              </a:rPr>
              <a:t>Material Surface Science Laboratory @ LNF-INFN</a:t>
            </a:r>
            <a:endParaRPr lang="en-GB"/>
          </a:p>
        </p:txBody>
      </p:sp>
      <p:grpSp>
        <p:nvGrpSpPr>
          <p:cNvPr id="150" name="Gruppo 149">
            <a:extLst>
              <a:ext uri="{FF2B5EF4-FFF2-40B4-BE49-F238E27FC236}">
                <a16:creationId xmlns:a16="http://schemas.microsoft.com/office/drawing/2014/main" id="{A1827486-01D1-D5AC-AB50-C6D39B2B21A4}"/>
              </a:ext>
            </a:extLst>
          </p:cNvPr>
          <p:cNvGrpSpPr/>
          <p:nvPr/>
        </p:nvGrpSpPr>
        <p:grpSpPr>
          <a:xfrm>
            <a:off x="244638" y="786540"/>
            <a:ext cx="3280090" cy="2774130"/>
            <a:chOff x="644094" y="984300"/>
            <a:chExt cx="3280090" cy="2774130"/>
          </a:xfrm>
        </p:grpSpPr>
        <p:sp>
          <p:nvSpPr>
            <p:cNvPr id="149" name="Rettangolo 148">
              <a:extLst>
                <a:ext uri="{FF2B5EF4-FFF2-40B4-BE49-F238E27FC236}">
                  <a16:creationId xmlns:a16="http://schemas.microsoft.com/office/drawing/2014/main" id="{1F9D61F0-4785-6165-9D28-7824D55A725E}"/>
                </a:ext>
              </a:extLst>
            </p:cNvPr>
            <p:cNvSpPr/>
            <p:nvPr/>
          </p:nvSpPr>
          <p:spPr>
            <a:xfrm>
              <a:off x="644094" y="984300"/>
              <a:ext cx="3280090" cy="27741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4" name="Gruppo 47">
              <a:extLst>
                <a:ext uri="{FF2B5EF4-FFF2-40B4-BE49-F238E27FC236}">
                  <a16:creationId xmlns:a16="http://schemas.microsoft.com/office/drawing/2014/main" id="{AB4FAA72-CB0F-1CB4-ADEE-0E6855C36C7C}"/>
                </a:ext>
              </a:extLst>
            </p:cNvPr>
            <p:cNvGrpSpPr/>
            <p:nvPr/>
          </p:nvGrpSpPr>
          <p:grpSpPr>
            <a:xfrm>
              <a:off x="644094" y="1108896"/>
              <a:ext cx="3273301" cy="2582582"/>
              <a:chOff x="693338" y="906861"/>
              <a:chExt cx="3505248" cy="2765585"/>
            </a:xfrm>
          </p:grpSpPr>
          <p:sp>
            <p:nvSpPr>
              <p:cNvPr id="136" name="CasellaDiTesto 1">
                <a:extLst>
                  <a:ext uri="{FF2B5EF4-FFF2-40B4-BE49-F238E27FC236}">
                    <a16:creationId xmlns:a16="http://schemas.microsoft.com/office/drawing/2014/main" id="{9689A2D3-D04B-4DA6-BA55-3983BD805930}"/>
                  </a:ext>
                </a:extLst>
              </p:cNvPr>
              <p:cNvSpPr txBox="1"/>
              <p:nvPr/>
            </p:nvSpPr>
            <p:spPr>
              <a:xfrm>
                <a:off x="730395" y="906861"/>
                <a:ext cx="3438403" cy="626213"/>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b="1">
                    <a:solidFill>
                      <a:srgbClr val="FF0000"/>
                    </a:solidFill>
                    <a:latin typeface="+mj-lt"/>
                    <a:ea typeface="+mj-ea"/>
                    <a:cs typeface="+mj-cs"/>
                  </a:rPr>
                  <a:t>UHV systems for multi-technique surface studies </a:t>
                </a:r>
              </a:p>
            </p:txBody>
          </p:sp>
          <p:grpSp>
            <p:nvGrpSpPr>
              <p:cNvPr id="137" name="Group 19">
                <a:extLst>
                  <a:ext uri="{FF2B5EF4-FFF2-40B4-BE49-F238E27FC236}">
                    <a16:creationId xmlns:a16="http://schemas.microsoft.com/office/drawing/2014/main" id="{54B97CBB-56F7-A8D0-693D-41E9F4B0B06F}"/>
                  </a:ext>
                </a:extLst>
              </p:cNvPr>
              <p:cNvGrpSpPr/>
              <p:nvPr/>
            </p:nvGrpSpPr>
            <p:grpSpPr>
              <a:xfrm>
                <a:off x="693338" y="1650998"/>
                <a:ext cx="3505248" cy="2021448"/>
                <a:chOff x="4806005" y="1191528"/>
                <a:chExt cx="3505248" cy="2021448"/>
              </a:xfrm>
            </p:grpSpPr>
            <p:sp>
              <p:nvSpPr>
                <p:cNvPr id="138" name="Rettangolo 137">
                  <a:extLst>
                    <a:ext uri="{FF2B5EF4-FFF2-40B4-BE49-F238E27FC236}">
                      <a16:creationId xmlns:a16="http://schemas.microsoft.com/office/drawing/2014/main" id="{D90B4BE0-9133-AEEA-85A9-3648602E4C04}"/>
                    </a:ext>
                  </a:extLst>
                </p:cNvPr>
                <p:cNvSpPr/>
                <p:nvPr/>
              </p:nvSpPr>
              <p:spPr>
                <a:xfrm>
                  <a:off x="6380688" y="1906243"/>
                  <a:ext cx="116706" cy="45719"/>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39" name="Rettangolo 138">
                  <a:extLst>
                    <a:ext uri="{FF2B5EF4-FFF2-40B4-BE49-F238E27FC236}">
                      <a16:creationId xmlns:a16="http://schemas.microsoft.com/office/drawing/2014/main" id="{C0E7E20E-5546-5F2C-FDD8-A3B2EE037D6D}"/>
                    </a:ext>
                  </a:extLst>
                </p:cNvPr>
                <p:cNvSpPr/>
                <p:nvPr/>
              </p:nvSpPr>
              <p:spPr>
                <a:xfrm>
                  <a:off x="6084168" y="1844825"/>
                  <a:ext cx="293192" cy="107138"/>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0" name="Rettangolo 15">
                  <a:extLst>
                    <a:ext uri="{FF2B5EF4-FFF2-40B4-BE49-F238E27FC236}">
                      <a16:creationId xmlns:a16="http://schemas.microsoft.com/office/drawing/2014/main" id="{A1541DE6-AE8E-EA15-794C-0FE05BBA4D7D}"/>
                    </a:ext>
                  </a:extLst>
                </p:cNvPr>
                <p:cNvSpPr/>
                <p:nvPr/>
              </p:nvSpPr>
              <p:spPr>
                <a:xfrm rot="16200000">
                  <a:off x="6548113" y="2225072"/>
                  <a:ext cx="293192" cy="107138"/>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1" name="Rettangolo 140">
                  <a:extLst>
                    <a:ext uri="{FF2B5EF4-FFF2-40B4-BE49-F238E27FC236}">
                      <a16:creationId xmlns:a16="http://schemas.microsoft.com/office/drawing/2014/main" id="{667791F0-0EA4-4ACE-B8A1-2B60D667748F}"/>
                    </a:ext>
                  </a:extLst>
                </p:cNvPr>
                <p:cNvSpPr/>
                <p:nvPr/>
              </p:nvSpPr>
              <p:spPr>
                <a:xfrm>
                  <a:off x="6882420" y="1871712"/>
                  <a:ext cx="1361988" cy="53569"/>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2" name="Rettangolo 141">
                  <a:extLst>
                    <a:ext uri="{FF2B5EF4-FFF2-40B4-BE49-F238E27FC236}">
                      <a16:creationId xmlns:a16="http://schemas.microsoft.com/office/drawing/2014/main" id="{612CE6B7-1852-BEBF-D9C8-F99785AFC561}"/>
                    </a:ext>
                  </a:extLst>
                </p:cNvPr>
                <p:cNvSpPr/>
                <p:nvPr/>
              </p:nvSpPr>
              <p:spPr>
                <a:xfrm>
                  <a:off x="6678000" y="2563612"/>
                  <a:ext cx="45719" cy="649364"/>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3" name="Ovale 3">
                  <a:extLst>
                    <a:ext uri="{FF2B5EF4-FFF2-40B4-BE49-F238E27FC236}">
                      <a16:creationId xmlns:a16="http://schemas.microsoft.com/office/drawing/2014/main" id="{9B2B40AD-EE08-5A43-2877-FA026E487A1A}"/>
                    </a:ext>
                  </a:extLst>
                </p:cNvPr>
                <p:cNvSpPr>
                  <a:spLocks noChangeAspect="1"/>
                </p:cNvSpPr>
                <p:nvPr/>
              </p:nvSpPr>
              <p:spPr>
                <a:xfrm>
                  <a:off x="6377360" y="1627946"/>
                  <a:ext cx="576064" cy="576000"/>
                </a:xfrm>
                <a:prstGeom prst="ellipse">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4" name="Ovale 5">
                  <a:extLst>
                    <a:ext uri="{FF2B5EF4-FFF2-40B4-BE49-F238E27FC236}">
                      <a16:creationId xmlns:a16="http://schemas.microsoft.com/office/drawing/2014/main" id="{BCD88DCE-B2FF-DC24-4541-CC53123978D3}"/>
                    </a:ext>
                  </a:extLst>
                </p:cNvPr>
                <p:cNvSpPr/>
                <p:nvPr/>
              </p:nvSpPr>
              <p:spPr>
                <a:xfrm>
                  <a:off x="6506999" y="2323834"/>
                  <a:ext cx="375421" cy="385086"/>
                </a:xfrm>
                <a:prstGeom prst="ellipse">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5" name="Ovale 2">
                  <a:extLst>
                    <a:ext uri="{FF2B5EF4-FFF2-40B4-BE49-F238E27FC236}">
                      <a16:creationId xmlns:a16="http://schemas.microsoft.com/office/drawing/2014/main" id="{114327D7-CE88-8DAC-25D9-676A3B456F6B}"/>
                    </a:ext>
                  </a:extLst>
                </p:cNvPr>
                <p:cNvSpPr/>
                <p:nvPr/>
              </p:nvSpPr>
              <p:spPr>
                <a:xfrm>
                  <a:off x="5280570" y="1459739"/>
                  <a:ext cx="936104" cy="936000"/>
                </a:xfrm>
                <a:prstGeom prst="ellipse">
                  <a:avLst/>
                </a:prstGeom>
                <a:solidFill>
                  <a:sysClr val="window" lastClr="FFFFFF">
                    <a:lumMod val="8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2"/>
                    </a:solidFill>
                    <a:effectLst/>
                    <a:uLnTx/>
                    <a:uFillTx/>
                    <a:latin typeface="Times New Roman" pitchFamily="18" charset="0"/>
                    <a:ea typeface="+mn-ea"/>
                    <a:cs typeface="Times New Roman" pitchFamily="18" charset="0"/>
                  </a:endParaRPr>
                </a:p>
              </p:txBody>
            </p:sp>
            <p:sp>
              <p:nvSpPr>
                <p:cNvPr id="146" name="CasellaDiTesto 145">
                  <a:extLst>
                    <a:ext uri="{FF2B5EF4-FFF2-40B4-BE49-F238E27FC236}">
                      <a16:creationId xmlns:a16="http://schemas.microsoft.com/office/drawing/2014/main" id="{5C42A9D9-F302-0A79-7245-92521DA18128}"/>
                    </a:ext>
                  </a:extLst>
                </p:cNvPr>
                <p:cNvSpPr txBox="1"/>
                <p:nvPr/>
              </p:nvSpPr>
              <p:spPr>
                <a:xfrm>
                  <a:off x="4806005" y="2452834"/>
                  <a:ext cx="1445715" cy="329586"/>
                </a:xfrm>
                <a:prstGeom prst="rect">
                  <a:avLst/>
                </a:prstGeom>
                <a:noFill/>
              </p:spPr>
              <p:txBody>
                <a:bodyPr wrap="none" rtlCol="0">
                  <a:spAutoFit/>
                </a:bodyPr>
                <a:lstStyle/>
                <a:p>
                  <a:pPr defTabSz="457200"/>
                  <a:r>
                    <a:rPr lang="en-GB" sz="1400"/>
                    <a:t>main chamber </a:t>
                  </a:r>
                </a:p>
              </p:txBody>
            </p:sp>
            <p:sp>
              <p:nvSpPr>
                <p:cNvPr id="147" name="CasellaDiTesto 21">
                  <a:extLst>
                    <a:ext uri="{FF2B5EF4-FFF2-40B4-BE49-F238E27FC236}">
                      <a16:creationId xmlns:a16="http://schemas.microsoft.com/office/drawing/2014/main" id="{2D1B4E6F-A2DC-D2CD-1029-14583853C8A0}"/>
                    </a:ext>
                  </a:extLst>
                </p:cNvPr>
                <p:cNvSpPr txBox="1"/>
                <p:nvPr/>
              </p:nvSpPr>
              <p:spPr>
                <a:xfrm>
                  <a:off x="6882419" y="1191528"/>
                  <a:ext cx="1198800" cy="560296"/>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1400"/>
                    <a:t>preparation </a:t>
                  </a:r>
                </a:p>
                <a:p>
                  <a:pPr marL="0" marR="0" lvl="0" indent="0" defTabSz="457200" eaLnBrk="1" fontAlgn="auto" latinLnBrk="0" hangingPunct="1">
                    <a:lnSpc>
                      <a:spcPct val="100000"/>
                    </a:lnSpc>
                    <a:spcBef>
                      <a:spcPts val="0"/>
                    </a:spcBef>
                    <a:spcAft>
                      <a:spcPts val="0"/>
                    </a:spcAft>
                    <a:buClrTx/>
                    <a:buSzTx/>
                    <a:buFontTx/>
                    <a:buNone/>
                    <a:tabLst/>
                    <a:defRPr/>
                  </a:pPr>
                  <a:r>
                    <a:rPr lang="en-GB" sz="1400"/>
                    <a:t>    chamber </a:t>
                  </a:r>
                </a:p>
              </p:txBody>
            </p:sp>
            <p:sp>
              <p:nvSpPr>
                <p:cNvPr id="148" name="CasellaDiTesto 22">
                  <a:extLst>
                    <a:ext uri="{FF2B5EF4-FFF2-40B4-BE49-F238E27FC236}">
                      <a16:creationId xmlns:a16="http://schemas.microsoft.com/office/drawing/2014/main" id="{A85B1267-3A8F-A81D-2BB0-718418387A1B}"/>
                    </a:ext>
                  </a:extLst>
                </p:cNvPr>
                <p:cNvSpPr txBox="1"/>
                <p:nvPr/>
              </p:nvSpPr>
              <p:spPr>
                <a:xfrm>
                  <a:off x="6894721" y="2439796"/>
                  <a:ext cx="1416532" cy="329586"/>
                </a:xfrm>
                <a:prstGeom prst="rect">
                  <a:avLst/>
                </a:prstGeom>
                <a:noFill/>
              </p:spPr>
              <p:txBody>
                <a:bodyPr wrap="none" rtlCol="0">
                  <a:spAutoFit/>
                </a:bodyPr>
                <a:lstStyle/>
                <a:p>
                  <a:pPr marR="0" lvl="0" indent="0" defTabSz="457200" fontAlgn="auto">
                    <a:lnSpc>
                      <a:spcPct val="100000"/>
                    </a:lnSpc>
                    <a:spcBef>
                      <a:spcPts val="0"/>
                    </a:spcBef>
                    <a:spcAft>
                      <a:spcPts val="0"/>
                    </a:spcAft>
                    <a:buClrTx/>
                    <a:buSzTx/>
                    <a:buFontTx/>
                    <a:buNone/>
                    <a:tabLst/>
                    <a:defRPr/>
                  </a:pPr>
                  <a:r>
                    <a:rPr lang="en-GB" sz="1400"/>
                    <a:t>fast-entry lock</a:t>
                  </a:r>
                </a:p>
              </p:txBody>
            </p:sp>
          </p:grpSp>
        </p:grpSp>
      </p:grpSp>
      <p:pic>
        <p:nvPicPr>
          <p:cNvPr id="50" name="Immagine 29" descr="Immagine che contiene interni, cucina, tavolo, stufa&#10;&#10;Descrizione generata automaticamente">
            <a:extLst>
              <a:ext uri="{FF2B5EF4-FFF2-40B4-BE49-F238E27FC236}">
                <a16:creationId xmlns:a16="http://schemas.microsoft.com/office/drawing/2014/main" id="{2AD61F9A-222C-B426-0B64-CA5F183E84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4409" y="2368507"/>
            <a:ext cx="1748731" cy="232792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INFN - Laboratori Nazionali di Frascati">
            <a:extLst>
              <a:ext uri="{FF2B5EF4-FFF2-40B4-BE49-F238E27FC236}">
                <a16:creationId xmlns:a16="http://schemas.microsoft.com/office/drawing/2014/main" id="{FF0A9562-08AD-F594-1F37-4B8A4DF831F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4269" y="889013"/>
            <a:ext cx="2003491" cy="1260146"/>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20D79CE0-172B-18D4-BD77-D0D7866EAB27}"/>
              </a:ext>
            </a:extLst>
          </p:cNvPr>
          <p:cNvSpPr txBox="1">
            <a:spLocks/>
          </p:cNvSpPr>
          <p:nvPr/>
        </p:nvSpPr>
        <p:spPr>
          <a:xfrm>
            <a:off x="156186" y="30471"/>
            <a:ext cx="11435179"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0070C0"/>
                </a:solidFill>
              </a:rPr>
              <a:t>Electrostatic measurements</a:t>
            </a:r>
          </a:p>
          <a:p>
            <a:endParaRPr lang="en-GB" sz="4000" b="1">
              <a:solidFill>
                <a:srgbClr val="0070C0"/>
              </a:solidFill>
            </a:endParaRPr>
          </a:p>
        </p:txBody>
      </p:sp>
      <p:pic>
        <p:nvPicPr>
          <p:cNvPr id="7" name="Immagine 6">
            <a:extLst>
              <a:ext uri="{FF2B5EF4-FFF2-40B4-BE49-F238E27FC236}">
                <a16:creationId xmlns:a16="http://schemas.microsoft.com/office/drawing/2014/main" id="{F70A1671-9323-918D-1087-EC9C6BC1D167}"/>
              </a:ext>
            </a:extLst>
          </p:cNvPr>
          <p:cNvPicPr>
            <a:picLocks noChangeAspect="1"/>
          </p:cNvPicPr>
          <p:nvPr/>
        </p:nvPicPr>
        <p:blipFill>
          <a:blip r:embed="rId7"/>
          <a:stretch>
            <a:fillRect/>
          </a:stretch>
        </p:blipFill>
        <p:spPr>
          <a:xfrm>
            <a:off x="66520" y="3879481"/>
            <a:ext cx="2604977" cy="1886905"/>
          </a:xfrm>
          <a:prstGeom prst="rect">
            <a:avLst/>
          </a:prstGeom>
          <a:noFill/>
        </p:spPr>
      </p:pic>
      <p:pic>
        <p:nvPicPr>
          <p:cNvPr id="10" name="Immagine 9">
            <a:extLst>
              <a:ext uri="{FF2B5EF4-FFF2-40B4-BE49-F238E27FC236}">
                <a16:creationId xmlns:a16="http://schemas.microsoft.com/office/drawing/2014/main" id="{EBF6A19B-7219-41B8-B4DD-EDB7319F6E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68244" y="4338059"/>
            <a:ext cx="1045187" cy="1729754"/>
          </a:xfrm>
          <a:prstGeom prst="rect">
            <a:avLst/>
          </a:prstGeom>
        </p:spPr>
      </p:pic>
      <p:sp>
        <p:nvSpPr>
          <p:cNvPr id="11" name="CasellaDiTesto 10">
            <a:extLst>
              <a:ext uri="{FF2B5EF4-FFF2-40B4-BE49-F238E27FC236}">
                <a16:creationId xmlns:a16="http://schemas.microsoft.com/office/drawing/2014/main" id="{8342DFBA-FCCB-9004-9FD9-1659D2D11323}"/>
              </a:ext>
            </a:extLst>
          </p:cNvPr>
          <p:cNvSpPr txBox="1"/>
          <p:nvPr/>
        </p:nvSpPr>
        <p:spPr>
          <a:xfrm>
            <a:off x="-158623" y="5682377"/>
            <a:ext cx="2604977" cy="461665"/>
          </a:xfrm>
          <a:prstGeom prst="rect">
            <a:avLst/>
          </a:prstGeom>
          <a:noFill/>
        </p:spPr>
        <p:txBody>
          <a:bodyPr wrap="square" rtlCol="0">
            <a:spAutoFit/>
          </a:bodyPr>
          <a:lstStyle/>
          <a:p>
            <a:pPr algn="ctr"/>
            <a:r>
              <a:rPr lang="en-GB" sz="1200"/>
              <a:t>Capacitive setup developed for experimental validation</a:t>
            </a:r>
          </a:p>
        </p:txBody>
      </p:sp>
      <p:sp>
        <p:nvSpPr>
          <p:cNvPr id="12" name="Segnaposto data 11">
            <a:extLst>
              <a:ext uri="{FF2B5EF4-FFF2-40B4-BE49-F238E27FC236}">
                <a16:creationId xmlns:a16="http://schemas.microsoft.com/office/drawing/2014/main" id="{1BA12729-E1C8-BA53-32B4-6F68A2153EDC}"/>
              </a:ext>
            </a:extLst>
          </p:cNvPr>
          <p:cNvSpPr>
            <a:spLocks noGrp="1"/>
          </p:cNvSpPr>
          <p:nvPr>
            <p:ph type="dt" sz="half" idx="10"/>
          </p:nvPr>
        </p:nvSpPr>
        <p:spPr/>
        <p:txBody>
          <a:bodyPr/>
          <a:lstStyle/>
          <a:p>
            <a:r>
              <a:rPr lang="it-IT"/>
              <a:t>30/09/2025</a:t>
            </a:r>
            <a:endParaRPr lang="en-US"/>
          </a:p>
        </p:txBody>
      </p:sp>
      <p:sp>
        <p:nvSpPr>
          <p:cNvPr id="13" name="Segnaposto piè di pagina 12">
            <a:extLst>
              <a:ext uri="{FF2B5EF4-FFF2-40B4-BE49-F238E27FC236}">
                <a16:creationId xmlns:a16="http://schemas.microsoft.com/office/drawing/2014/main" id="{5C9C684B-570A-C55D-82F3-1BD417566739}"/>
              </a:ext>
            </a:extLst>
          </p:cNvPr>
          <p:cNvSpPr>
            <a:spLocks noGrp="1"/>
          </p:cNvSpPr>
          <p:nvPr>
            <p:ph type="ftr" sz="quarter" idx="11"/>
          </p:nvPr>
        </p:nvSpPr>
        <p:spPr/>
        <p:txBody>
          <a:bodyPr/>
          <a:lstStyle/>
          <a:p>
            <a:r>
              <a:rPr lang="en-US"/>
              <a:t>L. Spallino, M. Angelucci, R. Cimino; LNF-INFN</a:t>
            </a:r>
          </a:p>
        </p:txBody>
      </p:sp>
      <p:sp>
        <p:nvSpPr>
          <p:cNvPr id="14" name="Segnaposto numero diapositiva 13">
            <a:extLst>
              <a:ext uri="{FF2B5EF4-FFF2-40B4-BE49-F238E27FC236}">
                <a16:creationId xmlns:a16="http://schemas.microsoft.com/office/drawing/2014/main" id="{46394E82-5445-C4C8-0E37-25E47777B308}"/>
              </a:ext>
            </a:extLst>
          </p:cNvPr>
          <p:cNvSpPr>
            <a:spLocks noGrp="1"/>
          </p:cNvSpPr>
          <p:nvPr>
            <p:ph type="sldNum" sz="quarter" idx="12"/>
          </p:nvPr>
        </p:nvSpPr>
        <p:spPr/>
        <p:txBody>
          <a:bodyPr/>
          <a:lstStyle/>
          <a:p>
            <a:fld id="{87E7843D-FF13-4365-9478-9625B70A2705}" type="slidenum">
              <a:rPr lang="en-US" smtClean="0"/>
              <a:t>26</a:t>
            </a:fld>
            <a:endParaRPr lang="en-US"/>
          </a:p>
        </p:txBody>
      </p:sp>
      <p:pic>
        <p:nvPicPr>
          <p:cNvPr id="3" name="Picture 2" descr="INFN - Laboratori Nazionali di Frascati">
            <a:extLst>
              <a:ext uri="{FF2B5EF4-FFF2-40B4-BE49-F238E27FC236}">
                <a16:creationId xmlns:a16="http://schemas.microsoft.com/office/drawing/2014/main" id="{36565BA7-8C80-389B-61C7-A8F16E970C4B}"/>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5448700" y="6186127"/>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08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6691AB3-5311-694A-A85E-55FE690175FD}"/>
              </a:ext>
            </a:extLst>
          </p:cNvPr>
          <p:cNvSpPr txBox="1"/>
          <p:nvPr/>
        </p:nvSpPr>
        <p:spPr>
          <a:xfrm>
            <a:off x="8776541" y="2087353"/>
            <a:ext cx="3415459" cy="3416320"/>
          </a:xfrm>
          <a:prstGeom prst="rect">
            <a:avLst/>
          </a:prstGeom>
          <a:noFill/>
        </p:spPr>
        <p:txBody>
          <a:bodyPr wrap="square">
            <a:spAutoFit/>
          </a:bodyPr>
          <a:lstStyle/>
          <a:p>
            <a:pPr marL="457200" marR="0" lvl="0" indent="-457200" defTabSz="457200" rtl="0" eaLnBrk="1" fontAlgn="auto" latinLnBrk="0" hangingPunct="1">
              <a:lnSpc>
                <a:spcPct val="100000"/>
              </a:lnSpc>
              <a:spcBef>
                <a:spcPts val="0"/>
              </a:spcBef>
              <a:spcAft>
                <a:spcPts val="0"/>
              </a:spcAft>
              <a:buClrTx/>
              <a:buSzTx/>
              <a:buFont typeface="Wingdings" pitchFamily="2" charset="2"/>
              <a:buChar char="ü"/>
              <a:tabLst/>
              <a:defRPr/>
            </a:pPr>
            <a:r>
              <a:rPr lang="en-US"/>
              <a:t>Electrons can neutralize both positive and negative charges by properly tuning their energy.</a:t>
            </a:r>
          </a:p>
          <a:p>
            <a:pPr marL="342900" marR="0" lvl="0" indent="-342900" defTabSz="457200" rtl="0" eaLnBrk="1" fontAlgn="auto" latinLnBrk="0" hangingPunct="1">
              <a:lnSpc>
                <a:spcPct val="100000"/>
              </a:lnSpc>
              <a:spcBef>
                <a:spcPts val="0"/>
              </a:spcBef>
              <a:spcAft>
                <a:spcPts val="0"/>
              </a:spcAft>
              <a:buClrTx/>
              <a:buSzTx/>
              <a:buFont typeface="Wingdings" pitchFamily="2" charset="2"/>
              <a:buChar char="ü"/>
              <a:tabLst/>
              <a:defRPr/>
            </a:pPr>
            <a:endParaRPr lang="en-US"/>
          </a:p>
          <a:p>
            <a:pPr marL="457200" marR="0" lvl="0" indent="-457200" defTabSz="457200" rtl="0" eaLnBrk="1" fontAlgn="auto" latinLnBrk="0" hangingPunct="1">
              <a:lnSpc>
                <a:spcPct val="100000"/>
              </a:lnSpc>
              <a:spcBef>
                <a:spcPts val="0"/>
              </a:spcBef>
              <a:spcAft>
                <a:spcPts val="0"/>
              </a:spcAft>
              <a:buClrTx/>
              <a:buSzTx/>
              <a:buFont typeface="Wingdings" pitchFamily="2" charset="2"/>
              <a:buChar char="ü"/>
              <a:tabLst/>
              <a:defRPr/>
            </a:pPr>
            <a:r>
              <a:rPr lang="en-US"/>
              <a:t>There is a strict correlation between neutralization parameters and SEY: by studying SEY features of any coating, it is possible to extract operational parameters to discharge it</a:t>
            </a:r>
          </a:p>
        </p:txBody>
      </p:sp>
      <p:sp>
        <p:nvSpPr>
          <p:cNvPr id="13" name="TextBox 73">
            <a:extLst>
              <a:ext uri="{FF2B5EF4-FFF2-40B4-BE49-F238E27FC236}">
                <a16:creationId xmlns:a16="http://schemas.microsoft.com/office/drawing/2014/main" id="{0562A8DD-36B2-9C33-7846-232CC24F046F}"/>
              </a:ext>
            </a:extLst>
          </p:cNvPr>
          <p:cNvSpPr txBox="1"/>
          <p:nvPr/>
        </p:nvSpPr>
        <p:spPr>
          <a:xfrm>
            <a:off x="150929" y="1119781"/>
            <a:ext cx="8557957" cy="461665"/>
          </a:xfrm>
          <a:prstGeom prst="rect">
            <a:avLst/>
          </a:prstGeom>
          <a:solidFill>
            <a:srgbClr val="FFC000"/>
          </a:solidFill>
        </p:spPr>
        <p:txBody>
          <a:bodyPr wrap="square" rtlCol="0">
            <a:spAutoFit/>
          </a:bodyPr>
          <a:lstStyle/>
          <a:p>
            <a:pPr algn="ctr"/>
            <a:r>
              <a:rPr lang="en-GB" sz="2400" b="1"/>
              <a:t>From a proof of concept to the experimental validation</a:t>
            </a:r>
          </a:p>
        </p:txBody>
      </p:sp>
      <p:pic>
        <p:nvPicPr>
          <p:cNvPr id="7" name="Immagine 6">
            <a:extLst>
              <a:ext uri="{FF2B5EF4-FFF2-40B4-BE49-F238E27FC236}">
                <a16:creationId xmlns:a16="http://schemas.microsoft.com/office/drawing/2014/main" id="{B7B52D47-954E-9D60-EAFF-BB941EFAD984}"/>
              </a:ext>
            </a:extLst>
          </p:cNvPr>
          <p:cNvPicPr>
            <a:picLocks noChangeAspect="1"/>
          </p:cNvPicPr>
          <p:nvPr/>
        </p:nvPicPr>
        <p:blipFill>
          <a:blip r:embed="rId2"/>
          <a:stretch>
            <a:fillRect/>
          </a:stretch>
        </p:blipFill>
        <p:spPr>
          <a:xfrm>
            <a:off x="150928" y="2023325"/>
            <a:ext cx="8557957" cy="3480348"/>
          </a:xfrm>
          <a:prstGeom prst="rect">
            <a:avLst/>
          </a:prstGeom>
          <a:noFill/>
        </p:spPr>
      </p:pic>
      <p:sp>
        <p:nvSpPr>
          <p:cNvPr id="5" name="CasellaDiTesto 4">
            <a:extLst>
              <a:ext uri="{FF2B5EF4-FFF2-40B4-BE49-F238E27FC236}">
                <a16:creationId xmlns:a16="http://schemas.microsoft.com/office/drawing/2014/main" id="{9F9F834E-BACA-44A8-D964-4313FBE562B0}"/>
              </a:ext>
            </a:extLst>
          </p:cNvPr>
          <p:cNvSpPr txBox="1"/>
          <p:nvPr/>
        </p:nvSpPr>
        <p:spPr>
          <a:xfrm>
            <a:off x="8708885" y="1196724"/>
            <a:ext cx="33146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effectLst/>
                <a:uLnTx/>
                <a:uFillTx/>
                <a:latin typeface="Avenir Next LT Pro"/>
                <a:ea typeface="+mn-ea"/>
                <a:cs typeface="+mn-cs"/>
              </a:rPr>
              <a:t>L. Spallino et al., Vacuum (2025)</a:t>
            </a:r>
          </a:p>
        </p:txBody>
      </p:sp>
      <p:sp>
        <p:nvSpPr>
          <p:cNvPr id="9" name="Titolo 1">
            <a:extLst>
              <a:ext uri="{FF2B5EF4-FFF2-40B4-BE49-F238E27FC236}">
                <a16:creationId xmlns:a16="http://schemas.microsoft.com/office/drawing/2014/main" id="{8933036F-4376-13FD-2FF0-9C4D1E4DFCFD}"/>
              </a:ext>
            </a:extLst>
          </p:cNvPr>
          <p:cNvSpPr txBox="1">
            <a:spLocks/>
          </p:cNvSpPr>
          <p:nvPr/>
        </p:nvSpPr>
        <p:spPr>
          <a:xfrm>
            <a:off x="156186" y="30471"/>
            <a:ext cx="11435179"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0070C0"/>
                </a:solidFill>
              </a:rPr>
              <a:t>Ongoing electrostatic measurements</a:t>
            </a:r>
          </a:p>
          <a:p>
            <a:endParaRPr lang="en-GB" sz="4000" b="1">
              <a:solidFill>
                <a:srgbClr val="0070C0"/>
              </a:solidFill>
            </a:endParaRPr>
          </a:p>
        </p:txBody>
      </p:sp>
      <p:sp>
        <p:nvSpPr>
          <p:cNvPr id="10" name="Segnaposto data 9">
            <a:extLst>
              <a:ext uri="{FF2B5EF4-FFF2-40B4-BE49-F238E27FC236}">
                <a16:creationId xmlns:a16="http://schemas.microsoft.com/office/drawing/2014/main" id="{6C8C171F-3B4F-C548-3827-687AC94EF8F2}"/>
              </a:ext>
            </a:extLst>
          </p:cNvPr>
          <p:cNvSpPr>
            <a:spLocks noGrp="1"/>
          </p:cNvSpPr>
          <p:nvPr>
            <p:ph type="dt" sz="half" idx="10"/>
          </p:nvPr>
        </p:nvSpPr>
        <p:spPr/>
        <p:txBody>
          <a:bodyPr/>
          <a:lstStyle/>
          <a:p>
            <a:r>
              <a:rPr lang="it-IT"/>
              <a:t>30/09/2025</a:t>
            </a:r>
            <a:endParaRPr lang="en-US"/>
          </a:p>
        </p:txBody>
      </p:sp>
      <p:sp>
        <p:nvSpPr>
          <p:cNvPr id="11" name="Segnaposto piè di pagina 10">
            <a:extLst>
              <a:ext uri="{FF2B5EF4-FFF2-40B4-BE49-F238E27FC236}">
                <a16:creationId xmlns:a16="http://schemas.microsoft.com/office/drawing/2014/main" id="{CDAB7136-FB73-6792-7559-AD9120682505}"/>
              </a:ext>
            </a:extLst>
          </p:cNvPr>
          <p:cNvSpPr>
            <a:spLocks noGrp="1"/>
          </p:cNvSpPr>
          <p:nvPr>
            <p:ph type="ftr" sz="quarter" idx="11"/>
          </p:nvPr>
        </p:nvSpPr>
        <p:spPr/>
        <p:txBody>
          <a:bodyPr/>
          <a:lstStyle/>
          <a:p>
            <a:r>
              <a:rPr lang="en-US"/>
              <a:t>L. Spallino, M. Angelucci, R. Cimino; LNF-INFN</a:t>
            </a:r>
          </a:p>
        </p:txBody>
      </p:sp>
      <p:sp>
        <p:nvSpPr>
          <p:cNvPr id="12" name="Segnaposto numero diapositiva 11">
            <a:extLst>
              <a:ext uri="{FF2B5EF4-FFF2-40B4-BE49-F238E27FC236}">
                <a16:creationId xmlns:a16="http://schemas.microsoft.com/office/drawing/2014/main" id="{A40B01EA-D2CD-64BD-9A5E-7289191E6488}"/>
              </a:ext>
            </a:extLst>
          </p:cNvPr>
          <p:cNvSpPr>
            <a:spLocks noGrp="1"/>
          </p:cNvSpPr>
          <p:nvPr>
            <p:ph type="sldNum" sz="quarter" idx="12"/>
          </p:nvPr>
        </p:nvSpPr>
        <p:spPr/>
        <p:txBody>
          <a:bodyPr/>
          <a:lstStyle/>
          <a:p>
            <a:fld id="{87E7843D-FF13-4365-9478-9625B70A2705}" type="slidenum">
              <a:rPr lang="en-US" smtClean="0"/>
              <a:t>27</a:t>
            </a:fld>
            <a:endParaRPr lang="en-US"/>
          </a:p>
        </p:txBody>
      </p:sp>
      <p:sp>
        <p:nvSpPr>
          <p:cNvPr id="2" name="CasellaDiTesto 1">
            <a:extLst>
              <a:ext uri="{FF2B5EF4-FFF2-40B4-BE49-F238E27FC236}">
                <a16:creationId xmlns:a16="http://schemas.microsoft.com/office/drawing/2014/main" id="{4556F688-9141-A130-D9C4-344FCAE28B01}"/>
              </a:ext>
            </a:extLst>
          </p:cNvPr>
          <p:cNvSpPr txBox="1"/>
          <p:nvPr/>
        </p:nvSpPr>
        <p:spPr>
          <a:xfrm>
            <a:off x="2683850" y="5738219"/>
            <a:ext cx="33146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a:latin typeface="Avenir Next LT Pro"/>
              </a:rPr>
              <a:t>L. Spallino et al., To be published</a:t>
            </a:r>
            <a:endParaRPr kumimoji="0" lang="en-US" sz="1400" b="0" i="1" u="none" strike="noStrike" kern="1200" cap="none" spc="0" normalizeH="0" baseline="0" noProof="0">
              <a:ln>
                <a:noFill/>
              </a:ln>
              <a:effectLst/>
              <a:uLnTx/>
              <a:uFillTx/>
              <a:latin typeface="Avenir Next LT Pro"/>
              <a:ea typeface="+mn-ea"/>
              <a:cs typeface="+mn-cs"/>
            </a:endParaRPr>
          </a:p>
        </p:txBody>
      </p:sp>
      <p:pic>
        <p:nvPicPr>
          <p:cNvPr id="3" name="Picture 2" descr="INFN - Laboratori Nazionali di Frascati">
            <a:extLst>
              <a:ext uri="{FF2B5EF4-FFF2-40B4-BE49-F238E27FC236}">
                <a16:creationId xmlns:a16="http://schemas.microsoft.com/office/drawing/2014/main" id="{B309BE85-960C-DED3-5EE9-CA9EB5DA5ED0}"/>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448700" y="6186127"/>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82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C0D5-94F4-D146-A90C-968D5D0CD605}"/>
            </a:ext>
          </a:extLst>
        </p:cNvPr>
        <p:cNvGrpSpPr/>
        <p:nvPr/>
      </p:nvGrpSpPr>
      <p:grpSpPr>
        <a:xfrm>
          <a:off x="0" y="0"/>
          <a:ext cx="0" cy="0"/>
          <a:chOff x="0" y="0"/>
          <a:chExt cx="0" cy="0"/>
        </a:xfrm>
      </p:grpSpPr>
      <p:sp>
        <p:nvSpPr>
          <p:cNvPr id="31" name="CasellaDiTesto 30">
            <a:extLst>
              <a:ext uri="{FF2B5EF4-FFF2-40B4-BE49-F238E27FC236}">
                <a16:creationId xmlns:a16="http://schemas.microsoft.com/office/drawing/2014/main" id="{37CF6177-2448-FBE0-B50A-3A0EDDEA16CF}"/>
              </a:ext>
            </a:extLst>
          </p:cNvPr>
          <p:cNvSpPr txBox="1"/>
          <p:nvPr/>
        </p:nvSpPr>
        <p:spPr>
          <a:xfrm>
            <a:off x="9004717" y="5833165"/>
            <a:ext cx="2771721" cy="307777"/>
          </a:xfrm>
          <a:prstGeom prst="rect">
            <a:avLst/>
          </a:prstGeom>
          <a:noFill/>
        </p:spPr>
        <p:txBody>
          <a:bodyPr wrap="none" rtlCol="0">
            <a:spAutoFit/>
          </a:bodyPr>
          <a:lstStyle/>
          <a:p>
            <a:r>
              <a:rPr lang="it-IT" sz="1400" i="1"/>
              <a:t>S. </a:t>
            </a:r>
            <a:r>
              <a:rPr lang="it-IT" sz="1400" i="1" err="1"/>
              <a:t>Tanioka</a:t>
            </a:r>
            <a:r>
              <a:rPr lang="it-IT" sz="1400" i="1"/>
              <a:t> et al.,</a:t>
            </a:r>
            <a:r>
              <a:rPr lang="en-US" sz="1400" i="1"/>
              <a:t> Phys Rev. D </a:t>
            </a:r>
            <a:r>
              <a:rPr lang="en-GB" sz="1400" i="1"/>
              <a:t>(2020)</a:t>
            </a:r>
          </a:p>
        </p:txBody>
      </p:sp>
      <p:pic>
        <p:nvPicPr>
          <p:cNvPr id="36" name="Immagine 35">
            <a:extLst>
              <a:ext uri="{FF2B5EF4-FFF2-40B4-BE49-F238E27FC236}">
                <a16:creationId xmlns:a16="http://schemas.microsoft.com/office/drawing/2014/main" id="{EE2C704F-96B8-2EAE-114B-6A39B3E709FD}"/>
              </a:ext>
            </a:extLst>
          </p:cNvPr>
          <p:cNvPicPr>
            <a:picLocks noChangeAspect="1"/>
          </p:cNvPicPr>
          <p:nvPr/>
        </p:nvPicPr>
        <p:blipFill>
          <a:blip r:embed="rId2"/>
          <a:stretch>
            <a:fillRect/>
          </a:stretch>
        </p:blipFill>
        <p:spPr>
          <a:xfrm>
            <a:off x="156187" y="2627840"/>
            <a:ext cx="4254357" cy="2063767"/>
          </a:xfrm>
          <a:prstGeom prst="rect">
            <a:avLst/>
          </a:prstGeom>
          <a:ln>
            <a:solidFill>
              <a:schemeClr val="tx1"/>
            </a:solidFill>
          </a:ln>
        </p:spPr>
      </p:pic>
      <p:pic>
        <p:nvPicPr>
          <p:cNvPr id="38" name="Immagine 37">
            <a:extLst>
              <a:ext uri="{FF2B5EF4-FFF2-40B4-BE49-F238E27FC236}">
                <a16:creationId xmlns:a16="http://schemas.microsoft.com/office/drawing/2014/main" id="{D0B71222-F855-B192-74A4-699AEB2003E8}"/>
              </a:ext>
            </a:extLst>
          </p:cNvPr>
          <p:cNvPicPr>
            <a:picLocks noChangeAspect="1"/>
          </p:cNvPicPr>
          <p:nvPr/>
        </p:nvPicPr>
        <p:blipFill>
          <a:blip r:embed="rId3"/>
          <a:stretch>
            <a:fillRect/>
          </a:stretch>
        </p:blipFill>
        <p:spPr>
          <a:xfrm>
            <a:off x="8700685" y="2812472"/>
            <a:ext cx="3335128" cy="2882026"/>
          </a:xfrm>
          <a:prstGeom prst="rect">
            <a:avLst/>
          </a:prstGeom>
        </p:spPr>
      </p:pic>
      <p:sp>
        <p:nvSpPr>
          <p:cNvPr id="8" name="Titolo 1">
            <a:extLst>
              <a:ext uri="{FF2B5EF4-FFF2-40B4-BE49-F238E27FC236}">
                <a16:creationId xmlns:a16="http://schemas.microsoft.com/office/drawing/2014/main" id="{B406B83E-7BDC-F28D-3923-A988E169A090}"/>
              </a:ext>
            </a:extLst>
          </p:cNvPr>
          <p:cNvSpPr txBox="1">
            <a:spLocks/>
          </p:cNvSpPr>
          <p:nvPr/>
        </p:nvSpPr>
        <p:spPr>
          <a:xfrm>
            <a:off x="156187" y="30471"/>
            <a:ext cx="7697682"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err="1">
                <a:solidFill>
                  <a:srgbClr val="0070C0"/>
                </a:solidFill>
              </a:rPr>
              <a:t>Cryosorption</a:t>
            </a:r>
            <a:r>
              <a:rPr lang="en-US" sz="4000" b="1">
                <a:solidFill>
                  <a:srgbClr val="0070C0"/>
                </a:solidFill>
              </a:rPr>
              <a:t> on cold optics (frost)</a:t>
            </a:r>
            <a:endParaRPr lang="en-GB" sz="4000" b="1">
              <a:solidFill>
                <a:srgbClr val="0070C0"/>
              </a:solidFill>
            </a:endParaRPr>
          </a:p>
        </p:txBody>
      </p:sp>
      <p:sp>
        <p:nvSpPr>
          <p:cNvPr id="9" name="TextBox 6">
            <a:extLst>
              <a:ext uri="{FF2B5EF4-FFF2-40B4-BE49-F238E27FC236}">
                <a16:creationId xmlns:a16="http://schemas.microsoft.com/office/drawing/2014/main" id="{F22D8E95-9D54-A399-45BA-5805ED2A0594}"/>
              </a:ext>
            </a:extLst>
          </p:cNvPr>
          <p:cNvSpPr txBox="1"/>
          <p:nvPr/>
        </p:nvSpPr>
        <p:spPr>
          <a:xfrm>
            <a:off x="121711" y="4837709"/>
            <a:ext cx="33942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effectLst/>
                <a:uLnTx/>
                <a:uFillTx/>
                <a:ea typeface="+mn-ea"/>
                <a:cs typeface="+mn-cs"/>
              </a:rPr>
              <a:t>S. </a:t>
            </a:r>
            <a:r>
              <a:rPr kumimoji="0" lang="en-US" sz="1400" b="0" i="1" u="none" strike="noStrike" kern="1200" cap="none" spc="0" normalizeH="0" baseline="0" noProof="0" err="1">
                <a:ln>
                  <a:noFill/>
                </a:ln>
                <a:effectLst/>
                <a:uLnTx/>
                <a:uFillTx/>
                <a:ea typeface="+mn-ea"/>
                <a:cs typeface="+mn-cs"/>
              </a:rPr>
              <a:t>Tanioka</a:t>
            </a:r>
            <a:r>
              <a:rPr kumimoji="0" lang="en-US" sz="1400" b="0" i="1" u="none" strike="noStrike" kern="1200" cap="none" spc="0" normalizeH="0" baseline="0" noProof="0">
                <a:ln>
                  <a:noFill/>
                </a:ln>
                <a:effectLst/>
                <a:uLnTx/>
                <a:uFillTx/>
                <a:ea typeface="+mn-ea"/>
                <a:cs typeface="+mn-cs"/>
              </a:rPr>
              <a:t> and Y. Aso, Optic Express (2021) </a:t>
            </a:r>
          </a:p>
        </p:txBody>
      </p:sp>
      <p:sp>
        <p:nvSpPr>
          <p:cNvPr id="12" name="CasellaDiTesto 11">
            <a:extLst>
              <a:ext uri="{FF2B5EF4-FFF2-40B4-BE49-F238E27FC236}">
                <a16:creationId xmlns:a16="http://schemas.microsoft.com/office/drawing/2014/main" id="{C6AE1E7C-373F-8722-FC41-D0F28992261F}"/>
              </a:ext>
            </a:extLst>
          </p:cNvPr>
          <p:cNvSpPr txBox="1"/>
          <p:nvPr/>
        </p:nvSpPr>
        <p:spPr>
          <a:xfrm>
            <a:off x="156187" y="928873"/>
            <a:ext cx="687226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ea typeface="+mn-ea"/>
                <a:cs typeface="+mn-cs"/>
              </a:rPr>
              <a:t>From KAGRA experience, simulations on ET indicate: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ea typeface="+mn-ea"/>
                <a:cs typeface="+mn-cs"/>
              </a:rPr>
              <a:t>reflectivity gets affected, already after </a:t>
            </a:r>
            <a:r>
              <a:rPr kumimoji="0" lang="en-GB" sz="2000" b="1" i="0" u="none" strike="noStrike" kern="1200" cap="none" spc="0" normalizeH="0" baseline="0" noProof="0">
                <a:ln>
                  <a:noFill/>
                </a:ln>
                <a:solidFill>
                  <a:srgbClr val="FF0000"/>
                </a:solidFill>
                <a:effectLst/>
                <a:uLnTx/>
                <a:uFillTx/>
                <a:ea typeface="+mn-ea"/>
                <a:cs typeface="+mn-cs"/>
              </a:rPr>
              <a:t>~100 nm of H</a:t>
            </a:r>
            <a:r>
              <a:rPr kumimoji="0" lang="en-GB" sz="2000" b="1" i="0" u="none" strike="noStrike" kern="1200" cap="none" spc="0" normalizeH="0" baseline="-25000" noProof="0">
                <a:ln>
                  <a:noFill/>
                </a:ln>
                <a:solidFill>
                  <a:srgbClr val="FF0000"/>
                </a:solidFill>
                <a:effectLst/>
                <a:uLnTx/>
                <a:uFillTx/>
                <a:ea typeface="+mn-ea"/>
                <a:cs typeface="+mn-cs"/>
              </a:rPr>
              <a:t>2</a:t>
            </a:r>
            <a:r>
              <a:rPr kumimoji="0" lang="en-GB" sz="2000" b="1" i="0" u="none" strike="noStrike" kern="1200" cap="none" spc="0" normalizeH="0" baseline="0" noProof="0">
                <a:ln>
                  <a:noFill/>
                </a:ln>
                <a:solidFill>
                  <a:srgbClr val="FF0000"/>
                </a:solidFill>
                <a:effectLst/>
                <a:uLnTx/>
                <a:uFillTx/>
                <a:ea typeface="+mn-ea"/>
                <a:cs typeface="+mn-cs"/>
              </a:rPr>
              <a:t>O</a:t>
            </a:r>
            <a:r>
              <a:rPr kumimoji="0" lang="en-GB" sz="2000" b="0" i="0" u="none" strike="noStrike" kern="1200" cap="none" spc="0" normalizeH="0" baseline="0" noProof="0">
                <a:ln>
                  <a:noFill/>
                </a:ln>
                <a:effectLst/>
                <a:uLnTx/>
                <a:uFillTx/>
                <a:ea typeface="+mn-ea"/>
                <a:cs typeface="+mn-cs"/>
              </a:rPr>
              <a:t> ice</a:t>
            </a:r>
          </a:p>
        </p:txBody>
      </p:sp>
      <p:pic>
        <p:nvPicPr>
          <p:cNvPr id="14" name="Immagine 13" descr="Warning Sign PNG Transparent Images | PNG All">
            <a:extLst>
              <a:ext uri="{FF2B5EF4-FFF2-40B4-BE49-F238E27FC236}">
                <a16:creationId xmlns:a16="http://schemas.microsoft.com/office/drawing/2014/main" id="{E4F10CD6-645D-85FC-8D8E-5BFF49A8324B}"/>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856581" y="239882"/>
            <a:ext cx="1092308" cy="910257"/>
          </a:xfrm>
          <a:prstGeom prst="rect">
            <a:avLst/>
          </a:prstGeom>
        </p:spPr>
      </p:pic>
      <p:sp>
        <p:nvSpPr>
          <p:cNvPr id="7" name="CasellaDiTesto 6">
            <a:extLst>
              <a:ext uri="{FF2B5EF4-FFF2-40B4-BE49-F238E27FC236}">
                <a16:creationId xmlns:a16="http://schemas.microsoft.com/office/drawing/2014/main" id="{9A2F4864-C7F8-2DAC-446E-BDE54A6DE32F}"/>
              </a:ext>
            </a:extLst>
          </p:cNvPr>
          <p:cNvSpPr txBox="1"/>
          <p:nvPr/>
        </p:nvSpPr>
        <p:spPr>
          <a:xfrm>
            <a:off x="8315661" y="1550330"/>
            <a:ext cx="38763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ea typeface="+mn-ea"/>
                <a:cs typeface="+mn-cs"/>
              </a:rPr>
              <a:t>Dramatic effects on optical properties</a:t>
            </a:r>
          </a:p>
        </p:txBody>
      </p:sp>
      <p:grpSp>
        <p:nvGrpSpPr>
          <p:cNvPr id="10" name="Gruppo 9">
            <a:extLst>
              <a:ext uri="{FF2B5EF4-FFF2-40B4-BE49-F238E27FC236}">
                <a16:creationId xmlns:a16="http://schemas.microsoft.com/office/drawing/2014/main" id="{F7202F55-A707-DB48-6174-22264AA2D90E}"/>
              </a:ext>
            </a:extLst>
          </p:cNvPr>
          <p:cNvGrpSpPr/>
          <p:nvPr/>
        </p:nvGrpSpPr>
        <p:grpSpPr>
          <a:xfrm>
            <a:off x="4431014" y="2634284"/>
            <a:ext cx="4315732" cy="3298886"/>
            <a:chOff x="8679749" y="2292932"/>
            <a:chExt cx="3510811" cy="2559283"/>
          </a:xfrm>
        </p:grpSpPr>
        <p:pic>
          <p:nvPicPr>
            <p:cNvPr id="11" name="Picture 5" descr="Chart&#10;&#10;Description automatically generated">
              <a:extLst>
                <a:ext uri="{FF2B5EF4-FFF2-40B4-BE49-F238E27FC236}">
                  <a16:creationId xmlns:a16="http://schemas.microsoft.com/office/drawing/2014/main" id="{2762CE87-132B-3488-2E78-F96FBA4492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9749" y="2292932"/>
              <a:ext cx="3510811" cy="2559283"/>
            </a:xfrm>
            <a:prstGeom prst="rect">
              <a:avLst/>
            </a:prstGeom>
          </p:spPr>
        </p:pic>
        <p:sp>
          <p:nvSpPr>
            <p:cNvPr id="13" name="CasellaDiTesto 12">
              <a:extLst>
                <a:ext uri="{FF2B5EF4-FFF2-40B4-BE49-F238E27FC236}">
                  <a16:creationId xmlns:a16="http://schemas.microsoft.com/office/drawing/2014/main" id="{C190EEC4-8042-7E8F-604F-2B6127531EF6}"/>
                </a:ext>
              </a:extLst>
            </p:cNvPr>
            <p:cNvSpPr txBox="1"/>
            <p:nvPr/>
          </p:nvSpPr>
          <p:spPr>
            <a:xfrm>
              <a:off x="9921222" y="4645771"/>
              <a:ext cx="1770817" cy="206375"/>
            </a:xfrm>
            <a:prstGeom prst="rect">
              <a:avLst/>
            </a:prstGeom>
            <a:solidFill>
              <a:schemeClr val="bg1"/>
            </a:solidFill>
          </p:spPr>
          <p:txBody>
            <a:bodyPr wrap="square" rtlCol="0">
              <a:spAutoFit/>
            </a:bodyPr>
            <a:lstStyle/>
            <a:p>
              <a:r>
                <a:rPr lang="en-GB" sz="1000"/>
                <a:t>Water Layer Thickness [m]</a:t>
              </a:r>
            </a:p>
          </p:txBody>
        </p:sp>
      </p:grpSp>
      <p:sp>
        <p:nvSpPr>
          <p:cNvPr id="16" name="CasellaDiTesto 15">
            <a:extLst>
              <a:ext uri="{FF2B5EF4-FFF2-40B4-BE49-F238E27FC236}">
                <a16:creationId xmlns:a16="http://schemas.microsoft.com/office/drawing/2014/main" id="{D3B65FE5-7FC7-6159-50E2-776DF7D97586}"/>
              </a:ext>
            </a:extLst>
          </p:cNvPr>
          <p:cNvSpPr txBox="1"/>
          <p:nvPr/>
        </p:nvSpPr>
        <p:spPr>
          <a:xfrm>
            <a:off x="5266238" y="2480395"/>
            <a:ext cx="2924968" cy="307777"/>
          </a:xfrm>
          <a:prstGeom prst="rect">
            <a:avLst/>
          </a:prstGeom>
          <a:noFill/>
        </p:spPr>
        <p:txBody>
          <a:bodyPr wrap="none" rtlCol="0">
            <a:spAutoFit/>
          </a:bodyPr>
          <a:lstStyle/>
          <a:p>
            <a:r>
              <a:rPr lang="it-IT" sz="1400" i="1"/>
              <a:t>K. </a:t>
            </a:r>
            <a:r>
              <a:rPr lang="it-IT" sz="1400" i="1" err="1"/>
              <a:t>Hasegawa</a:t>
            </a:r>
            <a:r>
              <a:rPr lang="it-IT" sz="1400" i="1"/>
              <a:t> et al.,</a:t>
            </a:r>
            <a:r>
              <a:rPr lang="en-US" sz="1400" i="1"/>
              <a:t> Phys Rev. D </a:t>
            </a:r>
            <a:r>
              <a:rPr lang="en-GB" sz="1400" i="1"/>
              <a:t>(2019)</a:t>
            </a:r>
          </a:p>
        </p:txBody>
      </p:sp>
      <p:sp>
        <p:nvSpPr>
          <p:cNvPr id="2" name="Segnaposto data 1">
            <a:extLst>
              <a:ext uri="{FF2B5EF4-FFF2-40B4-BE49-F238E27FC236}">
                <a16:creationId xmlns:a16="http://schemas.microsoft.com/office/drawing/2014/main" id="{81D92EFD-24BA-46BA-0F28-E303BC48A82D}"/>
              </a:ext>
            </a:extLst>
          </p:cNvPr>
          <p:cNvSpPr>
            <a:spLocks noGrp="1"/>
          </p:cNvSpPr>
          <p:nvPr>
            <p:ph type="dt" sz="half" idx="10"/>
          </p:nvPr>
        </p:nvSpPr>
        <p:spPr/>
        <p:txBody>
          <a:bodyPr/>
          <a:lstStyle/>
          <a:p>
            <a:r>
              <a:rPr lang="it-IT"/>
              <a:t>30/09/2025</a:t>
            </a:r>
            <a:endParaRPr lang="en-US"/>
          </a:p>
        </p:txBody>
      </p:sp>
      <p:sp>
        <p:nvSpPr>
          <p:cNvPr id="3" name="Segnaposto piè di pagina 2">
            <a:extLst>
              <a:ext uri="{FF2B5EF4-FFF2-40B4-BE49-F238E27FC236}">
                <a16:creationId xmlns:a16="http://schemas.microsoft.com/office/drawing/2014/main" id="{EE3A0B3B-C2ED-F4A5-F5F8-FB13357040F3}"/>
              </a:ext>
            </a:extLst>
          </p:cNvPr>
          <p:cNvSpPr>
            <a:spLocks noGrp="1"/>
          </p:cNvSpPr>
          <p:nvPr>
            <p:ph type="ftr" sz="quarter" idx="11"/>
          </p:nvPr>
        </p:nvSpPr>
        <p:spPr/>
        <p:txBody>
          <a:bodyPr/>
          <a:lstStyle/>
          <a:p>
            <a:r>
              <a:rPr lang="en-US"/>
              <a:t>L. Spallino, M. Angelucci, R. Cimino; LNF-INFN</a:t>
            </a:r>
          </a:p>
        </p:txBody>
      </p:sp>
      <p:sp>
        <p:nvSpPr>
          <p:cNvPr id="15" name="Segnaposto numero diapositiva 14">
            <a:extLst>
              <a:ext uri="{FF2B5EF4-FFF2-40B4-BE49-F238E27FC236}">
                <a16:creationId xmlns:a16="http://schemas.microsoft.com/office/drawing/2014/main" id="{21070760-4003-F783-6735-FF2788423BD5}"/>
              </a:ext>
            </a:extLst>
          </p:cNvPr>
          <p:cNvSpPr>
            <a:spLocks noGrp="1"/>
          </p:cNvSpPr>
          <p:nvPr>
            <p:ph type="sldNum" sz="quarter" idx="12"/>
          </p:nvPr>
        </p:nvSpPr>
        <p:spPr/>
        <p:txBody>
          <a:bodyPr/>
          <a:lstStyle/>
          <a:p>
            <a:fld id="{87E7843D-FF13-4365-9478-9625B70A2705}" type="slidenum">
              <a:rPr lang="en-US" smtClean="0"/>
              <a:t>28</a:t>
            </a:fld>
            <a:endParaRPr lang="en-US"/>
          </a:p>
        </p:txBody>
      </p:sp>
      <p:pic>
        <p:nvPicPr>
          <p:cNvPr id="4" name="Picture 2" descr="INFN - Laboratori Nazionali di Frascati">
            <a:extLst>
              <a:ext uri="{FF2B5EF4-FFF2-40B4-BE49-F238E27FC236}">
                <a16:creationId xmlns:a16="http://schemas.microsoft.com/office/drawing/2014/main" id="{7CF233C1-1F9D-FC40-3D5B-CE8BADB7EA2F}"/>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5448700" y="6186127"/>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9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6A7B-480B-5024-CFB6-0F81679704B9}"/>
            </a:ext>
          </a:extLst>
        </p:cNvPr>
        <p:cNvGrpSpPr/>
        <p:nvPr/>
      </p:nvGrpSpPr>
      <p:grpSpPr>
        <a:xfrm>
          <a:off x="0" y="0"/>
          <a:ext cx="0" cy="0"/>
          <a:chOff x="0" y="0"/>
          <a:chExt cx="0" cy="0"/>
        </a:xfrm>
      </p:grpSpPr>
      <p:pic>
        <p:nvPicPr>
          <p:cNvPr id="8" name="Picture 2" descr="EGO &amp; the Virgo Collaboration (@ego_virgo) / Twitter">
            <a:extLst>
              <a:ext uri="{FF2B5EF4-FFF2-40B4-BE49-F238E27FC236}">
                <a16:creationId xmlns:a16="http://schemas.microsoft.com/office/drawing/2014/main" id="{57150D4E-A15C-AE2E-6050-0B0BF724F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69"/>
          <a:stretch/>
        </p:blipFill>
        <p:spPr bwMode="auto">
          <a:xfrm>
            <a:off x="9562809" y="1976652"/>
            <a:ext cx="2190842" cy="295134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39030DFB-4452-E4B1-52C8-8D253179A608}"/>
              </a:ext>
            </a:extLst>
          </p:cNvPr>
          <p:cNvPicPr>
            <a:picLocks noChangeAspect="1"/>
          </p:cNvPicPr>
          <p:nvPr/>
        </p:nvPicPr>
        <p:blipFill>
          <a:blip r:embed="rId3"/>
          <a:stretch>
            <a:fillRect/>
          </a:stretch>
        </p:blipFill>
        <p:spPr>
          <a:xfrm>
            <a:off x="844475" y="1084113"/>
            <a:ext cx="4155355" cy="4665662"/>
          </a:xfrm>
          <a:prstGeom prst="rect">
            <a:avLst/>
          </a:prstGeom>
          <a:solidFill>
            <a:schemeClr val="bg1"/>
          </a:solidFill>
        </p:spPr>
      </p:pic>
      <p:sp>
        <p:nvSpPr>
          <p:cNvPr id="10" name="Rectangle 41">
            <a:extLst>
              <a:ext uri="{FF2B5EF4-FFF2-40B4-BE49-F238E27FC236}">
                <a16:creationId xmlns:a16="http://schemas.microsoft.com/office/drawing/2014/main" id="{4E7AFDD6-B579-ECEB-600A-842BC858B384}"/>
              </a:ext>
            </a:extLst>
          </p:cNvPr>
          <p:cNvSpPr/>
          <p:nvPr/>
        </p:nvSpPr>
        <p:spPr>
          <a:xfrm rot="16200000">
            <a:off x="-1565696" y="3227353"/>
            <a:ext cx="4140877" cy="584775"/>
          </a:xfrm>
          <a:prstGeom prst="rect">
            <a:avLst/>
          </a:prstGeom>
        </p:spPr>
        <p:txBody>
          <a:bodyPr wrap="none">
            <a:spAutoFit/>
          </a:bodyPr>
          <a:lstStyle/>
          <a:p>
            <a:pPr algn="ctr"/>
            <a:r>
              <a:rPr lang="en-US" sz="1600" dirty="0">
                <a:latin typeface="+mj-lt"/>
              </a:rPr>
              <a:t>R. Dupuy  et al.  J. Appl. Phys. 128, 175304 (2020)</a:t>
            </a:r>
          </a:p>
          <a:p>
            <a:pPr algn="ctr"/>
            <a:r>
              <a:rPr lang="en-US" sz="1600" dirty="0">
                <a:effectLst/>
                <a:latin typeface="+mj-lt"/>
              </a:rPr>
              <a:t>L. Spallino et al., Phys</a:t>
            </a:r>
            <a:r>
              <a:rPr lang="en-US" sz="1600" dirty="0">
                <a:latin typeface="+mj-lt"/>
              </a:rPr>
              <a:t>. Rev. D, 062001, 104 (2021) </a:t>
            </a:r>
            <a:endParaRPr lang="en-US" sz="1600" dirty="0">
              <a:effectLst/>
              <a:latin typeface="+mj-lt"/>
            </a:endParaRPr>
          </a:p>
        </p:txBody>
      </p:sp>
      <p:sp>
        <p:nvSpPr>
          <p:cNvPr id="11" name="TextBox 73">
            <a:extLst>
              <a:ext uri="{FF2B5EF4-FFF2-40B4-BE49-F238E27FC236}">
                <a16:creationId xmlns:a16="http://schemas.microsoft.com/office/drawing/2014/main" id="{E993A0DA-59FF-7848-0B93-572148F75CD2}"/>
              </a:ext>
            </a:extLst>
          </p:cNvPr>
          <p:cNvSpPr txBox="1"/>
          <p:nvPr/>
        </p:nvSpPr>
        <p:spPr>
          <a:xfrm>
            <a:off x="5244109" y="904337"/>
            <a:ext cx="6673982" cy="954107"/>
          </a:xfrm>
          <a:prstGeom prst="rect">
            <a:avLst/>
          </a:prstGeom>
          <a:solidFill>
            <a:srgbClr val="00B050"/>
          </a:solidFill>
          <a:ln>
            <a:noFill/>
          </a:ln>
        </p:spPr>
        <p:txBody>
          <a:bodyPr wrap="square" rtlCol="0">
            <a:spAutoFit/>
          </a:bodyPr>
          <a:lstStyle/>
          <a:p>
            <a:pPr algn="ctr"/>
            <a:r>
              <a:rPr lang="en-GB" sz="2800" b="1">
                <a:solidFill>
                  <a:schemeClr val="bg1"/>
                </a:solidFill>
              </a:rPr>
              <a:t>Electrons efficiently induce molecular ice nonthermal desorption</a:t>
            </a:r>
            <a:r>
              <a:rPr lang="en-US" sz="2800" b="1" kern="1200">
                <a:solidFill>
                  <a:schemeClr val="bg1"/>
                </a:solidFill>
                <a:ea typeface="+mj-ea"/>
                <a:cs typeface="+mj-cs"/>
              </a:rPr>
              <a:t>!</a:t>
            </a:r>
            <a:endParaRPr lang="en-GB" sz="2800" b="1">
              <a:solidFill>
                <a:schemeClr val="bg1"/>
              </a:solidFill>
            </a:endParaRPr>
          </a:p>
        </p:txBody>
      </p:sp>
      <p:grpSp>
        <p:nvGrpSpPr>
          <p:cNvPr id="12" name="Group 6">
            <a:extLst>
              <a:ext uri="{FF2B5EF4-FFF2-40B4-BE49-F238E27FC236}">
                <a16:creationId xmlns:a16="http://schemas.microsoft.com/office/drawing/2014/main" id="{68D3C2EE-D74C-2D45-0159-AE570A68B77D}"/>
              </a:ext>
            </a:extLst>
          </p:cNvPr>
          <p:cNvGrpSpPr/>
          <p:nvPr/>
        </p:nvGrpSpPr>
        <p:grpSpPr>
          <a:xfrm>
            <a:off x="5431082" y="2401856"/>
            <a:ext cx="3914262" cy="1880045"/>
            <a:chOff x="8394731" y="3059800"/>
            <a:chExt cx="4981432" cy="2184400"/>
          </a:xfrm>
        </p:grpSpPr>
        <p:pic>
          <p:nvPicPr>
            <p:cNvPr id="13" name="Picture 4" descr="Chart, scatter chart&#10;&#10;Description automatically generated">
              <a:extLst>
                <a:ext uri="{FF2B5EF4-FFF2-40B4-BE49-F238E27FC236}">
                  <a16:creationId xmlns:a16="http://schemas.microsoft.com/office/drawing/2014/main" id="{E4F526EF-CA3A-81BC-E8A5-15C5834BB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4733" y="3059800"/>
              <a:ext cx="4981430" cy="2184400"/>
            </a:xfrm>
            <a:prstGeom prst="rect">
              <a:avLst/>
            </a:prstGeom>
          </p:spPr>
        </p:pic>
        <p:sp>
          <p:nvSpPr>
            <p:cNvPr id="14" name="TextBox 5">
              <a:extLst>
                <a:ext uri="{FF2B5EF4-FFF2-40B4-BE49-F238E27FC236}">
                  <a16:creationId xmlns:a16="http://schemas.microsoft.com/office/drawing/2014/main" id="{5FFE06D0-ED2A-8C3F-7238-77766CAC436E}"/>
                </a:ext>
              </a:extLst>
            </p:cNvPr>
            <p:cNvSpPr txBox="1"/>
            <p:nvPr/>
          </p:nvSpPr>
          <p:spPr>
            <a:xfrm>
              <a:off x="8394731" y="4809093"/>
              <a:ext cx="4833918" cy="429122"/>
            </a:xfrm>
            <a:prstGeom prst="rect">
              <a:avLst/>
            </a:prstGeom>
            <a:solidFill>
              <a:schemeClr val="accent3">
                <a:lumMod val="60000"/>
                <a:lumOff val="40000"/>
              </a:schemeClr>
            </a:solidFill>
          </p:spPr>
          <p:txBody>
            <a:bodyPr wrap="square" rtlCol="0">
              <a:spAutoFit/>
            </a:bodyPr>
            <a:lstStyle/>
            <a:p>
              <a:pPr algn="ctr"/>
              <a:r>
                <a:rPr lang="en-GB"/>
                <a:t>Mirror </a:t>
              </a:r>
            </a:p>
          </p:txBody>
        </p:sp>
      </p:grpSp>
      <p:sp>
        <p:nvSpPr>
          <p:cNvPr id="6" name="Titolo 1">
            <a:extLst>
              <a:ext uri="{FF2B5EF4-FFF2-40B4-BE49-F238E27FC236}">
                <a16:creationId xmlns:a16="http://schemas.microsoft.com/office/drawing/2014/main" id="{640342A8-B945-8E9E-A57B-E595ABE4FBEA}"/>
              </a:ext>
            </a:extLst>
          </p:cNvPr>
          <p:cNvSpPr txBox="1">
            <a:spLocks/>
          </p:cNvSpPr>
          <p:nvPr/>
        </p:nvSpPr>
        <p:spPr>
          <a:xfrm>
            <a:off x="156187" y="30471"/>
            <a:ext cx="7697682"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0070C0"/>
                </a:solidFill>
              </a:rPr>
              <a:t>Low energy electrons irradiation</a:t>
            </a:r>
          </a:p>
        </p:txBody>
      </p:sp>
      <p:sp>
        <p:nvSpPr>
          <p:cNvPr id="7" name="Segnaposto data 6">
            <a:extLst>
              <a:ext uri="{FF2B5EF4-FFF2-40B4-BE49-F238E27FC236}">
                <a16:creationId xmlns:a16="http://schemas.microsoft.com/office/drawing/2014/main" id="{E52644C2-F4A9-6654-0351-BFECA8885FE4}"/>
              </a:ext>
            </a:extLst>
          </p:cNvPr>
          <p:cNvSpPr>
            <a:spLocks noGrp="1"/>
          </p:cNvSpPr>
          <p:nvPr>
            <p:ph type="dt" sz="half" idx="10"/>
          </p:nvPr>
        </p:nvSpPr>
        <p:spPr/>
        <p:txBody>
          <a:bodyPr/>
          <a:lstStyle/>
          <a:p>
            <a:r>
              <a:rPr lang="it-IT"/>
              <a:t>30/09/2025</a:t>
            </a:r>
            <a:endParaRPr lang="en-US"/>
          </a:p>
        </p:txBody>
      </p:sp>
      <p:sp>
        <p:nvSpPr>
          <p:cNvPr id="15" name="Segnaposto piè di pagina 14">
            <a:extLst>
              <a:ext uri="{FF2B5EF4-FFF2-40B4-BE49-F238E27FC236}">
                <a16:creationId xmlns:a16="http://schemas.microsoft.com/office/drawing/2014/main" id="{68570880-B610-DE76-971C-81D1D5362D1F}"/>
              </a:ext>
            </a:extLst>
          </p:cNvPr>
          <p:cNvSpPr>
            <a:spLocks noGrp="1"/>
          </p:cNvSpPr>
          <p:nvPr>
            <p:ph type="ftr" sz="quarter" idx="11"/>
          </p:nvPr>
        </p:nvSpPr>
        <p:spPr/>
        <p:txBody>
          <a:bodyPr/>
          <a:lstStyle/>
          <a:p>
            <a:r>
              <a:rPr lang="en-US"/>
              <a:t>L. Spallino, M. Angelucci, R. Cimino; LNF-INFN</a:t>
            </a:r>
          </a:p>
        </p:txBody>
      </p:sp>
      <p:sp>
        <p:nvSpPr>
          <p:cNvPr id="16" name="Segnaposto numero diapositiva 15">
            <a:extLst>
              <a:ext uri="{FF2B5EF4-FFF2-40B4-BE49-F238E27FC236}">
                <a16:creationId xmlns:a16="http://schemas.microsoft.com/office/drawing/2014/main" id="{8940F242-6F94-F6F1-A855-420B9E04BA34}"/>
              </a:ext>
            </a:extLst>
          </p:cNvPr>
          <p:cNvSpPr>
            <a:spLocks noGrp="1"/>
          </p:cNvSpPr>
          <p:nvPr>
            <p:ph type="sldNum" sz="quarter" idx="12"/>
          </p:nvPr>
        </p:nvSpPr>
        <p:spPr/>
        <p:txBody>
          <a:bodyPr/>
          <a:lstStyle/>
          <a:p>
            <a:fld id="{87E7843D-FF13-4365-9478-9625B70A2705}" type="slidenum">
              <a:rPr lang="en-US" smtClean="0"/>
              <a:t>29</a:t>
            </a:fld>
            <a:endParaRPr lang="en-US"/>
          </a:p>
        </p:txBody>
      </p:sp>
      <p:pic>
        <p:nvPicPr>
          <p:cNvPr id="3" name="Picture 2" descr="INFN - Laboratori Nazionali di Frascati">
            <a:extLst>
              <a:ext uri="{FF2B5EF4-FFF2-40B4-BE49-F238E27FC236}">
                <a16:creationId xmlns:a16="http://schemas.microsoft.com/office/drawing/2014/main" id="{5A86165C-7C05-DB6E-B8CF-8DE4459F3B10}"/>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448700" y="6186127"/>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82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716562A-FED7-2A34-A97E-1703BA94FEE2}"/>
              </a:ext>
            </a:extLst>
          </p:cNvPr>
          <p:cNvSpPr txBox="1"/>
          <p:nvPr/>
        </p:nvSpPr>
        <p:spPr>
          <a:xfrm>
            <a:off x="181915" y="1165986"/>
            <a:ext cx="899361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WP1: Frost mitigation and Electrostatic Charging </a:t>
            </a: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1600" b="0" i="1" u="none" strike="noStrike" kern="1200" cap="none" spc="0" normalizeH="0" baseline="0" noProof="0" dirty="0" err="1">
                <a:ln>
                  <a:noFill/>
                </a:ln>
                <a:solidFill>
                  <a:prstClr val="white"/>
                </a:solidFill>
                <a:effectLst/>
                <a:uLnTx/>
                <a:uFillTx/>
                <a:latin typeface="Aptos" panose="02110004020202020204"/>
                <a:ea typeface="+mn-ea"/>
                <a:cs typeface="+mn-cs"/>
              </a:rPr>
              <a:t>MaSSLab</a:t>
            </a: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5" name="CasellaDiTesto 4">
            <a:extLst>
              <a:ext uri="{FF2B5EF4-FFF2-40B4-BE49-F238E27FC236}">
                <a16:creationId xmlns:a16="http://schemas.microsoft.com/office/drawing/2014/main" id="{C9154B2C-5336-1840-77C6-87927350872D}"/>
              </a:ext>
            </a:extLst>
          </p:cNvPr>
          <p:cNvSpPr txBox="1"/>
          <p:nvPr/>
        </p:nvSpPr>
        <p:spPr>
          <a:xfrm>
            <a:off x="181916" y="4584771"/>
            <a:ext cx="950395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WP3: Passive mitigation method for electrostatic charging</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1600" b="0" i="1" u="none" strike="noStrike" kern="1200" cap="none" spc="0" normalizeH="0" baseline="0" noProof="0" dirty="0" err="1">
                <a:ln>
                  <a:noFill/>
                </a:ln>
                <a:solidFill>
                  <a:prstClr val="white"/>
                </a:solidFill>
                <a:effectLst/>
                <a:uLnTx/>
                <a:uFillTx/>
                <a:latin typeface="Aptos" panose="02110004020202020204"/>
                <a:ea typeface="+mn-ea"/>
                <a:cs typeface="+mn-cs"/>
              </a:rPr>
              <a:t>MaSSLab</a:t>
            </a: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 in collaboration with the Vacuum Group @ LNF,  EGO/Virgo)</a:t>
            </a:r>
            <a:endPar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asellaDiTesto 5">
            <a:extLst>
              <a:ext uri="{FF2B5EF4-FFF2-40B4-BE49-F238E27FC236}">
                <a16:creationId xmlns:a16="http://schemas.microsoft.com/office/drawing/2014/main" id="{303E5EDA-BD84-A873-FB9D-FDBC943AF3B6}"/>
              </a:ext>
            </a:extLst>
          </p:cNvPr>
          <p:cNvSpPr txBox="1"/>
          <p:nvPr/>
        </p:nvSpPr>
        <p:spPr>
          <a:xfrm>
            <a:off x="181915" y="2615272"/>
            <a:ext cx="7206857" cy="707886"/>
          </a:xfrm>
          <a:prstGeom prst="rect">
            <a:avLst/>
          </a:prstGeom>
          <a:solidFill>
            <a:schemeClr val="accent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WP2: Material Properties </a:t>
            </a: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(Vacuum Group @LNF in collaboration with </a:t>
            </a:r>
            <a:r>
              <a:rPr kumimoji="0" lang="en-US" sz="1600" b="0" i="1" u="none" strike="noStrike" kern="1200" cap="none" spc="0" normalizeH="0" baseline="0" noProof="0" dirty="0" err="1">
                <a:ln>
                  <a:noFill/>
                </a:ln>
                <a:solidFill>
                  <a:prstClr val="white"/>
                </a:solidFill>
                <a:effectLst/>
                <a:uLnTx/>
                <a:uFillTx/>
                <a:latin typeface="Aptos" panose="02110004020202020204"/>
                <a:ea typeface="+mn-ea"/>
                <a:cs typeface="+mn-cs"/>
              </a:rPr>
              <a:t>MaSSLab</a:t>
            </a:r>
            <a:r>
              <a:rPr kumimoji="0" lang="en-US" sz="1600" b="0" i="1" u="none" strike="noStrike" kern="1200" cap="none" spc="0" normalizeH="0" baseline="0" noProof="0" dirty="0">
                <a:ln>
                  <a:noFill/>
                </a:ln>
                <a:solidFill>
                  <a:prstClr val="white"/>
                </a:solidFill>
                <a:effectLst/>
                <a:uLnTx/>
                <a:uFillTx/>
                <a:latin typeface="Aptos" panose="02110004020202020204"/>
                <a:ea typeface="+mn-ea"/>
                <a:cs typeface="+mn-cs"/>
              </a:rPr>
              <a:t> and EGO/Virgo)</a:t>
            </a:r>
            <a:endPar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D57D8FE3-08B9-E69B-B7F2-5BF261490CD8}"/>
              </a:ext>
            </a:extLst>
          </p:cNvPr>
          <p:cNvSpPr txBox="1"/>
          <p:nvPr/>
        </p:nvSpPr>
        <p:spPr>
          <a:xfrm>
            <a:off x="181916" y="3416107"/>
            <a:ext cx="9503951"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aim of this WP is the characterization of the materials involved in the tower vacuum system containing the mirrors. The investigation of the outgassing properties will define the level and quality of vacuum surrounding the mirror surfaces</a:t>
            </a:r>
            <a:r>
              <a:rPr kumimoji="0" lang="it-IT"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asellaDiTesto 9">
            <a:extLst>
              <a:ext uri="{FF2B5EF4-FFF2-40B4-BE49-F238E27FC236}">
                <a16:creationId xmlns:a16="http://schemas.microsoft.com/office/drawing/2014/main" id="{A9508FC6-4604-723C-392A-D755271939AA}"/>
              </a:ext>
            </a:extLst>
          </p:cNvPr>
          <p:cNvSpPr txBox="1"/>
          <p:nvPr/>
        </p:nvSpPr>
        <p:spPr>
          <a:xfrm>
            <a:off x="181916" y="1723607"/>
            <a:ext cx="95039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final goal of this WP is to validate the use of low energy electrons as a mitigation method for frost formation and as a neutralization method for mirrors’ electrostatic charging.</a:t>
            </a: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CasellaDiTesto 11">
            <a:extLst>
              <a:ext uri="{FF2B5EF4-FFF2-40B4-BE49-F238E27FC236}">
                <a16:creationId xmlns:a16="http://schemas.microsoft.com/office/drawing/2014/main" id="{55A15F5C-E8CF-D805-03B9-4162FD49759E}"/>
              </a:ext>
            </a:extLst>
          </p:cNvPr>
          <p:cNvSpPr txBox="1"/>
          <p:nvPr/>
        </p:nvSpPr>
        <p:spPr>
          <a:xfrm>
            <a:off x="181916" y="5400994"/>
            <a:ext cx="9503951"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aim of this WP is to carry out a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R&amp;D activity to develop a passive mitigation strategy for the electrostatic charging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generated by low energy electrons coming from ion pumps, propagating along the beampipes and finally impinging on the test masses</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magine 2">
            <a:extLst>
              <a:ext uri="{FF2B5EF4-FFF2-40B4-BE49-F238E27FC236}">
                <a16:creationId xmlns:a16="http://schemas.microsoft.com/office/drawing/2014/main" id="{D2EB3AFB-F66A-C307-3613-8EE0AB4371FC}"/>
              </a:ext>
            </a:extLst>
          </p:cNvPr>
          <p:cNvPicPr>
            <a:picLocks noChangeAspect="1"/>
          </p:cNvPicPr>
          <p:nvPr/>
        </p:nvPicPr>
        <p:blipFill>
          <a:blip r:embed="rId3"/>
          <a:stretch>
            <a:fillRect/>
          </a:stretch>
        </p:blipFill>
        <p:spPr>
          <a:xfrm>
            <a:off x="10253348" y="1526880"/>
            <a:ext cx="1486707" cy="1180800"/>
          </a:xfrm>
          <a:prstGeom prst="rect">
            <a:avLst/>
          </a:prstGeom>
        </p:spPr>
      </p:pic>
      <p:pic>
        <p:nvPicPr>
          <p:cNvPr id="7" name="Immagine 6">
            <a:extLst>
              <a:ext uri="{FF2B5EF4-FFF2-40B4-BE49-F238E27FC236}">
                <a16:creationId xmlns:a16="http://schemas.microsoft.com/office/drawing/2014/main" id="{8D6FDFD7-2AFE-8F30-C3A8-9BE574BA57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83318" y="3339655"/>
            <a:ext cx="2026766" cy="1315515"/>
          </a:xfrm>
          <a:prstGeom prst="rect">
            <a:avLst/>
          </a:prstGeom>
        </p:spPr>
      </p:pic>
      <p:pic>
        <p:nvPicPr>
          <p:cNvPr id="9" name="Immagine 8">
            <a:extLst>
              <a:ext uri="{FF2B5EF4-FFF2-40B4-BE49-F238E27FC236}">
                <a16:creationId xmlns:a16="http://schemas.microsoft.com/office/drawing/2014/main" id="{D9C9BD78-EFCF-26D4-E9CF-1496C6D1E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63590" y="4875315"/>
            <a:ext cx="1266223" cy="1688297"/>
          </a:xfrm>
          <a:prstGeom prst="rect">
            <a:avLst/>
          </a:prstGeom>
        </p:spPr>
      </p:pic>
      <p:sp>
        <p:nvSpPr>
          <p:cNvPr id="11" name="Title 1">
            <a:extLst>
              <a:ext uri="{FF2B5EF4-FFF2-40B4-BE49-F238E27FC236}">
                <a16:creationId xmlns:a16="http://schemas.microsoft.com/office/drawing/2014/main" id="{E6F9D2C6-F511-29C3-AC0A-E25944C79351}"/>
              </a:ext>
            </a:extLst>
          </p:cNvPr>
          <p:cNvSpPr txBox="1">
            <a:spLocks/>
          </p:cNvSpPr>
          <p:nvPr/>
        </p:nvSpPr>
        <p:spPr>
          <a:xfrm>
            <a:off x="838200" y="365126"/>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2" name="Segnaposto data 1">
            <a:extLst>
              <a:ext uri="{FF2B5EF4-FFF2-40B4-BE49-F238E27FC236}">
                <a16:creationId xmlns:a16="http://schemas.microsoft.com/office/drawing/2014/main" id="{B0B705D3-4CEB-874E-DF1A-272477CCCE91}"/>
              </a:ext>
            </a:extLst>
          </p:cNvPr>
          <p:cNvSpPr>
            <a:spLocks noGrp="1"/>
          </p:cNvSpPr>
          <p:nvPr>
            <p:ph type="dt" sz="half" idx="10"/>
          </p:nvPr>
        </p:nvSpPr>
        <p:spPr/>
        <p:txBody>
          <a:bodyPr/>
          <a:lstStyle/>
          <a:p>
            <a:r>
              <a:rPr lang="it-IT"/>
              <a:t>30/09/2025</a:t>
            </a:r>
            <a:endParaRPr lang="en-GB"/>
          </a:p>
        </p:txBody>
      </p:sp>
      <p:sp>
        <p:nvSpPr>
          <p:cNvPr id="13" name="Segnaposto piè di pagina 12">
            <a:extLst>
              <a:ext uri="{FF2B5EF4-FFF2-40B4-BE49-F238E27FC236}">
                <a16:creationId xmlns:a16="http://schemas.microsoft.com/office/drawing/2014/main" id="{6932AAB8-FD9E-A3AF-E061-1F8ABEEDA747}"/>
              </a:ext>
            </a:extLst>
          </p:cNvPr>
          <p:cNvSpPr>
            <a:spLocks noGrp="1"/>
          </p:cNvSpPr>
          <p:nvPr>
            <p:ph type="ftr" sz="quarter" idx="11"/>
          </p:nvPr>
        </p:nvSpPr>
        <p:spPr/>
        <p:txBody>
          <a:bodyPr/>
          <a:lstStyle/>
          <a:p>
            <a:r>
              <a:rPr lang="en-GB"/>
              <a:t>L. Spallino, M. Angelucci, R. Cimino; LNF-INFN</a:t>
            </a:r>
          </a:p>
        </p:txBody>
      </p:sp>
      <p:sp>
        <p:nvSpPr>
          <p:cNvPr id="14" name="Segnaposto numero diapositiva 13">
            <a:extLst>
              <a:ext uri="{FF2B5EF4-FFF2-40B4-BE49-F238E27FC236}">
                <a16:creationId xmlns:a16="http://schemas.microsoft.com/office/drawing/2014/main" id="{F84A5201-65F3-42F5-0839-C719B89C2F5D}"/>
              </a:ext>
            </a:extLst>
          </p:cNvPr>
          <p:cNvSpPr>
            <a:spLocks noGrp="1"/>
          </p:cNvSpPr>
          <p:nvPr>
            <p:ph type="sldNum" sz="quarter" idx="12"/>
          </p:nvPr>
        </p:nvSpPr>
        <p:spPr/>
        <p:txBody>
          <a:bodyPr/>
          <a:lstStyle/>
          <a:p>
            <a:fld id="{F6B9B36C-058A-4B45-9A9F-AC59BB9689E4}" type="slidenum">
              <a:rPr lang="en-GB" smtClean="0"/>
              <a:t>3</a:t>
            </a:fld>
            <a:endParaRPr lang="en-GB"/>
          </a:p>
        </p:txBody>
      </p:sp>
    </p:spTree>
    <p:extLst>
      <p:ext uri="{BB962C8B-B14F-4D97-AF65-F5344CB8AC3E}">
        <p14:creationId xmlns:p14="http://schemas.microsoft.com/office/powerpoint/2010/main" val="3227874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978C6CF4-577B-B344-8EFC-556F533FA50A}"/>
              </a:ext>
            </a:extLst>
          </p:cNvPr>
          <p:cNvGrpSpPr/>
          <p:nvPr/>
        </p:nvGrpSpPr>
        <p:grpSpPr>
          <a:xfrm>
            <a:off x="9341795" y="648430"/>
            <a:ext cx="2270677" cy="1158604"/>
            <a:chOff x="8394731" y="3059800"/>
            <a:chExt cx="4981432" cy="2298918"/>
          </a:xfrm>
        </p:grpSpPr>
        <p:pic>
          <p:nvPicPr>
            <p:cNvPr id="18" name="Picture 4" descr="Chart, scatter chart&#10;&#10;Description automatically generated">
              <a:extLst>
                <a:ext uri="{FF2B5EF4-FFF2-40B4-BE49-F238E27FC236}">
                  <a16:creationId xmlns:a16="http://schemas.microsoft.com/office/drawing/2014/main" id="{7CACC78E-5E03-1242-91E2-E294522118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4733" y="3059800"/>
              <a:ext cx="4981430" cy="2184400"/>
            </a:xfrm>
            <a:prstGeom prst="rect">
              <a:avLst/>
            </a:prstGeom>
          </p:spPr>
        </p:pic>
        <p:sp>
          <p:nvSpPr>
            <p:cNvPr id="19" name="TextBox 5">
              <a:extLst>
                <a:ext uri="{FF2B5EF4-FFF2-40B4-BE49-F238E27FC236}">
                  <a16:creationId xmlns:a16="http://schemas.microsoft.com/office/drawing/2014/main" id="{F2F63733-E89F-354B-B17C-6FFB55657964}"/>
                </a:ext>
              </a:extLst>
            </p:cNvPr>
            <p:cNvSpPr txBox="1"/>
            <p:nvPr/>
          </p:nvSpPr>
          <p:spPr>
            <a:xfrm>
              <a:off x="8394731" y="4809093"/>
              <a:ext cx="4833918" cy="549625"/>
            </a:xfrm>
            <a:prstGeom prst="rect">
              <a:avLst/>
            </a:prstGeom>
            <a:solidFill>
              <a:schemeClr val="accent1">
                <a:lumMod val="20000"/>
                <a:lumOff val="80000"/>
              </a:schemeClr>
            </a:solidFill>
          </p:spPr>
          <p:txBody>
            <a:bodyPr wrap="square" rtlCol="0">
              <a:spAutoFit/>
            </a:bodyPr>
            <a:lstStyle/>
            <a:p>
              <a:pPr algn="ctr"/>
              <a:r>
                <a:rPr lang="en-GB" sz="1200" dirty="0"/>
                <a:t>Mirror </a:t>
              </a:r>
            </a:p>
          </p:txBody>
        </p:sp>
      </p:grpSp>
      <p:sp>
        <p:nvSpPr>
          <p:cNvPr id="22" name="TextBox 3">
            <a:extLst>
              <a:ext uri="{FF2B5EF4-FFF2-40B4-BE49-F238E27FC236}">
                <a16:creationId xmlns:a16="http://schemas.microsoft.com/office/drawing/2014/main" id="{76A1FE32-1272-1E41-BADE-8091621EF7BD}"/>
              </a:ext>
            </a:extLst>
          </p:cNvPr>
          <p:cNvSpPr txBox="1"/>
          <p:nvPr/>
        </p:nvSpPr>
        <p:spPr>
          <a:xfrm>
            <a:off x="1486591" y="1889726"/>
            <a:ext cx="9423388" cy="4401205"/>
          </a:xfrm>
          <a:prstGeom prst="rect">
            <a:avLst/>
          </a:prstGeom>
          <a:solidFill>
            <a:schemeClr val="bg2"/>
          </a:solidFill>
        </p:spPr>
        <p:txBody>
          <a:bodyPr wrap="square" rtlCol="0">
            <a:spAutoFit/>
          </a:bodyPr>
          <a:lstStyle/>
          <a:p>
            <a:pPr algn="just"/>
            <a:r>
              <a:rPr lang="en-GB" sz="2000" dirty="0"/>
              <a:t>If </a:t>
            </a:r>
            <a:r>
              <a:rPr lang="en-GB" sz="2000" dirty="0" err="1"/>
              <a:t>P</a:t>
            </a:r>
            <a:r>
              <a:rPr lang="en-GB" sz="2000" baseline="-25000" dirty="0" err="1"/>
              <a:t>eff</a:t>
            </a:r>
            <a:r>
              <a:rPr lang="en-GB" sz="2000" dirty="0"/>
              <a:t> </a:t>
            </a:r>
            <a:r>
              <a:rPr lang="en-GB" sz="2000" dirty="0">
                <a:latin typeface="Symbol" pitchFamily="2" charset="2"/>
                <a:sym typeface="Wingdings" pitchFamily="2" charset="2"/>
              </a:rPr>
              <a:t>~</a:t>
            </a:r>
            <a:r>
              <a:rPr lang="en-GB" sz="2000" dirty="0"/>
              <a:t> 1x10</a:t>
            </a:r>
            <a:r>
              <a:rPr lang="en-GB" sz="2000" baseline="30000" dirty="0"/>
              <a:t>-10</a:t>
            </a:r>
            <a:r>
              <a:rPr lang="en-GB" sz="2000" dirty="0"/>
              <a:t> (H</a:t>
            </a:r>
            <a:r>
              <a:rPr lang="en-GB" sz="2000" baseline="-25000" dirty="0"/>
              <a:t>2</a:t>
            </a:r>
            <a:r>
              <a:rPr lang="en-GB" sz="2000" dirty="0"/>
              <a:t>O,CO,CO</a:t>
            </a:r>
            <a:r>
              <a:rPr lang="en-GB" sz="2000" baseline="-25000" dirty="0"/>
              <a:t>2</a:t>
            </a:r>
            <a:r>
              <a:rPr lang="en-GB" sz="2000" dirty="0"/>
              <a:t>, etc) mbar; 		sticking coefficient = 1</a:t>
            </a:r>
          </a:p>
          <a:p>
            <a:pPr algn="just"/>
            <a:endParaRPr lang="en-GB" sz="2000" dirty="0"/>
          </a:p>
          <a:p>
            <a:pPr marL="342900" indent="-342900" algn="just">
              <a:buFont typeface="Wingdings" pitchFamily="2" charset="2"/>
              <a:buChar char="è"/>
            </a:pPr>
            <a:r>
              <a:rPr lang="en-GB" sz="2000" dirty="0">
                <a:sym typeface="Wingdings" pitchFamily="2" charset="2"/>
              </a:rPr>
              <a:t>1 monolayer (</a:t>
            </a:r>
            <a:r>
              <a:rPr lang="en-GB" sz="2000" dirty="0">
                <a:latin typeface="Symbol" pitchFamily="2" charset="2"/>
                <a:sym typeface="Wingdings" pitchFamily="2" charset="2"/>
              </a:rPr>
              <a:t>~ </a:t>
            </a:r>
            <a:r>
              <a:rPr lang="en-GB" sz="2000" dirty="0">
                <a:sym typeface="Wingdings" pitchFamily="2" charset="2"/>
              </a:rPr>
              <a:t>10</a:t>
            </a:r>
            <a:r>
              <a:rPr lang="en-GB" sz="2000" baseline="30000" dirty="0">
                <a:sym typeface="Wingdings" pitchFamily="2" charset="2"/>
              </a:rPr>
              <a:t>15 </a:t>
            </a:r>
            <a:r>
              <a:rPr lang="en-GB" sz="2000" dirty="0">
                <a:sym typeface="Wingdings" pitchFamily="2" charset="2"/>
              </a:rPr>
              <a:t>mol/cm</a:t>
            </a:r>
            <a:r>
              <a:rPr lang="en-GB" sz="2000" baseline="30000" dirty="0">
                <a:sym typeface="Wingdings" pitchFamily="2" charset="2"/>
              </a:rPr>
              <a:t>2 </a:t>
            </a:r>
            <a:r>
              <a:rPr lang="en-GB" sz="2000" dirty="0">
                <a:latin typeface="Symbol" pitchFamily="2" charset="2"/>
                <a:sym typeface="Wingdings" pitchFamily="2" charset="2"/>
              </a:rPr>
              <a:t>~</a:t>
            </a:r>
            <a:r>
              <a:rPr lang="en-GB" sz="2000" baseline="-25000" dirty="0">
                <a:sym typeface="Wingdings" pitchFamily="2" charset="2"/>
              </a:rPr>
              <a:t> </a:t>
            </a:r>
            <a:r>
              <a:rPr lang="en-GB" sz="2000" dirty="0">
                <a:sym typeface="Wingdings" pitchFamily="2" charset="2"/>
              </a:rPr>
              <a:t>0.3 nm) will be </a:t>
            </a:r>
            <a:r>
              <a:rPr lang="en-GB" sz="2000" dirty="0" err="1">
                <a:sym typeface="Wingdings" pitchFamily="2" charset="2"/>
              </a:rPr>
              <a:t>cryosorbed</a:t>
            </a:r>
            <a:r>
              <a:rPr lang="en-GB" sz="2000" dirty="0">
                <a:sym typeface="Wingdings" pitchFamily="2" charset="2"/>
              </a:rPr>
              <a:t> in 10.000 s. </a:t>
            </a:r>
          </a:p>
          <a:p>
            <a:pPr algn="just"/>
            <a:r>
              <a:rPr lang="en-GB" sz="2000" dirty="0">
                <a:sym typeface="Wingdings" pitchFamily="2" charset="2"/>
              </a:rPr>
              <a:t>			(</a:t>
            </a:r>
            <a:r>
              <a:rPr lang="en-GB" sz="2000" dirty="0">
                <a:latin typeface="Symbol" pitchFamily="2" charset="2"/>
                <a:sym typeface="Wingdings" pitchFamily="2" charset="2"/>
              </a:rPr>
              <a:t>~ </a:t>
            </a:r>
            <a:r>
              <a:rPr lang="en-GB" sz="2000" dirty="0">
                <a:sym typeface="Wingdings" pitchFamily="2" charset="2"/>
              </a:rPr>
              <a:t>2.5nm/day  </a:t>
            </a:r>
            <a:r>
              <a:rPr lang="en-GB" sz="2000" dirty="0">
                <a:latin typeface="Symbol" pitchFamily="2" charset="2"/>
                <a:sym typeface="Wingdings" pitchFamily="2" charset="2"/>
              </a:rPr>
              <a:t>~ 10 </a:t>
            </a:r>
            <a:r>
              <a:rPr lang="en-GB" sz="2000" dirty="0">
                <a:sym typeface="Wingdings" pitchFamily="2" charset="2"/>
              </a:rPr>
              <a:t>times less than in KAGRA) </a:t>
            </a:r>
          </a:p>
          <a:p>
            <a:pPr algn="just"/>
            <a:endParaRPr lang="en-GB" sz="2000" dirty="0">
              <a:sym typeface="Wingdings" pitchFamily="2" charset="2"/>
            </a:endParaRPr>
          </a:p>
          <a:p>
            <a:pPr algn="just"/>
            <a:r>
              <a:rPr lang="en-GB" sz="2000" dirty="0">
                <a:sym typeface="Wingdings" pitchFamily="2" charset="2"/>
              </a:rPr>
              <a:t>If we assume a mean  ESD </a:t>
            </a:r>
            <a:r>
              <a:rPr lang="en-GB" sz="2000" dirty="0">
                <a:latin typeface="Symbol" pitchFamily="2" charset="2"/>
                <a:sym typeface="Wingdings" pitchFamily="2" charset="2"/>
              </a:rPr>
              <a:t>h</a:t>
            </a:r>
            <a:r>
              <a:rPr lang="en-GB" sz="2000" dirty="0">
                <a:sym typeface="Wingdings" pitchFamily="2" charset="2"/>
              </a:rPr>
              <a:t>= 0.1 mol./electron (as for H</a:t>
            </a:r>
            <a:r>
              <a:rPr lang="en-GB" sz="2000" baseline="-25000" dirty="0">
                <a:sym typeface="Wingdings" pitchFamily="2" charset="2"/>
              </a:rPr>
              <a:t>2</a:t>
            </a:r>
            <a:r>
              <a:rPr lang="en-GB" sz="2000" dirty="0">
                <a:sym typeface="Wingdings" pitchFamily="2" charset="2"/>
              </a:rPr>
              <a:t>O) @ 100eV. </a:t>
            </a:r>
            <a:r>
              <a:rPr lang="en-US" sz="2000" dirty="0"/>
              <a:t> </a:t>
            </a:r>
          </a:p>
          <a:p>
            <a:pPr algn="just"/>
            <a:r>
              <a:rPr lang="en-US" sz="2000" dirty="0"/>
              <a:t>				(R. Dupuy  et al.  J. Appl. Phys. 128, 175304, 2020)</a:t>
            </a:r>
            <a:endParaRPr lang="en-GB" sz="2000" dirty="0">
              <a:sym typeface="Wingdings" pitchFamily="2" charset="2"/>
            </a:endParaRPr>
          </a:p>
          <a:p>
            <a:pPr algn="just"/>
            <a:endParaRPr lang="en-GB" sz="2000" dirty="0">
              <a:sym typeface="Wingdings" pitchFamily="2" charset="2"/>
            </a:endParaRPr>
          </a:p>
          <a:p>
            <a:pPr algn="just"/>
            <a:r>
              <a:rPr lang="en-GB" sz="2000" dirty="0">
                <a:sym typeface="Wingdings" pitchFamily="2" charset="2"/>
              </a:rPr>
              <a:t>To remove 1 ML we need an el. current of:	 ~ 1 </a:t>
            </a:r>
            <a:r>
              <a:rPr lang="en-GB" sz="2000" dirty="0" err="1">
                <a:sym typeface="Wingdings" pitchFamily="2" charset="2"/>
              </a:rPr>
              <a:t>mAmps</a:t>
            </a:r>
            <a:r>
              <a:rPr lang="en-GB" sz="2000" dirty="0">
                <a:sym typeface="Wingdings" pitchFamily="2" charset="2"/>
              </a:rPr>
              <a:t>/cm</a:t>
            </a:r>
            <a:r>
              <a:rPr lang="en-GB" sz="2000" baseline="30000" dirty="0">
                <a:sym typeface="Wingdings" pitchFamily="2" charset="2"/>
              </a:rPr>
              <a:t>2 </a:t>
            </a:r>
            <a:r>
              <a:rPr lang="en-GB" sz="2000" dirty="0">
                <a:sym typeface="Wingdings" pitchFamily="2" charset="2"/>
              </a:rPr>
              <a:t>in one second </a:t>
            </a:r>
          </a:p>
          <a:p>
            <a:pPr algn="just"/>
            <a:endParaRPr lang="en-GB" sz="2000" dirty="0"/>
          </a:p>
          <a:p>
            <a:pPr algn="just"/>
            <a:r>
              <a:rPr lang="en-GB" sz="2000" dirty="0"/>
              <a:t>… </a:t>
            </a:r>
            <a:r>
              <a:rPr lang="en-GB" sz="2000" dirty="0">
                <a:solidFill>
                  <a:srgbClr val="FF0000"/>
                </a:solidFill>
              </a:rPr>
              <a:t>depositing less than 100 </a:t>
            </a:r>
            <a:r>
              <a:rPr lang="en-GB" sz="2000" dirty="0" err="1">
                <a:solidFill>
                  <a:srgbClr val="FF0000"/>
                </a:solidFill>
              </a:rPr>
              <a:t>mW</a:t>
            </a:r>
            <a:r>
              <a:rPr lang="en-GB" sz="2000" dirty="0">
                <a:solidFill>
                  <a:srgbClr val="FF0000"/>
                </a:solidFill>
              </a:rPr>
              <a:t>/ML/cm</a:t>
            </a:r>
            <a:r>
              <a:rPr lang="en-GB" sz="2000" baseline="30000" dirty="0">
                <a:solidFill>
                  <a:srgbClr val="FF0000"/>
                </a:solidFill>
              </a:rPr>
              <a:t>2 	</a:t>
            </a:r>
            <a:r>
              <a:rPr lang="en-GB" sz="2000" dirty="0">
                <a:solidFill>
                  <a:srgbClr val="FF0000"/>
                </a:solidFill>
              </a:rPr>
              <a:t>(not all el. energy goes in thermal heat!)</a:t>
            </a:r>
            <a:endParaRPr lang="en-GB" sz="2000" baseline="30000" dirty="0">
              <a:solidFill>
                <a:srgbClr val="FF0000"/>
              </a:solidFill>
            </a:endParaRPr>
          </a:p>
          <a:p>
            <a:pPr algn="just"/>
            <a:endParaRPr lang="en-GB" sz="2000" dirty="0"/>
          </a:p>
          <a:p>
            <a:pPr algn="just"/>
            <a:r>
              <a:rPr lang="en-GB" sz="2000" dirty="0"/>
              <a:t>All in UHV, with marginal heating up of the mirrors and (possibly) reduced downtime. </a:t>
            </a:r>
          </a:p>
          <a:p>
            <a:pPr algn="ctr"/>
            <a:r>
              <a:rPr lang="en-GB" sz="2000" dirty="0">
                <a:solidFill>
                  <a:srgbClr val="FF2600"/>
                </a:solidFill>
              </a:rPr>
              <a:t>Deserves further investigation!</a:t>
            </a:r>
          </a:p>
        </p:txBody>
      </p:sp>
      <p:sp>
        <p:nvSpPr>
          <p:cNvPr id="20" name="Titolo 1">
            <a:extLst>
              <a:ext uri="{FF2B5EF4-FFF2-40B4-BE49-F238E27FC236}">
                <a16:creationId xmlns:a16="http://schemas.microsoft.com/office/drawing/2014/main" id="{D640A085-0BD8-4D49-BB6F-34EB7D98DB1A}"/>
              </a:ext>
            </a:extLst>
          </p:cNvPr>
          <p:cNvSpPr>
            <a:spLocks noGrp="1"/>
          </p:cNvSpPr>
          <p:nvPr>
            <p:ph type="title"/>
          </p:nvPr>
        </p:nvSpPr>
        <p:spPr>
          <a:xfrm>
            <a:off x="1055432" y="158573"/>
            <a:ext cx="9747434" cy="779489"/>
          </a:xfrm>
        </p:spPr>
        <p:txBody>
          <a:bodyPr/>
          <a:lstStyle/>
          <a:p>
            <a:r>
              <a:rPr lang="en-GB" b="1" dirty="0">
                <a:solidFill>
                  <a:srgbClr val="0070C0"/>
                </a:solidFill>
              </a:rPr>
              <a:t>Low energy electrons irradiation</a:t>
            </a:r>
          </a:p>
        </p:txBody>
      </p:sp>
      <p:sp>
        <p:nvSpPr>
          <p:cNvPr id="2" name="Segnaposto data 1">
            <a:extLst>
              <a:ext uri="{FF2B5EF4-FFF2-40B4-BE49-F238E27FC236}">
                <a16:creationId xmlns:a16="http://schemas.microsoft.com/office/drawing/2014/main" id="{AACE613D-BC70-3548-8A8E-6FDAE11256A3}"/>
              </a:ext>
            </a:extLst>
          </p:cNvPr>
          <p:cNvSpPr>
            <a:spLocks noGrp="1"/>
          </p:cNvSpPr>
          <p:nvPr>
            <p:ph type="dt" sz="half" idx="10"/>
          </p:nvPr>
        </p:nvSpPr>
        <p:spPr/>
        <p:txBody>
          <a:bodyPr/>
          <a:lstStyle/>
          <a:p>
            <a:r>
              <a:rPr lang="it-IT"/>
              <a:t>30/09/2025</a:t>
            </a:r>
            <a:endParaRPr lang="en-GB"/>
          </a:p>
        </p:txBody>
      </p:sp>
      <p:sp>
        <p:nvSpPr>
          <p:cNvPr id="3" name="Segnaposto piè di pagina 2">
            <a:extLst>
              <a:ext uri="{FF2B5EF4-FFF2-40B4-BE49-F238E27FC236}">
                <a16:creationId xmlns:a16="http://schemas.microsoft.com/office/drawing/2014/main" id="{520B04D5-E063-2649-AA9F-19BF1EE32099}"/>
              </a:ext>
            </a:extLst>
          </p:cNvPr>
          <p:cNvSpPr>
            <a:spLocks noGrp="1"/>
          </p:cNvSpPr>
          <p:nvPr>
            <p:ph type="ftr" sz="quarter" idx="11"/>
          </p:nvPr>
        </p:nvSpPr>
        <p:spPr/>
        <p:txBody>
          <a:bodyPr/>
          <a:lstStyle/>
          <a:p>
            <a:r>
              <a:rPr lang="en-GB"/>
              <a:t>L. Spallino, M. Angelucci, R. Cimino; LNF-INFN</a:t>
            </a:r>
          </a:p>
        </p:txBody>
      </p:sp>
      <p:sp>
        <p:nvSpPr>
          <p:cNvPr id="4" name="Segnaposto numero diapositiva 3">
            <a:extLst>
              <a:ext uri="{FF2B5EF4-FFF2-40B4-BE49-F238E27FC236}">
                <a16:creationId xmlns:a16="http://schemas.microsoft.com/office/drawing/2014/main" id="{A72AF63A-0013-244D-8D41-11B18BA7D407}"/>
              </a:ext>
            </a:extLst>
          </p:cNvPr>
          <p:cNvSpPr>
            <a:spLocks noGrp="1"/>
          </p:cNvSpPr>
          <p:nvPr>
            <p:ph type="sldNum" sz="quarter" idx="12"/>
          </p:nvPr>
        </p:nvSpPr>
        <p:spPr/>
        <p:txBody>
          <a:bodyPr/>
          <a:lstStyle/>
          <a:p>
            <a:fld id="{D72638CE-BB60-3144-9797-6AD8FF2ADFBA}" type="slidenum">
              <a:rPr lang="en-GB" smtClean="0"/>
              <a:t>30</a:t>
            </a:fld>
            <a:endParaRPr lang="en-GB"/>
          </a:p>
        </p:txBody>
      </p:sp>
    </p:spTree>
    <p:extLst>
      <p:ext uri="{BB962C8B-B14F-4D97-AF65-F5344CB8AC3E}">
        <p14:creationId xmlns:p14="http://schemas.microsoft.com/office/powerpoint/2010/main" val="471568028"/>
      </p:ext>
    </p:extLst>
  </p:cSld>
  <p:clrMapOvr>
    <a:masterClrMapping/>
  </p:clrMapOvr>
  <mc:AlternateContent xmlns:mc="http://schemas.openxmlformats.org/markup-compatibility/2006">
    <mc:Choice xmlns:p14="http://schemas.microsoft.com/office/powerpoint/2010/main" Requires="p14">
      <p:transition spd="slow" p14:dur="2000" advTm="54602"/>
    </mc:Choice>
    <mc:Fallback>
      <p:transition spd="slow" advTm="5460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EGO &amp; the Virgo Collaboration (@ego_virgo) / Twitter">
            <a:extLst>
              <a:ext uri="{FF2B5EF4-FFF2-40B4-BE49-F238E27FC236}">
                <a16:creationId xmlns:a16="http://schemas.microsoft.com/office/drawing/2014/main" id="{247B583A-3054-42C2-5482-B5FACF539C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69"/>
          <a:stretch/>
        </p:blipFill>
        <p:spPr bwMode="auto">
          <a:xfrm>
            <a:off x="152855" y="900452"/>
            <a:ext cx="2190132" cy="2950384"/>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34">
            <a:extLst>
              <a:ext uri="{FF2B5EF4-FFF2-40B4-BE49-F238E27FC236}">
                <a16:creationId xmlns:a16="http://schemas.microsoft.com/office/drawing/2014/main" id="{98C6FB56-59E8-0543-0EB8-A5F1E52974B7}"/>
              </a:ext>
            </a:extLst>
          </p:cNvPr>
          <p:cNvPicPr>
            <a:picLocks noChangeAspect="1"/>
          </p:cNvPicPr>
          <p:nvPr/>
        </p:nvPicPr>
        <p:blipFill rotWithShape="1">
          <a:blip r:embed="rId3"/>
          <a:srcRect t="13457"/>
          <a:stretch/>
        </p:blipFill>
        <p:spPr>
          <a:xfrm>
            <a:off x="10007049" y="259455"/>
            <a:ext cx="2026766" cy="1315515"/>
          </a:xfrm>
          <a:prstGeom prst="rect">
            <a:avLst/>
          </a:prstGeom>
        </p:spPr>
      </p:pic>
      <p:sp>
        <p:nvSpPr>
          <p:cNvPr id="26" name="CasellaDiTesto 25">
            <a:extLst>
              <a:ext uri="{FF2B5EF4-FFF2-40B4-BE49-F238E27FC236}">
                <a16:creationId xmlns:a16="http://schemas.microsoft.com/office/drawing/2014/main" id="{3C4D5E24-D657-D597-BA30-F4A78B60B26A}"/>
              </a:ext>
            </a:extLst>
          </p:cNvPr>
          <p:cNvSpPr txBox="1"/>
          <p:nvPr/>
        </p:nvSpPr>
        <p:spPr>
          <a:xfrm>
            <a:off x="2780071" y="158925"/>
            <a:ext cx="6941998" cy="707886"/>
          </a:xfrm>
          <a:prstGeom prst="rect">
            <a:avLst/>
          </a:prstGeom>
          <a:solidFill>
            <a:schemeClr val="accent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a:t>WP2: Material Properties </a:t>
            </a:r>
          </a:p>
          <a:p>
            <a:pPr algn="ctr"/>
            <a:r>
              <a:rPr lang="en-US" sz="1600" i="1"/>
              <a:t>(Vacuum Group – Latino @ LNF in collaboration with </a:t>
            </a:r>
            <a:r>
              <a:rPr lang="en-US" sz="1600" i="1" err="1"/>
              <a:t>MaSSLab</a:t>
            </a:r>
            <a:r>
              <a:rPr lang="en-US" sz="1600" i="1"/>
              <a:t> &amp; EGO/Virgo)</a:t>
            </a:r>
            <a:endParaRPr lang="en-US" sz="2400" i="1"/>
          </a:p>
        </p:txBody>
      </p:sp>
      <p:pic>
        <p:nvPicPr>
          <p:cNvPr id="2" name="Immagine 1">
            <a:extLst>
              <a:ext uri="{FF2B5EF4-FFF2-40B4-BE49-F238E27FC236}">
                <a16:creationId xmlns:a16="http://schemas.microsoft.com/office/drawing/2014/main" id="{BB34A3F8-349F-4DE6-0BF3-FED943B0410B}"/>
              </a:ext>
            </a:extLst>
          </p:cNvPr>
          <p:cNvPicPr>
            <a:picLocks noChangeAspect="1"/>
          </p:cNvPicPr>
          <p:nvPr/>
        </p:nvPicPr>
        <p:blipFill>
          <a:blip r:embed="rId4"/>
          <a:stretch>
            <a:fillRect/>
          </a:stretch>
        </p:blipFill>
        <p:spPr>
          <a:xfrm>
            <a:off x="6885054" y="4499379"/>
            <a:ext cx="5148761" cy="2220303"/>
          </a:xfrm>
          <a:prstGeom prst="rect">
            <a:avLst/>
          </a:prstGeom>
        </p:spPr>
      </p:pic>
      <p:grpSp>
        <p:nvGrpSpPr>
          <p:cNvPr id="37" name="Gruppo 36">
            <a:extLst>
              <a:ext uri="{FF2B5EF4-FFF2-40B4-BE49-F238E27FC236}">
                <a16:creationId xmlns:a16="http://schemas.microsoft.com/office/drawing/2014/main" id="{32EE4D05-76B3-4FC7-EDBE-084DAC3CFFCE}"/>
              </a:ext>
            </a:extLst>
          </p:cNvPr>
          <p:cNvGrpSpPr/>
          <p:nvPr/>
        </p:nvGrpSpPr>
        <p:grpSpPr>
          <a:xfrm>
            <a:off x="8213615" y="1945044"/>
            <a:ext cx="3676285" cy="2388978"/>
            <a:chOff x="8301146" y="4284828"/>
            <a:chExt cx="3959732" cy="2573172"/>
          </a:xfrm>
        </p:grpSpPr>
        <p:grpSp>
          <p:nvGrpSpPr>
            <p:cNvPr id="3" name="Gruppo 2">
              <a:extLst>
                <a:ext uri="{FF2B5EF4-FFF2-40B4-BE49-F238E27FC236}">
                  <a16:creationId xmlns:a16="http://schemas.microsoft.com/office/drawing/2014/main" id="{8DC26319-208C-ED7B-B785-48E404B25EDB}"/>
                </a:ext>
              </a:extLst>
            </p:cNvPr>
            <p:cNvGrpSpPr>
              <a:grpSpLocks noChangeAspect="1"/>
            </p:cNvGrpSpPr>
            <p:nvPr/>
          </p:nvGrpSpPr>
          <p:grpSpPr>
            <a:xfrm>
              <a:off x="8301146" y="4284828"/>
              <a:ext cx="3863422" cy="2414639"/>
              <a:chOff x="124635" y="2586444"/>
              <a:chExt cx="6145437" cy="3840898"/>
            </a:xfrm>
          </p:grpSpPr>
          <p:pic>
            <p:nvPicPr>
              <p:cNvPr id="4" name="Immagine 3">
                <a:extLst>
                  <a:ext uri="{FF2B5EF4-FFF2-40B4-BE49-F238E27FC236}">
                    <a16:creationId xmlns:a16="http://schemas.microsoft.com/office/drawing/2014/main" id="{2B98768C-9FBA-90D1-0296-619CB8784178}"/>
                  </a:ext>
                </a:extLst>
              </p:cNvPr>
              <p:cNvPicPr>
                <a:picLocks noChangeAspect="1"/>
              </p:cNvPicPr>
              <p:nvPr/>
            </p:nvPicPr>
            <p:blipFill>
              <a:blip r:embed="rId5"/>
              <a:stretch>
                <a:fillRect/>
              </a:stretch>
            </p:blipFill>
            <p:spPr>
              <a:xfrm>
                <a:off x="124635" y="2586444"/>
                <a:ext cx="6145437" cy="3840898"/>
              </a:xfrm>
              <a:prstGeom prst="rect">
                <a:avLst/>
              </a:prstGeom>
            </p:spPr>
          </p:pic>
          <p:cxnSp>
            <p:nvCxnSpPr>
              <p:cNvPr id="5" name="Connettore 1 4">
                <a:extLst>
                  <a:ext uri="{FF2B5EF4-FFF2-40B4-BE49-F238E27FC236}">
                    <a16:creationId xmlns:a16="http://schemas.microsoft.com/office/drawing/2014/main" id="{7F62A1B5-2F50-019C-8ACF-AE3C1E21E049}"/>
                  </a:ext>
                </a:extLst>
              </p:cNvPr>
              <p:cNvCxnSpPr>
                <a:cxnSpLocks/>
              </p:cNvCxnSpPr>
              <p:nvPr/>
            </p:nvCxnSpPr>
            <p:spPr>
              <a:xfrm>
                <a:off x="1169734" y="5212406"/>
                <a:ext cx="4169229" cy="0"/>
              </a:xfrm>
              <a:prstGeom prst="line">
                <a:avLst/>
              </a:prstGeom>
              <a:noFill/>
              <a:ln w="19050" cap="flat" cmpd="sng" algn="ctr">
                <a:solidFill>
                  <a:sysClr val="windowText" lastClr="000000"/>
                </a:solidFill>
                <a:prstDash val="sysDash"/>
                <a:miter lim="800000"/>
              </a:ln>
              <a:effectLst/>
            </p:spPr>
          </p:cxnSp>
          <p:cxnSp>
            <p:nvCxnSpPr>
              <p:cNvPr id="24" name="Connettore 1 23">
                <a:extLst>
                  <a:ext uri="{FF2B5EF4-FFF2-40B4-BE49-F238E27FC236}">
                    <a16:creationId xmlns:a16="http://schemas.microsoft.com/office/drawing/2014/main" id="{8D46374B-7E85-7152-EEC7-1371920237D5}"/>
                  </a:ext>
                </a:extLst>
              </p:cNvPr>
              <p:cNvCxnSpPr>
                <a:cxnSpLocks/>
              </p:cNvCxnSpPr>
              <p:nvPr/>
            </p:nvCxnSpPr>
            <p:spPr>
              <a:xfrm>
                <a:off x="2786289" y="2830993"/>
                <a:ext cx="0" cy="2883462"/>
              </a:xfrm>
              <a:prstGeom prst="line">
                <a:avLst/>
              </a:prstGeom>
              <a:noFill/>
              <a:ln w="19050" cap="flat" cmpd="sng" algn="ctr">
                <a:solidFill>
                  <a:sysClr val="windowText" lastClr="000000"/>
                </a:solidFill>
                <a:prstDash val="sysDash"/>
                <a:miter lim="800000"/>
              </a:ln>
              <a:effectLst/>
            </p:spPr>
          </p:cxnSp>
        </p:grpSp>
        <p:sp>
          <p:nvSpPr>
            <p:cNvPr id="27" name="TextBox 6">
              <a:extLst>
                <a:ext uri="{FF2B5EF4-FFF2-40B4-BE49-F238E27FC236}">
                  <a16:creationId xmlns:a16="http://schemas.microsoft.com/office/drawing/2014/main" id="{E29DD9DF-DA6C-B823-C383-86FB94B43563}"/>
                </a:ext>
              </a:extLst>
            </p:cNvPr>
            <p:cNvSpPr txBox="1"/>
            <p:nvPr/>
          </p:nvSpPr>
          <p:spPr>
            <a:xfrm>
              <a:off x="8409118" y="6581001"/>
              <a:ext cx="385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ea typeface="+mn-ea"/>
                  <a:cs typeface="+mn-cs"/>
                </a:rPr>
                <a:t>Saturated </a:t>
              </a:r>
              <a:r>
                <a:rPr kumimoji="0" lang="en-US" sz="1200" b="0" i="1" u="none" strike="noStrike" kern="1200" cap="none" spc="0" normalizeH="0" baseline="0" noProof="0" err="1">
                  <a:ln>
                    <a:noFill/>
                  </a:ln>
                  <a:effectLst/>
                  <a:uLnTx/>
                  <a:uFillTx/>
                  <a:ea typeface="+mn-ea"/>
                  <a:cs typeface="+mn-cs"/>
                </a:rPr>
                <a:t>vapour</a:t>
              </a:r>
              <a:r>
                <a:rPr kumimoji="0" lang="en-US" sz="1200" b="0" i="1" u="none" strike="noStrike" kern="1200" cap="none" spc="0" normalizeH="0" baseline="0" noProof="0">
                  <a:ln>
                    <a:noFill/>
                  </a:ln>
                  <a:effectLst/>
                  <a:uLnTx/>
                  <a:uFillTx/>
                  <a:ea typeface="+mn-ea"/>
                  <a:cs typeface="+mn-cs"/>
                </a:rPr>
                <a:t> pressure from Honig and Hook (1960) </a:t>
              </a:r>
            </a:p>
          </p:txBody>
        </p:sp>
      </p:grpSp>
      <p:sp>
        <p:nvSpPr>
          <p:cNvPr id="30" name="CasellaDiTesto 29">
            <a:extLst>
              <a:ext uri="{FF2B5EF4-FFF2-40B4-BE49-F238E27FC236}">
                <a16:creationId xmlns:a16="http://schemas.microsoft.com/office/drawing/2014/main" id="{61E14A8C-2E80-FD0D-21F9-05D0D819C35B}"/>
              </a:ext>
            </a:extLst>
          </p:cNvPr>
          <p:cNvSpPr txBox="1"/>
          <p:nvPr/>
        </p:nvSpPr>
        <p:spPr>
          <a:xfrm>
            <a:off x="2552919" y="1058017"/>
            <a:ext cx="7169150" cy="923330"/>
          </a:xfrm>
          <a:prstGeom prst="rect">
            <a:avLst/>
          </a:prstGeom>
          <a:noFill/>
        </p:spPr>
        <p:txBody>
          <a:bodyPr wrap="square" rtlCol="0">
            <a:spAutoFit/>
          </a:bodyPr>
          <a:lstStyle/>
          <a:p>
            <a:pPr algn="just"/>
            <a:r>
              <a:rPr lang="en-US"/>
              <a:t>The main factor determining the vacuum level within the towers is the amount of gas released from the components installed inside the tower's chambers.</a:t>
            </a:r>
          </a:p>
        </p:txBody>
      </p:sp>
      <p:sp>
        <p:nvSpPr>
          <p:cNvPr id="31" name="CasellaDiTesto 30">
            <a:extLst>
              <a:ext uri="{FF2B5EF4-FFF2-40B4-BE49-F238E27FC236}">
                <a16:creationId xmlns:a16="http://schemas.microsoft.com/office/drawing/2014/main" id="{5EE4AE1B-98DB-9F8D-72B3-12A12CD1484E}"/>
              </a:ext>
            </a:extLst>
          </p:cNvPr>
          <p:cNvSpPr txBox="1"/>
          <p:nvPr/>
        </p:nvSpPr>
        <p:spPr>
          <a:xfrm>
            <a:off x="2510411" y="2483842"/>
            <a:ext cx="5368355" cy="1200329"/>
          </a:xfrm>
          <a:prstGeom prst="rect">
            <a:avLst/>
          </a:prstGeom>
          <a:noFill/>
        </p:spPr>
        <p:txBody>
          <a:bodyPr wrap="square" rtlCol="0">
            <a:spAutoFit/>
          </a:bodyPr>
          <a:lstStyle/>
          <a:p>
            <a:pPr algn="just"/>
            <a:r>
              <a:rPr lang="en-US">
                <a:sym typeface="Wingdings" pitchFamily="2" charset="2"/>
              </a:rPr>
              <a:t> </a:t>
            </a:r>
            <a:r>
              <a:rPr lang="en-US"/>
              <a:t>The choice of materials is critical to limit the traces of low-volatile organics, potentially </a:t>
            </a:r>
            <a:r>
              <a:rPr lang="en-US" err="1"/>
              <a:t>cryosrobing</a:t>
            </a:r>
            <a:r>
              <a:rPr lang="en-US"/>
              <a:t> onto optical surfaces and directly degrading ET performances.</a:t>
            </a:r>
          </a:p>
        </p:txBody>
      </p:sp>
      <p:sp>
        <p:nvSpPr>
          <p:cNvPr id="33" name="CasellaDiTesto 32">
            <a:extLst>
              <a:ext uri="{FF2B5EF4-FFF2-40B4-BE49-F238E27FC236}">
                <a16:creationId xmlns:a16="http://schemas.microsoft.com/office/drawing/2014/main" id="{F7A2FCA8-06F1-4867-979A-DA06C0B05ED6}"/>
              </a:ext>
            </a:extLst>
          </p:cNvPr>
          <p:cNvSpPr txBox="1"/>
          <p:nvPr/>
        </p:nvSpPr>
        <p:spPr>
          <a:xfrm>
            <a:off x="822960" y="4609364"/>
            <a:ext cx="5074920" cy="707886"/>
          </a:xfrm>
          <a:prstGeom prst="rect">
            <a:avLst/>
          </a:prstGeom>
          <a:noFill/>
        </p:spPr>
        <p:txBody>
          <a:bodyPr wrap="square">
            <a:spAutoFit/>
          </a:bodyPr>
          <a:lstStyle/>
          <a:p>
            <a:pPr algn="ctr"/>
            <a:r>
              <a:rPr lang="en-US" sz="2000">
                <a:solidFill>
                  <a:srgbClr val="FF0000"/>
                </a:solidFill>
              </a:rPr>
              <a:t>Test on materials and assemblies to assess their compatibility to the vacuum </a:t>
            </a:r>
          </a:p>
        </p:txBody>
      </p:sp>
      <p:sp>
        <p:nvSpPr>
          <p:cNvPr id="34" name="CasellaDiTesto 33">
            <a:extLst>
              <a:ext uri="{FF2B5EF4-FFF2-40B4-BE49-F238E27FC236}">
                <a16:creationId xmlns:a16="http://schemas.microsoft.com/office/drawing/2014/main" id="{D5EF52AA-41B5-E9ED-9254-CD35F1572470}"/>
              </a:ext>
            </a:extLst>
          </p:cNvPr>
          <p:cNvSpPr txBox="1"/>
          <p:nvPr/>
        </p:nvSpPr>
        <p:spPr>
          <a:xfrm>
            <a:off x="415228" y="5752612"/>
            <a:ext cx="6278880" cy="646331"/>
          </a:xfrm>
          <a:prstGeom prst="rect">
            <a:avLst/>
          </a:prstGeom>
          <a:noFill/>
        </p:spPr>
        <p:txBody>
          <a:bodyPr wrap="square">
            <a:spAutoFit/>
          </a:bodyPr>
          <a:lstStyle/>
          <a:p>
            <a:pPr marL="285750" indent="-285750">
              <a:buFont typeface="Arial" panose="020B0604020202020204" pitchFamily="34" charset="0"/>
              <a:buChar char="•"/>
            </a:pPr>
            <a:r>
              <a:rPr lang="en-US"/>
              <a:t>Outgassing Measurements</a:t>
            </a:r>
          </a:p>
          <a:p>
            <a:pPr marL="285750" indent="-285750">
              <a:buFont typeface="Arial" panose="020B0604020202020204" pitchFamily="34" charset="0"/>
              <a:buChar char="•"/>
            </a:pPr>
            <a:r>
              <a:rPr lang="en-US"/>
              <a:t>Vacuum compatible Materials List (EGO-INFN-KIT </a:t>
            </a:r>
            <a:r>
              <a:rPr lang="en-US" err="1"/>
              <a:t>MoA</a:t>
            </a:r>
            <a:r>
              <a:rPr lang="en-US"/>
              <a:t>)</a:t>
            </a:r>
          </a:p>
        </p:txBody>
      </p:sp>
      <p:sp>
        <p:nvSpPr>
          <p:cNvPr id="6" name="Segnaposto data 5">
            <a:extLst>
              <a:ext uri="{FF2B5EF4-FFF2-40B4-BE49-F238E27FC236}">
                <a16:creationId xmlns:a16="http://schemas.microsoft.com/office/drawing/2014/main" id="{7A2BD6D6-E935-843E-A7ED-A27605438829}"/>
              </a:ext>
            </a:extLst>
          </p:cNvPr>
          <p:cNvSpPr>
            <a:spLocks noGrp="1"/>
          </p:cNvSpPr>
          <p:nvPr>
            <p:ph type="dt" sz="half" idx="10"/>
          </p:nvPr>
        </p:nvSpPr>
        <p:spPr/>
        <p:txBody>
          <a:bodyPr/>
          <a:lstStyle/>
          <a:p>
            <a:r>
              <a:rPr lang="it-IT"/>
              <a:t>30/09/2025</a:t>
            </a:r>
            <a:endParaRPr lang="en-GB"/>
          </a:p>
        </p:txBody>
      </p:sp>
      <p:sp>
        <p:nvSpPr>
          <p:cNvPr id="7" name="Segnaposto piè di pagina 6">
            <a:extLst>
              <a:ext uri="{FF2B5EF4-FFF2-40B4-BE49-F238E27FC236}">
                <a16:creationId xmlns:a16="http://schemas.microsoft.com/office/drawing/2014/main" id="{DDFA78CB-D644-CAF1-384F-4173D951F757}"/>
              </a:ext>
            </a:extLst>
          </p:cNvPr>
          <p:cNvSpPr>
            <a:spLocks noGrp="1"/>
          </p:cNvSpPr>
          <p:nvPr>
            <p:ph type="ftr" sz="quarter" idx="11"/>
          </p:nvPr>
        </p:nvSpPr>
        <p:spPr/>
        <p:txBody>
          <a:bodyPr/>
          <a:lstStyle/>
          <a:p>
            <a:r>
              <a:rPr lang="en-GB"/>
              <a:t>L. Spallino, M. Angelucci, R. Cimino; LNF-INFN</a:t>
            </a:r>
          </a:p>
        </p:txBody>
      </p:sp>
      <p:sp>
        <p:nvSpPr>
          <p:cNvPr id="8" name="Segnaposto numero diapositiva 7">
            <a:extLst>
              <a:ext uri="{FF2B5EF4-FFF2-40B4-BE49-F238E27FC236}">
                <a16:creationId xmlns:a16="http://schemas.microsoft.com/office/drawing/2014/main" id="{B0E43D04-CABE-9950-A60A-A569B3032D34}"/>
              </a:ext>
            </a:extLst>
          </p:cNvPr>
          <p:cNvSpPr>
            <a:spLocks noGrp="1"/>
          </p:cNvSpPr>
          <p:nvPr>
            <p:ph type="sldNum" sz="quarter" idx="12"/>
          </p:nvPr>
        </p:nvSpPr>
        <p:spPr/>
        <p:txBody>
          <a:bodyPr/>
          <a:lstStyle/>
          <a:p>
            <a:fld id="{F6B9B36C-058A-4B45-9A9F-AC59BB9689E4}" type="slidenum">
              <a:rPr lang="en-GB" smtClean="0"/>
              <a:t>31</a:t>
            </a:fld>
            <a:endParaRPr lang="en-GB"/>
          </a:p>
        </p:txBody>
      </p:sp>
    </p:spTree>
    <p:extLst>
      <p:ext uri="{BB962C8B-B14F-4D97-AF65-F5344CB8AC3E}">
        <p14:creationId xmlns:p14="http://schemas.microsoft.com/office/powerpoint/2010/main" val="2623346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trumento, macchina, Ricambio auto, ingegneria&#10;&#10;Descrizione generata automaticamente">
            <a:extLst>
              <a:ext uri="{FF2B5EF4-FFF2-40B4-BE49-F238E27FC236}">
                <a16:creationId xmlns:a16="http://schemas.microsoft.com/office/drawing/2014/main" id="{F8955D43-73B8-67F4-1454-A48BA2FF43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rot="5400000">
            <a:off x="-813312" y="1869000"/>
            <a:ext cx="5811638" cy="3822924"/>
          </a:xfrm>
          <a:prstGeom prst="rect">
            <a:avLst/>
          </a:prstGeom>
        </p:spPr>
      </p:pic>
      <p:pic>
        <p:nvPicPr>
          <p:cNvPr id="6" name="Segnaposto contenuto 4" descr="Immagine che contiene macchina, interno, plastica, terreno&#10;&#10;Descrizione generata automaticamente">
            <a:extLst>
              <a:ext uri="{FF2B5EF4-FFF2-40B4-BE49-F238E27FC236}">
                <a16:creationId xmlns:a16="http://schemas.microsoft.com/office/drawing/2014/main" id="{D0BC7931-B7CC-91CC-2B3D-8A61691FF0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3202691" y="1761060"/>
            <a:ext cx="5811639" cy="4038802"/>
          </a:xfrm>
          <a:prstGeom prst="rect">
            <a:avLst/>
          </a:prstGeom>
        </p:spPr>
      </p:pic>
      <p:sp>
        <p:nvSpPr>
          <p:cNvPr id="2" name="CasellaDiTesto 1">
            <a:extLst>
              <a:ext uri="{FF2B5EF4-FFF2-40B4-BE49-F238E27FC236}">
                <a16:creationId xmlns:a16="http://schemas.microsoft.com/office/drawing/2014/main" id="{85831078-16A6-1ACB-DC1C-742E26796955}"/>
              </a:ext>
            </a:extLst>
          </p:cNvPr>
          <p:cNvSpPr txBox="1"/>
          <p:nvPr/>
        </p:nvSpPr>
        <p:spPr>
          <a:xfrm>
            <a:off x="181044" y="106790"/>
            <a:ext cx="96361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solidFill>
                <a:effectLst/>
                <a:uLnTx/>
                <a:uFillTx/>
                <a:latin typeface="Calibri" panose="020F0502020204030204"/>
                <a:ea typeface="+mn-ea"/>
                <a:cs typeface="+mn-cs"/>
              </a:rPr>
              <a:t>Studies on the emitted electrons from ion pumps</a:t>
            </a:r>
          </a:p>
        </p:txBody>
      </p:sp>
      <p:grpSp>
        <p:nvGrpSpPr>
          <p:cNvPr id="37" name="Gruppo 36">
            <a:extLst>
              <a:ext uri="{FF2B5EF4-FFF2-40B4-BE49-F238E27FC236}">
                <a16:creationId xmlns:a16="http://schemas.microsoft.com/office/drawing/2014/main" id="{878CB4F3-95B7-2736-DA0A-14BF8D095A33}"/>
              </a:ext>
            </a:extLst>
          </p:cNvPr>
          <p:cNvGrpSpPr/>
          <p:nvPr/>
        </p:nvGrpSpPr>
        <p:grpSpPr>
          <a:xfrm>
            <a:off x="7432766" y="874641"/>
            <a:ext cx="5020615" cy="5811639"/>
            <a:chOff x="7432766" y="171715"/>
            <a:chExt cx="5020615" cy="6514565"/>
          </a:xfrm>
        </p:grpSpPr>
        <p:sp>
          <p:nvSpPr>
            <p:cNvPr id="38" name="Rettangolo 37">
              <a:extLst>
                <a:ext uri="{FF2B5EF4-FFF2-40B4-BE49-F238E27FC236}">
                  <a16:creationId xmlns:a16="http://schemas.microsoft.com/office/drawing/2014/main" id="{4E33E097-1DF5-5458-7F40-CD0E5DAB4D4C}"/>
                </a:ext>
              </a:extLst>
            </p:cNvPr>
            <p:cNvSpPr/>
            <p:nvPr/>
          </p:nvSpPr>
          <p:spPr>
            <a:xfrm>
              <a:off x="8188031" y="171715"/>
              <a:ext cx="3822925" cy="65145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uppo 38">
              <a:extLst>
                <a:ext uri="{FF2B5EF4-FFF2-40B4-BE49-F238E27FC236}">
                  <a16:creationId xmlns:a16="http://schemas.microsoft.com/office/drawing/2014/main" id="{22F78696-8C97-2078-3765-794004715BC1}"/>
                </a:ext>
              </a:extLst>
            </p:cNvPr>
            <p:cNvGrpSpPr/>
            <p:nvPr/>
          </p:nvGrpSpPr>
          <p:grpSpPr>
            <a:xfrm>
              <a:off x="7432766" y="567899"/>
              <a:ext cx="5020615" cy="6118381"/>
              <a:chOff x="3666523" y="2877568"/>
              <a:chExt cx="2537272" cy="3092051"/>
            </a:xfrm>
          </p:grpSpPr>
          <p:sp>
            <p:nvSpPr>
              <p:cNvPr id="40" name="Rettangolo 39">
                <a:extLst>
                  <a:ext uri="{FF2B5EF4-FFF2-40B4-BE49-F238E27FC236}">
                    <a16:creationId xmlns:a16="http://schemas.microsoft.com/office/drawing/2014/main" id="{1309D44F-AB80-5C4F-64AE-3B8CDD9BC39A}"/>
                  </a:ext>
                </a:extLst>
              </p:cNvPr>
              <p:cNvSpPr/>
              <p:nvPr/>
            </p:nvSpPr>
            <p:spPr>
              <a:xfrm rot="5400000">
                <a:off x="4525247" y="3335726"/>
                <a:ext cx="756745" cy="141508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tangolo 40">
                <a:extLst>
                  <a:ext uri="{FF2B5EF4-FFF2-40B4-BE49-F238E27FC236}">
                    <a16:creationId xmlns:a16="http://schemas.microsoft.com/office/drawing/2014/main" id="{E749E558-A4C3-E5C2-83E0-142135693814}"/>
                  </a:ext>
                </a:extLst>
              </p:cNvPr>
              <p:cNvSpPr/>
              <p:nvPr/>
            </p:nvSpPr>
            <p:spPr>
              <a:xfrm>
                <a:off x="4871545" y="2877568"/>
                <a:ext cx="756745" cy="1957190"/>
              </a:xfrm>
              <a:prstGeom prst="rect">
                <a:avLst/>
              </a:prstGeom>
              <a:solidFill>
                <a:schemeClr val="accent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tangolo 41">
                <a:extLst>
                  <a:ext uri="{FF2B5EF4-FFF2-40B4-BE49-F238E27FC236}">
                    <a16:creationId xmlns:a16="http://schemas.microsoft.com/office/drawing/2014/main" id="{4B5DB8A2-8AD7-97A6-BD17-F31DE98DC45B}"/>
                  </a:ext>
                </a:extLst>
              </p:cNvPr>
              <p:cNvSpPr/>
              <p:nvPr/>
            </p:nvSpPr>
            <p:spPr>
              <a:xfrm>
                <a:off x="4661871" y="4834758"/>
                <a:ext cx="1155773" cy="956442"/>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tangolo 42">
                <a:extLst>
                  <a:ext uri="{FF2B5EF4-FFF2-40B4-BE49-F238E27FC236}">
                    <a16:creationId xmlns:a16="http://schemas.microsoft.com/office/drawing/2014/main" id="{7BD8E01E-5FA6-A491-0B41-026893E6DB66}"/>
                  </a:ext>
                </a:extLst>
              </p:cNvPr>
              <p:cNvSpPr/>
              <p:nvPr/>
            </p:nvSpPr>
            <p:spPr>
              <a:xfrm>
                <a:off x="4956003" y="3587703"/>
                <a:ext cx="587828" cy="7405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tangolo 43">
                <a:extLst>
                  <a:ext uri="{FF2B5EF4-FFF2-40B4-BE49-F238E27FC236}">
                    <a16:creationId xmlns:a16="http://schemas.microsoft.com/office/drawing/2014/main" id="{B77E9F6A-18A4-A394-0C7A-576C0A03B612}"/>
                  </a:ext>
                </a:extLst>
              </p:cNvPr>
              <p:cNvSpPr/>
              <p:nvPr/>
            </p:nvSpPr>
            <p:spPr>
              <a:xfrm rot="16200000">
                <a:off x="4343776" y="4011004"/>
                <a:ext cx="587828" cy="7405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Connettore 1 44">
                <a:extLst>
                  <a:ext uri="{FF2B5EF4-FFF2-40B4-BE49-F238E27FC236}">
                    <a16:creationId xmlns:a16="http://schemas.microsoft.com/office/drawing/2014/main" id="{1D8E1A57-E107-E568-C7CE-6ADEAD899FC6}"/>
                  </a:ext>
                </a:extLst>
              </p:cNvPr>
              <p:cNvCxnSpPr>
                <a:cxnSpLocks/>
              </p:cNvCxnSpPr>
              <p:nvPr/>
            </p:nvCxnSpPr>
            <p:spPr>
              <a:xfrm flipH="1">
                <a:off x="5249916" y="2877568"/>
                <a:ext cx="1" cy="7085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ttore 1 45">
                <a:extLst>
                  <a:ext uri="{FF2B5EF4-FFF2-40B4-BE49-F238E27FC236}">
                    <a16:creationId xmlns:a16="http://schemas.microsoft.com/office/drawing/2014/main" id="{689B7EBD-9EF7-EB7D-1643-CA6C93A109A0}"/>
                  </a:ext>
                </a:extLst>
              </p:cNvPr>
              <p:cNvCxnSpPr>
                <a:cxnSpLocks/>
                <a:stCxn id="40" idx="2"/>
              </p:cNvCxnSpPr>
              <p:nvPr/>
            </p:nvCxnSpPr>
            <p:spPr>
              <a:xfrm flipV="1">
                <a:off x="4196080" y="4043265"/>
                <a:ext cx="404580"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Arco 46">
                <a:extLst>
                  <a:ext uri="{FF2B5EF4-FFF2-40B4-BE49-F238E27FC236}">
                    <a16:creationId xmlns:a16="http://schemas.microsoft.com/office/drawing/2014/main" id="{8FC65A3A-C36C-FD8A-25AC-BC134641D81D}"/>
                  </a:ext>
                </a:extLst>
              </p:cNvPr>
              <p:cNvSpPr/>
              <p:nvPr/>
            </p:nvSpPr>
            <p:spPr>
              <a:xfrm>
                <a:off x="3843066" y="4023021"/>
                <a:ext cx="1415080" cy="1464091"/>
              </a:xfrm>
              <a:prstGeom prst="arc">
                <a:avLst>
                  <a:gd name="adj1" fmla="val 16951538"/>
                  <a:gd name="adj2" fmla="val 0"/>
                </a:avLst>
              </a:prstGeom>
              <a:ln w="222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Arco 47">
                <a:extLst>
                  <a:ext uri="{FF2B5EF4-FFF2-40B4-BE49-F238E27FC236}">
                    <a16:creationId xmlns:a16="http://schemas.microsoft.com/office/drawing/2014/main" id="{000C833D-D2DF-D71A-B0E6-BE9C9928BD47}"/>
                  </a:ext>
                </a:extLst>
              </p:cNvPr>
              <p:cNvSpPr/>
              <p:nvPr/>
            </p:nvSpPr>
            <p:spPr>
              <a:xfrm flipH="1">
                <a:off x="5258146" y="4306800"/>
                <a:ext cx="945649" cy="1006179"/>
              </a:xfrm>
              <a:prstGeom prst="arc">
                <a:avLst>
                  <a:gd name="adj1" fmla="val 16951538"/>
                  <a:gd name="adj2" fmla="val 0"/>
                </a:avLst>
              </a:prstGeom>
              <a:ln w="222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o 48">
                <a:extLst>
                  <a:ext uri="{FF2B5EF4-FFF2-40B4-BE49-F238E27FC236}">
                    <a16:creationId xmlns:a16="http://schemas.microsoft.com/office/drawing/2014/main" id="{C603849F-1125-8FC9-4637-58F9DFB1E8A4}"/>
                  </a:ext>
                </a:extLst>
              </p:cNvPr>
              <p:cNvSpPr/>
              <p:nvPr/>
            </p:nvSpPr>
            <p:spPr>
              <a:xfrm rot="5574976" flipH="1">
                <a:off x="4105939" y="3477202"/>
                <a:ext cx="1131377" cy="2010209"/>
              </a:xfrm>
              <a:prstGeom prst="arc">
                <a:avLst>
                  <a:gd name="adj1" fmla="val 16951538"/>
                  <a:gd name="adj2" fmla="val 22014"/>
                </a:avLst>
              </a:prstGeom>
              <a:ln w="222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Arco 49">
                <a:extLst>
                  <a:ext uri="{FF2B5EF4-FFF2-40B4-BE49-F238E27FC236}">
                    <a16:creationId xmlns:a16="http://schemas.microsoft.com/office/drawing/2014/main" id="{FCC9A95A-B331-5BF3-E7C7-D6B1DF0EA932}"/>
                  </a:ext>
                </a:extLst>
              </p:cNvPr>
              <p:cNvSpPr/>
              <p:nvPr/>
            </p:nvSpPr>
            <p:spPr>
              <a:xfrm>
                <a:off x="4637690" y="3661762"/>
                <a:ext cx="677536" cy="2307857"/>
              </a:xfrm>
              <a:prstGeom prst="arc">
                <a:avLst>
                  <a:gd name="adj1" fmla="val 16445889"/>
                  <a:gd name="adj2" fmla="val 0"/>
                </a:avLst>
              </a:prstGeom>
              <a:ln w="222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o 50">
                <a:extLst>
                  <a:ext uri="{FF2B5EF4-FFF2-40B4-BE49-F238E27FC236}">
                    <a16:creationId xmlns:a16="http://schemas.microsoft.com/office/drawing/2014/main" id="{5F1E2EB3-0F2E-622B-7E8A-4C1EC56CF4C9}"/>
                  </a:ext>
                </a:extLst>
              </p:cNvPr>
              <p:cNvSpPr/>
              <p:nvPr/>
            </p:nvSpPr>
            <p:spPr>
              <a:xfrm rot="21437950" flipH="1" flipV="1">
                <a:off x="5236507" y="3322269"/>
                <a:ext cx="945649" cy="809715"/>
              </a:xfrm>
              <a:prstGeom prst="arc">
                <a:avLst>
                  <a:gd name="adj1" fmla="val 16951538"/>
                  <a:gd name="adj2" fmla="val 618892"/>
                </a:avLst>
              </a:prstGeom>
              <a:ln w="222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2" name="CasellaDiTesto 51">
            <a:extLst>
              <a:ext uri="{FF2B5EF4-FFF2-40B4-BE49-F238E27FC236}">
                <a16:creationId xmlns:a16="http://schemas.microsoft.com/office/drawing/2014/main" id="{ECC02DB5-7546-7F42-065E-DE8C839B9A35}"/>
              </a:ext>
            </a:extLst>
          </p:cNvPr>
          <p:cNvSpPr txBox="1"/>
          <p:nvPr/>
        </p:nvSpPr>
        <p:spPr>
          <a:xfrm>
            <a:off x="10033618" y="5465208"/>
            <a:ext cx="10855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Ion Pump</a:t>
            </a:r>
          </a:p>
        </p:txBody>
      </p:sp>
      <p:sp>
        <p:nvSpPr>
          <p:cNvPr id="53" name="Arco 52">
            <a:extLst>
              <a:ext uri="{FF2B5EF4-FFF2-40B4-BE49-F238E27FC236}">
                <a16:creationId xmlns:a16="http://schemas.microsoft.com/office/drawing/2014/main" id="{A84273E2-0206-5E60-F406-C0CF11613CB3}"/>
              </a:ext>
            </a:extLst>
          </p:cNvPr>
          <p:cNvSpPr/>
          <p:nvPr/>
        </p:nvSpPr>
        <p:spPr>
          <a:xfrm flipH="1">
            <a:off x="10695127" y="3408800"/>
            <a:ext cx="1678625" cy="1990972"/>
          </a:xfrm>
          <a:prstGeom prst="arc">
            <a:avLst>
              <a:gd name="adj1" fmla="val 16951538"/>
              <a:gd name="adj2" fmla="val 21487204"/>
            </a:avLst>
          </a:prstGeom>
          <a:ln w="222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39E4D5D4-7B9D-B285-6E82-5A84ACF58C96}"/>
              </a:ext>
            </a:extLst>
          </p:cNvPr>
          <p:cNvSpPr txBox="1"/>
          <p:nvPr/>
        </p:nvSpPr>
        <p:spPr>
          <a:xfrm>
            <a:off x="9951960" y="874286"/>
            <a:ext cx="11955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Collector 1</a:t>
            </a:r>
          </a:p>
        </p:txBody>
      </p:sp>
      <p:sp>
        <p:nvSpPr>
          <p:cNvPr id="9" name="CasellaDiTesto 8">
            <a:extLst>
              <a:ext uri="{FF2B5EF4-FFF2-40B4-BE49-F238E27FC236}">
                <a16:creationId xmlns:a16="http://schemas.microsoft.com/office/drawing/2014/main" id="{740530A7-2326-CCF3-CCDD-D2D2D6919CA1}"/>
              </a:ext>
            </a:extLst>
          </p:cNvPr>
          <p:cNvSpPr txBox="1"/>
          <p:nvPr/>
        </p:nvSpPr>
        <p:spPr>
          <a:xfrm rot="16200000">
            <a:off x="7719079" y="3109560"/>
            <a:ext cx="11955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Collector 2</a:t>
            </a:r>
          </a:p>
        </p:txBody>
      </p:sp>
      <p:sp>
        <p:nvSpPr>
          <p:cNvPr id="10" name="CasellaDiTesto 9">
            <a:extLst>
              <a:ext uri="{FF2B5EF4-FFF2-40B4-BE49-F238E27FC236}">
                <a16:creationId xmlns:a16="http://schemas.microsoft.com/office/drawing/2014/main" id="{20B8B57D-B9F1-3DC2-32CA-986E525D6CE3}"/>
              </a:ext>
            </a:extLst>
          </p:cNvPr>
          <p:cNvSpPr txBox="1"/>
          <p:nvPr/>
        </p:nvSpPr>
        <p:spPr>
          <a:xfrm>
            <a:off x="8629527" y="1819739"/>
            <a:ext cx="12680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UHVacuum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Chamber</a:t>
            </a:r>
          </a:p>
        </p:txBody>
      </p:sp>
      <p:sp>
        <p:nvSpPr>
          <p:cNvPr id="11" name="CasellaDiTesto 10">
            <a:extLst>
              <a:ext uri="{FF2B5EF4-FFF2-40B4-BE49-F238E27FC236}">
                <a16:creationId xmlns:a16="http://schemas.microsoft.com/office/drawing/2014/main" id="{7926D266-B0A9-F91E-F4F5-B1D900060C2C}"/>
              </a:ext>
            </a:extLst>
          </p:cNvPr>
          <p:cNvSpPr txBox="1"/>
          <p:nvPr/>
        </p:nvSpPr>
        <p:spPr>
          <a:xfrm>
            <a:off x="1612040" y="1112787"/>
            <a:ext cx="13037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Collector</a:t>
            </a:r>
          </a:p>
        </p:txBody>
      </p:sp>
      <p:sp>
        <p:nvSpPr>
          <p:cNvPr id="12" name="CasellaDiTesto 11">
            <a:extLst>
              <a:ext uri="{FF2B5EF4-FFF2-40B4-BE49-F238E27FC236}">
                <a16:creationId xmlns:a16="http://schemas.microsoft.com/office/drawing/2014/main" id="{92F515F9-DC39-B55C-4EFE-5396A9E5DA9B}"/>
              </a:ext>
            </a:extLst>
          </p:cNvPr>
          <p:cNvSpPr txBox="1"/>
          <p:nvPr/>
        </p:nvSpPr>
        <p:spPr>
          <a:xfrm>
            <a:off x="9741021" y="4050883"/>
            <a:ext cx="95718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Emitted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electrons</a:t>
            </a:r>
          </a:p>
        </p:txBody>
      </p:sp>
      <p:pic>
        <p:nvPicPr>
          <p:cNvPr id="3" name="Picture 2" descr="Done' or not 'Done' – The Definition of Done (DoD) | Product Management">
            <a:extLst>
              <a:ext uri="{FF2B5EF4-FFF2-40B4-BE49-F238E27FC236}">
                <a16:creationId xmlns:a16="http://schemas.microsoft.com/office/drawing/2014/main" id="{C12A57E9-080B-3EF6-0EAB-C98CECB27A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50761" y="20339"/>
            <a:ext cx="1211960" cy="908439"/>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data 4">
            <a:extLst>
              <a:ext uri="{FF2B5EF4-FFF2-40B4-BE49-F238E27FC236}">
                <a16:creationId xmlns:a16="http://schemas.microsoft.com/office/drawing/2014/main" id="{B9D6AA33-719C-C753-84F7-276A3AA90D85}"/>
              </a:ext>
            </a:extLst>
          </p:cNvPr>
          <p:cNvSpPr>
            <a:spLocks noGrp="1"/>
          </p:cNvSpPr>
          <p:nvPr>
            <p:ph type="dt" sz="half" idx="10"/>
          </p:nvPr>
        </p:nvSpPr>
        <p:spPr/>
        <p:txBody>
          <a:bodyPr/>
          <a:lstStyle/>
          <a:p>
            <a:r>
              <a:rPr lang="it-IT">
                <a:solidFill>
                  <a:schemeClr val="tx1"/>
                </a:solidFill>
              </a:rPr>
              <a:t>30/09/2025</a:t>
            </a:r>
            <a:endParaRPr lang="en-GB" dirty="0">
              <a:solidFill>
                <a:schemeClr val="tx1"/>
              </a:solidFill>
            </a:endParaRPr>
          </a:p>
        </p:txBody>
      </p:sp>
      <p:sp>
        <p:nvSpPr>
          <p:cNvPr id="7" name="Segnaposto piè di pagina 6">
            <a:extLst>
              <a:ext uri="{FF2B5EF4-FFF2-40B4-BE49-F238E27FC236}">
                <a16:creationId xmlns:a16="http://schemas.microsoft.com/office/drawing/2014/main" id="{5C52D744-76C3-0890-6411-02479144DA5B}"/>
              </a:ext>
            </a:extLst>
          </p:cNvPr>
          <p:cNvSpPr>
            <a:spLocks noGrp="1"/>
          </p:cNvSpPr>
          <p:nvPr>
            <p:ph type="ftr" sz="quarter" idx="11"/>
          </p:nvPr>
        </p:nvSpPr>
        <p:spPr/>
        <p:txBody>
          <a:bodyPr/>
          <a:lstStyle/>
          <a:p>
            <a:r>
              <a:rPr lang="en-GB">
                <a:solidFill>
                  <a:schemeClr val="tx1"/>
                </a:solidFill>
              </a:rPr>
              <a:t>L. Spallino, M. Angelucci, R. Cimino; LNF-INFN</a:t>
            </a:r>
          </a:p>
        </p:txBody>
      </p:sp>
      <p:sp>
        <p:nvSpPr>
          <p:cNvPr id="13" name="Segnaposto numero diapositiva 12">
            <a:extLst>
              <a:ext uri="{FF2B5EF4-FFF2-40B4-BE49-F238E27FC236}">
                <a16:creationId xmlns:a16="http://schemas.microsoft.com/office/drawing/2014/main" id="{02DD09E2-1C54-758F-85E0-FDBC9A3922B3}"/>
              </a:ext>
            </a:extLst>
          </p:cNvPr>
          <p:cNvSpPr>
            <a:spLocks noGrp="1"/>
          </p:cNvSpPr>
          <p:nvPr>
            <p:ph type="sldNum" sz="quarter" idx="12"/>
          </p:nvPr>
        </p:nvSpPr>
        <p:spPr/>
        <p:txBody>
          <a:bodyPr/>
          <a:lstStyle/>
          <a:p>
            <a:fld id="{F6B9B36C-058A-4B45-9A9F-AC59BB9689E4}" type="slidenum">
              <a:rPr lang="en-GB" smtClean="0">
                <a:solidFill>
                  <a:schemeClr val="tx1"/>
                </a:solidFill>
              </a:rPr>
              <a:t>32</a:t>
            </a:fld>
            <a:endParaRPr lang="en-GB">
              <a:solidFill>
                <a:schemeClr val="tx1"/>
              </a:solidFill>
            </a:endParaRPr>
          </a:p>
        </p:txBody>
      </p:sp>
    </p:spTree>
    <p:extLst>
      <p:ext uri="{BB962C8B-B14F-4D97-AF65-F5344CB8AC3E}">
        <p14:creationId xmlns:p14="http://schemas.microsoft.com/office/powerpoint/2010/main" val="3424817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579C-CF4B-6481-E0C4-5CCB428F412B}"/>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B1792388-6ACE-C63A-E9B2-5CCBF24AF37C}"/>
              </a:ext>
            </a:extLst>
          </p:cNvPr>
          <p:cNvSpPr txBox="1"/>
          <p:nvPr/>
        </p:nvSpPr>
        <p:spPr>
          <a:xfrm>
            <a:off x="2932821" y="808824"/>
            <a:ext cx="63263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GW detector Upgrade for High Sensitivity</a:t>
            </a:r>
          </a:p>
        </p:txBody>
      </p:sp>
      <p:sp>
        <p:nvSpPr>
          <p:cNvPr id="5" name="CasellaDiTesto 4">
            <a:extLst>
              <a:ext uri="{FF2B5EF4-FFF2-40B4-BE49-F238E27FC236}">
                <a16:creationId xmlns:a16="http://schemas.microsoft.com/office/drawing/2014/main" id="{7A272CB9-E626-955D-72E3-91EC5BF5D601}"/>
              </a:ext>
            </a:extLst>
          </p:cNvPr>
          <p:cNvSpPr txBox="1"/>
          <p:nvPr/>
        </p:nvSpPr>
        <p:spPr>
          <a:xfrm>
            <a:off x="7386829" y="1692984"/>
            <a:ext cx="3744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Frost mitigation on Cryogenic Mirrors</a:t>
            </a:r>
          </a:p>
        </p:txBody>
      </p:sp>
      <p:sp>
        <p:nvSpPr>
          <p:cNvPr id="9" name="CasellaDiTesto 8">
            <a:extLst>
              <a:ext uri="{FF2B5EF4-FFF2-40B4-BE49-F238E27FC236}">
                <a16:creationId xmlns:a16="http://schemas.microsoft.com/office/drawing/2014/main" id="{458C4289-14C4-F89E-541A-7CA06A442A50}"/>
              </a:ext>
            </a:extLst>
          </p:cNvPr>
          <p:cNvSpPr txBox="1"/>
          <p:nvPr/>
        </p:nvSpPr>
        <p:spPr>
          <a:xfrm>
            <a:off x="1375472" y="1554485"/>
            <a:ext cx="3114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Electrostatic charges mitigation</a:t>
            </a:r>
          </a:p>
        </p:txBody>
      </p:sp>
      <p:sp>
        <p:nvSpPr>
          <p:cNvPr id="15" name="Rettangolo con angoli arrotondati 14">
            <a:extLst>
              <a:ext uri="{FF2B5EF4-FFF2-40B4-BE49-F238E27FC236}">
                <a16:creationId xmlns:a16="http://schemas.microsoft.com/office/drawing/2014/main" id="{F9328A98-4B37-BC80-AE6D-06F6885938C3}"/>
              </a:ext>
            </a:extLst>
          </p:cNvPr>
          <p:cNvSpPr/>
          <p:nvPr/>
        </p:nvSpPr>
        <p:spPr>
          <a:xfrm>
            <a:off x="8791337" y="3103134"/>
            <a:ext cx="3011648" cy="1204878"/>
          </a:xfrm>
          <a:prstGeom prst="roundRect">
            <a:avLst/>
          </a:prstGeom>
          <a:solidFill>
            <a:schemeClr val="bg1">
              <a:lumMod val="8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B7BC62F9-A15D-D8C0-4646-9CC466466CCB}"/>
              </a:ext>
            </a:extLst>
          </p:cNvPr>
          <p:cNvSpPr txBox="1"/>
          <p:nvPr/>
        </p:nvSpPr>
        <p:spPr>
          <a:xfrm>
            <a:off x="8862575" y="3239795"/>
            <a:ext cx="286918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Characterization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materials vacuum properties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(Outgassing)</a:t>
            </a:r>
          </a:p>
        </p:txBody>
      </p:sp>
      <p:sp>
        <p:nvSpPr>
          <p:cNvPr id="20" name="CasellaDiTesto 19">
            <a:extLst>
              <a:ext uri="{FF2B5EF4-FFF2-40B4-BE49-F238E27FC236}">
                <a16:creationId xmlns:a16="http://schemas.microsoft.com/office/drawing/2014/main" id="{E8130DBE-1269-DFF4-B2F6-83799564D636}"/>
              </a:ext>
            </a:extLst>
          </p:cNvPr>
          <p:cNvSpPr txBox="1"/>
          <p:nvPr/>
        </p:nvSpPr>
        <p:spPr>
          <a:xfrm>
            <a:off x="8760020" y="4329479"/>
            <a:ext cx="306712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Liedl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(Vacuum Group – Latino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EGO/Virgo)</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03C65953-E1CF-498B-DEDB-5F0453E68B1F}"/>
              </a:ext>
            </a:extLst>
          </p:cNvPr>
          <p:cNvSpPr/>
          <p:nvPr/>
        </p:nvSpPr>
        <p:spPr>
          <a:xfrm>
            <a:off x="389010" y="3103134"/>
            <a:ext cx="2894202" cy="1204878"/>
          </a:xfrm>
          <a:prstGeom prst="roundRect">
            <a:avLst/>
          </a:prstGeom>
          <a:solidFill>
            <a:schemeClr val="bg1">
              <a:lumMod val="8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F4B50DFF-EEB5-6A6B-655B-D65CB239D8CF}"/>
              </a:ext>
            </a:extLst>
          </p:cNvPr>
          <p:cNvSpPr txBox="1"/>
          <p:nvPr/>
        </p:nvSpPr>
        <p:spPr>
          <a:xfrm>
            <a:off x="517866" y="3243908"/>
            <a:ext cx="26364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charge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(Electrostatic screen)</a:t>
            </a:r>
          </a:p>
        </p:txBody>
      </p:sp>
      <p:sp>
        <p:nvSpPr>
          <p:cNvPr id="32" name="CasellaDiTesto 31">
            <a:extLst>
              <a:ext uri="{FF2B5EF4-FFF2-40B4-BE49-F238E27FC236}">
                <a16:creationId xmlns:a16="http://schemas.microsoft.com/office/drawing/2014/main" id="{6BB56CA0-C26C-16D2-253D-D92B7BB07195}"/>
              </a:ext>
            </a:extLst>
          </p:cNvPr>
          <p:cNvSpPr txBox="1"/>
          <p:nvPr/>
        </p:nvSpPr>
        <p:spPr>
          <a:xfrm>
            <a:off x="-31535" y="4329479"/>
            <a:ext cx="372813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&amp; Vacuum Group @ LNF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&amp; EGO/Virgo &amp; IFAE)</a:t>
            </a:r>
          </a:p>
        </p:txBody>
      </p:sp>
      <p:sp>
        <p:nvSpPr>
          <p:cNvPr id="39" name="Rettangolo con angoli arrotondati 38">
            <a:extLst>
              <a:ext uri="{FF2B5EF4-FFF2-40B4-BE49-F238E27FC236}">
                <a16:creationId xmlns:a16="http://schemas.microsoft.com/office/drawing/2014/main" id="{55BDA7D7-3E0A-A026-FD7E-227C6348D376}"/>
              </a:ext>
            </a:extLst>
          </p:cNvPr>
          <p:cNvSpPr/>
          <p:nvPr/>
        </p:nvSpPr>
        <p:spPr>
          <a:xfrm>
            <a:off x="3672224" y="3103134"/>
            <a:ext cx="4730101" cy="12048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uppo 42">
            <a:extLst>
              <a:ext uri="{FF2B5EF4-FFF2-40B4-BE49-F238E27FC236}">
                <a16:creationId xmlns:a16="http://schemas.microsoft.com/office/drawing/2014/main" id="{0D7D479C-45BE-3EA4-7482-1D7513945AA4}"/>
              </a:ext>
            </a:extLst>
          </p:cNvPr>
          <p:cNvGrpSpPr/>
          <p:nvPr/>
        </p:nvGrpSpPr>
        <p:grpSpPr>
          <a:xfrm>
            <a:off x="3771803" y="3382408"/>
            <a:ext cx="4530943" cy="646331"/>
            <a:chOff x="3841608" y="4617442"/>
            <a:chExt cx="4530943" cy="646331"/>
          </a:xfrm>
        </p:grpSpPr>
        <p:sp>
          <p:nvSpPr>
            <p:cNvPr id="48" name="CasellaDiTesto 47">
              <a:extLst>
                <a:ext uri="{FF2B5EF4-FFF2-40B4-BE49-F238E27FC236}">
                  <a16:creationId xmlns:a16="http://schemas.microsoft.com/office/drawing/2014/main" id="{7799FC8E-D0C8-057C-AC8E-F608B972ACE1}"/>
                </a:ext>
              </a:extLst>
            </p:cNvPr>
            <p:cNvSpPr txBox="1"/>
            <p:nvPr/>
          </p:nvSpPr>
          <p:spPr>
            <a:xfrm>
              <a:off x="6195287" y="4617442"/>
              <a:ext cx="21772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Frost 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desorption)</a:t>
              </a:r>
            </a:p>
          </p:txBody>
        </p:sp>
        <p:sp>
          <p:nvSpPr>
            <p:cNvPr id="49" name="CasellaDiTesto 48">
              <a:extLst>
                <a:ext uri="{FF2B5EF4-FFF2-40B4-BE49-F238E27FC236}">
                  <a16:creationId xmlns:a16="http://schemas.microsoft.com/office/drawing/2014/main" id="{9819A5E3-F9A5-1C89-EF2C-7DAA61C03957}"/>
                </a:ext>
              </a:extLst>
            </p:cNvPr>
            <p:cNvSpPr txBox="1"/>
            <p:nvPr/>
          </p:nvSpPr>
          <p:spPr>
            <a:xfrm>
              <a:off x="3841608" y="4617442"/>
              <a:ext cx="21297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Charge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(Electron irradiation)</a:t>
              </a:r>
            </a:p>
          </p:txBody>
        </p:sp>
      </p:grpSp>
      <p:sp>
        <p:nvSpPr>
          <p:cNvPr id="46" name="CasellaDiTesto 45">
            <a:extLst>
              <a:ext uri="{FF2B5EF4-FFF2-40B4-BE49-F238E27FC236}">
                <a16:creationId xmlns:a16="http://schemas.microsoft.com/office/drawing/2014/main" id="{5F825C68-8379-3B80-C168-2058EF6E1A31}"/>
              </a:ext>
            </a:extLst>
          </p:cNvPr>
          <p:cNvSpPr txBox="1"/>
          <p:nvPr/>
        </p:nvSpPr>
        <p:spPr>
          <a:xfrm>
            <a:off x="5064893" y="2404089"/>
            <a:ext cx="194476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 Angelucci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MaSSLab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7" name="CasellaDiTesto 46">
            <a:extLst>
              <a:ext uri="{FF2B5EF4-FFF2-40B4-BE49-F238E27FC236}">
                <a16:creationId xmlns:a16="http://schemas.microsoft.com/office/drawing/2014/main" id="{1746FF75-F4CB-3B7F-B661-B158B3037A83}"/>
              </a:ext>
            </a:extLst>
          </p:cNvPr>
          <p:cNvSpPr txBox="1"/>
          <p:nvPr/>
        </p:nvSpPr>
        <p:spPr>
          <a:xfrm>
            <a:off x="4805750" y="4297751"/>
            <a:ext cx="2364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Cryogenic Environment</a:t>
            </a:r>
          </a:p>
        </p:txBody>
      </p:sp>
      <p:cxnSp>
        <p:nvCxnSpPr>
          <p:cNvPr id="51" name="Connettore 2 50">
            <a:extLst>
              <a:ext uri="{FF2B5EF4-FFF2-40B4-BE49-F238E27FC236}">
                <a16:creationId xmlns:a16="http://schemas.microsoft.com/office/drawing/2014/main" id="{BF850D01-59E8-D086-3556-9E0028FD44EA}"/>
              </a:ext>
            </a:extLst>
          </p:cNvPr>
          <p:cNvCxnSpPr>
            <a:cxnSpLocks/>
          </p:cNvCxnSpPr>
          <p:nvPr/>
        </p:nvCxnSpPr>
        <p:spPr>
          <a:xfrm>
            <a:off x="9504725" y="2318682"/>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FD7355FA-1478-6529-B7EC-2282053D0784}"/>
              </a:ext>
            </a:extLst>
          </p:cNvPr>
          <p:cNvCxnSpPr>
            <a:cxnSpLocks/>
          </p:cNvCxnSpPr>
          <p:nvPr/>
        </p:nvCxnSpPr>
        <p:spPr>
          <a:xfrm flipH="1">
            <a:off x="8215943" y="2301903"/>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9F8D6241-BF13-A084-32EB-157AF7F9A292}"/>
              </a:ext>
            </a:extLst>
          </p:cNvPr>
          <p:cNvCxnSpPr>
            <a:cxnSpLocks/>
          </p:cNvCxnSpPr>
          <p:nvPr/>
        </p:nvCxnSpPr>
        <p:spPr>
          <a:xfrm>
            <a:off x="3225239" y="2320080"/>
            <a:ext cx="792436" cy="62169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Connettore 2 61">
            <a:extLst>
              <a:ext uri="{FF2B5EF4-FFF2-40B4-BE49-F238E27FC236}">
                <a16:creationId xmlns:a16="http://schemas.microsoft.com/office/drawing/2014/main" id="{9A4094AB-21D4-A01E-E41E-76300C512F16}"/>
              </a:ext>
            </a:extLst>
          </p:cNvPr>
          <p:cNvCxnSpPr>
            <a:cxnSpLocks/>
          </p:cNvCxnSpPr>
          <p:nvPr/>
        </p:nvCxnSpPr>
        <p:spPr>
          <a:xfrm flipH="1">
            <a:off x="1936457" y="2303301"/>
            <a:ext cx="792436" cy="62169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asellaDiTesto 62">
            <a:extLst>
              <a:ext uri="{FF2B5EF4-FFF2-40B4-BE49-F238E27FC236}">
                <a16:creationId xmlns:a16="http://schemas.microsoft.com/office/drawing/2014/main" id="{141B6354-58E0-A4A6-5CF8-6F0F529B1C99}"/>
              </a:ext>
            </a:extLst>
          </p:cNvPr>
          <p:cNvSpPr txBox="1"/>
          <p:nvPr/>
        </p:nvSpPr>
        <p:spPr>
          <a:xfrm>
            <a:off x="9840049" y="2350476"/>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4" name="CasellaDiTesto 63">
            <a:extLst>
              <a:ext uri="{FF2B5EF4-FFF2-40B4-BE49-F238E27FC236}">
                <a16:creationId xmlns:a16="http://schemas.microsoft.com/office/drawing/2014/main" id="{69E03885-0799-C666-DF54-F8233197331A}"/>
              </a:ext>
            </a:extLst>
          </p:cNvPr>
          <p:cNvSpPr txBox="1"/>
          <p:nvPr/>
        </p:nvSpPr>
        <p:spPr>
          <a:xfrm>
            <a:off x="8025910" y="2350475"/>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65" name="CasellaDiTesto 64">
            <a:extLst>
              <a:ext uri="{FF2B5EF4-FFF2-40B4-BE49-F238E27FC236}">
                <a16:creationId xmlns:a16="http://schemas.microsoft.com/office/drawing/2014/main" id="{CD19ADC9-F009-C885-43F2-6274DE2CB6E8}"/>
              </a:ext>
            </a:extLst>
          </p:cNvPr>
          <p:cNvSpPr txBox="1"/>
          <p:nvPr/>
        </p:nvSpPr>
        <p:spPr>
          <a:xfrm>
            <a:off x="1650562" y="2352929"/>
            <a:ext cx="71288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Passive</a:t>
            </a:r>
          </a:p>
        </p:txBody>
      </p:sp>
      <p:sp>
        <p:nvSpPr>
          <p:cNvPr id="66" name="CasellaDiTesto 65">
            <a:extLst>
              <a:ext uri="{FF2B5EF4-FFF2-40B4-BE49-F238E27FC236}">
                <a16:creationId xmlns:a16="http://schemas.microsoft.com/office/drawing/2014/main" id="{0847FECE-E787-1D4B-CFA3-01C7C34B1893}"/>
              </a:ext>
            </a:extLst>
          </p:cNvPr>
          <p:cNvSpPr txBox="1"/>
          <p:nvPr/>
        </p:nvSpPr>
        <p:spPr>
          <a:xfrm>
            <a:off x="3586943" y="2352928"/>
            <a:ext cx="63658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3" name="Title 1">
            <a:extLst>
              <a:ext uri="{FF2B5EF4-FFF2-40B4-BE49-F238E27FC236}">
                <a16:creationId xmlns:a16="http://schemas.microsoft.com/office/drawing/2014/main" id="{3EA2C753-2FD1-14D8-FD73-DBD35EC9C608}"/>
              </a:ext>
            </a:extLst>
          </p:cNvPr>
          <p:cNvSpPr txBox="1">
            <a:spLocks/>
          </p:cNvSpPr>
          <p:nvPr/>
        </p:nvSpPr>
        <p:spPr>
          <a:xfrm>
            <a:off x="37336" y="39108"/>
            <a:ext cx="10515600" cy="64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ET Activities @ LNF-INFN</a:t>
            </a:r>
          </a:p>
        </p:txBody>
      </p:sp>
      <p:sp>
        <p:nvSpPr>
          <p:cNvPr id="4" name="Segnaposto data 3">
            <a:extLst>
              <a:ext uri="{FF2B5EF4-FFF2-40B4-BE49-F238E27FC236}">
                <a16:creationId xmlns:a16="http://schemas.microsoft.com/office/drawing/2014/main" id="{F9D8467F-55BC-C0F6-04E7-E9C5268199C6}"/>
              </a:ext>
            </a:extLst>
          </p:cNvPr>
          <p:cNvSpPr>
            <a:spLocks noGrp="1"/>
          </p:cNvSpPr>
          <p:nvPr>
            <p:ph type="dt" sz="half" idx="10"/>
          </p:nvPr>
        </p:nvSpPr>
        <p:spPr/>
        <p:txBody>
          <a:bodyPr/>
          <a:lstStyle/>
          <a:p>
            <a:r>
              <a:rPr lang="it-IT"/>
              <a:t>30/09/2025</a:t>
            </a:r>
            <a:endParaRPr lang="en-GB"/>
          </a:p>
        </p:txBody>
      </p:sp>
      <p:sp>
        <p:nvSpPr>
          <p:cNvPr id="6" name="Segnaposto piè di pagina 5">
            <a:extLst>
              <a:ext uri="{FF2B5EF4-FFF2-40B4-BE49-F238E27FC236}">
                <a16:creationId xmlns:a16="http://schemas.microsoft.com/office/drawing/2014/main" id="{F4164893-9C46-0E2D-C5A6-5A1C630D4AEF}"/>
              </a:ext>
            </a:extLst>
          </p:cNvPr>
          <p:cNvSpPr>
            <a:spLocks noGrp="1"/>
          </p:cNvSpPr>
          <p:nvPr>
            <p:ph type="ftr" sz="quarter" idx="11"/>
          </p:nvPr>
        </p:nvSpPr>
        <p:spPr/>
        <p:txBody>
          <a:bodyPr/>
          <a:lstStyle/>
          <a:p>
            <a:r>
              <a:rPr lang="en-GB"/>
              <a:t>L. Spallino, M. Angelucci, R. Cimino; LNF-INFN</a:t>
            </a:r>
          </a:p>
        </p:txBody>
      </p:sp>
      <p:sp>
        <p:nvSpPr>
          <p:cNvPr id="8" name="Segnaposto numero diapositiva 7">
            <a:extLst>
              <a:ext uri="{FF2B5EF4-FFF2-40B4-BE49-F238E27FC236}">
                <a16:creationId xmlns:a16="http://schemas.microsoft.com/office/drawing/2014/main" id="{D00AD37A-BD71-F08F-1108-D248E80BE2CF}"/>
              </a:ext>
            </a:extLst>
          </p:cNvPr>
          <p:cNvSpPr>
            <a:spLocks noGrp="1"/>
          </p:cNvSpPr>
          <p:nvPr>
            <p:ph type="sldNum" sz="quarter" idx="12"/>
          </p:nvPr>
        </p:nvSpPr>
        <p:spPr/>
        <p:txBody>
          <a:bodyPr/>
          <a:lstStyle/>
          <a:p>
            <a:fld id="{F6B9B36C-058A-4B45-9A9F-AC59BB9689E4}" type="slidenum">
              <a:rPr lang="en-GB" smtClean="0"/>
              <a:t>4</a:t>
            </a:fld>
            <a:endParaRPr lang="en-GB"/>
          </a:p>
        </p:txBody>
      </p:sp>
    </p:spTree>
    <p:extLst>
      <p:ext uri="{BB962C8B-B14F-4D97-AF65-F5344CB8AC3E}">
        <p14:creationId xmlns:p14="http://schemas.microsoft.com/office/powerpoint/2010/main" val="414926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E1E91B4-066A-2A4F-A48D-C3DD1383BE79}"/>
              </a:ext>
            </a:extLst>
          </p:cNvPr>
          <p:cNvPicPr>
            <a:picLocks noChangeAspect="1"/>
          </p:cNvPicPr>
          <p:nvPr/>
        </p:nvPicPr>
        <p:blipFill rotWithShape="1">
          <a:blip r:embed="rId2"/>
          <a:srcRect l="2274" r="736"/>
          <a:stretch/>
        </p:blipFill>
        <p:spPr>
          <a:xfrm>
            <a:off x="4994646" y="4243139"/>
            <a:ext cx="7144233" cy="2606400"/>
          </a:xfrm>
          <a:prstGeom prst="rect">
            <a:avLst/>
          </a:prstGeom>
        </p:spPr>
      </p:pic>
      <p:grpSp>
        <p:nvGrpSpPr>
          <p:cNvPr id="7" name="Gruppo 6">
            <a:extLst>
              <a:ext uri="{FF2B5EF4-FFF2-40B4-BE49-F238E27FC236}">
                <a16:creationId xmlns:a16="http://schemas.microsoft.com/office/drawing/2014/main" id="{5029C362-4508-7E4F-BFE1-0CBA58F02AA0}"/>
              </a:ext>
            </a:extLst>
          </p:cNvPr>
          <p:cNvGrpSpPr>
            <a:grpSpLocks noChangeAspect="1"/>
          </p:cNvGrpSpPr>
          <p:nvPr/>
        </p:nvGrpSpPr>
        <p:grpSpPr>
          <a:xfrm>
            <a:off x="6538600" y="1984071"/>
            <a:ext cx="2702886" cy="1689304"/>
            <a:chOff x="124635" y="2586444"/>
            <a:chExt cx="6145437" cy="3840898"/>
          </a:xfrm>
        </p:grpSpPr>
        <p:pic>
          <p:nvPicPr>
            <p:cNvPr id="8" name="Immagine 7">
              <a:extLst>
                <a:ext uri="{FF2B5EF4-FFF2-40B4-BE49-F238E27FC236}">
                  <a16:creationId xmlns:a16="http://schemas.microsoft.com/office/drawing/2014/main" id="{39A8A1D1-B3AC-F74B-A56A-4C6884A0BC84}"/>
                </a:ext>
              </a:extLst>
            </p:cNvPr>
            <p:cNvPicPr>
              <a:picLocks noChangeAspect="1"/>
            </p:cNvPicPr>
            <p:nvPr/>
          </p:nvPicPr>
          <p:blipFill>
            <a:blip r:embed="rId3"/>
            <a:stretch>
              <a:fillRect/>
            </a:stretch>
          </p:blipFill>
          <p:spPr>
            <a:xfrm>
              <a:off x="124635" y="2586444"/>
              <a:ext cx="6145437" cy="3840898"/>
            </a:xfrm>
            <a:prstGeom prst="rect">
              <a:avLst/>
            </a:prstGeom>
          </p:spPr>
        </p:pic>
        <p:cxnSp>
          <p:nvCxnSpPr>
            <p:cNvPr id="9" name="Connettore 1 8">
              <a:extLst>
                <a:ext uri="{FF2B5EF4-FFF2-40B4-BE49-F238E27FC236}">
                  <a16:creationId xmlns:a16="http://schemas.microsoft.com/office/drawing/2014/main" id="{86578CE3-54EE-7249-8A8B-731ADCA6582F}"/>
                </a:ext>
              </a:extLst>
            </p:cNvPr>
            <p:cNvCxnSpPr>
              <a:cxnSpLocks/>
            </p:cNvCxnSpPr>
            <p:nvPr/>
          </p:nvCxnSpPr>
          <p:spPr>
            <a:xfrm>
              <a:off x="1169734" y="5212406"/>
              <a:ext cx="416922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12B57041-D6F0-4F46-97D6-86650FA10274}"/>
                </a:ext>
              </a:extLst>
            </p:cNvPr>
            <p:cNvCxnSpPr>
              <a:cxnSpLocks/>
            </p:cNvCxnSpPr>
            <p:nvPr/>
          </p:nvCxnSpPr>
          <p:spPr>
            <a:xfrm>
              <a:off x="2786289" y="2830993"/>
              <a:ext cx="0" cy="288346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3" name="Immagine 2">
            <a:extLst>
              <a:ext uri="{FF2B5EF4-FFF2-40B4-BE49-F238E27FC236}">
                <a16:creationId xmlns:a16="http://schemas.microsoft.com/office/drawing/2014/main" id="{47E880B8-210D-E747-8B3B-22680E5692A7}"/>
              </a:ext>
            </a:extLst>
          </p:cNvPr>
          <p:cNvPicPr>
            <a:picLocks noChangeAspect="1"/>
          </p:cNvPicPr>
          <p:nvPr/>
        </p:nvPicPr>
        <p:blipFill rotWithShape="1">
          <a:blip r:embed="rId4"/>
          <a:srcRect l="9780" r="11139"/>
          <a:stretch/>
        </p:blipFill>
        <p:spPr>
          <a:xfrm>
            <a:off x="210525" y="1799190"/>
            <a:ext cx="5772061" cy="2602830"/>
          </a:xfrm>
          <a:prstGeom prst="rect">
            <a:avLst/>
          </a:prstGeom>
        </p:spPr>
      </p:pic>
      <p:sp>
        <p:nvSpPr>
          <p:cNvPr id="5" name="Titolo 4">
            <a:extLst>
              <a:ext uri="{FF2B5EF4-FFF2-40B4-BE49-F238E27FC236}">
                <a16:creationId xmlns:a16="http://schemas.microsoft.com/office/drawing/2014/main" id="{6374EEBF-4B9D-814B-818E-F1CB57D5114B}"/>
              </a:ext>
            </a:extLst>
          </p:cNvPr>
          <p:cNvSpPr>
            <a:spLocks noGrp="1"/>
          </p:cNvSpPr>
          <p:nvPr>
            <p:ph type="title"/>
          </p:nvPr>
        </p:nvSpPr>
        <p:spPr/>
        <p:txBody>
          <a:bodyPr/>
          <a:lstStyle/>
          <a:p>
            <a:r>
              <a:rPr lang="en-GB" b="1" dirty="0">
                <a:solidFill>
                  <a:srgbClr val="0070C0"/>
                </a:solidFill>
              </a:rPr>
              <a:t>		Activity at LNF-INFN</a:t>
            </a:r>
          </a:p>
        </p:txBody>
      </p:sp>
      <p:pic>
        <p:nvPicPr>
          <p:cNvPr id="13" name="Immagine 12">
            <a:extLst>
              <a:ext uri="{FF2B5EF4-FFF2-40B4-BE49-F238E27FC236}">
                <a16:creationId xmlns:a16="http://schemas.microsoft.com/office/drawing/2014/main" id="{8BD06D6E-B1D2-7C4B-A8AB-76DA676D0061}"/>
              </a:ext>
            </a:extLst>
          </p:cNvPr>
          <p:cNvPicPr>
            <a:picLocks noChangeAspect="1"/>
          </p:cNvPicPr>
          <p:nvPr/>
        </p:nvPicPr>
        <p:blipFill>
          <a:blip r:embed="rId5"/>
          <a:stretch>
            <a:fillRect/>
          </a:stretch>
        </p:blipFill>
        <p:spPr>
          <a:xfrm>
            <a:off x="2951630" y="4649638"/>
            <a:ext cx="1685496" cy="2199901"/>
          </a:xfrm>
          <a:prstGeom prst="rect">
            <a:avLst/>
          </a:prstGeom>
        </p:spPr>
      </p:pic>
      <p:cxnSp>
        <p:nvCxnSpPr>
          <p:cNvPr id="15" name="Connettore 1 14">
            <a:extLst>
              <a:ext uri="{FF2B5EF4-FFF2-40B4-BE49-F238E27FC236}">
                <a16:creationId xmlns:a16="http://schemas.microsoft.com/office/drawing/2014/main" id="{F950C332-9F42-5348-A3E5-E02D300E4D6B}"/>
              </a:ext>
            </a:extLst>
          </p:cNvPr>
          <p:cNvCxnSpPr>
            <a:cxnSpLocks/>
          </p:cNvCxnSpPr>
          <p:nvPr/>
        </p:nvCxnSpPr>
        <p:spPr>
          <a:xfrm>
            <a:off x="274675" y="2828723"/>
            <a:ext cx="5707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210EB090-4406-894E-9AAC-98CE4D09A666}"/>
              </a:ext>
            </a:extLst>
          </p:cNvPr>
          <p:cNvCxnSpPr>
            <a:cxnSpLocks/>
          </p:cNvCxnSpPr>
          <p:nvPr/>
        </p:nvCxnSpPr>
        <p:spPr>
          <a:xfrm>
            <a:off x="5709687" y="5588871"/>
            <a:ext cx="5707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egnaposto data 3">
            <a:extLst>
              <a:ext uri="{FF2B5EF4-FFF2-40B4-BE49-F238E27FC236}">
                <a16:creationId xmlns:a16="http://schemas.microsoft.com/office/drawing/2014/main" id="{60F2A781-2255-2448-BA71-B2C5298930D9}"/>
              </a:ext>
            </a:extLst>
          </p:cNvPr>
          <p:cNvSpPr>
            <a:spLocks noGrp="1"/>
          </p:cNvSpPr>
          <p:nvPr>
            <p:ph type="dt" sz="half" idx="10"/>
          </p:nvPr>
        </p:nvSpPr>
        <p:spPr/>
        <p:txBody>
          <a:bodyPr/>
          <a:lstStyle/>
          <a:p>
            <a:r>
              <a:rPr lang="it-IT"/>
              <a:t>30/09/2025</a:t>
            </a:r>
            <a:endParaRPr lang="en-GB"/>
          </a:p>
        </p:txBody>
      </p:sp>
      <p:sp>
        <p:nvSpPr>
          <p:cNvPr id="11" name="Segnaposto numero diapositiva 10">
            <a:extLst>
              <a:ext uri="{FF2B5EF4-FFF2-40B4-BE49-F238E27FC236}">
                <a16:creationId xmlns:a16="http://schemas.microsoft.com/office/drawing/2014/main" id="{5E9C3839-E12A-D243-ACD9-CFE31E660613}"/>
              </a:ext>
            </a:extLst>
          </p:cNvPr>
          <p:cNvSpPr>
            <a:spLocks noGrp="1"/>
          </p:cNvSpPr>
          <p:nvPr>
            <p:ph type="sldNum" sz="quarter" idx="12"/>
          </p:nvPr>
        </p:nvSpPr>
        <p:spPr/>
        <p:txBody>
          <a:bodyPr/>
          <a:lstStyle/>
          <a:p>
            <a:fld id="{D72638CE-BB60-3144-9797-6AD8FF2ADFBA}" type="slidenum">
              <a:rPr lang="en-GB" smtClean="0"/>
              <a:t>5</a:t>
            </a:fld>
            <a:endParaRPr lang="en-GB"/>
          </a:p>
        </p:txBody>
      </p:sp>
      <p:sp>
        <p:nvSpPr>
          <p:cNvPr id="6" name="Segnaposto piè di pagina 5">
            <a:extLst>
              <a:ext uri="{FF2B5EF4-FFF2-40B4-BE49-F238E27FC236}">
                <a16:creationId xmlns:a16="http://schemas.microsoft.com/office/drawing/2014/main" id="{1E910335-168F-57AA-D285-5A3F5CC276C3}"/>
              </a:ext>
            </a:extLst>
          </p:cNvPr>
          <p:cNvSpPr>
            <a:spLocks noGrp="1"/>
          </p:cNvSpPr>
          <p:nvPr>
            <p:ph type="ftr" sz="quarter" idx="11"/>
          </p:nvPr>
        </p:nvSpPr>
        <p:spPr/>
        <p:txBody>
          <a:bodyPr/>
          <a:lstStyle/>
          <a:p>
            <a:r>
              <a:rPr lang="en-GB"/>
              <a:t>L. Spallino, M. Angelucci, R. Cimino; LNF-INFN</a:t>
            </a:r>
          </a:p>
        </p:txBody>
      </p:sp>
    </p:spTree>
    <p:extLst>
      <p:ext uri="{BB962C8B-B14F-4D97-AF65-F5344CB8AC3E}">
        <p14:creationId xmlns:p14="http://schemas.microsoft.com/office/powerpoint/2010/main" val="2013692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BF580-287D-F84F-85F2-641F2B1FC272}"/>
              </a:ext>
            </a:extLst>
          </p:cNvPr>
          <p:cNvSpPr>
            <a:spLocks noGrp="1"/>
          </p:cNvSpPr>
          <p:nvPr>
            <p:ph type="title"/>
          </p:nvPr>
        </p:nvSpPr>
        <p:spPr/>
        <p:txBody>
          <a:bodyPr/>
          <a:lstStyle/>
          <a:p>
            <a:r>
              <a:rPr lang="en-GB" b="1" dirty="0">
                <a:solidFill>
                  <a:srgbClr val="0070C0"/>
                </a:solidFill>
              </a:rPr>
              <a:t>Cryogenic Vacuum Issues on GWD optics</a:t>
            </a:r>
          </a:p>
        </p:txBody>
      </p:sp>
      <p:pic>
        <p:nvPicPr>
          <p:cNvPr id="12" name="Picture 10">
            <a:extLst>
              <a:ext uri="{FF2B5EF4-FFF2-40B4-BE49-F238E27FC236}">
                <a16:creationId xmlns:a16="http://schemas.microsoft.com/office/drawing/2014/main" id="{58497E47-E0EC-C340-8B43-48EDF113E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07485" y="1311135"/>
            <a:ext cx="3393865" cy="101788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62020A6E-E29B-A647-93D7-0D2BD23D3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8621" y="5681845"/>
            <a:ext cx="4230353" cy="674505"/>
          </a:xfrm>
          <a:prstGeom prst="rect">
            <a:avLst/>
          </a:prstGeom>
        </p:spPr>
      </p:pic>
      <p:pic>
        <p:nvPicPr>
          <p:cNvPr id="14" name="Picture 3" descr="Chart, line chart&#10;&#10;Description automatically generated">
            <a:extLst>
              <a:ext uri="{FF2B5EF4-FFF2-40B4-BE49-F238E27FC236}">
                <a16:creationId xmlns:a16="http://schemas.microsoft.com/office/drawing/2014/main" id="{88CB2D0F-A0C3-4A44-95AD-6F802ACA8B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313" b="29905"/>
          <a:stretch/>
        </p:blipFill>
        <p:spPr>
          <a:xfrm>
            <a:off x="227509" y="3820552"/>
            <a:ext cx="3451112" cy="2801833"/>
          </a:xfrm>
          <a:prstGeom prst="rect">
            <a:avLst/>
          </a:prstGeom>
        </p:spPr>
      </p:pic>
      <p:grpSp>
        <p:nvGrpSpPr>
          <p:cNvPr id="4" name="Gruppo 3">
            <a:extLst>
              <a:ext uri="{FF2B5EF4-FFF2-40B4-BE49-F238E27FC236}">
                <a16:creationId xmlns:a16="http://schemas.microsoft.com/office/drawing/2014/main" id="{33BEFA5A-8B5E-7949-998F-E02F8371B269}"/>
              </a:ext>
            </a:extLst>
          </p:cNvPr>
          <p:cNvGrpSpPr/>
          <p:nvPr/>
        </p:nvGrpSpPr>
        <p:grpSpPr>
          <a:xfrm>
            <a:off x="8389457" y="2319555"/>
            <a:ext cx="3629922" cy="2677474"/>
            <a:chOff x="8679749" y="2435722"/>
            <a:chExt cx="3314931" cy="2425060"/>
          </a:xfrm>
        </p:grpSpPr>
        <p:pic>
          <p:nvPicPr>
            <p:cNvPr id="11" name="Picture 5" descr="Chart&#10;&#10;Description automatically generated">
              <a:extLst>
                <a:ext uri="{FF2B5EF4-FFF2-40B4-BE49-F238E27FC236}">
                  <a16:creationId xmlns:a16="http://schemas.microsoft.com/office/drawing/2014/main" id="{339107B0-E40B-9844-B487-A8289489B4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9749" y="2435722"/>
              <a:ext cx="3314931" cy="2416492"/>
            </a:xfrm>
            <a:prstGeom prst="rect">
              <a:avLst/>
            </a:prstGeom>
          </p:spPr>
        </p:pic>
        <p:sp>
          <p:nvSpPr>
            <p:cNvPr id="3" name="CasellaDiTesto 2">
              <a:extLst>
                <a:ext uri="{FF2B5EF4-FFF2-40B4-BE49-F238E27FC236}">
                  <a16:creationId xmlns:a16="http://schemas.microsoft.com/office/drawing/2014/main" id="{A73C4250-50CE-994E-8C2F-907CEA36524C}"/>
                </a:ext>
              </a:extLst>
            </p:cNvPr>
            <p:cNvSpPr txBox="1"/>
            <p:nvPr/>
          </p:nvSpPr>
          <p:spPr>
            <a:xfrm>
              <a:off x="9867900" y="4645338"/>
              <a:ext cx="1289135" cy="215444"/>
            </a:xfrm>
            <a:prstGeom prst="rect">
              <a:avLst/>
            </a:prstGeom>
            <a:solidFill>
              <a:schemeClr val="bg1"/>
            </a:solidFill>
          </p:spPr>
          <p:txBody>
            <a:bodyPr wrap="none" rtlCol="0">
              <a:spAutoFit/>
            </a:bodyPr>
            <a:lstStyle/>
            <a:p>
              <a:r>
                <a:rPr lang="en-GB" sz="800" dirty="0"/>
                <a:t>Water Layer Thickness [m]</a:t>
              </a:r>
            </a:p>
          </p:txBody>
        </p:sp>
      </p:grpSp>
      <p:pic>
        <p:nvPicPr>
          <p:cNvPr id="15" name="Picture 2" descr="Mass Spectrometry">
            <a:extLst>
              <a:ext uri="{FF2B5EF4-FFF2-40B4-BE49-F238E27FC236}">
                <a16:creationId xmlns:a16="http://schemas.microsoft.com/office/drawing/2014/main" id="{B2A6F47F-200C-8F4D-A577-008EF4A93AD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77050" y="3951184"/>
            <a:ext cx="2233493" cy="1512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extBox 3">
            <a:extLst>
              <a:ext uri="{FF2B5EF4-FFF2-40B4-BE49-F238E27FC236}">
                <a16:creationId xmlns:a16="http://schemas.microsoft.com/office/drawing/2014/main" id="{B39FFE0D-4530-411F-A7B8-34FB1526E9C6}"/>
              </a:ext>
            </a:extLst>
          </p:cNvPr>
          <p:cNvGraphicFramePr/>
          <p:nvPr/>
        </p:nvGraphicFramePr>
        <p:xfrm>
          <a:off x="128574" y="1642860"/>
          <a:ext cx="8086174" cy="23083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Segnaposto data 6">
            <a:extLst>
              <a:ext uri="{FF2B5EF4-FFF2-40B4-BE49-F238E27FC236}">
                <a16:creationId xmlns:a16="http://schemas.microsoft.com/office/drawing/2014/main" id="{DA2B2448-5789-F4C1-EE81-4F3DA4E923D3}"/>
              </a:ext>
            </a:extLst>
          </p:cNvPr>
          <p:cNvSpPr>
            <a:spLocks noGrp="1"/>
          </p:cNvSpPr>
          <p:nvPr>
            <p:ph type="dt" sz="half" idx="10"/>
          </p:nvPr>
        </p:nvSpPr>
        <p:spPr/>
        <p:txBody>
          <a:bodyPr/>
          <a:lstStyle/>
          <a:p>
            <a:r>
              <a:rPr lang="it-IT"/>
              <a:t>30/09/2025</a:t>
            </a:r>
            <a:endParaRPr lang="en-GB"/>
          </a:p>
        </p:txBody>
      </p:sp>
      <p:sp>
        <p:nvSpPr>
          <p:cNvPr id="8" name="Segnaposto piè di pagina 7">
            <a:extLst>
              <a:ext uri="{FF2B5EF4-FFF2-40B4-BE49-F238E27FC236}">
                <a16:creationId xmlns:a16="http://schemas.microsoft.com/office/drawing/2014/main" id="{30FC652D-E93B-49D0-375F-6DDCBD1C095F}"/>
              </a:ext>
            </a:extLst>
          </p:cNvPr>
          <p:cNvSpPr>
            <a:spLocks noGrp="1"/>
          </p:cNvSpPr>
          <p:nvPr>
            <p:ph type="ftr" sz="quarter" idx="11"/>
          </p:nvPr>
        </p:nvSpPr>
        <p:spPr/>
        <p:txBody>
          <a:bodyPr/>
          <a:lstStyle/>
          <a:p>
            <a:r>
              <a:rPr lang="en-GB"/>
              <a:t>L. Spallino, M. Angelucci, R. Cimino; LNF-INFN</a:t>
            </a:r>
          </a:p>
        </p:txBody>
      </p:sp>
      <p:sp>
        <p:nvSpPr>
          <p:cNvPr id="9" name="Segnaposto numero diapositiva 8">
            <a:extLst>
              <a:ext uri="{FF2B5EF4-FFF2-40B4-BE49-F238E27FC236}">
                <a16:creationId xmlns:a16="http://schemas.microsoft.com/office/drawing/2014/main" id="{DBC12E74-5D68-916F-EC60-6F6743CF4EF4}"/>
              </a:ext>
            </a:extLst>
          </p:cNvPr>
          <p:cNvSpPr>
            <a:spLocks noGrp="1"/>
          </p:cNvSpPr>
          <p:nvPr>
            <p:ph type="sldNum" sz="quarter" idx="12"/>
          </p:nvPr>
        </p:nvSpPr>
        <p:spPr/>
        <p:txBody>
          <a:bodyPr/>
          <a:lstStyle/>
          <a:p>
            <a:fld id="{D72638CE-BB60-3144-9797-6AD8FF2ADFBA}" type="slidenum">
              <a:rPr lang="en-GB" smtClean="0"/>
              <a:t>6</a:t>
            </a:fld>
            <a:endParaRPr lang="en-GB"/>
          </a:p>
        </p:txBody>
      </p:sp>
      <p:sp>
        <p:nvSpPr>
          <p:cNvPr id="5" name="Rettangolo 4">
            <a:extLst>
              <a:ext uri="{FF2B5EF4-FFF2-40B4-BE49-F238E27FC236}">
                <a16:creationId xmlns:a16="http://schemas.microsoft.com/office/drawing/2014/main" id="{1292CF61-CCAB-CAE2-7949-63BE21E9CF2F}"/>
              </a:ext>
            </a:extLst>
          </p:cNvPr>
          <p:cNvSpPr/>
          <p:nvPr/>
        </p:nvSpPr>
        <p:spPr>
          <a:xfrm>
            <a:off x="7670332" y="5625896"/>
            <a:ext cx="4357418" cy="646331"/>
          </a:xfrm>
          <a:prstGeom prst="rect">
            <a:avLst/>
          </a:prstGeom>
        </p:spPr>
        <p:txBody>
          <a:bodyPr wrap="square">
            <a:spAutoFit/>
          </a:bodyPr>
          <a:lstStyle/>
          <a:p>
            <a:pPr lvl="1" algn="ctr"/>
            <a:r>
              <a:rPr lang="en-US" sz="3600" b="1" dirty="0">
                <a:solidFill>
                  <a:srgbClr val="FF0000"/>
                </a:solidFill>
                <a:latin typeface="Calibri" panose="020F0502020204030204" pitchFamily="34" charset="0"/>
                <a:cs typeface="Calibri" panose="020F0502020204030204" pitchFamily="34" charset="0"/>
                <a:sym typeface="Wingdings" pitchFamily="2" charset="2"/>
              </a:rPr>
              <a:t> Can we cure it?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7359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FDB683-159B-9AB4-4071-0D916881B44B}"/>
              </a:ext>
            </a:extLst>
          </p:cNvPr>
          <p:cNvSpPr>
            <a:spLocks noGrp="1"/>
          </p:cNvSpPr>
          <p:nvPr>
            <p:ph type="title"/>
          </p:nvPr>
        </p:nvSpPr>
        <p:spPr/>
        <p:txBody>
          <a:bodyPr/>
          <a:lstStyle/>
          <a:p>
            <a:r>
              <a:rPr lang="en-GB" b="1" dirty="0">
                <a:solidFill>
                  <a:srgbClr val="0070C0"/>
                </a:solidFill>
              </a:rPr>
              <a:t>Residual gas adsorption on cold surfaces</a:t>
            </a:r>
            <a:endParaRPr lang="en-GB" dirty="0"/>
          </a:p>
        </p:txBody>
      </p:sp>
      <p:sp>
        <p:nvSpPr>
          <p:cNvPr id="3" name="Segnaposto data 2">
            <a:extLst>
              <a:ext uri="{FF2B5EF4-FFF2-40B4-BE49-F238E27FC236}">
                <a16:creationId xmlns:a16="http://schemas.microsoft.com/office/drawing/2014/main" id="{1472887F-23EC-CF5C-0D85-5167FB32E85F}"/>
              </a:ext>
            </a:extLst>
          </p:cNvPr>
          <p:cNvSpPr>
            <a:spLocks noGrp="1"/>
          </p:cNvSpPr>
          <p:nvPr>
            <p:ph type="dt" sz="half" idx="10"/>
          </p:nvPr>
        </p:nvSpPr>
        <p:spPr/>
        <p:txBody>
          <a:bodyPr/>
          <a:lstStyle/>
          <a:p>
            <a:r>
              <a:rPr lang="it-IT"/>
              <a:t>30/09/2025</a:t>
            </a:r>
            <a:endParaRPr lang="en-GB"/>
          </a:p>
        </p:txBody>
      </p:sp>
      <p:sp>
        <p:nvSpPr>
          <p:cNvPr id="4" name="Segnaposto piè di pagina 3">
            <a:extLst>
              <a:ext uri="{FF2B5EF4-FFF2-40B4-BE49-F238E27FC236}">
                <a16:creationId xmlns:a16="http://schemas.microsoft.com/office/drawing/2014/main" id="{80CAD3FD-5328-8F6E-76D0-34844776E7B7}"/>
              </a:ext>
            </a:extLst>
          </p:cNvPr>
          <p:cNvSpPr>
            <a:spLocks noGrp="1"/>
          </p:cNvSpPr>
          <p:nvPr>
            <p:ph type="ftr" sz="quarter" idx="11"/>
          </p:nvPr>
        </p:nvSpPr>
        <p:spPr/>
        <p:txBody>
          <a:bodyPr/>
          <a:lstStyle/>
          <a:p>
            <a:r>
              <a:rPr lang="en-GB"/>
              <a:t>L. Spallino, M. Angelucci, R. Cimino; LNF-INFN</a:t>
            </a:r>
          </a:p>
        </p:txBody>
      </p:sp>
      <p:sp>
        <p:nvSpPr>
          <p:cNvPr id="5" name="Segnaposto numero diapositiva 4">
            <a:extLst>
              <a:ext uri="{FF2B5EF4-FFF2-40B4-BE49-F238E27FC236}">
                <a16:creationId xmlns:a16="http://schemas.microsoft.com/office/drawing/2014/main" id="{4957880C-6417-E1F1-5B35-C574A202FE63}"/>
              </a:ext>
            </a:extLst>
          </p:cNvPr>
          <p:cNvSpPr>
            <a:spLocks noGrp="1"/>
          </p:cNvSpPr>
          <p:nvPr>
            <p:ph type="sldNum" sz="quarter" idx="12"/>
          </p:nvPr>
        </p:nvSpPr>
        <p:spPr/>
        <p:txBody>
          <a:bodyPr/>
          <a:lstStyle/>
          <a:p>
            <a:fld id="{51D918AD-78CB-754C-8103-A0BCD2C06180}" type="slidenum">
              <a:rPr lang="en-GB" smtClean="0"/>
              <a:t>7</a:t>
            </a:fld>
            <a:endParaRPr lang="en-GB"/>
          </a:p>
        </p:txBody>
      </p:sp>
      <p:sp>
        <p:nvSpPr>
          <p:cNvPr id="6" name="TextBox 6">
            <a:extLst>
              <a:ext uri="{FF2B5EF4-FFF2-40B4-BE49-F238E27FC236}">
                <a16:creationId xmlns:a16="http://schemas.microsoft.com/office/drawing/2014/main" id="{7DD52E38-2AE4-7C6B-E63D-AB72D54DF0C5}"/>
              </a:ext>
            </a:extLst>
          </p:cNvPr>
          <p:cNvSpPr txBox="1"/>
          <p:nvPr/>
        </p:nvSpPr>
        <p:spPr>
          <a:xfrm>
            <a:off x="366373" y="1476089"/>
            <a:ext cx="4855240" cy="338554"/>
          </a:xfrm>
          <a:prstGeom prst="rect">
            <a:avLst/>
          </a:prstGeom>
          <a:noFill/>
        </p:spPr>
        <p:txBody>
          <a:bodyPr wrap="none" rtlCol="0">
            <a:spAutoFit/>
          </a:bodyPr>
          <a:lstStyle/>
          <a:p>
            <a:pPr algn="ctr"/>
            <a:r>
              <a:rPr lang="en-US" sz="1600" i="1" dirty="0"/>
              <a:t>Saturated </a:t>
            </a:r>
            <a:r>
              <a:rPr lang="en-US" sz="1600" i="1" dirty="0" err="1"/>
              <a:t>vapour</a:t>
            </a:r>
            <a:r>
              <a:rPr lang="en-US" sz="1600" i="1" dirty="0"/>
              <a:t> pressure from Honig and Hook (1960) </a:t>
            </a:r>
          </a:p>
        </p:txBody>
      </p:sp>
      <p:sp>
        <p:nvSpPr>
          <p:cNvPr id="7" name="TextBox 3">
            <a:extLst>
              <a:ext uri="{FF2B5EF4-FFF2-40B4-BE49-F238E27FC236}">
                <a16:creationId xmlns:a16="http://schemas.microsoft.com/office/drawing/2014/main" id="{C7F28E08-2734-064C-314B-6E1489FA5121}"/>
              </a:ext>
            </a:extLst>
          </p:cNvPr>
          <p:cNvSpPr txBox="1"/>
          <p:nvPr/>
        </p:nvSpPr>
        <p:spPr>
          <a:xfrm>
            <a:off x="7252138" y="1742755"/>
            <a:ext cx="4573489" cy="2062103"/>
          </a:xfrm>
          <a:prstGeom prst="rect">
            <a:avLst/>
          </a:prstGeom>
          <a:noFill/>
        </p:spPr>
        <p:txBody>
          <a:bodyPr wrap="square" rtlCol="0">
            <a:spAutoFit/>
          </a:bodyPr>
          <a:lstStyle/>
          <a:p>
            <a:pPr algn="ctr"/>
            <a:r>
              <a:rPr lang="en-GB" sz="3200" dirty="0" err="1">
                <a:latin typeface="Calibri Light" panose="020F0302020204030204" pitchFamily="34" charset="0"/>
                <a:cs typeface="Calibri Light" panose="020F0302020204030204" pitchFamily="34" charset="0"/>
              </a:rPr>
              <a:t>Cryosorption</a:t>
            </a:r>
            <a:r>
              <a:rPr lang="en-GB" sz="3200" dirty="0">
                <a:latin typeface="Calibri Light" panose="020F0302020204030204" pitchFamily="34" charset="0"/>
                <a:cs typeface="Calibri Light" panose="020F0302020204030204" pitchFamily="34" charset="0"/>
              </a:rPr>
              <a:t> depends on:</a:t>
            </a:r>
          </a:p>
          <a:p>
            <a:pPr algn="ctr"/>
            <a:endParaRPr lang="en-GB" sz="3200" dirty="0">
              <a:latin typeface="Calibri Light" panose="020F0302020204030204" pitchFamily="34" charset="0"/>
              <a:cs typeface="Calibri Light" panose="020F0302020204030204" pitchFamily="34" charset="0"/>
            </a:endParaRPr>
          </a:p>
          <a:p>
            <a:pPr marL="457200" indent="-457200" algn="ctr">
              <a:buFont typeface="Arial" panose="020B0604020202020204" pitchFamily="34" charset="0"/>
              <a:buChar char="•"/>
            </a:pPr>
            <a:r>
              <a:rPr lang="en-GB" sz="3200" dirty="0">
                <a:latin typeface="Calibri Light" panose="020F0302020204030204" pitchFamily="34" charset="0"/>
                <a:cs typeface="Calibri Light" panose="020F0302020204030204" pitchFamily="34" charset="0"/>
              </a:rPr>
              <a:t>surface temperature</a:t>
            </a:r>
          </a:p>
          <a:p>
            <a:pPr marL="457200" indent="-457200" algn="ctr">
              <a:buFont typeface="Arial" panose="020B0604020202020204" pitchFamily="34" charset="0"/>
              <a:buChar char="•"/>
            </a:pPr>
            <a:r>
              <a:rPr lang="en-GB" sz="3200" dirty="0">
                <a:latin typeface="Calibri Light" panose="020F0302020204030204" pitchFamily="34" charset="0"/>
                <a:cs typeface="Calibri Light" panose="020F0302020204030204" pitchFamily="34" charset="0"/>
              </a:rPr>
              <a:t>pressure</a:t>
            </a:r>
          </a:p>
        </p:txBody>
      </p:sp>
      <p:grpSp>
        <p:nvGrpSpPr>
          <p:cNvPr id="8" name="Gruppo 7">
            <a:extLst>
              <a:ext uri="{FF2B5EF4-FFF2-40B4-BE49-F238E27FC236}">
                <a16:creationId xmlns:a16="http://schemas.microsoft.com/office/drawing/2014/main" id="{C0841466-204E-83B4-6B87-AF3F142B8877}"/>
              </a:ext>
            </a:extLst>
          </p:cNvPr>
          <p:cNvGrpSpPr>
            <a:grpSpLocks noChangeAspect="1"/>
          </p:cNvGrpSpPr>
          <p:nvPr/>
        </p:nvGrpSpPr>
        <p:grpSpPr>
          <a:xfrm>
            <a:off x="504496" y="1753748"/>
            <a:ext cx="6106980" cy="3816863"/>
            <a:chOff x="124635" y="2586444"/>
            <a:chExt cx="6145437" cy="3840898"/>
          </a:xfrm>
        </p:grpSpPr>
        <p:pic>
          <p:nvPicPr>
            <p:cNvPr id="9" name="Immagine 8">
              <a:extLst>
                <a:ext uri="{FF2B5EF4-FFF2-40B4-BE49-F238E27FC236}">
                  <a16:creationId xmlns:a16="http://schemas.microsoft.com/office/drawing/2014/main" id="{E929B56D-192F-4154-CAEF-AE466DFAD0B4}"/>
                </a:ext>
              </a:extLst>
            </p:cNvPr>
            <p:cNvPicPr>
              <a:picLocks noChangeAspect="1"/>
            </p:cNvPicPr>
            <p:nvPr/>
          </p:nvPicPr>
          <p:blipFill>
            <a:blip r:embed="rId2"/>
            <a:stretch>
              <a:fillRect/>
            </a:stretch>
          </p:blipFill>
          <p:spPr>
            <a:xfrm>
              <a:off x="124635" y="2586444"/>
              <a:ext cx="6145437" cy="3840898"/>
            </a:xfrm>
            <a:prstGeom prst="rect">
              <a:avLst/>
            </a:prstGeom>
          </p:spPr>
        </p:pic>
        <p:cxnSp>
          <p:nvCxnSpPr>
            <p:cNvPr id="10" name="Connettore 1 9">
              <a:extLst>
                <a:ext uri="{FF2B5EF4-FFF2-40B4-BE49-F238E27FC236}">
                  <a16:creationId xmlns:a16="http://schemas.microsoft.com/office/drawing/2014/main" id="{D69781E7-A881-AE94-C2DF-270651549FEB}"/>
                </a:ext>
              </a:extLst>
            </p:cNvPr>
            <p:cNvCxnSpPr>
              <a:cxnSpLocks/>
            </p:cNvCxnSpPr>
            <p:nvPr/>
          </p:nvCxnSpPr>
          <p:spPr>
            <a:xfrm>
              <a:off x="1169734" y="5212406"/>
              <a:ext cx="4169229"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E2BD114B-00BF-F5BF-9BEA-81309A273EB1}"/>
                </a:ext>
              </a:extLst>
            </p:cNvPr>
            <p:cNvCxnSpPr>
              <a:cxnSpLocks/>
            </p:cNvCxnSpPr>
            <p:nvPr/>
          </p:nvCxnSpPr>
          <p:spPr>
            <a:xfrm>
              <a:off x="2786289" y="2830993"/>
              <a:ext cx="0" cy="288346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2" name="CasellaDiTesto 11">
            <a:extLst>
              <a:ext uri="{FF2B5EF4-FFF2-40B4-BE49-F238E27FC236}">
                <a16:creationId xmlns:a16="http://schemas.microsoft.com/office/drawing/2014/main" id="{8F6A2229-A667-B5A3-7F4A-5EE06080F749}"/>
              </a:ext>
            </a:extLst>
          </p:cNvPr>
          <p:cNvSpPr txBox="1"/>
          <p:nvPr/>
        </p:nvSpPr>
        <p:spPr>
          <a:xfrm>
            <a:off x="7292633" y="3804858"/>
            <a:ext cx="4668086" cy="584775"/>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en-GB" sz="3200" b="1" u="sng" dirty="0">
                <a:solidFill>
                  <a:srgbClr val="FF0000"/>
                </a:solidFill>
              </a:rPr>
              <a:t>gas partial pressures</a:t>
            </a:r>
          </a:p>
        </p:txBody>
      </p:sp>
      <p:sp>
        <p:nvSpPr>
          <p:cNvPr id="14" name="CasellaDiTesto 13">
            <a:extLst>
              <a:ext uri="{FF2B5EF4-FFF2-40B4-BE49-F238E27FC236}">
                <a16:creationId xmlns:a16="http://schemas.microsoft.com/office/drawing/2014/main" id="{0471D7C0-BCB6-E2B9-A902-5F9BBB50719C}"/>
              </a:ext>
            </a:extLst>
          </p:cNvPr>
          <p:cNvSpPr txBox="1"/>
          <p:nvPr/>
        </p:nvSpPr>
        <p:spPr>
          <a:xfrm>
            <a:off x="7058089" y="4508087"/>
            <a:ext cx="5133911" cy="2308324"/>
          </a:xfrm>
          <a:prstGeom prst="rect">
            <a:avLst/>
          </a:prstGeom>
          <a:noFill/>
        </p:spPr>
        <p:txBody>
          <a:bodyPr wrap="square" rtlCol="0">
            <a:spAutoFit/>
          </a:bodyPr>
          <a:lstStyle/>
          <a:p>
            <a:pPr lvl="0" algn="ctr"/>
            <a:r>
              <a:rPr lang="en-GB" sz="2400" dirty="0"/>
              <a:t>They have to be correctly evaluated, considering:</a:t>
            </a:r>
          </a:p>
          <a:p>
            <a:pPr lvl="0" algn="ctr"/>
            <a:endParaRPr lang="en-GB" sz="2400" dirty="0">
              <a:solidFill>
                <a:srgbClr val="FF0000"/>
              </a:solidFill>
            </a:endParaRPr>
          </a:p>
          <a:p>
            <a:pPr marL="342900" lvl="0" indent="-342900" algn="ctr">
              <a:buFont typeface="Arial" panose="020B0604020202020204" pitchFamily="34" charset="0"/>
              <a:buChar char="•"/>
            </a:pPr>
            <a:r>
              <a:rPr lang="en-GB" sz="2400" dirty="0">
                <a:solidFill>
                  <a:srgbClr val="FF0000"/>
                </a:solidFill>
              </a:rPr>
              <a:t>P</a:t>
            </a:r>
            <a:r>
              <a:rPr lang="en-GB" sz="2400" baseline="-25000" dirty="0">
                <a:solidFill>
                  <a:srgbClr val="FF0000"/>
                </a:solidFill>
              </a:rPr>
              <a:t>RT</a:t>
            </a:r>
            <a:r>
              <a:rPr lang="en-GB" sz="2400" dirty="0">
                <a:solidFill>
                  <a:srgbClr val="FF0000"/>
                </a:solidFill>
              </a:rPr>
              <a:t>≠P</a:t>
            </a:r>
            <a:r>
              <a:rPr lang="en-GB" sz="2400" baseline="-25000" dirty="0">
                <a:solidFill>
                  <a:srgbClr val="FF0000"/>
                </a:solidFill>
              </a:rPr>
              <a:t>LT</a:t>
            </a:r>
            <a:r>
              <a:rPr lang="en-GB" sz="2400" dirty="0">
                <a:solidFill>
                  <a:srgbClr val="FF0000"/>
                </a:solidFill>
              </a:rPr>
              <a:t> (thermal transpiration correction)</a:t>
            </a:r>
          </a:p>
          <a:p>
            <a:pPr marL="342900" lvl="0" indent="-342900" algn="ctr">
              <a:buFont typeface="Arial" panose="020B0604020202020204" pitchFamily="34" charset="0"/>
              <a:buChar char="•"/>
            </a:pPr>
            <a:r>
              <a:rPr lang="en-GB" sz="2400" dirty="0">
                <a:solidFill>
                  <a:srgbClr val="FF0000"/>
                </a:solidFill>
              </a:rPr>
              <a:t>vacuum history  </a:t>
            </a:r>
          </a:p>
        </p:txBody>
      </p:sp>
      <p:sp>
        <p:nvSpPr>
          <p:cNvPr id="15" name="CasellaDiTesto 14">
            <a:extLst>
              <a:ext uri="{FF2B5EF4-FFF2-40B4-BE49-F238E27FC236}">
                <a16:creationId xmlns:a16="http://schemas.microsoft.com/office/drawing/2014/main" id="{12EAED2F-4317-421A-FA9A-F3BB8DFB31CE}"/>
              </a:ext>
            </a:extLst>
          </p:cNvPr>
          <p:cNvSpPr txBox="1"/>
          <p:nvPr/>
        </p:nvSpPr>
        <p:spPr>
          <a:xfrm>
            <a:off x="366372" y="5663212"/>
            <a:ext cx="7101227" cy="830997"/>
          </a:xfrm>
          <a:prstGeom prst="rect">
            <a:avLst/>
          </a:prstGeom>
          <a:noFill/>
        </p:spPr>
        <p:txBody>
          <a:bodyPr wrap="square" rtlCol="0">
            <a:spAutoFit/>
          </a:bodyPr>
          <a:lstStyle/>
          <a:p>
            <a:pPr algn="just"/>
            <a:r>
              <a:rPr lang="en-GB" sz="1600" dirty="0"/>
              <a:t>For T~10 K and p&lt;10</a:t>
            </a:r>
            <a:r>
              <a:rPr lang="en-GB" sz="1600" baseline="30000" dirty="0"/>
              <a:t>-10</a:t>
            </a:r>
            <a:r>
              <a:rPr lang="en-GB" sz="1600" dirty="0"/>
              <a:t> mbar, the most common residual gas species in a UHV chamber (except H</a:t>
            </a:r>
            <a:r>
              <a:rPr lang="en-GB" sz="1600" baseline="-25000" dirty="0"/>
              <a:t>2</a:t>
            </a:r>
            <a:r>
              <a:rPr lang="en-GB" sz="1600" dirty="0"/>
              <a:t> and He) will be adsorbed, forming a molecular ice (“frost”) on the surface</a:t>
            </a:r>
          </a:p>
        </p:txBody>
      </p:sp>
      <p:cxnSp>
        <p:nvCxnSpPr>
          <p:cNvPr id="16" name="Connettore 2 15">
            <a:extLst>
              <a:ext uri="{FF2B5EF4-FFF2-40B4-BE49-F238E27FC236}">
                <a16:creationId xmlns:a16="http://schemas.microsoft.com/office/drawing/2014/main" id="{F559C8E6-72C4-75B6-9703-176433E0FB2A}"/>
              </a:ext>
            </a:extLst>
          </p:cNvPr>
          <p:cNvCxnSpPr>
            <a:cxnSpLocks/>
          </p:cNvCxnSpPr>
          <p:nvPr/>
        </p:nvCxnSpPr>
        <p:spPr>
          <a:xfrm flipH="1" flipV="1">
            <a:off x="5107197" y="5101873"/>
            <a:ext cx="232058" cy="56133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F7F5F22-7D02-B042-B6CE-9B84BC778544}"/>
              </a:ext>
            </a:extLst>
          </p:cNvPr>
          <p:cNvSpPr>
            <a:spLocks noGrp="1"/>
          </p:cNvSpPr>
          <p:nvPr>
            <p:ph type="title"/>
          </p:nvPr>
        </p:nvSpPr>
        <p:spPr/>
        <p:txBody>
          <a:bodyPr/>
          <a:lstStyle/>
          <a:p>
            <a:r>
              <a:rPr lang="en-GB" b="1" dirty="0">
                <a:solidFill>
                  <a:srgbClr val="0070C0"/>
                </a:solidFill>
              </a:rPr>
              <a:t>Residual gas adsorption on cold surfaces</a:t>
            </a:r>
          </a:p>
        </p:txBody>
      </p:sp>
      <p:sp>
        <p:nvSpPr>
          <p:cNvPr id="21" name="CasellaDiTesto 20">
            <a:extLst>
              <a:ext uri="{FF2B5EF4-FFF2-40B4-BE49-F238E27FC236}">
                <a16:creationId xmlns:a16="http://schemas.microsoft.com/office/drawing/2014/main" id="{4F10F069-B1E5-3546-B724-E38B39B7D59C}"/>
              </a:ext>
            </a:extLst>
          </p:cNvPr>
          <p:cNvSpPr txBox="1"/>
          <p:nvPr/>
        </p:nvSpPr>
        <p:spPr>
          <a:xfrm>
            <a:off x="838199" y="1853863"/>
            <a:ext cx="10515599" cy="1077218"/>
          </a:xfrm>
          <a:prstGeom prst="rect">
            <a:avLst/>
          </a:prstGeom>
          <a:solidFill>
            <a:schemeClr val="bg1"/>
          </a:solidFill>
        </p:spPr>
        <p:txBody>
          <a:bodyPr wrap="square" rtlCol="0">
            <a:spAutoFit/>
          </a:bodyPr>
          <a:lstStyle/>
          <a:p>
            <a:pPr algn="just"/>
            <a:r>
              <a:rPr lang="en-GB" sz="3200" b="1" dirty="0"/>
              <a:t>The right evaluation of gas pressure allows to give reliable estimates of ice thickness forming on the cold surface.</a:t>
            </a:r>
          </a:p>
        </p:txBody>
      </p:sp>
      <p:sp>
        <p:nvSpPr>
          <p:cNvPr id="16" name="TextBox 7">
            <a:extLst>
              <a:ext uri="{FF2B5EF4-FFF2-40B4-BE49-F238E27FC236}">
                <a16:creationId xmlns:a16="http://schemas.microsoft.com/office/drawing/2014/main" id="{76E81A65-F6BF-CA4F-AA83-43E7225DD616}"/>
              </a:ext>
            </a:extLst>
          </p:cNvPr>
          <p:cNvSpPr txBox="1"/>
          <p:nvPr/>
        </p:nvSpPr>
        <p:spPr>
          <a:xfrm>
            <a:off x="1487895" y="3361631"/>
            <a:ext cx="4187010" cy="1754326"/>
          </a:xfrm>
          <a:prstGeom prst="rect">
            <a:avLst/>
          </a:prstGeom>
          <a:noFill/>
          <a:ln>
            <a:solidFill>
              <a:srgbClr val="FF0000"/>
            </a:solidFill>
          </a:ln>
        </p:spPr>
        <p:txBody>
          <a:bodyPr wrap="square" rtlCol="0">
            <a:spAutoFit/>
          </a:bodyPr>
          <a:lstStyle/>
          <a:p>
            <a:pPr algn="just"/>
            <a:r>
              <a:rPr lang="en-GB" sz="2400" dirty="0">
                <a:solidFill>
                  <a:srgbClr val="FF0000"/>
                </a:solidFill>
              </a:rPr>
              <a:t>Langmuir (L) unit:</a:t>
            </a:r>
          </a:p>
          <a:p>
            <a:pPr algn="just"/>
            <a:endParaRPr lang="en-GB" sz="2400" dirty="0">
              <a:solidFill>
                <a:srgbClr val="FF0000"/>
              </a:solidFill>
            </a:endParaRPr>
          </a:p>
          <a:p>
            <a:pPr algn="just"/>
            <a:r>
              <a:rPr lang="en-GB" sz="2400" b="1" dirty="0">
                <a:solidFill>
                  <a:srgbClr val="FF0000"/>
                </a:solidFill>
              </a:rPr>
              <a:t> 1 L = 1x 10</a:t>
            </a:r>
            <a:r>
              <a:rPr lang="en-GB" sz="2400" b="1" baseline="30000" dirty="0">
                <a:solidFill>
                  <a:srgbClr val="FF0000"/>
                </a:solidFill>
              </a:rPr>
              <a:t>-6 </a:t>
            </a:r>
            <a:r>
              <a:rPr lang="en-GB" sz="2400" b="1" dirty="0">
                <a:solidFill>
                  <a:srgbClr val="FF0000"/>
                </a:solidFill>
              </a:rPr>
              <a:t>mbar x 1s</a:t>
            </a:r>
          </a:p>
          <a:p>
            <a:pPr algn="just"/>
            <a:endParaRPr lang="en-GB" dirty="0"/>
          </a:p>
          <a:p>
            <a:pPr algn="just"/>
            <a:r>
              <a:rPr lang="en-GB" dirty="0"/>
              <a:t>gas exposure of a surface (or dosage)</a:t>
            </a:r>
          </a:p>
        </p:txBody>
      </p:sp>
      <p:pic>
        <p:nvPicPr>
          <p:cNvPr id="17" name="Picture 2" descr="Mass Spectrometry">
            <a:extLst>
              <a:ext uri="{FF2B5EF4-FFF2-40B4-BE49-F238E27FC236}">
                <a16:creationId xmlns:a16="http://schemas.microsoft.com/office/drawing/2014/main" id="{60642E6C-1FC2-494C-95C6-578B171EF18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4311" y="2931081"/>
            <a:ext cx="2743199" cy="1857218"/>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15CC14F6-9248-284A-998E-8DBA69677CAA}"/>
              </a:ext>
            </a:extLst>
          </p:cNvPr>
          <p:cNvSpPr txBox="1"/>
          <p:nvPr/>
        </p:nvSpPr>
        <p:spPr>
          <a:xfrm>
            <a:off x="646386" y="5292546"/>
            <a:ext cx="5072554" cy="1200329"/>
          </a:xfrm>
          <a:prstGeom prst="rect">
            <a:avLst/>
          </a:prstGeom>
          <a:noFill/>
        </p:spPr>
        <p:txBody>
          <a:bodyPr wrap="square">
            <a:spAutoFit/>
          </a:bodyPr>
          <a:lstStyle/>
          <a:p>
            <a:r>
              <a:rPr lang="en-GB" sz="2400" dirty="0"/>
              <a:t>For sticking coefficient S</a:t>
            </a:r>
            <a:r>
              <a:rPr lang="en-GB" sz="2400" baseline="-25000" dirty="0"/>
              <a:t>c</a:t>
            </a:r>
            <a:r>
              <a:rPr lang="en-GB" sz="2400" dirty="0"/>
              <a:t>= 1:</a:t>
            </a:r>
          </a:p>
          <a:p>
            <a:r>
              <a:rPr lang="en-GB" sz="2400" b="1" dirty="0"/>
              <a:t>1 L ~ 1 Monolayer (ML) cryosorbed</a:t>
            </a:r>
          </a:p>
          <a:p>
            <a:r>
              <a:rPr lang="en-GB" sz="2400" dirty="0"/>
              <a:t>for H</a:t>
            </a:r>
            <a:r>
              <a:rPr lang="en-GB" sz="2400" baseline="-25000" dirty="0"/>
              <a:t>2</a:t>
            </a:r>
            <a:r>
              <a:rPr lang="en-GB" sz="2400" dirty="0"/>
              <a:t>O, 1 ML ~ 0.3 nm </a:t>
            </a:r>
          </a:p>
        </p:txBody>
      </p:sp>
      <p:sp>
        <p:nvSpPr>
          <p:cNvPr id="2" name="Segnaposto data 1">
            <a:extLst>
              <a:ext uri="{FF2B5EF4-FFF2-40B4-BE49-F238E27FC236}">
                <a16:creationId xmlns:a16="http://schemas.microsoft.com/office/drawing/2014/main" id="{49B99D2A-FA15-FB4D-92DB-F0DEAB0F0CAC}"/>
              </a:ext>
            </a:extLst>
          </p:cNvPr>
          <p:cNvSpPr>
            <a:spLocks noGrp="1"/>
          </p:cNvSpPr>
          <p:nvPr>
            <p:ph type="dt" sz="half" idx="10"/>
          </p:nvPr>
        </p:nvSpPr>
        <p:spPr/>
        <p:txBody>
          <a:bodyPr/>
          <a:lstStyle/>
          <a:p>
            <a:r>
              <a:rPr lang="it-IT"/>
              <a:t>30/09/2025</a:t>
            </a:r>
            <a:endParaRPr lang="en-GB" dirty="0"/>
          </a:p>
        </p:txBody>
      </p:sp>
      <p:sp>
        <p:nvSpPr>
          <p:cNvPr id="10" name="CasellaDiTesto 9">
            <a:extLst>
              <a:ext uri="{FF2B5EF4-FFF2-40B4-BE49-F238E27FC236}">
                <a16:creationId xmlns:a16="http://schemas.microsoft.com/office/drawing/2014/main" id="{FFF0C360-D5AB-CB44-B1BF-716E4BABA781}"/>
              </a:ext>
            </a:extLst>
          </p:cNvPr>
          <p:cNvSpPr txBox="1"/>
          <p:nvPr/>
        </p:nvSpPr>
        <p:spPr>
          <a:xfrm>
            <a:off x="6176140" y="5292546"/>
            <a:ext cx="5499539" cy="830997"/>
          </a:xfrm>
          <a:prstGeom prst="rect">
            <a:avLst/>
          </a:prstGeom>
          <a:noFill/>
          <a:ln>
            <a:solidFill>
              <a:srgbClr val="FF0000"/>
            </a:solidFill>
          </a:ln>
        </p:spPr>
        <p:txBody>
          <a:bodyPr wrap="square">
            <a:spAutoFit/>
          </a:bodyPr>
          <a:lstStyle/>
          <a:p>
            <a:pPr algn="just"/>
            <a:r>
              <a:rPr lang="en-GB" sz="2400" b="1" dirty="0">
                <a:solidFill>
                  <a:srgbClr val="FF0000"/>
                </a:solidFill>
                <a:sym typeface="Wingdings" pitchFamily="2" charset="2"/>
              </a:rPr>
              <a:t> In </a:t>
            </a:r>
            <a:r>
              <a:rPr lang="en-GB" sz="2400" b="1" dirty="0">
                <a:solidFill>
                  <a:srgbClr val="FF0000"/>
                </a:solidFill>
              </a:rPr>
              <a:t>1x 10</a:t>
            </a:r>
            <a:r>
              <a:rPr lang="en-GB" sz="2400" b="1" baseline="30000" dirty="0">
                <a:solidFill>
                  <a:srgbClr val="FF0000"/>
                </a:solidFill>
              </a:rPr>
              <a:t>-12 </a:t>
            </a:r>
            <a:r>
              <a:rPr lang="en-GB" sz="2400" b="1" dirty="0">
                <a:solidFill>
                  <a:srgbClr val="FF0000"/>
                </a:solidFill>
              </a:rPr>
              <a:t>mbar, it takes 1.000.000 s (~300 h / ~13 days) to build up a ML. </a:t>
            </a:r>
          </a:p>
        </p:txBody>
      </p:sp>
      <p:sp>
        <p:nvSpPr>
          <p:cNvPr id="3" name="Segnaposto numero diapositiva 2">
            <a:extLst>
              <a:ext uri="{FF2B5EF4-FFF2-40B4-BE49-F238E27FC236}">
                <a16:creationId xmlns:a16="http://schemas.microsoft.com/office/drawing/2014/main" id="{F04DB45D-3D4F-444B-95BD-AD6A221C69AE}"/>
              </a:ext>
            </a:extLst>
          </p:cNvPr>
          <p:cNvSpPr>
            <a:spLocks noGrp="1"/>
          </p:cNvSpPr>
          <p:nvPr>
            <p:ph type="sldNum" sz="quarter" idx="12"/>
          </p:nvPr>
        </p:nvSpPr>
        <p:spPr/>
        <p:txBody>
          <a:bodyPr/>
          <a:lstStyle/>
          <a:p>
            <a:fld id="{D72638CE-BB60-3144-9797-6AD8FF2ADFBA}" type="slidenum">
              <a:rPr lang="en-GB" smtClean="0"/>
              <a:t>8</a:t>
            </a:fld>
            <a:endParaRPr lang="en-GB"/>
          </a:p>
        </p:txBody>
      </p:sp>
      <p:sp>
        <p:nvSpPr>
          <p:cNvPr id="5" name="Segnaposto piè di pagina 4">
            <a:extLst>
              <a:ext uri="{FF2B5EF4-FFF2-40B4-BE49-F238E27FC236}">
                <a16:creationId xmlns:a16="http://schemas.microsoft.com/office/drawing/2014/main" id="{F812F539-59B7-BF8B-7A5A-C510C8A9B0B3}"/>
              </a:ext>
            </a:extLst>
          </p:cNvPr>
          <p:cNvSpPr>
            <a:spLocks noGrp="1"/>
          </p:cNvSpPr>
          <p:nvPr>
            <p:ph type="ftr" sz="quarter" idx="11"/>
          </p:nvPr>
        </p:nvSpPr>
        <p:spPr/>
        <p:txBody>
          <a:bodyPr/>
          <a:lstStyle/>
          <a:p>
            <a:r>
              <a:rPr lang="en-GB"/>
              <a:t>L. Spallino, M. Angelucci, R. Cimino; LNF-INFN</a:t>
            </a:r>
          </a:p>
        </p:txBody>
      </p:sp>
    </p:spTree>
    <p:extLst>
      <p:ext uri="{BB962C8B-B14F-4D97-AF65-F5344CB8AC3E}">
        <p14:creationId xmlns:p14="http://schemas.microsoft.com/office/powerpoint/2010/main" val="232229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F3BDA-26DA-A400-6275-D2AACA562C1C}"/>
            </a:ext>
          </a:extLst>
        </p:cNvPr>
        <p:cNvGrpSpPr/>
        <p:nvPr/>
      </p:nvGrpSpPr>
      <p:grpSpPr>
        <a:xfrm>
          <a:off x="0" y="0"/>
          <a:ext cx="0" cy="0"/>
          <a:chOff x="0" y="0"/>
          <a:chExt cx="0" cy="0"/>
        </a:xfrm>
      </p:grpSpPr>
      <p:pic>
        <p:nvPicPr>
          <p:cNvPr id="8" name="Picture 2" descr="EGO &amp; the Virgo Collaboration (@ego_virgo) / Twitter">
            <a:extLst>
              <a:ext uri="{FF2B5EF4-FFF2-40B4-BE49-F238E27FC236}">
                <a16:creationId xmlns:a16="http://schemas.microsoft.com/office/drawing/2014/main" id="{D69BFB46-920E-1826-BB55-683B321DA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69"/>
          <a:stretch/>
        </p:blipFill>
        <p:spPr bwMode="auto">
          <a:xfrm>
            <a:off x="9562809" y="1976652"/>
            <a:ext cx="2190842" cy="295134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A776077-6008-6F77-A071-F16C67E7D607}"/>
              </a:ext>
            </a:extLst>
          </p:cNvPr>
          <p:cNvPicPr>
            <a:picLocks noChangeAspect="1"/>
          </p:cNvPicPr>
          <p:nvPr/>
        </p:nvPicPr>
        <p:blipFill>
          <a:blip r:embed="rId3"/>
          <a:stretch>
            <a:fillRect/>
          </a:stretch>
        </p:blipFill>
        <p:spPr>
          <a:xfrm>
            <a:off x="844475" y="1084113"/>
            <a:ext cx="4155355" cy="4665662"/>
          </a:xfrm>
          <a:prstGeom prst="rect">
            <a:avLst/>
          </a:prstGeom>
          <a:solidFill>
            <a:schemeClr val="bg1"/>
          </a:solidFill>
        </p:spPr>
      </p:pic>
      <p:sp>
        <p:nvSpPr>
          <p:cNvPr id="10" name="Rectangle 41">
            <a:extLst>
              <a:ext uri="{FF2B5EF4-FFF2-40B4-BE49-F238E27FC236}">
                <a16:creationId xmlns:a16="http://schemas.microsoft.com/office/drawing/2014/main" id="{14DB57A7-793B-E718-009E-DBF3C6433F7B}"/>
              </a:ext>
            </a:extLst>
          </p:cNvPr>
          <p:cNvSpPr/>
          <p:nvPr/>
        </p:nvSpPr>
        <p:spPr>
          <a:xfrm rot="16200000">
            <a:off x="-1565696" y="3227353"/>
            <a:ext cx="4140877" cy="584775"/>
          </a:xfrm>
          <a:prstGeom prst="rect">
            <a:avLst/>
          </a:prstGeom>
        </p:spPr>
        <p:txBody>
          <a:bodyPr wrap="none">
            <a:spAutoFit/>
          </a:bodyPr>
          <a:lstStyle/>
          <a:p>
            <a:pPr algn="ctr"/>
            <a:r>
              <a:rPr lang="en-US" sz="1600" dirty="0">
                <a:latin typeface="+mj-lt"/>
              </a:rPr>
              <a:t>R. Dupuy  et al.  J. Appl. Phys. 128, 175304 (2020)</a:t>
            </a:r>
          </a:p>
          <a:p>
            <a:pPr algn="ctr"/>
            <a:r>
              <a:rPr lang="en-US" sz="1600" dirty="0">
                <a:effectLst/>
                <a:latin typeface="+mj-lt"/>
              </a:rPr>
              <a:t>L. Spallino et al., Phys</a:t>
            </a:r>
            <a:r>
              <a:rPr lang="en-US" sz="1600" dirty="0">
                <a:latin typeface="+mj-lt"/>
              </a:rPr>
              <a:t>. Rev. D, 062001, 104 (2021) </a:t>
            </a:r>
            <a:endParaRPr lang="en-US" sz="1600" dirty="0">
              <a:effectLst/>
              <a:latin typeface="+mj-lt"/>
            </a:endParaRPr>
          </a:p>
        </p:txBody>
      </p:sp>
      <p:sp>
        <p:nvSpPr>
          <p:cNvPr id="11" name="TextBox 73">
            <a:extLst>
              <a:ext uri="{FF2B5EF4-FFF2-40B4-BE49-F238E27FC236}">
                <a16:creationId xmlns:a16="http://schemas.microsoft.com/office/drawing/2014/main" id="{9E76BC10-86C2-BC4A-7B37-232891972143}"/>
              </a:ext>
            </a:extLst>
          </p:cNvPr>
          <p:cNvSpPr txBox="1"/>
          <p:nvPr/>
        </p:nvSpPr>
        <p:spPr>
          <a:xfrm>
            <a:off x="5244109" y="904337"/>
            <a:ext cx="6673982" cy="954107"/>
          </a:xfrm>
          <a:prstGeom prst="rect">
            <a:avLst/>
          </a:prstGeom>
          <a:solidFill>
            <a:srgbClr val="00B050"/>
          </a:solidFill>
          <a:ln>
            <a:noFill/>
          </a:ln>
        </p:spPr>
        <p:txBody>
          <a:bodyPr wrap="square" rtlCol="0">
            <a:spAutoFit/>
          </a:bodyPr>
          <a:lstStyle/>
          <a:p>
            <a:pPr algn="ctr"/>
            <a:r>
              <a:rPr lang="en-GB" sz="2800" b="1">
                <a:solidFill>
                  <a:schemeClr val="bg1"/>
                </a:solidFill>
              </a:rPr>
              <a:t>Electrons efficiently induce molecular ice nonthermal desorption</a:t>
            </a:r>
            <a:r>
              <a:rPr lang="en-US" sz="2800" b="1" kern="1200">
                <a:solidFill>
                  <a:schemeClr val="bg1"/>
                </a:solidFill>
                <a:ea typeface="+mj-ea"/>
                <a:cs typeface="+mj-cs"/>
              </a:rPr>
              <a:t>!</a:t>
            </a:r>
            <a:endParaRPr lang="en-GB" sz="2800" b="1">
              <a:solidFill>
                <a:schemeClr val="bg1"/>
              </a:solidFill>
            </a:endParaRPr>
          </a:p>
        </p:txBody>
      </p:sp>
      <p:grpSp>
        <p:nvGrpSpPr>
          <p:cNvPr id="12" name="Group 6">
            <a:extLst>
              <a:ext uri="{FF2B5EF4-FFF2-40B4-BE49-F238E27FC236}">
                <a16:creationId xmlns:a16="http://schemas.microsoft.com/office/drawing/2014/main" id="{EA1FE83A-4B25-E7C0-C631-CAF41AA073B6}"/>
              </a:ext>
            </a:extLst>
          </p:cNvPr>
          <p:cNvGrpSpPr/>
          <p:nvPr/>
        </p:nvGrpSpPr>
        <p:grpSpPr>
          <a:xfrm>
            <a:off x="5431082" y="2401856"/>
            <a:ext cx="3914262" cy="1880045"/>
            <a:chOff x="8394731" y="3059800"/>
            <a:chExt cx="4981432" cy="2184400"/>
          </a:xfrm>
        </p:grpSpPr>
        <p:pic>
          <p:nvPicPr>
            <p:cNvPr id="13" name="Picture 4" descr="Chart, scatter chart&#10;&#10;Description automatically generated">
              <a:extLst>
                <a:ext uri="{FF2B5EF4-FFF2-40B4-BE49-F238E27FC236}">
                  <a16:creationId xmlns:a16="http://schemas.microsoft.com/office/drawing/2014/main" id="{177378CE-5D85-53F5-69A4-753243F621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4733" y="3059800"/>
              <a:ext cx="4981430" cy="2184400"/>
            </a:xfrm>
            <a:prstGeom prst="rect">
              <a:avLst/>
            </a:prstGeom>
          </p:spPr>
        </p:pic>
        <p:sp>
          <p:nvSpPr>
            <p:cNvPr id="14" name="TextBox 5">
              <a:extLst>
                <a:ext uri="{FF2B5EF4-FFF2-40B4-BE49-F238E27FC236}">
                  <a16:creationId xmlns:a16="http://schemas.microsoft.com/office/drawing/2014/main" id="{2EC43453-A9FF-0EC0-C5C0-D18436949DC4}"/>
                </a:ext>
              </a:extLst>
            </p:cNvPr>
            <p:cNvSpPr txBox="1"/>
            <p:nvPr/>
          </p:nvSpPr>
          <p:spPr>
            <a:xfrm>
              <a:off x="8394731" y="4809093"/>
              <a:ext cx="4833918" cy="429122"/>
            </a:xfrm>
            <a:prstGeom prst="rect">
              <a:avLst/>
            </a:prstGeom>
            <a:solidFill>
              <a:schemeClr val="accent3">
                <a:lumMod val="60000"/>
                <a:lumOff val="40000"/>
              </a:schemeClr>
            </a:solidFill>
          </p:spPr>
          <p:txBody>
            <a:bodyPr wrap="square" rtlCol="0">
              <a:spAutoFit/>
            </a:bodyPr>
            <a:lstStyle/>
            <a:p>
              <a:pPr algn="ctr"/>
              <a:r>
                <a:rPr lang="en-GB"/>
                <a:t>Mirror </a:t>
              </a:r>
            </a:p>
          </p:txBody>
        </p:sp>
      </p:grpSp>
      <p:sp>
        <p:nvSpPr>
          <p:cNvPr id="6" name="Titolo 1">
            <a:extLst>
              <a:ext uri="{FF2B5EF4-FFF2-40B4-BE49-F238E27FC236}">
                <a16:creationId xmlns:a16="http://schemas.microsoft.com/office/drawing/2014/main" id="{0824C4A2-9BE3-A37B-32EF-5D8D61D8C6FA}"/>
              </a:ext>
            </a:extLst>
          </p:cNvPr>
          <p:cNvSpPr txBox="1">
            <a:spLocks/>
          </p:cNvSpPr>
          <p:nvPr/>
        </p:nvSpPr>
        <p:spPr>
          <a:xfrm>
            <a:off x="156187" y="30471"/>
            <a:ext cx="7697682" cy="6112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0070C0"/>
                </a:solidFill>
              </a:rPr>
              <a:t>Low energy electrons irradiation</a:t>
            </a:r>
          </a:p>
        </p:txBody>
      </p:sp>
      <p:sp>
        <p:nvSpPr>
          <p:cNvPr id="7" name="Segnaposto data 6">
            <a:extLst>
              <a:ext uri="{FF2B5EF4-FFF2-40B4-BE49-F238E27FC236}">
                <a16:creationId xmlns:a16="http://schemas.microsoft.com/office/drawing/2014/main" id="{43F9A9B2-B559-95ED-41AD-E3BB97F59D8C}"/>
              </a:ext>
            </a:extLst>
          </p:cNvPr>
          <p:cNvSpPr>
            <a:spLocks noGrp="1"/>
          </p:cNvSpPr>
          <p:nvPr>
            <p:ph type="dt" sz="half" idx="10"/>
          </p:nvPr>
        </p:nvSpPr>
        <p:spPr/>
        <p:txBody>
          <a:bodyPr/>
          <a:lstStyle/>
          <a:p>
            <a:r>
              <a:rPr lang="it-IT"/>
              <a:t>30/09/2025</a:t>
            </a:r>
            <a:endParaRPr lang="en-US"/>
          </a:p>
        </p:txBody>
      </p:sp>
      <p:sp>
        <p:nvSpPr>
          <p:cNvPr id="15" name="Segnaposto piè di pagina 14">
            <a:extLst>
              <a:ext uri="{FF2B5EF4-FFF2-40B4-BE49-F238E27FC236}">
                <a16:creationId xmlns:a16="http://schemas.microsoft.com/office/drawing/2014/main" id="{42493CC6-495A-33E1-90D8-75CE31B7B381}"/>
              </a:ext>
            </a:extLst>
          </p:cNvPr>
          <p:cNvSpPr>
            <a:spLocks noGrp="1"/>
          </p:cNvSpPr>
          <p:nvPr>
            <p:ph type="ftr" sz="quarter" idx="11"/>
          </p:nvPr>
        </p:nvSpPr>
        <p:spPr/>
        <p:txBody>
          <a:bodyPr/>
          <a:lstStyle/>
          <a:p>
            <a:r>
              <a:rPr lang="en-US"/>
              <a:t>L. Spallino, M. Angelucci, R. Cimino; LNF-INFN</a:t>
            </a:r>
          </a:p>
        </p:txBody>
      </p:sp>
      <p:sp>
        <p:nvSpPr>
          <p:cNvPr id="16" name="Segnaposto numero diapositiva 15">
            <a:extLst>
              <a:ext uri="{FF2B5EF4-FFF2-40B4-BE49-F238E27FC236}">
                <a16:creationId xmlns:a16="http://schemas.microsoft.com/office/drawing/2014/main" id="{BC4DEFE8-7675-AB18-2436-7107CA85E181}"/>
              </a:ext>
            </a:extLst>
          </p:cNvPr>
          <p:cNvSpPr>
            <a:spLocks noGrp="1"/>
          </p:cNvSpPr>
          <p:nvPr>
            <p:ph type="sldNum" sz="quarter" idx="12"/>
          </p:nvPr>
        </p:nvSpPr>
        <p:spPr/>
        <p:txBody>
          <a:bodyPr/>
          <a:lstStyle/>
          <a:p>
            <a:fld id="{87E7843D-FF13-4365-9478-9625B70A2705}" type="slidenum">
              <a:rPr lang="en-US" smtClean="0"/>
              <a:t>9</a:t>
            </a:fld>
            <a:endParaRPr lang="en-US"/>
          </a:p>
        </p:txBody>
      </p:sp>
      <p:sp>
        <p:nvSpPr>
          <p:cNvPr id="2" name="TextBox 73">
            <a:extLst>
              <a:ext uri="{FF2B5EF4-FFF2-40B4-BE49-F238E27FC236}">
                <a16:creationId xmlns:a16="http://schemas.microsoft.com/office/drawing/2014/main" id="{A4ED60EF-8511-CC53-95BC-DE10D72CB83C}"/>
              </a:ext>
            </a:extLst>
          </p:cNvPr>
          <p:cNvSpPr txBox="1"/>
          <p:nvPr/>
        </p:nvSpPr>
        <p:spPr>
          <a:xfrm>
            <a:off x="5244109" y="5018732"/>
            <a:ext cx="6673982" cy="954107"/>
          </a:xfrm>
          <a:prstGeom prst="rect">
            <a:avLst/>
          </a:prstGeom>
          <a:solidFill>
            <a:srgbClr val="FF0000"/>
          </a:solidFill>
          <a:ln>
            <a:noFill/>
          </a:ln>
        </p:spPr>
        <p:txBody>
          <a:bodyPr wrap="square" rtlCol="0">
            <a:spAutoFit/>
          </a:bodyPr>
          <a:lstStyle/>
          <a:p>
            <a:pPr algn="ctr"/>
            <a:r>
              <a:rPr lang="en-GB" sz="2800" b="1">
                <a:solidFill>
                  <a:schemeClr val="bg1"/>
                </a:solidFill>
              </a:rPr>
              <a:t>Possible if a charging mitigation method compliant with cryogenics is proved!</a:t>
            </a:r>
          </a:p>
        </p:txBody>
      </p:sp>
      <p:pic>
        <p:nvPicPr>
          <p:cNvPr id="3" name="Picture 2" descr="INFN - Laboratori Nazionali di Frascati">
            <a:extLst>
              <a:ext uri="{FF2B5EF4-FFF2-40B4-BE49-F238E27FC236}">
                <a16:creationId xmlns:a16="http://schemas.microsoft.com/office/drawing/2014/main" id="{55902351-F4A6-3CD9-2698-7CCC58BFA512}"/>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0845381" y="146563"/>
            <a:ext cx="1016838" cy="63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279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da7f2e-c373-4dae-9d8d-de155a501ec5">
      <Terms xmlns="http://schemas.microsoft.com/office/infopath/2007/PartnerControls"/>
    </lcf76f155ced4ddcb4097134ff3c332f>
    <TaxCatchAll xmlns="29b15f42-945a-4f71-bfdc-10ac36b664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0854B9C7EB83A3498968F528FC64EFFC" ma:contentTypeVersion="16" ma:contentTypeDescription="Creare un nuovo documento." ma:contentTypeScope="" ma:versionID="282d2cd65e6f7c17e78b655752648efb">
  <xsd:schema xmlns:xsd="http://www.w3.org/2001/XMLSchema" xmlns:xs="http://www.w3.org/2001/XMLSchema" xmlns:p="http://schemas.microsoft.com/office/2006/metadata/properties" xmlns:ns2="cdda7f2e-c373-4dae-9d8d-de155a501ec5" xmlns:ns3="29b15f42-945a-4f71-bfdc-10ac36b66450" targetNamespace="http://schemas.microsoft.com/office/2006/metadata/properties" ma:root="true" ma:fieldsID="dca2a921eac09aea76fabb326a2e5d25" ns2:_="" ns3:_="">
    <xsd:import namespace="cdda7f2e-c373-4dae-9d8d-de155a501ec5"/>
    <xsd:import namespace="29b15f42-945a-4f71-bfdc-10ac36b664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a7f2e-c373-4dae-9d8d-de155a501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b15f42-945a-4f71-bfdc-10ac36b66450" elementFormDefault="qualified">
    <xsd:import namespace="http://schemas.microsoft.com/office/2006/documentManagement/types"/>
    <xsd:import namespace="http://schemas.microsoft.com/office/infopath/2007/PartnerControls"/>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element name="TaxCatchAll" ma:index="19" nillable="true" ma:displayName="Taxonomy Catch All Column" ma:hidden="true" ma:list="{40533393-4383-4ecc-9012-9d48cc44e1d0}" ma:internalName="TaxCatchAll" ma:showField="CatchAllData" ma:web="29b15f42-945a-4f71-bfdc-10ac36b66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E96D8B-7378-4D90-935D-A05C9AEA85D4}">
  <ds:schemaRefs>
    <ds:schemaRef ds:uri="http://schemas.microsoft.com/sharepoint/v3/contenttype/forms"/>
  </ds:schemaRefs>
</ds:datastoreItem>
</file>

<file path=customXml/itemProps2.xml><?xml version="1.0" encoding="utf-8"?>
<ds:datastoreItem xmlns:ds="http://schemas.openxmlformats.org/officeDocument/2006/customXml" ds:itemID="{E86F7EC8-161B-4EF1-A89E-DBAB8BE8DC99}">
  <ds:schemaRefs>
    <ds:schemaRef ds:uri="cdda7f2e-c373-4dae-9d8d-de155a501ec5"/>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purl.org/dc/elements/1.1/"/>
    <ds:schemaRef ds:uri="http://schemas.microsoft.com/office/infopath/2007/PartnerControls"/>
    <ds:schemaRef ds:uri="29b15f42-945a-4f71-bfdc-10ac36b66450"/>
    <ds:schemaRef ds:uri="http://purl.org/dc/dcmitype/"/>
  </ds:schemaRefs>
</ds:datastoreItem>
</file>

<file path=customXml/itemProps3.xml><?xml version="1.0" encoding="utf-8"?>
<ds:datastoreItem xmlns:ds="http://schemas.openxmlformats.org/officeDocument/2006/customXml" ds:itemID="{DB01282D-F830-4819-BCA4-27B32B7E22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da7f2e-c373-4dae-9d8d-de155a501ec5"/>
    <ds:schemaRef ds:uri="29b15f42-945a-4f71-bfdc-10ac36b664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3808</TotalTime>
  <Words>3241</Words>
  <Application>Microsoft Macintosh PowerPoint</Application>
  <PresentationFormat>Widescreen</PresentationFormat>
  <Paragraphs>505</Paragraphs>
  <Slides>32</Slides>
  <Notes>8</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32</vt:i4>
      </vt:variant>
    </vt:vector>
  </HeadingPairs>
  <TitlesOfParts>
    <vt:vector size="43" baseType="lpstr">
      <vt:lpstr>Aptos</vt:lpstr>
      <vt:lpstr>Aptos Display</vt:lpstr>
      <vt:lpstr>Arial</vt:lpstr>
      <vt:lpstr>Avenir Next LT Pro</vt:lpstr>
      <vt:lpstr>Calibri</vt:lpstr>
      <vt:lpstr>Calibri Light</vt:lpstr>
      <vt:lpstr>Courier New</vt:lpstr>
      <vt:lpstr>Symbol</vt:lpstr>
      <vt:lpstr>Times New Roman</vt:lpstr>
      <vt:lpstr>Wingdings</vt:lpstr>
      <vt:lpstr>Tema di Office</vt:lpstr>
      <vt:lpstr>III Workshop on ET-LF TM Tower Integration LNF Activities</vt:lpstr>
      <vt:lpstr>Presentazione standard di PowerPoint</vt:lpstr>
      <vt:lpstr>Presentazione standard di PowerPoint</vt:lpstr>
      <vt:lpstr>Presentazione standard di PowerPoint</vt:lpstr>
      <vt:lpstr>  Activity at LNF-INFN</vt:lpstr>
      <vt:lpstr>Cryogenic Vacuum Issues on GWD optics</vt:lpstr>
      <vt:lpstr>Residual gas adsorption on cold surfaces</vt:lpstr>
      <vt:lpstr>Residual gas adsorption on cold surfaces</vt:lpstr>
      <vt:lpstr>Presentazione standard di PowerPoint</vt:lpstr>
      <vt:lpstr>Electrostatic charging on test masses of GW detector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Summary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Low energy electrons irradiation</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Spallino</dc:creator>
  <cp:lastModifiedBy>Marco Angelucci</cp:lastModifiedBy>
  <cp:revision>33</cp:revision>
  <dcterms:created xsi:type="dcterms:W3CDTF">2025-03-19T13:59:51Z</dcterms:created>
  <dcterms:modified xsi:type="dcterms:W3CDTF">2025-09-30T09:28:49Z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0x0101000854B9C7EB83A3498968F528FC64EFFC</vt:lpwstr>
  </property>
  <property fmtid="{D5CDD505-2E9C-101B-9397-08002B2CF9AE}" pid="3" name="MediaServiceImageTags">
    <vt:lpwstr/>
  </property>
</Properties>
</file>