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73" r:id="rId2"/>
    <p:sldId id="309" r:id="rId3"/>
    <p:sldId id="323" r:id="rId4"/>
    <p:sldId id="328" r:id="rId5"/>
    <p:sldId id="374" r:id="rId6"/>
    <p:sldId id="310" r:id="rId7"/>
    <p:sldId id="332" r:id="rId8"/>
    <p:sldId id="331" r:id="rId9"/>
    <p:sldId id="376" r:id="rId10"/>
    <p:sldId id="321" r:id="rId11"/>
    <p:sldId id="360" r:id="rId12"/>
    <p:sldId id="317" r:id="rId13"/>
    <p:sldId id="367" r:id="rId14"/>
    <p:sldId id="361" r:id="rId15"/>
    <p:sldId id="363" r:id="rId16"/>
    <p:sldId id="362" r:id="rId17"/>
    <p:sldId id="336" r:id="rId18"/>
    <p:sldId id="315" r:id="rId19"/>
    <p:sldId id="281" r:id="rId20"/>
    <p:sldId id="282" r:id="rId21"/>
    <p:sldId id="320" r:id="rId22"/>
    <p:sldId id="260" r:id="rId23"/>
    <p:sldId id="364" r:id="rId24"/>
    <p:sldId id="359" r:id="rId25"/>
    <p:sldId id="368" r:id="rId26"/>
    <p:sldId id="375" r:id="rId27"/>
    <p:sldId id="366" r:id="rId28"/>
    <p:sldId id="369" r:id="rId29"/>
    <p:sldId id="354" r:id="rId30"/>
    <p:sldId id="352" r:id="rId31"/>
    <p:sldId id="356" r:id="rId32"/>
    <p:sldId id="314" r:id="rId33"/>
    <p:sldId id="370" r:id="rId34"/>
    <p:sldId id="371" r:id="rId35"/>
    <p:sldId id="372" r:id="rId36"/>
    <p:sldId id="373"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517"/>
    <a:srgbClr val="CAC334"/>
    <a:srgbClr val="007C58"/>
    <a:srgbClr val="FFC000"/>
    <a:srgbClr val="275317"/>
    <a:srgbClr val="FFFFFF"/>
    <a:srgbClr val="DD9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48" autoAdjust="0"/>
    <p:restoredTop sz="95033" autoAdjust="0"/>
  </p:normalViewPr>
  <p:slideViewPr>
    <p:cSldViewPr snapToGrid="0">
      <p:cViewPr varScale="1">
        <p:scale>
          <a:sx n="82" d="100"/>
          <a:sy n="82" d="100"/>
        </p:scale>
        <p:origin x="557"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6BEEF4-832D-45D0-B491-3479C91AF035}" type="datetimeFigureOut">
              <a:rPr lang="en-US" smtClean="0"/>
              <a:t>10/7/2025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06D2AF-0CDA-4CEE-8BFC-2D8EAA579218}" type="slidenum">
              <a:rPr lang="en-US" smtClean="0"/>
              <a:t>‹#›</a:t>
            </a:fld>
            <a:endParaRPr lang="en-US"/>
          </a:p>
        </p:txBody>
      </p:sp>
    </p:spTree>
    <p:extLst>
      <p:ext uri="{BB962C8B-B14F-4D97-AF65-F5344CB8AC3E}">
        <p14:creationId xmlns:p14="http://schemas.microsoft.com/office/powerpoint/2010/main" val="230712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it-IT" dirty="0"/>
          </a:p>
        </p:txBody>
      </p:sp>
      <p:sp>
        <p:nvSpPr>
          <p:cNvPr id="4" name="Segnaposto data 3"/>
          <p:cNvSpPr>
            <a:spLocks noGrp="1"/>
          </p:cNvSpPr>
          <p:nvPr>
            <p:ph type="dt" idx="1"/>
          </p:nvPr>
        </p:nvSpPr>
        <p:spPr/>
        <p:txBody>
          <a:bodyPr/>
          <a:lstStyle/>
          <a:p>
            <a:fld id="{AD4812A7-C7D6-7542-9495-86D2A5F89521}" type="datetime1">
              <a:rPr lang="it-IT" smtClean="0"/>
              <a:t>07/10/2025</a:t>
            </a:fld>
            <a:endParaRPr lang="it-IT" dirty="0"/>
          </a:p>
        </p:txBody>
      </p:sp>
      <p:sp>
        <p:nvSpPr>
          <p:cNvPr id="5" name="Segnaposto piè di pagina 4"/>
          <p:cNvSpPr>
            <a:spLocks noGrp="1"/>
          </p:cNvSpPr>
          <p:nvPr>
            <p:ph type="ftr" sz="quarter" idx="4"/>
          </p:nvPr>
        </p:nvSpPr>
        <p:spPr/>
        <p:txBody>
          <a:bodyPr/>
          <a:lstStyle/>
          <a:p>
            <a:endParaRPr lang="it-IT" dirty="0"/>
          </a:p>
        </p:txBody>
      </p:sp>
      <p:sp>
        <p:nvSpPr>
          <p:cNvPr id="6" name="Segnaposto numero diapositiva 5"/>
          <p:cNvSpPr>
            <a:spLocks noGrp="1"/>
          </p:cNvSpPr>
          <p:nvPr>
            <p:ph type="sldNum" sz="quarter" idx="5"/>
          </p:nvPr>
        </p:nvSpPr>
        <p:spPr/>
        <p:txBody>
          <a:bodyPr/>
          <a:lstStyle/>
          <a:p>
            <a:fld id="{9EB8D42F-EEB8-D844-BCC2-FD2609102831}" type="slidenum">
              <a:rPr lang="it-IT" smtClean="0"/>
              <a:t>1</a:t>
            </a:fld>
            <a:endParaRPr lang="it-IT" dirty="0"/>
          </a:p>
        </p:txBody>
      </p:sp>
    </p:spTree>
    <p:extLst>
      <p:ext uri="{BB962C8B-B14F-4D97-AF65-F5344CB8AC3E}">
        <p14:creationId xmlns:p14="http://schemas.microsoft.com/office/powerpoint/2010/main" val="167106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06D2AF-0CDA-4CEE-8BFC-2D8EAA579218}" type="slidenum">
              <a:rPr lang="en-US" smtClean="0"/>
              <a:t>14</a:t>
            </a:fld>
            <a:endParaRPr lang="en-US"/>
          </a:p>
        </p:txBody>
      </p:sp>
    </p:spTree>
    <p:extLst>
      <p:ext uri="{BB962C8B-B14F-4D97-AF65-F5344CB8AC3E}">
        <p14:creationId xmlns:p14="http://schemas.microsoft.com/office/powerpoint/2010/main" val="3720404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06D2AF-0CDA-4CEE-8BFC-2D8EAA579218}" type="slidenum">
              <a:rPr lang="en-US" smtClean="0"/>
              <a:t>15</a:t>
            </a:fld>
            <a:endParaRPr lang="en-US"/>
          </a:p>
        </p:txBody>
      </p:sp>
    </p:spTree>
    <p:extLst>
      <p:ext uri="{BB962C8B-B14F-4D97-AF65-F5344CB8AC3E}">
        <p14:creationId xmlns:p14="http://schemas.microsoft.com/office/powerpoint/2010/main" val="1684927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AD4812A7-C7D6-7542-9495-86D2A5F89521}" type="datetime1">
              <a:rPr lang="it-IT" smtClean="0"/>
              <a:t>07/10/2025</a:t>
            </a:fld>
            <a:endParaRPr lang="it-IT"/>
          </a:p>
        </p:txBody>
      </p:sp>
      <p:sp>
        <p:nvSpPr>
          <p:cNvPr id="5" name="Footer Placeholder 4"/>
          <p:cNvSpPr>
            <a:spLocks noGrp="1"/>
          </p:cNvSpPr>
          <p:nvPr>
            <p:ph type="ftr" sz="quarter" idx="4"/>
          </p:nvPr>
        </p:nvSpPr>
        <p:spPr/>
        <p:txBody>
          <a:bodyPr/>
          <a:lstStyle/>
          <a:p>
            <a:endParaRPr lang="it-IT"/>
          </a:p>
        </p:txBody>
      </p:sp>
      <p:sp>
        <p:nvSpPr>
          <p:cNvPr id="6" name="Slide Number Placeholder 5"/>
          <p:cNvSpPr>
            <a:spLocks noGrp="1"/>
          </p:cNvSpPr>
          <p:nvPr>
            <p:ph type="sldNum" sz="quarter" idx="5"/>
          </p:nvPr>
        </p:nvSpPr>
        <p:spPr/>
        <p:txBody>
          <a:bodyPr/>
          <a:lstStyle/>
          <a:p>
            <a:fld id="{9EB8D42F-EEB8-D844-BCC2-FD2609102831}" type="slidenum">
              <a:rPr lang="it-IT" smtClean="0"/>
              <a:t>18</a:t>
            </a:fld>
            <a:endParaRPr lang="it-IT"/>
          </a:p>
        </p:txBody>
      </p:sp>
    </p:spTree>
    <p:extLst>
      <p:ext uri="{BB962C8B-B14F-4D97-AF65-F5344CB8AC3E}">
        <p14:creationId xmlns:p14="http://schemas.microsoft.com/office/powerpoint/2010/main" val="3175335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52D84-023D-A85E-9E71-61C2E11F5C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962D72-B32B-8537-8A9A-2D515235A2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4E4211-3748-FE28-EB68-5894A5F47FFE}"/>
              </a:ext>
            </a:extLst>
          </p:cNvPr>
          <p:cNvSpPr>
            <a:spLocks noGrp="1"/>
          </p:cNvSpPr>
          <p:nvPr>
            <p:ph type="body" idx="1"/>
          </p:nvPr>
        </p:nvSpPr>
        <p:spPr/>
        <p:txBody>
          <a:bodyPr/>
          <a:lstStyle/>
          <a:p>
            <a:r>
              <a:rPr lang="en-US"/>
              <a:t>The crystallization has grown up</a:t>
            </a:r>
          </a:p>
          <a:p>
            <a:endParaRPr lang="en-US"/>
          </a:p>
          <a:p>
            <a:r>
              <a:rPr lang="en-US"/>
              <a:t>Nanomaterials 2023, 13, </a:t>
            </a:r>
          </a:p>
          <a:p>
            <a:r>
              <a:rPr lang="en-US"/>
              <a:t>The intense low-wavenumber band at 149 cm1 arises from the O – Ti – O bending vibrations and is a characteristic feature of the anatase phase of TiO2. All the four peaks correspond to the Raman active phonon modes of te- tragonal anatase phase of TiO2</a:t>
            </a:r>
          </a:p>
        </p:txBody>
      </p:sp>
      <p:sp>
        <p:nvSpPr>
          <p:cNvPr id="4" name="Slide Number Placeholder 3">
            <a:extLst>
              <a:ext uri="{FF2B5EF4-FFF2-40B4-BE49-F238E27FC236}">
                <a16:creationId xmlns:a16="http://schemas.microsoft.com/office/drawing/2014/main" id="{7961B677-DE1B-D158-2573-A69892ECA69D}"/>
              </a:ext>
            </a:extLst>
          </p:cNvPr>
          <p:cNvSpPr>
            <a:spLocks noGrp="1"/>
          </p:cNvSpPr>
          <p:nvPr>
            <p:ph type="sldNum" sz="quarter" idx="5"/>
          </p:nvPr>
        </p:nvSpPr>
        <p:spPr/>
        <p:txBody>
          <a:bodyPr/>
          <a:lstStyle/>
          <a:p>
            <a:fld id="{E50F7E27-A26C-4EDB-870C-9B38B4C5AD78}" type="slidenum">
              <a:rPr lang="en-US" smtClean="0"/>
              <a:t>25</a:t>
            </a:fld>
            <a:endParaRPr lang="en-US"/>
          </a:p>
        </p:txBody>
      </p:sp>
    </p:spTree>
    <p:extLst>
      <p:ext uri="{BB962C8B-B14F-4D97-AF65-F5344CB8AC3E}">
        <p14:creationId xmlns:p14="http://schemas.microsoft.com/office/powerpoint/2010/main" val="26024414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Real material spectra often show features that are neither purely Lorentzian nor purely Gaussian. The Voigt profile accounts for both types of broadening, providing a more realistic and flexible fit to experimental data when modeling absorption, reflection, or dielectric properties, especially in complex and disordered systems</a:t>
            </a:r>
          </a:p>
        </p:txBody>
      </p:sp>
      <p:sp>
        <p:nvSpPr>
          <p:cNvPr id="4" name="Slide Number Placeholder 3"/>
          <p:cNvSpPr>
            <a:spLocks noGrp="1"/>
          </p:cNvSpPr>
          <p:nvPr>
            <p:ph type="sldNum" sz="quarter" idx="5"/>
          </p:nvPr>
        </p:nvSpPr>
        <p:spPr/>
        <p:txBody>
          <a:bodyPr/>
          <a:lstStyle/>
          <a:p>
            <a:fld id="{E50F7E27-A26C-4EDB-870C-9B38B4C5AD78}" type="slidenum">
              <a:rPr lang="en-US" smtClean="0"/>
              <a:t>29</a:t>
            </a:fld>
            <a:endParaRPr lang="en-US"/>
          </a:p>
        </p:txBody>
      </p:sp>
    </p:spTree>
    <p:extLst>
      <p:ext uri="{BB962C8B-B14F-4D97-AF65-F5344CB8AC3E}">
        <p14:creationId xmlns:p14="http://schemas.microsoft.com/office/powerpoint/2010/main" val="3294598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the quest to enhance the sensitivity of gravitational wave detectors (GWD), it was proposed to change the composition of one of the amorphous mixed coatings in the GWD dielectric mirrors, switching from the current TiO2-Ta2O5 to TiO2-GeO2. These two mixtures, however, are quite dierent on a fundamental level: TiO2-Ta2O5 is only composed by transition metal oxides, whereas TiO2-GeO2 contains GeO2, a strong glass former with a glass transition temperature around 510-520 ◦C. As a consequence, the lessons learned during over two decades of research on amorphous TiO2-Ta2O5 coatings might not be straightforwardly applicable to the TiO2-GeO2 coatings. For this reason, new Studies dedicated to that mixture are required.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Calibri" panose="020F0502020204030204" pitchFamily="34" charset="0"/>
                <a:ea typeface="Calibri" panose="020F0502020204030204" pitchFamily="34" charset="0"/>
                <a:cs typeface="Calibri" panose="020F0502020204030204" pitchFamily="34" charset="0"/>
              </a:rPr>
              <a:t>Material selection for high-reflectivity detectors directly impacts noise and sensitivity in GWDs, motivating the exploration of alternatives to TiO₂–Ta₂O₅.</a:t>
            </a:r>
          </a:p>
          <a:p>
            <a:endParaRPr lang="en-US"/>
          </a:p>
        </p:txBody>
      </p:sp>
      <p:sp>
        <p:nvSpPr>
          <p:cNvPr id="4" name="Slide Number Placeholder 3"/>
          <p:cNvSpPr>
            <a:spLocks noGrp="1"/>
          </p:cNvSpPr>
          <p:nvPr>
            <p:ph type="sldNum" sz="quarter" idx="5"/>
          </p:nvPr>
        </p:nvSpPr>
        <p:spPr/>
        <p:txBody>
          <a:bodyPr/>
          <a:lstStyle/>
          <a:p>
            <a:fld id="{E50F7E27-A26C-4EDB-870C-9B38B4C5AD78}" type="slidenum">
              <a:rPr lang="en-US" smtClean="0"/>
              <a:t>2</a:t>
            </a:fld>
            <a:endParaRPr lang="en-US"/>
          </a:p>
        </p:txBody>
      </p:sp>
    </p:spTree>
    <p:extLst>
      <p:ext uri="{BB962C8B-B14F-4D97-AF65-F5344CB8AC3E}">
        <p14:creationId xmlns:p14="http://schemas.microsoft.com/office/powerpoint/2010/main" val="2735432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a consequence, the performance of as-deposited IBS-produced coatings is not satisfactory. This means that mechanical losses and optical absorption are too high</a:t>
            </a:r>
          </a:p>
          <a:p>
            <a:endParaRPr lang="en-US"/>
          </a:p>
        </p:txBody>
      </p:sp>
      <p:sp>
        <p:nvSpPr>
          <p:cNvPr id="4" name="Slide Number Placeholder 3"/>
          <p:cNvSpPr>
            <a:spLocks noGrp="1"/>
          </p:cNvSpPr>
          <p:nvPr>
            <p:ph type="sldNum" sz="quarter" idx="5"/>
          </p:nvPr>
        </p:nvSpPr>
        <p:spPr/>
        <p:txBody>
          <a:bodyPr/>
          <a:lstStyle/>
          <a:p>
            <a:fld id="{E50F7E27-A26C-4EDB-870C-9B38B4C5AD78}" type="slidenum">
              <a:rPr lang="en-US" smtClean="0"/>
              <a:t>3</a:t>
            </a:fld>
            <a:endParaRPr lang="en-US"/>
          </a:p>
        </p:txBody>
      </p:sp>
    </p:spTree>
    <p:extLst>
      <p:ext uri="{BB962C8B-B14F-4D97-AF65-F5344CB8AC3E}">
        <p14:creationId xmlns:p14="http://schemas.microsoft.com/office/powerpoint/2010/main" val="1911989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This is what motivates our investigation. We want to map the fine line between structural relaxation and the onset of crystallization.”</a:t>
            </a:r>
            <a:endParaRPr lang="en-US"/>
          </a:p>
        </p:txBody>
      </p:sp>
      <p:sp>
        <p:nvSpPr>
          <p:cNvPr id="4" name="Slide Number Placeholder 3"/>
          <p:cNvSpPr>
            <a:spLocks noGrp="1"/>
          </p:cNvSpPr>
          <p:nvPr>
            <p:ph type="sldNum" sz="quarter" idx="5"/>
          </p:nvPr>
        </p:nvSpPr>
        <p:spPr/>
        <p:txBody>
          <a:bodyPr/>
          <a:lstStyle/>
          <a:p>
            <a:fld id="{8F06D2AF-0CDA-4CEE-8BFC-2D8EAA579218}" type="slidenum">
              <a:rPr lang="en-US" smtClean="0"/>
              <a:t>4</a:t>
            </a:fld>
            <a:endParaRPr lang="en-US"/>
          </a:p>
        </p:txBody>
      </p:sp>
    </p:spTree>
    <p:extLst>
      <p:ext uri="{BB962C8B-B14F-4D97-AF65-F5344CB8AC3E}">
        <p14:creationId xmlns:p14="http://schemas.microsoft.com/office/powerpoint/2010/main" val="1557832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study these films comprehensively, we used a combination of in-situ and ex-situ techniques.</a:t>
            </a:r>
          </a:p>
          <a:p>
            <a:r>
              <a:rPr lang="en-US" b="1"/>
              <a:t>In-situ </a:t>
            </a:r>
            <a:r>
              <a:rPr lang="en-US" b="0"/>
              <a:t>gives </a:t>
            </a:r>
            <a:r>
              <a:rPr lang="en-US"/>
              <a:t>us real-time insights into the optical and structural changes. For this, we used Spectroscopy Ellipsometry in previous work, and for temperatures up to 700°C, we also employed Raman Spectroscopy.</a:t>
            </a:r>
          </a:p>
          <a:p>
            <a:r>
              <a:rPr lang="en-US" b="1"/>
              <a:t>Ex-situ</a:t>
            </a:r>
            <a:r>
              <a:rPr lang="en-US"/>
              <a:t> measurements are taken after the sample has been heated and cooled. This allows for more detailed analysis with techniques like Raman Spectroscopy, Attenuated Total Reflectance (ATR), and Infrared Spectroscopic Ellipsometry (IRSE).</a:t>
            </a:r>
          </a:p>
          <a:p>
            <a:r>
              <a:rPr lang="en-US"/>
              <a:t>We're studying films as-deposited, and then after annealing at 600°C and 700°C to see how their properties evolve."</a:t>
            </a:r>
          </a:p>
          <a:p>
            <a:endParaRPr lang="en-US"/>
          </a:p>
        </p:txBody>
      </p:sp>
      <p:sp>
        <p:nvSpPr>
          <p:cNvPr id="4" name="Slide Number Placeholder 3"/>
          <p:cNvSpPr>
            <a:spLocks noGrp="1"/>
          </p:cNvSpPr>
          <p:nvPr>
            <p:ph type="sldNum" sz="quarter" idx="5"/>
          </p:nvPr>
        </p:nvSpPr>
        <p:spPr/>
        <p:txBody>
          <a:bodyPr/>
          <a:lstStyle/>
          <a:p>
            <a:fld id="{8F06D2AF-0CDA-4CEE-8BFC-2D8EAA579218}" type="slidenum">
              <a:rPr lang="en-US" smtClean="0"/>
              <a:t>5</a:t>
            </a:fld>
            <a:endParaRPr lang="en-US"/>
          </a:p>
        </p:txBody>
      </p:sp>
    </p:spTree>
    <p:extLst>
      <p:ext uri="{BB962C8B-B14F-4D97-AF65-F5344CB8AC3E}">
        <p14:creationId xmlns:p14="http://schemas.microsoft.com/office/powerpoint/2010/main" val="314811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The sensitivity of the surface layer thickness is obtained by fitting the photon energy range from 0.7 to 5.0 eV, where the sample is non-absorbing, and the thickness of the surface layer is subsequently fixed to ensure the structural model is consistent along the extended spectral range, thereby enabling a single optical model across the entire spectral range.</a:t>
            </a:r>
          </a:p>
          <a:p>
            <a:endParaRPr lang="en-US"/>
          </a:p>
        </p:txBody>
      </p:sp>
      <p:sp>
        <p:nvSpPr>
          <p:cNvPr id="4" name="Slide Number Placeholder 3"/>
          <p:cNvSpPr>
            <a:spLocks noGrp="1"/>
          </p:cNvSpPr>
          <p:nvPr>
            <p:ph type="sldNum" sz="quarter" idx="5"/>
          </p:nvPr>
        </p:nvSpPr>
        <p:spPr/>
        <p:txBody>
          <a:bodyPr/>
          <a:lstStyle/>
          <a:p>
            <a:fld id="{E50F7E27-A26C-4EDB-870C-9B38B4C5AD78}" type="slidenum">
              <a:rPr lang="en-US" smtClean="0"/>
              <a:t>6</a:t>
            </a:fld>
            <a:endParaRPr lang="en-US"/>
          </a:p>
        </p:txBody>
      </p:sp>
    </p:spTree>
    <p:extLst>
      <p:ext uri="{BB962C8B-B14F-4D97-AF65-F5344CB8AC3E}">
        <p14:creationId xmlns:p14="http://schemas.microsoft.com/office/powerpoint/2010/main" val="3950378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 give us this idea that about 600 could be the optimum temperature that the material be well ordered </a:t>
            </a:r>
          </a:p>
        </p:txBody>
      </p:sp>
      <p:sp>
        <p:nvSpPr>
          <p:cNvPr id="4" name="Slide Number Placeholder 3"/>
          <p:cNvSpPr>
            <a:spLocks noGrp="1"/>
          </p:cNvSpPr>
          <p:nvPr>
            <p:ph type="sldNum" sz="quarter" idx="5"/>
          </p:nvPr>
        </p:nvSpPr>
        <p:spPr/>
        <p:txBody>
          <a:bodyPr/>
          <a:lstStyle/>
          <a:p>
            <a:fld id="{8F06D2AF-0CDA-4CEE-8BFC-2D8EAA579218}" type="slidenum">
              <a:rPr lang="en-US" smtClean="0"/>
              <a:t>8</a:t>
            </a:fld>
            <a:endParaRPr lang="en-US"/>
          </a:p>
        </p:txBody>
      </p:sp>
    </p:spTree>
    <p:extLst>
      <p:ext uri="{BB962C8B-B14F-4D97-AF65-F5344CB8AC3E}">
        <p14:creationId xmlns:p14="http://schemas.microsoft.com/office/powerpoint/2010/main" val="4164781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IRSE </a:t>
            </a:r>
            <a:r>
              <a:rPr lang="en-US"/>
              <a:t>reveals significant changes in the thin film's vibrational properties after annealing at temperatures up to 700 °C. </a:t>
            </a:r>
          </a:p>
          <a:p>
            <a:r>
              <a:rPr lang="en-US" b="1"/>
              <a:t>ATR </a:t>
            </a:r>
            <a:r>
              <a:rPr lang="en-US"/>
              <a:t>shows that when the annealing temperature exceeds 700 °C, measurements further shift in vibrational frequencies. which provides valuable insight into the transition toward crystalline phases in comparison to the amorphous state. This makes it an excellent approach for studying the onset of crystallization in these films.</a:t>
            </a:r>
            <a:endParaRPr lang="en-US">
              <a:latin typeface="Calibri" panose="020F0502020204030204" pitchFamily="34" charset="0"/>
              <a:ea typeface="Calibri" panose="020F0502020204030204" pitchFamily="34" charset="0"/>
              <a:cs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E50F7E27-A26C-4EDB-870C-9B38B4C5AD78}" type="slidenum">
              <a:rPr lang="en-US" smtClean="0"/>
              <a:t>12</a:t>
            </a:fld>
            <a:endParaRPr lang="en-US"/>
          </a:p>
        </p:txBody>
      </p:sp>
    </p:spTree>
    <p:extLst>
      <p:ext uri="{BB962C8B-B14F-4D97-AF65-F5344CB8AC3E}">
        <p14:creationId xmlns:p14="http://schemas.microsoft.com/office/powerpoint/2010/main" val="976399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06D2AF-0CDA-4CEE-8BFC-2D8EAA579218}" type="slidenum">
              <a:rPr lang="en-US" smtClean="0"/>
              <a:t>13</a:t>
            </a:fld>
            <a:endParaRPr lang="en-US"/>
          </a:p>
        </p:txBody>
      </p:sp>
    </p:spTree>
    <p:extLst>
      <p:ext uri="{BB962C8B-B14F-4D97-AF65-F5344CB8AC3E}">
        <p14:creationId xmlns:p14="http://schemas.microsoft.com/office/powerpoint/2010/main" val="2478296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2D36D-4F5E-B25D-802F-3054696FCA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EE4C90D-F3F5-B3CF-93B8-5DF7243CB1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F4A1F1-9922-2984-D420-D5DE081490D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4643D03-36C7-66AF-4ADF-2C0A67D141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48580A-12A4-5311-9E90-E419B510367A}"/>
              </a:ext>
            </a:extLst>
          </p:cNvPr>
          <p:cNvSpPr>
            <a:spLocks noGrp="1"/>
          </p:cNvSpPr>
          <p:nvPr>
            <p:ph type="sldNum" sz="quarter" idx="12"/>
          </p:nvPr>
        </p:nvSpPr>
        <p:spPr/>
        <p:txBody>
          <a:bodyPr/>
          <a:lstStyle/>
          <a:p>
            <a:fld id="{FEC7DF2F-EA23-44E8-AC2E-39020BA5DC73}" type="slidenum">
              <a:rPr lang="en-US" smtClean="0"/>
              <a:t>‹#›</a:t>
            </a:fld>
            <a:endParaRPr lang="en-US"/>
          </a:p>
        </p:txBody>
      </p:sp>
    </p:spTree>
    <p:extLst>
      <p:ext uri="{BB962C8B-B14F-4D97-AF65-F5344CB8AC3E}">
        <p14:creationId xmlns:p14="http://schemas.microsoft.com/office/powerpoint/2010/main" val="1316318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2917F-132E-8191-EF5A-ED916F55F9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57BA183-8C3D-3317-F60D-CCD0D158A3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6118F8-9001-7395-7598-570305CF02A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11BB0FA-1316-A8E0-F5CA-ED3A0FD1E5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A3CDE7-307B-0A49-B961-799B5B1EF15E}"/>
              </a:ext>
            </a:extLst>
          </p:cNvPr>
          <p:cNvSpPr>
            <a:spLocks noGrp="1"/>
          </p:cNvSpPr>
          <p:nvPr>
            <p:ph type="sldNum" sz="quarter" idx="12"/>
          </p:nvPr>
        </p:nvSpPr>
        <p:spPr/>
        <p:txBody>
          <a:bodyPr/>
          <a:lstStyle/>
          <a:p>
            <a:fld id="{FEC7DF2F-EA23-44E8-AC2E-39020BA5DC73}" type="slidenum">
              <a:rPr lang="en-US" smtClean="0"/>
              <a:t>‹#›</a:t>
            </a:fld>
            <a:endParaRPr lang="en-US"/>
          </a:p>
        </p:txBody>
      </p:sp>
    </p:spTree>
    <p:extLst>
      <p:ext uri="{BB962C8B-B14F-4D97-AF65-F5344CB8AC3E}">
        <p14:creationId xmlns:p14="http://schemas.microsoft.com/office/powerpoint/2010/main" val="1313241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4E3735-A558-0D5B-FCAC-1B738B52F55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4D2A3E-2C63-EDC7-3158-7DF96F9976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699E03-9BDE-85D7-70B7-7B9B6AF22DB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0FD2EAE-65CE-5A9E-5AF0-6F224DE28F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F5F9C1-2E3A-943D-CB53-14A801038B27}"/>
              </a:ext>
            </a:extLst>
          </p:cNvPr>
          <p:cNvSpPr>
            <a:spLocks noGrp="1"/>
          </p:cNvSpPr>
          <p:nvPr>
            <p:ph type="sldNum" sz="quarter" idx="12"/>
          </p:nvPr>
        </p:nvSpPr>
        <p:spPr/>
        <p:txBody>
          <a:bodyPr/>
          <a:lstStyle/>
          <a:p>
            <a:fld id="{FEC7DF2F-EA23-44E8-AC2E-39020BA5DC73}" type="slidenum">
              <a:rPr lang="en-US" smtClean="0"/>
              <a:t>‹#›</a:t>
            </a:fld>
            <a:endParaRPr lang="en-US"/>
          </a:p>
        </p:txBody>
      </p:sp>
    </p:spTree>
    <p:extLst>
      <p:ext uri="{BB962C8B-B14F-4D97-AF65-F5344CB8AC3E}">
        <p14:creationId xmlns:p14="http://schemas.microsoft.com/office/powerpoint/2010/main" val="324675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apositiva titolo">
    <p:bg>
      <p:bgPr>
        <a:solidFill>
          <a:srgbClr val="007C58"/>
        </a:solidFill>
        <a:effectLst/>
      </p:bgPr>
    </p:bg>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075F0702-5A13-1349-A296-951553656DE8}"/>
              </a:ext>
            </a:extLst>
          </p:cNvPr>
          <p:cNvSpPr>
            <a:spLocks noGrp="1"/>
          </p:cNvSpPr>
          <p:nvPr>
            <p:ph type="subTitle" idx="1" hasCustomPrompt="1"/>
          </p:nvPr>
        </p:nvSpPr>
        <p:spPr>
          <a:xfrm>
            <a:off x="858839" y="5244663"/>
            <a:ext cx="10434596" cy="916652"/>
          </a:xfrm>
        </p:spPr>
        <p:txBody>
          <a:bodyPr>
            <a:normAutofit/>
          </a:bodyPr>
          <a:lstStyle>
            <a:lvl1pPr marL="0" indent="0" algn="l">
              <a:buNone/>
              <a:defRPr sz="1600" b="0" i="0">
                <a:solidFill>
                  <a:schemeClr val="bg1"/>
                </a:solidFill>
                <a:latin typeface="Fira Sans Medium" panose="020B0503050000020004" pitchFamily="34" charset="0"/>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it-IT" dirty="0"/>
              <a:t>Fare clic per modificare l’autore delle slide</a:t>
            </a:r>
          </a:p>
        </p:txBody>
      </p:sp>
      <p:sp>
        <p:nvSpPr>
          <p:cNvPr id="7" name="Google Shape;10;p2">
            <a:extLst>
              <a:ext uri="{FF2B5EF4-FFF2-40B4-BE49-F238E27FC236}">
                <a16:creationId xmlns:a16="http://schemas.microsoft.com/office/drawing/2014/main" id="{BACD2019-637B-3D4C-A8D4-30C84AABC935}"/>
              </a:ext>
            </a:extLst>
          </p:cNvPr>
          <p:cNvSpPr txBox="1">
            <a:spLocks noGrp="1"/>
          </p:cNvSpPr>
          <p:nvPr>
            <p:ph type="ctrTitle" hasCustomPrompt="1"/>
          </p:nvPr>
        </p:nvSpPr>
        <p:spPr>
          <a:xfrm>
            <a:off x="858983" y="1613338"/>
            <a:ext cx="10434596" cy="2099606"/>
          </a:xfrm>
          <a:prstGeom prst="rect">
            <a:avLst/>
          </a:prstGeom>
        </p:spPr>
        <p:txBody>
          <a:bodyPr spcFirstLastPara="1" wrap="square" lIns="91425" tIns="91425" rIns="91425" bIns="91425" anchor="b" anchorCtr="0">
            <a:normAutofit/>
          </a:bodyPr>
          <a:lstStyle>
            <a:lvl1pPr lvl="0" algn="l">
              <a:lnSpc>
                <a:spcPct val="100000"/>
              </a:lnSpc>
              <a:spcBef>
                <a:spcPts val="0"/>
              </a:spcBef>
              <a:spcAft>
                <a:spcPts val="0"/>
              </a:spcAft>
              <a:buClr>
                <a:srgbClr val="FFFFFF"/>
              </a:buClr>
              <a:buSzPts val="5200"/>
              <a:buFont typeface="Roboto Slab"/>
              <a:buNone/>
              <a:defRPr sz="3200" b="1" i="0">
                <a:solidFill>
                  <a:schemeClr val="bg1"/>
                </a:solidFill>
                <a:latin typeface="Roboto Slab" pitchFamily="2" charset="0"/>
                <a:ea typeface="Roboto Slab" pitchFamily="2" charset="0"/>
                <a:cs typeface="Calibri Light" panose="020F0302020204030204" pitchFamily="34" charset="0"/>
                <a:sym typeface="Roboto Slab"/>
              </a:defRPr>
            </a:lvl1pPr>
            <a:lvl2pPr lvl="1" algn="ctr">
              <a:spcBef>
                <a:spcPts val="0"/>
              </a:spcBef>
              <a:spcAft>
                <a:spcPts val="0"/>
              </a:spcAft>
              <a:buSzPts val="5200"/>
              <a:buNone/>
              <a:defRPr sz="3900"/>
            </a:lvl2pPr>
            <a:lvl3pPr lvl="2" algn="ctr">
              <a:spcBef>
                <a:spcPts val="0"/>
              </a:spcBef>
              <a:spcAft>
                <a:spcPts val="0"/>
              </a:spcAft>
              <a:buSzPts val="5200"/>
              <a:buNone/>
              <a:defRPr sz="3900"/>
            </a:lvl3pPr>
            <a:lvl4pPr lvl="3" algn="ctr">
              <a:spcBef>
                <a:spcPts val="0"/>
              </a:spcBef>
              <a:spcAft>
                <a:spcPts val="0"/>
              </a:spcAft>
              <a:buSzPts val="5200"/>
              <a:buNone/>
              <a:defRPr sz="3900"/>
            </a:lvl4pPr>
            <a:lvl5pPr lvl="4" algn="ctr">
              <a:spcBef>
                <a:spcPts val="0"/>
              </a:spcBef>
              <a:spcAft>
                <a:spcPts val="0"/>
              </a:spcAft>
              <a:buSzPts val="5200"/>
              <a:buNone/>
              <a:defRPr sz="3900"/>
            </a:lvl5pPr>
            <a:lvl6pPr lvl="5" algn="ctr">
              <a:spcBef>
                <a:spcPts val="0"/>
              </a:spcBef>
              <a:spcAft>
                <a:spcPts val="0"/>
              </a:spcAft>
              <a:buSzPts val="5200"/>
              <a:buNone/>
              <a:defRPr sz="3900"/>
            </a:lvl6pPr>
            <a:lvl7pPr lvl="6" algn="ctr">
              <a:spcBef>
                <a:spcPts val="0"/>
              </a:spcBef>
              <a:spcAft>
                <a:spcPts val="0"/>
              </a:spcAft>
              <a:buSzPts val="5200"/>
              <a:buNone/>
              <a:defRPr sz="3900"/>
            </a:lvl7pPr>
            <a:lvl8pPr lvl="7" algn="ctr">
              <a:spcBef>
                <a:spcPts val="0"/>
              </a:spcBef>
              <a:spcAft>
                <a:spcPts val="0"/>
              </a:spcAft>
              <a:buSzPts val="5200"/>
              <a:buNone/>
              <a:defRPr sz="3900"/>
            </a:lvl8pPr>
            <a:lvl9pPr lvl="8" algn="ctr">
              <a:spcBef>
                <a:spcPts val="0"/>
              </a:spcBef>
              <a:spcAft>
                <a:spcPts val="0"/>
              </a:spcAft>
              <a:buSzPts val="5200"/>
              <a:buNone/>
              <a:defRPr sz="3900"/>
            </a:lvl9pPr>
          </a:lstStyle>
          <a:p>
            <a:r>
              <a:rPr lang="it-IT" dirty="0"/>
              <a:t>Fare clic per modificare il titolo delle slide</a:t>
            </a:r>
            <a:endParaRPr dirty="0"/>
          </a:p>
        </p:txBody>
      </p:sp>
      <p:sp>
        <p:nvSpPr>
          <p:cNvPr id="4" name="Content Placeholder 3">
            <a:extLst>
              <a:ext uri="{FF2B5EF4-FFF2-40B4-BE49-F238E27FC236}">
                <a16:creationId xmlns:a16="http://schemas.microsoft.com/office/drawing/2014/main" id="{510CC95D-4677-2D48-8044-4BC81EDFDD62}"/>
              </a:ext>
            </a:extLst>
          </p:cNvPr>
          <p:cNvSpPr>
            <a:spLocks noGrp="1"/>
          </p:cNvSpPr>
          <p:nvPr>
            <p:ph sz="quarter" idx="10" hasCustomPrompt="1"/>
          </p:nvPr>
        </p:nvSpPr>
        <p:spPr>
          <a:xfrm>
            <a:off x="858839" y="4091493"/>
            <a:ext cx="10434596" cy="749279"/>
          </a:xfrm>
        </p:spPr>
        <p:txBody>
          <a:bodyPr>
            <a:normAutofit/>
          </a:bodyPr>
          <a:lstStyle>
            <a:lvl1pPr marL="0" indent="0">
              <a:buNone/>
              <a:defRPr sz="2400" b="0">
                <a:solidFill>
                  <a:schemeClr val="bg1"/>
                </a:solidFill>
                <a:latin typeface="Roboto Slab" pitchFamily="2" charset="0"/>
                <a:ea typeface="Roboto Slab" pitchFamily="2" charset="0"/>
              </a:defRPr>
            </a:lvl1pPr>
          </a:lstStyle>
          <a:p>
            <a:pPr lvl="0"/>
            <a:r>
              <a:rPr lang="it-IT" dirty="0"/>
              <a:t>Fare clic per modificare il sottotitolo delle slide</a:t>
            </a:r>
          </a:p>
        </p:txBody>
      </p:sp>
      <p:pic>
        <p:nvPicPr>
          <p:cNvPr id="10" name="Immagine 9">
            <a:extLst>
              <a:ext uri="{FF2B5EF4-FFF2-40B4-BE49-F238E27FC236}">
                <a16:creationId xmlns:a16="http://schemas.microsoft.com/office/drawing/2014/main" id="{8E0F831A-C11A-4B45-A320-FDA8CBB54BFE}"/>
              </a:ext>
            </a:extLst>
          </p:cNvPr>
          <p:cNvPicPr>
            <a:picLocks noChangeAspect="1"/>
          </p:cNvPicPr>
          <p:nvPr userDrawn="1"/>
        </p:nvPicPr>
        <p:blipFill>
          <a:blip r:embed="rId2"/>
          <a:stretch>
            <a:fillRect/>
          </a:stretch>
        </p:blipFill>
        <p:spPr>
          <a:xfrm>
            <a:off x="860575" y="766260"/>
            <a:ext cx="3241757" cy="511514"/>
          </a:xfrm>
          <a:prstGeom prst="rect">
            <a:avLst/>
          </a:prstGeom>
        </p:spPr>
      </p:pic>
    </p:spTree>
    <p:extLst>
      <p:ext uri="{BB962C8B-B14F-4D97-AF65-F5344CB8AC3E}">
        <p14:creationId xmlns:p14="http://schemas.microsoft.com/office/powerpoint/2010/main" val="3898336386"/>
      </p:ext>
    </p:extLst>
  </p:cSld>
  <p:clrMapOvr>
    <a:masterClrMapping/>
  </p:clrMapOvr>
  <p:extLst>
    <p:ext uri="{DCECCB84-F9BA-43D5-87BE-67443E8EF086}">
      <p15:sldGuideLst xmlns:p15="http://schemas.microsoft.com/office/powerpoint/2012/main">
        <p15:guide id="1" orient="horz" pos="459">
          <p15:clr>
            <a:srgbClr val="FBAE40"/>
          </p15:clr>
        </p15:guide>
        <p15:guide id="2" orient="horz" pos="22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olo, sottotitolo e testo">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3A57FB5-7025-8A46-A2C8-9AC199CBFA66}"/>
              </a:ext>
            </a:extLst>
          </p:cNvPr>
          <p:cNvSpPr>
            <a:spLocks noGrp="1"/>
          </p:cNvSpPr>
          <p:nvPr>
            <p:ph idx="1"/>
          </p:nvPr>
        </p:nvSpPr>
        <p:spPr>
          <a:xfrm>
            <a:off x="838200" y="2511382"/>
            <a:ext cx="10515600" cy="3057565"/>
          </a:xfrm>
        </p:spPr>
        <p:txBody>
          <a:bodyPr anchor="ctr"/>
          <a:lstStyle>
            <a:lvl1pPr marL="0" indent="0">
              <a:lnSpc>
                <a:spcPct val="150000"/>
              </a:lnSpc>
              <a:buClr>
                <a:schemeClr val="tx1">
                  <a:lumMod val="85000"/>
                  <a:lumOff val="15000"/>
                </a:schemeClr>
              </a:buClr>
              <a:buFont typeface="Fira Sans" panose="020B0503050000020004" pitchFamily="34" charset="0"/>
              <a:buNone/>
              <a:defRPr sz="2000" b="0" i="0">
                <a:latin typeface="Fira Sans Medium" panose="020B0503050000020004" pitchFamily="34" charset="0"/>
              </a:defRPr>
            </a:lvl1pPr>
            <a:lvl2pPr marL="514325" marR="0" indent="-171442" algn="l" defTabSz="685766" rtl="0" eaLnBrk="1" fontAlgn="auto" latinLnBrk="0" hangingPunct="1">
              <a:lnSpc>
                <a:spcPct val="150000"/>
              </a:lnSpc>
              <a:spcBef>
                <a:spcPts val="375"/>
              </a:spcBef>
              <a:spcAft>
                <a:spcPts val="0"/>
              </a:spcAft>
              <a:buClrTx/>
              <a:buSzTx/>
              <a:buFont typeface="Arial" panose="020B0604020202020204" pitchFamily="34" charset="0"/>
              <a:buChar char="•"/>
              <a:tabLst/>
              <a:defRPr sz="1600"/>
            </a:lvl2pPr>
            <a:lvl3pPr marL="814348" marR="0" indent="-171442" algn="l" defTabSz="685766" rtl="0" eaLnBrk="1" fontAlgn="auto" latinLnBrk="0" hangingPunct="1">
              <a:lnSpc>
                <a:spcPct val="150000"/>
              </a:lnSpc>
              <a:spcBef>
                <a:spcPts val="375"/>
              </a:spcBef>
              <a:spcAft>
                <a:spcPts val="0"/>
              </a:spcAft>
              <a:buClrTx/>
              <a:buSzTx/>
              <a:buFont typeface="Arial" panose="020B0604020202020204" pitchFamily="34" charset="0"/>
              <a:buChar char="•"/>
              <a:tabLst/>
              <a:defRPr sz="1400"/>
            </a:lvl3pPr>
            <a:lvl4pPr>
              <a:defRPr sz="1200" b="0" i="0">
                <a:latin typeface="Fira Sans" panose="020B0503050000020004" pitchFamily="34" charset="0"/>
              </a:defRPr>
            </a:lvl4pPr>
          </a:lstStyle>
          <a:p>
            <a:pPr lvl="0"/>
            <a:r>
              <a:rPr lang="en-US"/>
              <a:t>Click to edit Master text styles</a:t>
            </a:r>
          </a:p>
        </p:txBody>
      </p:sp>
      <p:sp>
        <p:nvSpPr>
          <p:cNvPr id="8" name="Text Placeholder 7">
            <a:extLst>
              <a:ext uri="{FF2B5EF4-FFF2-40B4-BE49-F238E27FC236}">
                <a16:creationId xmlns:a16="http://schemas.microsoft.com/office/drawing/2014/main" id="{A765F876-3350-441E-BD36-BE705EBA2058}"/>
              </a:ext>
            </a:extLst>
          </p:cNvPr>
          <p:cNvSpPr>
            <a:spLocks noGrp="1"/>
          </p:cNvSpPr>
          <p:nvPr>
            <p:ph type="body" sz="quarter" idx="13" hasCustomPrompt="1"/>
          </p:nvPr>
        </p:nvSpPr>
        <p:spPr>
          <a:xfrm>
            <a:off x="838200" y="1551582"/>
            <a:ext cx="10515600" cy="762000"/>
          </a:xfrm>
        </p:spPr>
        <p:txBody>
          <a:bodyPr>
            <a:normAutofit/>
          </a:bodyPr>
          <a:lstStyle>
            <a:lvl1pPr marL="0" indent="0">
              <a:buNone/>
              <a:defRPr sz="2400" b="1">
                <a:solidFill>
                  <a:srgbClr val="007C58"/>
                </a:solidFill>
                <a:latin typeface="Roboto Slab" pitchFamily="2" charset="0"/>
                <a:ea typeface="Roboto Slab" pitchFamily="2" charset="0"/>
              </a:defRPr>
            </a:lvl1pPr>
          </a:lstStyle>
          <a:p>
            <a:pPr lvl="0"/>
            <a:r>
              <a:rPr lang="en-GB" dirty="0"/>
              <a:t>Fare </a:t>
            </a:r>
            <a:r>
              <a:rPr lang="en-GB" dirty="0" err="1"/>
              <a:t>clic</a:t>
            </a:r>
            <a:r>
              <a:rPr lang="en-GB" dirty="0"/>
              <a:t> per </a:t>
            </a:r>
            <a:r>
              <a:rPr lang="en-GB" dirty="0" err="1"/>
              <a:t>modificare</a:t>
            </a:r>
            <a:r>
              <a:rPr lang="en-GB" dirty="0"/>
              <a:t> </a:t>
            </a:r>
            <a:r>
              <a:rPr lang="en-GB" dirty="0" err="1"/>
              <a:t>il</a:t>
            </a:r>
            <a:r>
              <a:rPr lang="en-GB" dirty="0"/>
              <a:t> </a:t>
            </a:r>
            <a:r>
              <a:rPr lang="en-GB" dirty="0" err="1"/>
              <a:t>sottotitolo</a:t>
            </a:r>
            <a:endParaRPr lang="en-GB" dirty="0"/>
          </a:p>
        </p:txBody>
      </p:sp>
      <p:sp>
        <p:nvSpPr>
          <p:cNvPr id="11" name="Segnaposto titolo 1">
            <a:extLst>
              <a:ext uri="{FF2B5EF4-FFF2-40B4-BE49-F238E27FC236}">
                <a16:creationId xmlns:a16="http://schemas.microsoft.com/office/drawing/2014/main" id="{04C02021-F048-EF46-A427-824414E03CAC}"/>
              </a:ext>
            </a:extLst>
          </p:cNvPr>
          <p:cNvSpPr>
            <a:spLocks noGrp="1"/>
          </p:cNvSpPr>
          <p:nvPr>
            <p:ph type="title"/>
          </p:nvPr>
        </p:nvSpPr>
        <p:spPr>
          <a:xfrm>
            <a:off x="838200" y="365126"/>
            <a:ext cx="10515600" cy="988662"/>
          </a:xfrm>
          <a:prstGeom prst="rect">
            <a:avLst/>
          </a:prstGeom>
        </p:spPr>
        <p:txBody>
          <a:bodyPr vert="horz" lIns="91440" tIns="45720" rIns="91440" bIns="45720" rtlCol="0" anchor="t">
            <a:noAutofit/>
          </a:bodyPr>
          <a:lstStyle>
            <a:lvl1pPr>
              <a:defRPr sz="2800"/>
            </a:lvl1pPr>
          </a:lstStyle>
          <a:p>
            <a:r>
              <a:rPr lang="en-US"/>
              <a:t>Click to edit Master title style</a:t>
            </a:r>
            <a:endParaRPr lang="it-IT" dirty="0"/>
          </a:p>
        </p:txBody>
      </p:sp>
      <p:sp>
        <p:nvSpPr>
          <p:cNvPr id="5" name="Segnaposto numero diapositiva 4">
            <a:extLst>
              <a:ext uri="{FF2B5EF4-FFF2-40B4-BE49-F238E27FC236}">
                <a16:creationId xmlns:a16="http://schemas.microsoft.com/office/drawing/2014/main" id="{0C11EF75-678E-9E47-B9E3-622B2E130D2E}"/>
              </a:ext>
            </a:extLst>
          </p:cNvPr>
          <p:cNvSpPr>
            <a:spLocks noGrp="1"/>
          </p:cNvSpPr>
          <p:nvPr>
            <p:ph type="sldNum" sz="quarter" idx="16"/>
          </p:nvPr>
        </p:nvSpPr>
        <p:spPr/>
        <p:txBody>
          <a:bodyPr/>
          <a:lstStyle/>
          <a:p>
            <a:fld id="{FEC4A954-C260-E84D-8B85-4D54550A05DF}" type="slidenum">
              <a:rPr lang="it-IT" smtClean="0"/>
              <a:pPr/>
              <a:t>‹#›</a:t>
            </a:fld>
            <a:endParaRPr lang="it-IT"/>
          </a:p>
        </p:txBody>
      </p:sp>
      <p:sp>
        <p:nvSpPr>
          <p:cNvPr id="4" name="Segnaposto testo 3">
            <a:extLst>
              <a:ext uri="{FF2B5EF4-FFF2-40B4-BE49-F238E27FC236}">
                <a16:creationId xmlns:a16="http://schemas.microsoft.com/office/drawing/2014/main" id="{E8A205F8-F97E-E14B-B440-BBC8D0D15D5C}"/>
              </a:ext>
            </a:extLst>
          </p:cNvPr>
          <p:cNvSpPr>
            <a:spLocks noGrp="1"/>
          </p:cNvSpPr>
          <p:nvPr>
            <p:ph type="body" sz="quarter" idx="17" hasCustomPrompt="1"/>
          </p:nvPr>
        </p:nvSpPr>
        <p:spPr>
          <a:xfrm>
            <a:off x="838200" y="5748339"/>
            <a:ext cx="10515600" cy="428625"/>
          </a:xfrm>
        </p:spPr>
        <p:txBody>
          <a:bodyPr>
            <a:noAutofit/>
          </a:bodyPr>
          <a:lstStyle>
            <a:lvl1pPr marL="0" indent="0">
              <a:buNone/>
              <a:defRPr sz="1050" b="0" i="1">
                <a:latin typeface="Fira Sans Medium" panose="020B0503050000020004" pitchFamily="34" charset="0"/>
              </a:defRPr>
            </a:lvl1pPr>
          </a:lstStyle>
          <a:p>
            <a:r>
              <a:rPr lang="it-IT" dirty="0"/>
              <a:t>Fare clic per inserire note</a:t>
            </a:r>
          </a:p>
        </p:txBody>
      </p:sp>
      <p:pic>
        <p:nvPicPr>
          <p:cNvPr id="6" name="Immagine 5">
            <a:extLst>
              <a:ext uri="{FF2B5EF4-FFF2-40B4-BE49-F238E27FC236}">
                <a16:creationId xmlns:a16="http://schemas.microsoft.com/office/drawing/2014/main" id="{373E45FD-F11D-6343-8AA9-A47A5C835FF0}"/>
              </a:ext>
            </a:extLst>
          </p:cNvPr>
          <p:cNvPicPr>
            <a:picLocks noChangeAspect="1"/>
          </p:cNvPicPr>
          <p:nvPr userDrawn="1"/>
        </p:nvPicPr>
        <p:blipFill>
          <a:blip r:embed="rId2">
            <a:alphaModFix amt="50000"/>
          </a:blip>
          <a:stretch>
            <a:fillRect/>
          </a:stretch>
        </p:blipFill>
        <p:spPr>
          <a:xfrm>
            <a:off x="838201" y="6476082"/>
            <a:ext cx="1024348" cy="155693"/>
          </a:xfrm>
          <a:prstGeom prst="rect">
            <a:avLst/>
          </a:prstGeom>
        </p:spPr>
      </p:pic>
    </p:spTree>
    <p:extLst>
      <p:ext uri="{BB962C8B-B14F-4D97-AF65-F5344CB8AC3E}">
        <p14:creationId xmlns:p14="http://schemas.microsoft.com/office/powerpoint/2010/main" val="2267952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olo e testo">
    <p:spTree>
      <p:nvGrpSpPr>
        <p:cNvPr id="1" name=""/>
        <p:cNvGrpSpPr/>
        <p:nvPr/>
      </p:nvGrpSpPr>
      <p:grpSpPr>
        <a:xfrm>
          <a:off x="0" y="0"/>
          <a:ext cx="0" cy="0"/>
          <a:chOff x="0" y="0"/>
          <a:chExt cx="0" cy="0"/>
        </a:xfrm>
      </p:grpSpPr>
      <p:sp>
        <p:nvSpPr>
          <p:cNvPr id="15" name="Segnaposto titolo 1">
            <a:extLst>
              <a:ext uri="{FF2B5EF4-FFF2-40B4-BE49-F238E27FC236}">
                <a16:creationId xmlns:a16="http://schemas.microsoft.com/office/drawing/2014/main" id="{4A68EDD3-8B24-5E4A-A507-BC4297B68394}"/>
              </a:ext>
            </a:extLst>
          </p:cNvPr>
          <p:cNvSpPr>
            <a:spLocks noGrp="1"/>
          </p:cNvSpPr>
          <p:nvPr>
            <p:ph type="title"/>
          </p:nvPr>
        </p:nvSpPr>
        <p:spPr>
          <a:xfrm>
            <a:off x="838200" y="365126"/>
            <a:ext cx="10515600" cy="988662"/>
          </a:xfrm>
          <a:prstGeom prst="rect">
            <a:avLst/>
          </a:prstGeom>
        </p:spPr>
        <p:txBody>
          <a:bodyPr vert="horz" lIns="91440" tIns="45720" rIns="91440" bIns="45720" rtlCol="0" anchor="t">
            <a:noAutofit/>
          </a:bodyPr>
          <a:lstStyle>
            <a:lvl1pPr>
              <a:defRPr sz="2800"/>
            </a:lvl1pPr>
          </a:lstStyle>
          <a:p>
            <a:r>
              <a:rPr lang="en-US"/>
              <a:t>Click to edit Master title style</a:t>
            </a:r>
            <a:endParaRPr lang="it-IT" dirty="0"/>
          </a:p>
        </p:txBody>
      </p:sp>
      <p:sp>
        <p:nvSpPr>
          <p:cNvPr id="4" name="Segnaposto numero diapositiva 3">
            <a:extLst>
              <a:ext uri="{FF2B5EF4-FFF2-40B4-BE49-F238E27FC236}">
                <a16:creationId xmlns:a16="http://schemas.microsoft.com/office/drawing/2014/main" id="{97747EE5-0480-854D-A548-B2B40F2E638A}"/>
              </a:ext>
            </a:extLst>
          </p:cNvPr>
          <p:cNvSpPr>
            <a:spLocks noGrp="1"/>
          </p:cNvSpPr>
          <p:nvPr>
            <p:ph type="sldNum" sz="quarter" idx="11"/>
          </p:nvPr>
        </p:nvSpPr>
        <p:spPr/>
        <p:txBody>
          <a:bodyPr/>
          <a:lstStyle/>
          <a:p>
            <a:fld id="{FEC4A954-C260-E84D-8B85-4D54550A05DF}" type="slidenum">
              <a:rPr lang="it-IT" smtClean="0"/>
              <a:pPr/>
              <a:t>‹#›</a:t>
            </a:fld>
            <a:endParaRPr lang="it-IT"/>
          </a:p>
        </p:txBody>
      </p:sp>
      <p:sp>
        <p:nvSpPr>
          <p:cNvPr id="10" name="Segnaposto contenuto 2">
            <a:extLst>
              <a:ext uri="{FF2B5EF4-FFF2-40B4-BE49-F238E27FC236}">
                <a16:creationId xmlns:a16="http://schemas.microsoft.com/office/drawing/2014/main" id="{1AB9F965-5489-F944-AC9B-8A7ABDD5E406}"/>
              </a:ext>
            </a:extLst>
          </p:cNvPr>
          <p:cNvSpPr>
            <a:spLocks noGrp="1"/>
          </p:cNvSpPr>
          <p:nvPr>
            <p:ph idx="12"/>
          </p:nvPr>
        </p:nvSpPr>
        <p:spPr>
          <a:xfrm>
            <a:off x="838200" y="1531917"/>
            <a:ext cx="10515600" cy="4037029"/>
          </a:xfrm>
        </p:spPr>
        <p:txBody>
          <a:bodyPr anchor="ctr"/>
          <a:lstStyle>
            <a:lvl1pPr marL="0" indent="0">
              <a:lnSpc>
                <a:spcPct val="150000"/>
              </a:lnSpc>
              <a:buClr>
                <a:schemeClr val="tx1">
                  <a:lumMod val="85000"/>
                  <a:lumOff val="15000"/>
                </a:schemeClr>
              </a:buClr>
              <a:buFont typeface="Fira Sans" panose="020B0503050000020004" pitchFamily="34" charset="0"/>
              <a:buNone/>
              <a:defRPr sz="2000" b="0" i="0">
                <a:latin typeface="Fira Sans Medium" panose="020B0503050000020004" pitchFamily="34" charset="0"/>
              </a:defRPr>
            </a:lvl1pPr>
            <a:lvl2pPr marL="514325" marR="0" indent="-171442" algn="l" defTabSz="685766" rtl="0" eaLnBrk="1" fontAlgn="auto" latinLnBrk="0" hangingPunct="1">
              <a:lnSpc>
                <a:spcPct val="150000"/>
              </a:lnSpc>
              <a:spcBef>
                <a:spcPts val="375"/>
              </a:spcBef>
              <a:spcAft>
                <a:spcPts val="0"/>
              </a:spcAft>
              <a:buClrTx/>
              <a:buSzTx/>
              <a:buFont typeface="Arial" panose="020B0604020202020204" pitchFamily="34" charset="0"/>
              <a:buChar char="•"/>
              <a:tabLst/>
              <a:defRPr sz="1600"/>
            </a:lvl2pPr>
            <a:lvl3pPr marL="814348" marR="0" indent="-171442" algn="l" defTabSz="685766" rtl="0" eaLnBrk="1" fontAlgn="auto" latinLnBrk="0" hangingPunct="1">
              <a:lnSpc>
                <a:spcPct val="150000"/>
              </a:lnSpc>
              <a:spcBef>
                <a:spcPts val="375"/>
              </a:spcBef>
              <a:spcAft>
                <a:spcPts val="0"/>
              </a:spcAft>
              <a:buClrTx/>
              <a:buSzTx/>
              <a:buFont typeface="Arial" panose="020B0604020202020204" pitchFamily="34" charset="0"/>
              <a:buChar char="•"/>
              <a:tabLst/>
              <a:defRPr sz="1400"/>
            </a:lvl3pPr>
            <a:lvl4pPr>
              <a:defRPr sz="1200" b="0" i="0">
                <a:latin typeface="Fira Sans" panose="020B0503050000020004" pitchFamily="34" charset="0"/>
              </a:defRPr>
            </a:lvl4pPr>
          </a:lstStyle>
          <a:p>
            <a:pPr lvl="0"/>
            <a:r>
              <a:rPr lang="en-US"/>
              <a:t>Click to edit Master text styles</a:t>
            </a:r>
          </a:p>
        </p:txBody>
      </p:sp>
      <p:sp>
        <p:nvSpPr>
          <p:cNvPr id="11" name="Segnaposto testo 3">
            <a:extLst>
              <a:ext uri="{FF2B5EF4-FFF2-40B4-BE49-F238E27FC236}">
                <a16:creationId xmlns:a16="http://schemas.microsoft.com/office/drawing/2014/main" id="{57B3B9C0-6AEB-E343-9620-C69E8840A95D}"/>
              </a:ext>
            </a:extLst>
          </p:cNvPr>
          <p:cNvSpPr>
            <a:spLocks noGrp="1"/>
          </p:cNvSpPr>
          <p:nvPr>
            <p:ph type="body" sz="quarter" idx="17" hasCustomPrompt="1"/>
          </p:nvPr>
        </p:nvSpPr>
        <p:spPr>
          <a:xfrm>
            <a:off x="838200" y="5747075"/>
            <a:ext cx="10515600" cy="429888"/>
          </a:xfrm>
        </p:spPr>
        <p:txBody>
          <a:bodyPr>
            <a:noAutofit/>
          </a:bodyPr>
          <a:lstStyle>
            <a:lvl1pPr marL="0" indent="0">
              <a:buNone/>
              <a:defRPr sz="1050" b="0" i="1">
                <a:latin typeface="Fira Sans Medium" panose="020B0503050000020004" pitchFamily="34" charset="0"/>
              </a:defRPr>
            </a:lvl1pPr>
          </a:lstStyle>
          <a:p>
            <a:r>
              <a:rPr lang="it-IT" dirty="0"/>
              <a:t>Fare clic per inserire note</a:t>
            </a:r>
          </a:p>
        </p:txBody>
      </p:sp>
      <p:pic>
        <p:nvPicPr>
          <p:cNvPr id="8" name="Immagine 7">
            <a:extLst>
              <a:ext uri="{FF2B5EF4-FFF2-40B4-BE49-F238E27FC236}">
                <a16:creationId xmlns:a16="http://schemas.microsoft.com/office/drawing/2014/main" id="{DBA87A3B-6434-2643-AF26-48B83F2E23DC}"/>
              </a:ext>
            </a:extLst>
          </p:cNvPr>
          <p:cNvPicPr>
            <a:picLocks noChangeAspect="1"/>
          </p:cNvPicPr>
          <p:nvPr userDrawn="1"/>
        </p:nvPicPr>
        <p:blipFill>
          <a:blip r:embed="rId2">
            <a:alphaModFix amt="50000"/>
          </a:blip>
          <a:stretch>
            <a:fillRect/>
          </a:stretch>
        </p:blipFill>
        <p:spPr>
          <a:xfrm>
            <a:off x="838201" y="6476082"/>
            <a:ext cx="1024348" cy="155693"/>
          </a:xfrm>
          <a:prstGeom prst="rect">
            <a:avLst/>
          </a:prstGeom>
        </p:spPr>
      </p:pic>
    </p:spTree>
    <p:extLst>
      <p:ext uri="{BB962C8B-B14F-4D97-AF65-F5344CB8AC3E}">
        <p14:creationId xmlns:p14="http://schemas.microsoft.com/office/powerpoint/2010/main" val="2249736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Diapositiva fine">
    <p:bg>
      <p:bgPr>
        <a:solidFill>
          <a:srgbClr val="007C58"/>
        </a:solid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624F0809-0AA3-9F4C-B25B-BD51A3FDE89D}"/>
              </a:ext>
            </a:extLst>
          </p:cNvPr>
          <p:cNvPicPr>
            <a:picLocks noChangeAspect="1"/>
          </p:cNvPicPr>
          <p:nvPr userDrawn="1"/>
        </p:nvPicPr>
        <p:blipFill>
          <a:blip r:embed="rId2"/>
          <a:stretch>
            <a:fillRect/>
          </a:stretch>
        </p:blipFill>
        <p:spPr>
          <a:xfrm>
            <a:off x="4949476" y="2852079"/>
            <a:ext cx="2293048" cy="1153842"/>
          </a:xfrm>
          <a:prstGeom prst="rect">
            <a:avLst/>
          </a:prstGeom>
        </p:spPr>
      </p:pic>
    </p:spTree>
    <p:extLst>
      <p:ext uri="{BB962C8B-B14F-4D97-AF65-F5344CB8AC3E}">
        <p14:creationId xmlns:p14="http://schemas.microsoft.com/office/powerpoint/2010/main" val="4195405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0098-44C6-47B8-53AA-C06BA31256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26730C-9CD0-BD48-37D9-3D53660E7C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0EE56D-0CAE-AECD-4307-AD903F80D70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CCED474-056E-11B0-99F6-3C5B54B695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23617B-F98F-5E01-9DEC-98851A3161F4}"/>
              </a:ext>
            </a:extLst>
          </p:cNvPr>
          <p:cNvSpPr>
            <a:spLocks noGrp="1"/>
          </p:cNvSpPr>
          <p:nvPr>
            <p:ph type="sldNum" sz="quarter" idx="12"/>
          </p:nvPr>
        </p:nvSpPr>
        <p:spPr/>
        <p:txBody>
          <a:bodyPr/>
          <a:lstStyle/>
          <a:p>
            <a:fld id="{FEC7DF2F-EA23-44E8-AC2E-39020BA5DC73}" type="slidenum">
              <a:rPr lang="en-US" smtClean="0"/>
              <a:t>‹#›</a:t>
            </a:fld>
            <a:endParaRPr lang="en-US"/>
          </a:p>
        </p:txBody>
      </p:sp>
    </p:spTree>
    <p:extLst>
      <p:ext uri="{BB962C8B-B14F-4D97-AF65-F5344CB8AC3E}">
        <p14:creationId xmlns:p14="http://schemas.microsoft.com/office/powerpoint/2010/main" val="1913547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36C60-38AD-9DC1-AD11-D3D4314D86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E0F61D-E323-4CFA-43E3-F19D1E6F824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BD923B-65FA-D2A5-4FC2-F8F1294A5D1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56F94C6-AA72-0F43-164D-ED51A3093C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87D088-66A8-EFBA-2D60-D230980F3433}"/>
              </a:ext>
            </a:extLst>
          </p:cNvPr>
          <p:cNvSpPr>
            <a:spLocks noGrp="1"/>
          </p:cNvSpPr>
          <p:nvPr>
            <p:ph type="sldNum" sz="quarter" idx="12"/>
          </p:nvPr>
        </p:nvSpPr>
        <p:spPr/>
        <p:txBody>
          <a:bodyPr/>
          <a:lstStyle/>
          <a:p>
            <a:fld id="{FEC7DF2F-EA23-44E8-AC2E-39020BA5DC73}" type="slidenum">
              <a:rPr lang="en-US" smtClean="0"/>
              <a:t>‹#›</a:t>
            </a:fld>
            <a:endParaRPr lang="en-US"/>
          </a:p>
        </p:txBody>
      </p:sp>
    </p:spTree>
    <p:extLst>
      <p:ext uri="{BB962C8B-B14F-4D97-AF65-F5344CB8AC3E}">
        <p14:creationId xmlns:p14="http://schemas.microsoft.com/office/powerpoint/2010/main" val="1912618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3411D-CB08-F6C5-A6BE-D1B50A1B95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233730-CEB5-1F0F-4BCF-3664CA3D8B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57E4B3-7C96-CA04-376C-7A737AEF1D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B0D23C-6472-397B-9F1A-FA117BC02F9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DB53A969-A2C2-20BB-9262-FB80592F70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C38D6A-5746-6C2E-E5F5-231858C5AC2D}"/>
              </a:ext>
            </a:extLst>
          </p:cNvPr>
          <p:cNvSpPr>
            <a:spLocks noGrp="1"/>
          </p:cNvSpPr>
          <p:nvPr>
            <p:ph type="sldNum" sz="quarter" idx="12"/>
          </p:nvPr>
        </p:nvSpPr>
        <p:spPr/>
        <p:txBody>
          <a:bodyPr/>
          <a:lstStyle/>
          <a:p>
            <a:fld id="{FEC7DF2F-EA23-44E8-AC2E-39020BA5DC73}" type="slidenum">
              <a:rPr lang="en-US" smtClean="0"/>
              <a:t>‹#›</a:t>
            </a:fld>
            <a:endParaRPr lang="en-US"/>
          </a:p>
        </p:txBody>
      </p:sp>
    </p:spTree>
    <p:extLst>
      <p:ext uri="{BB962C8B-B14F-4D97-AF65-F5344CB8AC3E}">
        <p14:creationId xmlns:p14="http://schemas.microsoft.com/office/powerpoint/2010/main" val="2301406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54D16-DD8B-5268-EE67-2A2B2623DEC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2BEC60-ED81-07E1-328D-C2854F29D0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102E4D4-3D20-4545-276E-4365B93870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34A4A0-61B8-B630-908A-321A784C69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A11129-9936-2675-337F-0D03894D8D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29B3FC-A601-53B5-5C70-E455A6CA52D0}"/>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8F7CC517-F20C-51A2-34AE-73816C0ED1C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AC9E154-4E56-1E3B-B118-10B60D6AEBE4}"/>
              </a:ext>
            </a:extLst>
          </p:cNvPr>
          <p:cNvSpPr>
            <a:spLocks noGrp="1"/>
          </p:cNvSpPr>
          <p:nvPr>
            <p:ph type="sldNum" sz="quarter" idx="12"/>
          </p:nvPr>
        </p:nvSpPr>
        <p:spPr/>
        <p:txBody>
          <a:bodyPr/>
          <a:lstStyle/>
          <a:p>
            <a:fld id="{FEC7DF2F-EA23-44E8-AC2E-39020BA5DC73}" type="slidenum">
              <a:rPr lang="en-US" smtClean="0"/>
              <a:t>‹#›</a:t>
            </a:fld>
            <a:endParaRPr lang="en-US"/>
          </a:p>
        </p:txBody>
      </p:sp>
    </p:spTree>
    <p:extLst>
      <p:ext uri="{BB962C8B-B14F-4D97-AF65-F5344CB8AC3E}">
        <p14:creationId xmlns:p14="http://schemas.microsoft.com/office/powerpoint/2010/main" val="2426812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CD983-B9F8-7BCF-C734-4A70CC5FD3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FD0690-444A-265E-F59B-B48B0CE4A84E}"/>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4ECA0904-1B45-9EDF-227C-7E94E7A6DE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2351CF3-5E9C-CFCA-B7B1-994CA1FBEC52}"/>
              </a:ext>
            </a:extLst>
          </p:cNvPr>
          <p:cNvSpPr>
            <a:spLocks noGrp="1"/>
          </p:cNvSpPr>
          <p:nvPr>
            <p:ph type="sldNum" sz="quarter" idx="12"/>
          </p:nvPr>
        </p:nvSpPr>
        <p:spPr/>
        <p:txBody>
          <a:bodyPr/>
          <a:lstStyle/>
          <a:p>
            <a:fld id="{FEC7DF2F-EA23-44E8-AC2E-39020BA5DC73}" type="slidenum">
              <a:rPr lang="en-US" smtClean="0"/>
              <a:t>‹#›</a:t>
            </a:fld>
            <a:endParaRPr lang="en-US"/>
          </a:p>
        </p:txBody>
      </p:sp>
    </p:spTree>
    <p:extLst>
      <p:ext uri="{BB962C8B-B14F-4D97-AF65-F5344CB8AC3E}">
        <p14:creationId xmlns:p14="http://schemas.microsoft.com/office/powerpoint/2010/main" val="587773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21FC0B-7D8D-014D-D970-7E887F0B6C53}"/>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91090061-9356-9DCB-A8C5-7A178B617E7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3C2032-B2DE-9C6C-F5AD-7900C660E25C}"/>
              </a:ext>
            </a:extLst>
          </p:cNvPr>
          <p:cNvSpPr>
            <a:spLocks noGrp="1"/>
          </p:cNvSpPr>
          <p:nvPr>
            <p:ph type="sldNum" sz="quarter" idx="12"/>
          </p:nvPr>
        </p:nvSpPr>
        <p:spPr/>
        <p:txBody>
          <a:bodyPr/>
          <a:lstStyle/>
          <a:p>
            <a:fld id="{FEC7DF2F-EA23-44E8-AC2E-39020BA5DC73}" type="slidenum">
              <a:rPr lang="en-US" smtClean="0"/>
              <a:t>‹#›</a:t>
            </a:fld>
            <a:endParaRPr lang="en-US"/>
          </a:p>
        </p:txBody>
      </p:sp>
    </p:spTree>
    <p:extLst>
      <p:ext uri="{BB962C8B-B14F-4D97-AF65-F5344CB8AC3E}">
        <p14:creationId xmlns:p14="http://schemas.microsoft.com/office/powerpoint/2010/main" val="477679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D11AF-3AD1-C611-F722-166F70CCB0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2CE700-BBF9-8F66-82E2-F00061F4D6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E5AC222-E091-883A-6F31-0C2080897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625A22-8A25-C983-6608-90E96AB5D507}"/>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2013076E-813C-EA4E-D242-08377DEA73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A9E053-A16A-34FA-F118-F0E1F2A72F0B}"/>
              </a:ext>
            </a:extLst>
          </p:cNvPr>
          <p:cNvSpPr>
            <a:spLocks noGrp="1"/>
          </p:cNvSpPr>
          <p:nvPr>
            <p:ph type="sldNum" sz="quarter" idx="12"/>
          </p:nvPr>
        </p:nvSpPr>
        <p:spPr/>
        <p:txBody>
          <a:bodyPr/>
          <a:lstStyle/>
          <a:p>
            <a:fld id="{FEC7DF2F-EA23-44E8-AC2E-39020BA5DC73}" type="slidenum">
              <a:rPr lang="en-US" smtClean="0"/>
              <a:t>‹#›</a:t>
            </a:fld>
            <a:endParaRPr lang="en-US"/>
          </a:p>
        </p:txBody>
      </p:sp>
    </p:spTree>
    <p:extLst>
      <p:ext uri="{BB962C8B-B14F-4D97-AF65-F5344CB8AC3E}">
        <p14:creationId xmlns:p14="http://schemas.microsoft.com/office/powerpoint/2010/main" val="2291038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1E229-316D-0A05-F01E-3D1C4D3E2F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EFE048-85B5-639E-F3F1-C5C796F436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058A5E-E315-B221-7972-97268997F0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FA0E0B-5893-BF19-3E0B-B398AD802F4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0BC929F-4683-C1F3-36D3-5EB07D6EFB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C27B42-29B3-3D0C-984A-0AFA096BACFF}"/>
              </a:ext>
            </a:extLst>
          </p:cNvPr>
          <p:cNvSpPr>
            <a:spLocks noGrp="1"/>
          </p:cNvSpPr>
          <p:nvPr>
            <p:ph type="sldNum" sz="quarter" idx="12"/>
          </p:nvPr>
        </p:nvSpPr>
        <p:spPr/>
        <p:txBody>
          <a:bodyPr/>
          <a:lstStyle/>
          <a:p>
            <a:fld id="{FEC7DF2F-EA23-44E8-AC2E-39020BA5DC73}" type="slidenum">
              <a:rPr lang="en-US" smtClean="0"/>
              <a:t>‹#›</a:t>
            </a:fld>
            <a:endParaRPr lang="en-US"/>
          </a:p>
        </p:txBody>
      </p:sp>
    </p:spTree>
    <p:extLst>
      <p:ext uri="{BB962C8B-B14F-4D97-AF65-F5344CB8AC3E}">
        <p14:creationId xmlns:p14="http://schemas.microsoft.com/office/powerpoint/2010/main" val="69619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69AD2A-0C31-542F-AE9E-2324BDA8F7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79D0E1-CE77-8B0E-73C3-041A4CC145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785E50-5FF1-2F76-55E5-AD622C905C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p>
        </p:txBody>
      </p:sp>
      <p:sp>
        <p:nvSpPr>
          <p:cNvPr id="5" name="Footer Placeholder 4">
            <a:extLst>
              <a:ext uri="{FF2B5EF4-FFF2-40B4-BE49-F238E27FC236}">
                <a16:creationId xmlns:a16="http://schemas.microsoft.com/office/drawing/2014/main" id="{8FD87678-F5F4-7F38-55B3-58104D9A99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28BE5FC-91D1-A5AB-A0F1-B5D20690D0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EC7DF2F-EA23-44E8-AC2E-39020BA5DC73}" type="slidenum">
              <a:rPr lang="en-US" smtClean="0"/>
              <a:t>‹#›</a:t>
            </a:fld>
            <a:endParaRPr lang="en-US"/>
          </a:p>
        </p:txBody>
      </p:sp>
    </p:spTree>
    <p:extLst>
      <p:ext uri="{BB962C8B-B14F-4D97-AF65-F5344CB8AC3E}">
        <p14:creationId xmlns:p14="http://schemas.microsoft.com/office/powerpoint/2010/main" val="18173441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oleObject" Target="../embeddings/oleObject1.bin"/><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1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4.emf"/></Relationships>
</file>

<file path=ppt/slides/_rels/slide19.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56.jpeg"/><Relationship Id="rId3" Type="http://schemas.openxmlformats.org/officeDocument/2006/relationships/image" Target="../media/image50.jpeg"/><Relationship Id="rId7" Type="http://schemas.openxmlformats.org/officeDocument/2006/relationships/image" Target="../media/image54.png"/><Relationship Id="rId12" Type="http://schemas.openxmlformats.org/officeDocument/2006/relationships/image" Target="../media/image55.jpeg"/><Relationship Id="rId2" Type="http://schemas.openxmlformats.org/officeDocument/2006/relationships/image" Target="../media/image49.jpeg"/><Relationship Id="rId1" Type="http://schemas.openxmlformats.org/officeDocument/2006/relationships/slideLayout" Target="../slideLayouts/slideLayout2.xml"/><Relationship Id="rId6" Type="http://schemas.openxmlformats.org/officeDocument/2006/relationships/image" Target="../media/image53.png"/><Relationship Id="rId11" Type="http://schemas.openxmlformats.org/officeDocument/2006/relationships/image" Target="../media/image8.png"/><Relationship Id="rId5" Type="http://schemas.openxmlformats.org/officeDocument/2006/relationships/image" Target="../media/image52.jpeg"/><Relationship Id="rId10" Type="http://schemas.openxmlformats.org/officeDocument/2006/relationships/image" Target="../media/image7.jpeg"/><Relationship Id="rId4" Type="http://schemas.openxmlformats.org/officeDocument/2006/relationships/image" Target="../media/image51.jpeg"/><Relationship Id="rId9"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71.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4" Type="http://schemas.openxmlformats.org/officeDocument/2006/relationships/image" Target="../media/image74.png"/></Relationships>
</file>

<file path=ppt/slides/_rels/slide3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13.xml"/><Relationship Id="rId5" Type="http://schemas.openxmlformats.org/officeDocument/2006/relationships/image" Target="../media/image83.png"/><Relationship Id="rId4" Type="http://schemas.openxmlformats.org/officeDocument/2006/relationships/image" Target="../media/image82.png"/></Relationships>
</file>

<file path=ppt/slides/_rels/slide3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13.xml"/><Relationship Id="rId5" Type="http://schemas.openxmlformats.org/officeDocument/2006/relationships/image" Target="../media/image87.png"/><Relationship Id="rId4" Type="http://schemas.openxmlformats.org/officeDocument/2006/relationships/image" Target="../media/image8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s://www.google.com/search?q=Attenuated+Total+Reflectance+%28ATR%29&amp;client=firefox-b-d&amp;sca_esv=13677aa2df667dbd&amp;sxsrf=AE3TifNFLrUnx0mf4n300jfv3MaOu3lYCA%3A1759239220680&amp;ei=NNzbaM-XKcH_7_UPg_jiiQ0&amp;oq=ATR+TE&amp;gs_lp=Egxnd3Mtd2l6LXNlcnAiBkFUUiBURSoCCAMyCxAuGIAEGMcBGK8BMgsQABiABBiRAhiKBTIFEAAYgAQyCxAAGIAEGJECGIoFMgoQABiABBgUGIcCMgoQABiABBgUGIcCMgUQABiABDIFEAAYgAQyBRAAGIAEMgUQABiABDIaEC4YgAQYxwEYrwEYlwUY3AQY3gQY4ATYAQFIiCBQuwFY-wdwAXgBkAEAmAGFAaAB9gKqAQMwLjO4AQHIAQD4AQGYAgSgAsUDwgIHECMYsAMYJ8ICDRAjGPAFGLADGCcYyQLCAgoQABiwAxjWBBhHwgITEC4YgAQYsAMY0QMYQxjHARiKBcICDhAAGLADGOQCGNYE2AEBwgIOEC4YsAMYuAYYyAPYAQHCAgQQIxgnwgIKECMY8AUYJxjJAsICChAAGIAEGEMYigXCAhAQLhiABBjRAxhDGMcBGIoFmAMAiAYBkAYTugYGCAEQARgJkgcDMS4zoAeGHLIHAzAuM7gHrgPCBwUzLTMuMcgHQw&amp;sclient=gws-wiz-serp&amp;mstk=AUtExfDJS4g78NMB2jRkF7Z9uLrM_L8jLGs3v4mm5RQYU2LUEqNOB9RxT4R6plekzRWDtW2H2KUekQIZC81b_yDhFmE_lv9MPWKJfwHbgJQTNBKFmmVeD-ec-UGBKueO2qzwuB98x2iu0jKz3penJKmUqH-eo1VtNz09D70iUKDShKFMq_LPZFC7o84DeI9ypy6nqVsr3GYMUHMr5H1QST7IfdAh_vrZVgA0QSy7i2sIRlAFNo2TFtEaPHDbt6sT9MJGh3OWTl-kqzBHJYRjcOZghp7i&amp;csui=3&amp;ved=2ahUKEwiUxLXrzICQAxUS8bsIHSXXJnUQgK4QegQIARAD"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DFAC99DC-03D4-7449-B6C7-2B86A9FA73F6}"/>
              </a:ext>
            </a:extLst>
          </p:cNvPr>
          <p:cNvSpPr>
            <a:spLocks noGrp="1"/>
          </p:cNvSpPr>
          <p:nvPr>
            <p:ph type="ctrTitle"/>
          </p:nvPr>
        </p:nvSpPr>
        <p:spPr>
          <a:xfrm>
            <a:off x="878702" y="1686972"/>
            <a:ext cx="10434596" cy="2099606"/>
          </a:xfrm>
        </p:spPr>
        <p:txBody>
          <a:bodyPr anchor="ctr">
            <a:normAutofit fontScale="90000"/>
          </a:bodyPr>
          <a:lstStyle/>
          <a:p>
            <a:pPr algn="ctr"/>
            <a:r>
              <a:rPr lang="en-US" sz="3600">
                <a:latin typeface="Calibri" panose="020F0502020204030204" pitchFamily="34" charset="0"/>
                <a:ea typeface="Calibri" panose="020F0502020204030204" pitchFamily="34" charset="0"/>
                <a:cs typeface="Calibri" panose="020F0502020204030204" pitchFamily="34" charset="0"/>
              </a:rPr>
              <a:t>Evolution of Optical Coating Thin Films Following</a:t>
            </a:r>
            <a:br>
              <a:rPr lang="en-US" sz="3600">
                <a:latin typeface="Calibri" panose="020F0502020204030204" pitchFamily="34" charset="0"/>
                <a:ea typeface="Calibri" panose="020F0502020204030204" pitchFamily="34" charset="0"/>
                <a:cs typeface="Calibri" panose="020F0502020204030204" pitchFamily="34" charset="0"/>
              </a:rPr>
            </a:br>
            <a:r>
              <a:rPr lang="en-US" sz="3600">
                <a:latin typeface="Calibri" panose="020F0502020204030204" pitchFamily="34" charset="0"/>
                <a:ea typeface="Calibri" panose="020F0502020204030204" pitchFamily="34" charset="0"/>
                <a:cs typeface="Calibri" panose="020F0502020204030204" pitchFamily="34" charset="0"/>
              </a:rPr>
              <a:t>Thermal Annealing:</a:t>
            </a:r>
            <a:br>
              <a:rPr lang="en-US" sz="3600">
                <a:latin typeface="Calibri" panose="020F0502020204030204" pitchFamily="34" charset="0"/>
                <a:ea typeface="Calibri" panose="020F0502020204030204" pitchFamily="34" charset="0"/>
                <a:cs typeface="Calibri" panose="020F0502020204030204" pitchFamily="34" charset="0"/>
              </a:rPr>
            </a:br>
            <a:r>
              <a:rPr lang="en-US" sz="3600">
                <a:latin typeface="Calibri" panose="020F0502020204030204" pitchFamily="34" charset="0"/>
                <a:ea typeface="Calibri" panose="020F0502020204030204" pitchFamily="34" charset="0"/>
                <a:cs typeface="Calibri" panose="020F0502020204030204" pitchFamily="34" charset="0"/>
              </a:rPr>
              <a:t>Raman Investigation and IR Spectroscopic Ellipsometry</a:t>
            </a:r>
            <a:endParaRPr lang="en-US" sz="3600" b="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12" name="Object 11">
            <a:extLst>
              <a:ext uri="{FF2B5EF4-FFF2-40B4-BE49-F238E27FC236}">
                <a16:creationId xmlns:a16="http://schemas.microsoft.com/office/drawing/2014/main" id="{8230E9B3-3256-D900-678D-5CAAC7A38EC1}"/>
              </a:ext>
            </a:extLst>
          </p:cNvPr>
          <p:cNvGraphicFramePr>
            <a:graphicFrameLocks noChangeAspect="1"/>
          </p:cNvGraphicFramePr>
          <p:nvPr/>
        </p:nvGraphicFramePr>
        <p:xfrm>
          <a:off x="4316116" y="897087"/>
          <a:ext cx="1281393" cy="248165"/>
        </p:xfrm>
        <a:graphic>
          <a:graphicData uri="http://schemas.openxmlformats.org/presentationml/2006/ole">
            <mc:AlternateContent xmlns:mc="http://schemas.openxmlformats.org/markup-compatibility/2006">
              <mc:Choice xmlns:v="urn:schemas-microsoft-com:vml" Requires="v">
                <p:oleObj name="CorelDRAW" r:id="rId3" imgW="1890894" imgH="364817" progId="CorelDraw.Graphic.19">
                  <p:embed/>
                </p:oleObj>
              </mc:Choice>
              <mc:Fallback>
                <p:oleObj name="CorelDRAW" r:id="rId3" imgW="1890894" imgH="364817" progId="CorelDraw.Graphic.19">
                  <p:embed/>
                  <p:pic>
                    <p:nvPicPr>
                      <p:cNvPr id="12" name="Object 11">
                        <a:extLst>
                          <a:ext uri="{FF2B5EF4-FFF2-40B4-BE49-F238E27FC236}">
                            <a16:creationId xmlns:a16="http://schemas.microsoft.com/office/drawing/2014/main" id="{8230E9B3-3256-D900-678D-5CAAC7A38EC1}"/>
                          </a:ext>
                        </a:extLst>
                      </p:cNvPr>
                      <p:cNvPicPr/>
                      <p:nvPr/>
                    </p:nvPicPr>
                    <p:blipFill>
                      <a:blip r:embed="rId4"/>
                      <a:stretch>
                        <a:fillRect/>
                      </a:stretch>
                    </p:blipFill>
                    <p:spPr>
                      <a:xfrm>
                        <a:off x="4316116" y="897087"/>
                        <a:ext cx="1281393" cy="248165"/>
                      </a:xfrm>
                      <a:prstGeom prst="rect">
                        <a:avLst/>
                      </a:prstGeom>
                    </p:spPr>
                  </p:pic>
                </p:oleObj>
              </mc:Fallback>
            </mc:AlternateContent>
          </a:graphicData>
        </a:graphic>
      </p:graphicFrame>
      <p:cxnSp>
        <p:nvCxnSpPr>
          <p:cNvPr id="22" name="Straight Connector 21">
            <a:extLst>
              <a:ext uri="{FF2B5EF4-FFF2-40B4-BE49-F238E27FC236}">
                <a16:creationId xmlns:a16="http://schemas.microsoft.com/office/drawing/2014/main" id="{8F7496EF-FF81-5297-B6AF-AB4E7867DF5B}"/>
              </a:ext>
            </a:extLst>
          </p:cNvPr>
          <p:cNvCxnSpPr>
            <a:cxnSpLocks/>
          </p:cNvCxnSpPr>
          <p:nvPr/>
        </p:nvCxnSpPr>
        <p:spPr>
          <a:xfrm>
            <a:off x="4216889" y="763914"/>
            <a:ext cx="0" cy="51719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3137245-A023-9CB0-10F5-1395CB573050}"/>
              </a:ext>
            </a:extLst>
          </p:cNvPr>
          <p:cNvSpPr txBox="1"/>
          <p:nvPr/>
        </p:nvSpPr>
        <p:spPr>
          <a:xfrm>
            <a:off x="3047223" y="4455354"/>
            <a:ext cx="6097554" cy="1015663"/>
          </a:xfrm>
          <a:prstGeom prst="rect">
            <a:avLst/>
          </a:prstGeom>
          <a:noFill/>
        </p:spPr>
        <p:txBody>
          <a:bodyPr wrap="square" anchor="ctr">
            <a:spAutoFit/>
          </a:bodyPr>
          <a:lstStyle/>
          <a:p>
            <a:pPr algn="ctr"/>
            <a:r>
              <a:rPr lang="en-US" sz="2800" i="1">
                <a:solidFill>
                  <a:srgbClr val="FFFFFF"/>
                </a:solidFill>
                <a:latin typeface="Calibri" panose="020F0502020204030204" pitchFamily="34" charset="0"/>
                <a:ea typeface="Calibri" panose="020F0502020204030204" pitchFamily="34" charset="0"/>
                <a:cs typeface="Calibri" panose="020F0502020204030204" pitchFamily="34" charset="0"/>
              </a:rPr>
              <a:t>Shima Samandari</a:t>
            </a:r>
          </a:p>
          <a:p>
            <a:pPr algn="ctr"/>
            <a:r>
              <a:rPr lang="en-US" sz="3200" i="1">
                <a:solidFill>
                  <a:schemeClr val="bg1"/>
                </a:solidFill>
                <a:latin typeface="Calibri" panose="020F0502020204030204" pitchFamily="34" charset="0"/>
                <a:ea typeface="Calibri" panose="020F0502020204030204" pitchFamily="34" charset="0"/>
                <a:cs typeface="Calibri" panose="020F0502020204030204" pitchFamily="34" charset="0"/>
              </a:rPr>
              <a:t>University of Genova</a:t>
            </a:r>
            <a:endParaRPr lang="it-IT" sz="3200" i="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2" name="Picture 1" descr="EU logo">
            <a:extLst>
              <a:ext uri="{FF2B5EF4-FFF2-40B4-BE49-F238E27FC236}">
                <a16:creationId xmlns:a16="http://schemas.microsoft.com/office/drawing/2014/main" id="{1979632C-A509-43A4-1B07-56920D8E54EE}"/>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r="8014"/>
          <a:stretch>
            <a:fillRect/>
          </a:stretch>
        </p:blipFill>
        <p:spPr bwMode="auto">
          <a:xfrm>
            <a:off x="8465768" y="6012737"/>
            <a:ext cx="1965520" cy="47632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Ita domani logo">
            <a:extLst>
              <a:ext uri="{FF2B5EF4-FFF2-40B4-BE49-F238E27FC236}">
                <a16:creationId xmlns:a16="http://schemas.microsoft.com/office/drawing/2014/main" id="{6541144C-70B3-12EB-C055-74EEBDDD77A1}"/>
              </a:ext>
            </a:extLst>
          </p:cNvPr>
          <p:cNvPicPr>
            <a:picLocks noChangeAspect="1" noChangeArrowheads="1"/>
          </p:cNvPicPr>
          <p:nvPr/>
        </p:nvPicPr>
        <p:blipFill rotWithShape="1">
          <a:blip r:embed="rId6" cstate="hqprint">
            <a:extLst>
              <a:ext uri="{28A0092B-C50C-407E-A947-70E740481C1C}">
                <a14:useLocalDpi xmlns:a14="http://schemas.microsoft.com/office/drawing/2010/main"/>
              </a:ext>
            </a:extLst>
          </a:blip>
          <a:srcRect t="14883" b="14672"/>
          <a:stretch>
            <a:fillRect/>
          </a:stretch>
        </p:blipFill>
        <p:spPr bwMode="auto">
          <a:xfrm>
            <a:off x="7003378" y="5991593"/>
            <a:ext cx="1343413" cy="4763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MUR logo">
            <a:extLst>
              <a:ext uri="{FF2B5EF4-FFF2-40B4-BE49-F238E27FC236}">
                <a16:creationId xmlns:a16="http://schemas.microsoft.com/office/drawing/2014/main" id="{804DFFCB-1141-7BDE-6FC6-0D53C6D48276}"/>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492431" y="5995470"/>
            <a:ext cx="1641734" cy="493588"/>
          </a:xfrm>
          <a:prstGeom prst="rect">
            <a:avLst/>
          </a:prstGeom>
          <a:noFill/>
          <a:extLst>
            <a:ext uri="{909E8E84-426E-40DD-AFC4-6F175D3DCCD1}">
              <a14:hiddenFill xmlns:a14="http://schemas.microsoft.com/office/drawing/2010/main">
                <a:solidFill>
                  <a:srgbClr val="FFFFFF"/>
                </a:solidFill>
              </a14:hiddenFill>
            </a:ext>
          </a:extLst>
        </p:spPr>
      </p:pic>
      <p:pic>
        <p:nvPicPr>
          <p:cNvPr id="8" name="Immagine 9">
            <a:extLst>
              <a:ext uri="{FF2B5EF4-FFF2-40B4-BE49-F238E27FC236}">
                <a16:creationId xmlns:a16="http://schemas.microsoft.com/office/drawing/2014/main" id="{7BC1D25B-A613-A9DB-66EE-9576F9342F64}"/>
              </a:ext>
            </a:extLst>
          </p:cNvPr>
          <p:cNvPicPr>
            <a:picLocks noChangeAspect="1"/>
          </p:cNvPicPr>
          <p:nvPr/>
        </p:nvPicPr>
        <p:blipFill>
          <a:blip r:embed="rId8"/>
          <a:stretch>
            <a:fillRect/>
          </a:stretch>
        </p:blipFill>
        <p:spPr>
          <a:xfrm>
            <a:off x="5803664" y="725446"/>
            <a:ext cx="1014499" cy="560740"/>
          </a:xfrm>
          <a:prstGeom prst="rect">
            <a:avLst/>
          </a:prstGeom>
        </p:spPr>
      </p:pic>
      <p:cxnSp>
        <p:nvCxnSpPr>
          <p:cNvPr id="9" name="Straight Connector 8">
            <a:extLst>
              <a:ext uri="{FF2B5EF4-FFF2-40B4-BE49-F238E27FC236}">
                <a16:creationId xmlns:a16="http://schemas.microsoft.com/office/drawing/2014/main" id="{278BE08F-4A20-9A73-FFC8-90B320CC6927}"/>
              </a:ext>
            </a:extLst>
          </p:cNvPr>
          <p:cNvCxnSpPr>
            <a:cxnSpLocks/>
          </p:cNvCxnSpPr>
          <p:nvPr/>
        </p:nvCxnSpPr>
        <p:spPr>
          <a:xfrm>
            <a:off x="5621560" y="638488"/>
            <a:ext cx="0" cy="517198"/>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1256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D97FDC1E-6D68-EA74-7D19-4D4A57F72E26}"/>
              </a:ext>
            </a:extLst>
          </p:cNvPr>
          <p:cNvSpPr>
            <a:spLocks noGrp="1"/>
          </p:cNvSpPr>
          <p:nvPr>
            <p:ph type="title"/>
          </p:nvPr>
        </p:nvSpPr>
        <p:spPr>
          <a:xfrm>
            <a:off x="466168" y="106358"/>
            <a:ext cx="11210925" cy="744836"/>
          </a:xfrm>
        </p:spPr>
        <p:txBody>
          <a:bodyPr vert="horz" lIns="91440" tIns="45720" rIns="91440" bIns="45720" rtlCol="0" anchor="ctr">
            <a:normAutofit/>
          </a:bodyPr>
          <a:lstStyle/>
          <a:p>
            <a:pPr algn="ctr"/>
            <a:r>
              <a:rPr lang="en-US" sz="3600">
                <a:solidFill>
                  <a:srgbClr val="C00000"/>
                </a:solidFill>
              </a:rPr>
              <a:t>Ex-situ IRSE (Infrared Spectroscopic Ellipsometry)</a:t>
            </a:r>
          </a:p>
        </p:txBody>
      </p:sp>
      <p:sp>
        <p:nvSpPr>
          <p:cNvPr id="26" name="CasellaDiTesto 8">
            <a:extLst>
              <a:ext uri="{FF2B5EF4-FFF2-40B4-BE49-F238E27FC236}">
                <a16:creationId xmlns:a16="http://schemas.microsoft.com/office/drawing/2014/main" id="{6820316D-16A1-B5FC-F8EC-680EB2FB3155}"/>
              </a:ext>
            </a:extLst>
          </p:cNvPr>
          <p:cNvSpPr txBox="1"/>
          <p:nvPr/>
        </p:nvSpPr>
        <p:spPr>
          <a:xfrm>
            <a:off x="5930110" y="4623722"/>
            <a:ext cx="5962815" cy="1754326"/>
          </a:xfrm>
          <a:prstGeom prst="rect">
            <a:avLst/>
          </a:prstGeom>
          <a:noFill/>
        </p:spPr>
        <p:txBody>
          <a:bodyPr wrap="square" rtlCol="0">
            <a:spAutoFit/>
          </a:bodyPr>
          <a:lstStyle/>
          <a:p>
            <a:pPr marL="285750" indent="-285750">
              <a:buFont typeface="Arial" panose="020B0604020202020204" pitchFamily="34" charset="0"/>
              <a:buChar char="•"/>
            </a:pPr>
            <a:r>
              <a:rPr lang="en-US" altLang="en-US" b="1">
                <a:latin typeface="Calibri" panose="020F0502020204030204" pitchFamily="34" charset="0"/>
                <a:ea typeface="Calibri" panose="020F0502020204030204" pitchFamily="34" charset="0"/>
                <a:cs typeface="Calibri" panose="020F0502020204030204" pitchFamily="34" charset="0"/>
              </a:rPr>
              <a:t>Model-based approach </a:t>
            </a:r>
            <a:r>
              <a:rPr lang="en-US" altLang="en-US">
                <a:latin typeface="Calibri" panose="020F0502020204030204" pitchFamily="34" charset="0"/>
                <a:ea typeface="Calibri" panose="020F0502020204030204" pitchFamily="34" charset="0"/>
                <a:cs typeface="Calibri" panose="020F0502020204030204" pitchFamily="34" charset="0"/>
              </a:rPr>
              <a:t>to fit experimental data, for the extraction of material properties :</a:t>
            </a:r>
          </a:p>
          <a:p>
            <a:pPr marL="285750" indent="-285750">
              <a:buFont typeface="Arial" panose="020B0604020202020204" pitchFamily="34" charset="0"/>
              <a:buChar char="•"/>
            </a:pPr>
            <a:r>
              <a:rPr lang="it-IT">
                <a:latin typeface="Calibri" panose="020F0502020204030204" pitchFamily="34" charset="0"/>
                <a:ea typeface="Calibri" panose="020F0502020204030204" pitchFamily="34" charset="0"/>
                <a:cs typeface="Calibri" panose="020F0502020204030204" pitchFamily="34" charset="0"/>
              </a:rPr>
              <a:t>Phonon resonant frequency in the IR spectra region</a:t>
            </a:r>
          </a:p>
          <a:p>
            <a:pPr marL="285750" indent="-285750">
              <a:buFont typeface="Arial" panose="020B0604020202020204" pitchFamily="34" charset="0"/>
              <a:buChar char="•"/>
            </a:pPr>
            <a:r>
              <a:rPr lang="it-IT" b="1">
                <a:solidFill>
                  <a:srgbClr val="FF0000"/>
                </a:solidFill>
                <a:latin typeface="Calibri" panose="020F0502020204030204" pitchFamily="34" charset="0"/>
                <a:ea typeface="Calibri" panose="020F0502020204030204" pitchFamily="34" charset="0"/>
                <a:cs typeface="Calibri" panose="020F0502020204030204" pitchFamily="34" charset="0"/>
              </a:rPr>
              <a:t>Dielectric functions </a:t>
            </a:r>
            <a:r>
              <a:rPr lang="it-IT">
                <a:latin typeface="Calibri" panose="020F0502020204030204" pitchFamily="34" charset="0"/>
                <a:ea typeface="Calibri" panose="020F0502020204030204" pitchFamily="34" charset="0"/>
                <a:cs typeface="Calibri" panose="020F0502020204030204" pitchFamily="34" charset="0"/>
              </a:rPr>
              <a:t>in the </a:t>
            </a:r>
            <a:r>
              <a:rPr lang="it-IT">
                <a:solidFill>
                  <a:srgbClr val="FF0000"/>
                </a:solidFill>
                <a:latin typeface="Calibri" panose="020F0502020204030204" pitchFamily="34" charset="0"/>
                <a:ea typeface="Calibri" panose="020F0502020204030204" pitchFamily="34" charset="0"/>
                <a:cs typeface="Calibri" panose="020F0502020204030204" pitchFamily="34" charset="0"/>
              </a:rPr>
              <a:t>IR</a:t>
            </a:r>
            <a:r>
              <a:rPr lang="it-IT">
                <a:latin typeface="Calibri" panose="020F0502020204030204" pitchFamily="34" charset="0"/>
                <a:ea typeface="Calibri" panose="020F0502020204030204" pitchFamily="34" charset="0"/>
                <a:cs typeface="Calibri" panose="020F0502020204030204" pitchFamily="34" charset="0"/>
              </a:rPr>
              <a:t> spectra region and Thickness</a:t>
            </a:r>
          </a:p>
          <a:p>
            <a:pPr marL="285750" indent="-285750">
              <a:buFont typeface="Arial" panose="020B0604020202020204" pitchFamily="34" charset="0"/>
              <a:buChar char="•"/>
            </a:pPr>
            <a:r>
              <a:rPr lang="it-IT">
                <a:latin typeface="Calibri" panose="020F0502020204030204" pitchFamily="34" charset="0"/>
                <a:ea typeface="Calibri" panose="020F0502020204030204" pitchFamily="34" charset="0"/>
                <a:cs typeface="Calibri" panose="020F0502020204030204" pitchFamily="34" charset="0"/>
              </a:rPr>
              <a:t>Contaminants (O-H, C-H,…groups)</a:t>
            </a:r>
            <a:endParaRPr lang="it-IT" dirty="0">
              <a:latin typeface="Calibri" panose="020F0502020204030204" pitchFamily="34" charset="0"/>
              <a:ea typeface="Calibri" panose="020F0502020204030204" pitchFamily="34" charset="0"/>
              <a:cs typeface="Calibri" panose="020F0502020204030204" pitchFamily="34" charset="0"/>
            </a:endParaRPr>
          </a:p>
          <a:p>
            <a:endParaRPr lang="it-IT" dirty="0">
              <a:latin typeface="Calibri" panose="020F0502020204030204" pitchFamily="34" charset="0"/>
              <a:ea typeface="Calibri" panose="020F0502020204030204" pitchFamily="34" charset="0"/>
              <a:cs typeface="Calibri" panose="020F0502020204030204" pitchFamily="34" charset="0"/>
            </a:endParaRPr>
          </a:p>
        </p:txBody>
      </p:sp>
      <p:pic>
        <p:nvPicPr>
          <p:cNvPr id="27" name="Content Placeholder 4" descr="A machine with a few black objects&#10;&#10;AI-generated content may be incorrect.">
            <a:extLst>
              <a:ext uri="{FF2B5EF4-FFF2-40B4-BE49-F238E27FC236}">
                <a16:creationId xmlns:a16="http://schemas.microsoft.com/office/drawing/2014/main" id="{285F71CA-1A06-13B2-E7C5-F5BE8E9E488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1587" b="23067"/>
          <a:stretch>
            <a:fillRect/>
          </a:stretch>
        </p:blipFill>
        <p:spPr>
          <a:xfrm>
            <a:off x="1046095" y="1171030"/>
            <a:ext cx="4215703" cy="3673036"/>
          </a:xfrm>
          <a:prstGeom prst="rect">
            <a:avLst/>
          </a:prstGeom>
          <a:ln>
            <a:noFill/>
          </a:ln>
          <a:effectLst>
            <a:outerShdw blurRad="292100" dist="139700" dir="2700000" algn="tl" rotWithShape="0">
              <a:srgbClr val="333333">
                <a:alpha val="65000"/>
              </a:srgbClr>
            </a:outerShdw>
          </a:effectLst>
        </p:spPr>
      </p:pic>
      <p:grpSp>
        <p:nvGrpSpPr>
          <p:cNvPr id="28" name="Gruppo 10">
            <a:extLst>
              <a:ext uri="{FF2B5EF4-FFF2-40B4-BE49-F238E27FC236}">
                <a16:creationId xmlns:a16="http://schemas.microsoft.com/office/drawing/2014/main" id="{FF95611A-500D-EB52-DBA4-5CC1BC23DC30}"/>
              </a:ext>
            </a:extLst>
          </p:cNvPr>
          <p:cNvGrpSpPr/>
          <p:nvPr/>
        </p:nvGrpSpPr>
        <p:grpSpPr>
          <a:xfrm>
            <a:off x="788504" y="3756991"/>
            <a:ext cx="4817166" cy="1929980"/>
            <a:chOff x="535609" y="1344735"/>
            <a:chExt cx="6424229" cy="2271193"/>
          </a:xfrm>
        </p:grpSpPr>
        <p:pic>
          <p:nvPicPr>
            <p:cNvPr id="29" name="Immagine 11">
              <a:extLst>
                <a:ext uri="{FF2B5EF4-FFF2-40B4-BE49-F238E27FC236}">
                  <a16:creationId xmlns:a16="http://schemas.microsoft.com/office/drawing/2014/main" id="{52019FC7-66B0-21F4-E7D9-A74733AAD338}"/>
                </a:ext>
              </a:extLst>
            </p:cNvPr>
            <p:cNvPicPr>
              <a:picLocks noChangeAspect="1"/>
            </p:cNvPicPr>
            <p:nvPr/>
          </p:nvPicPr>
          <p:blipFill>
            <a:blip r:embed="rId3"/>
            <a:stretch>
              <a:fillRect/>
            </a:stretch>
          </p:blipFill>
          <p:spPr>
            <a:xfrm>
              <a:off x="535609" y="1344735"/>
              <a:ext cx="6424229" cy="2271193"/>
            </a:xfrm>
            <a:prstGeom prst="rect">
              <a:avLst/>
            </a:prstGeom>
            <a:ln>
              <a:noFill/>
            </a:ln>
            <a:effectLst>
              <a:softEdge rad="112500"/>
            </a:effectLst>
          </p:spPr>
        </p:pic>
        <p:sp>
          <p:nvSpPr>
            <p:cNvPr id="30" name="Ovale 12">
              <a:extLst>
                <a:ext uri="{FF2B5EF4-FFF2-40B4-BE49-F238E27FC236}">
                  <a16:creationId xmlns:a16="http://schemas.microsoft.com/office/drawing/2014/main" id="{FA6ABDB5-3492-B47C-5AD5-289626434846}"/>
                </a:ext>
              </a:extLst>
            </p:cNvPr>
            <p:cNvSpPr/>
            <p:nvPr/>
          </p:nvSpPr>
          <p:spPr>
            <a:xfrm>
              <a:off x="4149686" y="2569193"/>
              <a:ext cx="550507" cy="373224"/>
            </a:xfrm>
            <a:prstGeom prst="ellipse">
              <a:avLst/>
            </a:prstGeom>
            <a:solidFill>
              <a:srgbClr val="FFC00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Ovale 13">
              <a:extLst>
                <a:ext uri="{FF2B5EF4-FFF2-40B4-BE49-F238E27FC236}">
                  <a16:creationId xmlns:a16="http://schemas.microsoft.com/office/drawing/2014/main" id="{366BAC3D-E1C7-37E1-33D1-ABD1BBB2CEC9}"/>
                </a:ext>
              </a:extLst>
            </p:cNvPr>
            <p:cNvSpPr/>
            <p:nvPr/>
          </p:nvSpPr>
          <p:spPr>
            <a:xfrm>
              <a:off x="5931354" y="2672638"/>
              <a:ext cx="550507" cy="373224"/>
            </a:xfrm>
            <a:prstGeom prst="ellipse">
              <a:avLst/>
            </a:prstGeom>
            <a:solidFill>
              <a:srgbClr val="FFC00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32" name="Picture 31">
            <a:extLst>
              <a:ext uri="{FF2B5EF4-FFF2-40B4-BE49-F238E27FC236}">
                <a16:creationId xmlns:a16="http://schemas.microsoft.com/office/drawing/2014/main" id="{328D0806-BFF1-069E-8485-AC17469D4F08}"/>
              </a:ext>
            </a:extLst>
          </p:cNvPr>
          <p:cNvPicPr>
            <a:picLocks noChangeAspect="1"/>
          </p:cNvPicPr>
          <p:nvPr/>
        </p:nvPicPr>
        <p:blipFill>
          <a:blip r:embed="rId4"/>
          <a:srcRect l="2418" t="5353" b="2350"/>
          <a:stretch>
            <a:fillRect/>
          </a:stretch>
        </p:blipFill>
        <p:spPr>
          <a:xfrm>
            <a:off x="2263113" y="2889318"/>
            <a:ext cx="521395" cy="527680"/>
          </a:xfrm>
          <a:prstGeom prst="rect">
            <a:avLst/>
          </a:prstGeom>
        </p:spPr>
      </p:pic>
      <p:pic>
        <p:nvPicPr>
          <p:cNvPr id="33" name="Picture 32">
            <a:extLst>
              <a:ext uri="{FF2B5EF4-FFF2-40B4-BE49-F238E27FC236}">
                <a16:creationId xmlns:a16="http://schemas.microsoft.com/office/drawing/2014/main" id="{02426C86-2F13-BB7A-A487-C6CF8779494C}"/>
              </a:ext>
            </a:extLst>
          </p:cNvPr>
          <p:cNvPicPr>
            <a:picLocks noChangeAspect="1"/>
          </p:cNvPicPr>
          <p:nvPr/>
        </p:nvPicPr>
        <p:blipFill>
          <a:blip r:embed="rId5"/>
          <a:srcRect l="4872" t="3746" r="2261" b="2609"/>
          <a:stretch>
            <a:fillRect/>
          </a:stretch>
        </p:blipFill>
        <p:spPr>
          <a:xfrm>
            <a:off x="3706780" y="2877316"/>
            <a:ext cx="536685" cy="551684"/>
          </a:xfrm>
          <a:prstGeom prst="rect">
            <a:avLst/>
          </a:prstGeom>
        </p:spPr>
      </p:pic>
      <p:sp>
        <p:nvSpPr>
          <p:cNvPr id="35" name="TextBox 34">
            <a:extLst>
              <a:ext uri="{FF2B5EF4-FFF2-40B4-BE49-F238E27FC236}">
                <a16:creationId xmlns:a16="http://schemas.microsoft.com/office/drawing/2014/main" id="{51A793BF-D031-CEBE-70CE-93D6D8AB496C}"/>
              </a:ext>
            </a:extLst>
          </p:cNvPr>
          <p:cNvSpPr txBox="1"/>
          <p:nvPr/>
        </p:nvSpPr>
        <p:spPr>
          <a:xfrm>
            <a:off x="1081397" y="5826042"/>
            <a:ext cx="4028046" cy="423449"/>
          </a:xfrm>
          <a:prstGeom prst="rect">
            <a:avLst/>
          </a:prstGeom>
          <a:noFill/>
        </p:spPr>
        <p:txBody>
          <a:bodyPr wrap="square">
            <a:spAutoFit/>
          </a:bodyPr>
          <a:lstStyle/>
          <a:p>
            <a:pPr marL="0" marR="0" lvl="0" indent="0" algn="just" defTabSz="914400" rtl="0" eaLnBrk="0" fontAlgn="base" latinLnBrk="0" hangingPunct="0">
              <a:lnSpc>
                <a:spcPct val="150000"/>
              </a:lnSpc>
              <a:spcBef>
                <a:spcPct val="0"/>
              </a:spcBef>
              <a:spcAft>
                <a:spcPct val="0"/>
              </a:spcAft>
              <a:buClrTx/>
              <a:buSzTx/>
              <a:tabLst/>
            </a:pPr>
            <a:r>
              <a:rPr kumimoji="0" lang="en-US" altLang="en-US" sz="1600" b="0" i="0" u="none" strike="noStrike" cap="none" normalizeH="0" baseline="0">
                <a:ln>
                  <a:noFill/>
                </a:ln>
                <a:solidFill>
                  <a:schemeClr val="tx1">
                    <a:lumMod val="50000"/>
                    <a:lumOff val="50000"/>
                  </a:schemeClr>
                </a:solidFill>
                <a:effectLst/>
                <a:latin typeface="Calibri" panose="020F0502020204030204" pitchFamily="34" charset="0"/>
                <a:ea typeface="Calibri" panose="020F0502020204030204" pitchFamily="34" charset="0"/>
                <a:cs typeface="Calibri" panose="020F0502020204030204" pitchFamily="34" charset="0"/>
              </a:rPr>
              <a:t>SENTECH Sendira </a:t>
            </a:r>
            <a:r>
              <a:rPr kumimoji="0" lang="en-US" altLang="en-US" sz="1600" b="1" i="0" u="none" strike="noStrike" cap="none" normalizeH="0" baseline="0">
                <a:ln>
                  <a:noFill/>
                </a:ln>
                <a:solidFill>
                  <a:schemeClr val="tx1">
                    <a:lumMod val="50000"/>
                    <a:lumOff val="50000"/>
                  </a:schemeClr>
                </a:solidFill>
                <a:effectLst/>
                <a:latin typeface="Calibri" panose="020F0502020204030204" pitchFamily="34" charset="0"/>
                <a:ea typeface="Calibri" panose="020F0502020204030204" pitchFamily="34" charset="0"/>
                <a:cs typeface="Calibri" panose="020F0502020204030204" pitchFamily="34" charset="0"/>
              </a:rPr>
              <a:t>Infrared Ellipsometer (IRSE)</a:t>
            </a:r>
          </a:p>
        </p:txBody>
      </p:sp>
      <p:sp>
        <p:nvSpPr>
          <p:cNvPr id="2" name="Slide Number Placeholder 1">
            <a:extLst>
              <a:ext uri="{FF2B5EF4-FFF2-40B4-BE49-F238E27FC236}">
                <a16:creationId xmlns:a16="http://schemas.microsoft.com/office/drawing/2014/main" id="{FD66CEA3-6C72-C8D2-1F84-B3237B528851}"/>
              </a:ext>
            </a:extLst>
          </p:cNvPr>
          <p:cNvSpPr>
            <a:spLocks noGrp="1"/>
          </p:cNvSpPr>
          <p:nvPr>
            <p:ph type="sldNum" sz="quarter" idx="16"/>
          </p:nvPr>
        </p:nvSpPr>
        <p:spPr/>
        <p:txBody>
          <a:bodyPr/>
          <a:lstStyle/>
          <a:p>
            <a:fld id="{FEC4A954-C260-E84D-8B85-4D54550A05DF}" type="slidenum">
              <a:rPr lang="it-IT" smtClean="0"/>
              <a:pPr/>
              <a:t>10</a:t>
            </a:fld>
            <a:endParaRPr lang="it-IT"/>
          </a:p>
        </p:txBody>
      </p:sp>
      <p:grpSp>
        <p:nvGrpSpPr>
          <p:cNvPr id="7" name="Group 6">
            <a:extLst>
              <a:ext uri="{FF2B5EF4-FFF2-40B4-BE49-F238E27FC236}">
                <a16:creationId xmlns:a16="http://schemas.microsoft.com/office/drawing/2014/main" id="{AC04CE25-6B74-83A7-8E6F-73BB044287B2}"/>
              </a:ext>
            </a:extLst>
          </p:cNvPr>
          <p:cNvGrpSpPr/>
          <p:nvPr/>
        </p:nvGrpSpPr>
        <p:grpSpPr>
          <a:xfrm>
            <a:off x="7060307" y="2445869"/>
            <a:ext cx="3752292" cy="1454811"/>
            <a:chOff x="3114676" y="3850616"/>
            <a:chExt cx="3752292" cy="1454811"/>
          </a:xfrm>
        </p:grpSpPr>
        <p:grpSp>
          <p:nvGrpSpPr>
            <p:cNvPr id="15" name="Group 14">
              <a:extLst>
                <a:ext uri="{FF2B5EF4-FFF2-40B4-BE49-F238E27FC236}">
                  <a16:creationId xmlns:a16="http://schemas.microsoft.com/office/drawing/2014/main" id="{03DDE44E-AC43-76DB-FD7D-857FC609B28B}"/>
                </a:ext>
              </a:extLst>
            </p:cNvPr>
            <p:cNvGrpSpPr/>
            <p:nvPr/>
          </p:nvGrpSpPr>
          <p:grpSpPr>
            <a:xfrm>
              <a:off x="3114676" y="3850616"/>
              <a:ext cx="3752292" cy="1454811"/>
              <a:chOff x="4077957" y="5237091"/>
              <a:chExt cx="1807935" cy="725173"/>
            </a:xfrm>
          </p:grpSpPr>
          <p:sp>
            <p:nvSpPr>
              <p:cNvPr id="18" name="Cilindro 3">
                <a:extLst>
                  <a:ext uri="{FF2B5EF4-FFF2-40B4-BE49-F238E27FC236}">
                    <a16:creationId xmlns:a16="http://schemas.microsoft.com/office/drawing/2014/main" id="{C3221C22-B41A-8210-8371-D6AA927A9392}"/>
                  </a:ext>
                </a:extLst>
              </p:cNvPr>
              <p:cNvSpPr/>
              <p:nvPr/>
            </p:nvSpPr>
            <p:spPr>
              <a:xfrm>
                <a:off x="4077957" y="5321921"/>
                <a:ext cx="1807935" cy="640343"/>
              </a:xfrm>
              <a:prstGeom prst="can">
                <a:avLst>
                  <a:gd name="adj" fmla="val 50000"/>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solidFill>
                      <a:schemeClr val="tx1"/>
                    </a:solidFill>
                    <a:latin typeface="Times New Roman" panose="02020603050405020304" pitchFamily="18" charset="0"/>
                    <a:cs typeface="Times New Roman" panose="02020603050405020304" pitchFamily="18" charset="0"/>
                  </a:rPr>
                  <a:t>Substrate</a:t>
                </a:r>
              </a:p>
            </p:txBody>
          </p:sp>
          <p:sp>
            <p:nvSpPr>
              <p:cNvPr id="19" name="Cilindro 4">
                <a:extLst>
                  <a:ext uri="{FF2B5EF4-FFF2-40B4-BE49-F238E27FC236}">
                    <a16:creationId xmlns:a16="http://schemas.microsoft.com/office/drawing/2014/main" id="{859892B1-E5C6-BBAA-DEF9-00277FA59F94}"/>
                  </a:ext>
                </a:extLst>
              </p:cNvPr>
              <p:cNvSpPr/>
              <p:nvPr/>
            </p:nvSpPr>
            <p:spPr>
              <a:xfrm>
                <a:off x="4077957" y="5321921"/>
                <a:ext cx="1807935" cy="334007"/>
              </a:xfrm>
              <a:prstGeom prst="can">
                <a:avLst>
                  <a:gd name="adj" fmla="val 32107"/>
                </a:avLst>
              </a:prstGeom>
              <a:solidFill>
                <a:schemeClr val="tx2">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solidFill>
                      <a:schemeClr val="tx1"/>
                    </a:solidFill>
                    <a:latin typeface="Times New Roman" panose="02020603050405020304" pitchFamily="18" charset="0"/>
                    <a:cs typeface="Times New Roman" panose="02020603050405020304" pitchFamily="18" charset="0"/>
                  </a:rPr>
                  <a:t>Optical coating</a:t>
                </a:r>
              </a:p>
            </p:txBody>
          </p:sp>
          <p:sp>
            <p:nvSpPr>
              <p:cNvPr id="20" name="Cilindro 5">
                <a:extLst>
                  <a:ext uri="{FF2B5EF4-FFF2-40B4-BE49-F238E27FC236}">
                    <a16:creationId xmlns:a16="http://schemas.microsoft.com/office/drawing/2014/main" id="{89B07E7D-0A24-7A88-C610-C957727DB1AC}"/>
                  </a:ext>
                </a:extLst>
              </p:cNvPr>
              <p:cNvSpPr/>
              <p:nvPr/>
            </p:nvSpPr>
            <p:spPr>
              <a:xfrm>
                <a:off x="4077957" y="5237091"/>
                <a:ext cx="1807935" cy="184099"/>
              </a:xfrm>
              <a:prstGeom prst="can">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sp>
          <p:nvSpPr>
            <p:cNvPr id="16" name="TextBox 15">
              <a:extLst>
                <a:ext uri="{FF2B5EF4-FFF2-40B4-BE49-F238E27FC236}">
                  <a16:creationId xmlns:a16="http://schemas.microsoft.com/office/drawing/2014/main" id="{EF03C1F0-8D0B-4DFD-6D4C-D4349C476335}"/>
                </a:ext>
              </a:extLst>
            </p:cNvPr>
            <p:cNvSpPr txBox="1"/>
            <p:nvPr/>
          </p:nvSpPr>
          <p:spPr>
            <a:xfrm>
              <a:off x="4183212" y="3943509"/>
              <a:ext cx="1647825" cy="338554"/>
            </a:xfrm>
            <a:prstGeom prst="rect">
              <a:avLst/>
            </a:prstGeom>
            <a:noFill/>
          </p:spPr>
          <p:txBody>
            <a:bodyPr wrap="square" rtlCol="0">
              <a:spAutoFit/>
            </a:bodyPr>
            <a:lstStyle/>
            <a:p>
              <a:pPr algn="ctr"/>
              <a:r>
                <a:rPr lang="en-US" sz="1600">
                  <a:solidFill>
                    <a:schemeClr val="tx1"/>
                  </a:solidFill>
                  <a:latin typeface="Times New Roman" panose="02020603050405020304" pitchFamily="18" charset="0"/>
                  <a:cs typeface="Times New Roman" panose="02020603050405020304" pitchFamily="18" charset="0"/>
                </a:rPr>
                <a:t>Surface </a:t>
              </a:r>
              <a:r>
                <a:rPr lang="en-US" sz="1400">
                  <a:solidFill>
                    <a:schemeClr val="tx1"/>
                  </a:solidFill>
                  <a:latin typeface="Times New Roman" panose="02020603050405020304" pitchFamily="18" charset="0"/>
                  <a:cs typeface="Times New Roman" panose="02020603050405020304" pitchFamily="18" charset="0"/>
                </a:rPr>
                <a:t>layer</a:t>
              </a:r>
              <a:endParaRPr lang="en-US" sz="1600">
                <a:solidFill>
                  <a:schemeClr val="tx1"/>
                </a:solidFill>
                <a:latin typeface="Times New Roman" panose="02020603050405020304" pitchFamily="18" charset="0"/>
                <a:cs typeface="Times New Roman" panose="02020603050405020304" pitchFamily="18" charset="0"/>
              </a:endParaRPr>
            </a:p>
          </p:txBody>
        </p:sp>
      </p:grpSp>
      <p:sp>
        <p:nvSpPr>
          <p:cNvPr id="21" name="Oval 20">
            <a:extLst>
              <a:ext uri="{FF2B5EF4-FFF2-40B4-BE49-F238E27FC236}">
                <a16:creationId xmlns:a16="http://schemas.microsoft.com/office/drawing/2014/main" id="{C75A1142-D061-DD44-7EB5-953718996712}"/>
              </a:ext>
            </a:extLst>
          </p:cNvPr>
          <p:cNvSpPr/>
          <p:nvPr/>
        </p:nvSpPr>
        <p:spPr>
          <a:xfrm>
            <a:off x="7076610" y="2261203"/>
            <a:ext cx="3752292" cy="369332"/>
          </a:xfrm>
          <a:prstGeom prst="ellipse">
            <a:avLst/>
          </a:prstGeom>
          <a:pattFill prst="pct5">
            <a:fgClr>
              <a:schemeClr val="accent1"/>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B17D5FE5-A7DF-D4CB-E721-F0081818C4FB}"/>
              </a:ext>
            </a:extLst>
          </p:cNvPr>
          <p:cNvSpPr txBox="1"/>
          <p:nvPr/>
        </p:nvSpPr>
        <p:spPr>
          <a:xfrm>
            <a:off x="8266955" y="2246719"/>
            <a:ext cx="1371600" cy="369332"/>
          </a:xfrm>
          <a:prstGeom prst="rect">
            <a:avLst/>
          </a:prstGeom>
          <a:noFill/>
        </p:spPr>
        <p:txBody>
          <a:bodyPr wrap="square" rtlCol="0">
            <a:spAutoFit/>
          </a:bodyPr>
          <a:lstStyle/>
          <a:p>
            <a:r>
              <a:rPr lang="en-US">
                <a:solidFill>
                  <a:schemeClr val="accent4"/>
                </a:solidFill>
                <a:latin typeface="Times New Roman" panose="02020603050405020304" pitchFamily="18" charset="0"/>
                <a:cs typeface="Times New Roman" panose="02020603050405020304" pitchFamily="18" charset="0"/>
              </a:rPr>
              <a:t>air ambient</a:t>
            </a:r>
          </a:p>
        </p:txBody>
      </p:sp>
      <p:sp>
        <p:nvSpPr>
          <p:cNvPr id="3" name="TextBox 2">
            <a:extLst>
              <a:ext uri="{FF2B5EF4-FFF2-40B4-BE49-F238E27FC236}">
                <a16:creationId xmlns:a16="http://schemas.microsoft.com/office/drawing/2014/main" id="{26E6EA83-C293-C03D-7A70-B6B8DC216848}"/>
              </a:ext>
            </a:extLst>
          </p:cNvPr>
          <p:cNvSpPr txBox="1"/>
          <p:nvPr/>
        </p:nvSpPr>
        <p:spPr>
          <a:xfrm>
            <a:off x="7789499" y="1116254"/>
            <a:ext cx="2326512" cy="923330"/>
          </a:xfrm>
          <a:custGeom>
            <a:avLst/>
            <a:gdLst>
              <a:gd name="connsiteX0" fmla="*/ 0 w 2326512"/>
              <a:gd name="connsiteY0" fmla="*/ 0 h 923330"/>
              <a:gd name="connsiteX1" fmla="*/ 604893 w 2326512"/>
              <a:gd name="connsiteY1" fmla="*/ 0 h 923330"/>
              <a:gd name="connsiteX2" fmla="*/ 1233051 w 2326512"/>
              <a:gd name="connsiteY2" fmla="*/ 0 h 923330"/>
              <a:gd name="connsiteX3" fmla="*/ 1814679 w 2326512"/>
              <a:gd name="connsiteY3" fmla="*/ 0 h 923330"/>
              <a:gd name="connsiteX4" fmla="*/ 2326512 w 2326512"/>
              <a:gd name="connsiteY4" fmla="*/ 0 h 923330"/>
              <a:gd name="connsiteX5" fmla="*/ 2326512 w 2326512"/>
              <a:gd name="connsiteY5" fmla="*/ 443198 h 923330"/>
              <a:gd name="connsiteX6" fmla="*/ 2326512 w 2326512"/>
              <a:gd name="connsiteY6" fmla="*/ 923330 h 923330"/>
              <a:gd name="connsiteX7" fmla="*/ 1791414 w 2326512"/>
              <a:gd name="connsiteY7" fmla="*/ 923330 h 923330"/>
              <a:gd name="connsiteX8" fmla="*/ 1279582 w 2326512"/>
              <a:gd name="connsiteY8" fmla="*/ 923330 h 923330"/>
              <a:gd name="connsiteX9" fmla="*/ 674688 w 2326512"/>
              <a:gd name="connsiteY9" fmla="*/ 923330 h 923330"/>
              <a:gd name="connsiteX10" fmla="*/ 0 w 2326512"/>
              <a:gd name="connsiteY10" fmla="*/ 923330 h 923330"/>
              <a:gd name="connsiteX11" fmla="*/ 0 w 2326512"/>
              <a:gd name="connsiteY11" fmla="*/ 443198 h 923330"/>
              <a:gd name="connsiteX12" fmla="*/ 0 w 2326512"/>
              <a:gd name="connsiteY12" fmla="*/ 0 h 923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6512" h="923330" extrusionOk="0">
                <a:moveTo>
                  <a:pt x="0" y="0"/>
                </a:moveTo>
                <a:cubicBezTo>
                  <a:pt x="249775" y="-10782"/>
                  <a:pt x="318028" y="50652"/>
                  <a:pt x="604893" y="0"/>
                </a:cubicBezTo>
                <a:cubicBezTo>
                  <a:pt x="891758" y="-50652"/>
                  <a:pt x="928641" y="13034"/>
                  <a:pt x="1233051" y="0"/>
                </a:cubicBezTo>
                <a:cubicBezTo>
                  <a:pt x="1537461" y="-13034"/>
                  <a:pt x="1686363" y="25284"/>
                  <a:pt x="1814679" y="0"/>
                </a:cubicBezTo>
                <a:cubicBezTo>
                  <a:pt x="1942995" y="-25284"/>
                  <a:pt x="2182411" y="7969"/>
                  <a:pt x="2326512" y="0"/>
                </a:cubicBezTo>
                <a:cubicBezTo>
                  <a:pt x="2363656" y="220106"/>
                  <a:pt x="2292485" y="330790"/>
                  <a:pt x="2326512" y="443198"/>
                </a:cubicBezTo>
                <a:cubicBezTo>
                  <a:pt x="2360539" y="555606"/>
                  <a:pt x="2298791" y="796242"/>
                  <a:pt x="2326512" y="923330"/>
                </a:cubicBezTo>
                <a:cubicBezTo>
                  <a:pt x="2218666" y="948786"/>
                  <a:pt x="2021509" y="874601"/>
                  <a:pt x="1791414" y="923330"/>
                </a:cubicBezTo>
                <a:cubicBezTo>
                  <a:pt x="1561319" y="972059"/>
                  <a:pt x="1439727" y="903830"/>
                  <a:pt x="1279582" y="923330"/>
                </a:cubicBezTo>
                <a:cubicBezTo>
                  <a:pt x="1119437" y="942830"/>
                  <a:pt x="945544" y="909653"/>
                  <a:pt x="674688" y="923330"/>
                </a:cubicBezTo>
                <a:cubicBezTo>
                  <a:pt x="403832" y="937007"/>
                  <a:pt x="144169" y="846332"/>
                  <a:pt x="0" y="923330"/>
                </a:cubicBezTo>
                <a:cubicBezTo>
                  <a:pt x="-43077" y="801046"/>
                  <a:pt x="54522" y="642144"/>
                  <a:pt x="0" y="443198"/>
                </a:cubicBezTo>
                <a:cubicBezTo>
                  <a:pt x="-54522" y="244252"/>
                  <a:pt x="39995" y="202453"/>
                  <a:pt x="0" y="0"/>
                </a:cubicBezTo>
                <a:close/>
              </a:path>
            </a:pathLst>
          </a:custGeom>
          <a:noFill/>
          <a:ln>
            <a:solidFill>
              <a:schemeClr val="accent1"/>
            </a:solidFill>
            <a:extLst>
              <a:ext uri="{C807C97D-BFC1-408E-A445-0C87EB9F89A2}">
                <ask:lineSketchStyleProps xmlns:ask="http://schemas.microsoft.com/office/drawing/2018/sketchyshapes" sd="1124184483">
                  <a:prstGeom prst="rect">
                    <a:avLst/>
                  </a:prstGeom>
                  <ask:type>
                    <ask:lineSketchScribble/>
                  </ask:type>
                </ask:lineSketchStyleProps>
              </a:ext>
            </a:extLst>
          </a:ln>
        </p:spPr>
        <p:txBody>
          <a:bodyPr wrap="square" rtlCol="0" anchor="ctr">
            <a:spAutoFit/>
          </a:bodyPr>
          <a:lstStyle/>
          <a:p>
            <a:pPr algn="ctr"/>
            <a:r>
              <a:rPr lang="en-US"/>
              <a:t>IRSE Spectra range :</a:t>
            </a:r>
          </a:p>
          <a:p>
            <a:pPr algn="ctr"/>
            <a:r>
              <a:rPr lang="en-US"/>
              <a:t>400-6600cm</a:t>
            </a:r>
            <a:r>
              <a:rPr lang="en-US" baseline="30000"/>
              <a:t>-1</a:t>
            </a:r>
          </a:p>
          <a:p>
            <a:pPr algn="ctr"/>
            <a:r>
              <a:rPr lang="en-US"/>
              <a:t>1600nm-25µm</a:t>
            </a:r>
          </a:p>
        </p:txBody>
      </p:sp>
    </p:spTree>
    <p:extLst>
      <p:ext uri="{BB962C8B-B14F-4D97-AF65-F5344CB8AC3E}">
        <p14:creationId xmlns:p14="http://schemas.microsoft.com/office/powerpoint/2010/main" val="725314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835CB35-D9F7-95BD-50EF-E3FE4CB9F2E0}"/>
              </a:ext>
            </a:extLst>
          </p:cNvPr>
          <p:cNvSpPr txBox="1"/>
          <p:nvPr/>
        </p:nvSpPr>
        <p:spPr>
          <a:xfrm>
            <a:off x="203200" y="33144"/>
            <a:ext cx="10400357" cy="646331"/>
          </a:xfrm>
          <a:prstGeom prst="rect">
            <a:avLst/>
          </a:prstGeom>
          <a:noFill/>
        </p:spPr>
        <p:txBody>
          <a:bodyPr wrap="square" rtlCol="0">
            <a:spAutoFit/>
          </a:bodyPr>
          <a:lstStyle/>
          <a:p>
            <a:r>
              <a:rPr lang="en-US" sz="3600" b="1">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As-deposited (44%)TiO</a:t>
            </a:r>
            <a:r>
              <a:rPr lang="en-US" sz="3600" b="1" baseline="-2500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2</a:t>
            </a:r>
            <a:r>
              <a:rPr lang="en-US" sz="3600" b="1">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:GeO</a:t>
            </a:r>
            <a:r>
              <a:rPr lang="en-US" sz="3600" b="1" baseline="-2500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2</a:t>
            </a:r>
            <a:r>
              <a:rPr lang="en-US" sz="3600" b="1">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 on Si substrate</a:t>
            </a:r>
            <a:endParaRPr lang="en-US" sz="3600" b="1" u="sng">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grpSp>
        <p:nvGrpSpPr>
          <p:cNvPr id="8" name="Group 7">
            <a:extLst>
              <a:ext uri="{FF2B5EF4-FFF2-40B4-BE49-F238E27FC236}">
                <a16:creationId xmlns:a16="http://schemas.microsoft.com/office/drawing/2014/main" id="{29807CF9-AAA2-4B26-F1D8-0DD265AFA915}"/>
              </a:ext>
            </a:extLst>
          </p:cNvPr>
          <p:cNvGrpSpPr/>
          <p:nvPr/>
        </p:nvGrpSpPr>
        <p:grpSpPr>
          <a:xfrm>
            <a:off x="3803583" y="1003486"/>
            <a:ext cx="4976424" cy="3137101"/>
            <a:chOff x="5760636" y="685819"/>
            <a:chExt cx="5153897" cy="3455490"/>
          </a:xfrm>
        </p:grpSpPr>
        <p:pic>
          <p:nvPicPr>
            <p:cNvPr id="9" name="Picture 8" descr="A graph of a green and white graph&#10;&#10;AI-generated content may be incorrect.">
              <a:extLst>
                <a:ext uri="{FF2B5EF4-FFF2-40B4-BE49-F238E27FC236}">
                  <a16:creationId xmlns:a16="http://schemas.microsoft.com/office/drawing/2014/main" id="{4A22CE3B-B85A-8CE4-2423-ACE0445AE06A}"/>
                </a:ext>
              </a:extLst>
            </p:cNvPr>
            <p:cNvPicPr>
              <a:picLocks noChangeAspect="1"/>
            </p:cNvPicPr>
            <p:nvPr/>
          </p:nvPicPr>
          <p:blipFill>
            <a:blip r:embed="rId2"/>
            <a:srcRect/>
            <a:stretch>
              <a:fillRect/>
            </a:stretch>
          </p:blipFill>
          <p:spPr>
            <a:xfrm>
              <a:off x="5760636" y="808328"/>
              <a:ext cx="5153897" cy="3332981"/>
            </a:xfrm>
            <a:prstGeom prst="rect">
              <a:avLst/>
            </a:prstGeom>
          </p:spPr>
        </p:pic>
        <p:pic>
          <p:nvPicPr>
            <p:cNvPr id="10" name="Picture 9">
              <a:extLst>
                <a:ext uri="{FF2B5EF4-FFF2-40B4-BE49-F238E27FC236}">
                  <a16:creationId xmlns:a16="http://schemas.microsoft.com/office/drawing/2014/main" id="{A27AB59D-9515-D271-C396-08457ECAE833}"/>
                </a:ext>
              </a:extLst>
            </p:cNvPr>
            <p:cNvPicPr>
              <a:picLocks noChangeAspect="1"/>
            </p:cNvPicPr>
            <p:nvPr/>
          </p:nvPicPr>
          <p:blipFill>
            <a:blip r:embed="rId3"/>
            <a:stretch>
              <a:fillRect/>
            </a:stretch>
          </p:blipFill>
          <p:spPr>
            <a:xfrm>
              <a:off x="6227612" y="685819"/>
              <a:ext cx="4492616" cy="219407"/>
            </a:xfrm>
            <a:prstGeom prst="rect">
              <a:avLst/>
            </a:prstGeom>
          </p:spPr>
        </p:pic>
      </p:grpSp>
      <p:sp>
        <p:nvSpPr>
          <p:cNvPr id="11" name="TextBox 10">
            <a:extLst>
              <a:ext uri="{FF2B5EF4-FFF2-40B4-BE49-F238E27FC236}">
                <a16:creationId xmlns:a16="http://schemas.microsoft.com/office/drawing/2014/main" id="{09BDA8B7-4D69-CA0B-A3DF-65BEE8A40BDA}"/>
              </a:ext>
            </a:extLst>
          </p:cNvPr>
          <p:cNvSpPr txBox="1"/>
          <p:nvPr/>
        </p:nvSpPr>
        <p:spPr>
          <a:xfrm>
            <a:off x="5654471" y="664933"/>
            <a:ext cx="2236759" cy="338554"/>
          </a:xfrm>
          <a:prstGeom prst="rect">
            <a:avLst/>
          </a:prstGeom>
          <a:noFill/>
        </p:spPr>
        <p:txBody>
          <a:bodyPr wrap="square" rtlCol="0">
            <a:spAutoFit/>
          </a:bodyPr>
          <a:lstStyle/>
          <a:p>
            <a:r>
              <a:rPr lang="en-US" sz="1600"/>
              <a:t>Wavelength(nm)</a:t>
            </a:r>
          </a:p>
        </p:txBody>
      </p:sp>
      <p:sp>
        <p:nvSpPr>
          <p:cNvPr id="12" name="Oval 11">
            <a:extLst>
              <a:ext uri="{FF2B5EF4-FFF2-40B4-BE49-F238E27FC236}">
                <a16:creationId xmlns:a16="http://schemas.microsoft.com/office/drawing/2014/main" id="{892F90B6-5AAC-F84B-41DD-33F1A7030FE8}"/>
              </a:ext>
            </a:extLst>
          </p:cNvPr>
          <p:cNvSpPr/>
          <p:nvPr/>
        </p:nvSpPr>
        <p:spPr>
          <a:xfrm>
            <a:off x="4289063" y="1536395"/>
            <a:ext cx="915739" cy="2084016"/>
          </a:xfrm>
          <a:prstGeom prst="ellipse">
            <a:avLst/>
          </a:prstGeom>
          <a:solidFill>
            <a:srgbClr val="D39B99">
              <a:alpha val="34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sz="1200">
              <a:solidFill>
                <a:schemeClr val="tx1">
                  <a:lumMod val="95000"/>
                  <a:lumOff val="5000"/>
                </a:schemeClr>
              </a:solidFill>
            </a:endParaRPr>
          </a:p>
        </p:txBody>
      </p:sp>
      <p:sp>
        <p:nvSpPr>
          <p:cNvPr id="13" name="Oval 12">
            <a:extLst>
              <a:ext uri="{FF2B5EF4-FFF2-40B4-BE49-F238E27FC236}">
                <a16:creationId xmlns:a16="http://schemas.microsoft.com/office/drawing/2014/main" id="{09C0F1F5-8E13-6379-9AD7-FCA73DAC673B}"/>
              </a:ext>
            </a:extLst>
          </p:cNvPr>
          <p:cNvSpPr/>
          <p:nvPr/>
        </p:nvSpPr>
        <p:spPr>
          <a:xfrm>
            <a:off x="5546800" y="1275120"/>
            <a:ext cx="3000574" cy="2436873"/>
          </a:xfrm>
          <a:prstGeom prst="ellipse">
            <a:avLst/>
          </a:prstGeom>
          <a:solidFill>
            <a:srgbClr val="CCCC00">
              <a:alpha val="34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1"/>
            <a:r>
              <a:rPr lang="en-US" sz="1400" b="1">
                <a:solidFill>
                  <a:schemeClr val="tx1"/>
                </a:solidFill>
                <a:latin typeface="Calibri" panose="020F0502020204030204" pitchFamily="34" charset="0"/>
                <a:ea typeface="Calibri" panose="020F0502020204030204" pitchFamily="34" charset="0"/>
                <a:cs typeface="Calibri" panose="020F0502020204030204" pitchFamily="34" charset="0"/>
              </a:rPr>
              <a:t>               </a:t>
            </a:r>
            <a:endParaRPr lang="en-US" sz="1400" b="1">
              <a:solidFill>
                <a:srgbClr val="FF9900"/>
              </a:solidFill>
              <a:latin typeface="Calibri" panose="020F0502020204030204" pitchFamily="34" charset="0"/>
              <a:ea typeface="Calibri" panose="020F0502020204030204" pitchFamily="34" charset="0"/>
              <a:cs typeface="Calibri" panose="020F0502020204030204" pitchFamily="34" charset="0"/>
            </a:endParaRPr>
          </a:p>
        </p:txBody>
      </p:sp>
      <p:pic>
        <p:nvPicPr>
          <p:cNvPr id="14" name="Picture 13" descr="A graph of a graph of a number of objects&#10;&#10;AI-generated content may be incorrect.">
            <a:extLst>
              <a:ext uri="{FF2B5EF4-FFF2-40B4-BE49-F238E27FC236}">
                <a16:creationId xmlns:a16="http://schemas.microsoft.com/office/drawing/2014/main" id="{1A15E379-4245-6692-A285-10ABA0DA7FE6}"/>
              </a:ext>
            </a:extLst>
          </p:cNvPr>
          <p:cNvPicPr>
            <a:picLocks noChangeAspect="1"/>
          </p:cNvPicPr>
          <p:nvPr/>
        </p:nvPicPr>
        <p:blipFill>
          <a:blip r:embed="rId4"/>
          <a:srcRect b="3168"/>
          <a:stretch>
            <a:fillRect/>
          </a:stretch>
        </p:blipFill>
        <p:spPr>
          <a:xfrm>
            <a:off x="3721469" y="3636763"/>
            <a:ext cx="5140652" cy="3219085"/>
          </a:xfrm>
          <a:prstGeom prst="rect">
            <a:avLst/>
          </a:prstGeom>
        </p:spPr>
      </p:pic>
      <p:sp>
        <p:nvSpPr>
          <p:cNvPr id="15" name="Oval 14">
            <a:extLst>
              <a:ext uri="{FF2B5EF4-FFF2-40B4-BE49-F238E27FC236}">
                <a16:creationId xmlns:a16="http://schemas.microsoft.com/office/drawing/2014/main" id="{515FA326-F985-6726-3715-DBD8938B4E77}"/>
              </a:ext>
            </a:extLst>
          </p:cNvPr>
          <p:cNvSpPr/>
          <p:nvPr/>
        </p:nvSpPr>
        <p:spPr>
          <a:xfrm>
            <a:off x="4272891" y="4463209"/>
            <a:ext cx="941743" cy="2084016"/>
          </a:xfrm>
          <a:prstGeom prst="ellipse">
            <a:avLst/>
          </a:prstGeom>
          <a:solidFill>
            <a:srgbClr val="D39B99">
              <a:alpha val="34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05337E7-AAD7-8693-0386-1F16B5B5206E}"/>
              </a:ext>
            </a:extLst>
          </p:cNvPr>
          <p:cNvSpPr/>
          <p:nvPr/>
        </p:nvSpPr>
        <p:spPr>
          <a:xfrm>
            <a:off x="5470555" y="3982905"/>
            <a:ext cx="3158704" cy="2546533"/>
          </a:xfrm>
          <a:prstGeom prst="ellipse">
            <a:avLst/>
          </a:prstGeom>
          <a:solidFill>
            <a:srgbClr val="CCCC00">
              <a:alpha val="34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8F87FA41-7C95-22B2-1150-D5A1B602EB33}"/>
              </a:ext>
            </a:extLst>
          </p:cNvPr>
          <p:cNvCxnSpPr>
            <a:cxnSpLocks/>
          </p:cNvCxnSpPr>
          <p:nvPr/>
        </p:nvCxnSpPr>
        <p:spPr>
          <a:xfrm>
            <a:off x="7781503" y="1275120"/>
            <a:ext cx="0" cy="5004822"/>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FFB5A4C-2196-F0A0-0456-8D5E20D453CA}"/>
              </a:ext>
            </a:extLst>
          </p:cNvPr>
          <p:cNvCxnSpPr>
            <a:cxnSpLocks/>
          </p:cNvCxnSpPr>
          <p:nvPr/>
        </p:nvCxnSpPr>
        <p:spPr>
          <a:xfrm>
            <a:off x="5905146" y="1227127"/>
            <a:ext cx="0" cy="5048393"/>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8446D2F-7DC8-BD50-A3B1-6337053C6F5D}"/>
              </a:ext>
            </a:extLst>
          </p:cNvPr>
          <p:cNvSpPr txBox="1"/>
          <p:nvPr/>
        </p:nvSpPr>
        <p:spPr>
          <a:xfrm>
            <a:off x="626076" y="1655193"/>
            <a:ext cx="2893928" cy="1349477"/>
          </a:xfrm>
          <a:prstGeom prst="rect">
            <a:avLst/>
          </a:prstGeom>
        </p:spPr>
        <p:txBody>
          <a:bodyPr vert="horz" wrap="square" lIns="91440" tIns="45720" rIns="91440" bIns="45720" rtlCol="0" anchor="ctr">
            <a:normAutofit fontScale="92500"/>
          </a:bodyPr>
          <a:lstStyle/>
          <a:p>
            <a:pPr algn="ctr"/>
            <a:r>
              <a:rPr lang="en-US" sz="2800">
                <a:solidFill>
                  <a:srgbClr val="D58581"/>
                </a:solidFill>
                <a:latin typeface="Calibri" panose="020F0502020204030204" pitchFamily="34" charset="0"/>
                <a:ea typeface="Calibri" panose="020F0502020204030204" pitchFamily="34" charset="0"/>
                <a:cs typeface="Calibri" panose="020F0502020204030204" pitchFamily="34" charset="0"/>
              </a:rPr>
              <a:t>Vibrational information</a:t>
            </a:r>
          </a:p>
          <a:p>
            <a:pPr algn="ctr"/>
            <a:r>
              <a:rPr lang="en-US" sz="2800">
                <a:solidFill>
                  <a:srgbClr val="D58581"/>
                </a:solidFill>
                <a:latin typeface="Calibri" panose="020F0502020204030204" pitchFamily="34" charset="0"/>
                <a:ea typeface="Calibri" panose="020F0502020204030204" pitchFamily="34" charset="0"/>
                <a:cs typeface="Calibri" panose="020F0502020204030204" pitchFamily="34" charset="0"/>
              </a:rPr>
              <a:t>(</a:t>
            </a:r>
            <a:r>
              <a:rPr lang="en-US" sz="2800">
                <a:solidFill>
                  <a:srgbClr val="DD9C99"/>
                </a:solidFill>
              </a:rPr>
              <a:t>Lower frequency </a:t>
            </a:r>
            <a:r>
              <a:rPr lang="en-US" sz="2800">
                <a:solidFill>
                  <a:srgbClr val="D58581"/>
                </a:solidFill>
                <a:latin typeface="Calibri" panose="020F0502020204030204" pitchFamily="34" charset="0"/>
                <a:ea typeface="Calibri" panose="020F0502020204030204" pitchFamily="34" charset="0"/>
                <a:cs typeface="Calibri" panose="020F0502020204030204" pitchFamily="34" charset="0"/>
              </a:rPr>
              <a:t>)</a:t>
            </a:r>
          </a:p>
          <a:p>
            <a:pPr marL="0" indent="0" algn="ctr">
              <a:buNone/>
            </a:pPr>
            <a:endParaRPr lang="en-US" sz="1400" i="1" dirty="0">
              <a:latin typeface="Calibri" panose="020F0502020204030204" pitchFamily="34" charset="0"/>
              <a:ea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BA62B9DE-EEB5-EFA1-7152-ABF56622DA3C}"/>
              </a:ext>
            </a:extLst>
          </p:cNvPr>
          <p:cNvSpPr txBox="1"/>
          <p:nvPr/>
        </p:nvSpPr>
        <p:spPr>
          <a:xfrm>
            <a:off x="8975095" y="1632070"/>
            <a:ext cx="3210035" cy="1384995"/>
          </a:xfrm>
          <a:prstGeom prst="rect">
            <a:avLst/>
          </a:prstGeom>
          <a:noFill/>
        </p:spPr>
        <p:txBody>
          <a:bodyPr wrap="square" rtlCol="0">
            <a:spAutoFit/>
          </a:bodyPr>
          <a:lstStyle/>
          <a:p>
            <a:pPr algn="ctr"/>
            <a:r>
              <a:rPr lang="en-US" sz="2800">
                <a:solidFill>
                  <a:srgbClr val="CCCC00"/>
                </a:solidFill>
                <a:latin typeface="Calibri" panose="020F0502020204030204" pitchFamily="34" charset="0"/>
                <a:ea typeface="Calibri" panose="020F0502020204030204" pitchFamily="34" charset="0"/>
                <a:cs typeface="Calibri" panose="020F0502020204030204" pitchFamily="34" charset="0"/>
              </a:rPr>
              <a:t>Thickness</a:t>
            </a:r>
          </a:p>
          <a:p>
            <a:pPr algn="ctr"/>
            <a:r>
              <a:rPr lang="en-US" sz="2800">
                <a:solidFill>
                  <a:srgbClr val="CCCC00"/>
                </a:solidFill>
                <a:latin typeface="Calibri" panose="020F0502020204030204" pitchFamily="34" charset="0"/>
                <a:ea typeface="Calibri" panose="020F0502020204030204" pitchFamily="34" charset="0"/>
                <a:cs typeface="Calibri" panose="020F0502020204030204" pitchFamily="34" charset="0"/>
              </a:rPr>
              <a:t>Determination</a:t>
            </a:r>
          </a:p>
          <a:p>
            <a:pPr algn="ctr"/>
            <a:r>
              <a:rPr lang="en-US" sz="2800">
                <a:solidFill>
                  <a:srgbClr val="CCCC00"/>
                </a:solidFill>
                <a:latin typeface="Calibri" panose="020F0502020204030204" pitchFamily="34" charset="0"/>
                <a:ea typeface="Calibri" panose="020F0502020204030204" pitchFamily="34" charset="0"/>
                <a:cs typeface="Calibri" panose="020F0502020204030204" pitchFamily="34" charset="0"/>
              </a:rPr>
              <a:t>(Higher frequency)</a:t>
            </a:r>
          </a:p>
        </p:txBody>
      </p:sp>
      <p:sp>
        <p:nvSpPr>
          <p:cNvPr id="23" name="Slide Number Placeholder 22">
            <a:extLst>
              <a:ext uri="{FF2B5EF4-FFF2-40B4-BE49-F238E27FC236}">
                <a16:creationId xmlns:a16="http://schemas.microsoft.com/office/drawing/2014/main" id="{4047B3EB-544D-53A8-5B8D-0058B3D97EE0}"/>
              </a:ext>
            </a:extLst>
          </p:cNvPr>
          <p:cNvSpPr>
            <a:spLocks noGrp="1"/>
          </p:cNvSpPr>
          <p:nvPr>
            <p:ph type="sldNum" sz="quarter" idx="16"/>
          </p:nvPr>
        </p:nvSpPr>
        <p:spPr/>
        <p:txBody>
          <a:bodyPr/>
          <a:lstStyle/>
          <a:p>
            <a:fld id="{FEC4A954-C260-E84D-8B85-4D54550A05DF}" type="slidenum">
              <a:rPr lang="it-IT" smtClean="0"/>
              <a:pPr/>
              <a:t>11</a:t>
            </a:fld>
            <a:endParaRPr lang="it-IT"/>
          </a:p>
        </p:txBody>
      </p:sp>
    </p:spTree>
    <p:extLst>
      <p:ext uri="{BB962C8B-B14F-4D97-AF65-F5344CB8AC3E}">
        <p14:creationId xmlns:p14="http://schemas.microsoft.com/office/powerpoint/2010/main" val="825591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71E5843-CC59-D6CC-4C15-54466219CC33}"/>
              </a:ext>
            </a:extLst>
          </p:cNvPr>
          <p:cNvSpPr>
            <a:spLocks noGrp="1"/>
          </p:cNvSpPr>
          <p:nvPr>
            <p:ph type="sldNum" sz="quarter" idx="16"/>
          </p:nvPr>
        </p:nvSpPr>
        <p:spPr/>
        <p:txBody>
          <a:bodyPr/>
          <a:lstStyle/>
          <a:p>
            <a:fld id="{FEC4A954-C260-E84D-8B85-4D54550A05DF}" type="slidenum">
              <a:rPr lang="it-IT" smtClean="0"/>
              <a:pPr/>
              <a:t>12</a:t>
            </a:fld>
            <a:endParaRPr lang="it-IT"/>
          </a:p>
        </p:txBody>
      </p:sp>
      <p:sp>
        <p:nvSpPr>
          <p:cNvPr id="2" name="Title 3">
            <a:extLst>
              <a:ext uri="{FF2B5EF4-FFF2-40B4-BE49-F238E27FC236}">
                <a16:creationId xmlns:a16="http://schemas.microsoft.com/office/drawing/2014/main" id="{EAE5C67E-4DF6-B8FF-BB17-BC56CF39013C}"/>
              </a:ext>
            </a:extLst>
          </p:cNvPr>
          <p:cNvSpPr>
            <a:spLocks noGrp="1"/>
          </p:cNvSpPr>
          <p:nvPr>
            <p:ph type="title"/>
          </p:nvPr>
        </p:nvSpPr>
        <p:spPr>
          <a:xfrm>
            <a:off x="360433" y="136525"/>
            <a:ext cx="7082358" cy="597122"/>
          </a:xfrm>
        </p:spPr>
        <p:txBody>
          <a:bodyPr/>
          <a:lstStyle/>
          <a:p>
            <a:r>
              <a:rPr lang="en-US" sz="3200" b="1">
                <a:solidFill>
                  <a:srgbClr val="007C58"/>
                </a:solidFill>
                <a:latin typeface="Roboto Slab" pitchFamily="2" charset="0"/>
                <a:ea typeface="Roboto Slab" pitchFamily="2" charset="0"/>
                <a:cs typeface="+mn-cs"/>
              </a:rPr>
              <a:t> </a:t>
            </a:r>
          </a:p>
        </p:txBody>
      </p:sp>
      <p:sp>
        <p:nvSpPr>
          <p:cNvPr id="4" name="Title 3">
            <a:extLst>
              <a:ext uri="{FF2B5EF4-FFF2-40B4-BE49-F238E27FC236}">
                <a16:creationId xmlns:a16="http://schemas.microsoft.com/office/drawing/2014/main" id="{3C8EA605-48F7-B95E-DCC8-D7BF65A2FB32}"/>
              </a:ext>
            </a:extLst>
          </p:cNvPr>
          <p:cNvSpPr txBox="1">
            <a:spLocks/>
          </p:cNvSpPr>
          <p:nvPr/>
        </p:nvSpPr>
        <p:spPr>
          <a:xfrm>
            <a:off x="198625" y="136525"/>
            <a:ext cx="7082358" cy="59712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endParaRPr lang="en-US" sz="3200" b="1">
              <a:solidFill>
                <a:srgbClr val="007C58"/>
              </a:solidFill>
              <a:latin typeface="Roboto Slab" pitchFamily="2" charset="0"/>
              <a:ea typeface="Roboto Slab" pitchFamily="2" charset="0"/>
              <a:cs typeface="+mn-cs"/>
            </a:endParaRPr>
          </a:p>
        </p:txBody>
      </p:sp>
      <p:sp>
        <p:nvSpPr>
          <p:cNvPr id="14" name="TextBox 13">
            <a:extLst>
              <a:ext uri="{FF2B5EF4-FFF2-40B4-BE49-F238E27FC236}">
                <a16:creationId xmlns:a16="http://schemas.microsoft.com/office/drawing/2014/main" id="{0A1F14E6-BB12-6601-3325-5C01894FD597}"/>
              </a:ext>
            </a:extLst>
          </p:cNvPr>
          <p:cNvSpPr txBox="1"/>
          <p:nvPr/>
        </p:nvSpPr>
        <p:spPr>
          <a:xfrm>
            <a:off x="487182" y="46326"/>
            <a:ext cx="11930847" cy="584775"/>
          </a:xfrm>
          <a:prstGeom prst="rect">
            <a:avLst/>
          </a:prstGeom>
          <a:noFill/>
        </p:spPr>
        <p:txBody>
          <a:bodyPr wrap="square" rtlCol="0">
            <a:spAutoFit/>
          </a:bodyPr>
          <a:lstStyle/>
          <a:p>
            <a:r>
              <a:rPr lang="en-US" sz="3200" b="1">
                <a:solidFill>
                  <a:srgbClr val="007C58"/>
                </a:solidFill>
                <a:latin typeface="Calibri" panose="020F0502020204030204" pitchFamily="34" charset="0"/>
                <a:ea typeface="Calibri" panose="020F0502020204030204" pitchFamily="34" charset="0"/>
                <a:cs typeface="Calibri" panose="020F0502020204030204" pitchFamily="34" charset="0"/>
              </a:rPr>
              <a:t>IRSE experimental data - Overview </a:t>
            </a:r>
            <a:endParaRPr lang="en-US" sz="3200" b="1">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6AABFF3A-AA23-F422-0BB9-855E3B659A20}"/>
              </a:ext>
            </a:extLst>
          </p:cNvPr>
          <p:cNvSpPr txBox="1"/>
          <p:nvPr/>
        </p:nvSpPr>
        <p:spPr>
          <a:xfrm>
            <a:off x="6605654" y="2136338"/>
            <a:ext cx="4890888" cy="2031325"/>
          </a:xfrm>
          <a:prstGeom prst="rect">
            <a:avLst/>
          </a:prstGeom>
          <a:noFill/>
          <a:ln>
            <a:solidFill>
              <a:srgbClr val="C00000"/>
            </a:solidFill>
          </a:ln>
        </p:spPr>
        <p:txBody>
          <a:bodyPr wrap="square" rtlCol="0">
            <a:spAutoFit/>
          </a:bodyPr>
          <a:lstStyle/>
          <a:p>
            <a:pPr marL="285750" indent="-285750">
              <a:buFont typeface="Arial" panose="020B0604020202020204" pitchFamily="34" charset="0"/>
              <a:buChar char="•"/>
            </a:pPr>
            <a:r>
              <a:rPr lang="en-US" b="1"/>
              <a:t>IRSE </a:t>
            </a:r>
            <a:r>
              <a:rPr lang="en-US"/>
              <a:t>reveals significant changes in the thin film's vibrational properties after annealing at temperatures up to 700 °C. </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 This makes it an excellent approach for studying the onset of crystallization in these films.</a:t>
            </a:r>
            <a:endParaRPr lang="en-US">
              <a:latin typeface="Calibri" panose="020F0502020204030204" pitchFamily="34" charset="0"/>
              <a:ea typeface="Calibri" panose="020F0502020204030204" pitchFamily="34" charset="0"/>
              <a:cs typeface="Calibri" panose="020F0502020204030204" pitchFamily="34" charset="0"/>
            </a:endParaRPr>
          </a:p>
        </p:txBody>
      </p:sp>
      <p:pic>
        <p:nvPicPr>
          <p:cNvPr id="17" name="Picture 16" descr="A graph of a graph showing different colored lines&#10;&#10;AI-generated content may be incorrect.">
            <a:extLst>
              <a:ext uri="{FF2B5EF4-FFF2-40B4-BE49-F238E27FC236}">
                <a16:creationId xmlns:a16="http://schemas.microsoft.com/office/drawing/2014/main" id="{DA4CEF9C-855B-9D12-CB5B-2DE4516AA9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2958" y="733647"/>
            <a:ext cx="4890888" cy="3162897"/>
          </a:xfrm>
          <a:prstGeom prst="rect">
            <a:avLst/>
          </a:prstGeom>
        </p:spPr>
      </p:pic>
      <p:pic>
        <p:nvPicPr>
          <p:cNvPr id="12" name="Picture 11" descr="A graph of different colored lines&#10;&#10;AI-generated content may be incorrect.">
            <a:extLst>
              <a:ext uri="{FF2B5EF4-FFF2-40B4-BE49-F238E27FC236}">
                <a16:creationId xmlns:a16="http://schemas.microsoft.com/office/drawing/2014/main" id="{EAB8FC5D-6000-882F-3733-9012CECDD4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2132" y="3351029"/>
            <a:ext cx="4991713" cy="3228099"/>
          </a:xfrm>
          <a:prstGeom prst="rect">
            <a:avLst/>
          </a:prstGeom>
        </p:spPr>
      </p:pic>
    </p:spTree>
    <p:extLst>
      <p:ext uri="{BB962C8B-B14F-4D97-AF65-F5344CB8AC3E}">
        <p14:creationId xmlns:p14="http://schemas.microsoft.com/office/powerpoint/2010/main" val="146138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1E3D96A-21AC-B983-4697-7ABE4825B5D9}"/>
              </a:ext>
            </a:extLst>
          </p:cNvPr>
          <p:cNvSpPr>
            <a:spLocks noGrp="1"/>
          </p:cNvSpPr>
          <p:nvPr>
            <p:ph type="sldNum" sz="quarter" idx="16"/>
          </p:nvPr>
        </p:nvSpPr>
        <p:spPr>
          <a:xfrm>
            <a:off x="9627587" y="6356350"/>
            <a:ext cx="2743200" cy="365125"/>
          </a:xfrm>
        </p:spPr>
        <p:txBody>
          <a:bodyPr/>
          <a:lstStyle/>
          <a:p>
            <a:fld id="{FEC4A954-C260-E84D-8B85-4D54550A05DF}" type="slidenum">
              <a:rPr lang="it-IT" smtClean="0"/>
              <a:pPr/>
              <a:t>13</a:t>
            </a:fld>
            <a:endParaRPr lang="it-IT"/>
          </a:p>
        </p:txBody>
      </p:sp>
      <p:sp>
        <p:nvSpPr>
          <p:cNvPr id="11" name="Rectangle 1">
            <a:extLst>
              <a:ext uri="{FF2B5EF4-FFF2-40B4-BE49-F238E27FC236}">
                <a16:creationId xmlns:a16="http://schemas.microsoft.com/office/drawing/2014/main" id="{A4730686-DCB1-FBC6-8B12-D28A5D1DB238}"/>
              </a:ext>
            </a:extLst>
          </p:cNvPr>
          <p:cNvSpPr>
            <a:spLocks noChangeArrowheads="1"/>
          </p:cNvSpPr>
          <p:nvPr/>
        </p:nvSpPr>
        <p:spPr bwMode="auto">
          <a:xfrm>
            <a:off x="493650" y="2123729"/>
            <a:ext cx="5435878" cy="2814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Char char="•"/>
              <a:tabLst/>
            </a:pPr>
            <a:r>
              <a:rPr lang="en-US" altLang="en-US" sz="2000" i="1">
                <a:latin typeface="Calibri" panose="020F0502020204030204" pitchFamily="34" charset="0"/>
                <a:ea typeface="Calibri" panose="020F0502020204030204" pitchFamily="34" charset="0"/>
                <a:cs typeface="Calibri" panose="020F0502020204030204" pitchFamily="34" charset="0"/>
              </a:rPr>
              <a:t>The spectra show enhanced band intensity in the range of 500–750 cm⁻¹.</a:t>
            </a:r>
          </a:p>
          <a:p>
            <a:pPr marL="0" marR="0" lvl="0" indent="0" algn="just" defTabSz="914400" rtl="0" eaLnBrk="0" fontAlgn="base" latinLnBrk="0" hangingPunct="0">
              <a:lnSpc>
                <a:spcPct val="150000"/>
              </a:lnSpc>
              <a:spcBef>
                <a:spcPct val="0"/>
              </a:spcBef>
              <a:spcAft>
                <a:spcPct val="0"/>
              </a:spcAft>
              <a:buClrTx/>
              <a:buSzTx/>
              <a:buFontTx/>
              <a:buChar char="•"/>
              <a:tabLst/>
            </a:pPr>
            <a:r>
              <a:rPr lang="en-US" altLang="en-US" sz="2000" i="1">
                <a:latin typeface="Calibri" panose="020F0502020204030204" pitchFamily="34" charset="0"/>
                <a:ea typeface="Calibri" panose="020F0502020204030204" pitchFamily="34" charset="0"/>
                <a:cs typeface="Calibri" panose="020F0502020204030204" pitchFamily="34" charset="0"/>
              </a:rPr>
              <a:t>New vibrational features appear at around 850 cm⁻¹ and 1250 cm⁻¹.</a:t>
            </a:r>
          </a:p>
          <a:p>
            <a:pPr marL="0" marR="0" lvl="0" indent="0" algn="just" defTabSz="914400" rtl="0" eaLnBrk="0" fontAlgn="base" latinLnBrk="0" hangingPunct="0">
              <a:lnSpc>
                <a:spcPct val="150000"/>
              </a:lnSpc>
              <a:spcBef>
                <a:spcPct val="0"/>
              </a:spcBef>
              <a:spcAft>
                <a:spcPct val="0"/>
              </a:spcAft>
              <a:buClrTx/>
              <a:buSzTx/>
              <a:buFontTx/>
              <a:buChar char="•"/>
              <a:tabLst/>
            </a:pPr>
            <a:r>
              <a:rPr lang="en-US" altLang="en-US" sz="2000" i="1">
                <a:latin typeface="Calibri" panose="020F0502020204030204" pitchFamily="34" charset="0"/>
                <a:ea typeface="Calibri" panose="020F0502020204030204" pitchFamily="34" charset="0"/>
                <a:cs typeface="Calibri" panose="020F0502020204030204" pitchFamily="34" charset="0"/>
              </a:rPr>
              <a:t>A narrowing of spectral bands is observed within the 950–1000 cm⁻¹ region.</a:t>
            </a:r>
          </a:p>
        </p:txBody>
      </p:sp>
      <p:pic>
        <p:nvPicPr>
          <p:cNvPr id="16" name="Picture 15" descr="A graph of a number of green and yellow lines&#10;&#10;AI-generated content may be incorrect.">
            <a:extLst>
              <a:ext uri="{FF2B5EF4-FFF2-40B4-BE49-F238E27FC236}">
                <a16:creationId xmlns:a16="http://schemas.microsoft.com/office/drawing/2014/main" id="{68B66E6C-A4FD-41DF-9704-0965EEFD51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7675" y="0"/>
            <a:ext cx="5655864" cy="3657600"/>
          </a:xfrm>
          <a:prstGeom prst="rect">
            <a:avLst/>
          </a:prstGeom>
        </p:spPr>
      </p:pic>
      <p:sp>
        <p:nvSpPr>
          <p:cNvPr id="13" name="Oval 12">
            <a:extLst>
              <a:ext uri="{FF2B5EF4-FFF2-40B4-BE49-F238E27FC236}">
                <a16:creationId xmlns:a16="http://schemas.microsoft.com/office/drawing/2014/main" id="{674732DE-5BF1-8CDF-FE05-F077EFF6C7B0}"/>
              </a:ext>
            </a:extLst>
          </p:cNvPr>
          <p:cNvSpPr/>
          <p:nvPr/>
        </p:nvSpPr>
        <p:spPr>
          <a:xfrm>
            <a:off x="8748404" y="64369"/>
            <a:ext cx="2785730" cy="2965124"/>
          </a:xfrm>
          <a:prstGeom prst="ellipse">
            <a:avLst/>
          </a:prstGeom>
          <a:solidFill>
            <a:srgbClr val="D39B99">
              <a:alpha val="25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sz="1200">
              <a:solidFill>
                <a:schemeClr val="tx1">
                  <a:lumMod val="95000"/>
                  <a:lumOff val="5000"/>
                </a:schemeClr>
              </a:solidFill>
            </a:endParaRPr>
          </a:p>
        </p:txBody>
      </p:sp>
      <p:pic>
        <p:nvPicPr>
          <p:cNvPr id="8" name="Picture 7" descr="A graph of different colored lines&#10;&#10;AI-generated content may be incorrect.">
            <a:extLst>
              <a:ext uri="{FF2B5EF4-FFF2-40B4-BE49-F238E27FC236}">
                <a16:creationId xmlns:a16="http://schemas.microsoft.com/office/drawing/2014/main" id="{0B794855-03EB-448F-ECFE-A947B7B8BE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2971" y="3029493"/>
            <a:ext cx="5709029" cy="3691982"/>
          </a:xfrm>
          <a:prstGeom prst="rect">
            <a:avLst/>
          </a:prstGeom>
        </p:spPr>
      </p:pic>
      <p:sp>
        <p:nvSpPr>
          <p:cNvPr id="14" name="Oval 13">
            <a:extLst>
              <a:ext uri="{FF2B5EF4-FFF2-40B4-BE49-F238E27FC236}">
                <a16:creationId xmlns:a16="http://schemas.microsoft.com/office/drawing/2014/main" id="{4087E5D3-9A30-38F1-1BAA-64E93FD9AF64}"/>
              </a:ext>
            </a:extLst>
          </p:cNvPr>
          <p:cNvSpPr/>
          <p:nvPr/>
        </p:nvSpPr>
        <p:spPr>
          <a:xfrm>
            <a:off x="8748404" y="3146408"/>
            <a:ext cx="2785730" cy="2965124"/>
          </a:xfrm>
          <a:prstGeom prst="ellipse">
            <a:avLst/>
          </a:prstGeom>
          <a:solidFill>
            <a:srgbClr val="D39B99">
              <a:alpha val="25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sz="1200">
              <a:solidFill>
                <a:schemeClr val="tx1">
                  <a:lumMod val="95000"/>
                  <a:lumOff val="5000"/>
                </a:schemeClr>
              </a:solidFill>
            </a:endParaRPr>
          </a:p>
        </p:txBody>
      </p:sp>
      <p:sp>
        <p:nvSpPr>
          <p:cNvPr id="17" name="Arrow: Up 16">
            <a:extLst>
              <a:ext uri="{FF2B5EF4-FFF2-40B4-BE49-F238E27FC236}">
                <a16:creationId xmlns:a16="http://schemas.microsoft.com/office/drawing/2014/main" id="{63845460-F8DA-A430-6492-E988CCD86DDC}"/>
              </a:ext>
            </a:extLst>
          </p:cNvPr>
          <p:cNvSpPr/>
          <p:nvPr/>
        </p:nvSpPr>
        <p:spPr>
          <a:xfrm rot="5400000">
            <a:off x="8834962" y="363295"/>
            <a:ext cx="78578" cy="678425"/>
          </a:xfrm>
          <a:prstGeom prst="up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Up 17">
            <a:extLst>
              <a:ext uri="{FF2B5EF4-FFF2-40B4-BE49-F238E27FC236}">
                <a16:creationId xmlns:a16="http://schemas.microsoft.com/office/drawing/2014/main" id="{5EFBDC93-DD33-C96D-102A-496504F4F6FE}"/>
              </a:ext>
            </a:extLst>
          </p:cNvPr>
          <p:cNvSpPr/>
          <p:nvPr/>
        </p:nvSpPr>
        <p:spPr>
          <a:xfrm>
            <a:off x="9796987" y="1148895"/>
            <a:ext cx="78578" cy="678425"/>
          </a:xfrm>
          <a:prstGeom prst="up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Up 19">
            <a:extLst>
              <a:ext uri="{FF2B5EF4-FFF2-40B4-BE49-F238E27FC236}">
                <a16:creationId xmlns:a16="http://schemas.microsoft.com/office/drawing/2014/main" id="{867E886F-C13C-7D11-0836-0020CC8C5287}"/>
              </a:ext>
            </a:extLst>
          </p:cNvPr>
          <p:cNvSpPr/>
          <p:nvPr/>
        </p:nvSpPr>
        <p:spPr>
          <a:xfrm>
            <a:off x="7775820" y="1672770"/>
            <a:ext cx="78578" cy="678425"/>
          </a:xfrm>
          <a:prstGeom prst="up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Up 20">
            <a:extLst>
              <a:ext uri="{FF2B5EF4-FFF2-40B4-BE49-F238E27FC236}">
                <a16:creationId xmlns:a16="http://schemas.microsoft.com/office/drawing/2014/main" id="{80E2F2E9-A23F-049B-0535-AD1BC1F47CBD}"/>
              </a:ext>
            </a:extLst>
          </p:cNvPr>
          <p:cNvSpPr/>
          <p:nvPr/>
        </p:nvSpPr>
        <p:spPr>
          <a:xfrm>
            <a:off x="9549009" y="5105488"/>
            <a:ext cx="78578" cy="678425"/>
          </a:xfrm>
          <a:prstGeom prst="up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Up 21">
            <a:extLst>
              <a:ext uri="{FF2B5EF4-FFF2-40B4-BE49-F238E27FC236}">
                <a16:creationId xmlns:a16="http://schemas.microsoft.com/office/drawing/2014/main" id="{4E661035-3F58-0698-7832-3B23A348E85A}"/>
              </a:ext>
            </a:extLst>
          </p:cNvPr>
          <p:cNvSpPr/>
          <p:nvPr/>
        </p:nvSpPr>
        <p:spPr>
          <a:xfrm>
            <a:off x="7854398" y="4938346"/>
            <a:ext cx="78578" cy="678425"/>
          </a:xfrm>
          <a:prstGeom prst="up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Up 22">
            <a:extLst>
              <a:ext uri="{FF2B5EF4-FFF2-40B4-BE49-F238E27FC236}">
                <a16:creationId xmlns:a16="http://schemas.microsoft.com/office/drawing/2014/main" id="{F44A3B64-93A2-C460-415B-0C762C9C960E}"/>
              </a:ext>
            </a:extLst>
          </p:cNvPr>
          <p:cNvSpPr/>
          <p:nvPr/>
        </p:nvSpPr>
        <p:spPr>
          <a:xfrm rot="5400000">
            <a:off x="8425647" y="3544781"/>
            <a:ext cx="78578" cy="678425"/>
          </a:xfrm>
          <a:prstGeom prst="up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85E29924-1D10-C726-F49C-C0F7ED6E00BD}"/>
              </a:ext>
            </a:extLst>
          </p:cNvPr>
          <p:cNvGrpSpPr/>
          <p:nvPr/>
        </p:nvGrpSpPr>
        <p:grpSpPr>
          <a:xfrm>
            <a:off x="11394193" y="447658"/>
            <a:ext cx="519119" cy="1062015"/>
            <a:chOff x="452385" y="1511883"/>
            <a:chExt cx="519119" cy="1062015"/>
          </a:xfrm>
        </p:grpSpPr>
        <p:sp>
          <p:nvSpPr>
            <p:cNvPr id="25" name="TextBox 24">
              <a:extLst>
                <a:ext uri="{FF2B5EF4-FFF2-40B4-BE49-F238E27FC236}">
                  <a16:creationId xmlns:a16="http://schemas.microsoft.com/office/drawing/2014/main" id="{27933C25-9638-6114-45FD-753CCFAA2ECD}"/>
                </a:ext>
              </a:extLst>
            </p:cNvPr>
            <p:cNvSpPr txBox="1"/>
            <p:nvPr/>
          </p:nvSpPr>
          <p:spPr>
            <a:xfrm>
              <a:off x="452386" y="1511883"/>
              <a:ext cx="501202" cy="307777"/>
            </a:xfrm>
            <a:prstGeom prst="rect">
              <a:avLst/>
            </a:prstGeom>
            <a:noFill/>
          </p:spPr>
          <p:txBody>
            <a:bodyPr wrap="square" rtlCol="0">
              <a:spAutoFit/>
            </a:bodyPr>
            <a:lstStyle/>
            <a:p>
              <a:r>
                <a:rPr lang="en-US" sz="1400" b="1">
                  <a:solidFill>
                    <a:schemeClr val="accent2">
                      <a:lumMod val="75000"/>
                    </a:schemeClr>
                  </a:solidFill>
                </a:rPr>
                <a:t>60°</a:t>
              </a:r>
            </a:p>
          </p:txBody>
        </p:sp>
        <p:sp>
          <p:nvSpPr>
            <p:cNvPr id="26" name="TextBox 25">
              <a:extLst>
                <a:ext uri="{FF2B5EF4-FFF2-40B4-BE49-F238E27FC236}">
                  <a16:creationId xmlns:a16="http://schemas.microsoft.com/office/drawing/2014/main" id="{BFE00199-A418-9377-85D6-96A8E06188B8}"/>
                </a:ext>
              </a:extLst>
            </p:cNvPr>
            <p:cNvSpPr txBox="1"/>
            <p:nvPr/>
          </p:nvSpPr>
          <p:spPr>
            <a:xfrm>
              <a:off x="452385" y="1911993"/>
              <a:ext cx="519119" cy="307777"/>
            </a:xfrm>
            <a:prstGeom prst="rect">
              <a:avLst/>
            </a:prstGeom>
            <a:noFill/>
          </p:spPr>
          <p:txBody>
            <a:bodyPr wrap="square" rtlCol="0">
              <a:spAutoFit/>
            </a:bodyPr>
            <a:lstStyle/>
            <a:p>
              <a:r>
                <a:rPr lang="en-US" sz="1400" b="1">
                  <a:solidFill>
                    <a:schemeClr val="accent2">
                      <a:lumMod val="75000"/>
                    </a:schemeClr>
                  </a:solidFill>
                </a:rPr>
                <a:t>65 °</a:t>
              </a:r>
            </a:p>
          </p:txBody>
        </p:sp>
        <p:sp>
          <p:nvSpPr>
            <p:cNvPr id="27" name="TextBox 26">
              <a:extLst>
                <a:ext uri="{FF2B5EF4-FFF2-40B4-BE49-F238E27FC236}">
                  <a16:creationId xmlns:a16="http://schemas.microsoft.com/office/drawing/2014/main" id="{58CBA95B-BE28-3D2D-6CE4-762686A679C2}"/>
                </a:ext>
              </a:extLst>
            </p:cNvPr>
            <p:cNvSpPr txBox="1"/>
            <p:nvPr/>
          </p:nvSpPr>
          <p:spPr>
            <a:xfrm>
              <a:off x="452386" y="2266121"/>
              <a:ext cx="501202" cy="307777"/>
            </a:xfrm>
            <a:prstGeom prst="rect">
              <a:avLst/>
            </a:prstGeom>
            <a:noFill/>
          </p:spPr>
          <p:txBody>
            <a:bodyPr wrap="square" rtlCol="0">
              <a:spAutoFit/>
            </a:bodyPr>
            <a:lstStyle/>
            <a:p>
              <a:r>
                <a:rPr lang="en-US" sz="1400" b="1">
                  <a:solidFill>
                    <a:schemeClr val="accent2">
                      <a:lumMod val="75000"/>
                    </a:schemeClr>
                  </a:solidFill>
                </a:rPr>
                <a:t>70 °</a:t>
              </a:r>
            </a:p>
          </p:txBody>
        </p:sp>
      </p:grpSp>
      <p:grpSp>
        <p:nvGrpSpPr>
          <p:cNvPr id="28" name="Group 27">
            <a:extLst>
              <a:ext uri="{FF2B5EF4-FFF2-40B4-BE49-F238E27FC236}">
                <a16:creationId xmlns:a16="http://schemas.microsoft.com/office/drawing/2014/main" id="{658F6F01-CEE1-2A14-4AAD-3B14E8E8FCEF}"/>
              </a:ext>
            </a:extLst>
          </p:cNvPr>
          <p:cNvGrpSpPr/>
          <p:nvPr/>
        </p:nvGrpSpPr>
        <p:grpSpPr>
          <a:xfrm>
            <a:off x="11450827" y="3766965"/>
            <a:ext cx="519119" cy="1062015"/>
            <a:chOff x="452385" y="1511883"/>
            <a:chExt cx="519119" cy="1062015"/>
          </a:xfrm>
        </p:grpSpPr>
        <p:sp>
          <p:nvSpPr>
            <p:cNvPr id="29" name="TextBox 28">
              <a:extLst>
                <a:ext uri="{FF2B5EF4-FFF2-40B4-BE49-F238E27FC236}">
                  <a16:creationId xmlns:a16="http://schemas.microsoft.com/office/drawing/2014/main" id="{BB6B0BFA-EAE2-1192-5C61-014210FAB475}"/>
                </a:ext>
              </a:extLst>
            </p:cNvPr>
            <p:cNvSpPr txBox="1"/>
            <p:nvPr/>
          </p:nvSpPr>
          <p:spPr>
            <a:xfrm>
              <a:off x="452386" y="1511883"/>
              <a:ext cx="501202" cy="307777"/>
            </a:xfrm>
            <a:prstGeom prst="rect">
              <a:avLst/>
            </a:prstGeom>
            <a:noFill/>
          </p:spPr>
          <p:txBody>
            <a:bodyPr wrap="square" rtlCol="0">
              <a:spAutoFit/>
            </a:bodyPr>
            <a:lstStyle/>
            <a:p>
              <a:r>
                <a:rPr lang="en-US" sz="1400" b="1">
                  <a:solidFill>
                    <a:schemeClr val="accent2">
                      <a:lumMod val="75000"/>
                    </a:schemeClr>
                  </a:solidFill>
                </a:rPr>
                <a:t>60°</a:t>
              </a:r>
            </a:p>
          </p:txBody>
        </p:sp>
        <p:sp>
          <p:nvSpPr>
            <p:cNvPr id="30" name="TextBox 29">
              <a:extLst>
                <a:ext uri="{FF2B5EF4-FFF2-40B4-BE49-F238E27FC236}">
                  <a16:creationId xmlns:a16="http://schemas.microsoft.com/office/drawing/2014/main" id="{4888D7EE-102E-0398-7ACE-6F5B18C97EF8}"/>
                </a:ext>
              </a:extLst>
            </p:cNvPr>
            <p:cNvSpPr txBox="1"/>
            <p:nvPr/>
          </p:nvSpPr>
          <p:spPr>
            <a:xfrm>
              <a:off x="452385" y="1911993"/>
              <a:ext cx="519119" cy="307777"/>
            </a:xfrm>
            <a:prstGeom prst="rect">
              <a:avLst/>
            </a:prstGeom>
            <a:noFill/>
          </p:spPr>
          <p:txBody>
            <a:bodyPr wrap="square" rtlCol="0">
              <a:spAutoFit/>
            </a:bodyPr>
            <a:lstStyle/>
            <a:p>
              <a:r>
                <a:rPr lang="en-US" sz="1400" b="1">
                  <a:solidFill>
                    <a:schemeClr val="accent2">
                      <a:lumMod val="75000"/>
                    </a:schemeClr>
                  </a:solidFill>
                </a:rPr>
                <a:t>65 °</a:t>
              </a:r>
            </a:p>
          </p:txBody>
        </p:sp>
        <p:sp>
          <p:nvSpPr>
            <p:cNvPr id="31" name="TextBox 30">
              <a:extLst>
                <a:ext uri="{FF2B5EF4-FFF2-40B4-BE49-F238E27FC236}">
                  <a16:creationId xmlns:a16="http://schemas.microsoft.com/office/drawing/2014/main" id="{62C24220-0725-9F51-DB96-CED1AC7011EF}"/>
                </a:ext>
              </a:extLst>
            </p:cNvPr>
            <p:cNvSpPr txBox="1"/>
            <p:nvPr/>
          </p:nvSpPr>
          <p:spPr>
            <a:xfrm>
              <a:off x="452386" y="2266121"/>
              <a:ext cx="501202" cy="307777"/>
            </a:xfrm>
            <a:prstGeom prst="rect">
              <a:avLst/>
            </a:prstGeom>
            <a:noFill/>
          </p:spPr>
          <p:txBody>
            <a:bodyPr wrap="square" rtlCol="0">
              <a:spAutoFit/>
            </a:bodyPr>
            <a:lstStyle/>
            <a:p>
              <a:r>
                <a:rPr lang="en-US" sz="1400" b="1">
                  <a:solidFill>
                    <a:schemeClr val="accent2">
                      <a:lumMod val="75000"/>
                    </a:schemeClr>
                  </a:solidFill>
                </a:rPr>
                <a:t>70 °</a:t>
              </a:r>
            </a:p>
          </p:txBody>
        </p:sp>
      </p:grpSp>
      <p:sp>
        <p:nvSpPr>
          <p:cNvPr id="32" name="TextBox 31">
            <a:extLst>
              <a:ext uri="{FF2B5EF4-FFF2-40B4-BE49-F238E27FC236}">
                <a16:creationId xmlns:a16="http://schemas.microsoft.com/office/drawing/2014/main" id="{EFD5D366-8031-EC4D-3D12-C5E45CDF89A1}"/>
              </a:ext>
            </a:extLst>
          </p:cNvPr>
          <p:cNvSpPr txBox="1"/>
          <p:nvPr/>
        </p:nvSpPr>
        <p:spPr>
          <a:xfrm>
            <a:off x="253133" y="360871"/>
            <a:ext cx="6763276" cy="1281569"/>
          </a:xfrm>
          <a:prstGeom prst="rect">
            <a:avLst/>
          </a:prstGeom>
          <a:noFill/>
        </p:spPr>
        <p:txBody>
          <a:bodyPr wrap="square" rtlCol="0">
            <a:spAutoFit/>
          </a:bodyPr>
          <a:lstStyle/>
          <a:p>
            <a:r>
              <a:rPr lang="en-US" sz="3600" b="1">
                <a:solidFill>
                  <a:srgbClr val="007C58"/>
                </a:solidFill>
                <a:latin typeface="Calibri" panose="020F0502020204030204" pitchFamily="34" charset="0"/>
                <a:ea typeface="Calibri" panose="020F0502020204030204" pitchFamily="34" charset="0"/>
                <a:cs typeface="Calibri" panose="020F0502020204030204" pitchFamily="34" charset="0"/>
              </a:rPr>
              <a:t>Experimental data - IRSE</a:t>
            </a:r>
          </a:p>
          <a:p>
            <a:pPr>
              <a:lnSpc>
                <a:spcPct val="200000"/>
              </a:lnSpc>
            </a:pPr>
            <a:r>
              <a:rPr lang="en-US">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US" sz="2400" b="1">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As-deposited </a:t>
            </a:r>
            <a:r>
              <a:rPr lang="en-US" sz="240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vs </a:t>
            </a:r>
            <a:r>
              <a:rPr lang="en-US" sz="2400" b="1">
                <a:solidFill>
                  <a:srgbClr val="CAC334"/>
                </a:solidFill>
                <a:latin typeface="Calibri" panose="020F0502020204030204" pitchFamily="34" charset="0"/>
                <a:ea typeface="Calibri" panose="020F0502020204030204" pitchFamily="34" charset="0"/>
                <a:cs typeface="Calibri" panose="020F0502020204030204" pitchFamily="34" charset="0"/>
              </a:rPr>
              <a:t>at 600 °C (20h plateau at 600 °C)</a:t>
            </a:r>
            <a:endParaRPr lang="en-US" b="1">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2537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graph of a green line&#10;&#10;AI-generated content may be incorrect.">
            <a:extLst>
              <a:ext uri="{FF2B5EF4-FFF2-40B4-BE49-F238E27FC236}">
                <a16:creationId xmlns:a16="http://schemas.microsoft.com/office/drawing/2014/main" id="{9B024246-C524-1869-D264-CFADF1EF8B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9239" y="1705542"/>
            <a:ext cx="4241898" cy="2743200"/>
          </a:xfrm>
          <a:prstGeom prst="rect">
            <a:avLst/>
          </a:prstGeom>
          <a:ln w="38100">
            <a:solidFill>
              <a:srgbClr val="FF0000"/>
            </a:solidFill>
          </a:ln>
        </p:spPr>
      </p:pic>
      <p:pic>
        <p:nvPicPr>
          <p:cNvPr id="7" name="Picture 6" descr="A graph of a number of objects&#10;&#10;AI-generated content may be incorrect.">
            <a:extLst>
              <a:ext uri="{FF2B5EF4-FFF2-40B4-BE49-F238E27FC236}">
                <a16:creationId xmlns:a16="http://schemas.microsoft.com/office/drawing/2014/main" id="{F7C0E64C-5E3A-3EB1-83BC-99DFFBFC25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4" y="1705542"/>
            <a:ext cx="4241898" cy="2743200"/>
          </a:xfrm>
          <a:prstGeom prst="rect">
            <a:avLst/>
          </a:prstGeom>
        </p:spPr>
      </p:pic>
      <p:pic>
        <p:nvPicPr>
          <p:cNvPr id="8" name="Picture 7" descr="A graph of a number of objects&#10;&#10;AI-generated content may be incorrect.">
            <a:extLst>
              <a:ext uri="{FF2B5EF4-FFF2-40B4-BE49-F238E27FC236}">
                <a16:creationId xmlns:a16="http://schemas.microsoft.com/office/drawing/2014/main" id="{F112C94C-52EE-3DDC-DCFD-97424277E6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927" y="4108619"/>
            <a:ext cx="4234624" cy="2738496"/>
          </a:xfrm>
          <a:prstGeom prst="rect">
            <a:avLst/>
          </a:prstGeom>
        </p:spPr>
      </p:pic>
      <p:cxnSp>
        <p:nvCxnSpPr>
          <p:cNvPr id="19" name="Straight Connector 18">
            <a:extLst>
              <a:ext uri="{FF2B5EF4-FFF2-40B4-BE49-F238E27FC236}">
                <a16:creationId xmlns:a16="http://schemas.microsoft.com/office/drawing/2014/main" id="{630183DF-C2E3-EC3D-E197-088FAD059976}"/>
              </a:ext>
            </a:extLst>
          </p:cNvPr>
          <p:cNvCxnSpPr/>
          <p:nvPr/>
        </p:nvCxnSpPr>
        <p:spPr>
          <a:xfrm>
            <a:off x="861597" y="1235505"/>
            <a:ext cx="503853"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5AEC55DA-BBEE-C43A-9469-5B299177B1B7}"/>
              </a:ext>
            </a:extLst>
          </p:cNvPr>
          <p:cNvCxnSpPr/>
          <p:nvPr/>
        </p:nvCxnSpPr>
        <p:spPr>
          <a:xfrm>
            <a:off x="880259" y="1621147"/>
            <a:ext cx="503853" cy="0"/>
          </a:xfrm>
          <a:prstGeom prst="line">
            <a:avLst/>
          </a:prstGeom>
          <a:ln>
            <a:solidFill>
              <a:srgbClr val="C00000"/>
            </a:solidFill>
            <a:prstDash val="dash"/>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439A1806-6386-512D-C1C8-338FF4A37D02}"/>
              </a:ext>
            </a:extLst>
          </p:cNvPr>
          <p:cNvSpPr txBox="1"/>
          <p:nvPr/>
        </p:nvSpPr>
        <p:spPr>
          <a:xfrm>
            <a:off x="1472815" y="1035450"/>
            <a:ext cx="2174031" cy="338554"/>
          </a:xfrm>
          <a:prstGeom prst="rect">
            <a:avLst/>
          </a:prstGeom>
          <a:noFill/>
        </p:spPr>
        <p:txBody>
          <a:bodyPr wrap="square" rtlCol="0">
            <a:spAutoFit/>
          </a:bodyPr>
          <a:lstStyle/>
          <a:p>
            <a:r>
              <a:rPr lang="en-US" sz="1600"/>
              <a:t>Experimental data </a:t>
            </a:r>
          </a:p>
        </p:txBody>
      </p:sp>
      <p:sp>
        <p:nvSpPr>
          <p:cNvPr id="22" name="TextBox 21">
            <a:extLst>
              <a:ext uri="{FF2B5EF4-FFF2-40B4-BE49-F238E27FC236}">
                <a16:creationId xmlns:a16="http://schemas.microsoft.com/office/drawing/2014/main" id="{5F1C313D-02E6-324F-5A94-1F954C209371}"/>
              </a:ext>
            </a:extLst>
          </p:cNvPr>
          <p:cNvSpPr txBox="1"/>
          <p:nvPr/>
        </p:nvSpPr>
        <p:spPr>
          <a:xfrm>
            <a:off x="1512654" y="1436481"/>
            <a:ext cx="2174031" cy="338554"/>
          </a:xfrm>
          <a:prstGeom prst="rect">
            <a:avLst/>
          </a:prstGeom>
          <a:noFill/>
        </p:spPr>
        <p:txBody>
          <a:bodyPr wrap="square" rtlCol="0">
            <a:spAutoFit/>
          </a:bodyPr>
          <a:lstStyle/>
          <a:p>
            <a:r>
              <a:rPr lang="en-US" sz="1600"/>
              <a:t>Generated data</a:t>
            </a:r>
          </a:p>
        </p:txBody>
      </p:sp>
      <p:sp>
        <p:nvSpPr>
          <p:cNvPr id="27" name="TextBox 26">
            <a:extLst>
              <a:ext uri="{FF2B5EF4-FFF2-40B4-BE49-F238E27FC236}">
                <a16:creationId xmlns:a16="http://schemas.microsoft.com/office/drawing/2014/main" id="{9B1449BD-A620-C145-D179-AEFCA41E82D9}"/>
              </a:ext>
            </a:extLst>
          </p:cNvPr>
          <p:cNvSpPr txBox="1"/>
          <p:nvPr/>
        </p:nvSpPr>
        <p:spPr>
          <a:xfrm>
            <a:off x="400032" y="1910711"/>
            <a:ext cx="501202" cy="276999"/>
          </a:xfrm>
          <a:prstGeom prst="rect">
            <a:avLst/>
          </a:prstGeom>
          <a:noFill/>
        </p:spPr>
        <p:txBody>
          <a:bodyPr wrap="square" rtlCol="0">
            <a:spAutoFit/>
          </a:bodyPr>
          <a:lstStyle/>
          <a:p>
            <a:r>
              <a:rPr lang="en-US" sz="1200" b="1">
                <a:solidFill>
                  <a:schemeClr val="accent2">
                    <a:lumMod val="75000"/>
                  </a:schemeClr>
                </a:solidFill>
              </a:rPr>
              <a:t>60°</a:t>
            </a:r>
          </a:p>
        </p:txBody>
      </p:sp>
      <p:sp>
        <p:nvSpPr>
          <p:cNvPr id="28" name="TextBox 27">
            <a:extLst>
              <a:ext uri="{FF2B5EF4-FFF2-40B4-BE49-F238E27FC236}">
                <a16:creationId xmlns:a16="http://schemas.microsoft.com/office/drawing/2014/main" id="{4980ADDD-B0C8-194B-0D69-55A9E1C8B01B}"/>
              </a:ext>
            </a:extLst>
          </p:cNvPr>
          <p:cNvSpPr txBox="1"/>
          <p:nvPr/>
        </p:nvSpPr>
        <p:spPr>
          <a:xfrm>
            <a:off x="400032" y="2218897"/>
            <a:ext cx="501202" cy="276999"/>
          </a:xfrm>
          <a:prstGeom prst="rect">
            <a:avLst/>
          </a:prstGeom>
          <a:noFill/>
        </p:spPr>
        <p:txBody>
          <a:bodyPr wrap="square" rtlCol="0">
            <a:spAutoFit/>
          </a:bodyPr>
          <a:lstStyle/>
          <a:p>
            <a:r>
              <a:rPr lang="en-US" sz="1200" b="1">
                <a:solidFill>
                  <a:schemeClr val="accent2">
                    <a:lumMod val="75000"/>
                  </a:schemeClr>
                </a:solidFill>
              </a:rPr>
              <a:t>65°</a:t>
            </a:r>
          </a:p>
        </p:txBody>
      </p:sp>
      <p:sp>
        <p:nvSpPr>
          <p:cNvPr id="29" name="TextBox 28">
            <a:extLst>
              <a:ext uri="{FF2B5EF4-FFF2-40B4-BE49-F238E27FC236}">
                <a16:creationId xmlns:a16="http://schemas.microsoft.com/office/drawing/2014/main" id="{3CCB2077-149D-3BB7-A6A4-105A5158B91C}"/>
              </a:ext>
            </a:extLst>
          </p:cNvPr>
          <p:cNvSpPr txBox="1"/>
          <p:nvPr/>
        </p:nvSpPr>
        <p:spPr>
          <a:xfrm>
            <a:off x="400032" y="2563898"/>
            <a:ext cx="501202" cy="276999"/>
          </a:xfrm>
          <a:prstGeom prst="rect">
            <a:avLst/>
          </a:prstGeom>
          <a:noFill/>
        </p:spPr>
        <p:txBody>
          <a:bodyPr wrap="square" rtlCol="0">
            <a:spAutoFit/>
          </a:bodyPr>
          <a:lstStyle/>
          <a:p>
            <a:r>
              <a:rPr lang="en-US" sz="1200" b="1">
                <a:solidFill>
                  <a:schemeClr val="accent2">
                    <a:lumMod val="75000"/>
                  </a:schemeClr>
                </a:solidFill>
              </a:rPr>
              <a:t>70°</a:t>
            </a:r>
          </a:p>
        </p:txBody>
      </p:sp>
      <p:sp>
        <p:nvSpPr>
          <p:cNvPr id="38" name="TextBox 37">
            <a:extLst>
              <a:ext uri="{FF2B5EF4-FFF2-40B4-BE49-F238E27FC236}">
                <a16:creationId xmlns:a16="http://schemas.microsoft.com/office/drawing/2014/main" id="{193FEAE5-5218-1AC3-CDC7-26186F54D13A}"/>
              </a:ext>
            </a:extLst>
          </p:cNvPr>
          <p:cNvSpPr txBox="1"/>
          <p:nvPr/>
        </p:nvSpPr>
        <p:spPr>
          <a:xfrm>
            <a:off x="4641930" y="974816"/>
            <a:ext cx="4032974" cy="923330"/>
          </a:xfrm>
          <a:prstGeom prst="rect">
            <a:avLst/>
          </a:prstGeom>
          <a:noFill/>
        </p:spPr>
        <p:txBody>
          <a:bodyPr wrap="square" rtlCol="0">
            <a:spAutoFit/>
          </a:bodyPr>
          <a:lstStyle/>
          <a:p>
            <a:r>
              <a:rPr lang="en-US">
                <a:solidFill>
                  <a:srgbClr val="FF0000"/>
                </a:solidFill>
                <a:latin typeface="Calibri" panose="020F0502020204030204" pitchFamily="34" charset="0"/>
                <a:ea typeface="Calibri" panose="020F0502020204030204" pitchFamily="34" charset="0"/>
                <a:cs typeface="Calibri" panose="020F0502020204030204" pitchFamily="34" charset="0"/>
              </a:rPr>
              <a:t>Dielectric Function </a:t>
            </a:r>
            <a:r>
              <a:rPr lang="en-US" u="sng">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en-US" u="sng">
                <a:solidFill>
                  <a:srgbClr val="FF0000"/>
                </a:solidFill>
              </a:rPr>
              <a:t>transverse) </a:t>
            </a:r>
            <a:r>
              <a:rPr lang="en-US">
                <a:solidFill>
                  <a:schemeClr val="accent6">
                    <a:lumMod val="50000"/>
                  </a:schemeClr>
                </a:solidFill>
              </a:rPr>
              <a:t>and</a:t>
            </a:r>
          </a:p>
          <a:p>
            <a:r>
              <a:rPr lang="en-US">
                <a:solidFill>
                  <a:srgbClr val="0070C0"/>
                </a:solidFill>
              </a:rPr>
              <a:t>Energy Loss Function </a:t>
            </a:r>
            <a:r>
              <a:rPr lang="en-US" u="sng">
                <a:solidFill>
                  <a:srgbClr val="0070C0"/>
                </a:solidFill>
              </a:rPr>
              <a:t>(longitudinal) </a:t>
            </a:r>
            <a:endParaRPr lang="en-US" u="sng">
              <a:solidFill>
                <a:srgbClr val="0070C0"/>
              </a:solidFill>
              <a:latin typeface="Calibri" panose="020F0502020204030204" pitchFamily="34" charset="0"/>
              <a:ea typeface="Calibri" panose="020F0502020204030204" pitchFamily="34" charset="0"/>
              <a:cs typeface="Calibri" panose="020F0502020204030204" pitchFamily="34" charset="0"/>
            </a:endParaRPr>
          </a:p>
          <a:p>
            <a:endParaRPr lang="en-US"/>
          </a:p>
        </p:txBody>
      </p:sp>
      <p:sp>
        <p:nvSpPr>
          <p:cNvPr id="39" name="TextBox 38">
            <a:extLst>
              <a:ext uri="{FF2B5EF4-FFF2-40B4-BE49-F238E27FC236}">
                <a16:creationId xmlns:a16="http://schemas.microsoft.com/office/drawing/2014/main" id="{0BFADAA2-460F-A459-8691-6C53D8D37D7F}"/>
              </a:ext>
            </a:extLst>
          </p:cNvPr>
          <p:cNvSpPr txBox="1"/>
          <p:nvPr/>
        </p:nvSpPr>
        <p:spPr>
          <a:xfrm>
            <a:off x="8894985" y="2495896"/>
            <a:ext cx="3252295" cy="1046440"/>
          </a:xfrm>
          <a:prstGeom prst="rect">
            <a:avLst/>
          </a:prstGeom>
          <a:noFill/>
          <a:ln>
            <a:solidFill>
              <a:srgbClr val="FF0000"/>
            </a:solidFill>
          </a:ln>
        </p:spPr>
        <p:txBody>
          <a:bodyPr wrap="square" rtlCol="0">
            <a:spAutoFit/>
          </a:bodyPr>
          <a:lstStyle/>
          <a:p>
            <a:pPr algn="just"/>
            <a:r>
              <a:rPr lang="en-US" sz="1900">
                <a:latin typeface="Calibri" panose="020F0502020204030204" pitchFamily="34" charset="0"/>
                <a:ea typeface="Calibri" panose="020F0502020204030204" pitchFamily="34" charset="0"/>
                <a:cs typeface="Calibri" panose="020F0502020204030204" pitchFamily="34" charset="0"/>
              </a:rPr>
              <a:t>Broad features </a:t>
            </a:r>
            <a:r>
              <a:rPr lang="en-US" sz="2400">
                <a:solidFill>
                  <a:srgbClr val="C00000"/>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en-US" sz="1900">
                <a:latin typeface="Calibri" panose="020F0502020204030204" pitchFamily="34" charset="0"/>
                <a:ea typeface="Calibri" panose="020F0502020204030204" pitchFamily="34" charset="0"/>
                <a:cs typeface="Calibri" panose="020F0502020204030204" pitchFamily="34" charset="0"/>
              </a:rPr>
              <a:t>amorphous structure (lack of long-range order).</a:t>
            </a:r>
          </a:p>
        </p:txBody>
      </p:sp>
      <p:sp>
        <p:nvSpPr>
          <p:cNvPr id="40" name="TextBox 39">
            <a:extLst>
              <a:ext uri="{FF2B5EF4-FFF2-40B4-BE49-F238E27FC236}">
                <a16:creationId xmlns:a16="http://schemas.microsoft.com/office/drawing/2014/main" id="{AE812C81-25B3-82F4-73A8-593F6E0B9460}"/>
              </a:ext>
            </a:extLst>
          </p:cNvPr>
          <p:cNvSpPr txBox="1"/>
          <p:nvPr/>
        </p:nvSpPr>
        <p:spPr>
          <a:xfrm>
            <a:off x="0" y="82609"/>
            <a:ext cx="10400357" cy="646331"/>
          </a:xfrm>
          <a:prstGeom prst="rect">
            <a:avLst/>
          </a:prstGeom>
          <a:noFill/>
        </p:spPr>
        <p:txBody>
          <a:bodyPr wrap="square" rtlCol="0">
            <a:spAutoFit/>
          </a:bodyPr>
          <a:lstStyle/>
          <a:p>
            <a:r>
              <a:rPr lang="en-US" sz="3600" b="1">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IRSE </a:t>
            </a:r>
            <a:r>
              <a:rPr lang="en-US" sz="3600" b="1">
                <a:solidFill>
                  <a:srgbClr val="C00000"/>
                </a:solidFill>
                <a:latin typeface="Calibri" panose="020F0502020204030204" pitchFamily="34" charset="0"/>
                <a:ea typeface="Calibri" panose="020F0502020204030204" pitchFamily="34" charset="0"/>
                <a:cs typeface="Calibri" panose="020F0502020204030204" pitchFamily="34" charset="0"/>
              </a:rPr>
              <a:t>model</a:t>
            </a:r>
            <a:r>
              <a:rPr lang="en-US" sz="3600" b="1">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3600" b="1">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and dielectric function </a:t>
            </a:r>
            <a:endParaRPr lang="en-US" sz="3600" b="1" u="sng">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41" name="TextBox 40">
            <a:extLst>
              <a:ext uri="{FF2B5EF4-FFF2-40B4-BE49-F238E27FC236}">
                <a16:creationId xmlns:a16="http://schemas.microsoft.com/office/drawing/2014/main" id="{A8F6ECCE-90ED-150E-750B-2090FF09BC09}"/>
              </a:ext>
            </a:extLst>
          </p:cNvPr>
          <p:cNvSpPr txBox="1"/>
          <p:nvPr/>
        </p:nvSpPr>
        <p:spPr>
          <a:xfrm>
            <a:off x="8894985" y="1186216"/>
            <a:ext cx="3279725" cy="1261884"/>
          </a:xfrm>
          <a:prstGeom prst="rect">
            <a:avLst/>
          </a:prstGeom>
          <a:noFill/>
          <a:ln>
            <a:solidFill>
              <a:srgbClr val="C00000"/>
            </a:solidFill>
          </a:ln>
        </p:spPr>
        <p:txBody>
          <a:bodyPr wrap="square" rtlCol="0" anchor="ctr">
            <a:spAutoFit/>
          </a:bodyPr>
          <a:lstStyle/>
          <a:p>
            <a:pPr algn="just"/>
            <a:r>
              <a:rPr lang="en-US" sz="1900">
                <a:latin typeface="Calibri" panose="020F0502020204030204" pitchFamily="34" charset="0"/>
                <a:ea typeface="Calibri" panose="020F0502020204030204" pitchFamily="34" charset="0"/>
                <a:cs typeface="Calibri" panose="020F0502020204030204" pitchFamily="34" charset="0"/>
              </a:rPr>
              <a:t>The thickness value is consistent with ‘standard ellipsometry’ results. </a:t>
            </a:r>
            <a:r>
              <a:rPr lang="en-US" sz="1900">
                <a:highlight>
                  <a:srgbClr val="FFFF00"/>
                </a:highlight>
                <a:latin typeface="Calibri" panose="020F0502020204030204" pitchFamily="34" charset="0"/>
                <a:ea typeface="Calibri" panose="020F0502020204030204" pitchFamily="34" charset="0"/>
                <a:cs typeface="Calibri" panose="020F0502020204030204" pitchFamily="34" charset="0"/>
              </a:rPr>
              <a:t>~ 560 nm </a:t>
            </a:r>
            <a:r>
              <a:rPr lang="en-US" sz="1900">
                <a:latin typeface="Calibri" panose="020F0502020204030204" pitchFamily="34" charset="0"/>
                <a:ea typeface="Calibri" panose="020F0502020204030204" pitchFamily="34" charset="0"/>
                <a:cs typeface="Calibri" panose="020F0502020204030204" pitchFamily="34" charset="0"/>
              </a:rPr>
              <a:t>(previous work)</a:t>
            </a:r>
          </a:p>
        </p:txBody>
      </p:sp>
      <p:sp>
        <p:nvSpPr>
          <p:cNvPr id="42" name="TextBox 41">
            <a:extLst>
              <a:ext uri="{FF2B5EF4-FFF2-40B4-BE49-F238E27FC236}">
                <a16:creationId xmlns:a16="http://schemas.microsoft.com/office/drawing/2014/main" id="{22917CFF-DFA7-0394-B2C1-C24469A73C81}"/>
              </a:ext>
            </a:extLst>
          </p:cNvPr>
          <p:cNvSpPr txBox="1"/>
          <p:nvPr/>
        </p:nvSpPr>
        <p:spPr>
          <a:xfrm>
            <a:off x="8881271" y="3620676"/>
            <a:ext cx="3252294" cy="677108"/>
          </a:xfrm>
          <a:prstGeom prst="rect">
            <a:avLst/>
          </a:prstGeom>
          <a:noFill/>
          <a:ln>
            <a:solidFill>
              <a:srgbClr val="FF0000"/>
            </a:solidFill>
          </a:ln>
        </p:spPr>
        <p:txBody>
          <a:bodyPr wrap="square" rtlCol="0">
            <a:spAutoFit/>
          </a:bodyPr>
          <a:lstStyle/>
          <a:p>
            <a:pPr algn="just"/>
            <a:r>
              <a:rPr lang="en-US" sz="1900">
                <a:latin typeface="Calibri" panose="020F0502020204030204" pitchFamily="34" charset="0"/>
                <a:ea typeface="Calibri" panose="020F0502020204030204" pitchFamily="34" charset="0"/>
                <a:cs typeface="Calibri" panose="020F0502020204030204" pitchFamily="34" charset="0"/>
              </a:rPr>
              <a:t>Weak peak at  560 and broad  peak at (660 -990) cm</a:t>
            </a:r>
            <a:r>
              <a:rPr lang="en-US" sz="1900" baseline="30000">
                <a:latin typeface="Calibri" panose="020F0502020204030204" pitchFamily="34" charset="0"/>
                <a:ea typeface="Calibri" panose="020F0502020204030204" pitchFamily="34" charset="0"/>
                <a:cs typeface="Calibri" panose="020F0502020204030204" pitchFamily="34" charset="0"/>
              </a:rPr>
              <a:t>-1</a:t>
            </a:r>
          </a:p>
        </p:txBody>
      </p:sp>
      <p:sp>
        <p:nvSpPr>
          <p:cNvPr id="44" name="TextBox 43">
            <a:extLst>
              <a:ext uri="{FF2B5EF4-FFF2-40B4-BE49-F238E27FC236}">
                <a16:creationId xmlns:a16="http://schemas.microsoft.com/office/drawing/2014/main" id="{37558E5C-4031-0155-8398-AC88E425567F}"/>
              </a:ext>
            </a:extLst>
          </p:cNvPr>
          <p:cNvSpPr txBox="1"/>
          <p:nvPr/>
        </p:nvSpPr>
        <p:spPr>
          <a:xfrm>
            <a:off x="8881271" y="4393376"/>
            <a:ext cx="3252294" cy="2308324"/>
          </a:xfrm>
          <a:prstGeom prst="rect">
            <a:avLst/>
          </a:prstGeom>
          <a:noFill/>
          <a:ln>
            <a:solidFill>
              <a:srgbClr val="FF0000"/>
            </a:solidFill>
          </a:ln>
        </p:spPr>
        <p:txBody>
          <a:bodyPr wrap="square" rtlCol="0">
            <a:spAutoFit/>
          </a:bodyPr>
          <a:lstStyle/>
          <a:p>
            <a:pPr marL="285750" indent="-285750" algn="just">
              <a:buFont typeface="Arial" panose="020B0604020202020204" pitchFamily="34" charset="0"/>
              <a:buChar char="•"/>
            </a:pPr>
            <a:r>
              <a:rPr lang="en-US">
                <a:latin typeface="Calibri" panose="020F0502020204030204" pitchFamily="34" charset="0"/>
                <a:ea typeface="Calibri" panose="020F0502020204030204" pitchFamily="34" charset="0"/>
                <a:cs typeface="Calibri" panose="020F0502020204030204" pitchFamily="34" charset="0"/>
              </a:rPr>
              <a:t>The highly asymmetric profile of this band may reflect the broad distribution of intertetrahedral Ge-O-X (X= Ge or Ti) angles </a:t>
            </a:r>
            <a:r>
              <a:rPr lang="en-US" baseline="30000">
                <a:latin typeface="Calibri" panose="020F0502020204030204" pitchFamily="34" charset="0"/>
                <a:ea typeface="Calibri" panose="020F0502020204030204" pitchFamily="34" charset="0"/>
                <a:cs typeface="Calibri" panose="020F0502020204030204" pitchFamily="34" charset="0"/>
              </a:rPr>
              <a:t>1</a:t>
            </a:r>
            <a:r>
              <a:rPr lang="en-US">
                <a:latin typeface="Calibri" panose="020F0502020204030204" pitchFamily="34" charset="0"/>
                <a:ea typeface="Calibri" panose="020F0502020204030204" pitchFamily="34" charset="0"/>
                <a:cs typeface="Calibri" panose="020F0502020204030204" pitchFamily="34" charset="0"/>
              </a:rPr>
              <a:t> </a:t>
            </a:r>
          </a:p>
          <a:p>
            <a:pPr marL="285750" indent="-285750" algn="just">
              <a:buFont typeface="Arial" panose="020B0604020202020204" pitchFamily="34" charset="0"/>
              <a:buChar char="•"/>
            </a:pPr>
            <a:r>
              <a:rPr lang="en-US">
                <a:latin typeface="Calibri" panose="020F0502020204030204" pitchFamily="34" charset="0"/>
                <a:ea typeface="Calibri" panose="020F0502020204030204" pitchFamily="34" charset="0"/>
                <a:cs typeface="Calibri" panose="020F0502020204030204" pitchFamily="34" charset="0"/>
              </a:rPr>
              <a:t>The main peak and (660 -990) cm</a:t>
            </a:r>
            <a:r>
              <a:rPr lang="en-US" baseline="30000">
                <a:latin typeface="Calibri" panose="020F0502020204030204" pitchFamily="34" charset="0"/>
                <a:ea typeface="Calibri" panose="020F0502020204030204" pitchFamily="34" charset="0"/>
                <a:cs typeface="Calibri" panose="020F0502020204030204" pitchFamily="34" charset="0"/>
              </a:rPr>
              <a:t>-1</a:t>
            </a:r>
            <a:r>
              <a:rPr lang="en-US">
                <a:latin typeface="Calibri" panose="020F0502020204030204" pitchFamily="34" charset="0"/>
                <a:ea typeface="Calibri" panose="020F0502020204030204" pitchFamily="34" charset="0"/>
                <a:cs typeface="Calibri" panose="020F0502020204030204" pitchFamily="34" charset="0"/>
              </a:rPr>
              <a:t> could be related to       </a:t>
            </a:r>
            <a:r>
              <a:rPr lang="en-US" u="sng">
                <a:latin typeface="Calibri" panose="020F0502020204030204" pitchFamily="34" charset="0"/>
                <a:ea typeface="Calibri" panose="020F0502020204030204" pitchFamily="34" charset="0"/>
                <a:cs typeface="Calibri" panose="020F0502020204030204" pitchFamily="34" charset="0"/>
              </a:rPr>
              <a:t>Ge-O-Ti </a:t>
            </a:r>
          </a:p>
        </p:txBody>
      </p:sp>
      <p:pic>
        <p:nvPicPr>
          <p:cNvPr id="46" name="Picture 45" descr="A green line graph with numbers&#10;&#10;AI-generated content may be incorrect.">
            <a:extLst>
              <a:ext uri="{FF2B5EF4-FFF2-40B4-BE49-F238E27FC236}">
                <a16:creationId xmlns:a16="http://schemas.microsoft.com/office/drawing/2014/main" id="{878A958F-B9ED-C694-C9EF-F2A06FCDA1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28371" y="3985693"/>
            <a:ext cx="4401931" cy="2846692"/>
          </a:xfrm>
          <a:prstGeom prst="rect">
            <a:avLst/>
          </a:prstGeom>
          <a:ln w="38100">
            <a:solidFill>
              <a:srgbClr val="00B0F0"/>
            </a:solidFill>
          </a:ln>
        </p:spPr>
      </p:pic>
      <p:cxnSp>
        <p:nvCxnSpPr>
          <p:cNvPr id="31" name="Straight Connector 30">
            <a:extLst>
              <a:ext uri="{FF2B5EF4-FFF2-40B4-BE49-F238E27FC236}">
                <a16:creationId xmlns:a16="http://schemas.microsoft.com/office/drawing/2014/main" id="{B939F570-A78A-B40A-6BE6-B1378813A604}"/>
              </a:ext>
            </a:extLst>
          </p:cNvPr>
          <p:cNvCxnSpPr/>
          <p:nvPr/>
        </p:nvCxnSpPr>
        <p:spPr>
          <a:xfrm>
            <a:off x="5093115" y="1874819"/>
            <a:ext cx="0" cy="4467790"/>
          </a:xfrm>
          <a:prstGeom prst="line">
            <a:avLst/>
          </a:prstGeom>
          <a:ln>
            <a:solidFill>
              <a:schemeClr val="tx2">
                <a:lumMod val="25000"/>
                <a:lumOff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A20C1543-FFE6-67E2-5965-6446202A2F69}"/>
              </a:ext>
            </a:extLst>
          </p:cNvPr>
          <p:cNvCxnSpPr>
            <a:cxnSpLocks/>
          </p:cNvCxnSpPr>
          <p:nvPr/>
        </p:nvCxnSpPr>
        <p:spPr>
          <a:xfrm>
            <a:off x="6209075" y="1771581"/>
            <a:ext cx="0" cy="4551364"/>
          </a:xfrm>
          <a:prstGeom prst="line">
            <a:avLst/>
          </a:prstGeom>
          <a:ln>
            <a:solidFill>
              <a:schemeClr val="tx2">
                <a:lumMod val="25000"/>
                <a:lumOff val="75000"/>
              </a:schemeClr>
            </a:solidFill>
            <a:prstDash val="dash"/>
          </a:ln>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56300728-3C3F-D1C1-D930-DB9616DAF9E0}"/>
              </a:ext>
            </a:extLst>
          </p:cNvPr>
          <p:cNvSpPr txBox="1"/>
          <p:nvPr/>
        </p:nvSpPr>
        <p:spPr>
          <a:xfrm>
            <a:off x="3518252" y="4491333"/>
            <a:ext cx="501202" cy="276999"/>
          </a:xfrm>
          <a:prstGeom prst="rect">
            <a:avLst/>
          </a:prstGeom>
          <a:noFill/>
        </p:spPr>
        <p:txBody>
          <a:bodyPr wrap="square" rtlCol="0">
            <a:spAutoFit/>
          </a:bodyPr>
          <a:lstStyle/>
          <a:p>
            <a:r>
              <a:rPr lang="en-US" sz="1200" b="1">
                <a:solidFill>
                  <a:schemeClr val="accent2">
                    <a:lumMod val="75000"/>
                  </a:schemeClr>
                </a:solidFill>
              </a:rPr>
              <a:t>60°</a:t>
            </a:r>
          </a:p>
        </p:txBody>
      </p:sp>
      <p:sp>
        <p:nvSpPr>
          <p:cNvPr id="50" name="TextBox 49">
            <a:extLst>
              <a:ext uri="{FF2B5EF4-FFF2-40B4-BE49-F238E27FC236}">
                <a16:creationId xmlns:a16="http://schemas.microsoft.com/office/drawing/2014/main" id="{2AAF92D4-92BA-185A-11D6-25276EA5C3DF}"/>
              </a:ext>
            </a:extLst>
          </p:cNvPr>
          <p:cNvSpPr txBox="1"/>
          <p:nvPr/>
        </p:nvSpPr>
        <p:spPr>
          <a:xfrm>
            <a:off x="3518252" y="4799519"/>
            <a:ext cx="501202" cy="276999"/>
          </a:xfrm>
          <a:prstGeom prst="rect">
            <a:avLst/>
          </a:prstGeom>
          <a:noFill/>
        </p:spPr>
        <p:txBody>
          <a:bodyPr wrap="square" rtlCol="0">
            <a:spAutoFit/>
          </a:bodyPr>
          <a:lstStyle/>
          <a:p>
            <a:r>
              <a:rPr lang="en-US" sz="1200" b="1">
                <a:solidFill>
                  <a:schemeClr val="accent2">
                    <a:lumMod val="75000"/>
                  </a:schemeClr>
                </a:solidFill>
              </a:rPr>
              <a:t>65°</a:t>
            </a:r>
          </a:p>
        </p:txBody>
      </p:sp>
      <p:sp>
        <p:nvSpPr>
          <p:cNvPr id="51" name="TextBox 50">
            <a:extLst>
              <a:ext uri="{FF2B5EF4-FFF2-40B4-BE49-F238E27FC236}">
                <a16:creationId xmlns:a16="http://schemas.microsoft.com/office/drawing/2014/main" id="{A82DA2F0-82E9-66BC-FC0F-756F59EEA7DE}"/>
              </a:ext>
            </a:extLst>
          </p:cNvPr>
          <p:cNvSpPr txBox="1"/>
          <p:nvPr/>
        </p:nvSpPr>
        <p:spPr>
          <a:xfrm>
            <a:off x="3518252" y="5144520"/>
            <a:ext cx="501202" cy="276999"/>
          </a:xfrm>
          <a:prstGeom prst="rect">
            <a:avLst/>
          </a:prstGeom>
          <a:noFill/>
        </p:spPr>
        <p:txBody>
          <a:bodyPr wrap="square" rtlCol="0">
            <a:spAutoFit/>
          </a:bodyPr>
          <a:lstStyle/>
          <a:p>
            <a:r>
              <a:rPr lang="en-US" sz="1200" b="1">
                <a:solidFill>
                  <a:schemeClr val="accent2">
                    <a:lumMod val="75000"/>
                  </a:schemeClr>
                </a:solidFill>
              </a:rPr>
              <a:t>70°</a:t>
            </a:r>
          </a:p>
        </p:txBody>
      </p:sp>
      <p:sp>
        <p:nvSpPr>
          <p:cNvPr id="2" name="TextBox 1">
            <a:extLst>
              <a:ext uri="{FF2B5EF4-FFF2-40B4-BE49-F238E27FC236}">
                <a16:creationId xmlns:a16="http://schemas.microsoft.com/office/drawing/2014/main" id="{5259516A-8785-E0E3-FDD9-3FA34ED27B0C}"/>
              </a:ext>
            </a:extLst>
          </p:cNvPr>
          <p:cNvSpPr txBox="1"/>
          <p:nvPr/>
        </p:nvSpPr>
        <p:spPr>
          <a:xfrm>
            <a:off x="5186749" y="5362872"/>
            <a:ext cx="469121" cy="369332"/>
          </a:xfrm>
          <a:prstGeom prst="rect">
            <a:avLst/>
          </a:prstGeom>
          <a:noFill/>
        </p:spPr>
        <p:txBody>
          <a:bodyPr wrap="square" rtlCol="0">
            <a:spAutoFit/>
          </a:bodyPr>
          <a:lstStyle/>
          <a:p>
            <a:r>
              <a:rPr lang="en-US" b="1">
                <a:latin typeface="Calibri" panose="020F0502020204030204" pitchFamily="34" charset="0"/>
                <a:ea typeface="Calibri" panose="020F0502020204030204" pitchFamily="34" charset="0"/>
                <a:cs typeface="Calibri" panose="020F0502020204030204" pitchFamily="34" charset="0"/>
              </a:rPr>
              <a:t>LO</a:t>
            </a:r>
          </a:p>
        </p:txBody>
      </p:sp>
      <p:sp>
        <p:nvSpPr>
          <p:cNvPr id="3" name="TextBox 2">
            <a:extLst>
              <a:ext uri="{FF2B5EF4-FFF2-40B4-BE49-F238E27FC236}">
                <a16:creationId xmlns:a16="http://schemas.microsoft.com/office/drawing/2014/main" id="{AB095AEF-2E65-9887-C58A-F6B7BF3597E3}"/>
              </a:ext>
            </a:extLst>
          </p:cNvPr>
          <p:cNvSpPr txBox="1"/>
          <p:nvPr/>
        </p:nvSpPr>
        <p:spPr>
          <a:xfrm>
            <a:off x="6925985" y="4491333"/>
            <a:ext cx="469121" cy="369332"/>
          </a:xfrm>
          <a:prstGeom prst="rect">
            <a:avLst/>
          </a:prstGeom>
          <a:noFill/>
        </p:spPr>
        <p:txBody>
          <a:bodyPr wrap="square" rtlCol="0">
            <a:spAutoFit/>
          </a:bodyPr>
          <a:lstStyle/>
          <a:p>
            <a:r>
              <a:rPr lang="en-US" b="1">
                <a:latin typeface="Calibri" panose="020F0502020204030204" pitchFamily="34" charset="0"/>
                <a:ea typeface="Calibri" panose="020F0502020204030204" pitchFamily="34" charset="0"/>
                <a:cs typeface="Calibri" panose="020F0502020204030204" pitchFamily="34" charset="0"/>
              </a:rPr>
              <a:t>LO</a:t>
            </a:r>
          </a:p>
        </p:txBody>
      </p:sp>
      <p:sp>
        <p:nvSpPr>
          <p:cNvPr id="4" name="TextBox 3">
            <a:extLst>
              <a:ext uri="{FF2B5EF4-FFF2-40B4-BE49-F238E27FC236}">
                <a16:creationId xmlns:a16="http://schemas.microsoft.com/office/drawing/2014/main" id="{DC47F3FE-3E93-6CA9-17D7-A190DA80E178}"/>
              </a:ext>
            </a:extLst>
          </p:cNvPr>
          <p:cNvSpPr txBox="1"/>
          <p:nvPr/>
        </p:nvSpPr>
        <p:spPr>
          <a:xfrm>
            <a:off x="5023045" y="2049210"/>
            <a:ext cx="469121" cy="369332"/>
          </a:xfrm>
          <a:prstGeom prst="rect">
            <a:avLst/>
          </a:prstGeom>
          <a:noFill/>
        </p:spPr>
        <p:txBody>
          <a:bodyPr wrap="square" rtlCol="0">
            <a:spAutoFit/>
          </a:bodyPr>
          <a:lstStyle/>
          <a:p>
            <a:r>
              <a:rPr lang="en-US" b="1">
                <a:latin typeface="Calibri" panose="020F0502020204030204" pitchFamily="34" charset="0"/>
                <a:ea typeface="Calibri" panose="020F0502020204030204" pitchFamily="34" charset="0"/>
                <a:cs typeface="Calibri" panose="020F0502020204030204" pitchFamily="34" charset="0"/>
              </a:rPr>
              <a:t>TO</a:t>
            </a:r>
          </a:p>
        </p:txBody>
      </p:sp>
      <p:sp>
        <p:nvSpPr>
          <p:cNvPr id="5" name="TextBox 4">
            <a:extLst>
              <a:ext uri="{FF2B5EF4-FFF2-40B4-BE49-F238E27FC236}">
                <a16:creationId xmlns:a16="http://schemas.microsoft.com/office/drawing/2014/main" id="{EB383DC7-B37F-9AB5-F384-474243654052}"/>
              </a:ext>
            </a:extLst>
          </p:cNvPr>
          <p:cNvSpPr txBox="1"/>
          <p:nvPr/>
        </p:nvSpPr>
        <p:spPr>
          <a:xfrm>
            <a:off x="6225627" y="2049210"/>
            <a:ext cx="469121" cy="369332"/>
          </a:xfrm>
          <a:prstGeom prst="rect">
            <a:avLst/>
          </a:prstGeom>
          <a:noFill/>
        </p:spPr>
        <p:txBody>
          <a:bodyPr wrap="square" rtlCol="0">
            <a:spAutoFit/>
          </a:bodyPr>
          <a:lstStyle/>
          <a:p>
            <a:r>
              <a:rPr lang="en-US" b="1">
                <a:latin typeface="Calibri" panose="020F0502020204030204" pitchFamily="34" charset="0"/>
                <a:ea typeface="Calibri" panose="020F0502020204030204" pitchFamily="34" charset="0"/>
                <a:cs typeface="Calibri" panose="020F0502020204030204" pitchFamily="34" charset="0"/>
              </a:rPr>
              <a:t>TO</a:t>
            </a:r>
          </a:p>
        </p:txBody>
      </p:sp>
    </p:spTree>
    <p:extLst>
      <p:ext uri="{BB962C8B-B14F-4D97-AF65-F5344CB8AC3E}">
        <p14:creationId xmlns:p14="http://schemas.microsoft.com/office/powerpoint/2010/main" val="1848065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3CE9492-2E72-CD47-5F16-5DDF012EC244}"/>
              </a:ext>
            </a:extLst>
          </p:cNvPr>
          <p:cNvSpPr>
            <a:spLocks noGrp="1"/>
          </p:cNvSpPr>
          <p:nvPr>
            <p:ph type="sldNum" sz="quarter" idx="16"/>
          </p:nvPr>
        </p:nvSpPr>
        <p:spPr>
          <a:xfrm>
            <a:off x="6233012" y="6240526"/>
            <a:ext cx="2743200" cy="365125"/>
          </a:xfrm>
        </p:spPr>
        <p:txBody>
          <a:bodyPr/>
          <a:lstStyle/>
          <a:p>
            <a:fld id="{FEC4A954-C260-E84D-8B85-4D54550A05DF}" type="slidenum">
              <a:rPr lang="it-IT" smtClean="0"/>
              <a:pPr/>
              <a:t>15</a:t>
            </a:fld>
            <a:endParaRPr lang="it-IT"/>
          </a:p>
        </p:txBody>
      </p:sp>
      <p:pic>
        <p:nvPicPr>
          <p:cNvPr id="7" name="Picture 6" descr="A graph of a number of objects&#10;&#10;AI-generated content may be incorrect.">
            <a:extLst>
              <a:ext uri="{FF2B5EF4-FFF2-40B4-BE49-F238E27FC236}">
                <a16:creationId xmlns:a16="http://schemas.microsoft.com/office/drawing/2014/main" id="{FFE7191B-EBC4-FD38-ED3F-6EA58A85D7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19" y="1036317"/>
            <a:ext cx="4510524" cy="2916918"/>
          </a:xfrm>
          <a:prstGeom prst="rect">
            <a:avLst/>
          </a:prstGeom>
          <a:ln>
            <a:noFill/>
          </a:ln>
        </p:spPr>
      </p:pic>
      <p:pic>
        <p:nvPicPr>
          <p:cNvPr id="8" name="Picture 7" descr="A graph of a graph showing a number of different colors&#10;&#10;AI-generated content may be incorrect.">
            <a:extLst>
              <a:ext uri="{FF2B5EF4-FFF2-40B4-BE49-F238E27FC236}">
                <a16:creationId xmlns:a16="http://schemas.microsoft.com/office/drawing/2014/main" id="{3C9E654B-3359-958A-8007-C91960653F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86" y="3429716"/>
            <a:ext cx="4562992" cy="2950849"/>
          </a:xfrm>
          <a:prstGeom prst="rect">
            <a:avLst/>
          </a:prstGeom>
        </p:spPr>
      </p:pic>
      <p:grpSp>
        <p:nvGrpSpPr>
          <p:cNvPr id="9" name="Group 8">
            <a:extLst>
              <a:ext uri="{FF2B5EF4-FFF2-40B4-BE49-F238E27FC236}">
                <a16:creationId xmlns:a16="http://schemas.microsoft.com/office/drawing/2014/main" id="{E56FFE71-9D6E-115A-05C6-62D8B72A3ED9}"/>
              </a:ext>
            </a:extLst>
          </p:cNvPr>
          <p:cNvGrpSpPr/>
          <p:nvPr/>
        </p:nvGrpSpPr>
        <p:grpSpPr>
          <a:xfrm>
            <a:off x="573718" y="1131330"/>
            <a:ext cx="519119" cy="1031237"/>
            <a:chOff x="452385" y="1511883"/>
            <a:chExt cx="519119" cy="1031237"/>
          </a:xfrm>
        </p:grpSpPr>
        <p:sp>
          <p:nvSpPr>
            <p:cNvPr id="10" name="TextBox 9">
              <a:extLst>
                <a:ext uri="{FF2B5EF4-FFF2-40B4-BE49-F238E27FC236}">
                  <a16:creationId xmlns:a16="http://schemas.microsoft.com/office/drawing/2014/main" id="{B1708492-0A24-632C-6747-774A922F6050}"/>
                </a:ext>
              </a:extLst>
            </p:cNvPr>
            <p:cNvSpPr txBox="1"/>
            <p:nvPr/>
          </p:nvSpPr>
          <p:spPr>
            <a:xfrm>
              <a:off x="452386" y="1511883"/>
              <a:ext cx="501202" cy="276999"/>
            </a:xfrm>
            <a:prstGeom prst="rect">
              <a:avLst/>
            </a:prstGeom>
            <a:noFill/>
          </p:spPr>
          <p:txBody>
            <a:bodyPr wrap="square" rtlCol="0">
              <a:spAutoFit/>
            </a:bodyPr>
            <a:lstStyle/>
            <a:p>
              <a:r>
                <a:rPr lang="en-US" sz="1200" b="1">
                  <a:solidFill>
                    <a:schemeClr val="accent2">
                      <a:lumMod val="75000"/>
                    </a:schemeClr>
                  </a:solidFill>
                </a:rPr>
                <a:t>60°</a:t>
              </a:r>
            </a:p>
          </p:txBody>
        </p:sp>
        <p:sp>
          <p:nvSpPr>
            <p:cNvPr id="11" name="TextBox 10">
              <a:extLst>
                <a:ext uri="{FF2B5EF4-FFF2-40B4-BE49-F238E27FC236}">
                  <a16:creationId xmlns:a16="http://schemas.microsoft.com/office/drawing/2014/main" id="{40926C0D-8530-E8B3-FFA7-ACF9B3A6BE93}"/>
                </a:ext>
              </a:extLst>
            </p:cNvPr>
            <p:cNvSpPr txBox="1"/>
            <p:nvPr/>
          </p:nvSpPr>
          <p:spPr>
            <a:xfrm>
              <a:off x="452385" y="1911993"/>
              <a:ext cx="519119" cy="276999"/>
            </a:xfrm>
            <a:prstGeom prst="rect">
              <a:avLst/>
            </a:prstGeom>
            <a:noFill/>
          </p:spPr>
          <p:txBody>
            <a:bodyPr wrap="square" rtlCol="0">
              <a:spAutoFit/>
            </a:bodyPr>
            <a:lstStyle/>
            <a:p>
              <a:r>
                <a:rPr lang="en-US" sz="1200" b="1">
                  <a:solidFill>
                    <a:schemeClr val="accent2">
                      <a:lumMod val="75000"/>
                    </a:schemeClr>
                  </a:solidFill>
                </a:rPr>
                <a:t>65 °</a:t>
              </a:r>
            </a:p>
          </p:txBody>
        </p:sp>
        <p:sp>
          <p:nvSpPr>
            <p:cNvPr id="12" name="TextBox 11">
              <a:extLst>
                <a:ext uri="{FF2B5EF4-FFF2-40B4-BE49-F238E27FC236}">
                  <a16:creationId xmlns:a16="http://schemas.microsoft.com/office/drawing/2014/main" id="{60C84817-364D-1BED-A689-66693A245A08}"/>
                </a:ext>
              </a:extLst>
            </p:cNvPr>
            <p:cNvSpPr txBox="1"/>
            <p:nvPr/>
          </p:nvSpPr>
          <p:spPr>
            <a:xfrm>
              <a:off x="452386" y="2266121"/>
              <a:ext cx="501202" cy="276999"/>
            </a:xfrm>
            <a:prstGeom prst="rect">
              <a:avLst/>
            </a:prstGeom>
            <a:noFill/>
          </p:spPr>
          <p:txBody>
            <a:bodyPr wrap="square" rtlCol="0">
              <a:spAutoFit/>
            </a:bodyPr>
            <a:lstStyle/>
            <a:p>
              <a:r>
                <a:rPr lang="en-US" sz="1200" b="1">
                  <a:solidFill>
                    <a:schemeClr val="accent2">
                      <a:lumMod val="75000"/>
                    </a:schemeClr>
                  </a:solidFill>
                </a:rPr>
                <a:t>70 °</a:t>
              </a:r>
            </a:p>
          </p:txBody>
        </p:sp>
      </p:grpSp>
      <p:grpSp>
        <p:nvGrpSpPr>
          <p:cNvPr id="13" name="Group 12">
            <a:extLst>
              <a:ext uri="{FF2B5EF4-FFF2-40B4-BE49-F238E27FC236}">
                <a16:creationId xmlns:a16="http://schemas.microsoft.com/office/drawing/2014/main" id="{25563C1B-75B3-2B98-740F-46D8088BAC4A}"/>
              </a:ext>
            </a:extLst>
          </p:cNvPr>
          <p:cNvGrpSpPr/>
          <p:nvPr/>
        </p:nvGrpSpPr>
        <p:grpSpPr>
          <a:xfrm>
            <a:off x="626084" y="3979174"/>
            <a:ext cx="519119" cy="1031237"/>
            <a:chOff x="452385" y="1511883"/>
            <a:chExt cx="519119" cy="1031237"/>
          </a:xfrm>
        </p:grpSpPr>
        <p:sp>
          <p:nvSpPr>
            <p:cNvPr id="14" name="TextBox 13">
              <a:extLst>
                <a:ext uri="{FF2B5EF4-FFF2-40B4-BE49-F238E27FC236}">
                  <a16:creationId xmlns:a16="http://schemas.microsoft.com/office/drawing/2014/main" id="{75301D05-87D9-9FAF-E4F4-5C2720C2BA26}"/>
                </a:ext>
              </a:extLst>
            </p:cNvPr>
            <p:cNvSpPr txBox="1"/>
            <p:nvPr/>
          </p:nvSpPr>
          <p:spPr>
            <a:xfrm>
              <a:off x="452386" y="1511883"/>
              <a:ext cx="501202" cy="276999"/>
            </a:xfrm>
            <a:prstGeom prst="rect">
              <a:avLst/>
            </a:prstGeom>
            <a:noFill/>
          </p:spPr>
          <p:txBody>
            <a:bodyPr wrap="square" rtlCol="0">
              <a:spAutoFit/>
            </a:bodyPr>
            <a:lstStyle/>
            <a:p>
              <a:r>
                <a:rPr lang="en-US" sz="1200" b="1">
                  <a:solidFill>
                    <a:schemeClr val="accent2">
                      <a:lumMod val="75000"/>
                    </a:schemeClr>
                  </a:solidFill>
                </a:rPr>
                <a:t>60°</a:t>
              </a:r>
            </a:p>
          </p:txBody>
        </p:sp>
        <p:sp>
          <p:nvSpPr>
            <p:cNvPr id="15" name="TextBox 14">
              <a:extLst>
                <a:ext uri="{FF2B5EF4-FFF2-40B4-BE49-F238E27FC236}">
                  <a16:creationId xmlns:a16="http://schemas.microsoft.com/office/drawing/2014/main" id="{620CC7ED-4383-03CC-3596-1C6AD257CFD9}"/>
                </a:ext>
              </a:extLst>
            </p:cNvPr>
            <p:cNvSpPr txBox="1"/>
            <p:nvPr/>
          </p:nvSpPr>
          <p:spPr>
            <a:xfrm>
              <a:off x="452385" y="1911993"/>
              <a:ext cx="519119" cy="276999"/>
            </a:xfrm>
            <a:prstGeom prst="rect">
              <a:avLst/>
            </a:prstGeom>
            <a:noFill/>
          </p:spPr>
          <p:txBody>
            <a:bodyPr wrap="square" rtlCol="0">
              <a:spAutoFit/>
            </a:bodyPr>
            <a:lstStyle/>
            <a:p>
              <a:r>
                <a:rPr lang="en-US" sz="1200" b="1">
                  <a:solidFill>
                    <a:schemeClr val="accent2">
                      <a:lumMod val="75000"/>
                    </a:schemeClr>
                  </a:solidFill>
                </a:rPr>
                <a:t>65 °</a:t>
              </a:r>
            </a:p>
          </p:txBody>
        </p:sp>
        <p:sp>
          <p:nvSpPr>
            <p:cNvPr id="16" name="TextBox 15">
              <a:extLst>
                <a:ext uri="{FF2B5EF4-FFF2-40B4-BE49-F238E27FC236}">
                  <a16:creationId xmlns:a16="http://schemas.microsoft.com/office/drawing/2014/main" id="{BEA4F609-B0E1-FD9D-0BCC-24094A813FB8}"/>
                </a:ext>
              </a:extLst>
            </p:cNvPr>
            <p:cNvSpPr txBox="1"/>
            <p:nvPr/>
          </p:nvSpPr>
          <p:spPr>
            <a:xfrm>
              <a:off x="452386" y="2266121"/>
              <a:ext cx="501202" cy="276999"/>
            </a:xfrm>
            <a:prstGeom prst="rect">
              <a:avLst/>
            </a:prstGeom>
            <a:noFill/>
          </p:spPr>
          <p:txBody>
            <a:bodyPr wrap="square" rtlCol="0">
              <a:spAutoFit/>
            </a:bodyPr>
            <a:lstStyle/>
            <a:p>
              <a:r>
                <a:rPr lang="en-US" sz="1200" b="1">
                  <a:solidFill>
                    <a:schemeClr val="accent2">
                      <a:lumMod val="75000"/>
                    </a:schemeClr>
                  </a:solidFill>
                </a:rPr>
                <a:t>70 °</a:t>
              </a:r>
            </a:p>
          </p:txBody>
        </p:sp>
      </p:grpSp>
      <p:cxnSp>
        <p:nvCxnSpPr>
          <p:cNvPr id="21" name="Straight Connector 20">
            <a:extLst>
              <a:ext uri="{FF2B5EF4-FFF2-40B4-BE49-F238E27FC236}">
                <a16:creationId xmlns:a16="http://schemas.microsoft.com/office/drawing/2014/main" id="{EF05AC20-692F-9F77-51E1-0EF95ED4C259}"/>
              </a:ext>
            </a:extLst>
          </p:cNvPr>
          <p:cNvCxnSpPr/>
          <p:nvPr/>
        </p:nvCxnSpPr>
        <p:spPr>
          <a:xfrm>
            <a:off x="863198" y="669650"/>
            <a:ext cx="503853"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9D738F4E-8FC5-88B3-F016-7BB7C773DBFF}"/>
              </a:ext>
            </a:extLst>
          </p:cNvPr>
          <p:cNvCxnSpPr/>
          <p:nvPr/>
        </p:nvCxnSpPr>
        <p:spPr>
          <a:xfrm>
            <a:off x="881860" y="1055292"/>
            <a:ext cx="503853" cy="0"/>
          </a:xfrm>
          <a:prstGeom prst="line">
            <a:avLst/>
          </a:prstGeom>
          <a:ln>
            <a:solidFill>
              <a:srgbClr val="C00000"/>
            </a:solidFill>
            <a:prstDash val="dash"/>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70CD2201-830A-BB6F-D8E3-F53A7BFC64B2}"/>
              </a:ext>
            </a:extLst>
          </p:cNvPr>
          <p:cNvSpPr txBox="1"/>
          <p:nvPr/>
        </p:nvSpPr>
        <p:spPr>
          <a:xfrm>
            <a:off x="1474416" y="469595"/>
            <a:ext cx="2174031" cy="338554"/>
          </a:xfrm>
          <a:prstGeom prst="rect">
            <a:avLst/>
          </a:prstGeom>
          <a:noFill/>
        </p:spPr>
        <p:txBody>
          <a:bodyPr wrap="square" rtlCol="0">
            <a:spAutoFit/>
          </a:bodyPr>
          <a:lstStyle/>
          <a:p>
            <a:r>
              <a:rPr lang="en-US" sz="1600"/>
              <a:t>Experimental data </a:t>
            </a:r>
          </a:p>
        </p:txBody>
      </p:sp>
      <p:sp>
        <p:nvSpPr>
          <p:cNvPr id="24" name="TextBox 23">
            <a:extLst>
              <a:ext uri="{FF2B5EF4-FFF2-40B4-BE49-F238E27FC236}">
                <a16:creationId xmlns:a16="http://schemas.microsoft.com/office/drawing/2014/main" id="{DD4C91AC-90E5-49FC-3620-EA189044E81B}"/>
              </a:ext>
            </a:extLst>
          </p:cNvPr>
          <p:cNvSpPr txBox="1"/>
          <p:nvPr/>
        </p:nvSpPr>
        <p:spPr>
          <a:xfrm>
            <a:off x="1514255" y="870626"/>
            <a:ext cx="2174031" cy="338554"/>
          </a:xfrm>
          <a:prstGeom prst="rect">
            <a:avLst/>
          </a:prstGeom>
          <a:noFill/>
        </p:spPr>
        <p:txBody>
          <a:bodyPr wrap="square" rtlCol="0">
            <a:spAutoFit/>
          </a:bodyPr>
          <a:lstStyle/>
          <a:p>
            <a:r>
              <a:rPr lang="en-US" sz="1600"/>
              <a:t>Generated data</a:t>
            </a:r>
          </a:p>
        </p:txBody>
      </p:sp>
      <p:sp>
        <p:nvSpPr>
          <p:cNvPr id="25" name="TextBox 24">
            <a:extLst>
              <a:ext uri="{FF2B5EF4-FFF2-40B4-BE49-F238E27FC236}">
                <a16:creationId xmlns:a16="http://schemas.microsoft.com/office/drawing/2014/main" id="{9F076FD6-D806-949B-D8B6-51486ABF8A14}"/>
              </a:ext>
            </a:extLst>
          </p:cNvPr>
          <p:cNvSpPr txBox="1"/>
          <p:nvPr/>
        </p:nvSpPr>
        <p:spPr>
          <a:xfrm>
            <a:off x="-40055" y="25465"/>
            <a:ext cx="10400357" cy="646331"/>
          </a:xfrm>
          <a:prstGeom prst="rect">
            <a:avLst/>
          </a:prstGeom>
          <a:noFill/>
        </p:spPr>
        <p:txBody>
          <a:bodyPr wrap="square" rtlCol="0">
            <a:spAutoFit/>
          </a:bodyPr>
          <a:lstStyle/>
          <a:p>
            <a:r>
              <a:rPr lang="en-US" sz="3600" b="1">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IRSE </a:t>
            </a:r>
            <a:r>
              <a:rPr lang="en-US" sz="3600" b="1">
                <a:solidFill>
                  <a:srgbClr val="C00000"/>
                </a:solidFill>
                <a:latin typeface="Calibri" panose="020F0502020204030204" pitchFamily="34" charset="0"/>
                <a:ea typeface="Calibri" panose="020F0502020204030204" pitchFamily="34" charset="0"/>
                <a:cs typeface="Calibri" panose="020F0502020204030204" pitchFamily="34" charset="0"/>
              </a:rPr>
              <a:t>model</a:t>
            </a:r>
            <a:r>
              <a:rPr lang="en-US" sz="3600" b="1">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3600" b="1">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and dielectric function </a:t>
            </a:r>
            <a:endParaRPr lang="en-US" sz="3600" b="1" u="sng">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26" name="Slide Number Placeholder 4">
            <a:extLst>
              <a:ext uri="{FF2B5EF4-FFF2-40B4-BE49-F238E27FC236}">
                <a16:creationId xmlns:a16="http://schemas.microsoft.com/office/drawing/2014/main" id="{7FD06F9A-43DE-C3B7-22FE-EBAB942B7F49}"/>
              </a:ext>
            </a:extLst>
          </p:cNvPr>
          <p:cNvSpPr txBox="1">
            <a:spLocks/>
          </p:cNvSpPr>
          <p:nvPr/>
        </p:nvSpPr>
        <p:spPr>
          <a:xfrm>
            <a:off x="6233012" y="624052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C4A954-C260-E84D-8B85-4D54550A05DF}" type="slidenum">
              <a:rPr lang="it-IT" smtClean="0"/>
              <a:pPr/>
              <a:t>15</a:t>
            </a:fld>
            <a:endParaRPr lang="it-IT"/>
          </a:p>
        </p:txBody>
      </p:sp>
      <p:sp>
        <p:nvSpPr>
          <p:cNvPr id="36" name="TextBox 35">
            <a:extLst>
              <a:ext uri="{FF2B5EF4-FFF2-40B4-BE49-F238E27FC236}">
                <a16:creationId xmlns:a16="http://schemas.microsoft.com/office/drawing/2014/main" id="{573921E9-CBD9-251B-33FD-18D8C7920D4D}"/>
              </a:ext>
            </a:extLst>
          </p:cNvPr>
          <p:cNvSpPr txBox="1"/>
          <p:nvPr/>
        </p:nvSpPr>
        <p:spPr>
          <a:xfrm>
            <a:off x="6773376" y="586354"/>
            <a:ext cx="469121" cy="369332"/>
          </a:xfrm>
          <a:prstGeom prst="rect">
            <a:avLst/>
          </a:prstGeom>
          <a:noFill/>
        </p:spPr>
        <p:txBody>
          <a:bodyPr wrap="square" rtlCol="0">
            <a:spAutoFit/>
          </a:bodyPr>
          <a:lstStyle/>
          <a:p>
            <a:r>
              <a:rPr lang="en-US" b="1">
                <a:latin typeface="Calibri" panose="020F0502020204030204" pitchFamily="34" charset="0"/>
                <a:ea typeface="Calibri" panose="020F0502020204030204" pitchFamily="34" charset="0"/>
                <a:cs typeface="Calibri" panose="020F0502020204030204" pitchFamily="34" charset="0"/>
              </a:rPr>
              <a:t>TO</a:t>
            </a:r>
          </a:p>
        </p:txBody>
      </p:sp>
      <p:sp>
        <p:nvSpPr>
          <p:cNvPr id="37" name="Rectangle 36">
            <a:extLst>
              <a:ext uri="{FF2B5EF4-FFF2-40B4-BE49-F238E27FC236}">
                <a16:creationId xmlns:a16="http://schemas.microsoft.com/office/drawing/2014/main" id="{D16943B0-C10D-3B01-8A41-484E851C3F4B}"/>
              </a:ext>
            </a:extLst>
          </p:cNvPr>
          <p:cNvSpPr/>
          <p:nvPr/>
        </p:nvSpPr>
        <p:spPr>
          <a:xfrm>
            <a:off x="4412515" y="791303"/>
            <a:ext cx="4753150" cy="2763300"/>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D00D4E4D-DEF5-D0C6-4EB7-FAEB71EA9058}"/>
              </a:ext>
            </a:extLst>
          </p:cNvPr>
          <p:cNvSpPr/>
          <p:nvPr/>
        </p:nvSpPr>
        <p:spPr>
          <a:xfrm>
            <a:off x="4412514" y="3602558"/>
            <a:ext cx="4753149" cy="3003093"/>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a:t>
            </a:r>
          </a:p>
        </p:txBody>
      </p:sp>
      <p:sp>
        <p:nvSpPr>
          <p:cNvPr id="35" name="TextBox 34">
            <a:extLst>
              <a:ext uri="{FF2B5EF4-FFF2-40B4-BE49-F238E27FC236}">
                <a16:creationId xmlns:a16="http://schemas.microsoft.com/office/drawing/2014/main" id="{BD38C709-AF81-8C6C-B01A-D06411384D19}"/>
              </a:ext>
            </a:extLst>
          </p:cNvPr>
          <p:cNvSpPr txBox="1"/>
          <p:nvPr/>
        </p:nvSpPr>
        <p:spPr>
          <a:xfrm>
            <a:off x="6388016" y="587609"/>
            <a:ext cx="469121" cy="369332"/>
          </a:xfrm>
          <a:prstGeom prst="rect">
            <a:avLst/>
          </a:prstGeom>
          <a:noFill/>
        </p:spPr>
        <p:txBody>
          <a:bodyPr wrap="square" rtlCol="0">
            <a:spAutoFit/>
          </a:bodyPr>
          <a:lstStyle/>
          <a:p>
            <a:r>
              <a:rPr lang="en-US" b="1">
                <a:latin typeface="Calibri" panose="020F0502020204030204" pitchFamily="34" charset="0"/>
                <a:ea typeface="Calibri" panose="020F0502020204030204" pitchFamily="34" charset="0"/>
                <a:cs typeface="Calibri" panose="020F0502020204030204" pitchFamily="34" charset="0"/>
              </a:rPr>
              <a:t>TO</a:t>
            </a:r>
          </a:p>
        </p:txBody>
      </p:sp>
      <p:pic>
        <p:nvPicPr>
          <p:cNvPr id="47" name="Picture 46" descr="A graph of a graph showing different types of data&#10;&#10;AI-generated content may be incorrect.">
            <a:extLst>
              <a:ext uri="{FF2B5EF4-FFF2-40B4-BE49-F238E27FC236}">
                <a16:creationId xmlns:a16="http://schemas.microsoft.com/office/drawing/2014/main" id="{8C48138E-6705-5015-B1D6-EA25491136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72609" y="894893"/>
            <a:ext cx="4753149" cy="3073822"/>
          </a:xfrm>
          <a:prstGeom prst="rect">
            <a:avLst/>
          </a:prstGeom>
          <a:ln w="28575">
            <a:solidFill>
              <a:srgbClr val="FF0000"/>
            </a:solidFill>
          </a:ln>
        </p:spPr>
      </p:pic>
      <p:sp>
        <p:nvSpPr>
          <p:cNvPr id="34" name="TextBox 33">
            <a:extLst>
              <a:ext uri="{FF2B5EF4-FFF2-40B4-BE49-F238E27FC236}">
                <a16:creationId xmlns:a16="http://schemas.microsoft.com/office/drawing/2014/main" id="{24EA6416-C6AD-03F4-72D1-19AC56806D76}"/>
              </a:ext>
            </a:extLst>
          </p:cNvPr>
          <p:cNvSpPr txBox="1"/>
          <p:nvPr/>
        </p:nvSpPr>
        <p:spPr>
          <a:xfrm>
            <a:off x="5062151" y="568526"/>
            <a:ext cx="469120" cy="369332"/>
          </a:xfrm>
          <a:prstGeom prst="rect">
            <a:avLst/>
          </a:prstGeom>
          <a:noFill/>
        </p:spPr>
        <p:txBody>
          <a:bodyPr wrap="square" rtlCol="0">
            <a:spAutoFit/>
          </a:bodyPr>
          <a:lstStyle/>
          <a:p>
            <a:r>
              <a:rPr lang="en-US" b="1">
                <a:latin typeface="Calibri" panose="020F0502020204030204" pitchFamily="34" charset="0"/>
                <a:ea typeface="Calibri" panose="020F0502020204030204" pitchFamily="34" charset="0"/>
                <a:cs typeface="Calibri" panose="020F0502020204030204" pitchFamily="34" charset="0"/>
              </a:rPr>
              <a:t>TO</a:t>
            </a:r>
          </a:p>
        </p:txBody>
      </p:sp>
      <p:pic>
        <p:nvPicPr>
          <p:cNvPr id="42" name="Picture 41" descr="A graph of a number of objects&#10;&#10;AI-generated content may be incorrect.">
            <a:extLst>
              <a:ext uri="{FF2B5EF4-FFF2-40B4-BE49-F238E27FC236}">
                <a16:creationId xmlns:a16="http://schemas.microsoft.com/office/drawing/2014/main" id="{B5DBF1F0-4FB5-C012-C5AE-E1BA23E348B6}"/>
              </a:ext>
            </a:extLst>
          </p:cNvPr>
          <p:cNvPicPr>
            <a:picLocks noChangeAspect="1"/>
          </p:cNvPicPr>
          <p:nvPr/>
        </p:nvPicPr>
        <p:blipFill>
          <a:blip r:embed="rId6">
            <a:extLst>
              <a:ext uri="{28A0092B-C50C-407E-A947-70E740481C1C}">
                <a14:useLocalDpi xmlns:a14="http://schemas.microsoft.com/office/drawing/2010/main" val="0"/>
              </a:ext>
            </a:extLst>
          </a:blip>
          <a:srcRect l="2129" r="3200"/>
          <a:stretch>
            <a:fillRect/>
          </a:stretch>
        </p:blipFill>
        <p:spPr>
          <a:xfrm>
            <a:off x="4412514" y="3581629"/>
            <a:ext cx="4753148" cy="3246799"/>
          </a:xfrm>
          <a:prstGeom prst="rect">
            <a:avLst/>
          </a:prstGeom>
          <a:ln w="38100">
            <a:solidFill>
              <a:schemeClr val="tx2">
                <a:lumMod val="50000"/>
                <a:lumOff val="50000"/>
              </a:schemeClr>
            </a:solidFill>
          </a:ln>
        </p:spPr>
      </p:pic>
      <p:cxnSp>
        <p:nvCxnSpPr>
          <p:cNvPr id="33" name="Straight Connector 32">
            <a:extLst>
              <a:ext uri="{FF2B5EF4-FFF2-40B4-BE49-F238E27FC236}">
                <a16:creationId xmlns:a16="http://schemas.microsoft.com/office/drawing/2014/main" id="{A6644306-0F42-ADD0-2AD3-B7C3B8800A62}"/>
              </a:ext>
            </a:extLst>
          </p:cNvPr>
          <p:cNvCxnSpPr>
            <a:cxnSpLocks/>
          </p:cNvCxnSpPr>
          <p:nvPr/>
        </p:nvCxnSpPr>
        <p:spPr>
          <a:xfrm>
            <a:off x="5287306" y="1143907"/>
            <a:ext cx="0" cy="4785119"/>
          </a:xfrm>
          <a:prstGeom prst="line">
            <a:avLst/>
          </a:prstGeom>
          <a:ln w="19050" cap="flat" cmpd="sng" algn="ctr">
            <a:solidFill>
              <a:schemeClr val="bg1">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a:extLst>
              <a:ext uri="{FF2B5EF4-FFF2-40B4-BE49-F238E27FC236}">
                <a16:creationId xmlns:a16="http://schemas.microsoft.com/office/drawing/2014/main" id="{4E52FED4-1E7D-3A71-4500-F96959013316}"/>
              </a:ext>
            </a:extLst>
          </p:cNvPr>
          <p:cNvCxnSpPr>
            <a:cxnSpLocks/>
          </p:cNvCxnSpPr>
          <p:nvPr/>
        </p:nvCxnSpPr>
        <p:spPr>
          <a:xfrm>
            <a:off x="6588136" y="1154290"/>
            <a:ext cx="0" cy="4734595"/>
          </a:xfrm>
          <a:prstGeom prst="line">
            <a:avLst/>
          </a:prstGeom>
          <a:ln w="19050" cap="flat" cmpd="sng" algn="ctr">
            <a:solidFill>
              <a:schemeClr val="bg1">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14F601B4-3E9D-9A0D-216A-21B4365C5408}"/>
              </a:ext>
            </a:extLst>
          </p:cNvPr>
          <p:cNvCxnSpPr>
            <a:cxnSpLocks/>
          </p:cNvCxnSpPr>
          <p:nvPr/>
        </p:nvCxnSpPr>
        <p:spPr>
          <a:xfrm>
            <a:off x="6957828" y="1154290"/>
            <a:ext cx="0" cy="4769920"/>
          </a:xfrm>
          <a:prstGeom prst="line">
            <a:avLst/>
          </a:prstGeom>
          <a:ln w="19050" cap="flat" cmpd="sng" algn="ctr">
            <a:solidFill>
              <a:schemeClr val="bg1">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TextBox 47">
            <a:extLst>
              <a:ext uri="{FF2B5EF4-FFF2-40B4-BE49-F238E27FC236}">
                <a16:creationId xmlns:a16="http://schemas.microsoft.com/office/drawing/2014/main" id="{523D5093-7EDE-C250-45C4-F72802C14700}"/>
              </a:ext>
            </a:extLst>
          </p:cNvPr>
          <p:cNvSpPr txBox="1"/>
          <p:nvPr/>
        </p:nvSpPr>
        <p:spPr>
          <a:xfrm>
            <a:off x="7346805" y="596290"/>
            <a:ext cx="469121" cy="369332"/>
          </a:xfrm>
          <a:prstGeom prst="rect">
            <a:avLst/>
          </a:prstGeom>
          <a:noFill/>
        </p:spPr>
        <p:txBody>
          <a:bodyPr wrap="square" rtlCol="0">
            <a:spAutoFit/>
          </a:bodyPr>
          <a:lstStyle/>
          <a:p>
            <a:r>
              <a:rPr lang="en-US" b="1">
                <a:latin typeface="Calibri" panose="020F0502020204030204" pitchFamily="34" charset="0"/>
                <a:ea typeface="Calibri" panose="020F0502020204030204" pitchFamily="34" charset="0"/>
                <a:cs typeface="Calibri" panose="020F0502020204030204" pitchFamily="34" charset="0"/>
              </a:rPr>
              <a:t>LO</a:t>
            </a:r>
          </a:p>
        </p:txBody>
      </p:sp>
      <p:cxnSp>
        <p:nvCxnSpPr>
          <p:cNvPr id="49" name="Straight Connector 48">
            <a:extLst>
              <a:ext uri="{FF2B5EF4-FFF2-40B4-BE49-F238E27FC236}">
                <a16:creationId xmlns:a16="http://schemas.microsoft.com/office/drawing/2014/main" id="{D39D7714-3788-DB4E-168F-11D5D02EBF65}"/>
              </a:ext>
            </a:extLst>
          </p:cNvPr>
          <p:cNvCxnSpPr>
            <a:cxnSpLocks/>
          </p:cNvCxnSpPr>
          <p:nvPr/>
        </p:nvCxnSpPr>
        <p:spPr>
          <a:xfrm flipH="1">
            <a:off x="7581365" y="1131330"/>
            <a:ext cx="23247" cy="4998818"/>
          </a:xfrm>
          <a:prstGeom prst="line">
            <a:avLst/>
          </a:prstGeom>
          <a:ln w="19050" cap="flat" cmpd="sng" algn="ctr">
            <a:solidFill>
              <a:schemeClr val="bg1">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TextBox 2">
            <a:extLst>
              <a:ext uri="{FF2B5EF4-FFF2-40B4-BE49-F238E27FC236}">
                <a16:creationId xmlns:a16="http://schemas.microsoft.com/office/drawing/2014/main" id="{D2EC8F36-47D9-DE9F-AEC3-3A15EE67DAB7}"/>
              </a:ext>
            </a:extLst>
          </p:cNvPr>
          <p:cNvSpPr txBox="1"/>
          <p:nvPr/>
        </p:nvSpPr>
        <p:spPr>
          <a:xfrm>
            <a:off x="9414221" y="1032736"/>
            <a:ext cx="2683613" cy="1200329"/>
          </a:xfrm>
          <a:prstGeom prst="rect">
            <a:avLst/>
          </a:prstGeom>
          <a:noFill/>
        </p:spPr>
        <p:txBody>
          <a:bodyPr wrap="square" rtlCol="0">
            <a:spAutoFit/>
          </a:bodyPr>
          <a:lstStyle/>
          <a:p>
            <a:pPr algn="just"/>
            <a:r>
              <a:rPr lang="en-US">
                <a:solidFill>
                  <a:srgbClr val="FF0000"/>
                </a:solidFill>
                <a:latin typeface="Calibri" panose="020F0502020204030204" pitchFamily="34" charset="0"/>
                <a:ea typeface="Calibri" panose="020F0502020204030204" pitchFamily="34" charset="0"/>
                <a:cs typeface="Calibri" panose="020F0502020204030204" pitchFamily="34" charset="0"/>
              </a:rPr>
              <a:t>Dielectric Function </a:t>
            </a:r>
            <a:r>
              <a:rPr lang="en-US" u="sng">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en-US" u="sng">
                <a:solidFill>
                  <a:srgbClr val="FF0000"/>
                </a:solidFill>
              </a:rPr>
              <a:t>transverse)</a:t>
            </a:r>
            <a:r>
              <a:rPr lang="en-US">
                <a:solidFill>
                  <a:srgbClr val="FF0000"/>
                </a:solidFill>
              </a:rPr>
              <a:t>   </a:t>
            </a:r>
            <a:r>
              <a:rPr lang="en-US">
                <a:solidFill>
                  <a:schemeClr val="accent6">
                    <a:lumMod val="50000"/>
                  </a:schemeClr>
                </a:solidFill>
              </a:rPr>
              <a:t>and</a:t>
            </a:r>
          </a:p>
          <a:p>
            <a:pPr algn="just"/>
            <a:r>
              <a:rPr lang="en-US">
                <a:solidFill>
                  <a:srgbClr val="0070C0"/>
                </a:solidFill>
              </a:rPr>
              <a:t>Energy Loss Function </a:t>
            </a:r>
            <a:r>
              <a:rPr lang="en-US" u="sng">
                <a:solidFill>
                  <a:srgbClr val="0070C0"/>
                </a:solidFill>
              </a:rPr>
              <a:t>(longitudinal) </a:t>
            </a:r>
            <a:endParaRPr lang="en-US" u="sng">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F6805469-DDA4-D599-BF2F-47B1279095BF}"/>
              </a:ext>
            </a:extLst>
          </p:cNvPr>
          <p:cNvSpPr txBox="1"/>
          <p:nvPr/>
        </p:nvSpPr>
        <p:spPr>
          <a:xfrm>
            <a:off x="9414221" y="2363347"/>
            <a:ext cx="2683612" cy="1477328"/>
          </a:xfrm>
          <a:prstGeom prst="rect">
            <a:avLst/>
          </a:prstGeom>
          <a:noFill/>
        </p:spPr>
        <p:txBody>
          <a:bodyPr wrap="square" rtlCol="0">
            <a:spAutoFit/>
          </a:bodyPr>
          <a:lstStyle/>
          <a:p>
            <a:pPr algn="just"/>
            <a:r>
              <a:rPr lang="en-US"/>
              <a:t>The main peak becomes narrower and shifts to   higher frequency </a:t>
            </a:r>
            <a:r>
              <a:rPr lang="en-US">
                <a:solidFill>
                  <a:srgbClr val="C00000"/>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en-US">
                <a:solidFill>
                  <a:srgbClr val="FF0000"/>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C</a:t>
            </a:r>
            <a:r>
              <a:rPr lang="en-US">
                <a:solidFill>
                  <a:srgbClr val="FF0000"/>
                </a:solidFill>
              </a:rPr>
              <a:t>hange in structural ordering.</a:t>
            </a:r>
          </a:p>
        </p:txBody>
      </p:sp>
    </p:spTree>
    <p:extLst>
      <p:ext uri="{BB962C8B-B14F-4D97-AF65-F5344CB8AC3E}">
        <p14:creationId xmlns:p14="http://schemas.microsoft.com/office/powerpoint/2010/main" val="2717416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2382403-2A1C-E461-0E17-1C6A12541C05}"/>
              </a:ext>
            </a:extLst>
          </p:cNvPr>
          <p:cNvSpPr>
            <a:spLocks noGrp="1"/>
          </p:cNvSpPr>
          <p:nvPr>
            <p:ph type="sldNum" sz="quarter" idx="16"/>
          </p:nvPr>
        </p:nvSpPr>
        <p:spPr>
          <a:xfrm>
            <a:off x="8899849" y="6341918"/>
            <a:ext cx="2743200" cy="365125"/>
          </a:xfrm>
        </p:spPr>
        <p:txBody>
          <a:bodyPr/>
          <a:lstStyle/>
          <a:p>
            <a:fld id="{FEC4A954-C260-E84D-8B85-4D54550A05DF}" type="slidenum">
              <a:rPr lang="it-IT" smtClean="0"/>
              <a:pPr/>
              <a:t>16</a:t>
            </a:fld>
            <a:endParaRPr lang="it-IT"/>
          </a:p>
        </p:txBody>
      </p:sp>
      <p:sp>
        <p:nvSpPr>
          <p:cNvPr id="7" name="TextBox 6">
            <a:extLst>
              <a:ext uri="{FF2B5EF4-FFF2-40B4-BE49-F238E27FC236}">
                <a16:creationId xmlns:a16="http://schemas.microsoft.com/office/drawing/2014/main" id="{CBAC07BF-8D49-72D8-BDEB-8EF5ECEFC622}"/>
              </a:ext>
            </a:extLst>
          </p:cNvPr>
          <p:cNvSpPr txBox="1"/>
          <p:nvPr/>
        </p:nvSpPr>
        <p:spPr>
          <a:xfrm>
            <a:off x="193901" y="150957"/>
            <a:ext cx="11545814" cy="646331"/>
          </a:xfrm>
          <a:prstGeom prst="rect">
            <a:avLst/>
          </a:prstGeom>
          <a:noFill/>
        </p:spPr>
        <p:txBody>
          <a:bodyPr wrap="square" rtlCol="0">
            <a:spAutoFit/>
          </a:bodyPr>
          <a:lstStyle/>
          <a:p>
            <a:r>
              <a:rPr lang="en-US" sz="3600" b="1">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(44%)TiO</a:t>
            </a:r>
            <a:r>
              <a:rPr lang="en-US" sz="3600" b="1" baseline="-2500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2</a:t>
            </a:r>
            <a:r>
              <a:rPr lang="en-US" sz="3600" b="1">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:GeO</a:t>
            </a:r>
            <a:r>
              <a:rPr lang="en-US" sz="3600" b="1" baseline="-2500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2</a:t>
            </a:r>
            <a:r>
              <a:rPr lang="en-US" sz="3600" b="1">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 annealed </a:t>
            </a:r>
            <a:r>
              <a:rPr lang="en-US" sz="3600" b="1">
                <a:solidFill>
                  <a:srgbClr val="FF0000"/>
                </a:solidFill>
                <a:latin typeface="Calibri" panose="020F0502020204030204" pitchFamily="34" charset="0"/>
                <a:ea typeface="Calibri" panose="020F0502020204030204" pitchFamily="34" charset="0"/>
                <a:cs typeface="Calibri" panose="020F0502020204030204" pitchFamily="34" charset="0"/>
              </a:rPr>
              <a:t>at</a:t>
            </a:r>
            <a:r>
              <a:rPr lang="en-US" sz="3600" b="1" i="1">
                <a:solidFill>
                  <a:srgbClr val="FF0000"/>
                </a:solidFill>
                <a:latin typeface="Calibri" panose="020F0502020204030204" pitchFamily="34" charset="0"/>
                <a:ea typeface="Calibri" panose="020F0502020204030204" pitchFamily="34" charset="0"/>
                <a:cs typeface="Calibri" panose="020F0502020204030204" pitchFamily="34" charset="0"/>
              </a:rPr>
              <a:t> 600 °C (20h plateau at 600 °C )</a:t>
            </a:r>
            <a:endParaRPr lang="en-US" sz="3600" b="1" i="1">
              <a:solidFill>
                <a:srgbClr val="FF0000"/>
              </a:solidFill>
            </a:endParaRPr>
          </a:p>
        </p:txBody>
      </p:sp>
      <p:sp>
        <p:nvSpPr>
          <p:cNvPr id="20" name="Oval 19">
            <a:extLst>
              <a:ext uri="{FF2B5EF4-FFF2-40B4-BE49-F238E27FC236}">
                <a16:creationId xmlns:a16="http://schemas.microsoft.com/office/drawing/2014/main" id="{9300B797-44DF-C6CC-6100-BCB5934AA606}"/>
              </a:ext>
            </a:extLst>
          </p:cNvPr>
          <p:cNvSpPr/>
          <p:nvPr/>
        </p:nvSpPr>
        <p:spPr>
          <a:xfrm>
            <a:off x="8315110" y="799771"/>
            <a:ext cx="1790052" cy="479673"/>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accent1">
                    <a:lumMod val="75000"/>
                  </a:schemeClr>
                </a:solidFill>
              </a:rPr>
              <a:t>ATR</a:t>
            </a:r>
            <a:r>
              <a:rPr lang="en-US"/>
              <a:t> </a:t>
            </a:r>
          </a:p>
        </p:txBody>
      </p:sp>
      <p:pic>
        <p:nvPicPr>
          <p:cNvPr id="2" name="Picture 1" descr="A graph of a graph showing different types of data&#10;&#10;AI-generated content may be incorrect.">
            <a:extLst>
              <a:ext uri="{FF2B5EF4-FFF2-40B4-BE49-F238E27FC236}">
                <a16:creationId xmlns:a16="http://schemas.microsoft.com/office/drawing/2014/main" id="{1824072C-8822-3ED5-6375-229920CFB6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6961"/>
            <a:ext cx="5630966" cy="3641499"/>
          </a:xfrm>
          <a:prstGeom prst="rect">
            <a:avLst/>
          </a:prstGeom>
        </p:spPr>
      </p:pic>
      <p:sp>
        <p:nvSpPr>
          <p:cNvPr id="3" name="Oval 2">
            <a:extLst>
              <a:ext uri="{FF2B5EF4-FFF2-40B4-BE49-F238E27FC236}">
                <a16:creationId xmlns:a16="http://schemas.microsoft.com/office/drawing/2014/main" id="{B9862685-BCB9-5E2D-71E4-E6FCF893B0F9}"/>
              </a:ext>
            </a:extLst>
          </p:cNvPr>
          <p:cNvSpPr/>
          <p:nvPr/>
        </p:nvSpPr>
        <p:spPr>
          <a:xfrm>
            <a:off x="2086837" y="797288"/>
            <a:ext cx="1790052" cy="479673"/>
          </a:xfrm>
          <a:prstGeom prst="ellips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accent1">
                    <a:lumMod val="75000"/>
                  </a:schemeClr>
                </a:solidFill>
              </a:rPr>
              <a:t>IRSE</a:t>
            </a:r>
            <a:r>
              <a:rPr lang="en-US"/>
              <a:t> </a:t>
            </a:r>
          </a:p>
        </p:txBody>
      </p:sp>
      <p:cxnSp>
        <p:nvCxnSpPr>
          <p:cNvPr id="4" name="Straight Arrow Connector 3">
            <a:extLst>
              <a:ext uri="{FF2B5EF4-FFF2-40B4-BE49-F238E27FC236}">
                <a16:creationId xmlns:a16="http://schemas.microsoft.com/office/drawing/2014/main" id="{BF73F88A-45CF-999C-1B50-9D3B8A830A03}"/>
              </a:ext>
            </a:extLst>
          </p:cNvPr>
          <p:cNvCxnSpPr>
            <a:cxnSpLocks/>
          </p:cNvCxnSpPr>
          <p:nvPr/>
        </p:nvCxnSpPr>
        <p:spPr>
          <a:xfrm>
            <a:off x="2339559" y="1849470"/>
            <a:ext cx="395591" cy="695206"/>
          </a:xfrm>
          <a:prstGeom prst="straightConnector1">
            <a:avLst/>
          </a:prstGeom>
          <a:ln w="57150">
            <a:solidFill>
              <a:srgbClr val="B1B50B"/>
            </a:solidFill>
            <a:tailEnd type="triangle"/>
          </a:ln>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33493C52-3B8D-ECCE-D2D7-D0338FF5AC09}"/>
              </a:ext>
            </a:extLst>
          </p:cNvPr>
          <p:cNvSpPr txBox="1"/>
          <p:nvPr/>
        </p:nvSpPr>
        <p:spPr>
          <a:xfrm>
            <a:off x="1081297" y="5214283"/>
            <a:ext cx="10029405" cy="954107"/>
          </a:xfrm>
          <a:prstGeom prst="rect">
            <a:avLst/>
          </a:prstGeom>
          <a:solidFill>
            <a:schemeClr val="accent2">
              <a:lumMod val="20000"/>
              <a:lumOff val="80000"/>
            </a:schemeClr>
          </a:solidFill>
          <a:ln w="76200">
            <a:solidFill>
              <a:schemeClr val="accent2">
                <a:lumMod val="75000"/>
              </a:schemeClr>
            </a:solidFill>
          </a:ln>
        </p:spPr>
        <p:txBody>
          <a:bodyPr wrap="square" anchor="t">
            <a:spAutoFit/>
          </a:bodyPr>
          <a:lstStyle/>
          <a:p>
            <a:pPr algn="just"/>
            <a:r>
              <a:rPr lang="en-US" sz="2800" i="1">
                <a:latin typeface="Calibri" panose="020F0502020204030204" pitchFamily="34" charset="0"/>
                <a:ea typeface="Calibri" panose="020F0502020204030204" pitchFamily="34" charset="0"/>
                <a:cs typeface="Calibri" panose="020F0502020204030204" pitchFamily="34" charset="0"/>
              </a:rPr>
              <a:t>"Do these changes in structural ordering arise from medium-range ordering, or from the onset of crystallization?"</a:t>
            </a:r>
          </a:p>
        </p:txBody>
      </p:sp>
      <p:pic>
        <p:nvPicPr>
          <p:cNvPr id="9" name="Picture 8" descr="A graph of a graph showing different colors&#10;&#10;AI-generated content may be incorrect.">
            <a:extLst>
              <a:ext uri="{FF2B5EF4-FFF2-40B4-BE49-F238E27FC236}">
                <a16:creationId xmlns:a16="http://schemas.microsoft.com/office/drawing/2014/main" id="{7D782137-B361-485F-F4D8-8BD25D7F79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0644" y="1284547"/>
            <a:ext cx="5929071" cy="3834281"/>
          </a:xfrm>
          <a:prstGeom prst="rect">
            <a:avLst/>
          </a:prstGeom>
        </p:spPr>
      </p:pic>
      <p:cxnSp>
        <p:nvCxnSpPr>
          <p:cNvPr id="10" name="Straight Arrow Connector 9">
            <a:extLst>
              <a:ext uri="{FF2B5EF4-FFF2-40B4-BE49-F238E27FC236}">
                <a16:creationId xmlns:a16="http://schemas.microsoft.com/office/drawing/2014/main" id="{EE83B186-2CB1-F3D2-6688-8310C93AC869}"/>
              </a:ext>
            </a:extLst>
          </p:cNvPr>
          <p:cNvCxnSpPr>
            <a:cxnSpLocks/>
          </p:cNvCxnSpPr>
          <p:nvPr/>
        </p:nvCxnSpPr>
        <p:spPr>
          <a:xfrm>
            <a:off x="8702053" y="1849470"/>
            <a:ext cx="395591" cy="695206"/>
          </a:xfrm>
          <a:prstGeom prst="straightConnector1">
            <a:avLst/>
          </a:prstGeom>
          <a:ln w="57150">
            <a:solidFill>
              <a:srgbClr val="B1B50B"/>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7741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331E629-7A6E-EA49-B798-5109B2289CBD}"/>
              </a:ext>
            </a:extLst>
          </p:cNvPr>
          <p:cNvSpPr>
            <a:spLocks noGrp="1"/>
          </p:cNvSpPr>
          <p:nvPr>
            <p:ph type="sldNum" sz="quarter" idx="16"/>
          </p:nvPr>
        </p:nvSpPr>
        <p:spPr/>
        <p:txBody>
          <a:bodyPr/>
          <a:lstStyle/>
          <a:p>
            <a:fld id="{FEC4A954-C260-E84D-8B85-4D54550A05DF}" type="slidenum">
              <a:rPr lang="it-IT" smtClean="0"/>
              <a:pPr/>
              <a:t>17</a:t>
            </a:fld>
            <a:endParaRPr lang="it-IT"/>
          </a:p>
        </p:txBody>
      </p:sp>
      <p:sp>
        <p:nvSpPr>
          <p:cNvPr id="2" name="Title 3">
            <a:extLst>
              <a:ext uri="{FF2B5EF4-FFF2-40B4-BE49-F238E27FC236}">
                <a16:creationId xmlns:a16="http://schemas.microsoft.com/office/drawing/2014/main" id="{89D1A6C7-D39E-179B-99E9-421F9D1F803A}"/>
              </a:ext>
            </a:extLst>
          </p:cNvPr>
          <p:cNvSpPr>
            <a:spLocks noGrp="1"/>
          </p:cNvSpPr>
          <p:nvPr>
            <p:ph type="title"/>
          </p:nvPr>
        </p:nvSpPr>
        <p:spPr>
          <a:xfrm>
            <a:off x="284233" y="13671"/>
            <a:ext cx="7082358" cy="597122"/>
          </a:xfrm>
        </p:spPr>
        <p:txBody>
          <a:bodyPr/>
          <a:lstStyle/>
          <a:p>
            <a:r>
              <a:rPr lang="en-US" sz="3600" b="1">
                <a:solidFill>
                  <a:srgbClr val="007C58"/>
                </a:solidFill>
                <a:latin typeface="Calibri" panose="020F0502020204030204" pitchFamily="34" charset="0"/>
                <a:ea typeface="Calibri" panose="020F0502020204030204" pitchFamily="34" charset="0"/>
                <a:cs typeface="Calibri" panose="020F0502020204030204" pitchFamily="34" charset="0"/>
              </a:rPr>
              <a:t>Morphology – AFM (ex-situ)</a:t>
            </a:r>
          </a:p>
        </p:txBody>
      </p:sp>
      <p:graphicFrame>
        <p:nvGraphicFramePr>
          <p:cNvPr id="13" name="Table 12">
            <a:extLst>
              <a:ext uri="{FF2B5EF4-FFF2-40B4-BE49-F238E27FC236}">
                <a16:creationId xmlns:a16="http://schemas.microsoft.com/office/drawing/2014/main" id="{C59DC724-FFCA-8B14-168D-96D0B31BA4E8}"/>
              </a:ext>
            </a:extLst>
          </p:cNvPr>
          <p:cNvGraphicFramePr>
            <a:graphicFrameLocks noGrp="1"/>
          </p:cNvGraphicFramePr>
          <p:nvPr/>
        </p:nvGraphicFramePr>
        <p:xfrm>
          <a:off x="2158320" y="5545830"/>
          <a:ext cx="8128000" cy="1010920"/>
        </p:xfrm>
        <a:graphic>
          <a:graphicData uri="http://schemas.openxmlformats.org/drawingml/2006/table">
            <a:tbl>
              <a:tblPr firstRow="1" bandRow="1"/>
              <a:tblGrid>
                <a:gridCol w="2032000">
                  <a:extLst>
                    <a:ext uri="{9D8B030D-6E8A-4147-A177-3AD203B41FA5}">
                      <a16:colId xmlns:a16="http://schemas.microsoft.com/office/drawing/2014/main" val="2555488782"/>
                    </a:ext>
                  </a:extLst>
                </a:gridCol>
                <a:gridCol w="2032000">
                  <a:extLst>
                    <a:ext uri="{9D8B030D-6E8A-4147-A177-3AD203B41FA5}">
                      <a16:colId xmlns:a16="http://schemas.microsoft.com/office/drawing/2014/main" val="2003845131"/>
                    </a:ext>
                  </a:extLst>
                </a:gridCol>
                <a:gridCol w="2032000">
                  <a:extLst>
                    <a:ext uri="{9D8B030D-6E8A-4147-A177-3AD203B41FA5}">
                      <a16:colId xmlns:a16="http://schemas.microsoft.com/office/drawing/2014/main" val="3207506307"/>
                    </a:ext>
                  </a:extLst>
                </a:gridCol>
                <a:gridCol w="2032000">
                  <a:extLst>
                    <a:ext uri="{9D8B030D-6E8A-4147-A177-3AD203B41FA5}">
                      <a16:colId xmlns:a16="http://schemas.microsoft.com/office/drawing/2014/main" val="1832091606"/>
                    </a:ext>
                  </a:extLst>
                </a:gridCol>
              </a:tblGrid>
              <a:tr h="370840">
                <a:tc>
                  <a:txBody>
                    <a:bodyPr/>
                    <a:lstStyle/>
                    <a:p>
                      <a:pPr algn="ctr"/>
                      <a:endParaRPr lang="en-US" b="0"/>
                    </a:p>
                  </a:txBody>
                  <a:tcPr anchor="ctr"/>
                </a:tc>
                <a:tc>
                  <a:txBody>
                    <a:bodyPr/>
                    <a:lstStyle/>
                    <a:p>
                      <a:pPr algn="ctr"/>
                      <a:r>
                        <a:rPr lang="en-US" b="0">
                          <a:solidFill>
                            <a:schemeClr val="tx1"/>
                          </a:solidFill>
                        </a:rPr>
                        <a:t> As-deposited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a:solidFill>
                            <a:schemeClr val="tx1"/>
                          </a:solidFill>
                          <a:latin typeface="Calibri" panose="020F0502020204030204" pitchFamily="34" charset="0"/>
                          <a:ea typeface="Calibri" panose="020F0502020204030204" pitchFamily="34" charset="0"/>
                          <a:cs typeface="Calibri" panose="020F0502020204030204" pitchFamily="34" charset="0"/>
                        </a:rPr>
                        <a:t>Annealed at 600 °C</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a:solidFill>
                            <a:schemeClr val="tx1"/>
                          </a:solidFill>
                          <a:latin typeface="Calibri" panose="020F0502020204030204" pitchFamily="34" charset="0"/>
                          <a:ea typeface="Calibri" panose="020F0502020204030204" pitchFamily="34" charset="0"/>
                          <a:cs typeface="Calibri" panose="020F0502020204030204" pitchFamily="34" charset="0"/>
                        </a:rPr>
                        <a:t>Annealed at 700 °C</a:t>
                      </a:r>
                    </a:p>
                  </a:txBody>
                  <a:tcPr anchor="ctr"/>
                </a:tc>
                <a:extLst>
                  <a:ext uri="{0D108BD9-81ED-4DB2-BD59-A6C34878D82A}">
                    <a16:rowId xmlns:a16="http://schemas.microsoft.com/office/drawing/2014/main" val="838437278"/>
                  </a:ext>
                </a:extLst>
              </a:tr>
              <a:tr h="370840">
                <a:tc>
                  <a:txBody>
                    <a:bodyPr/>
                    <a:lstStyle/>
                    <a:p>
                      <a:pPr algn="ctr"/>
                      <a:r>
                        <a:rPr lang="en-US" i="1"/>
                        <a:t>RMS roughness (nm)</a:t>
                      </a:r>
                      <a:r>
                        <a:rPr lang="en-US"/>
                        <a:t> </a:t>
                      </a:r>
                      <a:endParaRPr lang="en-US" b="0"/>
                    </a:p>
                  </a:txBody>
                  <a:tcPr anchor="ctr"/>
                </a:tc>
                <a:tc>
                  <a:txBody>
                    <a:bodyPr/>
                    <a:lstStyle/>
                    <a:p>
                      <a:pPr algn="ctr"/>
                      <a:r>
                        <a:rPr lang="en-US" b="0"/>
                        <a:t>&lt;1</a:t>
                      </a:r>
                    </a:p>
                  </a:txBody>
                  <a:tcPr anchor="ctr"/>
                </a:tc>
                <a:tc>
                  <a:txBody>
                    <a:bodyPr/>
                    <a:lstStyle/>
                    <a:p>
                      <a:pPr algn="ctr"/>
                      <a:r>
                        <a:rPr lang="en-US" b="0"/>
                        <a:t>&lt;2</a:t>
                      </a:r>
                    </a:p>
                  </a:txBody>
                  <a:tcPr anchor="ctr"/>
                </a:tc>
                <a:tc>
                  <a:txBody>
                    <a:bodyPr/>
                    <a:lstStyle/>
                    <a:p>
                      <a:pPr algn="ctr"/>
                      <a:r>
                        <a:rPr lang="en-US" b="0"/>
                        <a:t>~ 44</a:t>
                      </a:r>
                    </a:p>
                  </a:txBody>
                  <a:tcPr anchor="ctr"/>
                </a:tc>
                <a:extLst>
                  <a:ext uri="{0D108BD9-81ED-4DB2-BD59-A6C34878D82A}">
                    <a16:rowId xmlns:a16="http://schemas.microsoft.com/office/drawing/2014/main" val="60618992"/>
                  </a:ext>
                </a:extLst>
              </a:tr>
            </a:tbl>
          </a:graphicData>
        </a:graphic>
      </p:graphicFrame>
      <p:pic>
        <p:nvPicPr>
          <p:cNvPr id="22" name="Picture 21">
            <a:extLst>
              <a:ext uri="{FF2B5EF4-FFF2-40B4-BE49-F238E27FC236}">
                <a16:creationId xmlns:a16="http://schemas.microsoft.com/office/drawing/2014/main" id="{7BE27D78-FBEA-4612-5D84-A9E2D0E9FF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0003" y="1091035"/>
            <a:ext cx="3622859" cy="2926080"/>
          </a:xfrm>
          <a:prstGeom prst="rect">
            <a:avLst/>
          </a:prstGeom>
        </p:spPr>
      </p:pic>
      <p:pic>
        <p:nvPicPr>
          <p:cNvPr id="26" name="Picture 25" descr="A close-up of a red and yellow background&#10;&#10;AI-generated content may be incorrect.">
            <a:extLst>
              <a:ext uri="{FF2B5EF4-FFF2-40B4-BE49-F238E27FC236}">
                <a16:creationId xmlns:a16="http://schemas.microsoft.com/office/drawing/2014/main" id="{2B82BE90-DF4F-D0CA-77B9-69B208EEA6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9145" y="1095375"/>
            <a:ext cx="3793676" cy="2926080"/>
          </a:xfrm>
          <a:prstGeom prst="rect">
            <a:avLst/>
          </a:prstGeom>
        </p:spPr>
      </p:pic>
      <p:sp>
        <p:nvSpPr>
          <p:cNvPr id="17" name="TextBox 16">
            <a:extLst>
              <a:ext uri="{FF2B5EF4-FFF2-40B4-BE49-F238E27FC236}">
                <a16:creationId xmlns:a16="http://schemas.microsoft.com/office/drawing/2014/main" id="{45097BF7-321F-0DEF-F34E-D6512AEF30C8}"/>
              </a:ext>
            </a:extLst>
          </p:cNvPr>
          <p:cNvSpPr txBox="1"/>
          <p:nvPr/>
        </p:nvSpPr>
        <p:spPr>
          <a:xfrm>
            <a:off x="3696452" y="651127"/>
            <a:ext cx="4228551" cy="369332"/>
          </a:xfrm>
          <a:prstGeom prst="rect">
            <a:avLst/>
          </a:prstGeom>
          <a:noFill/>
        </p:spPr>
        <p:txBody>
          <a:bodyPr wrap="square" rtlCol="0">
            <a:spAutoFit/>
          </a:bodyPr>
          <a:lstStyle/>
          <a:p>
            <a:r>
              <a:rPr lang="en-US" b="1">
                <a:solidFill>
                  <a:schemeClr val="bg1"/>
                </a:solidFill>
                <a:highlight>
                  <a:srgbClr val="800000"/>
                </a:highlight>
                <a:latin typeface="Calibri" panose="020F0502020204030204" pitchFamily="34" charset="0"/>
                <a:ea typeface="Calibri" panose="020F0502020204030204" pitchFamily="34" charset="0"/>
                <a:cs typeface="Calibri" panose="020F0502020204030204" pitchFamily="34" charset="0"/>
              </a:rPr>
              <a:t>Annealed at 600 °C (20h plateau at 600 °C)  </a:t>
            </a:r>
          </a:p>
        </p:txBody>
      </p:sp>
      <p:sp>
        <p:nvSpPr>
          <p:cNvPr id="27" name="TextBox 26">
            <a:extLst>
              <a:ext uri="{FF2B5EF4-FFF2-40B4-BE49-F238E27FC236}">
                <a16:creationId xmlns:a16="http://schemas.microsoft.com/office/drawing/2014/main" id="{39159570-EA2D-17F7-A0B9-D4783E4944E1}"/>
              </a:ext>
            </a:extLst>
          </p:cNvPr>
          <p:cNvSpPr txBox="1"/>
          <p:nvPr/>
        </p:nvSpPr>
        <p:spPr>
          <a:xfrm>
            <a:off x="8013451" y="647111"/>
            <a:ext cx="4461538" cy="369332"/>
          </a:xfrm>
          <a:prstGeom prst="rect">
            <a:avLst/>
          </a:prstGeom>
          <a:noFill/>
        </p:spPr>
        <p:txBody>
          <a:bodyPr wrap="square" rtlCol="0">
            <a:spAutoFit/>
          </a:bodyPr>
          <a:lstStyle/>
          <a:p>
            <a:pPr algn="just"/>
            <a:r>
              <a:rPr lang="en-US" b="1">
                <a:solidFill>
                  <a:schemeClr val="bg1"/>
                </a:solidFill>
                <a:highlight>
                  <a:srgbClr val="800000"/>
                </a:highlight>
                <a:latin typeface="Calibri" panose="020F0502020204030204" pitchFamily="34" charset="0"/>
                <a:ea typeface="Calibri" panose="020F0502020204030204" pitchFamily="34" charset="0"/>
                <a:cs typeface="Calibri" panose="020F0502020204030204" pitchFamily="34" charset="0"/>
              </a:rPr>
              <a:t>Annealed at 700 °C(2h plateau at 600 °C)</a:t>
            </a:r>
          </a:p>
        </p:txBody>
      </p:sp>
      <p:pic>
        <p:nvPicPr>
          <p:cNvPr id="29" name="Picture 28" descr="A graph of a graph of a graph&#10;&#10;AI-generated content may be incorrect.">
            <a:extLst>
              <a:ext uri="{FF2B5EF4-FFF2-40B4-BE49-F238E27FC236}">
                <a16:creationId xmlns:a16="http://schemas.microsoft.com/office/drawing/2014/main" id="{F0289AD3-E7B1-CE5A-74CB-3490BCADECE3}"/>
              </a:ext>
            </a:extLst>
          </p:cNvPr>
          <p:cNvPicPr>
            <a:picLocks noChangeAspect="1"/>
          </p:cNvPicPr>
          <p:nvPr/>
        </p:nvPicPr>
        <p:blipFill>
          <a:blip r:embed="rId4">
            <a:extLst>
              <a:ext uri="{28A0092B-C50C-407E-A947-70E740481C1C}">
                <a14:useLocalDpi xmlns:a14="http://schemas.microsoft.com/office/drawing/2010/main" val="0"/>
              </a:ext>
            </a:extLst>
          </a:blip>
          <a:srcRect l="26297" t="31690" r="13446" b="28370"/>
          <a:stretch>
            <a:fillRect/>
          </a:stretch>
        </p:blipFill>
        <p:spPr>
          <a:xfrm>
            <a:off x="8412722" y="4000274"/>
            <a:ext cx="3317423" cy="1369530"/>
          </a:xfrm>
          <a:prstGeom prst="rect">
            <a:avLst/>
          </a:prstGeom>
        </p:spPr>
      </p:pic>
      <p:pic>
        <p:nvPicPr>
          <p:cNvPr id="37" name="Picture 36" descr="A diagram of a square with a number of objects in the middle&#10;&#10;AI-generated content may be incorrect.">
            <a:extLst>
              <a:ext uri="{FF2B5EF4-FFF2-40B4-BE49-F238E27FC236}">
                <a16:creationId xmlns:a16="http://schemas.microsoft.com/office/drawing/2014/main" id="{510E4FF0-518D-9E9C-2BD5-6CEF07F11013}"/>
              </a:ext>
            </a:extLst>
          </p:cNvPr>
          <p:cNvPicPr>
            <a:picLocks noChangeAspect="1"/>
          </p:cNvPicPr>
          <p:nvPr/>
        </p:nvPicPr>
        <p:blipFill>
          <a:blip r:embed="rId5">
            <a:extLst>
              <a:ext uri="{28A0092B-C50C-407E-A947-70E740481C1C}">
                <a14:useLocalDpi xmlns:a14="http://schemas.microsoft.com/office/drawing/2010/main" val="0"/>
              </a:ext>
            </a:extLst>
          </a:blip>
          <a:srcRect l="11458" t="38333" r="3940" b="28482"/>
          <a:stretch>
            <a:fillRect/>
          </a:stretch>
        </p:blipFill>
        <p:spPr>
          <a:xfrm>
            <a:off x="0" y="4150344"/>
            <a:ext cx="3742841" cy="914400"/>
          </a:xfrm>
          <a:prstGeom prst="rect">
            <a:avLst/>
          </a:prstGeom>
        </p:spPr>
      </p:pic>
      <p:pic>
        <p:nvPicPr>
          <p:cNvPr id="39" name="Picture 38" descr="A diagram of a square with text&#10;&#10;AI-generated content may be incorrect.">
            <a:extLst>
              <a:ext uri="{FF2B5EF4-FFF2-40B4-BE49-F238E27FC236}">
                <a16:creationId xmlns:a16="http://schemas.microsoft.com/office/drawing/2014/main" id="{AAAAC7C1-C6D8-C838-A092-A70D88DAF692}"/>
              </a:ext>
            </a:extLst>
          </p:cNvPr>
          <p:cNvPicPr>
            <a:picLocks noChangeAspect="1"/>
          </p:cNvPicPr>
          <p:nvPr/>
        </p:nvPicPr>
        <p:blipFill>
          <a:blip r:embed="rId6">
            <a:extLst>
              <a:ext uri="{28A0092B-C50C-407E-A947-70E740481C1C}">
                <a14:useLocalDpi xmlns:a14="http://schemas.microsoft.com/office/drawing/2010/main" val="0"/>
              </a:ext>
            </a:extLst>
          </a:blip>
          <a:srcRect l="12740" t="40046" r="5436" b="26770"/>
          <a:stretch>
            <a:fillRect/>
          </a:stretch>
        </p:blipFill>
        <p:spPr>
          <a:xfrm>
            <a:off x="4259145" y="4214285"/>
            <a:ext cx="3619911" cy="914400"/>
          </a:xfrm>
          <a:prstGeom prst="rect">
            <a:avLst/>
          </a:prstGeom>
        </p:spPr>
      </p:pic>
      <p:sp>
        <p:nvSpPr>
          <p:cNvPr id="10" name="TextBox 9">
            <a:extLst>
              <a:ext uri="{FF2B5EF4-FFF2-40B4-BE49-F238E27FC236}">
                <a16:creationId xmlns:a16="http://schemas.microsoft.com/office/drawing/2014/main" id="{26C05D6A-4C06-0C1E-1C99-F2C74542B9C7}"/>
              </a:ext>
            </a:extLst>
          </p:cNvPr>
          <p:cNvSpPr txBox="1"/>
          <p:nvPr/>
        </p:nvSpPr>
        <p:spPr>
          <a:xfrm>
            <a:off x="935142" y="661599"/>
            <a:ext cx="2672862" cy="369332"/>
          </a:xfrm>
          <a:prstGeom prst="rect">
            <a:avLst/>
          </a:prstGeom>
          <a:noFill/>
        </p:spPr>
        <p:txBody>
          <a:bodyPr wrap="square" rtlCol="0">
            <a:spAutoFit/>
          </a:bodyPr>
          <a:lstStyle/>
          <a:p>
            <a:r>
              <a:rPr lang="en-US" b="1">
                <a:solidFill>
                  <a:schemeClr val="bg1"/>
                </a:solidFill>
                <a:highlight>
                  <a:srgbClr val="800000"/>
                </a:highlight>
                <a:latin typeface="Calibri" panose="020F0502020204030204" pitchFamily="34" charset="0"/>
                <a:ea typeface="Calibri" panose="020F0502020204030204" pitchFamily="34" charset="0"/>
                <a:cs typeface="Calibri" panose="020F0502020204030204" pitchFamily="34" charset="0"/>
              </a:rPr>
              <a:t>As-deposited</a:t>
            </a:r>
          </a:p>
        </p:txBody>
      </p:sp>
      <p:sp>
        <p:nvSpPr>
          <p:cNvPr id="40" name="Rectangle 39">
            <a:extLst>
              <a:ext uri="{FF2B5EF4-FFF2-40B4-BE49-F238E27FC236}">
                <a16:creationId xmlns:a16="http://schemas.microsoft.com/office/drawing/2014/main" id="{A554EEEC-D1EB-79BC-6729-AEED69B7F22E}"/>
              </a:ext>
            </a:extLst>
          </p:cNvPr>
          <p:cNvSpPr/>
          <p:nvPr/>
        </p:nvSpPr>
        <p:spPr>
          <a:xfrm>
            <a:off x="4066872" y="2177825"/>
            <a:ext cx="73992" cy="195033"/>
          </a:xfrm>
          <a:prstGeom prst="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9283A658-6EF4-C508-6676-26C6FC62A92B}"/>
              </a:ext>
            </a:extLst>
          </p:cNvPr>
          <p:cNvGrpSpPr/>
          <p:nvPr/>
        </p:nvGrpSpPr>
        <p:grpSpPr>
          <a:xfrm>
            <a:off x="175347" y="1016443"/>
            <a:ext cx="3920308" cy="3005012"/>
            <a:chOff x="175347" y="1016443"/>
            <a:chExt cx="3920308" cy="3005012"/>
          </a:xfrm>
        </p:grpSpPr>
        <p:pic>
          <p:nvPicPr>
            <p:cNvPr id="24" name="Picture 23" descr="A close-up of a red and white background&#10;&#10;AI-generated content may be incorrect.">
              <a:extLst>
                <a:ext uri="{FF2B5EF4-FFF2-40B4-BE49-F238E27FC236}">
                  <a16:creationId xmlns:a16="http://schemas.microsoft.com/office/drawing/2014/main" id="{ACD3507E-B1B5-1FCB-7E69-E66215BB8AB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5347" y="1095375"/>
              <a:ext cx="3812798" cy="2926080"/>
            </a:xfrm>
            <a:prstGeom prst="rect">
              <a:avLst/>
            </a:prstGeom>
          </p:spPr>
        </p:pic>
        <p:pic>
          <p:nvPicPr>
            <p:cNvPr id="45" name="Picture 44">
              <a:extLst>
                <a:ext uri="{FF2B5EF4-FFF2-40B4-BE49-F238E27FC236}">
                  <a16:creationId xmlns:a16="http://schemas.microsoft.com/office/drawing/2014/main" id="{BBD46709-4179-AC61-1DEE-A9B6F2A100B1}"/>
                </a:ext>
              </a:extLst>
            </p:cNvPr>
            <p:cNvPicPr>
              <a:picLocks noChangeAspect="1"/>
            </p:cNvPicPr>
            <p:nvPr/>
          </p:nvPicPr>
          <p:blipFill>
            <a:blip r:embed="rId8"/>
            <a:stretch>
              <a:fillRect/>
            </a:stretch>
          </p:blipFill>
          <p:spPr>
            <a:xfrm>
              <a:off x="3104780" y="1016443"/>
              <a:ext cx="990875" cy="3000672"/>
            </a:xfrm>
            <a:prstGeom prst="rect">
              <a:avLst/>
            </a:prstGeom>
          </p:spPr>
        </p:pic>
      </p:grpSp>
    </p:spTree>
    <p:extLst>
      <p:ext uri="{BB962C8B-B14F-4D97-AF65-F5344CB8AC3E}">
        <p14:creationId xmlns:p14="http://schemas.microsoft.com/office/powerpoint/2010/main" val="3827631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9CB88-9DD6-5005-2D45-B0D075E10D67}"/>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3917663-4463-8840-2280-3E1426D01A19}"/>
              </a:ext>
            </a:extLst>
          </p:cNvPr>
          <p:cNvSpPr>
            <a:spLocks noGrp="1"/>
          </p:cNvSpPr>
          <p:nvPr>
            <p:ph type="sldNum" sz="quarter" idx="11"/>
          </p:nvPr>
        </p:nvSpPr>
        <p:spPr/>
        <p:txBody>
          <a:bodyPr/>
          <a:lstStyle/>
          <a:p>
            <a:fld id="{FEC4A954-C260-E84D-8B85-4D54550A05DF}" type="slidenum">
              <a:rPr lang="it-IT" smtClean="0"/>
              <a:pPr/>
              <a:t>18</a:t>
            </a:fld>
            <a:endParaRPr lang="it-IT"/>
          </a:p>
        </p:txBody>
      </p:sp>
      <p:sp>
        <p:nvSpPr>
          <p:cNvPr id="6" name="CasellaDiTesto 4">
            <a:extLst>
              <a:ext uri="{FF2B5EF4-FFF2-40B4-BE49-F238E27FC236}">
                <a16:creationId xmlns:a16="http://schemas.microsoft.com/office/drawing/2014/main" id="{137B0F43-6869-DEB0-07D7-76326E82C9AE}"/>
              </a:ext>
            </a:extLst>
          </p:cNvPr>
          <p:cNvSpPr txBox="1"/>
          <p:nvPr/>
        </p:nvSpPr>
        <p:spPr>
          <a:xfrm>
            <a:off x="838200" y="326597"/>
            <a:ext cx="10111447" cy="584775"/>
          </a:xfrm>
          <a:prstGeom prst="rect">
            <a:avLst/>
          </a:prstGeom>
          <a:noFill/>
        </p:spPr>
        <p:txBody>
          <a:bodyPr wrap="square">
            <a:spAutoFit/>
          </a:bodyPr>
          <a:lstStyle/>
          <a:p>
            <a:r>
              <a:rPr lang="it-IT" sz="3200" b="1" dirty="0" err="1">
                <a:solidFill>
                  <a:srgbClr val="007C58"/>
                </a:solidFill>
                <a:latin typeface="Calibri" panose="020F0502020204030204" pitchFamily="34" charset="0"/>
                <a:ea typeface="Calibri" panose="020F0502020204030204" pitchFamily="34" charset="0"/>
                <a:cs typeface="Calibri" panose="020F0502020204030204" pitchFamily="34" charset="0"/>
              </a:rPr>
              <a:t>Summary</a:t>
            </a:r>
            <a:r>
              <a:rPr lang="it-IT" sz="3200" b="1" dirty="0">
                <a:solidFill>
                  <a:srgbClr val="007C58"/>
                </a:solidFill>
                <a:latin typeface="Calibri" panose="020F0502020204030204" pitchFamily="34" charset="0"/>
                <a:ea typeface="Calibri" panose="020F0502020204030204" pitchFamily="34" charset="0"/>
                <a:cs typeface="Calibri" panose="020F0502020204030204" pitchFamily="34" charset="0"/>
              </a:rPr>
              <a:t> and </a:t>
            </a:r>
            <a:r>
              <a:rPr lang="it-IT" sz="3200" b="1" dirty="0" err="1">
                <a:solidFill>
                  <a:srgbClr val="007C58"/>
                </a:solidFill>
                <a:latin typeface="Calibri" panose="020F0502020204030204" pitchFamily="34" charset="0"/>
                <a:ea typeface="Calibri" panose="020F0502020204030204" pitchFamily="34" charset="0"/>
                <a:cs typeface="Calibri" panose="020F0502020204030204" pitchFamily="34" charset="0"/>
              </a:rPr>
              <a:t>perspectives</a:t>
            </a:r>
            <a:endParaRPr lang="it-IT" sz="3200" b="1" dirty="0">
              <a:solidFill>
                <a:srgbClr val="007C58"/>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 name="Object 1">
            <a:extLst>
              <a:ext uri="{FF2B5EF4-FFF2-40B4-BE49-F238E27FC236}">
                <a16:creationId xmlns:a16="http://schemas.microsoft.com/office/drawing/2014/main" id="{C2D7BD1D-3BE7-7CF2-FC66-DC35B55D6E6D}"/>
              </a:ext>
            </a:extLst>
          </p:cNvPr>
          <p:cNvGraphicFramePr>
            <a:graphicFrameLocks noChangeAspect="1"/>
          </p:cNvGraphicFramePr>
          <p:nvPr/>
        </p:nvGraphicFramePr>
        <p:xfrm>
          <a:off x="838200" y="6228777"/>
          <a:ext cx="1034403" cy="200331"/>
        </p:xfrm>
        <a:graphic>
          <a:graphicData uri="http://schemas.openxmlformats.org/presentationml/2006/ole">
            <mc:AlternateContent xmlns:mc="http://schemas.openxmlformats.org/markup-compatibility/2006">
              <mc:Choice xmlns:v="urn:schemas-microsoft-com:vml" Requires="v">
                <p:oleObj name="CorelDRAW" r:id="rId3" imgW="1890894" imgH="364817" progId="CorelDraw.Graphic.19">
                  <p:embed/>
                </p:oleObj>
              </mc:Choice>
              <mc:Fallback>
                <p:oleObj name="CorelDRAW" r:id="rId3" imgW="1890894" imgH="364817" progId="CorelDraw.Graphic.19">
                  <p:embed/>
                  <p:pic>
                    <p:nvPicPr>
                      <p:cNvPr id="2" name="Object 1">
                        <a:extLst>
                          <a:ext uri="{FF2B5EF4-FFF2-40B4-BE49-F238E27FC236}">
                            <a16:creationId xmlns:a16="http://schemas.microsoft.com/office/drawing/2014/main" id="{C2D7BD1D-3BE7-7CF2-FC66-DC35B55D6E6D}"/>
                          </a:ext>
                        </a:extLst>
                      </p:cNvPr>
                      <p:cNvPicPr/>
                      <p:nvPr/>
                    </p:nvPicPr>
                    <p:blipFill>
                      <a:blip r:embed="rId4"/>
                      <a:stretch>
                        <a:fillRect/>
                      </a:stretch>
                    </p:blipFill>
                    <p:spPr>
                      <a:xfrm>
                        <a:off x="838200" y="6228777"/>
                        <a:ext cx="1034403" cy="200331"/>
                      </a:xfrm>
                      <a:prstGeom prst="rect">
                        <a:avLst/>
                      </a:prstGeom>
                    </p:spPr>
                  </p:pic>
                </p:oleObj>
              </mc:Fallback>
            </mc:AlternateContent>
          </a:graphicData>
        </a:graphic>
      </p:graphicFrame>
      <p:sp>
        <p:nvSpPr>
          <p:cNvPr id="7" name="Rectangle 1">
            <a:extLst>
              <a:ext uri="{FF2B5EF4-FFF2-40B4-BE49-F238E27FC236}">
                <a16:creationId xmlns:a16="http://schemas.microsoft.com/office/drawing/2014/main" id="{AC3781A0-D02D-1A7C-EAE8-7E1CC1CFA1A0}"/>
              </a:ext>
            </a:extLst>
          </p:cNvPr>
          <p:cNvSpPr>
            <a:spLocks noChangeArrowheads="1"/>
          </p:cNvSpPr>
          <p:nvPr/>
        </p:nvSpPr>
        <p:spPr bwMode="auto">
          <a:xfrm>
            <a:off x="838200" y="1568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Box 8">
            <a:extLst>
              <a:ext uri="{FF2B5EF4-FFF2-40B4-BE49-F238E27FC236}">
                <a16:creationId xmlns:a16="http://schemas.microsoft.com/office/drawing/2014/main" id="{8EB58246-E867-A826-D620-F6D6236E2945}"/>
              </a:ext>
            </a:extLst>
          </p:cNvPr>
          <p:cNvSpPr txBox="1"/>
          <p:nvPr/>
        </p:nvSpPr>
        <p:spPr>
          <a:xfrm>
            <a:off x="838200" y="1140871"/>
            <a:ext cx="10820401" cy="5478423"/>
          </a:xfrm>
          <a:prstGeom prst="rect">
            <a:avLst/>
          </a:prstGeom>
          <a:noFill/>
        </p:spPr>
        <p:txBody>
          <a:bodyPr wrap="square">
            <a:spAutoFit/>
          </a:bodyPr>
          <a:lstStyle/>
          <a:p>
            <a:r>
              <a:rPr lang="en-US" sz="2000">
                <a:latin typeface="Calibri" panose="020F0502020204030204" pitchFamily="34" charset="0"/>
                <a:ea typeface="Calibri" panose="020F0502020204030204" pitchFamily="34" charset="0"/>
                <a:cs typeface="Calibri" panose="020F0502020204030204" pitchFamily="34" charset="0"/>
              </a:rPr>
              <a:t>We studied thin films composed of TiO₂–GeO₂ using Infrared Spectroscopic Ellipsometry (IRSE), focusing on how their dielectric properties evolve with annealing.</a:t>
            </a:r>
          </a:p>
          <a:p>
            <a:pPr algn="just"/>
            <a:br>
              <a:rPr lang="en-US" sz="2000">
                <a:latin typeface="Calibri" panose="020F0502020204030204" pitchFamily="34" charset="0"/>
                <a:ea typeface="Calibri" panose="020F0502020204030204" pitchFamily="34" charset="0"/>
                <a:cs typeface="Calibri" panose="020F0502020204030204" pitchFamily="34" charset="0"/>
              </a:rPr>
            </a:br>
            <a:r>
              <a:rPr lang="en-US"/>
              <a:t>Combination of results from different techniques — optical, structural, and morphological — suggest that, considering </a:t>
            </a:r>
            <a:r>
              <a:rPr lang="en-US" b="1"/>
              <a:t>the annealing temperature </a:t>
            </a:r>
            <a:r>
              <a:rPr lang="en-US"/>
              <a:t>at 600 °C and </a:t>
            </a:r>
            <a:r>
              <a:rPr lang="en-US" b="1"/>
              <a:t>the plateau time up to 20hs </a:t>
            </a:r>
            <a:r>
              <a:rPr lang="en-US"/>
              <a:t>, the film exhibits a neat  improvement of structural ordering. The  Raman measurements suggest that crystallization is still limited yet not ignorable at this stage.  Higher annealing  temperatures produce a larger crystallization effects.</a:t>
            </a:r>
          </a:p>
          <a:p>
            <a:endParaRPr lang="en-US" sz="2000">
              <a:latin typeface="Calibri" panose="020F0502020204030204" pitchFamily="34" charset="0"/>
              <a:ea typeface="Calibri" panose="020F0502020204030204" pitchFamily="34" charset="0"/>
              <a:cs typeface="Calibri" panose="020F0502020204030204" pitchFamily="34" charset="0"/>
            </a:endParaRPr>
          </a:p>
          <a:p>
            <a:r>
              <a:rPr lang="en-US" sz="2000" b="1">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Future Plans:</a:t>
            </a:r>
            <a:endParaRPr lang="en-US" sz="200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endParaRPr>
          </a:p>
          <a:p>
            <a:r>
              <a:rPr lang="en-US" sz="2000" b="1">
                <a:latin typeface="Calibri" panose="020F0502020204030204" pitchFamily="34" charset="0"/>
                <a:ea typeface="Calibri" panose="020F0502020204030204" pitchFamily="34" charset="0"/>
                <a:cs typeface="Calibri" panose="020F0502020204030204" pitchFamily="34" charset="0"/>
              </a:rPr>
              <a:t>Improving the Model:</a:t>
            </a:r>
            <a:r>
              <a:rPr lang="en-US" sz="2000">
                <a:latin typeface="Calibri" panose="020F0502020204030204" pitchFamily="34" charset="0"/>
                <a:ea typeface="Calibri" panose="020F0502020204030204" pitchFamily="34" charset="0"/>
                <a:cs typeface="Calibri" panose="020F0502020204030204" pitchFamily="34" charset="0"/>
              </a:rPr>
              <a:t> We plan to refine our oscillator-based model for the data at 700°C and higher to better capture changes and signs of crystallin formation.</a:t>
            </a:r>
          </a:p>
          <a:p>
            <a:r>
              <a:rPr lang="en-US" sz="2000" b="1">
                <a:latin typeface="Calibri" panose="020F0502020204030204" pitchFamily="34" charset="0"/>
                <a:ea typeface="Calibri" panose="020F0502020204030204" pitchFamily="34" charset="0"/>
                <a:cs typeface="Calibri" panose="020F0502020204030204" pitchFamily="34" charset="0"/>
              </a:rPr>
              <a:t>Using Additional Techniques:</a:t>
            </a:r>
            <a:r>
              <a:rPr lang="en-US" sz="2000">
                <a:latin typeface="Calibri" panose="020F0502020204030204" pitchFamily="34" charset="0"/>
                <a:ea typeface="Calibri" panose="020F0502020204030204" pitchFamily="34" charset="0"/>
                <a:cs typeface="Calibri" panose="020F0502020204030204" pitchFamily="34" charset="0"/>
              </a:rPr>
              <a:t>. We’ll employ other methods, such as </a:t>
            </a:r>
            <a:r>
              <a:rPr lang="en-US" sz="2000" b="1">
                <a:latin typeface="Calibri" panose="020F0502020204030204" pitchFamily="34" charset="0"/>
                <a:ea typeface="Calibri" panose="020F0502020204030204" pitchFamily="34" charset="0"/>
                <a:cs typeface="Calibri" panose="020F0502020204030204" pitchFamily="34" charset="0"/>
              </a:rPr>
              <a:t>EMs</a:t>
            </a:r>
            <a:r>
              <a:rPr lang="en-US" sz="2000">
                <a:latin typeface="Calibri" panose="020F0502020204030204" pitchFamily="34" charset="0"/>
                <a:ea typeface="Calibri" panose="020F0502020204030204" pitchFamily="34" charset="0"/>
                <a:cs typeface="Calibri" panose="020F0502020204030204" pitchFamily="34" charset="0"/>
              </a:rPr>
              <a:t> and </a:t>
            </a:r>
            <a:r>
              <a:rPr lang="en-US" sz="2000" b="1">
                <a:latin typeface="Calibri" panose="020F0502020204030204" pitchFamily="34" charset="0"/>
                <a:ea typeface="Calibri" panose="020F0502020204030204" pitchFamily="34" charset="0"/>
                <a:cs typeface="Calibri" panose="020F0502020204030204" pitchFamily="34" charset="0"/>
              </a:rPr>
              <a:t>X-ray diffraction</a:t>
            </a:r>
            <a:r>
              <a:rPr lang="en-US" sz="2000">
                <a:latin typeface="Calibri" panose="020F0502020204030204" pitchFamily="34" charset="0"/>
                <a:ea typeface="Calibri" panose="020F0502020204030204" pitchFamily="34" charset="0"/>
                <a:cs typeface="Calibri" panose="020F0502020204030204" pitchFamily="34" charset="0"/>
              </a:rPr>
              <a:t>, to obtain a more comprehensive picture</a:t>
            </a:r>
          </a:p>
          <a:p>
            <a:r>
              <a:rPr lang="en-US" sz="2000" b="1">
                <a:latin typeface="Calibri" panose="020F0502020204030204" pitchFamily="34" charset="0"/>
                <a:ea typeface="Calibri" panose="020F0502020204030204" pitchFamily="34" charset="0"/>
                <a:cs typeface="Calibri" panose="020F0502020204030204" pitchFamily="34" charset="0"/>
              </a:rPr>
              <a:t>Combining Tools:</a:t>
            </a:r>
            <a:r>
              <a:rPr lang="en-US" sz="2000">
                <a:latin typeface="Calibri" panose="020F0502020204030204" pitchFamily="34" charset="0"/>
                <a:ea typeface="Calibri" panose="020F0502020204030204" pitchFamily="34" charset="0"/>
                <a:cs typeface="Calibri" panose="020F0502020204030204" pitchFamily="34" charset="0"/>
              </a:rPr>
              <a:t> We aim to better understand the vibrations seen in Raman images by combining them with Accurion imaging ellipsometry.</a:t>
            </a:r>
          </a:p>
          <a:p>
            <a:r>
              <a:rPr lang="en-US" sz="2000" b="1">
                <a:latin typeface="Calibri" panose="020F0502020204030204" pitchFamily="34" charset="0"/>
                <a:ea typeface="Calibri" panose="020F0502020204030204" pitchFamily="34" charset="0"/>
                <a:cs typeface="Calibri" panose="020F0502020204030204" pitchFamily="34" charset="0"/>
              </a:rPr>
              <a:t>Exploring Other Materials:</a:t>
            </a:r>
            <a:r>
              <a:rPr lang="en-US" sz="2000">
                <a:latin typeface="Calibri" panose="020F0502020204030204" pitchFamily="34" charset="0"/>
                <a:ea typeface="Calibri" panose="020F0502020204030204" pitchFamily="34" charset="0"/>
                <a:cs typeface="Calibri" panose="020F0502020204030204" pitchFamily="34" charset="0"/>
              </a:rPr>
              <a:t> We may compare TiO₂–GeO₂ films with other oxide systems (like TiO₂–Ta₂O₅) to see if similar behaviors occur at high temperature.</a:t>
            </a:r>
          </a:p>
        </p:txBody>
      </p:sp>
    </p:spTree>
    <p:extLst>
      <p:ext uri="{BB962C8B-B14F-4D97-AF65-F5344CB8AC3E}">
        <p14:creationId xmlns:p14="http://schemas.microsoft.com/office/powerpoint/2010/main" val="104354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A0EF813E-598C-91E4-597E-00AE74CCBF7D}"/>
              </a:ext>
            </a:extLst>
          </p:cNvPr>
          <p:cNvSpPr txBox="1"/>
          <p:nvPr/>
        </p:nvSpPr>
        <p:spPr>
          <a:xfrm>
            <a:off x="205316" y="391649"/>
            <a:ext cx="12100442" cy="523220"/>
          </a:xfrm>
          <a:prstGeom prst="rect">
            <a:avLst/>
          </a:prstGeom>
          <a:noFill/>
        </p:spPr>
        <p:txBody>
          <a:bodyPr wrap="square" rtlCol="0">
            <a:spAutoFit/>
          </a:bodyPr>
          <a:lstStyle/>
          <a:p>
            <a:r>
              <a:rPr lang="en-US" sz="2800" b="1" dirty="0">
                <a:solidFill>
                  <a:srgbClr val="007C58"/>
                </a:solidFill>
                <a:latin typeface="Roboto Slab" pitchFamily="2" charset="0"/>
                <a:ea typeface="Roboto Slab" pitchFamily="2" charset="0"/>
                <a:cs typeface="Roboto Slab" pitchFamily="2" charset="0"/>
              </a:rPr>
              <a:t>The research team on optical coatings for GWD @</a:t>
            </a:r>
            <a:endParaRPr lang="it-IT" sz="2800" b="1" dirty="0">
              <a:solidFill>
                <a:srgbClr val="007C58"/>
              </a:solidFill>
              <a:latin typeface="Roboto Slab" pitchFamily="2" charset="0"/>
              <a:ea typeface="Roboto Slab" pitchFamily="2" charset="0"/>
              <a:cs typeface="Roboto Slab" pitchFamily="2" charset="0"/>
            </a:endParaRPr>
          </a:p>
        </p:txBody>
      </p:sp>
      <p:sp>
        <p:nvSpPr>
          <p:cNvPr id="3" name="AutoShape 7" descr="Risultati immagini per universitÃ  di genova logo">
            <a:extLst>
              <a:ext uri="{FF2B5EF4-FFF2-40B4-BE49-F238E27FC236}">
                <a16:creationId xmlns:a16="http://schemas.microsoft.com/office/drawing/2014/main" id="{A325C7CF-0F00-AE68-45B0-AD8CE4587ED7}"/>
              </a:ext>
            </a:extLst>
          </p:cNvPr>
          <p:cNvSpPr>
            <a:spLocks noChangeAspect="1" noChangeArrowheads="1"/>
          </p:cNvSpPr>
          <p:nvPr/>
        </p:nvSpPr>
        <p:spPr bwMode="auto">
          <a:xfrm>
            <a:off x="1640681" y="748905"/>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t-IT" sz="1350" dirty="0"/>
          </a:p>
        </p:txBody>
      </p:sp>
      <p:pic>
        <p:nvPicPr>
          <p:cNvPr id="11" name="Picture 4" descr="MAURIZIO CANEPA | PhD in Physics | Università degli Studi di Genova ...">
            <a:extLst>
              <a:ext uri="{FF2B5EF4-FFF2-40B4-BE49-F238E27FC236}">
                <a16:creationId xmlns:a16="http://schemas.microsoft.com/office/drawing/2014/main" id="{35A4B298-D9C6-9209-6A2B-0D287A57B77B}"/>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469837" y="1498620"/>
            <a:ext cx="1520890" cy="152089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Foto">
            <a:extLst>
              <a:ext uri="{FF2B5EF4-FFF2-40B4-BE49-F238E27FC236}">
                <a16:creationId xmlns:a16="http://schemas.microsoft.com/office/drawing/2014/main" id="{1646F93B-8390-F39B-30CC-50837462CD34}"/>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9509461" y="1451807"/>
            <a:ext cx="1520891" cy="152089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Shima Samandari | Rubrica UniGe">
            <a:extLst>
              <a:ext uri="{FF2B5EF4-FFF2-40B4-BE49-F238E27FC236}">
                <a16:creationId xmlns:a16="http://schemas.microsoft.com/office/drawing/2014/main" id="{05CC554F-39B7-C80A-9E18-018B3A1C787A}"/>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14855" y="1580548"/>
            <a:ext cx="1520890" cy="152089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Stefano Colace | Rubrica UniGe">
            <a:extLst>
              <a:ext uri="{FF2B5EF4-FFF2-40B4-BE49-F238E27FC236}">
                <a16:creationId xmlns:a16="http://schemas.microsoft.com/office/drawing/2014/main" id="{262893B2-4716-FC27-6555-51AD6F419D60}"/>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788077" y="3612893"/>
            <a:ext cx="1520890" cy="1520890"/>
          </a:xfrm>
          <a:prstGeom prst="rect">
            <a:avLst/>
          </a:prstGeom>
          <a:noFill/>
          <a:extLst>
            <a:ext uri="{909E8E84-426E-40DD-AFC4-6F175D3DCCD1}">
              <a14:hiddenFill xmlns:a14="http://schemas.microsoft.com/office/drawing/2010/main">
                <a:solidFill>
                  <a:srgbClr val="FFFFFF"/>
                </a:solidFill>
              </a14:hiddenFill>
            </a:ext>
          </a:extLst>
        </p:spPr>
      </p:pic>
      <p:sp>
        <p:nvSpPr>
          <p:cNvPr id="15" name="CasellaDiTesto 14">
            <a:extLst>
              <a:ext uri="{FF2B5EF4-FFF2-40B4-BE49-F238E27FC236}">
                <a16:creationId xmlns:a16="http://schemas.microsoft.com/office/drawing/2014/main" id="{87DB71C0-3C93-B2D9-2225-288242371682}"/>
              </a:ext>
            </a:extLst>
          </p:cNvPr>
          <p:cNvSpPr txBox="1"/>
          <p:nvPr/>
        </p:nvSpPr>
        <p:spPr>
          <a:xfrm>
            <a:off x="9203748" y="3108105"/>
            <a:ext cx="2132315" cy="338554"/>
          </a:xfrm>
          <a:prstGeom prst="rect">
            <a:avLst/>
          </a:prstGeom>
          <a:noFill/>
        </p:spPr>
        <p:txBody>
          <a:bodyPr wrap="none" rtlCol="0">
            <a:spAutoFit/>
          </a:bodyPr>
          <a:lstStyle/>
          <a:p>
            <a:r>
              <a:rPr lang="it-IT" sz="1600" dirty="0">
                <a:solidFill>
                  <a:srgbClr val="007C58"/>
                </a:solidFill>
                <a:latin typeface="Fira Sans" panose="020B0503050000020004" pitchFamily="34" charset="0"/>
              </a:rPr>
              <a:t>Dr. Michele Magnozzi</a:t>
            </a:r>
          </a:p>
        </p:txBody>
      </p:sp>
      <p:sp>
        <p:nvSpPr>
          <p:cNvPr id="16" name="CasellaDiTesto 15">
            <a:extLst>
              <a:ext uri="{FF2B5EF4-FFF2-40B4-BE49-F238E27FC236}">
                <a16:creationId xmlns:a16="http://schemas.microsoft.com/office/drawing/2014/main" id="{5906CA7A-B44C-260C-710C-2594C69F722B}"/>
              </a:ext>
            </a:extLst>
          </p:cNvPr>
          <p:cNvSpPr txBox="1"/>
          <p:nvPr/>
        </p:nvSpPr>
        <p:spPr>
          <a:xfrm>
            <a:off x="6096000" y="2224030"/>
            <a:ext cx="2218877" cy="338554"/>
          </a:xfrm>
          <a:prstGeom prst="rect">
            <a:avLst/>
          </a:prstGeom>
          <a:noFill/>
        </p:spPr>
        <p:txBody>
          <a:bodyPr wrap="none" rtlCol="0">
            <a:spAutoFit/>
          </a:bodyPr>
          <a:lstStyle/>
          <a:p>
            <a:r>
              <a:rPr lang="it-IT" sz="1600" b="1" dirty="0">
                <a:solidFill>
                  <a:srgbClr val="007C58"/>
                </a:solidFill>
                <a:latin typeface="Fira Sans" panose="020B0503050000020004" pitchFamily="34" charset="0"/>
              </a:rPr>
              <a:t>Prof. Maurizio Canepa</a:t>
            </a:r>
          </a:p>
        </p:txBody>
      </p:sp>
      <p:sp>
        <p:nvSpPr>
          <p:cNvPr id="17" name="CasellaDiTesto 16">
            <a:extLst>
              <a:ext uri="{FF2B5EF4-FFF2-40B4-BE49-F238E27FC236}">
                <a16:creationId xmlns:a16="http://schemas.microsoft.com/office/drawing/2014/main" id="{7B2F94BA-EB57-CEB4-815A-68775FD67509}"/>
              </a:ext>
            </a:extLst>
          </p:cNvPr>
          <p:cNvSpPr txBox="1"/>
          <p:nvPr/>
        </p:nvSpPr>
        <p:spPr>
          <a:xfrm>
            <a:off x="3646660" y="4486460"/>
            <a:ext cx="2141933" cy="338554"/>
          </a:xfrm>
          <a:prstGeom prst="rect">
            <a:avLst/>
          </a:prstGeom>
          <a:noFill/>
        </p:spPr>
        <p:txBody>
          <a:bodyPr wrap="none" rtlCol="0">
            <a:spAutoFit/>
          </a:bodyPr>
          <a:lstStyle/>
          <a:p>
            <a:r>
              <a:rPr lang="it-IT" sz="1600" dirty="0">
                <a:solidFill>
                  <a:srgbClr val="007C58"/>
                </a:solidFill>
                <a:latin typeface="Fira Sans" panose="020B0503050000020004" pitchFamily="34" charset="0"/>
              </a:rPr>
              <a:t>Dr. Michael Caminale</a:t>
            </a:r>
          </a:p>
        </p:txBody>
      </p:sp>
      <p:sp>
        <p:nvSpPr>
          <p:cNvPr id="18" name="CasellaDiTesto 17">
            <a:extLst>
              <a:ext uri="{FF2B5EF4-FFF2-40B4-BE49-F238E27FC236}">
                <a16:creationId xmlns:a16="http://schemas.microsoft.com/office/drawing/2014/main" id="{F74DCF94-59CF-43F6-0993-910ADDDEE9CF}"/>
              </a:ext>
            </a:extLst>
          </p:cNvPr>
          <p:cNvSpPr txBox="1"/>
          <p:nvPr/>
        </p:nvSpPr>
        <p:spPr>
          <a:xfrm>
            <a:off x="8514442" y="4486460"/>
            <a:ext cx="1577676" cy="338554"/>
          </a:xfrm>
          <a:prstGeom prst="rect">
            <a:avLst/>
          </a:prstGeom>
          <a:noFill/>
        </p:spPr>
        <p:txBody>
          <a:bodyPr wrap="none" rtlCol="0">
            <a:spAutoFit/>
          </a:bodyPr>
          <a:lstStyle/>
          <a:p>
            <a:r>
              <a:rPr lang="it-IT" sz="1600" dirty="0">
                <a:solidFill>
                  <a:srgbClr val="007C58"/>
                </a:solidFill>
                <a:latin typeface="Fira Sans" panose="020B0503050000020004" pitchFamily="34" charset="0"/>
              </a:rPr>
              <a:t>Stefano Colace</a:t>
            </a:r>
          </a:p>
        </p:txBody>
      </p:sp>
      <p:sp>
        <p:nvSpPr>
          <p:cNvPr id="19" name="CasellaDiTesto 18">
            <a:extLst>
              <a:ext uri="{FF2B5EF4-FFF2-40B4-BE49-F238E27FC236}">
                <a16:creationId xmlns:a16="http://schemas.microsoft.com/office/drawing/2014/main" id="{30B27424-F67D-81FD-E064-40315511E03B}"/>
              </a:ext>
            </a:extLst>
          </p:cNvPr>
          <p:cNvSpPr txBox="1"/>
          <p:nvPr/>
        </p:nvSpPr>
        <p:spPr>
          <a:xfrm>
            <a:off x="1922093" y="2592743"/>
            <a:ext cx="1822935" cy="338554"/>
          </a:xfrm>
          <a:prstGeom prst="rect">
            <a:avLst/>
          </a:prstGeom>
          <a:noFill/>
        </p:spPr>
        <p:txBody>
          <a:bodyPr wrap="none" rtlCol="0">
            <a:spAutoFit/>
          </a:bodyPr>
          <a:lstStyle/>
          <a:p>
            <a:r>
              <a:rPr lang="it-IT" sz="1600" dirty="0">
                <a:solidFill>
                  <a:srgbClr val="007C58"/>
                </a:solidFill>
                <a:latin typeface="Fira Sans" panose="020B0503050000020004" pitchFamily="34" charset="0"/>
              </a:rPr>
              <a:t>Shima Samandari</a:t>
            </a:r>
          </a:p>
        </p:txBody>
      </p:sp>
      <p:grpSp>
        <p:nvGrpSpPr>
          <p:cNvPr id="6" name="Group 5">
            <a:extLst>
              <a:ext uri="{FF2B5EF4-FFF2-40B4-BE49-F238E27FC236}">
                <a16:creationId xmlns:a16="http://schemas.microsoft.com/office/drawing/2014/main" id="{03097FC1-B55C-AC1F-3C25-BAF003AA8894}"/>
              </a:ext>
            </a:extLst>
          </p:cNvPr>
          <p:cNvGrpSpPr/>
          <p:nvPr/>
        </p:nvGrpSpPr>
        <p:grpSpPr>
          <a:xfrm>
            <a:off x="205316" y="6194268"/>
            <a:ext cx="4512311" cy="555392"/>
            <a:chOff x="7492387" y="470475"/>
            <a:chExt cx="4512311" cy="555392"/>
          </a:xfrm>
        </p:grpSpPr>
        <p:pic>
          <p:nvPicPr>
            <p:cNvPr id="21" name="Immagine 20">
              <a:extLst>
                <a:ext uri="{FF2B5EF4-FFF2-40B4-BE49-F238E27FC236}">
                  <a16:creationId xmlns:a16="http://schemas.microsoft.com/office/drawing/2014/main" id="{2E4793AD-7B4A-0AB0-92E2-3DA855C0CFBB}"/>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492387" y="471942"/>
              <a:ext cx="2628245" cy="553925"/>
            </a:xfrm>
            <a:prstGeom prst="rect">
              <a:avLst/>
            </a:prstGeom>
          </p:spPr>
        </p:pic>
        <p:pic>
          <p:nvPicPr>
            <p:cNvPr id="22" name="Immagine 21">
              <a:extLst>
                <a:ext uri="{FF2B5EF4-FFF2-40B4-BE49-F238E27FC236}">
                  <a16:creationId xmlns:a16="http://schemas.microsoft.com/office/drawing/2014/main" id="{4932B1AD-476D-2355-DD45-BC246E7C5FA0}"/>
                </a:ext>
              </a:extLst>
            </p:cNvPr>
            <p:cNvPicPr>
              <a:picLocks noChangeAspect="1"/>
            </p:cNvPicPr>
            <p:nvPr/>
          </p:nvPicPr>
          <p:blipFill>
            <a:blip r:embed="rId7"/>
            <a:stretch>
              <a:fillRect/>
            </a:stretch>
          </p:blipFill>
          <p:spPr>
            <a:xfrm>
              <a:off x="10244985" y="555887"/>
              <a:ext cx="1759713" cy="386034"/>
            </a:xfrm>
            <a:prstGeom prst="rect">
              <a:avLst/>
            </a:prstGeom>
          </p:spPr>
        </p:pic>
        <p:cxnSp>
          <p:nvCxnSpPr>
            <p:cNvPr id="5" name="Straight Connector 4">
              <a:extLst>
                <a:ext uri="{FF2B5EF4-FFF2-40B4-BE49-F238E27FC236}">
                  <a16:creationId xmlns:a16="http://schemas.microsoft.com/office/drawing/2014/main" id="{5C3A4561-B54B-C08A-B541-1FFEA9C710CB}"/>
                </a:ext>
              </a:extLst>
            </p:cNvPr>
            <p:cNvCxnSpPr>
              <a:cxnSpLocks/>
            </p:cNvCxnSpPr>
            <p:nvPr/>
          </p:nvCxnSpPr>
          <p:spPr>
            <a:xfrm>
              <a:off x="10201203" y="470475"/>
              <a:ext cx="0" cy="553925"/>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pic>
        <p:nvPicPr>
          <p:cNvPr id="7" name="Picture 6" descr="EU logo">
            <a:extLst>
              <a:ext uri="{FF2B5EF4-FFF2-40B4-BE49-F238E27FC236}">
                <a16:creationId xmlns:a16="http://schemas.microsoft.com/office/drawing/2014/main" id="{71B8420D-1708-C78C-2FC8-6C0884905E2D}"/>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5023036" y="6184093"/>
            <a:ext cx="2525486" cy="5629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Ita domani logo">
            <a:extLst>
              <a:ext uri="{FF2B5EF4-FFF2-40B4-BE49-F238E27FC236}">
                <a16:creationId xmlns:a16="http://schemas.microsoft.com/office/drawing/2014/main" id="{D97A9700-B100-9829-CEB4-178E75A38C91}"/>
              </a:ext>
            </a:extLst>
          </p:cNvPr>
          <p:cNvPicPr>
            <a:picLocks noChangeAspect="1" noChangeArrowheads="1"/>
          </p:cNvPicPr>
          <p:nvPr/>
        </p:nvPicPr>
        <p:blipFill rotWithShape="1">
          <a:blip r:embed="rId9" cstate="hqprint">
            <a:extLst>
              <a:ext uri="{28A0092B-C50C-407E-A947-70E740481C1C}">
                <a14:useLocalDpi xmlns:a14="http://schemas.microsoft.com/office/drawing/2010/main"/>
              </a:ext>
            </a:extLst>
          </a:blip>
          <a:srcRect/>
          <a:stretch/>
        </p:blipFill>
        <p:spPr bwMode="auto">
          <a:xfrm>
            <a:off x="9042351" y="6097676"/>
            <a:ext cx="1505027" cy="75750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MUR logo">
            <a:extLst>
              <a:ext uri="{FF2B5EF4-FFF2-40B4-BE49-F238E27FC236}">
                <a16:creationId xmlns:a16="http://schemas.microsoft.com/office/drawing/2014/main" id="{098F56E6-1BAF-6350-F512-1D82AD109458}"/>
              </a:ext>
            </a:extLst>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7414409" y="6260904"/>
            <a:ext cx="1361545" cy="409349"/>
          </a:xfrm>
          <a:prstGeom prst="rect">
            <a:avLst/>
          </a:prstGeom>
          <a:noFill/>
          <a:extLst>
            <a:ext uri="{909E8E84-426E-40DD-AFC4-6F175D3DCCD1}">
              <a14:hiddenFill xmlns:a14="http://schemas.microsoft.com/office/drawing/2010/main">
                <a:solidFill>
                  <a:srgbClr val="FFFFFF"/>
                </a:solidFill>
              </a14:hiddenFill>
            </a:ext>
          </a:extLst>
        </p:spPr>
      </p:pic>
      <p:pic>
        <p:nvPicPr>
          <p:cNvPr id="10" name="Immagine 9">
            <a:extLst>
              <a:ext uri="{FF2B5EF4-FFF2-40B4-BE49-F238E27FC236}">
                <a16:creationId xmlns:a16="http://schemas.microsoft.com/office/drawing/2014/main" id="{08352482-B898-037F-8AF5-ED197FC68235}"/>
              </a:ext>
            </a:extLst>
          </p:cNvPr>
          <p:cNvPicPr>
            <a:picLocks noChangeAspect="1"/>
          </p:cNvPicPr>
          <p:nvPr/>
        </p:nvPicPr>
        <p:blipFill>
          <a:blip r:embed="rId11"/>
          <a:stretch>
            <a:fillRect/>
          </a:stretch>
        </p:blipFill>
        <p:spPr>
          <a:xfrm>
            <a:off x="10813775" y="6147815"/>
            <a:ext cx="1172909" cy="648298"/>
          </a:xfrm>
          <a:prstGeom prst="rect">
            <a:avLst/>
          </a:prstGeom>
        </p:spPr>
      </p:pic>
      <p:pic>
        <p:nvPicPr>
          <p:cNvPr id="2050" name="Picture 2" descr="Michael Caminale | Dipartimento di Fisica">
            <a:extLst>
              <a:ext uri="{FF2B5EF4-FFF2-40B4-BE49-F238E27FC236}">
                <a16:creationId xmlns:a16="http://schemas.microsoft.com/office/drawing/2014/main" id="{E8635593-7F7A-DE63-F508-E13463323CB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74749" y="3550007"/>
            <a:ext cx="1671911" cy="167191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Università degli studi di Genova - Genova Blue District">
            <a:extLst>
              <a:ext uri="{FF2B5EF4-FFF2-40B4-BE49-F238E27FC236}">
                <a16:creationId xmlns:a16="http://schemas.microsoft.com/office/drawing/2014/main" id="{CC7C82D1-8C1C-640C-A3F7-188B70560C61}"/>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t="36879" b="36879"/>
          <a:stretch/>
        </p:blipFill>
        <p:spPr bwMode="auto">
          <a:xfrm>
            <a:off x="8703423" y="222459"/>
            <a:ext cx="3283261" cy="861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3762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C2F08D9-4454-53A0-83F6-34B009AB3C7B}"/>
              </a:ext>
            </a:extLst>
          </p:cNvPr>
          <p:cNvSpPr>
            <a:spLocks noGrp="1"/>
          </p:cNvSpPr>
          <p:nvPr>
            <p:ph type="body" sz="quarter" idx="13"/>
          </p:nvPr>
        </p:nvSpPr>
        <p:spPr>
          <a:xfrm>
            <a:off x="689344" y="50772"/>
            <a:ext cx="10515600" cy="762000"/>
          </a:xfrm>
        </p:spPr>
        <p:txBody>
          <a:bodyPr/>
          <a:lstStyle/>
          <a:p>
            <a:r>
              <a:rPr lang="en-US" sz="3600"/>
              <a:t>Optical Coating Films for GWD Mirrors</a:t>
            </a:r>
            <a:endParaRPr lang="en-US"/>
          </a:p>
        </p:txBody>
      </p:sp>
      <p:sp>
        <p:nvSpPr>
          <p:cNvPr id="8" name="TextBox 7">
            <a:extLst>
              <a:ext uri="{FF2B5EF4-FFF2-40B4-BE49-F238E27FC236}">
                <a16:creationId xmlns:a16="http://schemas.microsoft.com/office/drawing/2014/main" id="{E9E51CA0-28D0-6A94-6D34-AE78B5FE320C}"/>
              </a:ext>
            </a:extLst>
          </p:cNvPr>
          <p:cNvSpPr txBox="1"/>
          <p:nvPr/>
        </p:nvSpPr>
        <p:spPr>
          <a:xfrm>
            <a:off x="8217930" y="4987573"/>
            <a:ext cx="3210295" cy="461665"/>
          </a:xfrm>
          <a:prstGeom prst="rect">
            <a:avLst/>
          </a:prstGeom>
          <a:noFill/>
        </p:spPr>
        <p:txBody>
          <a:bodyPr wrap="square">
            <a:spAutoFit/>
          </a:bodyPr>
          <a:lstStyle/>
          <a:p>
            <a:r>
              <a:rPr lang="en-US" sz="1200" i="1">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Amato, Alex, et al. Advanced Photonics Research 6.4 (2025).</a:t>
            </a:r>
          </a:p>
        </p:txBody>
      </p:sp>
      <p:sp>
        <p:nvSpPr>
          <p:cNvPr id="2" name="Slide Number Placeholder 1">
            <a:extLst>
              <a:ext uri="{FF2B5EF4-FFF2-40B4-BE49-F238E27FC236}">
                <a16:creationId xmlns:a16="http://schemas.microsoft.com/office/drawing/2014/main" id="{7A3555BF-DB25-E2D0-31FE-B0BC174A7F3B}"/>
              </a:ext>
            </a:extLst>
          </p:cNvPr>
          <p:cNvSpPr>
            <a:spLocks noGrp="1"/>
          </p:cNvSpPr>
          <p:nvPr>
            <p:ph type="sldNum" sz="quarter" idx="16"/>
          </p:nvPr>
        </p:nvSpPr>
        <p:spPr/>
        <p:txBody>
          <a:bodyPr/>
          <a:lstStyle/>
          <a:p>
            <a:fld id="{FEC4A954-C260-E84D-8B85-4D54550A05DF}" type="slidenum">
              <a:rPr lang="it-IT" smtClean="0"/>
              <a:pPr/>
              <a:t>2</a:t>
            </a:fld>
            <a:endParaRPr lang="it-IT"/>
          </a:p>
        </p:txBody>
      </p:sp>
      <p:graphicFrame>
        <p:nvGraphicFramePr>
          <p:cNvPr id="9" name="Table 8">
            <a:extLst>
              <a:ext uri="{FF2B5EF4-FFF2-40B4-BE49-F238E27FC236}">
                <a16:creationId xmlns:a16="http://schemas.microsoft.com/office/drawing/2014/main" id="{82E90BB2-F28F-C07B-1EFF-4BB4E07C232B}"/>
              </a:ext>
            </a:extLst>
          </p:cNvPr>
          <p:cNvGraphicFramePr>
            <a:graphicFrameLocks noGrp="1"/>
          </p:cNvGraphicFramePr>
          <p:nvPr>
            <p:extLst>
              <p:ext uri="{D42A27DB-BD31-4B8C-83A1-F6EECF244321}">
                <p14:modId xmlns:p14="http://schemas.microsoft.com/office/powerpoint/2010/main" val="2116738561"/>
              </p:ext>
            </p:extLst>
          </p:nvPr>
        </p:nvGraphicFramePr>
        <p:xfrm>
          <a:off x="440268" y="993051"/>
          <a:ext cx="7554381" cy="4138915"/>
        </p:xfrm>
        <a:graphic>
          <a:graphicData uri="http://schemas.openxmlformats.org/drawingml/2006/table">
            <a:tbl>
              <a:tblPr firstRow="1" bandRow="1">
                <a:tableStyleId>{68D230F3-CF80-4859-8CE7-A43EE81993B5}</a:tableStyleId>
              </a:tblPr>
              <a:tblGrid>
                <a:gridCol w="2518127">
                  <a:extLst>
                    <a:ext uri="{9D8B030D-6E8A-4147-A177-3AD203B41FA5}">
                      <a16:colId xmlns:a16="http://schemas.microsoft.com/office/drawing/2014/main" val="4075699975"/>
                    </a:ext>
                  </a:extLst>
                </a:gridCol>
                <a:gridCol w="2518127">
                  <a:extLst>
                    <a:ext uri="{9D8B030D-6E8A-4147-A177-3AD203B41FA5}">
                      <a16:colId xmlns:a16="http://schemas.microsoft.com/office/drawing/2014/main" val="593974401"/>
                    </a:ext>
                  </a:extLst>
                </a:gridCol>
                <a:gridCol w="2518127">
                  <a:extLst>
                    <a:ext uri="{9D8B030D-6E8A-4147-A177-3AD203B41FA5}">
                      <a16:colId xmlns:a16="http://schemas.microsoft.com/office/drawing/2014/main" val="1540647002"/>
                    </a:ext>
                  </a:extLst>
                </a:gridCol>
              </a:tblGrid>
              <a:tr h="544250">
                <a:tc>
                  <a:txBody>
                    <a:bodyPr/>
                    <a:lstStyle/>
                    <a:p>
                      <a:pPr algn="ctr">
                        <a:buNone/>
                      </a:pPr>
                      <a:r>
                        <a:rPr lang="en-US" sz="1800">
                          <a:latin typeface="Calibri" panose="020F0502020204030204" pitchFamily="34" charset="0"/>
                          <a:ea typeface="Calibri" panose="020F0502020204030204" pitchFamily="34" charset="0"/>
                          <a:cs typeface="Calibri" panose="020F0502020204030204" pitchFamily="34" charset="0"/>
                        </a:rPr>
                        <a:t>Material</a:t>
                      </a:r>
                    </a:p>
                  </a:txBody>
                  <a:tcPr anchor="ctr"/>
                </a:tc>
                <a:tc>
                  <a:txBody>
                    <a:bodyPr/>
                    <a:lstStyle/>
                    <a:p>
                      <a:pPr algn="ctr">
                        <a:buNone/>
                      </a:pPr>
                      <a:r>
                        <a:rPr lang="en-US" sz="1800">
                          <a:latin typeface="Calibri" panose="020F0502020204030204" pitchFamily="34" charset="0"/>
                          <a:ea typeface="Calibri" panose="020F0502020204030204" pitchFamily="34" charset="0"/>
                          <a:cs typeface="Calibri" panose="020F0502020204030204" pitchFamily="34" charset="0"/>
                        </a:rPr>
                        <a:t>Refractive Index </a:t>
                      </a:r>
                      <a:br>
                        <a:rPr lang="en-US" sz="1800">
                          <a:latin typeface="Calibri" panose="020F0502020204030204" pitchFamily="34" charset="0"/>
                          <a:ea typeface="Calibri" panose="020F0502020204030204" pitchFamily="34" charset="0"/>
                          <a:cs typeface="Calibri" panose="020F0502020204030204" pitchFamily="34" charset="0"/>
                        </a:rPr>
                      </a:br>
                      <a:r>
                        <a:rPr lang="en-US" sz="1800">
                          <a:latin typeface="Calibri" panose="020F0502020204030204" pitchFamily="34" charset="0"/>
                          <a:ea typeface="Calibri" panose="020F0502020204030204" pitchFamily="34" charset="0"/>
                          <a:cs typeface="Calibri" panose="020F0502020204030204" pitchFamily="34" charset="0"/>
                        </a:rPr>
                        <a:t>@1064 nm</a:t>
                      </a:r>
                    </a:p>
                  </a:txBody>
                  <a:tcPr anchor="ctr"/>
                </a:tc>
                <a:tc>
                  <a:txBody>
                    <a:bodyPr/>
                    <a:lstStyle/>
                    <a:p>
                      <a:pPr algn="ctr">
                        <a:buNone/>
                      </a:pPr>
                      <a:r>
                        <a:rPr lang="en-US" sz="1800">
                          <a:latin typeface="Calibri" panose="020F0502020204030204" pitchFamily="34" charset="0"/>
                          <a:ea typeface="Calibri" panose="020F0502020204030204" pitchFamily="34" charset="0"/>
                          <a:cs typeface="Calibri" panose="020F0502020204030204" pitchFamily="34" charset="0"/>
                        </a:rPr>
                        <a:t>Reference</a:t>
                      </a:r>
                    </a:p>
                  </a:txBody>
                  <a:tcPr anchor="ctr"/>
                </a:tc>
                <a:extLst>
                  <a:ext uri="{0D108BD9-81ED-4DB2-BD59-A6C34878D82A}">
                    <a16:rowId xmlns:a16="http://schemas.microsoft.com/office/drawing/2014/main" val="3592491429"/>
                  </a:ext>
                </a:extLst>
              </a:tr>
              <a:tr h="922859">
                <a:tc>
                  <a:txBody>
                    <a:bodyPr/>
                    <a:lstStyle/>
                    <a:p>
                      <a:pPr algn="ctr">
                        <a:buNone/>
                      </a:pPr>
                      <a:r>
                        <a:rPr lang="en-US" sz="1800">
                          <a:latin typeface="Calibri" panose="020F0502020204030204" pitchFamily="34" charset="0"/>
                          <a:ea typeface="Calibri" panose="020F0502020204030204" pitchFamily="34" charset="0"/>
                          <a:cs typeface="Calibri" panose="020F0502020204030204" pitchFamily="34" charset="0"/>
                        </a:rPr>
                        <a:t>TiO₂:GeO₂</a:t>
                      </a:r>
                    </a:p>
                  </a:txBody>
                  <a:tcPr anchor="ctr">
                    <a:solidFill>
                      <a:schemeClr val="accent2">
                        <a:lumMod val="75000"/>
                        <a:alpha val="20000"/>
                      </a:schemeClr>
                    </a:solidFill>
                  </a:tcPr>
                </a:tc>
                <a:tc>
                  <a:txBody>
                    <a:bodyPr/>
                    <a:lstStyle/>
                    <a:p>
                      <a:pPr algn="ctr">
                        <a:buNone/>
                      </a:pPr>
                      <a:r>
                        <a:rPr lang="en-US" sz="1800">
                          <a:latin typeface="Calibri" panose="020F0502020204030204" pitchFamily="34" charset="0"/>
                          <a:ea typeface="Calibri" panose="020F0502020204030204" pitchFamily="34" charset="0"/>
                          <a:cs typeface="Calibri" panose="020F0502020204030204" pitchFamily="34" charset="0"/>
                        </a:rPr>
                        <a:t>2.20 ± 0.02</a:t>
                      </a:r>
                    </a:p>
                  </a:txBody>
                  <a:tcPr anchor="ctr">
                    <a:solidFill>
                      <a:schemeClr val="accent2">
                        <a:lumMod val="75000"/>
                        <a:alpha val="20000"/>
                      </a:schemeClr>
                    </a:solidFill>
                  </a:tcPr>
                </a:tc>
                <a:tc>
                  <a:txBody>
                    <a:bodyPr/>
                    <a:lstStyle/>
                    <a:p>
                      <a:pPr algn="ctr">
                        <a:buNone/>
                      </a:pPr>
                      <a:r>
                        <a:rPr lang="en-US" sz="1800" b="0" i="1"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rPr>
                        <a:t>D Diksha et al</a:t>
                      </a:r>
                    </a:p>
                    <a:p>
                      <a:pPr algn="ctr">
                        <a:buNone/>
                      </a:pPr>
                      <a:r>
                        <a:rPr lang="en-US" sz="1800" b="0" i="1"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rPr>
                        <a:t>CQG. 41(</a:t>
                      </a:r>
                      <a:r>
                        <a:rPr lang="en-US" sz="1600" b="0" i="1"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rPr>
                        <a:t>2024)</a:t>
                      </a:r>
                      <a:endParaRPr lang="en-US" sz="1600" i="1">
                        <a:latin typeface="Calibri" panose="020F0502020204030204" pitchFamily="34" charset="0"/>
                        <a:ea typeface="Calibri" panose="020F0502020204030204" pitchFamily="34" charset="0"/>
                        <a:cs typeface="Calibri" panose="020F0502020204030204" pitchFamily="34" charset="0"/>
                      </a:endParaRPr>
                    </a:p>
                  </a:txBody>
                  <a:tcPr anchor="ctr">
                    <a:solidFill>
                      <a:schemeClr val="accent2">
                        <a:lumMod val="75000"/>
                        <a:alpha val="20000"/>
                      </a:schemeClr>
                    </a:solidFill>
                  </a:tcPr>
                </a:tc>
                <a:extLst>
                  <a:ext uri="{0D108BD9-81ED-4DB2-BD59-A6C34878D82A}">
                    <a16:rowId xmlns:a16="http://schemas.microsoft.com/office/drawing/2014/main" val="1776791170"/>
                  </a:ext>
                </a:extLst>
              </a:tr>
              <a:tr h="944853">
                <a:tc>
                  <a:txBody>
                    <a:bodyPr/>
                    <a:lstStyle/>
                    <a:p>
                      <a:pPr algn="ctr">
                        <a:buNone/>
                      </a:pPr>
                      <a:r>
                        <a:rPr lang="en-US" sz="1800">
                          <a:latin typeface="Calibri" panose="020F0502020204030204" pitchFamily="34" charset="0"/>
                          <a:ea typeface="Calibri" panose="020F0502020204030204" pitchFamily="34" charset="0"/>
                          <a:cs typeface="Calibri" panose="020F0502020204030204" pitchFamily="34" charset="0"/>
                        </a:rPr>
                        <a:t>TiO₂:Ta₂O₅</a:t>
                      </a:r>
                    </a:p>
                  </a:txBody>
                  <a:tcPr anchor="ctr"/>
                </a:tc>
                <a:tc>
                  <a:txBody>
                    <a:bodyPr/>
                    <a:lstStyle/>
                    <a:p>
                      <a:pPr algn="ctr">
                        <a:buNone/>
                      </a:pPr>
                      <a:r>
                        <a:rPr lang="en-US" sz="1800">
                          <a:latin typeface="Calibri" panose="020F0502020204030204" pitchFamily="34" charset="0"/>
                          <a:ea typeface="Calibri" panose="020F0502020204030204" pitchFamily="34" charset="0"/>
                          <a:cs typeface="Calibri" panose="020F0502020204030204" pitchFamily="34" charset="0"/>
                        </a:rPr>
                        <a:t>2.05–2.27</a:t>
                      </a:r>
                    </a:p>
                  </a:txBody>
                  <a:tcPr anchor="ctr"/>
                </a:tc>
                <a:tc>
                  <a:txBody>
                    <a:bodyPr/>
                    <a:lstStyle/>
                    <a:p>
                      <a:pPr algn="ctr">
                        <a:buNone/>
                      </a:pPr>
                      <a:r>
                        <a:rPr lang="en-US" sz="1600" i="1">
                          <a:latin typeface="Calibri" panose="020F0502020204030204" pitchFamily="34" charset="0"/>
                          <a:ea typeface="Calibri" panose="020F0502020204030204" pitchFamily="34" charset="0"/>
                          <a:cs typeface="Calibri" panose="020F0502020204030204" pitchFamily="34" charset="0"/>
                        </a:rPr>
                        <a:t>Amato, Alex, et al. ACS Appl. Opt. Mater. 1, 395−402(</a:t>
                      </a:r>
                      <a:r>
                        <a:rPr lang="en-US" sz="1800" i="1">
                          <a:latin typeface="Calibri" panose="020F0502020204030204" pitchFamily="34" charset="0"/>
                          <a:ea typeface="Calibri" panose="020F0502020204030204" pitchFamily="34" charset="0"/>
                          <a:cs typeface="Calibri" panose="020F0502020204030204" pitchFamily="34" charset="0"/>
                        </a:rPr>
                        <a:t>2023)</a:t>
                      </a:r>
                    </a:p>
                  </a:txBody>
                  <a:tcPr anchor="ctr"/>
                </a:tc>
                <a:extLst>
                  <a:ext uri="{0D108BD9-81ED-4DB2-BD59-A6C34878D82A}">
                    <a16:rowId xmlns:a16="http://schemas.microsoft.com/office/drawing/2014/main" val="4109509148"/>
                  </a:ext>
                </a:extLst>
              </a:tr>
              <a:tr h="921231">
                <a:tc>
                  <a:txBody>
                    <a:bodyPr/>
                    <a:lstStyle/>
                    <a:p>
                      <a:pPr algn="ctr">
                        <a:buNone/>
                      </a:pPr>
                      <a:r>
                        <a:rPr lang="en-US" sz="1800">
                          <a:latin typeface="Calibri" panose="020F0502020204030204" pitchFamily="34" charset="0"/>
                          <a:ea typeface="Calibri" panose="020F0502020204030204" pitchFamily="34" charset="0"/>
                          <a:cs typeface="Calibri" panose="020F0502020204030204" pitchFamily="34" charset="0"/>
                        </a:rPr>
                        <a:t>HfO₂:Ta₂O₅</a:t>
                      </a:r>
                    </a:p>
                  </a:txBody>
                  <a:tcPr anchor="ctr">
                    <a:solidFill>
                      <a:schemeClr val="bg1"/>
                    </a:solidFill>
                  </a:tcPr>
                </a:tc>
                <a:tc>
                  <a:txBody>
                    <a:bodyPr/>
                    <a:lstStyle/>
                    <a:p>
                      <a:pPr algn="ctr">
                        <a:buNone/>
                      </a:pPr>
                      <a:r>
                        <a:rPr lang="en-US" sz="1800">
                          <a:latin typeface="Calibri" panose="020F0502020204030204" pitchFamily="34" charset="0"/>
                          <a:ea typeface="Calibri" panose="020F0502020204030204" pitchFamily="34" charset="0"/>
                          <a:cs typeface="Calibri" panose="020F0502020204030204" pitchFamily="34" charset="0"/>
                        </a:rPr>
                        <a:t>~1.94 -2.07</a:t>
                      </a:r>
                    </a:p>
                  </a:txBody>
                  <a:tcPr anchor="ctr">
                    <a:solidFill>
                      <a:schemeClr val="bg1"/>
                    </a:solidFill>
                  </a:tcPr>
                </a:tc>
                <a:tc>
                  <a:txBody>
                    <a:bodyPr/>
                    <a:lstStyle/>
                    <a:p>
                      <a:pPr algn="ctr">
                        <a:buNone/>
                      </a:pPr>
                      <a:r>
                        <a:rPr lang="en-US" sz="1600" i="1">
                          <a:latin typeface="Calibri" panose="020F0502020204030204" pitchFamily="34" charset="0"/>
                          <a:ea typeface="Calibri" panose="020F0502020204030204" pitchFamily="34" charset="0"/>
                          <a:cs typeface="Calibri" panose="020F0502020204030204" pitchFamily="34" charset="0"/>
                        </a:rPr>
                        <a:t>Milotti, Valeria, et al. Optical Materials 163(2025)</a:t>
                      </a:r>
                    </a:p>
                  </a:txBody>
                  <a:tcPr anchor="ctr">
                    <a:solidFill>
                      <a:schemeClr val="bg1"/>
                    </a:solidFill>
                  </a:tcPr>
                </a:tc>
                <a:extLst>
                  <a:ext uri="{0D108BD9-81ED-4DB2-BD59-A6C34878D82A}">
                    <a16:rowId xmlns:a16="http://schemas.microsoft.com/office/drawing/2014/main" val="3466572915"/>
                  </a:ext>
                </a:extLst>
              </a:tr>
              <a:tr h="709892">
                <a:tc>
                  <a:txBody>
                    <a:bodyPr/>
                    <a:lstStyle/>
                    <a:p>
                      <a:pPr algn="ctr">
                        <a:buNone/>
                      </a:pPr>
                      <a:r>
                        <a:rPr lang="en-US" sz="1800">
                          <a:latin typeface="Calibri" panose="020F0502020204030204" pitchFamily="34" charset="0"/>
                          <a:ea typeface="Calibri" panose="020F0502020204030204" pitchFamily="34" charset="0"/>
                          <a:cs typeface="Calibri" panose="020F0502020204030204" pitchFamily="34" charset="0"/>
                        </a:rPr>
                        <a:t>Si₃N₄</a:t>
                      </a:r>
                    </a:p>
                  </a:txBody>
                  <a:tcPr anchor="ctr">
                    <a:solidFill>
                      <a:schemeClr val="bg1"/>
                    </a:solidFill>
                  </a:tcPr>
                </a:tc>
                <a:tc>
                  <a:txBody>
                    <a:bodyPr/>
                    <a:lstStyle/>
                    <a:p>
                      <a:pPr algn="ctr">
                        <a:buNone/>
                      </a:pPr>
                      <a:r>
                        <a:rPr lang="en-US" sz="1800">
                          <a:latin typeface="Calibri" panose="020F0502020204030204" pitchFamily="34" charset="0"/>
                          <a:ea typeface="Calibri" panose="020F0502020204030204" pitchFamily="34" charset="0"/>
                          <a:cs typeface="Calibri" panose="020F0502020204030204" pitchFamily="34" charset="0"/>
                        </a:rPr>
                        <a:t>1.97–2.06</a:t>
                      </a:r>
                    </a:p>
                  </a:txBody>
                  <a:tcPr anchor="ctr">
                    <a:solidFill>
                      <a:schemeClr val="bg1"/>
                    </a:solidFill>
                  </a:tcPr>
                </a:tc>
                <a:tc>
                  <a:txBody>
                    <a:bodyPr/>
                    <a:lstStyle/>
                    <a:p>
                      <a:pPr algn="ctr"/>
                      <a:r>
                        <a:rPr lang="en-US" sz="1600" i="1">
                          <a:latin typeface="Calibri" panose="020F0502020204030204" pitchFamily="34" charset="0"/>
                          <a:ea typeface="Calibri" panose="020F0502020204030204" pitchFamily="34" charset="0"/>
                          <a:cs typeface="Calibri" panose="020F0502020204030204" pitchFamily="34" charset="0"/>
                        </a:rPr>
                        <a:t>Amato, A., et al. Phys. Rev. D </a:t>
                      </a:r>
                      <a:r>
                        <a:rPr lang="en-US" sz="1600" b="0" i="1">
                          <a:latin typeface="Calibri" panose="020F0502020204030204" pitchFamily="34" charset="0"/>
                          <a:ea typeface="Calibri" panose="020F0502020204030204" pitchFamily="34" charset="0"/>
                          <a:cs typeface="Calibri" panose="020F0502020204030204" pitchFamily="34" charset="0"/>
                        </a:rPr>
                        <a:t>111</a:t>
                      </a:r>
                      <a:r>
                        <a:rPr lang="en-US" sz="1600" i="1">
                          <a:latin typeface="Calibri" panose="020F0502020204030204" pitchFamily="34" charset="0"/>
                          <a:ea typeface="Calibri" panose="020F0502020204030204" pitchFamily="34" charset="0"/>
                          <a:cs typeface="Calibri" panose="020F0502020204030204" pitchFamily="34" charset="0"/>
                        </a:rPr>
                        <a:t>, 042003(2025)</a:t>
                      </a:r>
                    </a:p>
                  </a:txBody>
                  <a:tcPr>
                    <a:solidFill>
                      <a:schemeClr val="bg1"/>
                    </a:solidFill>
                  </a:tcPr>
                </a:tc>
                <a:extLst>
                  <a:ext uri="{0D108BD9-81ED-4DB2-BD59-A6C34878D82A}">
                    <a16:rowId xmlns:a16="http://schemas.microsoft.com/office/drawing/2014/main" val="1072737939"/>
                  </a:ext>
                </a:extLst>
              </a:tr>
            </a:tbl>
          </a:graphicData>
        </a:graphic>
      </p:graphicFrame>
      <p:pic>
        <p:nvPicPr>
          <p:cNvPr id="10" name="Picture 9">
            <a:extLst>
              <a:ext uri="{FF2B5EF4-FFF2-40B4-BE49-F238E27FC236}">
                <a16:creationId xmlns:a16="http://schemas.microsoft.com/office/drawing/2014/main" id="{810CC9C5-2425-CA0C-5497-7DD695FD9AD6}"/>
              </a:ext>
            </a:extLst>
          </p:cNvPr>
          <p:cNvPicPr>
            <a:picLocks noChangeAspect="1"/>
          </p:cNvPicPr>
          <p:nvPr/>
        </p:nvPicPr>
        <p:blipFill>
          <a:blip r:embed="rId3"/>
          <a:stretch>
            <a:fillRect/>
          </a:stretch>
        </p:blipFill>
        <p:spPr>
          <a:xfrm>
            <a:off x="8292359" y="812772"/>
            <a:ext cx="3061439" cy="4169386"/>
          </a:xfrm>
          <a:prstGeom prst="rect">
            <a:avLst/>
          </a:prstGeom>
        </p:spPr>
      </p:pic>
      <p:sp>
        <p:nvSpPr>
          <p:cNvPr id="6" name="TextBox 5">
            <a:extLst>
              <a:ext uri="{FF2B5EF4-FFF2-40B4-BE49-F238E27FC236}">
                <a16:creationId xmlns:a16="http://schemas.microsoft.com/office/drawing/2014/main" id="{B46875A3-33C5-A46A-D2CB-2515DCDF72AD}"/>
              </a:ext>
            </a:extLst>
          </p:cNvPr>
          <p:cNvSpPr txBox="1"/>
          <p:nvPr/>
        </p:nvSpPr>
        <p:spPr>
          <a:xfrm>
            <a:off x="763775" y="5403284"/>
            <a:ext cx="7230874" cy="923330"/>
          </a:xfrm>
          <a:prstGeom prst="rect">
            <a:avLst/>
          </a:prstGeom>
          <a:noFill/>
        </p:spPr>
        <p:txBody>
          <a:bodyPr wrap="square">
            <a:spAutoFit/>
          </a:bodyPr>
          <a:lstStyle/>
          <a:p>
            <a:pPr marL="285750" indent="-285750">
              <a:buFont typeface="Arial" panose="020B0604020202020204" pitchFamily="34" charset="0"/>
              <a:buChar char="•"/>
            </a:pPr>
            <a:r>
              <a:rPr lang="en-US" b="1">
                <a:latin typeface="Calibri" panose="020F0502020204030204" pitchFamily="34" charset="0"/>
                <a:ea typeface="Calibri" panose="020F0502020204030204" pitchFamily="34" charset="0"/>
                <a:cs typeface="Calibri" panose="020F0502020204030204" pitchFamily="34" charset="0"/>
              </a:rPr>
              <a:t>TiO₂:GeO₂ on Si Substrate</a:t>
            </a:r>
          </a:p>
          <a:p>
            <a:pPr marL="285750" indent="-285750">
              <a:buFont typeface="Arial" panose="020B0604020202020204" pitchFamily="34" charset="0"/>
              <a:buChar char="•"/>
            </a:pPr>
            <a:r>
              <a:rPr lang="en-US" b="1">
                <a:latin typeface="Calibri" panose="020F0502020204030204" pitchFamily="34" charset="0"/>
                <a:ea typeface="Calibri" panose="020F0502020204030204" pitchFamily="34" charset="0"/>
                <a:cs typeface="Calibri" panose="020F0502020204030204" pitchFamily="34" charset="0"/>
              </a:rPr>
              <a:t>By ion beam sputtering </a:t>
            </a:r>
          </a:p>
          <a:p>
            <a:pPr marL="285750" indent="-285750">
              <a:buFont typeface="Arial" panose="020B0604020202020204" pitchFamily="34" charset="0"/>
              <a:buChar char="•"/>
            </a:pPr>
            <a:r>
              <a:rPr lang="en-US" b="1"/>
              <a:t>At Laboratoire des Matériaux Avancés, </a:t>
            </a:r>
            <a:r>
              <a:rPr lang="en-US" altLang="en-US" b="1">
                <a:latin typeface="Calibri" panose="020F0502020204030204" pitchFamily="34" charset="0"/>
                <a:ea typeface="Calibri" panose="020F0502020204030204" pitchFamily="34" charset="0"/>
                <a:cs typeface="Calibri" panose="020F0502020204030204" pitchFamily="34" charset="0"/>
              </a:rPr>
              <a:t>Lyon, France </a:t>
            </a:r>
            <a:r>
              <a:rPr lang="en-US" b="1"/>
              <a:t>(LMA)</a:t>
            </a:r>
          </a:p>
        </p:txBody>
      </p:sp>
    </p:spTree>
    <p:extLst>
      <p:ext uri="{BB962C8B-B14F-4D97-AF65-F5344CB8AC3E}">
        <p14:creationId xmlns:p14="http://schemas.microsoft.com/office/powerpoint/2010/main" val="1281881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E6EE25F8-35FC-FB59-9A70-EC136D6DD344}"/>
              </a:ext>
            </a:extLst>
          </p:cNvPr>
          <p:cNvSpPr txBox="1"/>
          <p:nvPr/>
        </p:nvSpPr>
        <p:spPr>
          <a:xfrm>
            <a:off x="633651" y="395805"/>
            <a:ext cx="3409908" cy="523220"/>
          </a:xfrm>
          <a:prstGeom prst="rect">
            <a:avLst/>
          </a:prstGeom>
          <a:noFill/>
        </p:spPr>
        <p:txBody>
          <a:bodyPr wrap="none" rtlCol="0">
            <a:spAutoFit/>
          </a:bodyPr>
          <a:lstStyle/>
          <a:p>
            <a:r>
              <a:rPr lang="en-US" sz="2800" b="1" dirty="0">
                <a:solidFill>
                  <a:srgbClr val="007C58"/>
                </a:solidFill>
                <a:latin typeface="Roboto Slab" pitchFamily="2" charset="0"/>
                <a:ea typeface="Roboto Slab" pitchFamily="2" charset="0"/>
                <a:cs typeface="Roboto Slab" pitchFamily="2" charset="0"/>
              </a:rPr>
              <a:t>Acknowledgments</a:t>
            </a:r>
            <a:endParaRPr lang="it-IT" sz="2800" b="1" dirty="0">
              <a:solidFill>
                <a:srgbClr val="007C58"/>
              </a:solidFill>
              <a:latin typeface="Roboto Slab" pitchFamily="2" charset="0"/>
              <a:ea typeface="Roboto Slab" pitchFamily="2" charset="0"/>
              <a:cs typeface="Roboto Slab" pitchFamily="2" charset="0"/>
            </a:endParaRPr>
          </a:p>
        </p:txBody>
      </p:sp>
      <p:sp>
        <p:nvSpPr>
          <p:cNvPr id="5" name="AutoShape 7" descr="Risultati immagini per universitÃ  di genova logo">
            <a:extLst>
              <a:ext uri="{FF2B5EF4-FFF2-40B4-BE49-F238E27FC236}">
                <a16:creationId xmlns:a16="http://schemas.microsoft.com/office/drawing/2014/main" id="{00219585-5BF3-6746-8886-BBC41A11B906}"/>
              </a:ext>
            </a:extLst>
          </p:cNvPr>
          <p:cNvSpPr>
            <a:spLocks noChangeAspect="1" noChangeArrowheads="1"/>
          </p:cNvSpPr>
          <p:nvPr/>
        </p:nvSpPr>
        <p:spPr bwMode="auto">
          <a:xfrm>
            <a:off x="1640681" y="748905"/>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it-IT" sz="1350" dirty="0"/>
          </a:p>
        </p:txBody>
      </p:sp>
      <p:sp>
        <p:nvSpPr>
          <p:cNvPr id="7" name="CasellaDiTesto 6">
            <a:extLst>
              <a:ext uri="{FF2B5EF4-FFF2-40B4-BE49-F238E27FC236}">
                <a16:creationId xmlns:a16="http://schemas.microsoft.com/office/drawing/2014/main" id="{C61A07CB-044A-47DA-FD74-D52B8B779291}"/>
              </a:ext>
            </a:extLst>
          </p:cNvPr>
          <p:cNvSpPr txBox="1"/>
          <p:nvPr/>
        </p:nvSpPr>
        <p:spPr>
          <a:xfrm>
            <a:off x="754436" y="2083623"/>
            <a:ext cx="3732112" cy="2492990"/>
          </a:xfrm>
          <a:prstGeom prst="rect">
            <a:avLst/>
          </a:prstGeom>
          <a:noFill/>
        </p:spPr>
        <p:txBody>
          <a:bodyPr wrap="none" rtlCol="0">
            <a:spAutoFit/>
          </a:bodyPr>
          <a:lstStyle/>
          <a:p>
            <a:r>
              <a:rPr lang="it-IT" sz="2000" b="1">
                <a:solidFill>
                  <a:schemeClr val="tx1">
                    <a:lumMod val="65000"/>
                    <a:lumOff val="35000"/>
                  </a:schemeClr>
                </a:solidFill>
                <a:latin typeface="Fira Sans" panose="020B0503050000020004" pitchFamily="34" charset="0"/>
              </a:rPr>
              <a:t>Dr. Valérie Martinez (iLM)</a:t>
            </a:r>
          </a:p>
          <a:p>
            <a:endParaRPr lang="it-IT" sz="2000" b="1">
              <a:solidFill>
                <a:schemeClr val="tx1">
                  <a:lumMod val="65000"/>
                  <a:lumOff val="35000"/>
                </a:schemeClr>
              </a:solidFill>
              <a:latin typeface="Fira Sans" panose="020B0503050000020004" pitchFamily="34" charset="0"/>
            </a:endParaRPr>
          </a:p>
          <a:p>
            <a:r>
              <a:rPr lang="it-IT" sz="2000">
                <a:solidFill>
                  <a:schemeClr val="tx1">
                    <a:lumMod val="65000"/>
                    <a:lumOff val="35000"/>
                  </a:schemeClr>
                </a:solidFill>
                <a:latin typeface="Fira Sans" panose="020B0503050000020004" pitchFamily="34" charset="0"/>
              </a:rPr>
              <a:t>Dr. Christophe Michel (LMA)</a:t>
            </a:r>
          </a:p>
          <a:p>
            <a:endParaRPr lang="it-IT" sz="2000" b="1">
              <a:solidFill>
                <a:schemeClr val="tx1">
                  <a:lumMod val="65000"/>
                  <a:lumOff val="35000"/>
                </a:schemeClr>
              </a:solidFill>
              <a:latin typeface="Fira Sans" panose="020B0503050000020004" pitchFamily="34" charset="0"/>
            </a:endParaRPr>
          </a:p>
          <a:p>
            <a:r>
              <a:rPr lang="it-IT" sz="2000">
                <a:solidFill>
                  <a:schemeClr val="tx1">
                    <a:lumMod val="65000"/>
                    <a:lumOff val="35000"/>
                  </a:schemeClr>
                </a:solidFill>
                <a:latin typeface="Fira Sans" panose="020B0503050000020004" pitchFamily="34" charset="0"/>
              </a:rPr>
              <a:t>Dr</a:t>
            </a:r>
            <a:r>
              <a:rPr lang="it-IT" sz="2000" dirty="0">
                <a:solidFill>
                  <a:schemeClr val="tx1">
                    <a:lumMod val="65000"/>
                    <a:lumOff val="35000"/>
                  </a:schemeClr>
                </a:solidFill>
                <a:latin typeface="Fira Sans" panose="020B0503050000020004" pitchFamily="34" charset="0"/>
              </a:rPr>
              <a:t>. Francesco Bisio (</a:t>
            </a:r>
            <a:r>
              <a:rPr lang="it-IT" sz="2000">
                <a:solidFill>
                  <a:schemeClr val="tx1">
                    <a:lumMod val="65000"/>
                    <a:lumOff val="35000"/>
                  </a:schemeClr>
                </a:solidFill>
                <a:latin typeface="Fira Sans" panose="020B0503050000020004" pitchFamily="34" charset="0"/>
              </a:rPr>
              <a:t>CNR-SPIN)</a:t>
            </a:r>
          </a:p>
          <a:p>
            <a:endParaRPr lang="it-IT" sz="2000" dirty="0">
              <a:solidFill>
                <a:schemeClr val="tx1">
                  <a:lumMod val="65000"/>
                  <a:lumOff val="35000"/>
                </a:schemeClr>
              </a:solidFill>
              <a:latin typeface="Fira Sans" panose="020B0503050000020004" pitchFamily="34" charset="0"/>
            </a:endParaRPr>
          </a:p>
          <a:p>
            <a:r>
              <a:rPr lang="it-IT" sz="2000">
                <a:solidFill>
                  <a:schemeClr val="tx1">
                    <a:lumMod val="65000"/>
                    <a:lumOff val="35000"/>
                  </a:schemeClr>
                </a:solidFill>
                <a:latin typeface="Fira Sans" panose="020B0503050000020004" pitchFamily="34" charset="0"/>
              </a:rPr>
              <a:t>Dr.</a:t>
            </a:r>
            <a:r>
              <a:rPr lang="en-US" sz="2000" b="1"/>
              <a:t> </a:t>
            </a:r>
            <a:r>
              <a:rPr lang="en-US" sz="2000">
                <a:solidFill>
                  <a:schemeClr val="tx1">
                    <a:lumMod val="65000"/>
                    <a:lumOff val="35000"/>
                  </a:schemeClr>
                </a:solidFill>
                <a:latin typeface="Fira Sans" panose="020B0503050000020004" pitchFamily="34" charset="0"/>
              </a:rPr>
              <a:t>Riccardo Galafassi</a:t>
            </a:r>
          </a:p>
          <a:p>
            <a:endParaRPr lang="en-US" sz="1600" b="1"/>
          </a:p>
        </p:txBody>
      </p:sp>
      <p:pic>
        <p:nvPicPr>
          <p:cNvPr id="13" name="Immagine 12">
            <a:extLst>
              <a:ext uri="{FF2B5EF4-FFF2-40B4-BE49-F238E27FC236}">
                <a16:creationId xmlns:a16="http://schemas.microsoft.com/office/drawing/2014/main" id="{5011A3AB-968E-6B83-999D-8DC77B93A1FC}"/>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7982857" y="1499358"/>
            <a:ext cx="1942113" cy="1103302"/>
          </a:xfrm>
          <a:prstGeom prst="rect">
            <a:avLst/>
          </a:prstGeom>
        </p:spPr>
      </p:pic>
      <p:pic>
        <p:nvPicPr>
          <p:cNvPr id="1026" name="Picture 2" descr="LMA_IN2P3 (@LMA_IN2P3) / X">
            <a:extLst>
              <a:ext uri="{FF2B5EF4-FFF2-40B4-BE49-F238E27FC236}">
                <a16:creationId xmlns:a16="http://schemas.microsoft.com/office/drawing/2014/main" id="{A50A2F72-4855-B39C-2346-4EC388351F3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2679" b="34943"/>
          <a:stretch/>
        </p:blipFill>
        <p:spPr bwMode="auto">
          <a:xfrm>
            <a:off x="6296569" y="3114675"/>
            <a:ext cx="2437706" cy="7892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LM - Accueil">
            <a:extLst>
              <a:ext uri="{FF2B5EF4-FFF2-40B4-BE49-F238E27FC236}">
                <a16:creationId xmlns:a16="http://schemas.microsoft.com/office/drawing/2014/main" id="{6C36A5E5-B2AD-56E5-95E4-79F527A21D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3244" y="3101960"/>
            <a:ext cx="1674200" cy="789266"/>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16">
            <a:extLst>
              <a:ext uri="{FF2B5EF4-FFF2-40B4-BE49-F238E27FC236}">
                <a16:creationId xmlns:a16="http://schemas.microsoft.com/office/drawing/2014/main" id="{276CEC6F-4BDD-FED8-858D-CF01D2858CA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9866"/>
          <a:stretch/>
        </p:blipFill>
        <p:spPr>
          <a:xfrm>
            <a:off x="7890156" y="4697268"/>
            <a:ext cx="2306176" cy="1319319"/>
          </a:xfrm>
          <a:prstGeom prst="rect">
            <a:avLst/>
          </a:prstGeom>
        </p:spPr>
      </p:pic>
    </p:spTree>
    <p:extLst>
      <p:ext uri="{BB962C8B-B14F-4D97-AF65-F5344CB8AC3E}">
        <p14:creationId xmlns:p14="http://schemas.microsoft.com/office/powerpoint/2010/main" val="37674760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0D715A-21E1-7CC1-7259-08BB88293F46}"/>
              </a:ext>
            </a:extLst>
          </p:cNvPr>
          <p:cNvSpPr>
            <a:spLocks noGrp="1"/>
          </p:cNvSpPr>
          <p:nvPr>
            <p:ph idx="1"/>
          </p:nvPr>
        </p:nvSpPr>
        <p:spPr>
          <a:xfrm>
            <a:off x="838200" y="1062036"/>
            <a:ext cx="10515600" cy="4767264"/>
          </a:xfrm>
        </p:spPr>
        <p:txBody>
          <a:bodyPr anchor="t">
            <a:normAutofit/>
          </a:bodyPr>
          <a:lstStyle/>
          <a:p>
            <a:pPr marL="228600" indent="-228600">
              <a:buFont typeface="+mj-lt"/>
              <a:buAutoNum type="arabicPeriod"/>
            </a:pPr>
            <a:r>
              <a:rPr lang="en-US" sz="1400" i="1">
                <a:latin typeface="Calibri" panose="020F0502020204030204" pitchFamily="34" charset="0"/>
                <a:ea typeface="Calibri" panose="020F0502020204030204" pitchFamily="34" charset="0"/>
                <a:cs typeface="Calibri" panose="020F0502020204030204" pitchFamily="34" charset="0"/>
              </a:rPr>
              <a:t>E. I. Kamitsos, et al. J. Phys. Chem, 100, 11755-11765. (1996)</a:t>
            </a:r>
          </a:p>
          <a:p>
            <a:pPr marL="228600" indent="-228600">
              <a:buFont typeface="+mj-lt"/>
              <a:buAutoNum type="arabicPeriod"/>
            </a:pPr>
            <a:r>
              <a:rPr lang="en-US" sz="1400" i="1">
                <a:latin typeface="Calibri" panose="020F0502020204030204" pitchFamily="34" charset="0"/>
                <a:ea typeface="Calibri" panose="020F0502020204030204" pitchFamily="34" charset="0"/>
                <a:cs typeface="Calibri" panose="020F0502020204030204" pitchFamily="34" charset="0"/>
              </a:rPr>
              <a:t>Scarel, G., et al. "Far-infrared spectra of amorphous titanium dioxide films." Journal of Non-Crystalline Solids 303.1 (2002): 50-53.</a:t>
            </a:r>
          </a:p>
          <a:p>
            <a:pPr marL="228600" indent="-228600">
              <a:buFont typeface="+mj-lt"/>
              <a:buAutoNum type="arabicPeriod"/>
            </a:pPr>
            <a:r>
              <a:rPr lang="en-US" sz="1400" i="1">
                <a:latin typeface="Calibri" panose="020F0502020204030204" pitchFamily="34" charset="0"/>
                <a:ea typeface="Calibri" panose="020F0502020204030204" pitchFamily="34" charset="0"/>
                <a:cs typeface="Calibri" panose="020F0502020204030204" pitchFamily="34" charset="0"/>
              </a:rPr>
              <a:t>Jokanović, Vukoman, et al. "Optical properties of titanium oxide films obtained by cathodic arc plasma deposition." Plasma Science and Technology 19.12 (2017): 125504.</a:t>
            </a:r>
          </a:p>
          <a:p>
            <a:pPr marL="228600" indent="-228600">
              <a:buFont typeface="+mj-lt"/>
              <a:buAutoNum type="arabicPeriod"/>
            </a:pPr>
            <a:r>
              <a:rPr lang="en-US" sz="1400" i="1">
                <a:latin typeface="Calibri" panose="020F0502020204030204" pitchFamily="34" charset="0"/>
                <a:ea typeface="Calibri" panose="020F0502020204030204" pitchFamily="34" charset="0"/>
                <a:cs typeface="Calibri" panose="020F0502020204030204" pitchFamily="34" charset="0"/>
              </a:rPr>
              <a:t>Madon, M., et al. "A vibrational study of phase transitions among the GeO2 polymorphs." Physics and chemistry of minerals 18.1 (1991): 7-18.</a:t>
            </a:r>
          </a:p>
          <a:p>
            <a:pPr marL="228600" indent="-228600">
              <a:buFont typeface="+mj-lt"/>
              <a:buAutoNum type="arabicPeriod"/>
            </a:pPr>
            <a:r>
              <a:rPr lang="en-US" sz="1400" i="1">
                <a:latin typeface="Calibri" panose="020F0502020204030204" pitchFamily="34" charset="0"/>
                <a:ea typeface="Calibri" panose="020F0502020204030204" pitchFamily="34" charset="0"/>
                <a:cs typeface="Calibri" panose="020F0502020204030204" pitchFamily="34" charset="0"/>
              </a:rPr>
              <a:t>Ardyanian, M., et al. "Structure and photoluminescence properties of evaporated GeOx thin films." Applied Physics Letters 89.1 (2006).</a:t>
            </a:r>
          </a:p>
          <a:p>
            <a:pPr marL="228600" indent="-228600">
              <a:buFont typeface="+mj-lt"/>
              <a:buAutoNum type="arabicPeriod"/>
            </a:pPr>
            <a:r>
              <a:rPr lang="en-US" sz="1400" i="1">
                <a:latin typeface="Calibri" panose="020F0502020204030204" pitchFamily="34" charset="0"/>
                <a:ea typeface="Calibri" panose="020F0502020204030204" pitchFamily="34" charset="0"/>
                <a:cs typeface="Calibri" panose="020F0502020204030204" pitchFamily="34" charset="0"/>
              </a:rPr>
              <a:t>Roessler, D. M., and W. A. Albers Jr. "Infrared reflectance of single crystal tetragonal GeO2." Journal of Physics and Chemistry of Solids 33.2 (1972): 293-296.</a:t>
            </a:r>
          </a:p>
          <a:p>
            <a:pPr marL="228600" indent="-228600">
              <a:buFont typeface="+mj-lt"/>
              <a:buAutoNum type="arabicPeriod"/>
            </a:pPr>
            <a:endParaRPr lang="en-US" sz="1200"/>
          </a:p>
        </p:txBody>
      </p:sp>
      <p:sp>
        <p:nvSpPr>
          <p:cNvPr id="3" name="Text Placeholder 2">
            <a:extLst>
              <a:ext uri="{FF2B5EF4-FFF2-40B4-BE49-F238E27FC236}">
                <a16:creationId xmlns:a16="http://schemas.microsoft.com/office/drawing/2014/main" id="{5C53E8F7-7C0E-50E2-2657-A403AD47D1B7}"/>
              </a:ext>
            </a:extLst>
          </p:cNvPr>
          <p:cNvSpPr>
            <a:spLocks noGrp="1"/>
          </p:cNvSpPr>
          <p:nvPr>
            <p:ph type="body" sz="quarter" idx="13"/>
          </p:nvPr>
        </p:nvSpPr>
        <p:spPr>
          <a:xfrm>
            <a:off x="838200" y="300036"/>
            <a:ext cx="10515600" cy="762000"/>
          </a:xfrm>
        </p:spPr>
        <p:txBody>
          <a:bodyPr/>
          <a:lstStyle/>
          <a:p>
            <a:r>
              <a:rPr lang="en-US"/>
              <a:t>References</a:t>
            </a:r>
          </a:p>
        </p:txBody>
      </p:sp>
      <p:sp>
        <p:nvSpPr>
          <p:cNvPr id="4" name="Slide Number Placeholder 3">
            <a:extLst>
              <a:ext uri="{FF2B5EF4-FFF2-40B4-BE49-F238E27FC236}">
                <a16:creationId xmlns:a16="http://schemas.microsoft.com/office/drawing/2014/main" id="{C2C88FBC-2BCA-15E8-6167-09362B8CCD72}"/>
              </a:ext>
            </a:extLst>
          </p:cNvPr>
          <p:cNvSpPr>
            <a:spLocks noGrp="1"/>
          </p:cNvSpPr>
          <p:nvPr>
            <p:ph type="sldNum" sz="quarter" idx="16"/>
          </p:nvPr>
        </p:nvSpPr>
        <p:spPr/>
        <p:txBody>
          <a:bodyPr/>
          <a:lstStyle/>
          <a:p>
            <a:fld id="{FEC4A954-C260-E84D-8B85-4D54550A05DF}" type="slidenum">
              <a:rPr lang="it-IT" smtClean="0"/>
              <a:pPr/>
              <a:t>21</a:t>
            </a:fld>
            <a:endParaRPr lang="it-IT"/>
          </a:p>
        </p:txBody>
      </p:sp>
    </p:spTree>
    <p:extLst>
      <p:ext uri="{BB962C8B-B14F-4D97-AF65-F5344CB8AC3E}">
        <p14:creationId xmlns:p14="http://schemas.microsoft.com/office/powerpoint/2010/main" val="2786976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64543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602DA5-0322-3A64-A182-46108815B62F}"/>
              </a:ext>
            </a:extLst>
          </p:cNvPr>
          <p:cNvSpPr>
            <a:spLocks noGrp="1"/>
          </p:cNvSpPr>
          <p:nvPr>
            <p:ph type="title"/>
          </p:nvPr>
        </p:nvSpPr>
        <p:spPr>
          <a:xfrm>
            <a:off x="671050" y="256971"/>
            <a:ext cx="10515600" cy="988662"/>
          </a:xfrm>
        </p:spPr>
        <p:txBody>
          <a:bodyPr/>
          <a:lstStyle/>
          <a:p>
            <a:r>
              <a:rPr lang="en-US"/>
              <a:t>In-situ 600°C</a:t>
            </a:r>
          </a:p>
        </p:txBody>
      </p:sp>
      <p:sp>
        <p:nvSpPr>
          <p:cNvPr id="5" name="Slide Number Placeholder 4">
            <a:extLst>
              <a:ext uri="{FF2B5EF4-FFF2-40B4-BE49-F238E27FC236}">
                <a16:creationId xmlns:a16="http://schemas.microsoft.com/office/drawing/2014/main" id="{75BD05FD-7868-BED5-8BB4-44C70EF9D13B}"/>
              </a:ext>
            </a:extLst>
          </p:cNvPr>
          <p:cNvSpPr>
            <a:spLocks noGrp="1"/>
          </p:cNvSpPr>
          <p:nvPr>
            <p:ph type="sldNum" sz="quarter" idx="16"/>
          </p:nvPr>
        </p:nvSpPr>
        <p:spPr/>
        <p:txBody>
          <a:bodyPr/>
          <a:lstStyle/>
          <a:p>
            <a:fld id="{FEC4A954-C260-E84D-8B85-4D54550A05DF}" type="slidenum">
              <a:rPr lang="it-IT" smtClean="0"/>
              <a:pPr/>
              <a:t>23</a:t>
            </a:fld>
            <a:endParaRPr lang="it-IT"/>
          </a:p>
        </p:txBody>
      </p:sp>
      <p:pic>
        <p:nvPicPr>
          <p:cNvPr id="8" name="Picture 7">
            <a:extLst>
              <a:ext uri="{FF2B5EF4-FFF2-40B4-BE49-F238E27FC236}">
                <a16:creationId xmlns:a16="http://schemas.microsoft.com/office/drawing/2014/main" id="{5FCA1BBE-E9BB-4FE1-50FD-7F5A1E40B12C}"/>
              </a:ext>
            </a:extLst>
          </p:cNvPr>
          <p:cNvPicPr>
            <a:picLocks noChangeAspect="1"/>
          </p:cNvPicPr>
          <p:nvPr/>
        </p:nvPicPr>
        <p:blipFill>
          <a:blip r:embed="rId2"/>
          <a:stretch>
            <a:fillRect/>
          </a:stretch>
        </p:blipFill>
        <p:spPr>
          <a:xfrm>
            <a:off x="2824222" y="762062"/>
            <a:ext cx="6954836" cy="5683357"/>
          </a:xfrm>
          <a:prstGeom prst="rect">
            <a:avLst/>
          </a:prstGeom>
        </p:spPr>
      </p:pic>
    </p:spTree>
    <p:extLst>
      <p:ext uri="{BB962C8B-B14F-4D97-AF65-F5344CB8AC3E}">
        <p14:creationId xmlns:p14="http://schemas.microsoft.com/office/powerpoint/2010/main" val="35745657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8879C16-692D-03C4-DD8F-4D43A7143778}"/>
              </a:ext>
            </a:extLst>
          </p:cNvPr>
          <p:cNvSpPr txBox="1"/>
          <p:nvPr/>
        </p:nvSpPr>
        <p:spPr>
          <a:xfrm>
            <a:off x="164405" y="115943"/>
            <a:ext cx="10400357" cy="646331"/>
          </a:xfrm>
          <a:prstGeom prst="rect">
            <a:avLst/>
          </a:prstGeom>
          <a:noFill/>
        </p:spPr>
        <p:txBody>
          <a:bodyPr wrap="square" rtlCol="0">
            <a:spAutoFit/>
          </a:bodyPr>
          <a:lstStyle/>
          <a:p>
            <a:r>
              <a:rPr lang="en-US" sz="3600" b="1">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As-deposited (44%)TiO</a:t>
            </a:r>
            <a:r>
              <a:rPr lang="en-US" sz="3600" b="1" baseline="-2500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2</a:t>
            </a:r>
            <a:r>
              <a:rPr lang="en-US" sz="3600" b="1">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:GeO</a:t>
            </a:r>
            <a:r>
              <a:rPr lang="en-US" sz="3600" b="1" baseline="-2500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2</a:t>
            </a:r>
            <a:r>
              <a:rPr lang="en-US" sz="3600" b="1">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 on Si substrate</a:t>
            </a:r>
            <a:endParaRPr lang="en-US" sz="3600" b="1" u="sng">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10" name="Picture 9" descr="A graph of a graph of a graph&#10;&#10;AI-generated content may be incorrect.">
            <a:extLst>
              <a:ext uri="{FF2B5EF4-FFF2-40B4-BE49-F238E27FC236}">
                <a16:creationId xmlns:a16="http://schemas.microsoft.com/office/drawing/2014/main" id="{256642AA-EE32-ECA5-5AB4-4C276F8BAD17}"/>
              </a:ext>
            </a:extLst>
          </p:cNvPr>
          <p:cNvPicPr>
            <a:picLocks noChangeAspect="1"/>
          </p:cNvPicPr>
          <p:nvPr/>
        </p:nvPicPr>
        <p:blipFill>
          <a:blip r:embed="rId2">
            <a:extLst>
              <a:ext uri="{28A0092B-C50C-407E-A947-70E740481C1C}">
                <a14:useLocalDpi xmlns:a14="http://schemas.microsoft.com/office/drawing/2010/main" val="0"/>
              </a:ext>
            </a:extLst>
          </a:blip>
          <a:srcRect l="5911" r="6647"/>
          <a:stretch>
            <a:fillRect/>
          </a:stretch>
        </p:blipFill>
        <p:spPr>
          <a:xfrm>
            <a:off x="0" y="1134741"/>
            <a:ext cx="5359209" cy="3963470"/>
          </a:xfrm>
          <a:prstGeom prst="rect">
            <a:avLst/>
          </a:prstGeom>
        </p:spPr>
      </p:pic>
      <p:sp>
        <p:nvSpPr>
          <p:cNvPr id="12" name="TextBox 11">
            <a:extLst>
              <a:ext uri="{FF2B5EF4-FFF2-40B4-BE49-F238E27FC236}">
                <a16:creationId xmlns:a16="http://schemas.microsoft.com/office/drawing/2014/main" id="{90FB7808-8634-2624-74B6-7B1D2D00B3AE}"/>
              </a:ext>
            </a:extLst>
          </p:cNvPr>
          <p:cNvSpPr txBox="1"/>
          <p:nvPr/>
        </p:nvSpPr>
        <p:spPr>
          <a:xfrm>
            <a:off x="601940" y="4896055"/>
            <a:ext cx="10400356" cy="880369"/>
          </a:xfrm>
          <a:prstGeom prst="rect">
            <a:avLst/>
          </a:prstGeom>
          <a:noFill/>
        </p:spPr>
        <p:txBody>
          <a:bodyPr wrap="square">
            <a:spAutoFit/>
          </a:bodyPr>
          <a:lstStyle/>
          <a:p>
            <a:pPr lvl="0" eaLnBrk="0" fontAlgn="base" hangingPunct="0">
              <a:lnSpc>
                <a:spcPct val="150000"/>
              </a:lnSpc>
              <a:spcBef>
                <a:spcPct val="0"/>
              </a:spcBef>
              <a:spcAft>
                <a:spcPct val="0"/>
              </a:spcAft>
              <a:buFontTx/>
              <a:buChar char="•"/>
            </a:pPr>
            <a:r>
              <a:rPr lang="en-US">
                <a:latin typeface="Calibri" panose="020F0502020204030204" pitchFamily="34" charset="0"/>
                <a:ea typeface="Calibri" panose="020F0502020204030204" pitchFamily="34" charset="0"/>
                <a:cs typeface="Calibri" panose="020F0502020204030204" pitchFamily="34" charset="0"/>
              </a:rPr>
              <a:t>Both measurements were taken in collaboration with </a:t>
            </a:r>
            <a:r>
              <a:rPr lang="en-US" b="1">
                <a:latin typeface="Calibri" panose="020F0502020204030204" pitchFamily="34" charset="0"/>
                <a:ea typeface="Calibri" panose="020F0502020204030204" pitchFamily="34" charset="0"/>
                <a:cs typeface="Calibri" panose="020F0502020204030204" pitchFamily="34" charset="0"/>
              </a:rPr>
              <a:t>Dr. Valérie Martinez</a:t>
            </a:r>
            <a:r>
              <a:rPr lang="en-US">
                <a:latin typeface="Calibri" panose="020F0502020204030204" pitchFamily="34" charset="0"/>
                <a:ea typeface="Calibri" panose="020F0502020204030204" pitchFamily="34" charset="0"/>
                <a:cs typeface="Calibri" panose="020F0502020204030204" pitchFamily="34" charset="0"/>
              </a:rPr>
              <a:t>, iLM, Lyon, France</a:t>
            </a:r>
          </a:p>
          <a:p>
            <a:pPr lvl="0" eaLnBrk="0" fontAlgn="base" hangingPunct="0">
              <a:lnSpc>
                <a:spcPct val="150000"/>
              </a:lnSpc>
              <a:spcBef>
                <a:spcPct val="0"/>
              </a:spcBef>
              <a:spcAft>
                <a:spcPct val="0"/>
              </a:spcAft>
              <a:buFontTx/>
              <a:buChar char="•"/>
            </a:pPr>
            <a:r>
              <a:rPr lang="en-US" altLang="en-US">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Raman: </a:t>
            </a:r>
            <a:r>
              <a:rPr lang="en-US" altLang="en-US">
                <a:solidFill>
                  <a:srgbClr val="0070C0"/>
                </a:solidFill>
                <a:latin typeface="Calibri" panose="020F0502020204030204" pitchFamily="34" charset="0"/>
                <a:ea typeface="Calibri" panose="020F0502020204030204" pitchFamily="34" charset="0"/>
                <a:cs typeface="Calibri" panose="020F0502020204030204" pitchFamily="34" charset="0"/>
              </a:rPr>
              <a:t>Blue ( </a:t>
            </a:r>
            <a:r>
              <a:rPr lang="en-US" altLang="en-US" sz="1800">
                <a:solidFill>
                  <a:srgbClr val="0070C0"/>
                </a:solidFill>
                <a:latin typeface="Calibri" panose="020F0502020204030204" pitchFamily="34" charset="0"/>
                <a:ea typeface="Calibri" panose="020F0502020204030204" pitchFamily="34" charset="0"/>
                <a:cs typeface="Calibri" panose="020F0502020204030204" pitchFamily="34" charset="0"/>
              </a:rPr>
              <a:t>473) </a:t>
            </a:r>
            <a:r>
              <a:rPr lang="en-US" altLang="en-US" sz="1800">
                <a:latin typeface="Calibri" panose="020F0502020204030204" pitchFamily="34" charset="0"/>
                <a:ea typeface="Calibri" panose="020F0502020204030204" pitchFamily="34" charset="0"/>
                <a:cs typeface="Calibri" panose="020F0502020204030204" pitchFamily="34" charset="0"/>
              </a:rPr>
              <a:t>nm laser excitation, 100× objective lens (NA 0.45), 1800 lines/mm grating</a:t>
            </a:r>
          </a:p>
        </p:txBody>
      </p:sp>
      <p:sp>
        <p:nvSpPr>
          <p:cNvPr id="13" name="TextBox 12">
            <a:extLst>
              <a:ext uri="{FF2B5EF4-FFF2-40B4-BE49-F238E27FC236}">
                <a16:creationId xmlns:a16="http://schemas.microsoft.com/office/drawing/2014/main" id="{3A04767D-CD47-101B-2666-903680B7CCD8}"/>
              </a:ext>
            </a:extLst>
          </p:cNvPr>
          <p:cNvSpPr txBox="1"/>
          <p:nvPr/>
        </p:nvSpPr>
        <p:spPr>
          <a:xfrm>
            <a:off x="1942550" y="5965448"/>
            <a:ext cx="8910456" cy="707886"/>
          </a:xfrm>
          <a:prstGeom prst="rect">
            <a:avLst/>
          </a:prstGeom>
          <a:noFill/>
          <a:ln w="38100">
            <a:solidFill>
              <a:srgbClr val="C00000"/>
            </a:solidFill>
          </a:ln>
        </p:spPr>
        <p:txBody>
          <a:bodyPr wrap="square" rtlCol="0">
            <a:spAutoFit/>
          </a:bodyPr>
          <a:lstStyle/>
          <a:p>
            <a:pPr marL="342900" indent="-342900" algn="just">
              <a:buFont typeface="Arial" panose="020B0604020202020204" pitchFamily="34" charset="0"/>
              <a:buChar char="•"/>
            </a:pPr>
            <a:r>
              <a:rPr lang="en-US" sz="2000" i="1">
                <a:latin typeface="Calibri" panose="020F0502020204030204" pitchFamily="34" charset="0"/>
                <a:ea typeface="Calibri" panose="020F0502020204030204" pitchFamily="34" charset="0"/>
                <a:cs typeface="Calibri" panose="020F0502020204030204" pitchFamily="34" charset="0"/>
              </a:rPr>
              <a:t>There is no feature or assignment of crystallization.</a:t>
            </a:r>
          </a:p>
          <a:p>
            <a:pPr marL="342900" indent="-342900" algn="just">
              <a:buFont typeface="Arial" panose="020B0604020202020204" pitchFamily="34" charset="0"/>
              <a:buChar char="•"/>
            </a:pPr>
            <a:r>
              <a:rPr lang="en-US" sz="2000">
                <a:latin typeface="Calibri" panose="020F0502020204030204" pitchFamily="34" charset="0"/>
                <a:ea typeface="Calibri" panose="020F0502020204030204" pitchFamily="34" charset="0"/>
                <a:cs typeface="Calibri" panose="020F0502020204030204" pitchFamily="34" charset="0"/>
              </a:rPr>
              <a:t>Broad features </a:t>
            </a:r>
            <a:r>
              <a:rPr lang="en-US" sz="2000">
                <a:solidFill>
                  <a:srgbClr val="C00000"/>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en-US" sz="2000">
                <a:latin typeface="Calibri" panose="020F0502020204030204" pitchFamily="34" charset="0"/>
                <a:ea typeface="Calibri" panose="020F0502020204030204" pitchFamily="34" charset="0"/>
                <a:cs typeface="Calibri" panose="020F0502020204030204" pitchFamily="34" charset="0"/>
              </a:rPr>
              <a:t>amorphous structure (lack of long-range order).</a:t>
            </a:r>
          </a:p>
        </p:txBody>
      </p:sp>
      <p:sp>
        <p:nvSpPr>
          <p:cNvPr id="18" name="Oval 17">
            <a:extLst>
              <a:ext uri="{FF2B5EF4-FFF2-40B4-BE49-F238E27FC236}">
                <a16:creationId xmlns:a16="http://schemas.microsoft.com/office/drawing/2014/main" id="{EFD75A75-D9BA-957A-1F76-3E2D9D8E74F4}"/>
              </a:ext>
            </a:extLst>
          </p:cNvPr>
          <p:cNvSpPr/>
          <p:nvPr/>
        </p:nvSpPr>
        <p:spPr>
          <a:xfrm>
            <a:off x="3931772" y="811575"/>
            <a:ext cx="1836461" cy="646331"/>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accent1">
                    <a:lumMod val="75000"/>
                  </a:schemeClr>
                </a:solidFill>
              </a:rPr>
              <a:t>RAMAN</a:t>
            </a:r>
          </a:p>
          <a:p>
            <a:pPr algn="ctr"/>
            <a:r>
              <a:rPr lang="en-US">
                <a:solidFill>
                  <a:schemeClr val="accent1">
                    <a:lumMod val="75000"/>
                  </a:schemeClr>
                </a:solidFill>
              </a:rPr>
              <a:t>Blue laser</a:t>
            </a:r>
            <a:r>
              <a:rPr lang="en-US"/>
              <a:t> </a:t>
            </a:r>
          </a:p>
        </p:txBody>
      </p:sp>
      <p:sp>
        <p:nvSpPr>
          <p:cNvPr id="20" name="Slide Number Placeholder 19">
            <a:extLst>
              <a:ext uri="{FF2B5EF4-FFF2-40B4-BE49-F238E27FC236}">
                <a16:creationId xmlns:a16="http://schemas.microsoft.com/office/drawing/2014/main" id="{B92AE13B-0904-FE11-0AD4-F3CDD8F5B3B4}"/>
              </a:ext>
            </a:extLst>
          </p:cNvPr>
          <p:cNvSpPr>
            <a:spLocks noGrp="1"/>
          </p:cNvSpPr>
          <p:nvPr>
            <p:ph type="sldNum" sz="quarter" idx="16"/>
          </p:nvPr>
        </p:nvSpPr>
        <p:spPr/>
        <p:txBody>
          <a:bodyPr/>
          <a:lstStyle/>
          <a:p>
            <a:fld id="{FEC4A954-C260-E84D-8B85-4D54550A05DF}" type="slidenum">
              <a:rPr lang="it-IT" smtClean="0"/>
              <a:pPr/>
              <a:t>24</a:t>
            </a:fld>
            <a:endParaRPr lang="it-IT"/>
          </a:p>
        </p:txBody>
      </p:sp>
      <p:pic>
        <p:nvPicPr>
          <p:cNvPr id="30" name="Picture 29">
            <a:extLst>
              <a:ext uri="{FF2B5EF4-FFF2-40B4-BE49-F238E27FC236}">
                <a16:creationId xmlns:a16="http://schemas.microsoft.com/office/drawing/2014/main" id="{BD0DE5CE-C7E6-50A1-55CE-9DE46FE369AE}"/>
              </a:ext>
            </a:extLst>
          </p:cNvPr>
          <p:cNvPicPr>
            <a:picLocks noChangeAspect="1"/>
          </p:cNvPicPr>
          <p:nvPr/>
        </p:nvPicPr>
        <p:blipFill>
          <a:blip r:embed="rId3"/>
          <a:srcRect t="1664"/>
          <a:stretch>
            <a:fillRect/>
          </a:stretch>
        </p:blipFill>
        <p:spPr>
          <a:xfrm>
            <a:off x="5894341" y="1280924"/>
            <a:ext cx="6297659" cy="3714418"/>
          </a:xfrm>
          <a:prstGeom prst="rect">
            <a:avLst/>
          </a:prstGeom>
        </p:spPr>
      </p:pic>
      <p:sp>
        <p:nvSpPr>
          <p:cNvPr id="19" name="Oval 18">
            <a:extLst>
              <a:ext uri="{FF2B5EF4-FFF2-40B4-BE49-F238E27FC236}">
                <a16:creationId xmlns:a16="http://schemas.microsoft.com/office/drawing/2014/main" id="{9B8CA4E1-62C6-FEE7-0631-C145313B0BAE}"/>
              </a:ext>
            </a:extLst>
          </p:cNvPr>
          <p:cNvSpPr/>
          <p:nvPr/>
        </p:nvSpPr>
        <p:spPr>
          <a:xfrm>
            <a:off x="5949941" y="890441"/>
            <a:ext cx="1836461" cy="646330"/>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accent1">
                    <a:lumMod val="75000"/>
                  </a:schemeClr>
                </a:solidFill>
              </a:rPr>
              <a:t>ATR</a:t>
            </a:r>
            <a:r>
              <a:rPr lang="en-US"/>
              <a:t> </a:t>
            </a:r>
          </a:p>
        </p:txBody>
      </p:sp>
    </p:spTree>
    <p:extLst>
      <p:ext uri="{BB962C8B-B14F-4D97-AF65-F5344CB8AC3E}">
        <p14:creationId xmlns:p14="http://schemas.microsoft.com/office/powerpoint/2010/main" val="8625748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E4865-04CE-B6ED-5591-54DC6CFC2223}"/>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C3330EA-3A2E-0E31-B944-CD712A70F8F0}"/>
              </a:ext>
            </a:extLst>
          </p:cNvPr>
          <p:cNvSpPr>
            <a:spLocks noGrp="1"/>
          </p:cNvSpPr>
          <p:nvPr>
            <p:ph type="sldNum" sz="quarter" idx="16"/>
          </p:nvPr>
        </p:nvSpPr>
        <p:spPr/>
        <p:txBody>
          <a:bodyPr/>
          <a:lstStyle/>
          <a:p>
            <a:fld id="{FEC4A954-C260-E84D-8B85-4D54550A05DF}" type="slidenum">
              <a:rPr lang="it-IT" smtClean="0"/>
              <a:pPr/>
              <a:t>25</a:t>
            </a:fld>
            <a:endParaRPr lang="it-IT"/>
          </a:p>
        </p:txBody>
      </p:sp>
      <p:sp>
        <p:nvSpPr>
          <p:cNvPr id="9" name="Title 3">
            <a:extLst>
              <a:ext uri="{FF2B5EF4-FFF2-40B4-BE49-F238E27FC236}">
                <a16:creationId xmlns:a16="http://schemas.microsoft.com/office/drawing/2014/main" id="{52773B23-6B42-82B7-473D-74C17E9E9906}"/>
              </a:ext>
            </a:extLst>
          </p:cNvPr>
          <p:cNvSpPr>
            <a:spLocks noGrp="1"/>
          </p:cNvSpPr>
          <p:nvPr>
            <p:ph type="title"/>
          </p:nvPr>
        </p:nvSpPr>
        <p:spPr>
          <a:xfrm>
            <a:off x="131832" y="92259"/>
            <a:ext cx="10863545" cy="597122"/>
          </a:xfrm>
        </p:spPr>
        <p:txBody>
          <a:bodyPr/>
          <a:lstStyle/>
          <a:p>
            <a:pPr>
              <a:lnSpc>
                <a:spcPct val="100000"/>
              </a:lnSpc>
            </a:pPr>
            <a:r>
              <a:rPr lang="en-US" sz="3600" b="1">
                <a:solidFill>
                  <a:srgbClr val="007C58"/>
                </a:solidFill>
                <a:latin typeface="Roboto Slab" pitchFamily="2" charset="0"/>
                <a:ea typeface="Roboto Slab" pitchFamily="2" charset="0"/>
                <a:cs typeface="+mn-cs"/>
              </a:rPr>
              <a:t>Ex-situ Raman Spectroscopy annealed at 700 °C (2h plateau at 600</a:t>
            </a:r>
            <a:r>
              <a:rPr lang="en-US" sz="3600" b="1">
                <a:solidFill>
                  <a:srgbClr val="007C58"/>
                </a:solidFill>
                <a:latin typeface="Roboto Slab" pitchFamily="2" charset="0"/>
                <a:ea typeface="Roboto Slab" pitchFamily="2" charset="0"/>
              </a:rPr>
              <a:t> °C</a:t>
            </a:r>
            <a:r>
              <a:rPr lang="en-US" sz="3600" b="1">
                <a:solidFill>
                  <a:srgbClr val="007C58"/>
                </a:solidFill>
                <a:latin typeface="Roboto Slab" pitchFamily="2" charset="0"/>
                <a:ea typeface="Roboto Slab" pitchFamily="2" charset="0"/>
                <a:cs typeface="+mn-cs"/>
              </a:rPr>
              <a:t>)</a:t>
            </a:r>
          </a:p>
        </p:txBody>
      </p:sp>
      <p:graphicFrame>
        <p:nvGraphicFramePr>
          <p:cNvPr id="11" name="Table 10">
            <a:extLst>
              <a:ext uri="{FF2B5EF4-FFF2-40B4-BE49-F238E27FC236}">
                <a16:creationId xmlns:a16="http://schemas.microsoft.com/office/drawing/2014/main" id="{A3B9FD23-CF41-C11C-2017-03BA6365594D}"/>
              </a:ext>
            </a:extLst>
          </p:cNvPr>
          <p:cNvGraphicFramePr>
            <a:graphicFrameLocks noGrp="1"/>
          </p:cNvGraphicFramePr>
          <p:nvPr/>
        </p:nvGraphicFramePr>
        <p:xfrm>
          <a:off x="6312716" y="748186"/>
          <a:ext cx="5876847" cy="5874564"/>
        </p:xfrm>
        <a:graphic>
          <a:graphicData uri="http://schemas.openxmlformats.org/drawingml/2006/table">
            <a:tbl>
              <a:tblPr firstRow="1" bandRow="1">
                <a:tableStyleId>{5940675A-B579-460E-94D1-54222C63F5DA}</a:tableStyleId>
              </a:tblPr>
              <a:tblGrid>
                <a:gridCol w="2438322">
                  <a:extLst>
                    <a:ext uri="{9D8B030D-6E8A-4147-A177-3AD203B41FA5}">
                      <a16:colId xmlns:a16="http://schemas.microsoft.com/office/drawing/2014/main" val="2109085739"/>
                    </a:ext>
                  </a:extLst>
                </a:gridCol>
                <a:gridCol w="3438525">
                  <a:extLst>
                    <a:ext uri="{9D8B030D-6E8A-4147-A177-3AD203B41FA5}">
                      <a16:colId xmlns:a16="http://schemas.microsoft.com/office/drawing/2014/main" val="1587761455"/>
                    </a:ext>
                  </a:extLst>
                </a:gridCol>
              </a:tblGrid>
              <a:tr h="800100">
                <a:tc>
                  <a:txBody>
                    <a:bodyPr/>
                    <a:lstStyle/>
                    <a:p>
                      <a:pPr algn="ctr"/>
                      <a:r>
                        <a:rPr lang="en-US" sz="1600">
                          <a:solidFill>
                            <a:schemeClr val="tx1"/>
                          </a:solidFill>
                          <a:latin typeface="Calibri" panose="020F0502020204030204" pitchFamily="34" charset="0"/>
                          <a:ea typeface="Calibri" panose="020F0502020204030204" pitchFamily="34" charset="0"/>
                          <a:cs typeface="Calibri" panose="020F0502020204030204" pitchFamily="34" charset="0"/>
                        </a:rPr>
                        <a:t>wavenumber(cm</a:t>
                      </a:r>
                      <a:r>
                        <a:rPr lang="en-US" sz="1600" baseline="30000">
                          <a:solidFill>
                            <a:schemeClr val="tx1"/>
                          </a:solidFill>
                          <a:latin typeface="Calibri" panose="020F0502020204030204" pitchFamily="34" charset="0"/>
                          <a:ea typeface="Calibri" panose="020F0502020204030204" pitchFamily="34" charset="0"/>
                          <a:cs typeface="Calibri" panose="020F0502020204030204" pitchFamily="34" charset="0"/>
                        </a:rPr>
                        <a:t>-1</a:t>
                      </a:r>
                      <a:r>
                        <a:rPr lang="en-US" sz="1600">
                          <a:solidFill>
                            <a:schemeClr val="tx1"/>
                          </a:solidFill>
                          <a:latin typeface="Calibri" panose="020F0502020204030204" pitchFamily="34" charset="0"/>
                          <a:ea typeface="Calibri" panose="020F0502020204030204" pitchFamily="34" charset="0"/>
                          <a:cs typeface="Calibri" panose="020F0502020204030204" pitchFamily="34" charset="0"/>
                        </a:rPr>
                        <a:t>).</a:t>
                      </a:r>
                    </a:p>
                    <a:p>
                      <a:pPr algn="ctr"/>
                      <a:r>
                        <a:rPr lang="en-US" sz="1600">
                          <a:solidFill>
                            <a:schemeClr val="tx1"/>
                          </a:solidFill>
                          <a:latin typeface="Calibri" panose="020F0502020204030204" pitchFamily="34" charset="0"/>
                          <a:ea typeface="Calibri" panose="020F0502020204030204" pitchFamily="34" charset="0"/>
                          <a:cs typeface="Calibri" panose="020F0502020204030204" pitchFamily="34" charset="0"/>
                        </a:rPr>
                        <a:t>This work</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chemeClr val="tx1"/>
                          </a:solidFill>
                          <a:latin typeface="Calibri" panose="020F0502020204030204" pitchFamily="34" charset="0"/>
                          <a:ea typeface="Calibri" panose="020F0502020204030204" pitchFamily="34" charset="0"/>
                          <a:cs typeface="Calibri" panose="020F0502020204030204" pitchFamily="34" charset="0"/>
                        </a:rPr>
                        <a:t>Description of the Crystalin counterpart Raman active mode</a:t>
                      </a:r>
                    </a:p>
                    <a:p>
                      <a:pPr algn="ctr"/>
                      <a:endParaRPr lang="en-US" sz="160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2393311281"/>
                  </a:ext>
                </a:extLst>
              </a:tr>
              <a:tr h="643301">
                <a:tc>
                  <a:txBody>
                    <a:bodyPr/>
                    <a:lstStyle/>
                    <a:p>
                      <a:pPr algn="ctr"/>
                      <a:r>
                        <a:rPr lang="en-US" sz="1600" b="1">
                          <a:solidFill>
                            <a:schemeClr val="tx1"/>
                          </a:solidFill>
                          <a:latin typeface="Calibri" panose="020F0502020204030204" pitchFamily="34" charset="0"/>
                          <a:ea typeface="Calibri" panose="020F0502020204030204" pitchFamily="34" charset="0"/>
                          <a:cs typeface="Calibri" panose="020F0502020204030204" pitchFamily="34" charset="0"/>
                        </a:rPr>
                        <a:t>148</a:t>
                      </a:r>
                    </a:p>
                  </a:txBody>
                  <a:tcPr anchor="ctr">
                    <a:solidFill>
                      <a:srgbClr val="B1B50B">
                        <a:alpha val="27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chemeClr val="tx1"/>
                          </a:solidFill>
                          <a:latin typeface="Calibri" panose="020F0502020204030204" pitchFamily="34" charset="0"/>
                          <a:ea typeface="Calibri" panose="020F0502020204030204" pitchFamily="34" charset="0"/>
                          <a:cs typeface="Calibri" panose="020F0502020204030204" pitchFamily="34" charset="0"/>
                        </a:rPr>
                        <a:t>TiO</a:t>
                      </a:r>
                      <a:r>
                        <a:rPr lang="en-US" sz="1600" b="1" baseline="-25000">
                          <a:solidFill>
                            <a:schemeClr val="tx1"/>
                          </a:solidFill>
                          <a:latin typeface="Calibri" panose="020F0502020204030204" pitchFamily="34" charset="0"/>
                          <a:ea typeface="Calibri" panose="020F0502020204030204" pitchFamily="34" charset="0"/>
                          <a:cs typeface="Calibri" panose="020F0502020204030204" pitchFamily="34" charset="0"/>
                        </a:rPr>
                        <a:t>2</a:t>
                      </a:r>
                      <a:r>
                        <a:rPr lang="en-US" sz="1600" b="1">
                          <a:solidFill>
                            <a:schemeClr val="tx1"/>
                          </a:solidFill>
                          <a:latin typeface="Calibri" panose="020F0502020204030204" pitchFamily="34" charset="0"/>
                          <a:ea typeface="Calibri" panose="020F0502020204030204" pitchFamily="34" charset="0"/>
                          <a:cs typeface="Calibri" panose="020F0502020204030204" pitchFamily="34" charset="0"/>
                        </a:rPr>
                        <a:t>, Anatase, Eg1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chemeClr val="tx1"/>
                          </a:solidFill>
                          <a:latin typeface="Calibri" panose="020F0502020204030204" pitchFamily="34" charset="0"/>
                          <a:ea typeface="Calibri" panose="020F0502020204030204" pitchFamily="34" charset="0"/>
                          <a:cs typeface="Calibri" panose="020F0502020204030204" pitchFamily="34" charset="0"/>
                        </a:rPr>
                        <a:t>Ti – O  (stretching )</a:t>
                      </a:r>
                    </a:p>
                  </a:txBody>
                  <a:tcPr anchor="ctr">
                    <a:solidFill>
                      <a:srgbClr val="B1B50B">
                        <a:alpha val="27000"/>
                      </a:srgbClr>
                    </a:solidFill>
                  </a:tcPr>
                </a:tc>
                <a:extLst>
                  <a:ext uri="{0D108BD9-81ED-4DB2-BD59-A6C34878D82A}">
                    <a16:rowId xmlns:a16="http://schemas.microsoft.com/office/drawing/2014/main" val="2725251075"/>
                  </a:ext>
                </a:extLst>
              </a:tr>
              <a:tr h="643301">
                <a:tc>
                  <a:txBody>
                    <a:bodyPr/>
                    <a:lstStyle/>
                    <a:p>
                      <a:pPr algn="ctr"/>
                      <a:r>
                        <a:rPr lang="en-US" sz="1600">
                          <a:solidFill>
                            <a:schemeClr val="tx1"/>
                          </a:solidFill>
                          <a:latin typeface="Calibri" panose="020F0502020204030204" pitchFamily="34" charset="0"/>
                          <a:ea typeface="Calibri" panose="020F0502020204030204" pitchFamily="34" charset="0"/>
                          <a:cs typeface="Calibri" panose="020F0502020204030204" pitchFamily="34" charset="0"/>
                        </a:rPr>
                        <a:t>198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chemeClr val="tx1"/>
                          </a:solidFill>
                          <a:latin typeface="Calibri" panose="020F0502020204030204" pitchFamily="34" charset="0"/>
                          <a:ea typeface="Calibri" panose="020F0502020204030204" pitchFamily="34" charset="0"/>
                          <a:cs typeface="Calibri" panose="020F0502020204030204" pitchFamily="34" charset="0"/>
                        </a:rPr>
                        <a:t>TiO</a:t>
                      </a:r>
                      <a:r>
                        <a:rPr lang="en-US" sz="1600" baseline="-25000">
                          <a:solidFill>
                            <a:schemeClr val="tx1"/>
                          </a:solidFill>
                          <a:latin typeface="Calibri" panose="020F0502020204030204" pitchFamily="34" charset="0"/>
                          <a:ea typeface="Calibri" panose="020F0502020204030204" pitchFamily="34" charset="0"/>
                          <a:cs typeface="Calibri" panose="020F0502020204030204" pitchFamily="34" charset="0"/>
                        </a:rPr>
                        <a:t>2</a:t>
                      </a:r>
                      <a:r>
                        <a:rPr lang="en-US" sz="1600">
                          <a:solidFill>
                            <a:schemeClr val="tx1"/>
                          </a:solidFill>
                          <a:latin typeface="Calibri" panose="020F0502020204030204" pitchFamily="34" charset="0"/>
                          <a:ea typeface="Calibri" panose="020F0502020204030204" pitchFamily="34" charset="0"/>
                          <a:cs typeface="Calibri" panose="020F0502020204030204" pitchFamily="34" charset="0"/>
                        </a:rPr>
                        <a:t>, Anatase, Eg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chemeClr val="tx1"/>
                          </a:solidFill>
                          <a:latin typeface="Calibri" panose="020F0502020204030204" pitchFamily="34" charset="0"/>
                          <a:ea typeface="Calibri" panose="020F0502020204030204" pitchFamily="34" charset="0"/>
                          <a:cs typeface="Calibri" panose="020F0502020204030204" pitchFamily="34" charset="0"/>
                        </a:rPr>
                        <a:t>Ti – O  (stretching )</a:t>
                      </a:r>
                    </a:p>
                  </a:txBody>
                  <a:tcPr anchor="ctr"/>
                </a:tc>
                <a:extLst>
                  <a:ext uri="{0D108BD9-81ED-4DB2-BD59-A6C34878D82A}">
                    <a16:rowId xmlns:a16="http://schemas.microsoft.com/office/drawing/2014/main" val="743842594"/>
                  </a:ext>
                </a:extLst>
              </a:tr>
              <a:tr h="643301">
                <a:tc>
                  <a:txBody>
                    <a:bodyPr/>
                    <a:lstStyle/>
                    <a:p>
                      <a:pPr algn="ctr"/>
                      <a:r>
                        <a:rPr lang="en-US" sz="1600">
                          <a:solidFill>
                            <a:schemeClr val="tx1"/>
                          </a:solidFill>
                          <a:latin typeface="Calibri" panose="020F0502020204030204" pitchFamily="34" charset="0"/>
                          <a:ea typeface="Calibri" panose="020F0502020204030204" pitchFamily="34" charset="0"/>
                          <a:cs typeface="Calibri" panose="020F0502020204030204" pitchFamily="34" charset="0"/>
                        </a:rPr>
                        <a:t>638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chemeClr val="tx1"/>
                          </a:solidFill>
                          <a:latin typeface="Calibri" panose="020F0502020204030204" pitchFamily="34" charset="0"/>
                          <a:ea typeface="Calibri" panose="020F0502020204030204" pitchFamily="34" charset="0"/>
                          <a:cs typeface="Calibri" panose="020F0502020204030204" pitchFamily="34" charset="0"/>
                        </a:rPr>
                        <a:t>TiO</a:t>
                      </a:r>
                      <a:r>
                        <a:rPr lang="en-US" sz="1600" baseline="-25000">
                          <a:solidFill>
                            <a:schemeClr val="tx1"/>
                          </a:solidFill>
                          <a:latin typeface="Calibri" panose="020F0502020204030204" pitchFamily="34" charset="0"/>
                          <a:ea typeface="Calibri" panose="020F0502020204030204" pitchFamily="34" charset="0"/>
                          <a:cs typeface="Calibri" panose="020F0502020204030204" pitchFamily="34" charset="0"/>
                        </a:rPr>
                        <a:t>2</a:t>
                      </a:r>
                      <a:r>
                        <a:rPr lang="en-US" sz="1600">
                          <a:solidFill>
                            <a:schemeClr val="tx1"/>
                          </a:solidFill>
                          <a:latin typeface="Calibri" panose="020F0502020204030204" pitchFamily="34" charset="0"/>
                          <a:ea typeface="Calibri" panose="020F0502020204030204" pitchFamily="34" charset="0"/>
                          <a:cs typeface="Calibri" panose="020F0502020204030204" pitchFamily="34" charset="0"/>
                        </a:rPr>
                        <a:t>, Anatase, Eg</a:t>
                      </a:r>
                    </a:p>
                    <a:p>
                      <a:pPr algn="ctr"/>
                      <a:r>
                        <a:rPr lang="en-US" sz="1600">
                          <a:solidFill>
                            <a:schemeClr val="tx1"/>
                          </a:solidFill>
                          <a:latin typeface="Calibri" panose="020F0502020204030204" pitchFamily="34" charset="0"/>
                          <a:ea typeface="Calibri" panose="020F0502020204030204" pitchFamily="34" charset="0"/>
                          <a:cs typeface="Calibri" panose="020F0502020204030204" pitchFamily="34" charset="0"/>
                        </a:rPr>
                        <a:t>symmetric stretching of Ti–O bonds,</a:t>
                      </a:r>
                    </a:p>
                  </a:txBody>
                  <a:tcPr anchor="ctr"/>
                </a:tc>
                <a:extLst>
                  <a:ext uri="{0D108BD9-81ED-4DB2-BD59-A6C34878D82A}">
                    <a16:rowId xmlns:a16="http://schemas.microsoft.com/office/drawing/2014/main" val="762405143"/>
                  </a:ext>
                </a:extLst>
              </a:tr>
              <a:tr h="643301">
                <a:tc>
                  <a:txBody>
                    <a:bodyPr/>
                    <a:lstStyle/>
                    <a:p>
                      <a:pPr algn="ctr"/>
                      <a:r>
                        <a:rPr lang="en-US" sz="1600">
                          <a:solidFill>
                            <a:schemeClr val="tx1"/>
                          </a:solidFill>
                          <a:latin typeface="Calibri" panose="020F0502020204030204" pitchFamily="34" charset="0"/>
                          <a:ea typeface="Calibri" panose="020F0502020204030204" pitchFamily="34" charset="0"/>
                          <a:cs typeface="Calibri" panose="020F0502020204030204" pitchFamily="34" charset="0"/>
                        </a:rPr>
                        <a:t>240</a:t>
                      </a:r>
                    </a:p>
                  </a:txBody>
                  <a:tcPr anchor="ctr"/>
                </a:tc>
                <a:tc>
                  <a:txBody>
                    <a:bodyPr/>
                    <a:lstStyle/>
                    <a:p>
                      <a:pPr algn="ctr"/>
                      <a:r>
                        <a:rPr lang="en-US" sz="16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rPr>
                        <a:t>associated with second‐order Raman, in the rutile structure</a:t>
                      </a:r>
                      <a:endParaRPr lang="en-US" sz="160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2135683937"/>
                  </a:ext>
                </a:extLst>
              </a:tr>
              <a:tr h="524459">
                <a:tc>
                  <a:txBody>
                    <a:bodyPr/>
                    <a:lstStyle/>
                    <a:p>
                      <a:pPr marL="0" algn="ctr" defTabSz="914400" rtl="0" eaLnBrk="1" latinLnBrk="0" hangingPunct="1"/>
                      <a:r>
                        <a:rPr lang="en-US" sz="1600" b="1" kern="1200">
                          <a:solidFill>
                            <a:schemeClr val="tx1"/>
                          </a:solidFill>
                          <a:latin typeface="Calibri" panose="020F0502020204030204" pitchFamily="34" charset="0"/>
                          <a:ea typeface="Calibri" panose="020F0502020204030204" pitchFamily="34" charset="0"/>
                          <a:cs typeface="Calibri" panose="020F0502020204030204" pitchFamily="34" charset="0"/>
                        </a:rPr>
                        <a:t>390-415</a:t>
                      </a:r>
                    </a:p>
                  </a:txBody>
                  <a:tcPr anchor="ctr">
                    <a:solidFill>
                      <a:srgbClr val="B1B50B">
                        <a:alpha val="30000"/>
                      </a:srgbClr>
                    </a:solidFill>
                  </a:tcPr>
                </a:tc>
                <a:tc>
                  <a:txBody>
                    <a:bodyPr/>
                    <a:lstStyle/>
                    <a:p>
                      <a:pPr marL="0" algn="ctr" defTabSz="914400" rtl="0" eaLnBrk="1" latinLnBrk="0" hangingPunct="1"/>
                      <a:r>
                        <a:rPr lang="en-US" sz="1600" b="1">
                          <a:solidFill>
                            <a:schemeClr val="tx1"/>
                          </a:solidFill>
                          <a:latin typeface="Calibri" panose="020F0502020204030204" pitchFamily="34" charset="0"/>
                          <a:ea typeface="Calibri" panose="020F0502020204030204" pitchFamily="34" charset="0"/>
                          <a:cs typeface="Calibri" panose="020F0502020204030204" pitchFamily="34" charset="0"/>
                        </a:rPr>
                        <a:t>TiO</a:t>
                      </a:r>
                      <a:r>
                        <a:rPr lang="en-US" sz="1600" b="1" baseline="-25000">
                          <a:solidFill>
                            <a:schemeClr val="tx1"/>
                          </a:solidFill>
                          <a:latin typeface="Calibri" panose="020F0502020204030204" pitchFamily="34" charset="0"/>
                          <a:ea typeface="Calibri" panose="020F0502020204030204" pitchFamily="34" charset="0"/>
                          <a:cs typeface="Calibri" panose="020F0502020204030204" pitchFamily="34" charset="0"/>
                        </a:rPr>
                        <a:t>2</a:t>
                      </a:r>
                      <a:r>
                        <a:rPr lang="en-US" sz="1600" b="1">
                          <a:solidFill>
                            <a:schemeClr val="tx1"/>
                          </a:solidFill>
                          <a:latin typeface="Calibri" panose="020F0502020204030204" pitchFamily="34" charset="0"/>
                          <a:ea typeface="Calibri" panose="020F0502020204030204" pitchFamily="34" charset="0"/>
                          <a:cs typeface="Calibri" panose="020F0502020204030204" pitchFamily="34" charset="0"/>
                        </a:rPr>
                        <a:t>, Anatase </a:t>
                      </a:r>
                      <a:r>
                        <a:rPr lang="en-US" sz="1600" b="1" i="1" u="none" strike="noStrike" kern="1200" baseline="0">
                          <a:solidFill>
                            <a:schemeClr val="tx1"/>
                          </a:solidFill>
                          <a:latin typeface="+mn-lt"/>
                          <a:ea typeface="+mn-ea"/>
                          <a:cs typeface="+mn-cs"/>
                        </a:rPr>
                        <a:t>B</a:t>
                      </a:r>
                      <a:r>
                        <a:rPr lang="en-US" sz="1600" b="1" i="0" u="none" strike="noStrike" kern="1200" baseline="0">
                          <a:solidFill>
                            <a:schemeClr val="tx1"/>
                          </a:solidFill>
                          <a:latin typeface="+mn-lt"/>
                          <a:ea typeface="+mn-ea"/>
                          <a:cs typeface="+mn-cs"/>
                        </a:rPr>
                        <a:t>1g?</a:t>
                      </a:r>
                    </a:p>
                    <a:p>
                      <a:pPr marL="0" algn="ctr" defTabSz="914400" rtl="0" eaLnBrk="1" latinLnBrk="0" hangingPunct="1"/>
                      <a:r>
                        <a:rPr lang="en-US" sz="1600" b="1" i="0" u="none" strike="noStrike" kern="1200" baseline="0">
                          <a:solidFill>
                            <a:schemeClr val="tx1"/>
                          </a:solidFill>
                          <a:latin typeface="+mn-lt"/>
                          <a:ea typeface="+mn-ea"/>
                          <a:cs typeface="+mn-cs"/>
                        </a:rPr>
                        <a:t>Or</a:t>
                      </a:r>
                    </a:p>
                    <a:p>
                      <a:pPr algn="ctr"/>
                      <a:r>
                        <a:rPr lang="en-US" sz="1600" b="0" i="0" u="none" strike="noStrike" kern="1200" baseline="0">
                          <a:solidFill>
                            <a:schemeClr val="tx1"/>
                          </a:solidFill>
                          <a:latin typeface="+mn-lt"/>
                          <a:ea typeface="+mn-ea"/>
                          <a:cs typeface="+mn-cs"/>
                        </a:rPr>
                        <a:t>Symmetric stretching of bridging oxygens (BO) in </a:t>
                      </a:r>
                      <a:r>
                        <a:rPr lang="en-US" sz="1600" b="1" i="0" u="none" strike="noStrike" kern="1200" baseline="0">
                          <a:solidFill>
                            <a:schemeClr val="tx1"/>
                          </a:solidFill>
                          <a:latin typeface="+mn-lt"/>
                          <a:ea typeface="+mn-ea"/>
                          <a:cs typeface="+mn-cs"/>
                        </a:rPr>
                        <a:t>6-membered</a:t>
                      </a:r>
                    </a:p>
                    <a:p>
                      <a:pPr algn="ctr"/>
                      <a:r>
                        <a:rPr lang="sv-SE" sz="1600" b="1" i="0" u="none" strike="noStrike" kern="1200" baseline="0">
                          <a:solidFill>
                            <a:schemeClr val="tx1"/>
                          </a:solidFill>
                          <a:latin typeface="+mn-lt"/>
                          <a:ea typeface="+mn-ea"/>
                          <a:cs typeface="+mn-cs"/>
                        </a:rPr>
                        <a:t>GeO4 rings: Ge–O–Ge?</a:t>
                      </a:r>
                      <a:endParaRPr lang="en-US" sz="1600" b="1" kern="120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nchor="ctr">
                    <a:solidFill>
                      <a:srgbClr val="B1B50B">
                        <a:alpha val="27000"/>
                      </a:srgbClr>
                    </a:solidFill>
                  </a:tcPr>
                </a:tc>
                <a:extLst>
                  <a:ext uri="{0D108BD9-81ED-4DB2-BD59-A6C34878D82A}">
                    <a16:rowId xmlns:a16="http://schemas.microsoft.com/office/drawing/2014/main" val="2258703221"/>
                  </a:ext>
                </a:extLst>
              </a:tr>
              <a:tr h="643301">
                <a:tc>
                  <a:txBody>
                    <a:bodyPr/>
                    <a:lstStyle/>
                    <a:p>
                      <a:pPr algn="ctr"/>
                      <a:r>
                        <a:rPr lang="en-US" sz="1600" kern="1200">
                          <a:solidFill>
                            <a:schemeClr val="tx1"/>
                          </a:solidFill>
                          <a:latin typeface="Calibri" panose="020F0502020204030204" pitchFamily="34" charset="0"/>
                          <a:ea typeface="Calibri" panose="020F0502020204030204" pitchFamily="34" charset="0"/>
                          <a:cs typeface="Calibri" panose="020F0502020204030204" pitchFamily="34" charset="0"/>
                        </a:rPr>
                        <a:t>444</a:t>
                      </a:r>
                    </a:p>
                  </a:txBody>
                  <a:tcPr anchor="ctr"/>
                </a:tc>
                <a:tc>
                  <a:txBody>
                    <a:bodyPr/>
                    <a:lstStyle/>
                    <a:p>
                      <a:pPr algn="ctr"/>
                      <a:r>
                        <a:rPr lang="en-US" sz="1600">
                          <a:solidFill>
                            <a:schemeClr val="tx1"/>
                          </a:solidFill>
                          <a:latin typeface="Calibri" panose="020F0502020204030204" pitchFamily="34" charset="0"/>
                          <a:ea typeface="Calibri" panose="020F0502020204030204" pitchFamily="34" charset="0"/>
                          <a:cs typeface="Calibri" panose="020F0502020204030204" pitchFamily="34" charset="0"/>
                        </a:rPr>
                        <a:t>GeO</a:t>
                      </a:r>
                      <a:r>
                        <a:rPr lang="en-US" sz="1600" baseline="-25000">
                          <a:solidFill>
                            <a:schemeClr val="tx1"/>
                          </a:solidFill>
                          <a:latin typeface="Calibri" panose="020F0502020204030204" pitchFamily="34" charset="0"/>
                          <a:ea typeface="Calibri" panose="020F0502020204030204" pitchFamily="34" charset="0"/>
                          <a:cs typeface="Calibri" panose="020F0502020204030204" pitchFamily="34" charset="0"/>
                        </a:rPr>
                        <a:t>2 </a:t>
                      </a:r>
                      <a:r>
                        <a:rPr lang="en-US" sz="1600" baseline="0">
                          <a:solidFill>
                            <a:schemeClr val="tx1"/>
                          </a:solidFill>
                          <a:latin typeface="Calibri" panose="020F0502020204030204" pitchFamily="34" charset="0"/>
                          <a:ea typeface="Calibri" panose="020F0502020204030204" pitchFamily="34" charset="0"/>
                          <a:cs typeface="Calibri" panose="020F0502020204030204" pitchFamily="34" charset="0"/>
                        </a:rPr>
                        <a:t>, trigonal</a:t>
                      </a:r>
                      <a:endParaRPr lang="en-US" sz="1600" baseline="-2500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ctr"/>
                      <a:r>
                        <a:rPr lang="en-US" sz="1600">
                          <a:solidFill>
                            <a:schemeClr val="tx1"/>
                          </a:solidFill>
                          <a:latin typeface="Calibri" panose="020F0502020204030204" pitchFamily="34" charset="0"/>
                          <a:ea typeface="Calibri" panose="020F0502020204030204" pitchFamily="34" charset="0"/>
                          <a:cs typeface="Calibri" panose="020F0502020204030204" pitchFamily="34" charset="0"/>
                        </a:rPr>
                        <a:t>Ge-O-Ge stretching</a:t>
                      </a:r>
                    </a:p>
                  </a:txBody>
                  <a:tcPr anchor="ctr"/>
                </a:tc>
                <a:extLst>
                  <a:ext uri="{0D108BD9-81ED-4DB2-BD59-A6C34878D82A}">
                    <a16:rowId xmlns:a16="http://schemas.microsoft.com/office/drawing/2014/main" val="508714059"/>
                  </a:ext>
                </a:extLst>
              </a:tr>
              <a:tr h="524459">
                <a:tc>
                  <a:txBody>
                    <a:bodyPr/>
                    <a:lstStyle/>
                    <a:p>
                      <a:pPr algn="ctr"/>
                      <a:r>
                        <a:rPr lang="en-US" sz="1600" b="1">
                          <a:solidFill>
                            <a:schemeClr val="tx1"/>
                          </a:solidFill>
                          <a:latin typeface="Calibri" panose="020F0502020204030204" pitchFamily="34" charset="0"/>
                          <a:ea typeface="Calibri" panose="020F0502020204030204" pitchFamily="34" charset="0"/>
                          <a:cs typeface="Calibri" panose="020F0502020204030204" pitchFamily="34" charset="0"/>
                        </a:rPr>
                        <a:t>680-800</a:t>
                      </a:r>
                    </a:p>
                  </a:txBody>
                  <a:tcPr anchor="ctr">
                    <a:solidFill>
                      <a:srgbClr val="B1B50B">
                        <a:alpha val="27000"/>
                      </a:srgbClr>
                    </a:solidFill>
                  </a:tcPr>
                </a:tc>
                <a:tc>
                  <a:txBody>
                    <a:bodyPr/>
                    <a:lstStyle/>
                    <a:p>
                      <a:pPr algn="ctr"/>
                      <a:r>
                        <a:rPr lang="en-US" sz="1600" b="1">
                          <a:solidFill>
                            <a:schemeClr val="tx1"/>
                          </a:solidFill>
                          <a:latin typeface="Calibri" panose="020F0502020204030204" pitchFamily="34" charset="0"/>
                          <a:ea typeface="Calibri" panose="020F0502020204030204" pitchFamily="34" charset="0"/>
                          <a:cs typeface="Calibri" panose="020F0502020204030204" pitchFamily="34" charset="0"/>
                        </a:rPr>
                        <a:t>Ti-O-Ge?</a:t>
                      </a:r>
                    </a:p>
                  </a:txBody>
                  <a:tcPr anchor="ctr">
                    <a:solidFill>
                      <a:srgbClr val="B1B50B">
                        <a:alpha val="27000"/>
                      </a:srgbClr>
                    </a:solidFill>
                  </a:tcPr>
                </a:tc>
                <a:extLst>
                  <a:ext uri="{0D108BD9-81ED-4DB2-BD59-A6C34878D82A}">
                    <a16:rowId xmlns:a16="http://schemas.microsoft.com/office/drawing/2014/main" val="1496959993"/>
                  </a:ext>
                </a:extLst>
              </a:tr>
            </a:tbl>
          </a:graphicData>
        </a:graphic>
      </p:graphicFrame>
      <p:sp>
        <p:nvSpPr>
          <p:cNvPr id="17" name="TextBox 16">
            <a:extLst>
              <a:ext uri="{FF2B5EF4-FFF2-40B4-BE49-F238E27FC236}">
                <a16:creationId xmlns:a16="http://schemas.microsoft.com/office/drawing/2014/main" id="{87F19440-B31A-1D62-A9C7-4956F34EFE2B}"/>
              </a:ext>
            </a:extLst>
          </p:cNvPr>
          <p:cNvSpPr txBox="1"/>
          <p:nvPr/>
        </p:nvSpPr>
        <p:spPr>
          <a:xfrm>
            <a:off x="1976991" y="6400412"/>
            <a:ext cx="6097772" cy="276999"/>
          </a:xfrm>
          <a:prstGeom prst="rect">
            <a:avLst/>
          </a:prstGeom>
          <a:noFill/>
        </p:spPr>
        <p:txBody>
          <a:bodyPr wrap="square">
            <a:spAutoFit/>
          </a:bodyPr>
          <a:lstStyle/>
          <a:p>
            <a:r>
              <a:rPr lang="en-US" sz="1200">
                <a:solidFill>
                  <a:schemeClr val="bg1">
                    <a:lumMod val="50000"/>
                  </a:schemeClr>
                </a:solidFill>
              </a:rPr>
              <a:t>J</a:t>
            </a:r>
            <a:r>
              <a:rPr lang="en-US" sz="900">
                <a:solidFill>
                  <a:schemeClr val="bg1">
                    <a:lumMod val="50000"/>
                  </a:schemeClr>
                </a:solidFill>
              </a:rPr>
              <a:t>.</a:t>
            </a:r>
            <a:r>
              <a:rPr lang="en-US" sz="1100">
                <a:solidFill>
                  <a:schemeClr val="bg1">
                    <a:lumMod val="50000"/>
                  </a:schemeClr>
                </a:solidFill>
              </a:rPr>
              <a:t> Raman Spectrosc. 2015, 46, 231–235</a:t>
            </a:r>
            <a:endParaRPr lang="en-US">
              <a:solidFill>
                <a:schemeClr val="bg1">
                  <a:lumMod val="50000"/>
                </a:schemeClr>
              </a:solidFill>
            </a:endParaRPr>
          </a:p>
        </p:txBody>
      </p:sp>
      <p:pic>
        <p:nvPicPr>
          <p:cNvPr id="3" name="Picture 2" descr="A graph of a graph showing the temperature of a plant&#10;&#10;AI-generated content may be incorrect.">
            <a:extLst>
              <a:ext uri="{FF2B5EF4-FFF2-40B4-BE49-F238E27FC236}">
                <a16:creationId xmlns:a16="http://schemas.microsoft.com/office/drawing/2014/main" id="{DE80E076-33C7-B541-5576-B568D7150136}"/>
              </a:ext>
            </a:extLst>
          </p:cNvPr>
          <p:cNvPicPr>
            <a:picLocks noChangeAspect="1"/>
          </p:cNvPicPr>
          <p:nvPr/>
        </p:nvPicPr>
        <p:blipFill>
          <a:blip r:embed="rId3">
            <a:extLst>
              <a:ext uri="{28A0092B-C50C-407E-A947-70E740481C1C}">
                <a14:useLocalDpi xmlns:a14="http://schemas.microsoft.com/office/drawing/2010/main" val="0"/>
              </a:ext>
            </a:extLst>
          </a:blip>
          <a:srcRect l="6797" r="6354"/>
          <a:stretch>
            <a:fillRect/>
          </a:stretch>
        </p:blipFill>
        <p:spPr>
          <a:xfrm>
            <a:off x="0" y="1477192"/>
            <a:ext cx="6303579" cy="4693710"/>
          </a:xfrm>
          <a:prstGeom prst="rect">
            <a:avLst/>
          </a:prstGeom>
        </p:spPr>
      </p:pic>
      <p:cxnSp>
        <p:nvCxnSpPr>
          <p:cNvPr id="14" name="Straight Arrow Connector 13">
            <a:extLst>
              <a:ext uri="{FF2B5EF4-FFF2-40B4-BE49-F238E27FC236}">
                <a16:creationId xmlns:a16="http://schemas.microsoft.com/office/drawing/2014/main" id="{154E0DAD-C136-DBC1-1462-D62D75583AB5}"/>
              </a:ext>
            </a:extLst>
          </p:cNvPr>
          <p:cNvCxnSpPr>
            <a:cxnSpLocks/>
          </p:cNvCxnSpPr>
          <p:nvPr/>
        </p:nvCxnSpPr>
        <p:spPr>
          <a:xfrm flipV="1">
            <a:off x="2558816" y="4402312"/>
            <a:ext cx="0" cy="847725"/>
          </a:xfrm>
          <a:prstGeom prst="straightConnector1">
            <a:avLst/>
          </a:prstGeom>
          <a:ln w="57150">
            <a:solidFill>
              <a:srgbClr val="B1B50B"/>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A4630762-0C53-1087-9A21-189494D0EF7C}"/>
              </a:ext>
            </a:extLst>
          </p:cNvPr>
          <p:cNvCxnSpPr/>
          <p:nvPr/>
        </p:nvCxnSpPr>
        <p:spPr>
          <a:xfrm flipV="1">
            <a:off x="1235813" y="4316587"/>
            <a:ext cx="0" cy="933450"/>
          </a:xfrm>
          <a:prstGeom prst="straightConnector1">
            <a:avLst/>
          </a:prstGeom>
          <a:ln w="57150">
            <a:solidFill>
              <a:srgbClr val="B1B50B"/>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6A7EFC77-C40C-30FE-EEF7-874C980B6D25}"/>
              </a:ext>
            </a:extLst>
          </p:cNvPr>
          <p:cNvCxnSpPr>
            <a:cxnSpLocks/>
          </p:cNvCxnSpPr>
          <p:nvPr/>
        </p:nvCxnSpPr>
        <p:spPr>
          <a:xfrm>
            <a:off x="1497565" y="3719322"/>
            <a:ext cx="0" cy="385763"/>
          </a:xfrm>
          <a:prstGeom prst="straightConnector1">
            <a:avLst/>
          </a:prstGeom>
          <a:ln w="38100">
            <a:solidFill>
              <a:srgbClr val="FFBD38"/>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CB4F4253-B289-BF81-EECA-BE9B411073A2}"/>
              </a:ext>
            </a:extLst>
          </p:cNvPr>
          <p:cNvCxnSpPr>
            <a:cxnSpLocks/>
          </p:cNvCxnSpPr>
          <p:nvPr/>
        </p:nvCxnSpPr>
        <p:spPr>
          <a:xfrm>
            <a:off x="2740763" y="3224863"/>
            <a:ext cx="0" cy="432218"/>
          </a:xfrm>
          <a:prstGeom prst="straightConnector1">
            <a:avLst/>
          </a:prstGeom>
          <a:ln w="38100">
            <a:solidFill>
              <a:srgbClr val="FFBD38"/>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EACEC484-6EE8-2C9E-B2A6-961AA39FCCDB}"/>
              </a:ext>
            </a:extLst>
          </p:cNvPr>
          <p:cNvCxnSpPr>
            <a:cxnSpLocks/>
          </p:cNvCxnSpPr>
          <p:nvPr/>
        </p:nvCxnSpPr>
        <p:spPr>
          <a:xfrm>
            <a:off x="3959963" y="3869112"/>
            <a:ext cx="0" cy="432218"/>
          </a:xfrm>
          <a:prstGeom prst="straightConnector1">
            <a:avLst/>
          </a:prstGeom>
          <a:ln w="38100">
            <a:solidFill>
              <a:srgbClr val="FFBD38"/>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E9E86604-BA42-CB93-3604-54FCEC2DA453}"/>
              </a:ext>
            </a:extLst>
          </p:cNvPr>
          <p:cNvCxnSpPr>
            <a:cxnSpLocks/>
          </p:cNvCxnSpPr>
          <p:nvPr/>
        </p:nvCxnSpPr>
        <p:spPr>
          <a:xfrm>
            <a:off x="4293338" y="4186203"/>
            <a:ext cx="0" cy="432218"/>
          </a:xfrm>
          <a:prstGeom prst="straightConnector1">
            <a:avLst/>
          </a:prstGeom>
          <a:ln w="38100">
            <a:solidFill>
              <a:srgbClr val="FFBD38"/>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23811D90-48E5-9215-D705-26B891B4F9AF}"/>
              </a:ext>
            </a:extLst>
          </p:cNvPr>
          <p:cNvCxnSpPr>
            <a:cxnSpLocks/>
          </p:cNvCxnSpPr>
          <p:nvPr/>
        </p:nvCxnSpPr>
        <p:spPr>
          <a:xfrm>
            <a:off x="1200100" y="1494907"/>
            <a:ext cx="0" cy="432218"/>
          </a:xfrm>
          <a:prstGeom prst="straightConnector1">
            <a:avLst/>
          </a:prstGeom>
          <a:ln w="38100">
            <a:solidFill>
              <a:srgbClr val="FFBD38"/>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AD0E53AE-459F-BB0A-10B8-158DF08B5DFC}"/>
              </a:ext>
            </a:extLst>
          </p:cNvPr>
          <p:cNvCxnSpPr>
            <a:cxnSpLocks/>
          </p:cNvCxnSpPr>
          <p:nvPr/>
        </p:nvCxnSpPr>
        <p:spPr>
          <a:xfrm>
            <a:off x="2558816" y="3567455"/>
            <a:ext cx="0" cy="432218"/>
          </a:xfrm>
          <a:prstGeom prst="straightConnector1">
            <a:avLst/>
          </a:prstGeom>
          <a:ln w="38100">
            <a:solidFill>
              <a:srgbClr val="FFBD38"/>
            </a:solidFill>
            <a:tailEnd type="triangle"/>
          </a:ln>
        </p:spPr>
        <p:style>
          <a:lnRef idx="2">
            <a:schemeClr val="accent1"/>
          </a:lnRef>
          <a:fillRef idx="0">
            <a:schemeClr val="accent1"/>
          </a:fillRef>
          <a:effectRef idx="1">
            <a:schemeClr val="accent1"/>
          </a:effectRef>
          <a:fontRef idx="minor">
            <a:schemeClr val="tx1"/>
          </a:fontRef>
        </p:style>
      </p:cxnSp>
      <p:sp>
        <p:nvSpPr>
          <p:cNvPr id="25" name="Oval 24">
            <a:extLst>
              <a:ext uri="{FF2B5EF4-FFF2-40B4-BE49-F238E27FC236}">
                <a16:creationId xmlns:a16="http://schemas.microsoft.com/office/drawing/2014/main" id="{6AC4B783-3C3B-375F-0F99-B17FF14714D4}"/>
              </a:ext>
            </a:extLst>
          </p:cNvPr>
          <p:cNvSpPr/>
          <p:nvPr/>
        </p:nvSpPr>
        <p:spPr>
          <a:xfrm>
            <a:off x="1565206" y="1266061"/>
            <a:ext cx="1091265" cy="689408"/>
          </a:xfrm>
          <a:prstGeom prst="ellipse">
            <a:avLst/>
          </a:prstGeom>
          <a:solidFill>
            <a:srgbClr val="00B0F0"/>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accent1">
                    <a:lumMod val="50000"/>
                  </a:schemeClr>
                </a:solidFill>
              </a:rPr>
              <a:t>Blue Laser</a:t>
            </a:r>
          </a:p>
        </p:txBody>
      </p:sp>
    </p:spTree>
    <p:extLst>
      <p:ext uri="{BB962C8B-B14F-4D97-AF65-F5344CB8AC3E}">
        <p14:creationId xmlns:p14="http://schemas.microsoft.com/office/powerpoint/2010/main" val="34512866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5A70B28-C5B5-6895-4EB8-9CA06BB3F58F}"/>
              </a:ext>
            </a:extLst>
          </p:cNvPr>
          <p:cNvSpPr>
            <a:spLocks noGrp="1"/>
          </p:cNvSpPr>
          <p:nvPr>
            <p:ph type="sldNum" sz="quarter" idx="16"/>
          </p:nvPr>
        </p:nvSpPr>
        <p:spPr/>
        <p:txBody>
          <a:bodyPr/>
          <a:lstStyle/>
          <a:p>
            <a:fld id="{FEC4A954-C260-E84D-8B85-4D54550A05DF}" type="slidenum">
              <a:rPr lang="it-IT" smtClean="0"/>
              <a:pPr/>
              <a:t>26</a:t>
            </a:fld>
            <a:endParaRPr lang="it-IT"/>
          </a:p>
        </p:txBody>
      </p:sp>
      <p:sp>
        <p:nvSpPr>
          <p:cNvPr id="7" name="Title 1">
            <a:extLst>
              <a:ext uri="{FF2B5EF4-FFF2-40B4-BE49-F238E27FC236}">
                <a16:creationId xmlns:a16="http://schemas.microsoft.com/office/drawing/2014/main" id="{BD9EBA47-9E28-26FD-0B3B-DD76CE67F368}"/>
              </a:ext>
            </a:extLst>
          </p:cNvPr>
          <p:cNvSpPr>
            <a:spLocks noGrp="1"/>
          </p:cNvSpPr>
          <p:nvPr>
            <p:ph type="title"/>
          </p:nvPr>
        </p:nvSpPr>
        <p:spPr>
          <a:xfrm>
            <a:off x="395748" y="0"/>
            <a:ext cx="10515600" cy="1325563"/>
          </a:xfrm>
        </p:spPr>
        <p:txBody>
          <a:bodyPr/>
          <a:lstStyle/>
          <a:p>
            <a:r>
              <a:rPr lang="en-US">
                <a:solidFill>
                  <a:srgbClr val="C00000"/>
                </a:solidFill>
              </a:rPr>
              <a:t>GeO</a:t>
            </a:r>
            <a:r>
              <a:rPr lang="en-US" baseline="-25000">
                <a:solidFill>
                  <a:srgbClr val="C00000"/>
                </a:solidFill>
              </a:rPr>
              <a:t>2</a:t>
            </a:r>
            <a:r>
              <a:rPr lang="en-US">
                <a:solidFill>
                  <a:srgbClr val="C00000"/>
                </a:solidFill>
              </a:rPr>
              <a:t> on Silicon</a:t>
            </a:r>
          </a:p>
        </p:txBody>
      </p:sp>
      <p:pic>
        <p:nvPicPr>
          <p:cNvPr id="8" name="Content Placeholder 4" descr="A graph of a graph of a graph&#10;&#10;AI-generated content may be incorrect.">
            <a:extLst>
              <a:ext uri="{FF2B5EF4-FFF2-40B4-BE49-F238E27FC236}">
                <a16:creationId xmlns:a16="http://schemas.microsoft.com/office/drawing/2014/main" id="{A0FBAA8C-E77B-4358-1B9E-EA06CEE9DEF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50194" y="1325563"/>
            <a:ext cx="6341806" cy="4101193"/>
          </a:xfrm>
        </p:spPr>
      </p:pic>
      <p:pic>
        <p:nvPicPr>
          <p:cNvPr id="9" name="Picture 8" descr="A graph of a graph&#10;&#10;AI-generated content may be incorrect.">
            <a:extLst>
              <a:ext uri="{FF2B5EF4-FFF2-40B4-BE49-F238E27FC236}">
                <a16:creationId xmlns:a16="http://schemas.microsoft.com/office/drawing/2014/main" id="{91F3D459-504B-305C-99C3-DF78B32FA9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25563"/>
            <a:ext cx="5850194" cy="3783271"/>
          </a:xfrm>
          <a:prstGeom prst="rect">
            <a:avLst/>
          </a:prstGeom>
        </p:spPr>
      </p:pic>
    </p:spTree>
    <p:extLst>
      <p:ext uri="{BB962C8B-B14F-4D97-AF65-F5344CB8AC3E}">
        <p14:creationId xmlns:p14="http://schemas.microsoft.com/office/powerpoint/2010/main" val="42744701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7D31D2-B85B-FCDE-0D8A-C1D1F319F9B7}"/>
              </a:ext>
            </a:extLst>
          </p:cNvPr>
          <p:cNvSpPr>
            <a:spLocks noGrp="1"/>
          </p:cNvSpPr>
          <p:nvPr>
            <p:ph type="title"/>
          </p:nvPr>
        </p:nvSpPr>
        <p:spPr/>
        <p:txBody>
          <a:bodyPr/>
          <a:lstStyle/>
          <a:p>
            <a:r>
              <a:rPr lang="en-US"/>
              <a:t>ATR VS IR</a:t>
            </a:r>
          </a:p>
        </p:txBody>
      </p:sp>
      <p:sp>
        <p:nvSpPr>
          <p:cNvPr id="5" name="Slide Number Placeholder 4">
            <a:extLst>
              <a:ext uri="{FF2B5EF4-FFF2-40B4-BE49-F238E27FC236}">
                <a16:creationId xmlns:a16="http://schemas.microsoft.com/office/drawing/2014/main" id="{D88F7546-3ECA-E7D0-665A-EC462F07CFC5}"/>
              </a:ext>
            </a:extLst>
          </p:cNvPr>
          <p:cNvSpPr>
            <a:spLocks noGrp="1"/>
          </p:cNvSpPr>
          <p:nvPr>
            <p:ph type="sldNum" sz="quarter" idx="16"/>
          </p:nvPr>
        </p:nvSpPr>
        <p:spPr/>
        <p:txBody>
          <a:bodyPr/>
          <a:lstStyle/>
          <a:p>
            <a:fld id="{FEC4A954-C260-E84D-8B85-4D54550A05DF}" type="slidenum">
              <a:rPr lang="it-IT" smtClean="0"/>
              <a:pPr/>
              <a:t>27</a:t>
            </a:fld>
            <a:endParaRPr lang="it-IT"/>
          </a:p>
        </p:txBody>
      </p:sp>
      <p:pic>
        <p:nvPicPr>
          <p:cNvPr id="8" name="Picture 7">
            <a:extLst>
              <a:ext uri="{FF2B5EF4-FFF2-40B4-BE49-F238E27FC236}">
                <a16:creationId xmlns:a16="http://schemas.microsoft.com/office/drawing/2014/main" id="{3EEED98B-D179-659B-2E99-9D5502DB19E7}"/>
              </a:ext>
            </a:extLst>
          </p:cNvPr>
          <p:cNvPicPr>
            <a:picLocks noChangeAspect="1"/>
          </p:cNvPicPr>
          <p:nvPr/>
        </p:nvPicPr>
        <p:blipFill>
          <a:blip r:embed="rId2"/>
          <a:stretch>
            <a:fillRect/>
          </a:stretch>
        </p:blipFill>
        <p:spPr>
          <a:xfrm>
            <a:off x="3115550" y="2621389"/>
            <a:ext cx="6957506" cy="2467359"/>
          </a:xfrm>
          <a:prstGeom prst="rect">
            <a:avLst/>
          </a:prstGeom>
        </p:spPr>
      </p:pic>
    </p:spTree>
    <p:extLst>
      <p:ext uri="{BB962C8B-B14F-4D97-AF65-F5344CB8AC3E}">
        <p14:creationId xmlns:p14="http://schemas.microsoft.com/office/powerpoint/2010/main" val="37909540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217F22-548C-F0B6-A442-D1BB2FD0E495}"/>
              </a:ext>
            </a:extLst>
          </p:cNvPr>
          <p:cNvSpPr>
            <a:spLocks noGrp="1"/>
          </p:cNvSpPr>
          <p:nvPr>
            <p:ph type="title"/>
          </p:nvPr>
        </p:nvSpPr>
        <p:spPr>
          <a:xfrm>
            <a:off x="335782" y="300385"/>
            <a:ext cx="10515600" cy="988662"/>
          </a:xfrm>
        </p:spPr>
        <p:txBody>
          <a:bodyPr/>
          <a:lstStyle/>
          <a:p>
            <a:r>
              <a:rPr lang="en-US"/>
              <a:t>Study the dynamics of crystallization</a:t>
            </a:r>
          </a:p>
        </p:txBody>
      </p:sp>
      <p:sp>
        <p:nvSpPr>
          <p:cNvPr id="5" name="Slide Number Placeholder 4">
            <a:extLst>
              <a:ext uri="{FF2B5EF4-FFF2-40B4-BE49-F238E27FC236}">
                <a16:creationId xmlns:a16="http://schemas.microsoft.com/office/drawing/2014/main" id="{1051E174-0E98-D928-C0A8-AEDC8432DF7F}"/>
              </a:ext>
            </a:extLst>
          </p:cNvPr>
          <p:cNvSpPr>
            <a:spLocks noGrp="1"/>
          </p:cNvSpPr>
          <p:nvPr>
            <p:ph type="sldNum" sz="quarter" idx="16"/>
          </p:nvPr>
        </p:nvSpPr>
        <p:spPr/>
        <p:txBody>
          <a:bodyPr/>
          <a:lstStyle/>
          <a:p>
            <a:fld id="{FEC4A954-C260-E84D-8B85-4D54550A05DF}" type="slidenum">
              <a:rPr lang="it-IT" smtClean="0"/>
              <a:pPr/>
              <a:t>28</a:t>
            </a:fld>
            <a:endParaRPr lang="it-IT"/>
          </a:p>
        </p:txBody>
      </p:sp>
      <p:pic>
        <p:nvPicPr>
          <p:cNvPr id="10" name="Picture 9" descr="A graph of a graph of a graph&#10;&#10;AI-generated content may be incorrect.">
            <a:extLst>
              <a:ext uri="{FF2B5EF4-FFF2-40B4-BE49-F238E27FC236}">
                <a16:creationId xmlns:a16="http://schemas.microsoft.com/office/drawing/2014/main" id="{676674A4-01CC-8D8A-8F2B-1EEEB1E5BF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782" y="1155677"/>
            <a:ext cx="6032472" cy="3901149"/>
          </a:xfrm>
          <a:prstGeom prst="rect">
            <a:avLst/>
          </a:prstGeom>
        </p:spPr>
      </p:pic>
      <p:pic>
        <p:nvPicPr>
          <p:cNvPr id="12" name="Picture 11" descr="A graph of different colors&#10;&#10;AI-generated content may be incorrect.">
            <a:extLst>
              <a:ext uri="{FF2B5EF4-FFF2-40B4-BE49-F238E27FC236}">
                <a16:creationId xmlns:a16="http://schemas.microsoft.com/office/drawing/2014/main" id="{B6A0E144-ACC1-0155-3B1F-B9ADA2B6FC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8141" y="1155677"/>
            <a:ext cx="5858563" cy="3913591"/>
          </a:xfrm>
          <a:prstGeom prst="rect">
            <a:avLst/>
          </a:prstGeom>
        </p:spPr>
      </p:pic>
    </p:spTree>
    <p:extLst>
      <p:ext uri="{BB962C8B-B14F-4D97-AF65-F5344CB8AC3E}">
        <p14:creationId xmlns:p14="http://schemas.microsoft.com/office/powerpoint/2010/main" val="39874699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8DFA1B2-2ADF-69DC-907B-CBFC71F07704}"/>
              </a:ext>
            </a:extLst>
          </p:cNvPr>
          <p:cNvSpPr>
            <a:spLocks noGrp="1"/>
          </p:cNvSpPr>
          <p:nvPr>
            <p:ph type="sldNum" sz="quarter" idx="16"/>
          </p:nvPr>
        </p:nvSpPr>
        <p:spPr/>
        <p:txBody>
          <a:bodyPr/>
          <a:lstStyle/>
          <a:p>
            <a:fld id="{FEC4A954-C260-E84D-8B85-4D54550A05DF}" type="slidenum">
              <a:rPr lang="it-IT" smtClean="0"/>
              <a:pPr/>
              <a:t>29</a:t>
            </a:fld>
            <a:endParaRPr lang="it-IT"/>
          </a:p>
        </p:txBody>
      </p:sp>
      <p:sp>
        <p:nvSpPr>
          <p:cNvPr id="8" name="TextBox 7">
            <a:extLst>
              <a:ext uri="{FF2B5EF4-FFF2-40B4-BE49-F238E27FC236}">
                <a16:creationId xmlns:a16="http://schemas.microsoft.com/office/drawing/2014/main" id="{E54DBDDA-90EC-7B22-5365-A9FE399E0E54}"/>
              </a:ext>
            </a:extLst>
          </p:cNvPr>
          <p:cNvSpPr txBox="1"/>
          <p:nvPr/>
        </p:nvSpPr>
        <p:spPr>
          <a:xfrm>
            <a:off x="718782" y="5543501"/>
            <a:ext cx="10423563" cy="707886"/>
          </a:xfrm>
          <a:prstGeom prst="rect">
            <a:avLst/>
          </a:prstGeom>
          <a:noFill/>
        </p:spPr>
        <p:txBody>
          <a:bodyPr wrap="square">
            <a:spAutoFit/>
          </a:bodyPr>
          <a:lstStyle/>
          <a:p>
            <a:pPr algn="just"/>
            <a:r>
              <a:rPr lang="en-US" sz="2000">
                <a:latin typeface="Calibri" panose="020F0502020204030204" pitchFamily="34" charset="0"/>
                <a:ea typeface="Calibri" panose="020F0502020204030204" pitchFamily="34" charset="0"/>
                <a:cs typeface="Calibri" panose="020F0502020204030204" pitchFamily="34" charset="0"/>
              </a:rPr>
              <a:t>In this work, we use the Voigt oscillator, which is the convolution of a Lorentzian oscillator by a Gaussian distribution, to model materials with such non-Lorentzian bands.</a:t>
            </a:r>
          </a:p>
        </p:txBody>
      </p:sp>
      <p:sp>
        <p:nvSpPr>
          <p:cNvPr id="9" name="TextBox 8">
            <a:extLst>
              <a:ext uri="{FF2B5EF4-FFF2-40B4-BE49-F238E27FC236}">
                <a16:creationId xmlns:a16="http://schemas.microsoft.com/office/drawing/2014/main" id="{C3980E53-6E23-F499-1D72-8BD4422403E2}"/>
              </a:ext>
            </a:extLst>
          </p:cNvPr>
          <p:cNvSpPr txBox="1"/>
          <p:nvPr/>
        </p:nvSpPr>
        <p:spPr>
          <a:xfrm>
            <a:off x="159487" y="155771"/>
            <a:ext cx="12032513" cy="523220"/>
          </a:xfrm>
          <a:prstGeom prst="rect">
            <a:avLst/>
          </a:prstGeom>
          <a:noFill/>
        </p:spPr>
        <p:txBody>
          <a:bodyPr wrap="square" rtlCol="0">
            <a:spAutoFit/>
          </a:bodyPr>
          <a:lstStyle/>
          <a:p>
            <a:r>
              <a:rPr lang="en-US" sz="2800" b="1">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IRSE Generated model: Unveiling Material Properties with Dispersion Models</a:t>
            </a:r>
          </a:p>
        </p:txBody>
      </p:sp>
      <p:sp>
        <p:nvSpPr>
          <p:cNvPr id="13" name="TextBox 12">
            <a:extLst>
              <a:ext uri="{FF2B5EF4-FFF2-40B4-BE49-F238E27FC236}">
                <a16:creationId xmlns:a16="http://schemas.microsoft.com/office/drawing/2014/main" id="{D94EB889-6A9D-CC2C-D17B-599FB51C36E1}"/>
              </a:ext>
            </a:extLst>
          </p:cNvPr>
          <p:cNvSpPr txBox="1"/>
          <p:nvPr/>
        </p:nvSpPr>
        <p:spPr>
          <a:xfrm>
            <a:off x="2017395" y="6388596"/>
            <a:ext cx="6097904" cy="276999"/>
          </a:xfrm>
          <a:prstGeom prst="rect">
            <a:avLst/>
          </a:prstGeom>
          <a:noFill/>
        </p:spPr>
        <p:txBody>
          <a:bodyPr wrap="square">
            <a:spAutoFit/>
          </a:bodyPr>
          <a:lstStyle/>
          <a:p>
            <a:r>
              <a:rPr lang="en-US" sz="1200" i="1">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wikipedia.org/wiki/Voigt_profile</a:t>
            </a:r>
          </a:p>
        </p:txBody>
      </p:sp>
      <p:sp>
        <p:nvSpPr>
          <p:cNvPr id="15" name="TextBox 14">
            <a:extLst>
              <a:ext uri="{FF2B5EF4-FFF2-40B4-BE49-F238E27FC236}">
                <a16:creationId xmlns:a16="http://schemas.microsoft.com/office/drawing/2014/main" id="{031FF6E8-7AC6-7E5A-0F05-4D1EB2F0CA34}"/>
              </a:ext>
            </a:extLst>
          </p:cNvPr>
          <p:cNvSpPr txBox="1"/>
          <p:nvPr/>
        </p:nvSpPr>
        <p:spPr>
          <a:xfrm>
            <a:off x="300380" y="717127"/>
            <a:ext cx="6097904" cy="584775"/>
          </a:xfrm>
          <a:prstGeom prst="rect">
            <a:avLst/>
          </a:prstGeom>
          <a:noFill/>
        </p:spPr>
        <p:txBody>
          <a:bodyPr wrap="square">
            <a:spAutoFit/>
          </a:bodyPr>
          <a:lstStyle/>
          <a:p>
            <a:r>
              <a:rPr lang="en-US" sz="3200">
                <a:latin typeface="Calibri" panose="020F0502020204030204" pitchFamily="34" charset="0"/>
                <a:ea typeface="Calibri" panose="020F0502020204030204" pitchFamily="34" charset="0"/>
                <a:cs typeface="Calibri" panose="020F0502020204030204" pitchFamily="34" charset="0"/>
              </a:rPr>
              <a:t>Voigt profile:</a:t>
            </a:r>
          </a:p>
        </p:txBody>
      </p:sp>
      <p:sp>
        <p:nvSpPr>
          <p:cNvPr id="20" name="TextBox 19">
            <a:extLst>
              <a:ext uri="{FF2B5EF4-FFF2-40B4-BE49-F238E27FC236}">
                <a16:creationId xmlns:a16="http://schemas.microsoft.com/office/drawing/2014/main" id="{F3674273-BBBD-4DBC-5E31-4B0DF7970BFA}"/>
              </a:ext>
            </a:extLst>
          </p:cNvPr>
          <p:cNvSpPr txBox="1"/>
          <p:nvPr/>
        </p:nvSpPr>
        <p:spPr>
          <a:xfrm>
            <a:off x="7097345" y="2248331"/>
            <a:ext cx="4045000" cy="2940889"/>
          </a:xfrm>
          <a:prstGeom prst="rect">
            <a:avLst/>
          </a:prstGeom>
          <a:noFill/>
        </p:spPr>
        <p:txBody>
          <a:bodyPr wrap="square">
            <a:spAutoFit/>
          </a:bodyPr>
          <a:lstStyle/>
          <a:p>
            <a:pPr algn="just"/>
            <a:r>
              <a:rPr lang="en-US" sz="2400" b="0" i="0" u="none" strike="noStrike" baseline="0">
                <a:solidFill>
                  <a:srgbClr val="FF0000"/>
                </a:solidFill>
                <a:latin typeface="Times New Roman" panose="02020603050405020304" pitchFamily="18" charset="0"/>
                <a:ea typeface="Calibri" panose="020F0502020204030204" pitchFamily="34" charset="0"/>
                <a:cs typeface="Times New Roman" panose="02020603050405020304" pitchFamily="18" charset="0"/>
              </a:rPr>
              <a:t>x</a:t>
            </a:r>
            <a:r>
              <a:rPr lang="en-US" sz="2400" b="0" i="0" u="none" strike="noStrike" baseline="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2400"/>
              <a:t>Frequency offset from center</a:t>
            </a:r>
            <a:r>
              <a:rPr lang="en-US" sz="2400" b="0" i="0" u="none" strike="noStrike" baseline="0">
                <a:solidFill>
                  <a:srgbClr val="000000"/>
                </a:solidFill>
                <a:latin typeface="Calibri" panose="020F0502020204030204" pitchFamily="34" charset="0"/>
                <a:ea typeface="Calibri" panose="020F0502020204030204" pitchFamily="34" charset="0"/>
                <a:cs typeface="Calibri" panose="020F0502020204030204" pitchFamily="34" charset="0"/>
              </a:rPr>
              <a:t> / cm</a:t>
            </a:r>
            <a:r>
              <a:rPr lang="en-US" sz="2400" b="0" i="0" u="none" baseline="30000">
                <a:solidFill>
                  <a:srgbClr val="000000"/>
                </a:solidFill>
                <a:latin typeface="Calibri" panose="020F0502020204030204" pitchFamily="34" charset="0"/>
                <a:ea typeface="Calibri" panose="020F0502020204030204" pitchFamily="34" charset="0"/>
                <a:cs typeface="Calibri" panose="020F0502020204030204" pitchFamily="34" charset="0"/>
              </a:rPr>
              <a:t>-1</a:t>
            </a:r>
            <a:r>
              <a:rPr lang="en-US" sz="2400" b="0" i="0" u="none" strike="noStrike" baseline="0">
                <a:solidFill>
                  <a:srgbClr val="000000"/>
                </a:solidFill>
                <a:latin typeface="Calibri" panose="020F0502020204030204" pitchFamily="34" charset="0"/>
                <a:ea typeface="Calibri" panose="020F0502020204030204" pitchFamily="34" charset="0"/>
                <a:cs typeface="Calibri" panose="020F0502020204030204" pitchFamily="34" charset="0"/>
              </a:rPr>
              <a:t> 	</a:t>
            </a:r>
          </a:p>
          <a:p>
            <a:pPr algn="just"/>
            <a:endParaRPr lang="en-US" sz="240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algn="just"/>
            <a:r>
              <a:rPr lang="en-US" sz="2400" b="1">
                <a:solidFill>
                  <a:schemeClr val="tx2">
                    <a:lumMod val="75000"/>
                    <a:lumOff val="25000"/>
                  </a:schemeClr>
                </a:solidFill>
                <a:latin typeface="GreekC" panose="00000400000000000000" pitchFamily="2" charset="0"/>
                <a:ea typeface="Calibri" panose="020F0502020204030204" pitchFamily="34" charset="0"/>
                <a:cs typeface="GreekC" panose="00000400000000000000" pitchFamily="2" charset="0"/>
              </a:rPr>
              <a:t>A</a:t>
            </a:r>
            <a:r>
              <a:rPr lang="en-US" sz="2400">
                <a:solidFill>
                  <a:schemeClr val="tx2">
                    <a:lumMod val="75000"/>
                    <a:lumOff val="25000"/>
                  </a:schemeClr>
                </a:solidFill>
                <a:latin typeface="GreekC" panose="00000400000000000000" pitchFamily="2" charset="0"/>
                <a:ea typeface="Calibri" panose="020F0502020204030204" pitchFamily="34" charset="0"/>
                <a:cs typeface="GreekC" panose="00000400000000000000" pitchFamily="2" charset="0"/>
              </a:rPr>
              <a:t> </a:t>
            </a:r>
            <a:r>
              <a:rPr lang="en-US" sz="2400">
                <a:solidFill>
                  <a:srgbClr val="000000"/>
                </a:solidFill>
                <a:latin typeface="Calibri" panose="020F0502020204030204" pitchFamily="34" charset="0"/>
                <a:ea typeface="Calibri" panose="020F0502020204030204" pitchFamily="34" charset="0"/>
                <a:cs typeface="Calibri" panose="020F0502020204030204" pitchFamily="34" charset="0"/>
              </a:rPr>
              <a:t>Amplitude</a:t>
            </a:r>
          </a:p>
          <a:p>
            <a:pPr algn="just"/>
            <a:endParaRPr lang="en-US" sz="240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just"/>
            <a:r>
              <a:rPr lang="en-US" altLang="ja-JP" sz="2400" b="1">
                <a:solidFill>
                  <a:srgbClr val="FF33CC"/>
                </a:solidFill>
                <a:latin typeface="GreekC" panose="00000400000000000000" pitchFamily="2" charset="0"/>
                <a:ea typeface="SimHei" panose="02010609060101010101" pitchFamily="49" charset="-122"/>
                <a:cs typeface="GreekC" panose="00000400000000000000" pitchFamily="2" charset="0"/>
              </a:rPr>
              <a:t>d</a:t>
            </a:r>
            <a:r>
              <a:rPr lang="en-US" sz="2400">
                <a:solidFill>
                  <a:srgbClr val="FF33CC"/>
                </a:solidFill>
                <a:latin typeface="Calibri" panose="020F0502020204030204" pitchFamily="34" charset="0"/>
                <a:ea typeface="Calibri" panose="020F0502020204030204" pitchFamily="34" charset="0"/>
                <a:cs typeface="Calibri" panose="020F0502020204030204" pitchFamily="34" charset="0"/>
              </a:rPr>
              <a:t>     </a:t>
            </a:r>
            <a:r>
              <a:rPr lang="en-US" sz="240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Guassian FWHM</a:t>
            </a:r>
            <a:endParaRPr lang="en-US" sz="2400" b="0" i="0" u="none" strike="noStrike">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just"/>
            <a:r>
              <a:rPr lang="en-US" sz="2400" b="1">
                <a:solidFill>
                  <a:srgbClr val="FF33CC"/>
                </a:solidFill>
                <a:latin typeface="GreekC" panose="00000400000000000000" pitchFamily="2" charset="0"/>
                <a:ea typeface="Calibri" panose="020F0502020204030204" pitchFamily="34" charset="0"/>
                <a:cs typeface="GreekC" panose="00000400000000000000" pitchFamily="2" charset="0"/>
              </a:rPr>
              <a:t>g</a:t>
            </a:r>
            <a:r>
              <a:rPr lang="en-US" sz="2400">
                <a:solidFill>
                  <a:srgbClr val="FF33CC"/>
                </a:solidFill>
                <a:latin typeface="Calibri" panose="020F0502020204030204" pitchFamily="34" charset="0"/>
                <a:ea typeface="Calibri" panose="020F0502020204030204" pitchFamily="34" charset="0"/>
                <a:cs typeface="Calibri" panose="020F0502020204030204" pitchFamily="34" charset="0"/>
              </a:rPr>
              <a:t>     </a:t>
            </a:r>
            <a:r>
              <a:rPr lang="en-US" sz="240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Lorentzian FWHM</a:t>
            </a:r>
          </a:p>
          <a:p>
            <a:endParaRPr lang="en-US" sz="1600" b="0" i="0" u="none" strike="noStrike">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grpSp>
        <p:nvGrpSpPr>
          <p:cNvPr id="24" name="Group 23">
            <a:extLst>
              <a:ext uri="{FF2B5EF4-FFF2-40B4-BE49-F238E27FC236}">
                <a16:creationId xmlns:a16="http://schemas.microsoft.com/office/drawing/2014/main" id="{BEE8E594-0A2E-4400-6468-E5C3F66694EB}"/>
              </a:ext>
            </a:extLst>
          </p:cNvPr>
          <p:cNvGrpSpPr/>
          <p:nvPr/>
        </p:nvGrpSpPr>
        <p:grpSpPr>
          <a:xfrm>
            <a:off x="472915" y="2042779"/>
            <a:ext cx="5762383" cy="3420949"/>
            <a:chOff x="3528580" y="2188621"/>
            <a:chExt cx="5384567" cy="3096563"/>
          </a:xfrm>
        </p:grpSpPr>
        <p:pic>
          <p:nvPicPr>
            <p:cNvPr id="18" name="Picture 17">
              <a:extLst>
                <a:ext uri="{FF2B5EF4-FFF2-40B4-BE49-F238E27FC236}">
                  <a16:creationId xmlns:a16="http://schemas.microsoft.com/office/drawing/2014/main" id="{3CB00985-E7AA-BFBF-70AE-8D23AF17D25C}"/>
                </a:ext>
              </a:extLst>
            </p:cNvPr>
            <p:cNvPicPr>
              <a:picLocks noChangeAspect="1"/>
            </p:cNvPicPr>
            <p:nvPr/>
          </p:nvPicPr>
          <p:blipFill>
            <a:blip r:embed="rId3"/>
            <a:srcRect l="1490" r="2222"/>
            <a:stretch>
              <a:fillRect/>
            </a:stretch>
          </p:blipFill>
          <p:spPr>
            <a:xfrm>
              <a:off x="3528580" y="2188621"/>
              <a:ext cx="5254402" cy="3096563"/>
            </a:xfrm>
            <a:prstGeom prst="rect">
              <a:avLst/>
            </a:prstGeom>
            <a:ln>
              <a:solidFill>
                <a:schemeClr val="bg1"/>
              </a:solidFill>
            </a:ln>
          </p:spPr>
        </p:pic>
        <p:sp>
          <p:nvSpPr>
            <p:cNvPr id="21" name="Rectangle 20">
              <a:extLst>
                <a:ext uri="{FF2B5EF4-FFF2-40B4-BE49-F238E27FC236}">
                  <a16:creationId xmlns:a16="http://schemas.microsoft.com/office/drawing/2014/main" id="{99D045D9-29CF-53AA-CFAE-4838F926B5E0}"/>
                </a:ext>
              </a:extLst>
            </p:cNvPr>
            <p:cNvSpPr/>
            <p:nvPr/>
          </p:nvSpPr>
          <p:spPr>
            <a:xfrm>
              <a:off x="6483667" y="2754561"/>
              <a:ext cx="391137" cy="41154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a:solidFill>
                    <a:srgbClr val="FF0000"/>
                  </a:solidFill>
                  <a:latin typeface="Times New Roman" panose="02020603050405020304" pitchFamily="18" charset="0"/>
                </a:rPr>
                <a:t>x</a:t>
              </a:r>
              <a:endParaRPr lang="en-US" sz="2400" b="1">
                <a:solidFill>
                  <a:srgbClr val="FF0000"/>
                </a:solidFill>
              </a:endParaRPr>
            </a:p>
          </p:txBody>
        </p:sp>
        <p:sp>
          <p:nvSpPr>
            <p:cNvPr id="22" name="Rectangle 21">
              <a:extLst>
                <a:ext uri="{FF2B5EF4-FFF2-40B4-BE49-F238E27FC236}">
                  <a16:creationId xmlns:a16="http://schemas.microsoft.com/office/drawing/2014/main" id="{93F79664-3EDE-6B2F-B60B-267CEE521D1E}"/>
                </a:ext>
              </a:extLst>
            </p:cNvPr>
            <p:cNvSpPr/>
            <p:nvPr/>
          </p:nvSpPr>
          <p:spPr>
            <a:xfrm>
              <a:off x="6398284" y="4275804"/>
              <a:ext cx="391136" cy="41154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a:solidFill>
                    <a:schemeClr val="tx2">
                      <a:lumMod val="75000"/>
                      <a:lumOff val="25000"/>
                    </a:schemeClr>
                  </a:solidFill>
                  <a:latin typeface="GreekC" panose="00000400000000000000" pitchFamily="2" charset="0"/>
                  <a:ea typeface="Calibri" panose="020F0502020204030204" pitchFamily="34" charset="0"/>
                  <a:cs typeface="GreekC" panose="00000400000000000000" pitchFamily="2" charset="0"/>
                </a:rPr>
                <a:t>A</a:t>
              </a:r>
              <a:endParaRPr lang="en-US" sz="2000" b="1">
                <a:solidFill>
                  <a:srgbClr val="0070C0"/>
                </a:solidFill>
              </a:endParaRPr>
            </a:p>
          </p:txBody>
        </p:sp>
        <p:sp>
          <p:nvSpPr>
            <p:cNvPr id="23" name="Rectangle 22">
              <a:extLst>
                <a:ext uri="{FF2B5EF4-FFF2-40B4-BE49-F238E27FC236}">
                  <a16:creationId xmlns:a16="http://schemas.microsoft.com/office/drawing/2014/main" id="{90B3E532-ADCC-FE9C-E141-3736DBEDBF56}"/>
                </a:ext>
              </a:extLst>
            </p:cNvPr>
            <p:cNvSpPr/>
            <p:nvPr/>
          </p:nvSpPr>
          <p:spPr>
            <a:xfrm>
              <a:off x="7179915" y="3736902"/>
              <a:ext cx="1733232" cy="60152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rgbClr val="FF33CC"/>
                  </a:solidFill>
                  <a:latin typeface="Times New Roman" panose="02020603050405020304" pitchFamily="18" charset="0"/>
                  <a:ea typeface="Calibri" panose="020F0502020204030204" pitchFamily="34" charset="0"/>
                  <a:cs typeface="Times New Roman" panose="02020603050405020304" pitchFamily="18" charset="0"/>
                </a:rPr>
                <a:t>FWHM</a:t>
              </a:r>
            </a:p>
          </p:txBody>
        </p:sp>
      </p:grpSp>
      <p:grpSp>
        <p:nvGrpSpPr>
          <p:cNvPr id="27" name="Group 26">
            <a:extLst>
              <a:ext uri="{FF2B5EF4-FFF2-40B4-BE49-F238E27FC236}">
                <a16:creationId xmlns:a16="http://schemas.microsoft.com/office/drawing/2014/main" id="{01C0D0B9-65C3-D699-A359-E048295C1AD4}"/>
              </a:ext>
            </a:extLst>
          </p:cNvPr>
          <p:cNvGrpSpPr/>
          <p:nvPr/>
        </p:nvGrpSpPr>
        <p:grpSpPr>
          <a:xfrm>
            <a:off x="3097188" y="925416"/>
            <a:ext cx="5997624" cy="1012400"/>
            <a:chOff x="3233567" y="1282892"/>
            <a:chExt cx="4779815" cy="833925"/>
          </a:xfrm>
        </p:grpSpPr>
        <p:pic>
          <p:nvPicPr>
            <p:cNvPr id="11" name="Picture 10">
              <a:extLst>
                <a:ext uri="{FF2B5EF4-FFF2-40B4-BE49-F238E27FC236}">
                  <a16:creationId xmlns:a16="http://schemas.microsoft.com/office/drawing/2014/main" id="{3B9C1414-E7DC-FA52-19F7-A42132E04769}"/>
                </a:ext>
              </a:extLst>
            </p:cNvPr>
            <p:cNvPicPr>
              <a:picLocks noChangeAspect="1"/>
            </p:cNvPicPr>
            <p:nvPr/>
          </p:nvPicPr>
          <p:blipFill>
            <a:blip r:embed="rId4"/>
            <a:stretch>
              <a:fillRect/>
            </a:stretch>
          </p:blipFill>
          <p:spPr>
            <a:xfrm>
              <a:off x="3233567" y="1282892"/>
              <a:ext cx="4779815" cy="833925"/>
            </a:xfrm>
            <a:prstGeom prst="rect">
              <a:avLst/>
            </a:prstGeom>
            <a:ln>
              <a:solidFill>
                <a:srgbClr val="C00000"/>
              </a:solidFill>
            </a:ln>
          </p:spPr>
        </p:pic>
        <p:sp>
          <p:nvSpPr>
            <p:cNvPr id="25" name="Oval 24">
              <a:extLst>
                <a:ext uri="{FF2B5EF4-FFF2-40B4-BE49-F238E27FC236}">
                  <a16:creationId xmlns:a16="http://schemas.microsoft.com/office/drawing/2014/main" id="{16F968CE-841A-8C05-A892-85CB52A66FD2}"/>
                </a:ext>
              </a:extLst>
            </p:cNvPr>
            <p:cNvSpPr/>
            <p:nvPr/>
          </p:nvSpPr>
          <p:spPr>
            <a:xfrm>
              <a:off x="5234940" y="1417320"/>
              <a:ext cx="861060" cy="584775"/>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9B477B5-D348-3741-A606-3AA46AF4D361}"/>
                </a:ext>
              </a:extLst>
            </p:cNvPr>
            <p:cNvSpPr/>
            <p:nvPr/>
          </p:nvSpPr>
          <p:spPr>
            <a:xfrm>
              <a:off x="6096000" y="1376636"/>
              <a:ext cx="1219200" cy="625459"/>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41904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D94DA769-C3C2-2769-C668-052AC25273C5}"/>
              </a:ext>
            </a:extLst>
          </p:cNvPr>
          <p:cNvSpPr>
            <a:spLocks noGrp="1"/>
          </p:cNvSpPr>
          <p:nvPr>
            <p:ph type="body" sz="quarter" idx="13"/>
          </p:nvPr>
        </p:nvSpPr>
        <p:spPr>
          <a:xfrm>
            <a:off x="293511" y="296313"/>
            <a:ext cx="11433220" cy="706750"/>
          </a:xfrm>
        </p:spPr>
        <p:txBody>
          <a:bodyPr>
            <a:noAutofit/>
          </a:bodyPr>
          <a:lstStyle/>
          <a:p>
            <a:r>
              <a:rPr lang="en-US" sz="3600"/>
              <a:t>Why thermal annealing in IBS-produced coating?</a:t>
            </a:r>
          </a:p>
        </p:txBody>
      </p:sp>
      <p:sp>
        <p:nvSpPr>
          <p:cNvPr id="3" name="TextBox 2">
            <a:extLst>
              <a:ext uri="{FF2B5EF4-FFF2-40B4-BE49-F238E27FC236}">
                <a16:creationId xmlns:a16="http://schemas.microsoft.com/office/drawing/2014/main" id="{694F6F14-CB55-AD3A-481A-9FAF578E530C}"/>
              </a:ext>
            </a:extLst>
          </p:cNvPr>
          <p:cNvSpPr txBox="1"/>
          <p:nvPr/>
        </p:nvSpPr>
        <p:spPr>
          <a:xfrm>
            <a:off x="523213" y="1213485"/>
            <a:ext cx="11171076" cy="1477328"/>
          </a:xfrm>
          <a:prstGeom prst="rect">
            <a:avLst/>
          </a:prstGeom>
          <a:noFill/>
        </p:spPr>
        <p:txBody>
          <a:bodyPr wrap="square">
            <a:spAutoFit/>
          </a:bodyPr>
          <a:lstStyle/>
          <a:p>
            <a:pPr marL="285750" indent="-285750">
              <a:buFont typeface="Arial" panose="020B0604020202020204" pitchFamily="34" charset="0"/>
              <a:buChar char="•"/>
            </a:pPr>
            <a:r>
              <a:rPr lang="en-US"/>
              <a:t>The structure of the films produced by </a:t>
            </a:r>
            <a:r>
              <a:rPr lang="en-US" b="1">
                <a:solidFill>
                  <a:srgbClr val="C00000"/>
                </a:solidFill>
              </a:rPr>
              <a:t>Ion Beam Sputtering (IBS)</a:t>
            </a:r>
            <a:r>
              <a:rPr lang="en-US" b="1"/>
              <a:t> </a:t>
            </a:r>
            <a:r>
              <a:rPr lang="en-US"/>
              <a:t>is not in a state of equilibrium, which means they suffer from High residual compressive stress.</a:t>
            </a:r>
          </a:p>
          <a:p>
            <a:pPr marL="285750" indent="-285750">
              <a:buFont typeface="Arial" panose="020B0604020202020204" pitchFamily="34" charset="0"/>
              <a:buChar char="•"/>
            </a:pPr>
            <a:r>
              <a:rPr lang="en-US"/>
              <a:t>Induced stress in thin films may lead to </a:t>
            </a:r>
            <a:r>
              <a:rPr lang="en-US" b="1">
                <a:solidFill>
                  <a:srgbClr val="C00000"/>
                </a:solidFill>
              </a:rPr>
              <a:t>delamination</a:t>
            </a:r>
            <a:r>
              <a:rPr lang="en-US"/>
              <a:t> and </a:t>
            </a:r>
            <a:r>
              <a:rPr lang="en-US" b="1">
                <a:solidFill>
                  <a:srgbClr val="C00000"/>
                </a:solidFill>
              </a:rPr>
              <a:t>fracture.</a:t>
            </a:r>
          </a:p>
          <a:p>
            <a:pPr marL="285750" indent="-285750">
              <a:buFont typeface="Arial" panose="020B0604020202020204" pitchFamily="34" charset="0"/>
              <a:buChar char="•"/>
            </a:pPr>
            <a:r>
              <a:rPr lang="en-US"/>
              <a:t>Amorphous transition-metal oxides exhibit annealing-induced </a:t>
            </a:r>
            <a:r>
              <a:rPr lang="en-US" b="1">
                <a:solidFill>
                  <a:srgbClr val="C00000"/>
                </a:solidFill>
              </a:rPr>
              <a:t>microscopic changes</a:t>
            </a:r>
            <a:r>
              <a:rPr lang="en-US"/>
              <a:t> in their </a:t>
            </a:r>
            <a:r>
              <a:rPr lang="en-US" b="1"/>
              <a:t>atomic structures</a:t>
            </a:r>
            <a:r>
              <a:rPr lang="en-US"/>
              <a:t>, as well as </a:t>
            </a:r>
            <a:r>
              <a:rPr lang="en-US" b="1">
                <a:solidFill>
                  <a:srgbClr val="C00000"/>
                </a:solidFill>
              </a:rPr>
              <a:t>macroscopic variations </a:t>
            </a:r>
            <a:r>
              <a:rPr lang="en-US"/>
              <a:t>in properties such as </a:t>
            </a:r>
            <a:r>
              <a:rPr lang="en-US" b="1"/>
              <a:t>density</a:t>
            </a:r>
            <a:r>
              <a:rPr lang="en-US"/>
              <a:t> and </a:t>
            </a:r>
            <a:r>
              <a:rPr lang="en-US" b="1"/>
              <a:t>refractive index</a:t>
            </a:r>
            <a:r>
              <a:rPr lang="en-US"/>
              <a:t>.</a:t>
            </a:r>
          </a:p>
        </p:txBody>
      </p:sp>
      <p:sp>
        <p:nvSpPr>
          <p:cNvPr id="5" name="TextBox 4">
            <a:extLst>
              <a:ext uri="{FF2B5EF4-FFF2-40B4-BE49-F238E27FC236}">
                <a16:creationId xmlns:a16="http://schemas.microsoft.com/office/drawing/2014/main" id="{1914D0E0-D579-2023-2CFB-994B5F56E8A4}"/>
              </a:ext>
            </a:extLst>
          </p:cNvPr>
          <p:cNvSpPr txBox="1"/>
          <p:nvPr/>
        </p:nvSpPr>
        <p:spPr>
          <a:xfrm>
            <a:off x="613487" y="5910889"/>
            <a:ext cx="10518258" cy="600164"/>
          </a:xfrm>
          <a:prstGeom prst="rect">
            <a:avLst/>
          </a:prstGeom>
          <a:noFill/>
        </p:spPr>
        <p:txBody>
          <a:bodyPr wrap="square">
            <a:spAutoFit/>
          </a:bodyPr>
          <a:lstStyle/>
          <a:p>
            <a:pPr marL="171450" indent="-171450">
              <a:buFont typeface="Arial" panose="020B0604020202020204" pitchFamily="34" charset="0"/>
              <a:buChar char="•"/>
            </a:pPr>
            <a:r>
              <a:rPr lang="en-US" sz="1100" i="1">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Kičas, Simonas, et al., “Post-deposition annealing of IBS mixture coatings for compensation of film-induced stress." Optical Materials Express (2016)</a:t>
            </a:r>
          </a:p>
          <a:p>
            <a:pPr marL="171450" indent="-171450">
              <a:buFont typeface="Arial" panose="020B0604020202020204" pitchFamily="34" charset="0"/>
              <a:buChar char="•"/>
            </a:pPr>
            <a:r>
              <a:rPr lang="en-US" sz="1100">
                <a:solidFill>
                  <a:schemeClr val="bg1">
                    <a:lumMod val="50000"/>
                  </a:schemeClr>
                </a:solidFill>
              </a:rPr>
              <a:t>Elodie Coillet, PhD thesis, 2017</a:t>
            </a:r>
          </a:p>
          <a:p>
            <a:endParaRPr lang="en-US" sz="1100" i="1">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360A4724-32A1-2943-DFFD-FB2AE1C9C51C}"/>
              </a:ext>
            </a:extLst>
          </p:cNvPr>
          <p:cNvPicPr>
            <a:picLocks noChangeAspect="1"/>
          </p:cNvPicPr>
          <p:nvPr/>
        </p:nvPicPr>
        <p:blipFill>
          <a:blip r:embed="rId3"/>
          <a:srcRect b="-1601"/>
          <a:stretch>
            <a:fillRect/>
          </a:stretch>
        </p:blipFill>
        <p:spPr>
          <a:xfrm>
            <a:off x="465269" y="3153233"/>
            <a:ext cx="4995138" cy="2343982"/>
          </a:xfrm>
          <a:prstGeom prst="rect">
            <a:avLst/>
          </a:prstGeom>
        </p:spPr>
      </p:pic>
      <p:sp>
        <p:nvSpPr>
          <p:cNvPr id="11" name="Slide Number Placeholder 10">
            <a:extLst>
              <a:ext uri="{FF2B5EF4-FFF2-40B4-BE49-F238E27FC236}">
                <a16:creationId xmlns:a16="http://schemas.microsoft.com/office/drawing/2014/main" id="{796A5C09-E901-869A-53F7-8FC974A71AFA}"/>
              </a:ext>
            </a:extLst>
          </p:cNvPr>
          <p:cNvSpPr>
            <a:spLocks noGrp="1"/>
          </p:cNvSpPr>
          <p:nvPr>
            <p:ph type="sldNum" sz="quarter" idx="16"/>
          </p:nvPr>
        </p:nvSpPr>
        <p:spPr/>
        <p:txBody>
          <a:bodyPr/>
          <a:lstStyle/>
          <a:p>
            <a:fld id="{FEC4A954-C260-E84D-8B85-4D54550A05DF}" type="slidenum">
              <a:rPr lang="it-IT" smtClean="0"/>
              <a:pPr/>
              <a:t>3</a:t>
            </a:fld>
            <a:endParaRPr lang="it-IT"/>
          </a:p>
        </p:txBody>
      </p:sp>
      <p:pic>
        <p:nvPicPr>
          <p:cNvPr id="16" name="Picture 15">
            <a:extLst>
              <a:ext uri="{FF2B5EF4-FFF2-40B4-BE49-F238E27FC236}">
                <a16:creationId xmlns:a16="http://schemas.microsoft.com/office/drawing/2014/main" id="{FDF26757-C6E6-95C4-1F21-6E9D1895E1F2}"/>
              </a:ext>
            </a:extLst>
          </p:cNvPr>
          <p:cNvPicPr>
            <a:picLocks noChangeAspect="1"/>
          </p:cNvPicPr>
          <p:nvPr/>
        </p:nvPicPr>
        <p:blipFill>
          <a:blip r:embed="rId4"/>
          <a:stretch>
            <a:fillRect/>
          </a:stretch>
        </p:blipFill>
        <p:spPr>
          <a:xfrm>
            <a:off x="6128442" y="3039477"/>
            <a:ext cx="5598289" cy="2522748"/>
          </a:xfrm>
          <a:prstGeom prst="rect">
            <a:avLst/>
          </a:prstGeom>
        </p:spPr>
      </p:pic>
      <p:sp>
        <p:nvSpPr>
          <p:cNvPr id="17" name="Rectangle 16">
            <a:extLst>
              <a:ext uri="{FF2B5EF4-FFF2-40B4-BE49-F238E27FC236}">
                <a16:creationId xmlns:a16="http://schemas.microsoft.com/office/drawing/2014/main" id="{8668FE38-3B88-1219-892E-0BD52EF07486}"/>
              </a:ext>
            </a:extLst>
          </p:cNvPr>
          <p:cNvSpPr/>
          <p:nvPr/>
        </p:nvSpPr>
        <p:spPr>
          <a:xfrm>
            <a:off x="8817429" y="4086808"/>
            <a:ext cx="447869" cy="48519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a:t>
            </a:r>
          </a:p>
        </p:txBody>
      </p:sp>
    </p:spTree>
    <p:extLst>
      <p:ext uri="{BB962C8B-B14F-4D97-AF65-F5344CB8AC3E}">
        <p14:creationId xmlns:p14="http://schemas.microsoft.com/office/powerpoint/2010/main" val="40045394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D24477-9078-C6DA-D11A-AFB99A7A2B38}"/>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4B9F6DF-5985-EE80-6B18-349340146D6B}"/>
              </a:ext>
            </a:extLst>
          </p:cNvPr>
          <p:cNvSpPr>
            <a:spLocks noGrp="1"/>
          </p:cNvSpPr>
          <p:nvPr>
            <p:ph type="sldNum" sz="quarter" idx="16"/>
          </p:nvPr>
        </p:nvSpPr>
        <p:spPr/>
        <p:txBody>
          <a:bodyPr/>
          <a:lstStyle/>
          <a:p>
            <a:fld id="{FEC4A954-C260-E84D-8B85-4D54550A05DF}" type="slidenum">
              <a:rPr lang="it-IT" smtClean="0"/>
              <a:pPr/>
              <a:t>30</a:t>
            </a:fld>
            <a:endParaRPr lang="it-IT"/>
          </a:p>
        </p:txBody>
      </p:sp>
      <p:sp>
        <p:nvSpPr>
          <p:cNvPr id="8" name="TextBox 7">
            <a:extLst>
              <a:ext uri="{FF2B5EF4-FFF2-40B4-BE49-F238E27FC236}">
                <a16:creationId xmlns:a16="http://schemas.microsoft.com/office/drawing/2014/main" id="{74636CCE-A1B6-EC01-12A3-1E3640645708}"/>
              </a:ext>
            </a:extLst>
          </p:cNvPr>
          <p:cNvSpPr txBox="1"/>
          <p:nvPr/>
        </p:nvSpPr>
        <p:spPr>
          <a:xfrm>
            <a:off x="159487" y="136525"/>
            <a:ext cx="12032513" cy="523220"/>
          </a:xfrm>
          <a:prstGeom prst="rect">
            <a:avLst/>
          </a:prstGeom>
          <a:noFill/>
        </p:spPr>
        <p:txBody>
          <a:bodyPr wrap="square" rtlCol="0">
            <a:spAutoFit/>
          </a:bodyPr>
          <a:lstStyle/>
          <a:p>
            <a:r>
              <a:rPr lang="en-US" sz="2800" b="1">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Modeling IRSE Data: Unveiling Material Properties with Dispersion Models</a:t>
            </a:r>
            <a:endParaRPr lang="en-US" sz="2800" b="1" u="sng">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46E313DD-7321-4C84-B92B-31FBB35FE855}"/>
              </a:ext>
            </a:extLst>
          </p:cNvPr>
          <p:cNvPicPr>
            <a:picLocks noChangeAspect="1"/>
          </p:cNvPicPr>
          <p:nvPr/>
        </p:nvPicPr>
        <p:blipFill>
          <a:blip r:embed="rId2"/>
          <a:stretch>
            <a:fillRect/>
          </a:stretch>
        </p:blipFill>
        <p:spPr>
          <a:xfrm>
            <a:off x="1203650" y="883528"/>
            <a:ext cx="6402558" cy="3520520"/>
          </a:xfrm>
          <a:prstGeom prst="rect">
            <a:avLst/>
          </a:prstGeom>
        </p:spPr>
      </p:pic>
      <p:sp>
        <p:nvSpPr>
          <p:cNvPr id="12" name="TextBox 11">
            <a:extLst>
              <a:ext uri="{FF2B5EF4-FFF2-40B4-BE49-F238E27FC236}">
                <a16:creationId xmlns:a16="http://schemas.microsoft.com/office/drawing/2014/main" id="{6D90A246-2A86-43E4-E3C0-2F3B75987D3E}"/>
              </a:ext>
            </a:extLst>
          </p:cNvPr>
          <p:cNvSpPr txBox="1"/>
          <p:nvPr/>
        </p:nvSpPr>
        <p:spPr>
          <a:xfrm>
            <a:off x="568387" y="4404048"/>
            <a:ext cx="8042213" cy="2031325"/>
          </a:xfrm>
          <a:prstGeom prst="rect">
            <a:avLst/>
          </a:prstGeom>
          <a:noFill/>
        </p:spPr>
        <p:txBody>
          <a:bodyPr wrap="square">
            <a:spAutoFit/>
          </a:bodyPr>
          <a:lstStyle/>
          <a:p>
            <a:pPr algn="just"/>
            <a:r>
              <a:rPr lang="en-US" sz="1800" b="0" i="0" u="none" strike="noStrike" baseline="0">
                <a:solidFill>
                  <a:srgbClr val="000000"/>
                </a:solidFill>
                <a:latin typeface="Times New Roman" panose="02020603050405020304" pitchFamily="18" charset="0"/>
              </a:rPr>
              <a:t>The Brendel oscillator model is designed to describe vibration absorption bands of molecules in the MIR spectral range. It is based on an oscillator model. Due to an inhomogeneous environment in amorphous materials the cen-ter frequency of each individual oscillator is influenced. This leads to a broadening of the center frequencies which can be described by a Gaussian distribution of the center frequency of the oscillator. The broadening of this distribution is a measure for the deviation from the ideal single frequency model. </a:t>
            </a:r>
            <a:endParaRPr lang="en-US"/>
          </a:p>
        </p:txBody>
      </p:sp>
      <p:pic>
        <p:nvPicPr>
          <p:cNvPr id="14" name="Picture 13">
            <a:extLst>
              <a:ext uri="{FF2B5EF4-FFF2-40B4-BE49-F238E27FC236}">
                <a16:creationId xmlns:a16="http://schemas.microsoft.com/office/drawing/2014/main" id="{28CD510C-D28E-0F35-04E6-ACEEE176CA57}"/>
              </a:ext>
            </a:extLst>
          </p:cNvPr>
          <p:cNvPicPr>
            <a:picLocks noChangeAspect="1"/>
          </p:cNvPicPr>
          <p:nvPr/>
        </p:nvPicPr>
        <p:blipFill>
          <a:blip r:embed="rId3"/>
          <a:stretch>
            <a:fillRect/>
          </a:stretch>
        </p:blipFill>
        <p:spPr>
          <a:xfrm>
            <a:off x="8864284" y="963814"/>
            <a:ext cx="3013554" cy="5633671"/>
          </a:xfrm>
          <a:prstGeom prst="rect">
            <a:avLst/>
          </a:prstGeom>
        </p:spPr>
      </p:pic>
    </p:spTree>
    <p:extLst>
      <p:ext uri="{BB962C8B-B14F-4D97-AF65-F5344CB8AC3E}">
        <p14:creationId xmlns:p14="http://schemas.microsoft.com/office/powerpoint/2010/main" val="20154586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81F3E5-0F19-4E96-BF0D-DF3935C4BB5C}"/>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A823D86-5E93-B68B-1B59-38016167DD70}"/>
              </a:ext>
            </a:extLst>
          </p:cNvPr>
          <p:cNvSpPr>
            <a:spLocks noGrp="1"/>
          </p:cNvSpPr>
          <p:nvPr>
            <p:ph type="sldNum" sz="quarter" idx="16"/>
          </p:nvPr>
        </p:nvSpPr>
        <p:spPr/>
        <p:txBody>
          <a:bodyPr/>
          <a:lstStyle/>
          <a:p>
            <a:fld id="{FEC4A954-C260-E84D-8B85-4D54550A05DF}" type="slidenum">
              <a:rPr lang="it-IT" smtClean="0"/>
              <a:pPr/>
              <a:t>31</a:t>
            </a:fld>
            <a:endParaRPr lang="it-IT"/>
          </a:p>
        </p:txBody>
      </p:sp>
      <p:sp>
        <p:nvSpPr>
          <p:cNvPr id="21" name="Title 3">
            <a:extLst>
              <a:ext uri="{FF2B5EF4-FFF2-40B4-BE49-F238E27FC236}">
                <a16:creationId xmlns:a16="http://schemas.microsoft.com/office/drawing/2014/main" id="{01E53E96-C6BC-4958-CC48-222837E3CB70}"/>
              </a:ext>
            </a:extLst>
          </p:cNvPr>
          <p:cNvSpPr>
            <a:spLocks noGrp="1"/>
          </p:cNvSpPr>
          <p:nvPr>
            <p:ph type="title"/>
          </p:nvPr>
        </p:nvSpPr>
        <p:spPr>
          <a:xfrm>
            <a:off x="1" y="63979"/>
            <a:ext cx="7283302" cy="842949"/>
          </a:xfrm>
        </p:spPr>
        <p:txBody>
          <a:bodyPr/>
          <a:lstStyle/>
          <a:p>
            <a:r>
              <a:rPr lang="en-US" b="1">
                <a:solidFill>
                  <a:srgbClr val="007C58"/>
                </a:solidFill>
                <a:latin typeface="Roboto Slab" pitchFamily="2" charset="0"/>
                <a:ea typeface="Roboto Slab" pitchFamily="2" charset="0"/>
                <a:cs typeface="+mn-cs"/>
              </a:rPr>
              <a:t>In-Situ Raman Spectroscopy: Structural Evolution During Annealing</a:t>
            </a:r>
          </a:p>
        </p:txBody>
      </p:sp>
      <p:pic>
        <p:nvPicPr>
          <p:cNvPr id="23" name="Picture 22">
            <a:extLst>
              <a:ext uri="{FF2B5EF4-FFF2-40B4-BE49-F238E27FC236}">
                <a16:creationId xmlns:a16="http://schemas.microsoft.com/office/drawing/2014/main" id="{0AAEEE5A-BA6D-B19F-C309-85185CA7E61D}"/>
              </a:ext>
            </a:extLst>
          </p:cNvPr>
          <p:cNvPicPr>
            <a:picLocks noChangeAspect="1"/>
          </p:cNvPicPr>
          <p:nvPr/>
        </p:nvPicPr>
        <p:blipFill>
          <a:blip r:embed="rId2"/>
          <a:srcRect l="6283" t="9767" r="12534" b="5116"/>
          <a:stretch>
            <a:fillRect/>
          </a:stretch>
        </p:blipFill>
        <p:spPr>
          <a:xfrm>
            <a:off x="1096029" y="906928"/>
            <a:ext cx="5091246" cy="4086396"/>
          </a:xfrm>
          <a:prstGeom prst="rect">
            <a:avLst/>
          </a:prstGeom>
        </p:spPr>
      </p:pic>
      <p:sp>
        <p:nvSpPr>
          <p:cNvPr id="2" name="TextBox 1">
            <a:extLst>
              <a:ext uri="{FF2B5EF4-FFF2-40B4-BE49-F238E27FC236}">
                <a16:creationId xmlns:a16="http://schemas.microsoft.com/office/drawing/2014/main" id="{CDDCB5B8-4800-DE72-B596-7CB874C5B1AC}"/>
              </a:ext>
            </a:extLst>
          </p:cNvPr>
          <p:cNvSpPr txBox="1"/>
          <p:nvPr/>
        </p:nvSpPr>
        <p:spPr>
          <a:xfrm>
            <a:off x="148225" y="5087492"/>
            <a:ext cx="6104303" cy="1928733"/>
          </a:xfrm>
          <a:prstGeom prst="rect">
            <a:avLst/>
          </a:prstGeom>
          <a:noFill/>
        </p:spPr>
        <p:txBody>
          <a:bodyPr wrap="square" rtlCol="0">
            <a:spAutoFit/>
          </a:bodyPr>
          <a:lstStyle/>
          <a:p>
            <a:pPr marL="285750" indent="-285750" algn="just">
              <a:buFont typeface="Arial" panose="020B0604020202020204" pitchFamily="34" charset="0"/>
              <a:buChar char="•"/>
            </a:pPr>
            <a:r>
              <a:rPr lang="en-US" sz="1600">
                <a:latin typeface="Calibri" panose="020F0502020204030204" pitchFamily="34" charset="0"/>
                <a:ea typeface="Calibri" panose="020F0502020204030204" pitchFamily="34" charset="0"/>
                <a:cs typeface="Calibri" panose="020F0502020204030204" pitchFamily="34" charset="0"/>
              </a:rPr>
              <a:t>During the annealing, the silicon peak has shifted towards low frequency (Evolution of the peaks vs Temp)</a:t>
            </a:r>
          </a:p>
          <a:p>
            <a:pPr marL="285750" indent="-285750" algn="just">
              <a:buFont typeface="Arial" panose="020B0604020202020204" pitchFamily="34" charset="0"/>
              <a:buChar char="•"/>
            </a:pPr>
            <a:r>
              <a:rPr lang="en-US" sz="1600">
                <a:latin typeface="Calibri" panose="020F0502020204030204" pitchFamily="34" charset="0"/>
                <a:ea typeface="Calibri" panose="020F0502020204030204" pitchFamily="34" charset="0"/>
                <a:cs typeface="Calibri" panose="020F0502020204030204" pitchFamily="34" charset="0"/>
              </a:rPr>
              <a:t>Amorphous materials have broader absorption features due to the lack of long-range order</a:t>
            </a:r>
          </a:p>
          <a:p>
            <a:pPr marL="285750" indent="-285750" algn="just">
              <a:buFont typeface="Arial" panose="020B0604020202020204" pitchFamily="34" charset="0"/>
              <a:buChar char="•"/>
            </a:pPr>
            <a:r>
              <a:rPr lang="en-US" sz="1600">
                <a:latin typeface="Calibri" panose="020F0502020204030204" pitchFamily="34" charset="0"/>
                <a:ea typeface="Calibri" panose="020F0502020204030204" pitchFamily="34" charset="0"/>
                <a:cs typeface="Calibri" panose="020F0502020204030204" pitchFamily="34" charset="0"/>
              </a:rPr>
              <a:t>Anatase peak at 154 cm</a:t>
            </a:r>
            <a:r>
              <a:rPr lang="en-US" sz="1600" baseline="30000">
                <a:latin typeface="Calibri" panose="020F0502020204030204" pitchFamily="34" charset="0"/>
                <a:ea typeface="Calibri" panose="020F0502020204030204" pitchFamily="34" charset="0"/>
                <a:cs typeface="Calibri" panose="020F0502020204030204" pitchFamily="34" charset="0"/>
              </a:rPr>
              <a:t>-1</a:t>
            </a:r>
          </a:p>
          <a:p>
            <a:pPr marL="285750" indent="-285750" algn="just">
              <a:buFont typeface="Arial" panose="020B0604020202020204" pitchFamily="34" charset="0"/>
              <a:buChar char="•"/>
            </a:pPr>
            <a:endParaRPr lang="en-US" sz="1600" baseline="30000">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endParaRPr lang="en-US" sz="1600" baseline="30000">
              <a:latin typeface="Calibri" panose="020F0502020204030204" pitchFamily="34" charset="0"/>
              <a:ea typeface="Calibri" panose="020F0502020204030204" pitchFamily="34" charset="0"/>
              <a:cs typeface="Calibri" panose="020F0502020204030204" pitchFamily="34" charset="0"/>
            </a:endParaRPr>
          </a:p>
          <a:p>
            <a:pPr algn="just"/>
            <a:r>
              <a:rPr lang="en-US">
                <a:latin typeface="Calibri" panose="020F0502020204030204" pitchFamily="34" charset="0"/>
                <a:ea typeface="Calibri" panose="020F0502020204030204" pitchFamily="34" charset="0"/>
                <a:cs typeface="Calibri" panose="020F0502020204030204" pitchFamily="34" charset="0"/>
              </a:rPr>
              <a:t> </a:t>
            </a:r>
          </a:p>
        </p:txBody>
      </p:sp>
      <p:pic>
        <p:nvPicPr>
          <p:cNvPr id="11" name="Picture 10">
            <a:extLst>
              <a:ext uri="{FF2B5EF4-FFF2-40B4-BE49-F238E27FC236}">
                <a16:creationId xmlns:a16="http://schemas.microsoft.com/office/drawing/2014/main" id="{7D788E0E-A354-D229-B9F8-3673B3DA41CE}"/>
              </a:ext>
            </a:extLst>
          </p:cNvPr>
          <p:cNvPicPr>
            <a:picLocks noChangeAspect="1"/>
          </p:cNvPicPr>
          <p:nvPr/>
        </p:nvPicPr>
        <p:blipFill>
          <a:blip r:embed="rId3"/>
          <a:stretch>
            <a:fillRect/>
          </a:stretch>
        </p:blipFill>
        <p:spPr>
          <a:xfrm>
            <a:off x="8269273" y="136525"/>
            <a:ext cx="2959331" cy="3018150"/>
          </a:xfrm>
          <a:prstGeom prst="rect">
            <a:avLst/>
          </a:prstGeom>
        </p:spPr>
      </p:pic>
      <p:pic>
        <p:nvPicPr>
          <p:cNvPr id="13" name="Picture 12">
            <a:extLst>
              <a:ext uri="{FF2B5EF4-FFF2-40B4-BE49-F238E27FC236}">
                <a16:creationId xmlns:a16="http://schemas.microsoft.com/office/drawing/2014/main" id="{B8239CBA-6BEB-3A53-DD01-B8F59D8764CD}"/>
              </a:ext>
            </a:extLst>
          </p:cNvPr>
          <p:cNvPicPr>
            <a:picLocks noChangeAspect="1"/>
          </p:cNvPicPr>
          <p:nvPr/>
        </p:nvPicPr>
        <p:blipFill>
          <a:blip r:embed="rId4"/>
          <a:srcRect l="3703" t="1203" r="6050"/>
          <a:stretch>
            <a:fillRect/>
          </a:stretch>
        </p:blipFill>
        <p:spPr>
          <a:xfrm>
            <a:off x="8269272" y="3429000"/>
            <a:ext cx="2959332" cy="3018150"/>
          </a:xfrm>
          <a:prstGeom prst="rect">
            <a:avLst/>
          </a:prstGeom>
        </p:spPr>
      </p:pic>
    </p:spTree>
    <p:extLst>
      <p:ext uri="{BB962C8B-B14F-4D97-AF65-F5344CB8AC3E}">
        <p14:creationId xmlns:p14="http://schemas.microsoft.com/office/powerpoint/2010/main" val="30711458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885D097-02A8-FB95-FDA3-1BAD9754CC58}"/>
              </a:ext>
            </a:extLst>
          </p:cNvPr>
          <p:cNvSpPr>
            <a:spLocks noGrp="1"/>
          </p:cNvSpPr>
          <p:nvPr>
            <p:ph type="sldNum" sz="quarter" idx="11"/>
          </p:nvPr>
        </p:nvSpPr>
        <p:spPr/>
        <p:txBody>
          <a:bodyPr/>
          <a:lstStyle/>
          <a:p>
            <a:fld id="{FEC4A954-C260-E84D-8B85-4D54550A05DF}" type="slidenum">
              <a:rPr lang="it-IT" smtClean="0"/>
              <a:pPr/>
              <a:t>32</a:t>
            </a:fld>
            <a:endParaRPr lang="it-IT"/>
          </a:p>
        </p:txBody>
      </p:sp>
      <p:pic>
        <p:nvPicPr>
          <p:cNvPr id="7" name="Picture 6">
            <a:extLst>
              <a:ext uri="{FF2B5EF4-FFF2-40B4-BE49-F238E27FC236}">
                <a16:creationId xmlns:a16="http://schemas.microsoft.com/office/drawing/2014/main" id="{93CEE157-1BB8-67E1-05F1-03CF514B3547}"/>
              </a:ext>
            </a:extLst>
          </p:cNvPr>
          <p:cNvPicPr>
            <a:picLocks noChangeAspect="1"/>
          </p:cNvPicPr>
          <p:nvPr/>
        </p:nvPicPr>
        <p:blipFill>
          <a:blip r:embed="rId2"/>
          <a:stretch>
            <a:fillRect/>
          </a:stretch>
        </p:blipFill>
        <p:spPr>
          <a:xfrm>
            <a:off x="6985948" y="1633929"/>
            <a:ext cx="4367852" cy="3369219"/>
          </a:xfrm>
          <a:prstGeom prst="rect">
            <a:avLst/>
          </a:prstGeom>
        </p:spPr>
      </p:pic>
      <p:sp>
        <p:nvSpPr>
          <p:cNvPr id="9" name="TextBox 8">
            <a:extLst>
              <a:ext uri="{FF2B5EF4-FFF2-40B4-BE49-F238E27FC236}">
                <a16:creationId xmlns:a16="http://schemas.microsoft.com/office/drawing/2014/main" id="{04BFB1CE-9A49-39D8-6927-40BA4F93B892}"/>
              </a:ext>
            </a:extLst>
          </p:cNvPr>
          <p:cNvSpPr txBox="1"/>
          <p:nvPr/>
        </p:nvSpPr>
        <p:spPr>
          <a:xfrm>
            <a:off x="708285" y="1490007"/>
            <a:ext cx="6093500" cy="3877985"/>
          </a:xfrm>
          <a:prstGeom prst="rect">
            <a:avLst/>
          </a:prstGeom>
          <a:noFill/>
        </p:spPr>
        <p:txBody>
          <a:bodyPr wrap="square">
            <a:spAutoFit/>
          </a:bodyPr>
          <a:lstStyle/>
          <a:p>
            <a:pPr marL="0" marR="0">
              <a:buNone/>
            </a:pPr>
            <a:r>
              <a:rPr lang="en-US" sz="2400">
                <a:solidFill>
                  <a:srgbClr val="0000FF"/>
                </a:solidFill>
                <a:effectLst/>
                <a:latin typeface="Calibri" panose="020F0502020204030204" pitchFamily="34" charset="0"/>
              </a:rPr>
              <a:t>With a temperature change, phonons are augmented in energy, lifetime, and population. </a:t>
            </a:r>
          </a:p>
          <a:p>
            <a:pPr marL="0" marR="0">
              <a:buNone/>
            </a:pPr>
            <a:r>
              <a:rPr lang="en-US" sz="1800">
                <a:effectLst/>
                <a:latin typeface="Calibri" panose="020F0502020204030204" pitchFamily="34" charset="0"/>
              </a:rPr>
              <a:t>As the temperature increases, so too does the phonon population. Population changes lead to changes in the intensities of the Stokes and anti-Stokes signals. At the same time, the peak position shifts and the linewidth broadens due to anharmonic expansion31 and increased phonon-phonon scattering.</a:t>
            </a:r>
          </a:p>
          <a:p>
            <a:pPr marL="0" marR="0">
              <a:buNone/>
            </a:pPr>
            <a:r>
              <a:rPr lang="en-US" sz="1800">
                <a:effectLst/>
                <a:latin typeface="Calibri" panose="020F0502020204030204" pitchFamily="34" charset="0"/>
              </a:rPr>
              <a:t> </a:t>
            </a:r>
          </a:p>
          <a:p>
            <a:pPr marL="0" marR="0">
              <a:buNone/>
            </a:pPr>
            <a:r>
              <a:rPr lang="en-US" sz="1800">
                <a:solidFill>
                  <a:srgbClr val="000000"/>
                </a:solidFill>
                <a:effectLst/>
                <a:latin typeface="Calibri" panose="020F0502020204030204" pitchFamily="34" charset="0"/>
              </a:rPr>
              <a:t>Saltonstallet al. REVIEW OF SCIENTIFIC INSTRUMENTS 84, 064903 (2013), Single element Raman thermometry</a:t>
            </a:r>
          </a:p>
          <a:p>
            <a:pPr marL="0" marR="0">
              <a:buNone/>
            </a:pPr>
            <a:r>
              <a:rPr lang="en-US" sz="1800">
                <a:solidFill>
                  <a:srgbClr val="000000"/>
                </a:solidFill>
                <a:effectLst/>
                <a:latin typeface="Calibri" panose="020F0502020204030204" pitchFamily="34" charset="0"/>
              </a:rPr>
              <a:t>R. Loudon, Adv. Phys. 13, 423 (1964)</a:t>
            </a:r>
          </a:p>
          <a:p>
            <a:pPr marL="0" marR="0"/>
            <a:r>
              <a:rPr lang="en-US" sz="1800">
                <a:solidFill>
                  <a:srgbClr val="000000"/>
                </a:solidFill>
                <a:effectLst/>
                <a:latin typeface="Calibri" panose="020F0502020204030204" pitchFamily="34" charset="0"/>
              </a:rPr>
              <a:t>G. Lucazeau, J. Raman Spectrosc. 34, 478 (2003).</a:t>
            </a:r>
          </a:p>
        </p:txBody>
      </p:sp>
      <p:sp>
        <p:nvSpPr>
          <p:cNvPr id="10" name="TextBox 9">
            <a:extLst>
              <a:ext uri="{FF2B5EF4-FFF2-40B4-BE49-F238E27FC236}">
                <a16:creationId xmlns:a16="http://schemas.microsoft.com/office/drawing/2014/main" id="{5AB5E82D-7690-A85A-3C10-475D8A9D162A}"/>
              </a:ext>
            </a:extLst>
          </p:cNvPr>
          <p:cNvSpPr txBox="1"/>
          <p:nvPr/>
        </p:nvSpPr>
        <p:spPr>
          <a:xfrm>
            <a:off x="750137" y="547545"/>
            <a:ext cx="4161341" cy="706333"/>
          </a:xfrm>
          <a:prstGeom prst="rect">
            <a:avLst/>
          </a:prstGeom>
        </p:spPr>
        <p:txBody>
          <a:bodyPr vert="horz" wrap="square" lIns="91440" tIns="45720" rIns="91440" bIns="45720" rtlCol="0" anchor="ctr">
            <a:normAutofit/>
          </a:bodyPr>
          <a:lstStyle/>
          <a:p>
            <a:pPr marL="0" indent="0" algn="l">
              <a:buNone/>
            </a:pPr>
            <a:r>
              <a:rPr lang="en-US" sz="1400" b="0" i="1">
                <a:latin typeface="Fira Sans" panose="020B0503050000020004" pitchFamily="34" charset="0"/>
              </a:rPr>
              <a:t>Slide 14</a:t>
            </a:r>
            <a:endParaRPr lang="en-US" sz="1400" b="0" i="1" dirty="0">
              <a:latin typeface="Fira Sans" panose="020B0503050000020004" pitchFamily="34" charset="0"/>
            </a:endParaRPr>
          </a:p>
        </p:txBody>
      </p:sp>
    </p:spTree>
    <p:extLst>
      <p:ext uri="{BB962C8B-B14F-4D97-AF65-F5344CB8AC3E}">
        <p14:creationId xmlns:p14="http://schemas.microsoft.com/office/powerpoint/2010/main" val="40482124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2695A53-57CF-9B87-0635-216DC348EECF}"/>
              </a:ext>
            </a:extLst>
          </p:cNvPr>
          <p:cNvSpPr>
            <a:spLocks noGrp="1"/>
          </p:cNvSpPr>
          <p:nvPr>
            <p:ph type="sldNum" sz="quarter" idx="11"/>
          </p:nvPr>
        </p:nvSpPr>
        <p:spPr/>
        <p:txBody>
          <a:bodyPr/>
          <a:lstStyle/>
          <a:p>
            <a:fld id="{FEC4A954-C260-E84D-8B85-4D54550A05DF}" type="slidenum">
              <a:rPr lang="it-IT" smtClean="0"/>
              <a:pPr/>
              <a:t>33</a:t>
            </a:fld>
            <a:endParaRPr lang="it-IT"/>
          </a:p>
        </p:txBody>
      </p:sp>
      <p:pic>
        <p:nvPicPr>
          <p:cNvPr id="7" name="Picture 6" descr="A graph of a graph of a number of different colors&#10;&#10;AI-generated content may be incorrect.">
            <a:extLst>
              <a:ext uri="{FF2B5EF4-FFF2-40B4-BE49-F238E27FC236}">
                <a16:creationId xmlns:a16="http://schemas.microsoft.com/office/drawing/2014/main" id="{499A42A8-7989-34D4-6357-E04157BDEB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9294" y="576227"/>
            <a:ext cx="6253162" cy="4043868"/>
          </a:xfrm>
          <a:prstGeom prst="rect">
            <a:avLst/>
          </a:prstGeom>
        </p:spPr>
      </p:pic>
      <p:pic>
        <p:nvPicPr>
          <p:cNvPr id="9" name="Picture 8" descr="A graph of a graph&#10;&#10;AI-generated content may be incorrect.">
            <a:extLst>
              <a:ext uri="{FF2B5EF4-FFF2-40B4-BE49-F238E27FC236}">
                <a16:creationId xmlns:a16="http://schemas.microsoft.com/office/drawing/2014/main" id="{3BBB662A-CF4A-CC69-4A3C-2378BBDC5A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35158"/>
            <a:ext cx="6007403" cy="3884937"/>
          </a:xfrm>
          <a:prstGeom prst="rect">
            <a:avLst/>
          </a:prstGeom>
        </p:spPr>
      </p:pic>
      <p:sp>
        <p:nvSpPr>
          <p:cNvPr id="11" name="TextBox 10">
            <a:extLst>
              <a:ext uri="{FF2B5EF4-FFF2-40B4-BE49-F238E27FC236}">
                <a16:creationId xmlns:a16="http://schemas.microsoft.com/office/drawing/2014/main" id="{B9612015-9791-968D-C2B7-2A1391544FB4}"/>
              </a:ext>
            </a:extLst>
          </p:cNvPr>
          <p:cNvSpPr txBox="1"/>
          <p:nvPr/>
        </p:nvSpPr>
        <p:spPr>
          <a:xfrm>
            <a:off x="3581401" y="4817467"/>
            <a:ext cx="6096000" cy="1538883"/>
          </a:xfrm>
          <a:prstGeom prst="rect">
            <a:avLst/>
          </a:prstGeom>
          <a:noFill/>
        </p:spPr>
        <p:txBody>
          <a:bodyPr wrap="square">
            <a:spAutoFit/>
          </a:bodyPr>
          <a:lstStyle/>
          <a:p>
            <a:pPr algn="l"/>
            <a:endParaRPr lang="en-US" sz="2000" b="0" i="0" u="none" strike="noStrike" baseline="0">
              <a:solidFill>
                <a:srgbClr val="000000"/>
              </a:solidFill>
              <a:latin typeface="Arial" panose="020B0604020202020204" pitchFamily="34" charset="0"/>
            </a:endParaRPr>
          </a:p>
          <a:p>
            <a:endParaRPr lang="en-US" sz="2000" b="0" i="0" u="none" strike="noStrike" baseline="0">
              <a:latin typeface="Arial" panose="020B0604020202020204" pitchFamily="34" charset="0"/>
            </a:endParaRPr>
          </a:p>
          <a:p>
            <a:r>
              <a:rPr lang="en-US" sz="1800" b="0" i="0" u="none" strike="noStrike" baseline="0">
                <a:solidFill>
                  <a:srgbClr val="1E4D2B"/>
                </a:solidFill>
                <a:latin typeface="Arial" panose="020B0604020202020204" pitchFamily="34" charset="0"/>
              </a:rPr>
              <a:t>Red-shift and broadening indicate that GeO</a:t>
            </a:r>
            <a:r>
              <a:rPr lang="en-US" sz="1100" b="0" i="0" u="none" strike="noStrike" baseline="0">
                <a:solidFill>
                  <a:srgbClr val="1E4D2B"/>
                </a:solidFill>
                <a:latin typeface="Arial" panose="020B0604020202020204" pitchFamily="34" charset="0"/>
              </a:rPr>
              <a:t>2</a:t>
            </a:r>
            <a:r>
              <a:rPr lang="en-US" sz="1800" b="0" i="0" u="none" strike="noStrike" baseline="0">
                <a:solidFill>
                  <a:srgbClr val="1E4D2B"/>
                </a:solidFill>
                <a:latin typeface="Arial" panose="020B0604020202020204" pitchFamily="34" charset="0"/>
              </a:rPr>
              <a:t>is partially substituted by </a:t>
            </a:r>
            <a:r>
              <a:rPr lang="en-US" sz="1800" b="1" i="0" u="none" strike="noStrike" baseline="0">
                <a:solidFill>
                  <a:srgbClr val="1E4D2B"/>
                </a:solidFill>
                <a:latin typeface="Arial" panose="020B0604020202020204" pitchFamily="34" charset="0"/>
              </a:rPr>
              <a:t>Ge-O-Ti bonds</a:t>
            </a:r>
            <a:r>
              <a:rPr lang="en-US" sz="1800" b="0" i="0" u="none" strike="noStrike" baseline="0">
                <a:solidFill>
                  <a:srgbClr val="1E4D2B"/>
                </a:solidFill>
                <a:latin typeface="Arial" panose="020B0604020202020204" pitchFamily="34" charset="0"/>
              </a:rPr>
              <a:t>. </a:t>
            </a:r>
          </a:p>
          <a:p>
            <a:endParaRPr lang="en-US" sz="1800" b="0" i="0" u="none" strike="noStrike" baseline="0">
              <a:solidFill>
                <a:srgbClr val="1E4D2B"/>
              </a:solidFill>
              <a:latin typeface="Arial" panose="020B0604020202020204" pitchFamily="34" charset="0"/>
            </a:endParaRPr>
          </a:p>
        </p:txBody>
      </p:sp>
    </p:spTree>
    <p:extLst>
      <p:ext uri="{BB962C8B-B14F-4D97-AF65-F5344CB8AC3E}">
        <p14:creationId xmlns:p14="http://schemas.microsoft.com/office/powerpoint/2010/main" val="16928723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76B26B5-D9EA-39F2-A415-36C60FD910EB}"/>
              </a:ext>
            </a:extLst>
          </p:cNvPr>
          <p:cNvSpPr>
            <a:spLocks noGrp="1"/>
          </p:cNvSpPr>
          <p:nvPr>
            <p:ph type="sldNum" sz="quarter" idx="11"/>
          </p:nvPr>
        </p:nvSpPr>
        <p:spPr/>
        <p:txBody>
          <a:bodyPr/>
          <a:lstStyle/>
          <a:p>
            <a:fld id="{FEC4A954-C260-E84D-8B85-4D54550A05DF}" type="slidenum">
              <a:rPr lang="it-IT" smtClean="0"/>
              <a:pPr/>
              <a:t>34</a:t>
            </a:fld>
            <a:endParaRPr lang="it-IT"/>
          </a:p>
        </p:txBody>
      </p:sp>
      <p:sp>
        <p:nvSpPr>
          <p:cNvPr id="5" name="Text Placeholder 4">
            <a:extLst>
              <a:ext uri="{FF2B5EF4-FFF2-40B4-BE49-F238E27FC236}">
                <a16:creationId xmlns:a16="http://schemas.microsoft.com/office/drawing/2014/main" id="{ED1965B8-8C3C-338A-3058-08B89B0C7319}"/>
              </a:ext>
            </a:extLst>
          </p:cNvPr>
          <p:cNvSpPr>
            <a:spLocks noGrp="1"/>
          </p:cNvSpPr>
          <p:nvPr>
            <p:ph type="body" sz="quarter" idx="17"/>
          </p:nvPr>
        </p:nvSpPr>
        <p:spPr/>
        <p:txBody>
          <a:bodyPr/>
          <a:lstStyle/>
          <a:p>
            <a:endParaRPr lang="en-US"/>
          </a:p>
        </p:txBody>
      </p:sp>
      <p:pic>
        <p:nvPicPr>
          <p:cNvPr id="7" name="Picture 6" descr="A graph of a normal distribution&#10;&#10;AI-generated content may be incorrect.">
            <a:extLst>
              <a:ext uri="{FF2B5EF4-FFF2-40B4-BE49-F238E27FC236}">
                <a16:creationId xmlns:a16="http://schemas.microsoft.com/office/drawing/2014/main" id="{10092AF4-3FBA-187B-3346-AB1D0FB3B4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437864"/>
            <a:ext cx="6157914" cy="3982271"/>
          </a:xfrm>
          <a:prstGeom prst="rect">
            <a:avLst/>
          </a:prstGeom>
        </p:spPr>
      </p:pic>
      <p:pic>
        <p:nvPicPr>
          <p:cNvPr id="9" name="Picture 8" descr="A graph of a graph of a wave&#10;&#10;AI-generated content may be incorrect.">
            <a:extLst>
              <a:ext uri="{FF2B5EF4-FFF2-40B4-BE49-F238E27FC236}">
                <a16:creationId xmlns:a16="http://schemas.microsoft.com/office/drawing/2014/main" id="{96013330-75D4-C198-76AF-D394F711CD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31417"/>
            <a:ext cx="6157912" cy="3982270"/>
          </a:xfrm>
          <a:prstGeom prst="rect">
            <a:avLst/>
          </a:prstGeom>
        </p:spPr>
      </p:pic>
    </p:spTree>
    <p:extLst>
      <p:ext uri="{BB962C8B-B14F-4D97-AF65-F5344CB8AC3E}">
        <p14:creationId xmlns:p14="http://schemas.microsoft.com/office/powerpoint/2010/main" val="27657924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1F44F3-0A0D-5992-F66F-995966DC98D8}"/>
              </a:ext>
            </a:extLst>
          </p:cNvPr>
          <p:cNvSpPr>
            <a:spLocks noGrp="1"/>
          </p:cNvSpPr>
          <p:nvPr>
            <p:ph type="sldNum" sz="quarter" idx="16"/>
          </p:nvPr>
        </p:nvSpPr>
        <p:spPr/>
        <p:txBody>
          <a:bodyPr/>
          <a:lstStyle/>
          <a:p>
            <a:fld id="{FEC4A954-C260-E84D-8B85-4D54550A05DF}" type="slidenum">
              <a:rPr lang="it-IT" smtClean="0"/>
              <a:pPr/>
              <a:t>35</a:t>
            </a:fld>
            <a:endParaRPr lang="it-IT"/>
          </a:p>
        </p:txBody>
      </p:sp>
      <p:sp>
        <p:nvSpPr>
          <p:cNvPr id="17" name="TextBox 16">
            <a:extLst>
              <a:ext uri="{FF2B5EF4-FFF2-40B4-BE49-F238E27FC236}">
                <a16:creationId xmlns:a16="http://schemas.microsoft.com/office/drawing/2014/main" id="{B45C46C5-45C7-DC52-2CFF-D799006B877F}"/>
              </a:ext>
            </a:extLst>
          </p:cNvPr>
          <p:cNvSpPr txBox="1"/>
          <p:nvPr/>
        </p:nvSpPr>
        <p:spPr>
          <a:xfrm>
            <a:off x="8054978" y="827345"/>
            <a:ext cx="2560320" cy="369332"/>
          </a:xfrm>
          <a:prstGeom prst="rect">
            <a:avLst/>
          </a:prstGeom>
          <a:noFill/>
          <a:ln>
            <a:solidFill>
              <a:srgbClr val="C00000"/>
            </a:solidFill>
          </a:ln>
        </p:spPr>
        <p:txBody>
          <a:bodyPr wrap="square" rtlCol="0">
            <a:spAutoFit/>
          </a:bodyPr>
          <a:lstStyle/>
          <a:p>
            <a:pPr algn="ctr"/>
            <a:r>
              <a:rPr lang="en-US" b="1">
                <a:solidFill>
                  <a:srgbClr val="FF0000"/>
                </a:solidFill>
                <a:latin typeface="Calibri" panose="020F0502020204030204" pitchFamily="34" charset="0"/>
                <a:ea typeface="Calibri" panose="020F0502020204030204" pitchFamily="34" charset="0"/>
                <a:cs typeface="Calibri" panose="020F0502020204030204" pitchFamily="34" charset="0"/>
              </a:rPr>
              <a:t>ATR</a:t>
            </a:r>
          </a:p>
        </p:txBody>
      </p:sp>
      <p:pic>
        <p:nvPicPr>
          <p:cNvPr id="9" name="Picture 8" descr="A graph of different colors&#10;&#10;AI-generated content may be incorrect.">
            <a:extLst>
              <a:ext uri="{FF2B5EF4-FFF2-40B4-BE49-F238E27FC236}">
                <a16:creationId xmlns:a16="http://schemas.microsoft.com/office/drawing/2014/main" id="{08A1AC1C-CDB2-9D0B-DDD6-D90A6659F4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938" y="1339338"/>
            <a:ext cx="4948881" cy="3200400"/>
          </a:xfrm>
          <a:prstGeom prst="rect">
            <a:avLst/>
          </a:prstGeom>
        </p:spPr>
      </p:pic>
      <p:sp>
        <p:nvSpPr>
          <p:cNvPr id="12" name="TextBox 11">
            <a:extLst>
              <a:ext uri="{FF2B5EF4-FFF2-40B4-BE49-F238E27FC236}">
                <a16:creationId xmlns:a16="http://schemas.microsoft.com/office/drawing/2014/main" id="{A9FB7E0E-B7E4-794F-084C-CE3C66715AA3}"/>
              </a:ext>
            </a:extLst>
          </p:cNvPr>
          <p:cNvSpPr txBox="1"/>
          <p:nvPr/>
        </p:nvSpPr>
        <p:spPr>
          <a:xfrm>
            <a:off x="1450271" y="831739"/>
            <a:ext cx="2560320" cy="369332"/>
          </a:xfrm>
          <a:prstGeom prst="rect">
            <a:avLst/>
          </a:prstGeom>
          <a:noFill/>
          <a:ln>
            <a:solidFill>
              <a:srgbClr val="C00000"/>
            </a:solidFill>
          </a:ln>
        </p:spPr>
        <p:txBody>
          <a:bodyPr wrap="square" rtlCol="0">
            <a:spAutoFit/>
          </a:bodyPr>
          <a:lstStyle/>
          <a:p>
            <a:r>
              <a:rPr lang="en-US" b="1">
                <a:solidFill>
                  <a:srgbClr val="FF0000"/>
                </a:solidFill>
                <a:latin typeface="Calibri" panose="020F0502020204030204" pitchFamily="34" charset="0"/>
                <a:ea typeface="Calibri" panose="020F0502020204030204" pitchFamily="34" charset="0"/>
                <a:cs typeface="Calibri" panose="020F0502020204030204" pitchFamily="34" charset="0"/>
              </a:rPr>
              <a:t>IRSE_Experimental data</a:t>
            </a:r>
          </a:p>
        </p:txBody>
      </p:sp>
      <p:pic>
        <p:nvPicPr>
          <p:cNvPr id="11" name="Picture 10" descr="A graph of a graph showing a temperature&#10;&#10;AI-generated content may be incorrect.">
            <a:extLst>
              <a:ext uri="{FF2B5EF4-FFF2-40B4-BE49-F238E27FC236}">
                <a16:creationId xmlns:a16="http://schemas.microsoft.com/office/drawing/2014/main" id="{6D344132-C0DC-95EF-DA84-68F5735B69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514" y="1201071"/>
            <a:ext cx="4666088" cy="3017520"/>
          </a:xfrm>
          <a:prstGeom prst="rect">
            <a:avLst/>
          </a:prstGeom>
        </p:spPr>
      </p:pic>
      <p:pic>
        <p:nvPicPr>
          <p:cNvPr id="8" name="Picture 7" descr="A graph of a graph showing a number of different sizes&#10;&#10;AI-generated content may be incorrect.">
            <a:extLst>
              <a:ext uri="{FF2B5EF4-FFF2-40B4-BE49-F238E27FC236}">
                <a16:creationId xmlns:a16="http://schemas.microsoft.com/office/drawing/2014/main" id="{4DCE1F04-25DC-6272-C4FB-5B982B3AFA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514" y="3840480"/>
            <a:ext cx="4666088" cy="3017520"/>
          </a:xfrm>
          <a:prstGeom prst="rect">
            <a:avLst/>
          </a:prstGeom>
        </p:spPr>
      </p:pic>
      <p:pic>
        <p:nvPicPr>
          <p:cNvPr id="13" name="Picture 12">
            <a:extLst>
              <a:ext uri="{FF2B5EF4-FFF2-40B4-BE49-F238E27FC236}">
                <a16:creationId xmlns:a16="http://schemas.microsoft.com/office/drawing/2014/main" id="{BB93925A-5441-0960-4DEE-421ED9A56FB4}"/>
              </a:ext>
            </a:extLst>
          </p:cNvPr>
          <p:cNvPicPr>
            <a:picLocks noChangeAspect="1"/>
          </p:cNvPicPr>
          <p:nvPr/>
        </p:nvPicPr>
        <p:blipFill>
          <a:blip r:embed="rId5">
            <a:alphaModFix amt="35000"/>
          </a:blip>
          <a:stretch>
            <a:fillRect/>
          </a:stretch>
        </p:blipFill>
        <p:spPr>
          <a:xfrm rot="20126285">
            <a:off x="1205675" y="2286577"/>
            <a:ext cx="9467022" cy="2392995"/>
          </a:xfrm>
          <a:prstGeom prst="rect">
            <a:avLst/>
          </a:prstGeom>
        </p:spPr>
      </p:pic>
      <p:sp>
        <p:nvSpPr>
          <p:cNvPr id="14" name="TextBox 13">
            <a:extLst>
              <a:ext uri="{FF2B5EF4-FFF2-40B4-BE49-F238E27FC236}">
                <a16:creationId xmlns:a16="http://schemas.microsoft.com/office/drawing/2014/main" id="{1D7E5689-164F-C914-24D5-B288916AA805}"/>
              </a:ext>
            </a:extLst>
          </p:cNvPr>
          <p:cNvSpPr txBox="1"/>
          <p:nvPr/>
        </p:nvSpPr>
        <p:spPr>
          <a:xfrm>
            <a:off x="0" y="43838"/>
            <a:ext cx="12828753" cy="584775"/>
          </a:xfrm>
          <a:prstGeom prst="rect">
            <a:avLst/>
          </a:prstGeom>
          <a:noFill/>
        </p:spPr>
        <p:txBody>
          <a:bodyPr wrap="square" rtlCol="0">
            <a:spAutoFit/>
          </a:bodyPr>
          <a:lstStyle/>
          <a:p>
            <a:r>
              <a:rPr lang="en-US" sz="3200" b="1">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Infrared Vibrational frequency at higher temperatures till fully crystalline</a:t>
            </a:r>
          </a:p>
        </p:txBody>
      </p:sp>
    </p:spTree>
    <p:extLst>
      <p:ext uri="{BB962C8B-B14F-4D97-AF65-F5344CB8AC3E}">
        <p14:creationId xmlns:p14="http://schemas.microsoft.com/office/powerpoint/2010/main" val="6028264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58F6EA-5505-4835-D8DA-64E37B637385}"/>
              </a:ext>
            </a:extLst>
          </p:cNvPr>
          <p:cNvSpPr>
            <a:spLocks noGrp="1"/>
          </p:cNvSpPr>
          <p:nvPr>
            <p:ph type="sldNum" sz="quarter" idx="16"/>
          </p:nvPr>
        </p:nvSpPr>
        <p:spPr/>
        <p:txBody>
          <a:bodyPr/>
          <a:lstStyle/>
          <a:p>
            <a:fld id="{FEC4A954-C260-E84D-8B85-4D54550A05DF}" type="slidenum">
              <a:rPr lang="it-IT" smtClean="0"/>
              <a:pPr/>
              <a:t>36</a:t>
            </a:fld>
            <a:endParaRPr lang="it-IT"/>
          </a:p>
        </p:txBody>
      </p:sp>
      <p:pic>
        <p:nvPicPr>
          <p:cNvPr id="8" name="Picture 7">
            <a:extLst>
              <a:ext uri="{FF2B5EF4-FFF2-40B4-BE49-F238E27FC236}">
                <a16:creationId xmlns:a16="http://schemas.microsoft.com/office/drawing/2014/main" id="{A041097B-6D38-D2D1-AD25-72B5497E882B}"/>
              </a:ext>
            </a:extLst>
          </p:cNvPr>
          <p:cNvPicPr>
            <a:picLocks noChangeAspect="1"/>
          </p:cNvPicPr>
          <p:nvPr/>
        </p:nvPicPr>
        <p:blipFill>
          <a:blip r:embed="rId2"/>
          <a:stretch>
            <a:fillRect/>
          </a:stretch>
        </p:blipFill>
        <p:spPr>
          <a:xfrm>
            <a:off x="7749346" y="373115"/>
            <a:ext cx="4465707" cy="6111770"/>
          </a:xfrm>
          <a:prstGeom prst="rect">
            <a:avLst/>
          </a:prstGeom>
        </p:spPr>
      </p:pic>
      <p:pic>
        <p:nvPicPr>
          <p:cNvPr id="10" name="Picture 9">
            <a:extLst>
              <a:ext uri="{FF2B5EF4-FFF2-40B4-BE49-F238E27FC236}">
                <a16:creationId xmlns:a16="http://schemas.microsoft.com/office/drawing/2014/main" id="{DCC9DFFA-7CDC-C378-0DE6-F3521C10AE32}"/>
              </a:ext>
            </a:extLst>
          </p:cNvPr>
          <p:cNvPicPr>
            <a:picLocks noChangeAspect="1"/>
          </p:cNvPicPr>
          <p:nvPr/>
        </p:nvPicPr>
        <p:blipFill>
          <a:blip r:embed="rId3"/>
          <a:stretch>
            <a:fillRect/>
          </a:stretch>
        </p:blipFill>
        <p:spPr>
          <a:xfrm>
            <a:off x="806714" y="2651687"/>
            <a:ext cx="3344498" cy="2250621"/>
          </a:xfrm>
          <a:prstGeom prst="rect">
            <a:avLst/>
          </a:prstGeom>
        </p:spPr>
      </p:pic>
      <p:pic>
        <p:nvPicPr>
          <p:cNvPr id="12" name="Picture 11">
            <a:extLst>
              <a:ext uri="{FF2B5EF4-FFF2-40B4-BE49-F238E27FC236}">
                <a16:creationId xmlns:a16="http://schemas.microsoft.com/office/drawing/2014/main" id="{F3AD6DA7-D338-8F0D-9A4E-F5F0DEEAF2B9}"/>
              </a:ext>
            </a:extLst>
          </p:cNvPr>
          <p:cNvPicPr>
            <a:picLocks noChangeAspect="1"/>
          </p:cNvPicPr>
          <p:nvPr/>
        </p:nvPicPr>
        <p:blipFill>
          <a:blip r:embed="rId4"/>
          <a:stretch>
            <a:fillRect/>
          </a:stretch>
        </p:blipFill>
        <p:spPr>
          <a:xfrm>
            <a:off x="4442655" y="2651687"/>
            <a:ext cx="3015248" cy="3465207"/>
          </a:xfrm>
          <a:prstGeom prst="rect">
            <a:avLst/>
          </a:prstGeom>
        </p:spPr>
      </p:pic>
      <p:pic>
        <p:nvPicPr>
          <p:cNvPr id="14" name="Picture 13">
            <a:extLst>
              <a:ext uri="{FF2B5EF4-FFF2-40B4-BE49-F238E27FC236}">
                <a16:creationId xmlns:a16="http://schemas.microsoft.com/office/drawing/2014/main" id="{37ADEBAB-E5D0-EA35-FCBE-5754E69462C6}"/>
              </a:ext>
            </a:extLst>
          </p:cNvPr>
          <p:cNvPicPr>
            <a:picLocks noChangeAspect="1"/>
          </p:cNvPicPr>
          <p:nvPr/>
        </p:nvPicPr>
        <p:blipFill>
          <a:blip r:embed="rId5"/>
          <a:stretch>
            <a:fillRect/>
          </a:stretch>
        </p:blipFill>
        <p:spPr>
          <a:xfrm>
            <a:off x="557560" y="158043"/>
            <a:ext cx="4990081" cy="2185084"/>
          </a:xfrm>
          <a:prstGeom prst="rect">
            <a:avLst/>
          </a:prstGeom>
        </p:spPr>
      </p:pic>
    </p:spTree>
    <p:extLst>
      <p:ext uri="{BB962C8B-B14F-4D97-AF65-F5344CB8AC3E}">
        <p14:creationId xmlns:p14="http://schemas.microsoft.com/office/powerpoint/2010/main" val="3141983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9DB0DE-B56D-BF61-8D19-0538B655D02C}"/>
              </a:ext>
            </a:extLst>
          </p:cNvPr>
          <p:cNvSpPr>
            <a:spLocks noGrp="1"/>
          </p:cNvSpPr>
          <p:nvPr>
            <p:ph idx="1"/>
          </p:nvPr>
        </p:nvSpPr>
        <p:spPr>
          <a:xfrm>
            <a:off x="646814" y="1161367"/>
            <a:ext cx="10515600" cy="3057565"/>
          </a:xfrm>
        </p:spPr>
        <p:txBody>
          <a:bodyPr>
            <a:normAutofit/>
          </a:bodyPr>
          <a:lstStyle/>
          <a:p>
            <a:r>
              <a:rPr lang="en-US" sz="2400">
                <a:latin typeface="Calibri" panose="020F0502020204030204" pitchFamily="34" charset="0"/>
                <a:ea typeface="Calibri" panose="020F0502020204030204" pitchFamily="34" charset="0"/>
                <a:cs typeface="Calibri" panose="020F0502020204030204" pitchFamily="34" charset="0"/>
              </a:rPr>
              <a:t>coatings with optimal mechanical and optical properties  should remain amorphous – </a:t>
            </a:r>
            <a:r>
              <a:rPr lang="en-US">
                <a:latin typeface="Calibri" panose="020F0502020204030204" pitchFamily="34" charset="0"/>
                <a:ea typeface="Calibri" panose="020F0502020204030204" pitchFamily="34" charset="0"/>
                <a:cs typeface="Calibri" panose="020F0502020204030204" pitchFamily="34" charset="0"/>
              </a:rPr>
              <a:t>(</a:t>
            </a:r>
            <a:r>
              <a:rPr lang="en-US"/>
              <a:t>Formation of crystallization must be avoided)</a:t>
            </a:r>
            <a:endParaRPr lang="en-US">
              <a:latin typeface="Calibri" panose="020F0502020204030204" pitchFamily="34" charset="0"/>
              <a:ea typeface="Calibri" panose="020F0502020204030204" pitchFamily="34" charset="0"/>
              <a:cs typeface="Calibri" panose="020F0502020204030204" pitchFamily="34" charset="0"/>
            </a:endParaRPr>
          </a:p>
          <a:p>
            <a:endParaRPr lang="en-US">
              <a:latin typeface="Calibri" panose="020F0502020204030204" pitchFamily="34" charset="0"/>
              <a:ea typeface="Calibri" panose="020F0502020204030204" pitchFamily="34" charset="0"/>
              <a:cs typeface="Calibri" panose="020F0502020204030204" pitchFamily="34" charset="0"/>
            </a:endParaRPr>
          </a:p>
          <a:p>
            <a:r>
              <a:rPr lang="en-US" sz="2400">
                <a:latin typeface="Calibri" panose="020F0502020204030204" pitchFamily="34" charset="0"/>
                <a:ea typeface="Calibri" panose="020F0502020204030204" pitchFamily="34" charset="0"/>
                <a:cs typeface="Calibri" panose="020F0502020204030204" pitchFamily="34" charset="0"/>
              </a:rPr>
              <a:t>As the crystallization occurs at high temperatures!</a:t>
            </a:r>
          </a:p>
        </p:txBody>
      </p:sp>
      <p:sp>
        <p:nvSpPr>
          <p:cNvPr id="3" name="Text Placeholder 2">
            <a:extLst>
              <a:ext uri="{FF2B5EF4-FFF2-40B4-BE49-F238E27FC236}">
                <a16:creationId xmlns:a16="http://schemas.microsoft.com/office/drawing/2014/main" id="{BB1E770F-DDC6-8B4E-6485-273E3C24E89B}"/>
              </a:ext>
            </a:extLst>
          </p:cNvPr>
          <p:cNvSpPr>
            <a:spLocks noGrp="1"/>
          </p:cNvSpPr>
          <p:nvPr>
            <p:ph type="body" sz="quarter" idx="13"/>
          </p:nvPr>
        </p:nvSpPr>
        <p:spPr>
          <a:xfrm>
            <a:off x="838200" y="415390"/>
            <a:ext cx="10515600" cy="745977"/>
          </a:xfrm>
        </p:spPr>
        <p:txBody>
          <a:bodyPr>
            <a:normAutofit/>
          </a:bodyPr>
          <a:lstStyle/>
          <a:p>
            <a:r>
              <a:rPr lang="en-US" sz="3600"/>
              <a:t>Important  requirement in thermal annealing :</a:t>
            </a:r>
          </a:p>
        </p:txBody>
      </p:sp>
      <p:sp>
        <p:nvSpPr>
          <p:cNvPr id="6" name="Slide Number Placeholder 5">
            <a:extLst>
              <a:ext uri="{FF2B5EF4-FFF2-40B4-BE49-F238E27FC236}">
                <a16:creationId xmlns:a16="http://schemas.microsoft.com/office/drawing/2014/main" id="{94AA4809-2435-D9E7-58A0-F2570E01B14F}"/>
              </a:ext>
            </a:extLst>
          </p:cNvPr>
          <p:cNvSpPr>
            <a:spLocks noGrp="1"/>
          </p:cNvSpPr>
          <p:nvPr>
            <p:ph type="sldNum" sz="quarter" idx="16"/>
          </p:nvPr>
        </p:nvSpPr>
        <p:spPr/>
        <p:txBody>
          <a:bodyPr/>
          <a:lstStyle/>
          <a:p>
            <a:fld id="{FEC4A954-C260-E84D-8B85-4D54550A05DF}" type="slidenum">
              <a:rPr lang="it-IT" smtClean="0"/>
              <a:pPr/>
              <a:t>4</a:t>
            </a:fld>
            <a:endParaRPr lang="it-IT"/>
          </a:p>
        </p:txBody>
      </p:sp>
      <p:sp>
        <p:nvSpPr>
          <p:cNvPr id="8" name="TextBox 7">
            <a:extLst>
              <a:ext uri="{FF2B5EF4-FFF2-40B4-BE49-F238E27FC236}">
                <a16:creationId xmlns:a16="http://schemas.microsoft.com/office/drawing/2014/main" id="{5C100FCA-2AC1-6BBB-8564-A3E8C31CBAF9}"/>
              </a:ext>
            </a:extLst>
          </p:cNvPr>
          <p:cNvSpPr txBox="1"/>
          <p:nvPr/>
        </p:nvSpPr>
        <p:spPr>
          <a:xfrm>
            <a:off x="1518449" y="4569933"/>
            <a:ext cx="9008435" cy="987546"/>
          </a:xfrm>
          <a:prstGeom prst="rect">
            <a:avLst/>
          </a:prstGeom>
          <a:noFill/>
        </p:spPr>
        <p:txBody>
          <a:bodyPr wrap="square">
            <a:spAutoFit/>
          </a:bodyPr>
          <a:lstStyle/>
          <a:p>
            <a:pPr algn="just"/>
            <a:r>
              <a:rPr lang="en-US" sz="2800" b="1" i="1">
                <a:solidFill>
                  <a:srgbClr val="3C8123"/>
                </a:solidFill>
                <a:latin typeface="Calibri" panose="020F0502020204030204" pitchFamily="34" charset="0"/>
                <a:ea typeface="Calibri" panose="020F0502020204030204" pitchFamily="34" charset="0"/>
                <a:cs typeface="Calibri" panose="020F0502020204030204" pitchFamily="34" charset="0"/>
              </a:rPr>
              <a:t>What is the optimum condition for obtaining the most stable amorphous phase?</a:t>
            </a:r>
          </a:p>
        </p:txBody>
      </p:sp>
    </p:spTree>
    <p:extLst>
      <p:ext uri="{BB962C8B-B14F-4D97-AF65-F5344CB8AC3E}">
        <p14:creationId xmlns:p14="http://schemas.microsoft.com/office/powerpoint/2010/main" val="1795350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2B09E-F0FF-CAFF-3385-CB7BE72A99BB}"/>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C3089CF-7A7D-A90D-671F-BCB4AC250FDF}"/>
              </a:ext>
            </a:extLst>
          </p:cNvPr>
          <p:cNvSpPr>
            <a:spLocks noGrp="1"/>
          </p:cNvSpPr>
          <p:nvPr>
            <p:ph type="sldNum" sz="quarter" idx="16"/>
          </p:nvPr>
        </p:nvSpPr>
        <p:spPr/>
        <p:txBody>
          <a:bodyPr/>
          <a:lstStyle/>
          <a:p>
            <a:fld id="{FEC4A954-C260-E84D-8B85-4D54550A05DF}" type="slidenum">
              <a:rPr lang="it-IT" smtClean="0"/>
              <a:pPr/>
              <a:t>5</a:t>
            </a:fld>
            <a:endParaRPr lang="it-IT"/>
          </a:p>
        </p:txBody>
      </p:sp>
      <p:graphicFrame>
        <p:nvGraphicFramePr>
          <p:cNvPr id="7" name="Table 6">
            <a:extLst>
              <a:ext uri="{FF2B5EF4-FFF2-40B4-BE49-F238E27FC236}">
                <a16:creationId xmlns:a16="http://schemas.microsoft.com/office/drawing/2014/main" id="{9E726819-77D7-5E69-6209-1F56AA684E3F}"/>
              </a:ext>
            </a:extLst>
          </p:cNvPr>
          <p:cNvGraphicFramePr>
            <a:graphicFrameLocks noGrp="1"/>
          </p:cNvGraphicFramePr>
          <p:nvPr>
            <p:extLst>
              <p:ext uri="{D42A27DB-BD31-4B8C-83A1-F6EECF244321}">
                <p14:modId xmlns:p14="http://schemas.microsoft.com/office/powerpoint/2010/main" val="240592054"/>
              </p:ext>
            </p:extLst>
          </p:nvPr>
        </p:nvGraphicFramePr>
        <p:xfrm>
          <a:off x="833377" y="312517"/>
          <a:ext cx="10775065" cy="5750451"/>
        </p:xfrm>
        <a:graphic>
          <a:graphicData uri="http://schemas.openxmlformats.org/drawingml/2006/table">
            <a:tbl>
              <a:tblPr firstRow="1" bandRow="1">
                <a:tableStyleId>{5C22544A-7EE6-4342-B048-85BDC9FD1C3A}</a:tableStyleId>
              </a:tblPr>
              <a:tblGrid>
                <a:gridCol w="2951545">
                  <a:extLst>
                    <a:ext uri="{9D8B030D-6E8A-4147-A177-3AD203B41FA5}">
                      <a16:colId xmlns:a16="http://schemas.microsoft.com/office/drawing/2014/main" val="3434422470"/>
                    </a:ext>
                  </a:extLst>
                </a:gridCol>
                <a:gridCol w="2812648">
                  <a:extLst>
                    <a:ext uri="{9D8B030D-6E8A-4147-A177-3AD203B41FA5}">
                      <a16:colId xmlns:a16="http://schemas.microsoft.com/office/drawing/2014/main" val="1070931310"/>
                    </a:ext>
                  </a:extLst>
                </a:gridCol>
                <a:gridCol w="5010872">
                  <a:extLst>
                    <a:ext uri="{9D8B030D-6E8A-4147-A177-3AD203B41FA5}">
                      <a16:colId xmlns:a16="http://schemas.microsoft.com/office/drawing/2014/main" val="473861681"/>
                    </a:ext>
                  </a:extLst>
                </a:gridCol>
              </a:tblGrid>
              <a:tr h="828005">
                <a:tc>
                  <a:txBody>
                    <a:bodyPr/>
                    <a:lstStyle/>
                    <a:p>
                      <a:pPr algn="ctr">
                        <a:buNone/>
                      </a:pPr>
                      <a:r>
                        <a:rPr lang="en-US" sz="2000" i="1">
                          <a:solidFill>
                            <a:schemeClr val="tx1"/>
                          </a:solidFill>
                          <a:latin typeface="Calibri" panose="020F0502020204030204" pitchFamily="34" charset="0"/>
                          <a:ea typeface="Calibri" panose="020F0502020204030204" pitchFamily="34" charset="0"/>
                          <a:cs typeface="Calibri" panose="020F0502020204030204" pitchFamily="34" charset="0"/>
                        </a:rPr>
                        <a:t>TiO₂:GeO₂ on silicon</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5400000" scaled="1"/>
                      <a:tileRect/>
                    </a:gradFill>
                  </a:tcPr>
                </a:tc>
                <a:tc>
                  <a:txBody>
                    <a:bodyPr/>
                    <a:lstStyle/>
                    <a:p>
                      <a:pPr algn="ctr"/>
                      <a:r>
                        <a:rPr lang="en-US" sz="2000" i="1">
                          <a:solidFill>
                            <a:schemeClr val="tx1"/>
                          </a:solidFill>
                          <a:latin typeface="Calibri" panose="020F0502020204030204" pitchFamily="34" charset="0"/>
                          <a:ea typeface="Calibri" panose="020F0502020204030204" pitchFamily="34" charset="0"/>
                          <a:cs typeface="Calibri" panose="020F0502020204030204" pitchFamily="34" charset="0"/>
                        </a:rPr>
                        <a:t>In-Situ technique</a:t>
                      </a:r>
                    </a:p>
                  </a:txBody>
                  <a:tcPr anchor="ctr">
                    <a:lnT w="12700" cap="flat" cmpd="sng" algn="ctr">
                      <a:solidFill>
                        <a:schemeClr val="tx1"/>
                      </a:solidFill>
                      <a:prstDash val="solid"/>
                      <a:round/>
                      <a:headEnd type="none" w="med" len="med"/>
                      <a:tailEnd type="none" w="med" len="med"/>
                    </a:lnT>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5400000" scaled="1"/>
                      <a:tileRect/>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a:solidFill>
                            <a:schemeClr val="tx1"/>
                          </a:solidFill>
                          <a:latin typeface="Calibri" panose="020F0502020204030204" pitchFamily="34" charset="0"/>
                          <a:ea typeface="Calibri" panose="020F0502020204030204" pitchFamily="34" charset="0"/>
                          <a:cs typeface="Calibri" panose="020F0502020204030204" pitchFamily="34" charset="0"/>
                        </a:rPr>
                        <a:t>Ex-Situ technique</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5400000" scaled="1"/>
                      <a:tileRect/>
                    </a:gradFill>
                  </a:tcPr>
                </a:tc>
                <a:extLst>
                  <a:ext uri="{0D108BD9-81ED-4DB2-BD59-A6C34878D82A}">
                    <a16:rowId xmlns:a16="http://schemas.microsoft.com/office/drawing/2014/main" val="767460014"/>
                  </a:ext>
                </a:extLst>
              </a:tr>
              <a:tr h="1596610">
                <a:tc>
                  <a:txBody>
                    <a:bodyPr/>
                    <a:lstStyle/>
                    <a:p>
                      <a:pPr algn="ctr"/>
                      <a:r>
                        <a:rPr lang="en-US" sz="2000" b="1" i="1">
                          <a:solidFill>
                            <a:schemeClr val="bg1"/>
                          </a:solidFill>
                          <a:latin typeface="Calibri" panose="020F0502020204030204" pitchFamily="34" charset="0"/>
                          <a:ea typeface="Calibri" panose="020F0502020204030204" pitchFamily="34" charset="0"/>
                          <a:cs typeface="Calibri" panose="020F0502020204030204" pitchFamily="34" charset="0"/>
                        </a:rPr>
                        <a:t>AS_deposited</a:t>
                      </a:r>
                    </a:p>
                  </a:txBody>
                  <a:tcPr anchor="ctr">
                    <a:lnL w="12700" cap="flat" cmpd="sng" algn="ctr">
                      <a:solidFill>
                        <a:schemeClr val="tx1"/>
                      </a:solidFill>
                      <a:prstDash val="solid"/>
                      <a:round/>
                      <a:headEnd type="none" w="med" len="med"/>
                      <a:tailEnd type="none" w="med" len="med"/>
                    </a:lnL>
                    <a:gradFill flip="none" rotWithShape="1">
                      <a:gsLst>
                        <a:gs pos="0">
                          <a:srgbClr val="CAC334">
                            <a:shade val="30000"/>
                            <a:satMod val="115000"/>
                          </a:srgbClr>
                        </a:gs>
                        <a:gs pos="50000">
                          <a:srgbClr val="CAC334">
                            <a:shade val="67500"/>
                            <a:satMod val="115000"/>
                          </a:srgbClr>
                        </a:gs>
                        <a:gs pos="100000">
                          <a:srgbClr val="CAC334">
                            <a:shade val="100000"/>
                            <a:satMod val="115000"/>
                          </a:srgbClr>
                        </a:gs>
                      </a:gsLst>
                      <a:lin ang="8100000" scaled="1"/>
                      <a:tileRect/>
                    </a:gradFill>
                  </a:tcPr>
                </a:tc>
                <a:tc>
                  <a:txBody>
                    <a:bodyPr/>
                    <a:lstStyle/>
                    <a:p>
                      <a:pPr algn="ctr"/>
                      <a:endParaRPr lang="en-US" sz="2000" i="1">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anchor="ctr">
                    <a:gradFill flip="none" rotWithShape="1">
                      <a:gsLst>
                        <a:gs pos="0">
                          <a:srgbClr val="CAC334">
                            <a:shade val="30000"/>
                            <a:satMod val="115000"/>
                          </a:srgbClr>
                        </a:gs>
                        <a:gs pos="50000">
                          <a:srgbClr val="CAC334">
                            <a:shade val="67500"/>
                            <a:satMod val="115000"/>
                          </a:srgbClr>
                        </a:gs>
                        <a:gs pos="100000">
                          <a:srgbClr val="CAC334">
                            <a:shade val="100000"/>
                            <a:satMod val="115000"/>
                          </a:srgbClr>
                        </a:gs>
                      </a:gsLst>
                      <a:lin ang="8100000" scaled="1"/>
                      <a:tileRect/>
                    </a:gradFill>
                  </a:tcPr>
                </a:tc>
                <a:tc rowSpan="3">
                  <a:txBody>
                    <a:bodyPr/>
                    <a:lstStyle/>
                    <a:p>
                      <a:pPr marL="285750" indent="-285750" algn="ctr">
                        <a:lnSpc>
                          <a:spcPct val="150000"/>
                        </a:lnSpc>
                        <a:buFont typeface="Arial" panose="020B0604020202020204" pitchFamily="34" charset="0"/>
                        <a:buChar char="•"/>
                      </a:pPr>
                      <a:r>
                        <a:rPr lang="en-US" sz="2000" b="1" i="1">
                          <a:solidFill>
                            <a:schemeClr val="bg1"/>
                          </a:solidFill>
                          <a:latin typeface="Calibri" panose="020F0502020204030204" pitchFamily="34" charset="0"/>
                          <a:ea typeface="Calibri" panose="020F0502020204030204" pitchFamily="34" charset="0"/>
                          <a:cs typeface="Calibri" panose="020F0502020204030204" pitchFamily="34" charset="0"/>
                        </a:rPr>
                        <a:t>Raman Spectroscopy</a:t>
                      </a:r>
                    </a:p>
                    <a:p>
                      <a:pPr marL="285750" indent="-285750" algn="ctr">
                        <a:lnSpc>
                          <a:spcPct val="150000"/>
                        </a:lnSpc>
                        <a:buFont typeface="Arial" panose="020B0604020202020204" pitchFamily="34" charset="0"/>
                        <a:buChar char="•"/>
                      </a:pPr>
                      <a:r>
                        <a:rPr lang="en-US" sz="2000" b="1" i="1">
                          <a:solidFill>
                            <a:schemeClr val="bg1"/>
                          </a:solidFill>
                          <a:latin typeface="Calibri" panose="020F0502020204030204" pitchFamily="34" charset="0"/>
                          <a:ea typeface="Calibri" panose="020F0502020204030204" pitchFamily="34" charset="0"/>
                          <a:cs typeface="Calibri" panose="020F0502020204030204" pitchFamily="34" charset="0"/>
                        </a:rPr>
                        <a:t>ATR</a:t>
                      </a:r>
                      <a:r>
                        <a:rPr lang="en-US" sz="2000" b="0" i="1">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2000" b="0" i="1">
                          <a:solidFill>
                            <a:schemeClr val="bg1"/>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Attenuated Total Reflectance </a:t>
                      </a:r>
                      <a:r>
                        <a:rPr lang="en-US" sz="2000" b="0" i="1">
                          <a:solidFill>
                            <a:schemeClr val="bg1"/>
                          </a:solidFill>
                          <a:latin typeface="Calibri" panose="020F0502020204030204" pitchFamily="34" charset="0"/>
                          <a:ea typeface="Calibri" panose="020F0502020204030204" pitchFamily="34" charset="0"/>
                          <a:cs typeface="Calibri" panose="020F0502020204030204" pitchFamily="34" charset="0"/>
                        </a:rPr>
                        <a:t>)</a:t>
                      </a:r>
                    </a:p>
                    <a:p>
                      <a:pPr marL="285750" marR="0" lvl="0" indent="-285750" algn="ctr"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2000" b="1" i="1">
                          <a:solidFill>
                            <a:srgbClr val="FFFF00"/>
                          </a:solidFill>
                          <a:latin typeface="Calibri" panose="020F0502020204030204" pitchFamily="34" charset="0"/>
                          <a:ea typeface="Calibri" panose="020F0502020204030204" pitchFamily="34" charset="0"/>
                          <a:cs typeface="Calibri" panose="020F0502020204030204" pitchFamily="34" charset="0"/>
                        </a:rPr>
                        <a:t>IRSE </a:t>
                      </a:r>
                      <a:r>
                        <a:rPr lang="en-US" sz="2000" b="0" i="1">
                          <a:solidFill>
                            <a:srgbClr val="FFFF00"/>
                          </a:solidFill>
                          <a:latin typeface="Calibri" panose="020F0502020204030204" pitchFamily="34" charset="0"/>
                          <a:ea typeface="Calibri" panose="020F0502020204030204" pitchFamily="34" charset="0"/>
                          <a:cs typeface="Calibri" panose="020F0502020204030204" pitchFamily="34" charset="0"/>
                        </a:rPr>
                        <a:t>(</a:t>
                      </a:r>
                      <a:r>
                        <a:rPr lang="en-US" sz="2000" b="0" i="1" u="sng">
                          <a:solidFill>
                            <a:srgbClr val="FFFF00"/>
                          </a:solidFill>
                          <a:latin typeface="Calibri" panose="020F0502020204030204" pitchFamily="34" charset="0"/>
                          <a:ea typeface="Calibri" panose="020F0502020204030204" pitchFamily="34" charset="0"/>
                          <a:cs typeface="Calibri" panose="020F0502020204030204" pitchFamily="34" charset="0"/>
                        </a:rPr>
                        <a:t>Infrared Spectroscopic Ellipsometry)</a:t>
                      </a:r>
                    </a:p>
                    <a:p>
                      <a:pPr algn="ctr"/>
                      <a:r>
                        <a:rPr lang="en-US" sz="2000">
                          <a:solidFill>
                            <a:srgbClr val="FFFF00"/>
                          </a:solidFill>
                          <a:latin typeface="Calibri" panose="020F0502020204030204" pitchFamily="34" charset="0"/>
                          <a:ea typeface="Calibri" panose="020F0502020204030204" pitchFamily="34" charset="0"/>
                          <a:cs typeface="Calibri" panose="020F0502020204030204" pitchFamily="34" charset="0"/>
                        </a:rPr>
                        <a:t>400-6600cm</a:t>
                      </a:r>
                      <a:r>
                        <a:rPr lang="en-US" sz="2000" baseline="30000">
                          <a:solidFill>
                            <a:srgbClr val="FFFF00"/>
                          </a:solidFill>
                          <a:latin typeface="Calibri" panose="020F0502020204030204" pitchFamily="34" charset="0"/>
                          <a:ea typeface="Calibri" panose="020F0502020204030204" pitchFamily="34" charset="0"/>
                          <a:cs typeface="Calibri" panose="020F0502020204030204" pitchFamily="34" charset="0"/>
                        </a:rPr>
                        <a:t>-1</a:t>
                      </a:r>
                    </a:p>
                    <a:p>
                      <a:pPr algn="ctr"/>
                      <a:r>
                        <a:rPr lang="en-US" sz="2000">
                          <a:solidFill>
                            <a:srgbClr val="FFFF00"/>
                          </a:solidFill>
                          <a:latin typeface="Calibri" panose="020F0502020204030204" pitchFamily="34" charset="0"/>
                          <a:ea typeface="Calibri" panose="020F0502020204030204" pitchFamily="34" charset="0"/>
                          <a:cs typeface="Calibri" panose="020F0502020204030204" pitchFamily="34" charset="0"/>
                        </a:rPr>
                        <a:t>(1600nm-25µm)</a:t>
                      </a:r>
                      <a:endParaRPr lang="en-US" sz="2000" b="1" i="1" u="none">
                        <a:solidFill>
                          <a:srgbClr val="FFFF00"/>
                        </a:solidFill>
                        <a:latin typeface="Calibri" panose="020F0502020204030204" pitchFamily="34" charset="0"/>
                        <a:ea typeface="Calibri" panose="020F0502020204030204" pitchFamily="34" charset="0"/>
                        <a:cs typeface="Calibri" panose="020F0502020204030204" pitchFamily="34" charset="0"/>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8900000" scaled="1"/>
                      <a:tileRect/>
                    </a:gradFill>
                  </a:tcPr>
                </a:tc>
                <a:extLst>
                  <a:ext uri="{0D108BD9-81ED-4DB2-BD59-A6C34878D82A}">
                    <a16:rowId xmlns:a16="http://schemas.microsoft.com/office/drawing/2014/main" val="2498123540"/>
                  </a:ext>
                </a:extLst>
              </a:tr>
              <a:tr h="15966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i="1">
                          <a:solidFill>
                            <a:schemeClr val="bg1"/>
                          </a:solidFill>
                          <a:latin typeface="Calibri" panose="020F0502020204030204" pitchFamily="34" charset="0"/>
                          <a:ea typeface="Calibri" panose="020F0502020204030204" pitchFamily="34" charset="0"/>
                          <a:cs typeface="Calibri" panose="020F0502020204030204" pitchFamily="34" charset="0"/>
                        </a:rPr>
                        <a:t>At 600 °C</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i="1">
                          <a:solidFill>
                            <a:schemeClr val="bg1"/>
                          </a:solidFill>
                          <a:latin typeface="Calibri" panose="020F0502020204030204" pitchFamily="34" charset="0"/>
                          <a:ea typeface="Calibri" panose="020F0502020204030204" pitchFamily="34" charset="0"/>
                          <a:cs typeface="Calibri" panose="020F0502020204030204" pitchFamily="34" charset="0"/>
                        </a:rPr>
                        <a:t> (20h plateau at 600 °C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a:solidFill>
                            <a:schemeClr val="bg1"/>
                          </a:solidFill>
                          <a:latin typeface="Calibri" panose="020F0502020204030204" pitchFamily="34" charset="0"/>
                          <a:ea typeface="Calibri" panose="020F0502020204030204" pitchFamily="34" charset="0"/>
                          <a:cs typeface="Calibri" panose="020F0502020204030204" pitchFamily="34" charset="0"/>
                        </a:rPr>
                        <a:t>(previous work)</a:t>
                      </a:r>
                    </a:p>
                    <a:p>
                      <a:pPr algn="ctr"/>
                      <a:endParaRPr lang="en-US" sz="2000" b="1" i="1">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8100000" scaled="1"/>
                      <a:tileRect/>
                    </a:gradFill>
                  </a:tcPr>
                </a:tc>
                <a:tc>
                  <a:txBody>
                    <a:bodyPr/>
                    <a:lstStyle/>
                    <a:p>
                      <a:pPr marL="285750" indent="-285750" algn="ctr">
                        <a:buFont typeface="Arial" panose="020B0604020202020204" pitchFamily="34" charset="0"/>
                        <a:buChar char="•"/>
                      </a:pPr>
                      <a:r>
                        <a:rPr lang="en-US" sz="2000" b="1" i="1">
                          <a:solidFill>
                            <a:schemeClr val="bg1"/>
                          </a:solidFill>
                          <a:latin typeface="Calibri" panose="020F0502020204030204" pitchFamily="34" charset="0"/>
                          <a:ea typeface="Calibri" panose="020F0502020204030204" pitchFamily="34" charset="0"/>
                          <a:cs typeface="Calibri" panose="020F0502020204030204" pitchFamily="34" charset="0"/>
                        </a:rPr>
                        <a:t>Spectroscopic Ellipsometry</a:t>
                      </a:r>
                    </a:p>
                    <a:p>
                      <a:pPr marL="0" indent="0" algn="ctr">
                        <a:buFont typeface="Arial" panose="020B0604020202020204" pitchFamily="34" charset="0"/>
                        <a:buNone/>
                      </a:pPr>
                      <a:r>
                        <a:rPr lang="en-US" sz="2000" b="1" i="1">
                          <a:solidFill>
                            <a:schemeClr val="bg1"/>
                          </a:solidFill>
                          <a:latin typeface="Calibri" panose="020F0502020204030204" pitchFamily="34" charset="0"/>
                          <a:ea typeface="Calibri" panose="020F0502020204030204" pitchFamily="34" charset="0"/>
                          <a:cs typeface="Calibri" panose="020F0502020204030204" pitchFamily="34" charset="0"/>
                        </a:rPr>
                        <a:t> 250-1700nm</a:t>
                      </a:r>
                      <a:endParaRPr lang="en-US" sz="2000"/>
                    </a:p>
                    <a:p>
                      <a:pPr marL="0" indent="0" algn="ctr">
                        <a:buFont typeface="Arial" panose="020B0604020202020204" pitchFamily="34" charset="0"/>
                        <a:buNone/>
                      </a:pPr>
                      <a:r>
                        <a:rPr lang="en-US" sz="2000">
                          <a:solidFill>
                            <a:schemeClr val="bg1"/>
                          </a:solidFill>
                          <a:latin typeface="Calibri" panose="020F0502020204030204" pitchFamily="34" charset="0"/>
                          <a:ea typeface="Calibri" panose="020F0502020204030204" pitchFamily="34" charset="0"/>
                          <a:cs typeface="Calibri" panose="020F0502020204030204" pitchFamily="34" charset="0"/>
                        </a:rPr>
                        <a:t>(0.25–1.7 µm)</a:t>
                      </a:r>
                      <a:endParaRPr lang="en-US" sz="2000" b="1" i="1">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anchor="ctr">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8100000" scaled="1"/>
                      <a:tileRect/>
                    </a:gradFill>
                  </a:tcPr>
                </a:tc>
                <a:tc vMerge="1">
                  <a:txBody>
                    <a:bodyPr/>
                    <a:lstStyle/>
                    <a:p>
                      <a:pPr marL="285750" indent="-285750" algn="ctr">
                        <a:lnSpc>
                          <a:spcPct val="150000"/>
                        </a:lnSpc>
                        <a:buFont typeface="Arial" panose="020B0604020202020204" pitchFamily="34" charset="0"/>
                        <a:buChar char="•"/>
                      </a:pPr>
                      <a:endParaRPr lang="en-US" sz="1800" b="0" i="1" u="sng">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anchor="ctr">
                    <a:lnR w="12700" cap="flat" cmpd="sng" algn="ctr">
                      <a:solidFill>
                        <a:schemeClr val="tx1"/>
                      </a:solidFill>
                      <a:prstDash val="solid"/>
                      <a:round/>
                      <a:headEnd type="none" w="med" len="med"/>
                      <a:tailEnd type="none" w="med" len="med"/>
                    </a:lnR>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8100000" scaled="1"/>
                      <a:tileRect/>
                    </a:gradFill>
                  </a:tcPr>
                </a:tc>
                <a:extLst>
                  <a:ext uri="{0D108BD9-81ED-4DB2-BD59-A6C34878D82A}">
                    <a16:rowId xmlns:a16="http://schemas.microsoft.com/office/drawing/2014/main" val="3289389838"/>
                  </a:ext>
                </a:extLst>
              </a:tr>
              <a:tr h="17292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i="1">
                          <a:solidFill>
                            <a:schemeClr val="bg1"/>
                          </a:solidFill>
                          <a:latin typeface="Calibri" panose="020F0502020204030204" pitchFamily="34" charset="0"/>
                          <a:ea typeface="Calibri" panose="020F0502020204030204" pitchFamily="34" charset="0"/>
                          <a:cs typeface="Calibri" panose="020F0502020204030204" pitchFamily="34" charset="0"/>
                        </a:rPr>
                        <a:t>Up to 950 °C </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marL="285750" indent="-285750" algn="ctr">
                        <a:buFont typeface="Arial" panose="020B0604020202020204" pitchFamily="34" charset="0"/>
                        <a:buChar char="•"/>
                      </a:pPr>
                      <a:r>
                        <a:rPr lang="en-US" sz="2000" b="1" i="1">
                          <a:solidFill>
                            <a:schemeClr val="bg1"/>
                          </a:solidFill>
                          <a:latin typeface="Calibri" panose="020F0502020204030204" pitchFamily="34" charset="0"/>
                          <a:ea typeface="Calibri" panose="020F0502020204030204" pitchFamily="34" charset="0"/>
                          <a:cs typeface="Calibri" panose="020F0502020204030204" pitchFamily="34" charset="0"/>
                        </a:rPr>
                        <a:t>Raman Spectroscopy</a:t>
                      </a:r>
                    </a:p>
                    <a:p>
                      <a:pPr algn="ctr"/>
                      <a:endParaRPr lang="en-US" i="1">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anchor="ctr">
                    <a:lnB w="12700" cap="flat" cmpd="sng" algn="ctr">
                      <a:solidFill>
                        <a:schemeClr val="tx1"/>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vMerge="1">
                  <a:txBody>
                    <a:bodyPr/>
                    <a:lstStyle/>
                    <a:p>
                      <a:pPr algn="ctr"/>
                      <a:endParaRPr lang="en-US" i="1">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a16="http://schemas.microsoft.com/office/drawing/2014/main" val="1814780228"/>
                  </a:ext>
                </a:extLst>
              </a:tr>
            </a:tbl>
          </a:graphicData>
        </a:graphic>
      </p:graphicFrame>
    </p:spTree>
    <p:extLst>
      <p:ext uri="{BB962C8B-B14F-4D97-AF65-F5344CB8AC3E}">
        <p14:creationId xmlns:p14="http://schemas.microsoft.com/office/powerpoint/2010/main" val="554516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8C55FF4-B944-AD02-17B3-B73A4554707E}"/>
              </a:ext>
            </a:extLst>
          </p:cNvPr>
          <p:cNvSpPr>
            <a:spLocks noGrp="1"/>
          </p:cNvSpPr>
          <p:nvPr>
            <p:ph type="body" sz="quarter" idx="13"/>
          </p:nvPr>
        </p:nvSpPr>
        <p:spPr>
          <a:xfrm>
            <a:off x="534504" y="186146"/>
            <a:ext cx="10760603" cy="674972"/>
          </a:xfrm>
        </p:spPr>
        <p:txBody>
          <a:bodyPr>
            <a:normAutofit/>
          </a:bodyPr>
          <a:lstStyle/>
          <a:p>
            <a:r>
              <a:rPr lang="en-US" sz="3600"/>
              <a:t>In-situ annealing treatment – previous work </a:t>
            </a:r>
          </a:p>
          <a:p>
            <a:endParaRPr lang="en-US" sz="3200"/>
          </a:p>
        </p:txBody>
      </p:sp>
      <p:sp>
        <p:nvSpPr>
          <p:cNvPr id="12" name="TextBox 11">
            <a:extLst>
              <a:ext uri="{FF2B5EF4-FFF2-40B4-BE49-F238E27FC236}">
                <a16:creationId xmlns:a16="http://schemas.microsoft.com/office/drawing/2014/main" id="{B526B52D-E6B6-08B7-7E45-246B22EFAC71}"/>
              </a:ext>
            </a:extLst>
          </p:cNvPr>
          <p:cNvSpPr txBox="1"/>
          <p:nvPr/>
        </p:nvSpPr>
        <p:spPr>
          <a:xfrm>
            <a:off x="2048266" y="6238342"/>
            <a:ext cx="8580953" cy="523220"/>
          </a:xfrm>
          <a:prstGeom prst="rect">
            <a:avLst/>
          </a:prstGeom>
          <a:noFill/>
        </p:spPr>
        <p:txBody>
          <a:bodyPr wrap="square">
            <a:spAutoFit/>
          </a:bodyPr>
          <a:lstStyle/>
          <a:p>
            <a:r>
              <a:rPr lang="en-US" sz="1400" i="1">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M. Magnozzi, S. Samandari, et al., "Exploring in situ the thermal annealing of amorphous TiO2-GeO2 coatings," Submitted</a:t>
            </a:r>
          </a:p>
        </p:txBody>
      </p:sp>
      <p:sp>
        <p:nvSpPr>
          <p:cNvPr id="4" name="TextBox 3">
            <a:extLst>
              <a:ext uri="{FF2B5EF4-FFF2-40B4-BE49-F238E27FC236}">
                <a16:creationId xmlns:a16="http://schemas.microsoft.com/office/drawing/2014/main" id="{44F55C9F-304B-4E72-C640-A1F6FCCA8EA8}"/>
              </a:ext>
            </a:extLst>
          </p:cNvPr>
          <p:cNvSpPr txBox="1"/>
          <p:nvPr/>
        </p:nvSpPr>
        <p:spPr>
          <a:xfrm>
            <a:off x="721273" y="4673443"/>
            <a:ext cx="10936223" cy="1477328"/>
          </a:xfrm>
          <a:prstGeom prst="rect">
            <a:avLst/>
          </a:prstGeom>
          <a:noFill/>
        </p:spPr>
        <p:txBody>
          <a:bodyPr wrap="square">
            <a:spAutoFit/>
          </a:bodyPr>
          <a:lstStyle/>
          <a:p>
            <a:pPr>
              <a:buFont typeface="+mj-lt"/>
              <a:buAutoNum type="arabicPeriod"/>
            </a:pPr>
            <a:r>
              <a:rPr lang="en-US" b="1">
                <a:latin typeface="Calibri" panose="020F0502020204030204" pitchFamily="34" charset="0"/>
                <a:ea typeface="Calibri" panose="020F0502020204030204" pitchFamily="34" charset="0"/>
                <a:cs typeface="Calibri" panose="020F0502020204030204" pitchFamily="34" charset="0"/>
              </a:rPr>
              <a:t>The TiO₂–GeO₂ coatings show very small or nearly zero variations</a:t>
            </a:r>
            <a:r>
              <a:rPr lang="en-US">
                <a:latin typeface="Calibri" panose="020F0502020204030204" pitchFamily="34" charset="0"/>
                <a:ea typeface="Calibri" panose="020F0502020204030204" pitchFamily="34" charset="0"/>
                <a:cs typeface="Calibri" panose="020F0502020204030204" pitchFamily="34" charset="0"/>
              </a:rPr>
              <a:t> in thickness and refractive index after </a:t>
            </a:r>
            <a:r>
              <a:rPr lang="en-US" b="1">
                <a:solidFill>
                  <a:srgbClr val="C00000"/>
                </a:solidFill>
                <a:latin typeface="Calibri" panose="020F0502020204030204" pitchFamily="34" charset="0"/>
                <a:ea typeface="Calibri" panose="020F0502020204030204" pitchFamily="34" charset="0"/>
                <a:cs typeface="Calibri" panose="020F0502020204030204" pitchFamily="34" charset="0"/>
              </a:rPr>
              <a:t>annealing at 600 °C (20h plateau), </a:t>
            </a:r>
            <a:r>
              <a:rPr lang="en-US">
                <a:latin typeface="Calibri" panose="020F0502020204030204" pitchFamily="34" charset="0"/>
                <a:ea typeface="Calibri" panose="020F0502020204030204" pitchFamily="34" charset="0"/>
                <a:cs typeface="Calibri" panose="020F0502020204030204" pitchFamily="34" charset="0"/>
              </a:rPr>
              <a:t>unlike other amorphous oxide coatings for GWD applications.</a:t>
            </a:r>
          </a:p>
          <a:p>
            <a:pPr>
              <a:buFont typeface="+mj-lt"/>
              <a:buAutoNum type="arabicPeriod"/>
            </a:pPr>
            <a:r>
              <a:rPr lang="en-US" b="1">
                <a:latin typeface="Calibri" panose="020F0502020204030204" pitchFamily="34" charset="0"/>
                <a:ea typeface="Calibri" panose="020F0502020204030204" pitchFamily="34" charset="0"/>
                <a:cs typeface="Calibri" panose="020F0502020204030204" pitchFamily="34" charset="0"/>
              </a:rPr>
              <a:t>The atomic structure of the coatings has been significantly altered</a:t>
            </a:r>
            <a:r>
              <a:rPr lang="en-US">
                <a:latin typeface="Calibri" panose="020F0502020204030204" pitchFamily="34" charset="0"/>
                <a:ea typeface="Calibri" panose="020F0502020204030204" pitchFamily="34" charset="0"/>
                <a:cs typeface="Calibri" panose="020F0502020204030204" pitchFamily="34" charset="0"/>
              </a:rPr>
              <a:t> by the annealing, as evidenced by an irreversible shift of -180 meV in the optical gap.</a:t>
            </a:r>
          </a:p>
          <a:p>
            <a:pPr>
              <a:buFont typeface="+mj-lt"/>
              <a:buAutoNum type="arabicPeriod"/>
            </a:pPr>
            <a:r>
              <a:rPr lang="en-US" b="1">
                <a:latin typeface="Calibri" panose="020F0502020204030204" pitchFamily="34" charset="0"/>
                <a:ea typeface="Calibri" panose="020F0502020204030204" pitchFamily="34" charset="0"/>
                <a:cs typeface="Calibri" panose="020F0502020204030204" pitchFamily="34" charset="0"/>
              </a:rPr>
              <a:t>Ex-situ Raman data </a:t>
            </a:r>
            <a:r>
              <a:rPr lang="en-US">
                <a:latin typeface="Calibri" panose="020F0502020204030204" pitchFamily="34" charset="0"/>
                <a:ea typeface="Calibri" panose="020F0502020204030204" pitchFamily="34" charset="0"/>
                <a:cs typeface="Calibri" panose="020F0502020204030204" pitchFamily="34" charset="0"/>
              </a:rPr>
              <a:t>show</a:t>
            </a:r>
            <a:r>
              <a:rPr lang="en-US" b="1">
                <a:latin typeface="Calibri" panose="020F0502020204030204" pitchFamily="34" charset="0"/>
                <a:ea typeface="Calibri" panose="020F0502020204030204" pitchFamily="34" charset="0"/>
                <a:cs typeface="Calibri" panose="020F0502020204030204" pitchFamily="34" charset="0"/>
              </a:rPr>
              <a:t> </a:t>
            </a:r>
            <a:r>
              <a:rPr lang="en-US">
                <a:latin typeface="Calibri" panose="020F0502020204030204" pitchFamily="34" charset="0"/>
                <a:ea typeface="Calibri" panose="020F0502020204030204" pitchFamily="34" charset="0"/>
                <a:cs typeface="Calibri" panose="020F0502020204030204" pitchFamily="34" charset="0"/>
              </a:rPr>
              <a:t>some </a:t>
            </a:r>
            <a:r>
              <a:rPr lang="en-US" b="1">
                <a:latin typeface="Calibri" panose="020F0502020204030204" pitchFamily="34" charset="0"/>
                <a:ea typeface="Calibri" panose="020F0502020204030204" pitchFamily="34" charset="0"/>
                <a:cs typeface="Calibri" panose="020F0502020204030204" pitchFamily="34" charset="0"/>
              </a:rPr>
              <a:t>small change </a:t>
            </a:r>
            <a:r>
              <a:rPr lang="en-US">
                <a:latin typeface="Calibri" panose="020F0502020204030204" pitchFamily="34" charset="0"/>
                <a:ea typeface="Calibri" panose="020F0502020204030204" pitchFamily="34" charset="0"/>
                <a:cs typeface="Calibri" panose="020F0502020204030204" pitchFamily="34" charset="0"/>
              </a:rPr>
              <a:t>in the atomic structure.</a:t>
            </a:r>
          </a:p>
        </p:txBody>
      </p:sp>
      <p:grpSp>
        <p:nvGrpSpPr>
          <p:cNvPr id="14" name="Group 13">
            <a:extLst>
              <a:ext uri="{FF2B5EF4-FFF2-40B4-BE49-F238E27FC236}">
                <a16:creationId xmlns:a16="http://schemas.microsoft.com/office/drawing/2014/main" id="{664F999B-AABF-7DE1-5C19-6F9F903F9A13}"/>
              </a:ext>
            </a:extLst>
          </p:cNvPr>
          <p:cNvGrpSpPr/>
          <p:nvPr/>
        </p:nvGrpSpPr>
        <p:grpSpPr>
          <a:xfrm>
            <a:off x="6921174" y="821463"/>
            <a:ext cx="4736322" cy="3610520"/>
            <a:chOff x="6137905" y="761238"/>
            <a:chExt cx="4491314" cy="3463642"/>
          </a:xfrm>
        </p:grpSpPr>
        <p:pic>
          <p:nvPicPr>
            <p:cNvPr id="5" name="Immagine 3" descr="Immagine che contiene testo, diagramma, schermata, Carattere&#10;&#10;Descrizione generata automaticamente">
              <a:extLst>
                <a:ext uri="{FF2B5EF4-FFF2-40B4-BE49-F238E27FC236}">
                  <a16:creationId xmlns:a16="http://schemas.microsoft.com/office/drawing/2014/main" id="{126175F9-9F6E-A89B-2D47-6B1B049F4E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7905" y="761238"/>
              <a:ext cx="4491314" cy="3463642"/>
            </a:xfrm>
            <a:prstGeom prst="rect">
              <a:avLst/>
            </a:prstGeom>
          </p:spPr>
        </p:pic>
        <p:cxnSp>
          <p:nvCxnSpPr>
            <p:cNvPr id="6" name="Straight Arrow Connector 5">
              <a:extLst>
                <a:ext uri="{FF2B5EF4-FFF2-40B4-BE49-F238E27FC236}">
                  <a16:creationId xmlns:a16="http://schemas.microsoft.com/office/drawing/2014/main" id="{CED5A476-B4D3-3EF7-1E37-42AF43878058}"/>
                </a:ext>
              </a:extLst>
            </p:cNvPr>
            <p:cNvCxnSpPr>
              <a:cxnSpLocks/>
            </p:cNvCxnSpPr>
            <p:nvPr/>
          </p:nvCxnSpPr>
          <p:spPr>
            <a:xfrm>
              <a:off x="7179627" y="2138695"/>
              <a:ext cx="0" cy="354364"/>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4DB6F7F2-E9D1-D3BB-3BF5-7F7EE6150AC8}"/>
                </a:ext>
              </a:extLst>
            </p:cNvPr>
            <p:cNvCxnSpPr>
              <a:cxnSpLocks/>
            </p:cNvCxnSpPr>
            <p:nvPr/>
          </p:nvCxnSpPr>
          <p:spPr>
            <a:xfrm>
              <a:off x="9333059" y="1784331"/>
              <a:ext cx="0" cy="354364"/>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
        <p:nvSpPr>
          <p:cNvPr id="2" name="Slide Number Placeholder 1">
            <a:extLst>
              <a:ext uri="{FF2B5EF4-FFF2-40B4-BE49-F238E27FC236}">
                <a16:creationId xmlns:a16="http://schemas.microsoft.com/office/drawing/2014/main" id="{4857A972-757D-8E18-DE23-3BEB178AB6C6}"/>
              </a:ext>
            </a:extLst>
          </p:cNvPr>
          <p:cNvSpPr>
            <a:spLocks noGrp="1"/>
          </p:cNvSpPr>
          <p:nvPr>
            <p:ph type="sldNum" sz="quarter" idx="16"/>
          </p:nvPr>
        </p:nvSpPr>
        <p:spPr/>
        <p:txBody>
          <a:bodyPr/>
          <a:lstStyle/>
          <a:p>
            <a:fld id="{FEC4A954-C260-E84D-8B85-4D54550A05DF}" type="slidenum">
              <a:rPr lang="it-IT" smtClean="0"/>
              <a:pPr/>
              <a:t>6</a:t>
            </a:fld>
            <a:endParaRPr lang="it-IT"/>
          </a:p>
        </p:txBody>
      </p:sp>
      <p:pic>
        <p:nvPicPr>
          <p:cNvPr id="13" name="Picture 12">
            <a:extLst>
              <a:ext uri="{FF2B5EF4-FFF2-40B4-BE49-F238E27FC236}">
                <a16:creationId xmlns:a16="http://schemas.microsoft.com/office/drawing/2014/main" id="{E7E42072-B28B-173F-3D60-6AC3402A3098}"/>
              </a:ext>
            </a:extLst>
          </p:cNvPr>
          <p:cNvPicPr>
            <a:picLocks noChangeAspect="1"/>
          </p:cNvPicPr>
          <p:nvPr/>
        </p:nvPicPr>
        <p:blipFill>
          <a:blip r:embed="rId4"/>
          <a:stretch>
            <a:fillRect/>
          </a:stretch>
        </p:blipFill>
        <p:spPr>
          <a:xfrm>
            <a:off x="0" y="821463"/>
            <a:ext cx="6953193" cy="3647412"/>
          </a:xfrm>
          <a:prstGeom prst="rect">
            <a:avLst/>
          </a:prstGeom>
        </p:spPr>
      </p:pic>
      <p:sp>
        <p:nvSpPr>
          <p:cNvPr id="8" name="Oval 7">
            <a:extLst>
              <a:ext uri="{FF2B5EF4-FFF2-40B4-BE49-F238E27FC236}">
                <a16:creationId xmlns:a16="http://schemas.microsoft.com/office/drawing/2014/main" id="{D6FCF840-7356-27D2-92C9-EBCA625FD50B}"/>
              </a:ext>
            </a:extLst>
          </p:cNvPr>
          <p:cNvSpPr/>
          <p:nvPr/>
        </p:nvSpPr>
        <p:spPr>
          <a:xfrm>
            <a:off x="10378443" y="2217245"/>
            <a:ext cx="628647" cy="268698"/>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2D04D80-5137-68EE-7748-A16B5996C302}"/>
              </a:ext>
            </a:extLst>
          </p:cNvPr>
          <p:cNvSpPr/>
          <p:nvPr/>
        </p:nvSpPr>
        <p:spPr>
          <a:xfrm>
            <a:off x="8146767" y="2232485"/>
            <a:ext cx="628647" cy="268698"/>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C84973A-0F67-C938-7B3A-E471D7D57A86}"/>
              </a:ext>
            </a:extLst>
          </p:cNvPr>
          <p:cNvSpPr/>
          <p:nvPr/>
        </p:nvSpPr>
        <p:spPr>
          <a:xfrm>
            <a:off x="10684826" y="615884"/>
            <a:ext cx="1162731" cy="674971"/>
          </a:xfrm>
          <a:prstGeom prst="ellipse">
            <a:avLst/>
          </a:prstGeom>
          <a:solidFill>
            <a:schemeClr val="accent6">
              <a:lumMod val="60000"/>
              <a:lumOff val="40000"/>
            </a:schemeClr>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accent6">
                    <a:lumMod val="75000"/>
                  </a:schemeClr>
                </a:solidFill>
              </a:rPr>
              <a:t>Green Laser</a:t>
            </a:r>
          </a:p>
        </p:txBody>
      </p:sp>
      <p:sp>
        <p:nvSpPr>
          <p:cNvPr id="11" name="Oval 10">
            <a:extLst>
              <a:ext uri="{FF2B5EF4-FFF2-40B4-BE49-F238E27FC236}">
                <a16:creationId xmlns:a16="http://schemas.microsoft.com/office/drawing/2014/main" id="{03F431FD-ED20-152E-341B-3DF393CFA0A8}"/>
              </a:ext>
            </a:extLst>
          </p:cNvPr>
          <p:cNvSpPr/>
          <p:nvPr/>
        </p:nvSpPr>
        <p:spPr>
          <a:xfrm>
            <a:off x="2565070" y="3218213"/>
            <a:ext cx="443346" cy="674972"/>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01A46AD-89B9-31CB-1B0B-D0D584A0C17F}"/>
              </a:ext>
            </a:extLst>
          </p:cNvPr>
          <p:cNvSpPr/>
          <p:nvPr/>
        </p:nvSpPr>
        <p:spPr>
          <a:xfrm>
            <a:off x="5471459" y="2571008"/>
            <a:ext cx="443346" cy="674972"/>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7318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CD59965-845D-D402-5988-8C4BB3621F8D}"/>
              </a:ext>
            </a:extLst>
          </p:cNvPr>
          <p:cNvSpPr>
            <a:spLocks noGrp="1"/>
          </p:cNvSpPr>
          <p:nvPr>
            <p:ph type="sldNum" sz="quarter" idx="16"/>
          </p:nvPr>
        </p:nvSpPr>
        <p:spPr/>
        <p:txBody>
          <a:bodyPr/>
          <a:lstStyle/>
          <a:p>
            <a:fld id="{FEC4A954-C260-E84D-8B85-4D54550A05DF}" type="slidenum">
              <a:rPr lang="it-IT" smtClean="0"/>
              <a:pPr/>
              <a:t>7</a:t>
            </a:fld>
            <a:endParaRPr lang="it-IT"/>
          </a:p>
        </p:txBody>
      </p:sp>
      <p:grpSp>
        <p:nvGrpSpPr>
          <p:cNvPr id="3" name="Group 2">
            <a:extLst>
              <a:ext uri="{FF2B5EF4-FFF2-40B4-BE49-F238E27FC236}">
                <a16:creationId xmlns:a16="http://schemas.microsoft.com/office/drawing/2014/main" id="{1B35165C-39E1-5B09-B262-D6DED8586655}"/>
              </a:ext>
            </a:extLst>
          </p:cNvPr>
          <p:cNvGrpSpPr/>
          <p:nvPr/>
        </p:nvGrpSpPr>
        <p:grpSpPr>
          <a:xfrm>
            <a:off x="761935" y="1150024"/>
            <a:ext cx="4014216" cy="4705632"/>
            <a:chOff x="619060" y="978352"/>
            <a:chExt cx="4014216" cy="4705632"/>
          </a:xfrm>
        </p:grpSpPr>
        <p:pic>
          <p:nvPicPr>
            <p:cNvPr id="7" name="Picture 6" descr="A machine on a table&#10;&#10;AI-generated content may be incorrect.">
              <a:extLst>
                <a:ext uri="{FF2B5EF4-FFF2-40B4-BE49-F238E27FC236}">
                  <a16:creationId xmlns:a16="http://schemas.microsoft.com/office/drawing/2014/main" id="{2C7EC398-76AB-3C4E-3B62-4F646501E59A}"/>
                </a:ext>
              </a:extLst>
            </p:cNvPr>
            <p:cNvPicPr>
              <a:picLocks noChangeAspect="1"/>
            </p:cNvPicPr>
            <p:nvPr/>
          </p:nvPicPr>
          <p:blipFill>
            <a:blip r:embed="rId2">
              <a:extLst>
                <a:ext uri="{28A0092B-C50C-407E-A947-70E740481C1C}">
                  <a14:useLocalDpi xmlns:a14="http://schemas.microsoft.com/office/drawing/2010/main" val="0"/>
                </a:ext>
              </a:extLst>
            </a:blip>
            <a:srcRect t="11437" r="11151" b="44281"/>
            <a:stretch>
              <a:fillRect/>
            </a:stretch>
          </p:blipFill>
          <p:spPr>
            <a:xfrm>
              <a:off x="619060" y="978352"/>
              <a:ext cx="4014216" cy="2667501"/>
            </a:xfrm>
            <a:prstGeom prst="rect">
              <a:avLst/>
            </a:prstGeom>
            <a:ln>
              <a:solidFill>
                <a:srgbClr val="C00000"/>
              </a:solidFill>
            </a:ln>
          </p:spPr>
        </p:pic>
        <p:pic>
          <p:nvPicPr>
            <p:cNvPr id="8" name="Picture 7" descr="A close-up of a machine">
              <a:extLst>
                <a:ext uri="{FF2B5EF4-FFF2-40B4-BE49-F238E27FC236}">
                  <a16:creationId xmlns:a16="http://schemas.microsoft.com/office/drawing/2014/main" id="{914D3C7C-7049-CEBB-08B6-A7CB4D63BA6B}"/>
                </a:ext>
              </a:extLst>
            </p:cNvPr>
            <p:cNvPicPr>
              <a:picLocks noChangeAspect="1"/>
            </p:cNvPicPr>
            <p:nvPr/>
          </p:nvPicPr>
          <p:blipFill>
            <a:blip r:embed="rId3">
              <a:extLst>
                <a:ext uri="{28A0092B-C50C-407E-A947-70E740481C1C}">
                  <a14:useLocalDpi xmlns:a14="http://schemas.microsoft.com/office/drawing/2010/main" val="0"/>
                </a:ext>
              </a:extLst>
            </a:blip>
            <a:srcRect l="28386" t="3686" r="42509" b="15783"/>
            <a:stretch/>
          </p:blipFill>
          <p:spPr>
            <a:xfrm rot="5400000">
              <a:off x="1658975" y="2709683"/>
              <a:ext cx="1934386" cy="4014216"/>
            </a:xfrm>
            <a:prstGeom prst="rect">
              <a:avLst/>
            </a:prstGeom>
            <a:ln>
              <a:solidFill>
                <a:srgbClr val="C00000"/>
              </a:solidFill>
            </a:ln>
          </p:spPr>
        </p:pic>
        <p:sp>
          <p:nvSpPr>
            <p:cNvPr id="9" name="TextBox 8">
              <a:extLst>
                <a:ext uri="{FF2B5EF4-FFF2-40B4-BE49-F238E27FC236}">
                  <a16:creationId xmlns:a16="http://schemas.microsoft.com/office/drawing/2014/main" id="{168AECA6-C2C6-D962-5915-5E59C08B8E39}"/>
                </a:ext>
              </a:extLst>
            </p:cNvPr>
            <p:cNvSpPr txBox="1"/>
            <p:nvPr/>
          </p:nvSpPr>
          <p:spPr>
            <a:xfrm>
              <a:off x="1787493" y="5210907"/>
              <a:ext cx="1677351" cy="369332"/>
            </a:xfrm>
            <a:prstGeom prst="rect">
              <a:avLst/>
            </a:prstGeom>
            <a:solidFill>
              <a:schemeClr val="bg1"/>
            </a:solidFill>
            <a:ln>
              <a:solidFill>
                <a:schemeClr val="accent1"/>
              </a:solidFill>
            </a:ln>
          </p:spPr>
          <p:txBody>
            <a:bodyPr wrap="square" rtlCol="0">
              <a:spAutoFit/>
            </a:bodyPr>
            <a:lstStyle/>
            <a:p>
              <a:pPr algn="ctr"/>
              <a:r>
                <a:rPr lang="en-US" b="1">
                  <a:latin typeface="Calibri" panose="020F0502020204030204" pitchFamily="34" charset="0"/>
                  <a:ea typeface="Calibri" panose="020F0502020204030204" pitchFamily="34" charset="0"/>
                  <a:cs typeface="Calibri" panose="020F0502020204030204" pitchFamily="34" charset="0"/>
                </a:rPr>
                <a:t>Linkam Cell</a:t>
              </a:r>
            </a:p>
          </p:txBody>
        </p:sp>
        <p:cxnSp>
          <p:nvCxnSpPr>
            <p:cNvPr id="10" name="Straight Arrow Connector 9">
              <a:extLst>
                <a:ext uri="{FF2B5EF4-FFF2-40B4-BE49-F238E27FC236}">
                  <a16:creationId xmlns:a16="http://schemas.microsoft.com/office/drawing/2014/main" id="{7C2B9AE2-74A5-A293-5DF9-21A80C0916F1}"/>
                </a:ext>
              </a:extLst>
            </p:cNvPr>
            <p:cNvCxnSpPr/>
            <p:nvPr/>
          </p:nvCxnSpPr>
          <p:spPr>
            <a:xfrm>
              <a:off x="1930810" y="2624324"/>
              <a:ext cx="286634" cy="1609349"/>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11" name="Title 3">
            <a:extLst>
              <a:ext uri="{FF2B5EF4-FFF2-40B4-BE49-F238E27FC236}">
                <a16:creationId xmlns:a16="http://schemas.microsoft.com/office/drawing/2014/main" id="{8CF06B80-9B35-A126-5C89-4C2D72702BAE}"/>
              </a:ext>
            </a:extLst>
          </p:cNvPr>
          <p:cNvSpPr>
            <a:spLocks noGrp="1"/>
          </p:cNvSpPr>
          <p:nvPr>
            <p:ph type="title"/>
          </p:nvPr>
        </p:nvSpPr>
        <p:spPr>
          <a:xfrm>
            <a:off x="619059" y="268403"/>
            <a:ext cx="10811005" cy="777876"/>
          </a:xfrm>
        </p:spPr>
        <p:txBody>
          <a:bodyPr/>
          <a:lstStyle/>
          <a:p>
            <a:r>
              <a:rPr lang="en-US" sz="3600" b="1">
                <a:solidFill>
                  <a:srgbClr val="007C58"/>
                </a:solidFill>
                <a:latin typeface="Roboto Slab" pitchFamily="2" charset="0"/>
                <a:ea typeface="Roboto Slab" pitchFamily="2" charset="0"/>
              </a:rPr>
              <a:t>In-situ  and Ex-situ </a:t>
            </a:r>
            <a:r>
              <a:rPr lang="en-US" sz="3600" b="1">
                <a:solidFill>
                  <a:srgbClr val="007C58"/>
                </a:solidFill>
                <a:latin typeface="Roboto Slab" pitchFamily="2" charset="0"/>
                <a:ea typeface="Roboto Slab" pitchFamily="2" charset="0"/>
                <a:cs typeface="+mn-cs"/>
              </a:rPr>
              <a:t>Raman Spectroscopy</a:t>
            </a:r>
          </a:p>
        </p:txBody>
      </p:sp>
      <p:sp>
        <p:nvSpPr>
          <p:cNvPr id="13" name="TextBox 12">
            <a:extLst>
              <a:ext uri="{FF2B5EF4-FFF2-40B4-BE49-F238E27FC236}">
                <a16:creationId xmlns:a16="http://schemas.microsoft.com/office/drawing/2014/main" id="{0408AAED-250A-1FB9-E452-0CD8F5DD8766}"/>
              </a:ext>
            </a:extLst>
          </p:cNvPr>
          <p:cNvSpPr txBox="1"/>
          <p:nvPr/>
        </p:nvSpPr>
        <p:spPr>
          <a:xfrm>
            <a:off x="5344344" y="956621"/>
            <a:ext cx="6009456" cy="2352952"/>
          </a:xfrm>
          <a:prstGeom prst="rect">
            <a:avLst/>
          </a:prstGeom>
          <a:noFill/>
        </p:spPr>
        <p:txBody>
          <a:bodyPr wrap="square">
            <a:spAutoFit/>
          </a:bodyPr>
          <a:lstStyle/>
          <a:p>
            <a:pPr lvl="0" eaLnBrk="0" fontAlgn="base" hangingPunct="0">
              <a:lnSpc>
                <a:spcPct val="150000"/>
              </a:lnSpc>
              <a:spcBef>
                <a:spcPct val="0"/>
              </a:spcBef>
              <a:spcAft>
                <a:spcPct val="0"/>
              </a:spcAft>
              <a:buFontTx/>
              <a:buChar char="•"/>
            </a:pPr>
            <a:r>
              <a:rPr lang="en-US" altLang="en-US" sz="2000">
                <a:latin typeface="Calibri" panose="020F0502020204030204" pitchFamily="34" charset="0"/>
                <a:ea typeface="Calibri" panose="020F0502020204030204" pitchFamily="34" charset="0"/>
                <a:cs typeface="Calibri" panose="020F0502020204030204" pitchFamily="34" charset="0"/>
              </a:rPr>
              <a:t>in situ Raman measurements with </a:t>
            </a:r>
            <a:r>
              <a:rPr lang="en-US" altLang="en-US" sz="2000" b="1">
                <a:latin typeface="Calibri" panose="020F0502020204030204" pitchFamily="34" charset="0"/>
                <a:ea typeface="Calibri" panose="020F0502020204030204" pitchFamily="34" charset="0"/>
                <a:cs typeface="Calibri" panose="020F0502020204030204" pitchFamily="34" charset="0"/>
              </a:rPr>
              <a:t>Dr. Valérie Martinez (iLM, Lyon, France)</a:t>
            </a:r>
          </a:p>
          <a:p>
            <a:pPr lvl="0" eaLnBrk="0" fontAlgn="base" hangingPunct="0">
              <a:lnSpc>
                <a:spcPct val="150000"/>
              </a:lnSpc>
              <a:spcBef>
                <a:spcPct val="0"/>
              </a:spcBef>
              <a:spcAft>
                <a:spcPct val="0"/>
              </a:spcAft>
              <a:buFontTx/>
              <a:buChar char="•"/>
            </a:pPr>
            <a:r>
              <a:rPr lang="en-US" altLang="en-US" sz="2000">
                <a:latin typeface="Calibri" panose="020F0502020204030204" pitchFamily="34" charset="0"/>
                <a:ea typeface="Calibri" panose="020F0502020204030204" pitchFamily="34" charset="0"/>
                <a:cs typeface="Calibri" panose="020F0502020204030204" pitchFamily="34" charset="0"/>
              </a:rPr>
              <a:t>Horiba ARAMIS spectrometer</a:t>
            </a:r>
          </a:p>
          <a:p>
            <a:pPr lvl="0" eaLnBrk="0" fontAlgn="base" hangingPunct="0">
              <a:lnSpc>
                <a:spcPct val="150000"/>
              </a:lnSpc>
              <a:spcBef>
                <a:spcPct val="0"/>
              </a:spcBef>
              <a:spcAft>
                <a:spcPct val="0"/>
              </a:spcAft>
              <a:buFontTx/>
              <a:buChar char="•"/>
            </a:pPr>
            <a:r>
              <a:rPr lang="en-US" altLang="en-US" sz="2000">
                <a:latin typeface="Calibri" panose="020F0502020204030204" pitchFamily="34" charset="0"/>
                <a:ea typeface="Calibri" panose="020F0502020204030204" pitchFamily="34" charset="0"/>
                <a:cs typeface="Calibri" panose="020F0502020204030204" pitchFamily="34" charset="0"/>
              </a:rPr>
              <a:t>473 nm laser excitation</a:t>
            </a:r>
          </a:p>
          <a:p>
            <a:pPr eaLnBrk="0" fontAlgn="base" hangingPunct="0">
              <a:lnSpc>
                <a:spcPct val="150000"/>
              </a:lnSpc>
              <a:spcBef>
                <a:spcPct val="0"/>
              </a:spcBef>
              <a:spcAft>
                <a:spcPct val="0"/>
              </a:spcAft>
              <a:buFontTx/>
              <a:buChar char="•"/>
            </a:pPr>
            <a:r>
              <a:rPr lang="en-US" altLang="en-US" sz="2000">
                <a:latin typeface="Calibri" panose="020F0502020204030204" pitchFamily="34" charset="0"/>
                <a:ea typeface="Calibri" panose="020F0502020204030204" pitchFamily="34" charset="0"/>
                <a:cs typeface="Calibri" panose="020F0502020204030204" pitchFamily="34" charset="0"/>
              </a:rPr>
              <a:t>50× objective lens (NA 0.45), 1800 lines/mm grating</a:t>
            </a:r>
          </a:p>
        </p:txBody>
      </p:sp>
      <p:graphicFrame>
        <p:nvGraphicFramePr>
          <p:cNvPr id="2" name="Table 1">
            <a:extLst>
              <a:ext uri="{FF2B5EF4-FFF2-40B4-BE49-F238E27FC236}">
                <a16:creationId xmlns:a16="http://schemas.microsoft.com/office/drawing/2014/main" id="{14F85C62-9D63-D38C-D136-FEE34E4000FC}"/>
              </a:ext>
            </a:extLst>
          </p:cNvPr>
          <p:cNvGraphicFramePr>
            <a:graphicFrameLocks noGrp="1"/>
          </p:cNvGraphicFramePr>
          <p:nvPr>
            <p:extLst>
              <p:ext uri="{D42A27DB-BD31-4B8C-83A1-F6EECF244321}">
                <p14:modId xmlns:p14="http://schemas.microsoft.com/office/powerpoint/2010/main" val="1376152245"/>
              </p:ext>
            </p:extLst>
          </p:nvPr>
        </p:nvGraphicFramePr>
        <p:xfrm>
          <a:off x="6024561" y="3817525"/>
          <a:ext cx="4599294" cy="1970202"/>
        </p:xfrm>
        <a:graphic>
          <a:graphicData uri="http://schemas.openxmlformats.org/drawingml/2006/table">
            <a:tbl>
              <a:tblPr>
                <a:tableStyleId>{5C22544A-7EE6-4342-B048-85BDC9FD1C3A}</a:tableStyleId>
              </a:tblPr>
              <a:tblGrid>
                <a:gridCol w="2605874">
                  <a:extLst>
                    <a:ext uri="{9D8B030D-6E8A-4147-A177-3AD203B41FA5}">
                      <a16:colId xmlns:a16="http://schemas.microsoft.com/office/drawing/2014/main" val="1418377813"/>
                    </a:ext>
                  </a:extLst>
                </a:gridCol>
                <a:gridCol w="1993420">
                  <a:extLst>
                    <a:ext uri="{9D8B030D-6E8A-4147-A177-3AD203B41FA5}">
                      <a16:colId xmlns:a16="http://schemas.microsoft.com/office/drawing/2014/main" val="1100482378"/>
                    </a:ext>
                  </a:extLst>
                </a:gridCol>
              </a:tblGrid>
              <a:tr h="586506">
                <a:tc>
                  <a:txBody>
                    <a:bodyPr/>
                    <a:lstStyle/>
                    <a:p>
                      <a:pPr algn="ctr" fontAlgn="ctr">
                        <a:buNone/>
                      </a:pPr>
                      <a:r>
                        <a:rPr lang="en-US" sz="1600" b="1" i="1">
                          <a:latin typeface="Calibri" panose="020F0502020204030204" pitchFamily="34" charset="0"/>
                          <a:ea typeface="Calibri" panose="020F0502020204030204" pitchFamily="34" charset="0"/>
                          <a:cs typeface="Calibri" panose="020F0502020204030204" pitchFamily="34" charset="0"/>
                        </a:rPr>
                        <a:t>Data classification</a:t>
                      </a:r>
                      <a:endParaRPr lang="en-US" sz="1600" b="1" i="1"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864" marR="5864" marT="5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600" b="1" i="1" u="none" strike="noStrike">
                          <a:effectLst/>
                          <a:latin typeface="Calibri" panose="020F0502020204030204" pitchFamily="34" charset="0"/>
                          <a:ea typeface="Calibri" panose="020F0502020204030204" pitchFamily="34" charset="0"/>
                          <a:cs typeface="Calibri" panose="020F0502020204030204" pitchFamily="34" charset="0"/>
                        </a:rPr>
                        <a:t>max temp(◦C)</a:t>
                      </a:r>
                      <a:endParaRPr lang="en-US" sz="1600" b="1" i="1"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864" marR="5864" marT="5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3940430"/>
                  </a:ext>
                </a:extLst>
              </a:tr>
              <a:tr h="758594">
                <a:tc>
                  <a:txBody>
                    <a:bodyPr/>
                    <a:lstStyle/>
                    <a:p>
                      <a:pPr algn="ctr" fontAlgn="ctr">
                        <a:buNone/>
                      </a:pPr>
                      <a:r>
                        <a:rPr lang="en-US" sz="1600" b="0" i="1">
                          <a:latin typeface="Calibri" panose="020F0502020204030204" pitchFamily="34" charset="0"/>
                          <a:ea typeface="Calibri" panose="020F0502020204030204" pitchFamily="34" charset="0"/>
                          <a:cs typeface="Calibri" panose="020F0502020204030204" pitchFamily="34" charset="0"/>
                        </a:rPr>
                        <a:t>MRO/ The Onset of Crystallization and</a:t>
                      </a:r>
                      <a:endParaRPr lang="en-US" sz="1600" b="0" i="1"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864" marR="5864" marT="5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buNone/>
                      </a:pPr>
                      <a:r>
                        <a:rPr lang="en-US" sz="1600" i="1" u="none" strike="noStrike">
                          <a:effectLst/>
                          <a:latin typeface="Calibri" panose="020F0502020204030204" pitchFamily="34" charset="0"/>
                          <a:ea typeface="Calibri" panose="020F0502020204030204" pitchFamily="34" charset="0"/>
                          <a:cs typeface="Calibri" panose="020F0502020204030204" pitchFamily="34" charset="0"/>
                        </a:rPr>
                        <a:t>700</a:t>
                      </a:r>
                      <a:endParaRPr lang="en-US" sz="1600" b="0" i="1"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864" marR="5864" marT="5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270888963"/>
                  </a:ext>
                </a:extLst>
              </a:tr>
              <a:tr h="625102">
                <a:tc>
                  <a:txBody>
                    <a:bodyPr/>
                    <a:lstStyle/>
                    <a:p>
                      <a:pPr algn="ctr" fontAlgn="ctr">
                        <a:buNone/>
                      </a:pPr>
                      <a:r>
                        <a:rPr lang="en-US" sz="1600" i="1" u="none" strike="noStrike">
                          <a:effectLst/>
                          <a:latin typeface="Calibri" panose="020F0502020204030204" pitchFamily="34" charset="0"/>
                          <a:ea typeface="Calibri" panose="020F0502020204030204" pitchFamily="34" charset="0"/>
                          <a:cs typeface="Calibri" panose="020F0502020204030204" pitchFamily="34" charset="0"/>
                        </a:rPr>
                        <a:t>Dynamic of Crystallization</a:t>
                      </a:r>
                      <a:endParaRPr lang="en-US" sz="1600" b="1" i="1"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864" marR="5864" marT="5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600" i="1" u="none" strike="noStrike">
                          <a:effectLst/>
                          <a:latin typeface="Calibri" panose="020F0502020204030204" pitchFamily="34" charset="0"/>
                          <a:ea typeface="Calibri" panose="020F0502020204030204" pitchFamily="34" charset="0"/>
                          <a:cs typeface="Calibri" panose="020F0502020204030204" pitchFamily="34" charset="0"/>
                        </a:rPr>
                        <a:t>950</a:t>
                      </a:r>
                      <a:endParaRPr lang="en-US" sz="1600" b="0" i="1"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864" marR="5864" marT="58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9980374"/>
                  </a:ext>
                </a:extLst>
              </a:tr>
            </a:tbl>
          </a:graphicData>
        </a:graphic>
      </p:graphicFrame>
      <p:sp>
        <p:nvSpPr>
          <p:cNvPr id="4" name="Oval 3">
            <a:extLst>
              <a:ext uri="{FF2B5EF4-FFF2-40B4-BE49-F238E27FC236}">
                <a16:creationId xmlns:a16="http://schemas.microsoft.com/office/drawing/2014/main" id="{4EC18287-4D0A-A8DC-0C39-981FDC7BEE8A}"/>
              </a:ext>
            </a:extLst>
          </p:cNvPr>
          <p:cNvSpPr/>
          <p:nvPr/>
        </p:nvSpPr>
        <p:spPr>
          <a:xfrm>
            <a:off x="9755035" y="2133097"/>
            <a:ext cx="1091265" cy="689408"/>
          </a:xfrm>
          <a:prstGeom prst="ellipse">
            <a:avLst/>
          </a:prstGeom>
          <a:solidFill>
            <a:srgbClr val="00B0F0"/>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accent1">
                    <a:lumMod val="50000"/>
                  </a:schemeClr>
                </a:solidFill>
              </a:rPr>
              <a:t>Blue Laser</a:t>
            </a:r>
          </a:p>
        </p:txBody>
      </p:sp>
    </p:spTree>
    <p:extLst>
      <p:ext uri="{BB962C8B-B14F-4D97-AF65-F5344CB8AC3E}">
        <p14:creationId xmlns:p14="http://schemas.microsoft.com/office/powerpoint/2010/main" val="1585032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86C7D89-2188-EE93-E3D0-D34E89875DC3}"/>
              </a:ext>
            </a:extLst>
          </p:cNvPr>
          <p:cNvSpPr>
            <a:spLocks noGrp="1"/>
          </p:cNvSpPr>
          <p:nvPr>
            <p:ph type="sldNum" sz="quarter" idx="16"/>
          </p:nvPr>
        </p:nvSpPr>
        <p:spPr/>
        <p:txBody>
          <a:bodyPr/>
          <a:lstStyle/>
          <a:p>
            <a:fld id="{FEC4A954-C260-E84D-8B85-4D54550A05DF}" type="slidenum">
              <a:rPr lang="it-IT" smtClean="0"/>
              <a:pPr/>
              <a:t>8</a:t>
            </a:fld>
            <a:endParaRPr lang="it-IT"/>
          </a:p>
        </p:txBody>
      </p:sp>
      <p:sp>
        <p:nvSpPr>
          <p:cNvPr id="21" name="Title 3">
            <a:extLst>
              <a:ext uri="{FF2B5EF4-FFF2-40B4-BE49-F238E27FC236}">
                <a16:creationId xmlns:a16="http://schemas.microsoft.com/office/drawing/2014/main" id="{3B23F488-4CC1-D7B9-7061-790BE2E81E62}"/>
              </a:ext>
            </a:extLst>
          </p:cNvPr>
          <p:cNvSpPr>
            <a:spLocks noGrp="1"/>
          </p:cNvSpPr>
          <p:nvPr>
            <p:ph type="title"/>
          </p:nvPr>
        </p:nvSpPr>
        <p:spPr>
          <a:xfrm>
            <a:off x="55062" y="136525"/>
            <a:ext cx="12191999" cy="842949"/>
          </a:xfrm>
        </p:spPr>
        <p:txBody>
          <a:bodyPr/>
          <a:lstStyle/>
          <a:p>
            <a:r>
              <a:rPr lang="en-US" sz="3200" b="1">
                <a:solidFill>
                  <a:srgbClr val="007C58"/>
                </a:solidFill>
                <a:latin typeface="Roboto Slab" pitchFamily="2" charset="0"/>
                <a:ea typeface="Roboto Slab" pitchFamily="2" charset="0"/>
                <a:cs typeface="+mn-cs"/>
              </a:rPr>
              <a:t>In-Situ Raman Spectroscopy: Structural Evolution During Annealing</a:t>
            </a:r>
          </a:p>
        </p:txBody>
      </p:sp>
      <p:pic>
        <p:nvPicPr>
          <p:cNvPr id="23" name="Picture 22">
            <a:extLst>
              <a:ext uri="{FF2B5EF4-FFF2-40B4-BE49-F238E27FC236}">
                <a16:creationId xmlns:a16="http://schemas.microsoft.com/office/drawing/2014/main" id="{681B2684-C6EE-D1A5-DF49-B44E174312C3}"/>
              </a:ext>
            </a:extLst>
          </p:cNvPr>
          <p:cNvPicPr>
            <a:picLocks noChangeAspect="1"/>
          </p:cNvPicPr>
          <p:nvPr/>
        </p:nvPicPr>
        <p:blipFill>
          <a:blip r:embed="rId3"/>
          <a:srcRect l="6283" t="9767" r="12534" b="5116"/>
          <a:stretch>
            <a:fillRect/>
          </a:stretch>
        </p:blipFill>
        <p:spPr>
          <a:xfrm>
            <a:off x="192532" y="1214332"/>
            <a:ext cx="5041794" cy="4046705"/>
          </a:xfrm>
          <a:prstGeom prst="rect">
            <a:avLst/>
          </a:prstGeom>
        </p:spPr>
      </p:pic>
      <p:sp>
        <p:nvSpPr>
          <p:cNvPr id="2" name="TextBox 1">
            <a:extLst>
              <a:ext uri="{FF2B5EF4-FFF2-40B4-BE49-F238E27FC236}">
                <a16:creationId xmlns:a16="http://schemas.microsoft.com/office/drawing/2014/main" id="{1C489819-42BD-E45A-EA58-637529B0BB5B}"/>
              </a:ext>
            </a:extLst>
          </p:cNvPr>
          <p:cNvSpPr txBox="1"/>
          <p:nvPr/>
        </p:nvSpPr>
        <p:spPr>
          <a:xfrm>
            <a:off x="704091" y="5387280"/>
            <a:ext cx="10405476" cy="1087477"/>
          </a:xfrm>
          <a:prstGeom prst="rect">
            <a:avLst/>
          </a:prstGeom>
          <a:noFill/>
        </p:spPr>
        <p:txBody>
          <a:bodyPr wrap="square" rtlCol="0">
            <a:spAutoFit/>
          </a:bodyPr>
          <a:lstStyle/>
          <a:p>
            <a:pPr marL="285750" indent="-285750" algn="just">
              <a:buFont typeface="Arial" panose="020B0604020202020204" pitchFamily="34" charset="0"/>
              <a:buChar char="•"/>
            </a:pPr>
            <a:r>
              <a:rPr lang="en-US">
                <a:latin typeface="Calibri" panose="020F0502020204030204" pitchFamily="34" charset="0"/>
                <a:ea typeface="Calibri" panose="020F0502020204030204" pitchFamily="34" charset="0"/>
                <a:cs typeface="Calibri" panose="020F0502020204030204" pitchFamily="34" charset="0"/>
              </a:rPr>
              <a:t>During the annealing, the silicon peak has shifted towards low frequency (Evolution of the peaks vs Temp)</a:t>
            </a:r>
          </a:p>
          <a:p>
            <a:pPr marL="285750" indent="-285750" algn="just">
              <a:buFont typeface="Arial" panose="020B0604020202020204" pitchFamily="34" charset="0"/>
              <a:buChar char="•"/>
            </a:pPr>
            <a:r>
              <a:rPr lang="en-US">
                <a:latin typeface="Calibri" panose="020F0502020204030204" pitchFamily="34" charset="0"/>
                <a:ea typeface="Calibri" panose="020F0502020204030204" pitchFamily="34" charset="0"/>
                <a:cs typeface="Calibri" panose="020F0502020204030204" pitchFamily="34" charset="0"/>
              </a:rPr>
              <a:t>Amorphous materials have a broader spectroscopic signature due to the lack of long-range order</a:t>
            </a:r>
          </a:p>
          <a:p>
            <a:pPr marL="285750" indent="-285750" algn="just">
              <a:buFont typeface="Arial" panose="020B0604020202020204" pitchFamily="34" charset="0"/>
              <a:buChar char="•"/>
            </a:pPr>
            <a:r>
              <a:rPr lang="en-US">
                <a:latin typeface="Calibri" panose="020F0502020204030204" pitchFamily="34" charset="0"/>
                <a:ea typeface="Calibri" panose="020F0502020204030204" pitchFamily="34" charset="0"/>
                <a:cs typeface="Calibri" panose="020F0502020204030204" pitchFamily="34" charset="0"/>
              </a:rPr>
              <a:t> Anatase-like peak at 154 cm</a:t>
            </a:r>
            <a:r>
              <a:rPr lang="en-US" baseline="30000">
                <a:latin typeface="Calibri" panose="020F0502020204030204" pitchFamily="34" charset="0"/>
                <a:ea typeface="Calibri" panose="020F0502020204030204" pitchFamily="34" charset="0"/>
                <a:cs typeface="Calibri" panose="020F0502020204030204" pitchFamily="34" charset="0"/>
              </a:rPr>
              <a:t>-1</a:t>
            </a:r>
          </a:p>
          <a:p>
            <a:pPr marL="285750" indent="-285750" algn="just">
              <a:buFont typeface="Arial" panose="020B0604020202020204" pitchFamily="34" charset="0"/>
              <a:buChar char="•"/>
            </a:pPr>
            <a:endParaRPr lang="en-US" sz="1400" baseline="30000">
              <a:latin typeface="Calibri" panose="020F0502020204030204" pitchFamily="34" charset="0"/>
              <a:ea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94D84366-6AF7-6218-E1A8-1D54CD10E592}"/>
              </a:ext>
            </a:extLst>
          </p:cNvPr>
          <p:cNvPicPr>
            <a:picLocks noChangeAspect="1"/>
          </p:cNvPicPr>
          <p:nvPr/>
        </p:nvPicPr>
        <p:blipFill>
          <a:blip r:embed="rId4"/>
          <a:stretch>
            <a:fillRect/>
          </a:stretch>
        </p:blipFill>
        <p:spPr>
          <a:xfrm>
            <a:off x="6887322" y="807711"/>
            <a:ext cx="4109637" cy="4191319"/>
          </a:xfrm>
          <a:prstGeom prst="rect">
            <a:avLst/>
          </a:prstGeom>
        </p:spPr>
      </p:pic>
      <p:sp>
        <p:nvSpPr>
          <p:cNvPr id="14" name="Oval 13">
            <a:extLst>
              <a:ext uri="{FF2B5EF4-FFF2-40B4-BE49-F238E27FC236}">
                <a16:creationId xmlns:a16="http://schemas.microsoft.com/office/drawing/2014/main" id="{ECA16A19-24F6-E44B-841A-480B88F4C9EE}"/>
              </a:ext>
            </a:extLst>
          </p:cNvPr>
          <p:cNvSpPr/>
          <p:nvPr/>
        </p:nvSpPr>
        <p:spPr>
          <a:xfrm>
            <a:off x="509749" y="1779161"/>
            <a:ext cx="1874520" cy="3131820"/>
          </a:xfrm>
          <a:prstGeom prst="ellipse">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29D570E5-37BB-1C17-007C-0EDD9768CA06}"/>
              </a:ext>
            </a:extLst>
          </p:cNvPr>
          <p:cNvCxnSpPr/>
          <p:nvPr/>
        </p:nvCxnSpPr>
        <p:spPr>
          <a:xfrm flipV="1">
            <a:off x="8013410" y="3550811"/>
            <a:ext cx="0" cy="1360170"/>
          </a:xfrm>
          <a:prstGeom prst="straightConnector1">
            <a:avLst/>
          </a:prstGeom>
          <a:ln w="7620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8" name="Oval 17">
            <a:extLst>
              <a:ext uri="{FF2B5EF4-FFF2-40B4-BE49-F238E27FC236}">
                <a16:creationId xmlns:a16="http://schemas.microsoft.com/office/drawing/2014/main" id="{1431E071-64FD-316F-822C-D293F637B6BD}"/>
              </a:ext>
            </a:extLst>
          </p:cNvPr>
          <p:cNvSpPr/>
          <p:nvPr/>
        </p:nvSpPr>
        <p:spPr>
          <a:xfrm>
            <a:off x="10018302" y="926981"/>
            <a:ext cx="1091265" cy="689408"/>
          </a:xfrm>
          <a:prstGeom prst="ellipse">
            <a:avLst/>
          </a:prstGeom>
          <a:solidFill>
            <a:srgbClr val="00B0F0"/>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accent1">
                    <a:lumMod val="50000"/>
                  </a:schemeClr>
                </a:solidFill>
              </a:rPr>
              <a:t>Blue Laser</a:t>
            </a:r>
          </a:p>
        </p:txBody>
      </p:sp>
      <p:pic>
        <p:nvPicPr>
          <p:cNvPr id="20" name="Graphic 19" descr="Bonfire outline">
            <a:extLst>
              <a:ext uri="{FF2B5EF4-FFF2-40B4-BE49-F238E27FC236}">
                <a16:creationId xmlns:a16="http://schemas.microsoft.com/office/drawing/2014/main" id="{BB8D78C1-9DCA-321E-3DA0-BDD62742A3C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53387" y="1807942"/>
            <a:ext cx="914400" cy="914400"/>
          </a:xfrm>
          <a:prstGeom prst="rect">
            <a:avLst/>
          </a:prstGeom>
        </p:spPr>
      </p:pic>
      <p:sp>
        <p:nvSpPr>
          <p:cNvPr id="22" name="TextBox 21">
            <a:extLst>
              <a:ext uri="{FF2B5EF4-FFF2-40B4-BE49-F238E27FC236}">
                <a16:creationId xmlns:a16="http://schemas.microsoft.com/office/drawing/2014/main" id="{0ECF5DEC-DCA3-16AE-9DAD-A7163CCDA8D4}"/>
              </a:ext>
            </a:extLst>
          </p:cNvPr>
          <p:cNvSpPr txBox="1"/>
          <p:nvPr/>
        </p:nvSpPr>
        <p:spPr>
          <a:xfrm>
            <a:off x="5610319" y="2796331"/>
            <a:ext cx="1000536" cy="369332"/>
          </a:xfrm>
          <a:prstGeom prst="rect">
            <a:avLst/>
          </a:prstGeom>
          <a:noFill/>
        </p:spPr>
        <p:txBody>
          <a:bodyPr wrap="square" rtlCol="0">
            <a:spAutoFit/>
          </a:bodyPr>
          <a:lstStyle/>
          <a:p>
            <a:r>
              <a:rPr lang="en-US">
                <a:solidFill>
                  <a:srgbClr val="C00000"/>
                </a:solidFill>
              </a:rPr>
              <a:t>~635 °C</a:t>
            </a:r>
          </a:p>
        </p:txBody>
      </p:sp>
    </p:spTree>
    <p:extLst>
      <p:ext uri="{BB962C8B-B14F-4D97-AF65-F5344CB8AC3E}">
        <p14:creationId xmlns:p14="http://schemas.microsoft.com/office/powerpoint/2010/main" val="301410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down)">
                                      <p:cBhvr>
                                        <p:cTn id="21" dur="580">
                                          <p:stCondLst>
                                            <p:cond delay="0"/>
                                          </p:stCondLst>
                                        </p:cTn>
                                        <p:tgtEl>
                                          <p:spTgt spid="22"/>
                                        </p:tgtEl>
                                      </p:cBhvr>
                                    </p:animEffect>
                                    <p:anim calcmode="lin" valueType="num">
                                      <p:cBhvr>
                                        <p:cTn id="22"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27" dur="26">
                                          <p:stCondLst>
                                            <p:cond delay="650"/>
                                          </p:stCondLst>
                                        </p:cTn>
                                        <p:tgtEl>
                                          <p:spTgt spid="22"/>
                                        </p:tgtEl>
                                      </p:cBhvr>
                                      <p:to x="100000" y="60000"/>
                                    </p:animScale>
                                    <p:animScale>
                                      <p:cBhvr>
                                        <p:cTn id="28" dur="166" decel="50000">
                                          <p:stCondLst>
                                            <p:cond delay="676"/>
                                          </p:stCondLst>
                                        </p:cTn>
                                        <p:tgtEl>
                                          <p:spTgt spid="22"/>
                                        </p:tgtEl>
                                      </p:cBhvr>
                                      <p:to x="100000" y="100000"/>
                                    </p:animScale>
                                    <p:animScale>
                                      <p:cBhvr>
                                        <p:cTn id="29" dur="26">
                                          <p:stCondLst>
                                            <p:cond delay="1312"/>
                                          </p:stCondLst>
                                        </p:cTn>
                                        <p:tgtEl>
                                          <p:spTgt spid="22"/>
                                        </p:tgtEl>
                                      </p:cBhvr>
                                      <p:to x="100000" y="80000"/>
                                    </p:animScale>
                                    <p:animScale>
                                      <p:cBhvr>
                                        <p:cTn id="30" dur="166" decel="50000">
                                          <p:stCondLst>
                                            <p:cond delay="1338"/>
                                          </p:stCondLst>
                                        </p:cTn>
                                        <p:tgtEl>
                                          <p:spTgt spid="22"/>
                                        </p:tgtEl>
                                      </p:cBhvr>
                                      <p:to x="100000" y="100000"/>
                                    </p:animScale>
                                    <p:animScale>
                                      <p:cBhvr>
                                        <p:cTn id="31" dur="26">
                                          <p:stCondLst>
                                            <p:cond delay="1642"/>
                                          </p:stCondLst>
                                        </p:cTn>
                                        <p:tgtEl>
                                          <p:spTgt spid="22"/>
                                        </p:tgtEl>
                                      </p:cBhvr>
                                      <p:to x="100000" y="90000"/>
                                    </p:animScale>
                                    <p:animScale>
                                      <p:cBhvr>
                                        <p:cTn id="32" dur="166" decel="50000">
                                          <p:stCondLst>
                                            <p:cond delay="1668"/>
                                          </p:stCondLst>
                                        </p:cTn>
                                        <p:tgtEl>
                                          <p:spTgt spid="22"/>
                                        </p:tgtEl>
                                      </p:cBhvr>
                                      <p:to x="100000" y="100000"/>
                                    </p:animScale>
                                    <p:animScale>
                                      <p:cBhvr>
                                        <p:cTn id="33" dur="26">
                                          <p:stCondLst>
                                            <p:cond delay="1808"/>
                                          </p:stCondLst>
                                        </p:cTn>
                                        <p:tgtEl>
                                          <p:spTgt spid="22"/>
                                        </p:tgtEl>
                                      </p:cBhvr>
                                      <p:to x="100000" y="95000"/>
                                    </p:animScale>
                                    <p:animScale>
                                      <p:cBhvr>
                                        <p:cTn id="34" dur="166" decel="50000">
                                          <p:stCondLst>
                                            <p:cond delay="1834"/>
                                          </p:stCondLst>
                                        </p:cTn>
                                        <p:tgtEl>
                                          <p:spTgt spid="22"/>
                                        </p:tgtEl>
                                      </p:cBhvr>
                                      <p:to x="100000" y="100000"/>
                                    </p:animScale>
                                  </p:childTnLst>
                                </p:cTn>
                              </p:par>
                              <p:par>
                                <p:cTn id="35" presetID="26"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down)">
                                      <p:cBhvr>
                                        <p:cTn id="37" dur="580">
                                          <p:stCondLst>
                                            <p:cond delay="0"/>
                                          </p:stCondLst>
                                        </p:cTn>
                                        <p:tgtEl>
                                          <p:spTgt spid="20"/>
                                        </p:tgtEl>
                                      </p:cBhvr>
                                    </p:animEffect>
                                    <p:anim calcmode="lin" valueType="num">
                                      <p:cBhvr>
                                        <p:cTn id="38"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43" dur="26">
                                          <p:stCondLst>
                                            <p:cond delay="650"/>
                                          </p:stCondLst>
                                        </p:cTn>
                                        <p:tgtEl>
                                          <p:spTgt spid="20"/>
                                        </p:tgtEl>
                                      </p:cBhvr>
                                      <p:to x="100000" y="60000"/>
                                    </p:animScale>
                                    <p:animScale>
                                      <p:cBhvr>
                                        <p:cTn id="44" dur="166" decel="50000">
                                          <p:stCondLst>
                                            <p:cond delay="676"/>
                                          </p:stCondLst>
                                        </p:cTn>
                                        <p:tgtEl>
                                          <p:spTgt spid="20"/>
                                        </p:tgtEl>
                                      </p:cBhvr>
                                      <p:to x="100000" y="100000"/>
                                    </p:animScale>
                                    <p:animScale>
                                      <p:cBhvr>
                                        <p:cTn id="45" dur="26">
                                          <p:stCondLst>
                                            <p:cond delay="1312"/>
                                          </p:stCondLst>
                                        </p:cTn>
                                        <p:tgtEl>
                                          <p:spTgt spid="20"/>
                                        </p:tgtEl>
                                      </p:cBhvr>
                                      <p:to x="100000" y="80000"/>
                                    </p:animScale>
                                    <p:animScale>
                                      <p:cBhvr>
                                        <p:cTn id="46" dur="166" decel="50000">
                                          <p:stCondLst>
                                            <p:cond delay="1338"/>
                                          </p:stCondLst>
                                        </p:cTn>
                                        <p:tgtEl>
                                          <p:spTgt spid="20"/>
                                        </p:tgtEl>
                                      </p:cBhvr>
                                      <p:to x="100000" y="100000"/>
                                    </p:animScale>
                                    <p:animScale>
                                      <p:cBhvr>
                                        <p:cTn id="47" dur="26">
                                          <p:stCondLst>
                                            <p:cond delay="1642"/>
                                          </p:stCondLst>
                                        </p:cTn>
                                        <p:tgtEl>
                                          <p:spTgt spid="20"/>
                                        </p:tgtEl>
                                      </p:cBhvr>
                                      <p:to x="100000" y="90000"/>
                                    </p:animScale>
                                    <p:animScale>
                                      <p:cBhvr>
                                        <p:cTn id="48" dur="166" decel="50000">
                                          <p:stCondLst>
                                            <p:cond delay="1668"/>
                                          </p:stCondLst>
                                        </p:cTn>
                                        <p:tgtEl>
                                          <p:spTgt spid="20"/>
                                        </p:tgtEl>
                                      </p:cBhvr>
                                      <p:to x="100000" y="100000"/>
                                    </p:animScale>
                                    <p:animScale>
                                      <p:cBhvr>
                                        <p:cTn id="49" dur="26">
                                          <p:stCondLst>
                                            <p:cond delay="1808"/>
                                          </p:stCondLst>
                                        </p:cTn>
                                        <p:tgtEl>
                                          <p:spTgt spid="20"/>
                                        </p:tgtEl>
                                      </p:cBhvr>
                                      <p:to x="100000" y="95000"/>
                                    </p:animScale>
                                    <p:animScale>
                                      <p:cBhvr>
                                        <p:cTn id="50" dur="166" decel="50000">
                                          <p:stCondLst>
                                            <p:cond delay="1834"/>
                                          </p:stCondLst>
                                        </p:cTn>
                                        <p:tgtEl>
                                          <p:spTgt spid="2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71A77D5-60E8-9F52-4FE1-8E92A3766C9B}"/>
              </a:ext>
            </a:extLst>
          </p:cNvPr>
          <p:cNvSpPr>
            <a:spLocks noGrp="1"/>
          </p:cNvSpPr>
          <p:nvPr>
            <p:ph type="sldNum" sz="quarter" idx="16"/>
          </p:nvPr>
        </p:nvSpPr>
        <p:spPr>
          <a:xfrm>
            <a:off x="9102104" y="6355666"/>
            <a:ext cx="2743200" cy="365125"/>
          </a:xfrm>
        </p:spPr>
        <p:txBody>
          <a:bodyPr/>
          <a:lstStyle/>
          <a:p>
            <a:fld id="{FEC4A954-C260-E84D-8B85-4D54550A05DF}" type="slidenum">
              <a:rPr lang="it-IT" smtClean="0"/>
              <a:pPr/>
              <a:t>9</a:t>
            </a:fld>
            <a:endParaRPr lang="it-IT"/>
          </a:p>
        </p:txBody>
      </p:sp>
      <p:pic>
        <p:nvPicPr>
          <p:cNvPr id="16" name="Picture 15" descr="A graph of a graph showing different colors&#10;&#10;AI-generated content may be incorrect.">
            <a:extLst>
              <a:ext uri="{FF2B5EF4-FFF2-40B4-BE49-F238E27FC236}">
                <a16:creationId xmlns:a16="http://schemas.microsoft.com/office/drawing/2014/main" id="{1534D10C-D3F3-366F-C8F9-94DD0C5D67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363" y="1151580"/>
            <a:ext cx="6101637" cy="3945877"/>
          </a:xfrm>
          <a:prstGeom prst="rect">
            <a:avLst/>
          </a:prstGeom>
        </p:spPr>
      </p:pic>
      <p:sp>
        <p:nvSpPr>
          <p:cNvPr id="19" name="Title 3">
            <a:extLst>
              <a:ext uri="{FF2B5EF4-FFF2-40B4-BE49-F238E27FC236}">
                <a16:creationId xmlns:a16="http://schemas.microsoft.com/office/drawing/2014/main" id="{861BDA01-62FD-8A03-387E-26DFE8AC1C85}"/>
              </a:ext>
            </a:extLst>
          </p:cNvPr>
          <p:cNvSpPr>
            <a:spLocks noGrp="1"/>
          </p:cNvSpPr>
          <p:nvPr>
            <p:ph type="title"/>
          </p:nvPr>
        </p:nvSpPr>
        <p:spPr>
          <a:xfrm>
            <a:off x="506879" y="137209"/>
            <a:ext cx="10811005" cy="588985"/>
          </a:xfrm>
        </p:spPr>
        <p:txBody>
          <a:bodyPr/>
          <a:lstStyle/>
          <a:p>
            <a:r>
              <a:rPr lang="en-US" sz="3600" b="1">
                <a:solidFill>
                  <a:srgbClr val="007C58"/>
                </a:solidFill>
                <a:latin typeface="Roboto Slab" pitchFamily="2" charset="0"/>
                <a:ea typeface="Roboto Slab" pitchFamily="2" charset="0"/>
                <a:cs typeface="+mn-cs"/>
              </a:rPr>
              <a:t>Ex-situ Raman spectroscopy</a:t>
            </a:r>
          </a:p>
        </p:txBody>
      </p:sp>
      <p:pic>
        <p:nvPicPr>
          <p:cNvPr id="6" name="Picture 5" descr="A graph of a graph of a red line&#10;&#10;AI-generated content may be incorrect.">
            <a:extLst>
              <a:ext uri="{FF2B5EF4-FFF2-40B4-BE49-F238E27FC236}">
                <a16:creationId xmlns:a16="http://schemas.microsoft.com/office/drawing/2014/main" id="{9610648C-A574-EC8A-61CF-85D2B41E00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 y="771854"/>
            <a:ext cx="6217958" cy="4021102"/>
          </a:xfrm>
          <a:prstGeom prst="rect">
            <a:avLst/>
          </a:prstGeom>
        </p:spPr>
      </p:pic>
      <p:sp>
        <p:nvSpPr>
          <p:cNvPr id="12" name="Arrow: Right 11">
            <a:extLst>
              <a:ext uri="{FF2B5EF4-FFF2-40B4-BE49-F238E27FC236}">
                <a16:creationId xmlns:a16="http://schemas.microsoft.com/office/drawing/2014/main" id="{312E87FD-B7D5-D573-D0BE-B6CBB0A04D69}"/>
              </a:ext>
            </a:extLst>
          </p:cNvPr>
          <p:cNvSpPr/>
          <p:nvPr/>
        </p:nvSpPr>
        <p:spPr>
          <a:xfrm>
            <a:off x="733606" y="3546775"/>
            <a:ext cx="5483786" cy="1033098"/>
          </a:xfrm>
          <a:prstGeom prst="rightArrow">
            <a:avLst/>
          </a:prstGeom>
          <a:noFill/>
          <a:ln w="38100">
            <a:solidFill>
              <a:schemeClr val="accent5">
                <a:lumMod val="7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 name="Straight Arrow Connector 1">
            <a:extLst>
              <a:ext uri="{FF2B5EF4-FFF2-40B4-BE49-F238E27FC236}">
                <a16:creationId xmlns:a16="http://schemas.microsoft.com/office/drawing/2014/main" id="{26B6147C-717B-F757-DBC7-3A04E32FF7A7}"/>
              </a:ext>
            </a:extLst>
          </p:cNvPr>
          <p:cNvCxnSpPr>
            <a:cxnSpLocks/>
          </p:cNvCxnSpPr>
          <p:nvPr/>
        </p:nvCxnSpPr>
        <p:spPr>
          <a:xfrm flipV="1">
            <a:off x="8561071" y="3853506"/>
            <a:ext cx="0" cy="847725"/>
          </a:xfrm>
          <a:prstGeom prst="straightConnector1">
            <a:avLst/>
          </a:prstGeom>
          <a:ln w="57150">
            <a:solidFill>
              <a:srgbClr val="B1B50B"/>
            </a:solidFill>
            <a:tailEnd type="triangle"/>
          </a:ln>
        </p:spPr>
        <p:style>
          <a:lnRef idx="2">
            <a:schemeClr val="accent1"/>
          </a:lnRef>
          <a:fillRef idx="0">
            <a:schemeClr val="accent1"/>
          </a:fillRef>
          <a:effectRef idx="1">
            <a:schemeClr val="accent1"/>
          </a:effectRef>
          <a:fontRef idx="minor">
            <a:schemeClr val="tx1"/>
          </a:fontRef>
        </p:style>
      </p:cxnSp>
      <p:cxnSp>
        <p:nvCxnSpPr>
          <p:cNvPr id="3" name="Straight Arrow Connector 2">
            <a:extLst>
              <a:ext uri="{FF2B5EF4-FFF2-40B4-BE49-F238E27FC236}">
                <a16:creationId xmlns:a16="http://schemas.microsoft.com/office/drawing/2014/main" id="{84ABFA49-C540-6868-3E46-33B719B43F95}"/>
              </a:ext>
            </a:extLst>
          </p:cNvPr>
          <p:cNvCxnSpPr/>
          <p:nvPr/>
        </p:nvCxnSpPr>
        <p:spPr>
          <a:xfrm flipV="1">
            <a:off x="7436847" y="4038879"/>
            <a:ext cx="0" cy="933450"/>
          </a:xfrm>
          <a:prstGeom prst="straightConnector1">
            <a:avLst/>
          </a:prstGeom>
          <a:ln w="57150">
            <a:solidFill>
              <a:srgbClr val="B1B50B"/>
            </a:solidFill>
            <a:tailEnd type="triangle"/>
          </a:ln>
        </p:spPr>
        <p:style>
          <a:lnRef idx="2">
            <a:schemeClr val="accent1"/>
          </a:lnRef>
          <a:fillRef idx="0">
            <a:schemeClr val="accent1"/>
          </a:fillRef>
          <a:effectRef idx="1">
            <a:schemeClr val="accent1"/>
          </a:effectRef>
          <a:fontRef idx="minor">
            <a:schemeClr val="tx1"/>
          </a:fontRef>
        </p:style>
      </p:cxnSp>
      <p:cxnSp>
        <p:nvCxnSpPr>
          <p:cNvPr id="4" name="Straight Arrow Connector 3">
            <a:extLst>
              <a:ext uri="{FF2B5EF4-FFF2-40B4-BE49-F238E27FC236}">
                <a16:creationId xmlns:a16="http://schemas.microsoft.com/office/drawing/2014/main" id="{84A7EB92-20E0-2CAB-9496-15E0696A4AEE}"/>
              </a:ext>
            </a:extLst>
          </p:cNvPr>
          <p:cNvCxnSpPr>
            <a:cxnSpLocks/>
          </p:cNvCxnSpPr>
          <p:nvPr/>
        </p:nvCxnSpPr>
        <p:spPr>
          <a:xfrm>
            <a:off x="7619240" y="2931636"/>
            <a:ext cx="0" cy="385763"/>
          </a:xfrm>
          <a:prstGeom prst="straightConnector1">
            <a:avLst/>
          </a:prstGeom>
          <a:ln w="38100">
            <a:solidFill>
              <a:srgbClr val="FF6517"/>
            </a:solidFill>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08AE94C1-0076-8B43-86EE-1559A1E74300}"/>
              </a:ext>
            </a:extLst>
          </p:cNvPr>
          <p:cNvCxnSpPr>
            <a:cxnSpLocks/>
          </p:cNvCxnSpPr>
          <p:nvPr/>
        </p:nvCxnSpPr>
        <p:spPr>
          <a:xfrm>
            <a:off x="8746508" y="2600193"/>
            <a:ext cx="0" cy="432218"/>
          </a:xfrm>
          <a:prstGeom prst="straightConnector1">
            <a:avLst/>
          </a:prstGeom>
          <a:ln w="38100">
            <a:solidFill>
              <a:srgbClr val="FF6517"/>
            </a:solidFill>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58E59247-55E6-B34D-ECA4-3DE8646A891A}"/>
              </a:ext>
            </a:extLst>
          </p:cNvPr>
          <p:cNvCxnSpPr>
            <a:cxnSpLocks/>
          </p:cNvCxnSpPr>
          <p:nvPr/>
        </p:nvCxnSpPr>
        <p:spPr>
          <a:xfrm>
            <a:off x="9855177" y="3163040"/>
            <a:ext cx="0" cy="432218"/>
          </a:xfrm>
          <a:prstGeom prst="straightConnector1">
            <a:avLst/>
          </a:prstGeom>
          <a:ln w="38100">
            <a:solidFill>
              <a:srgbClr val="FF6517"/>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BFECFBA3-ED1D-2D4A-952F-D40E94390104}"/>
              </a:ext>
            </a:extLst>
          </p:cNvPr>
          <p:cNvCxnSpPr>
            <a:cxnSpLocks/>
          </p:cNvCxnSpPr>
          <p:nvPr/>
        </p:nvCxnSpPr>
        <p:spPr>
          <a:xfrm>
            <a:off x="10238794" y="3421288"/>
            <a:ext cx="0" cy="432218"/>
          </a:xfrm>
          <a:prstGeom prst="straightConnector1">
            <a:avLst/>
          </a:prstGeom>
          <a:ln w="38100">
            <a:solidFill>
              <a:srgbClr val="FF6517"/>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EE3B1D03-E747-0DC3-B494-66B183971B3D}"/>
              </a:ext>
            </a:extLst>
          </p:cNvPr>
          <p:cNvCxnSpPr>
            <a:cxnSpLocks/>
          </p:cNvCxnSpPr>
          <p:nvPr/>
        </p:nvCxnSpPr>
        <p:spPr>
          <a:xfrm>
            <a:off x="7436847" y="1231693"/>
            <a:ext cx="0" cy="432218"/>
          </a:xfrm>
          <a:prstGeom prst="straightConnector1">
            <a:avLst/>
          </a:prstGeom>
          <a:ln w="38100">
            <a:solidFill>
              <a:srgbClr val="FF6517"/>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62218926-C3E8-D3AC-DA7D-9EF54039F3E7}"/>
              </a:ext>
            </a:extLst>
          </p:cNvPr>
          <p:cNvCxnSpPr>
            <a:cxnSpLocks/>
          </p:cNvCxnSpPr>
          <p:nvPr/>
        </p:nvCxnSpPr>
        <p:spPr>
          <a:xfrm>
            <a:off x="8561071" y="2908408"/>
            <a:ext cx="0" cy="432218"/>
          </a:xfrm>
          <a:prstGeom prst="straightConnector1">
            <a:avLst/>
          </a:prstGeom>
          <a:ln w="38100">
            <a:solidFill>
              <a:srgbClr val="FF6517"/>
            </a:solidFill>
            <a:tailEnd type="triangle"/>
          </a:ln>
        </p:spPr>
        <p:style>
          <a:lnRef idx="2">
            <a:schemeClr val="accent1"/>
          </a:lnRef>
          <a:fillRef idx="0">
            <a:schemeClr val="accent1"/>
          </a:fillRef>
          <a:effectRef idx="1">
            <a:schemeClr val="accent1"/>
          </a:effectRef>
          <a:fontRef idx="minor">
            <a:schemeClr val="tx1"/>
          </a:fontRef>
        </p:style>
      </p:cxnSp>
      <p:graphicFrame>
        <p:nvGraphicFramePr>
          <p:cNvPr id="21" name="Table 20">
            <a:extLst>
              <a:ext uri="{FF2B5EF4-FFF2-40B4-BE49-F238E27FC236}">
                <a16:creationId xmlns:a16="http://schemas.microsoft.com/office/drawing/2014/main" id="{5B1D1464-B751-2B35-1C76-EF11363A87A7}"/>
              </a:ext>
            </a:extLst>
          </p:cNvPr>
          <p:cNvGraphicFramePr>
            <a:graphicFrameLocks noGrp="1"/>
          </p:cNvGraphicFramePr>
          <p:nvPr>
            <p:extLst>
              <p:ext uri="{D42A27DB-BD31-4B8C-83A1-F6EECF244321}">
                <p14:modId xmlns:p14="http://schemas.microsoft.com/office/powerpoint/2010/main" val="1805249638"/>
              </p:ext>
            </p:extLst>
          </p:nvPr>
        </p:nvGraphicFramePr>
        <p:xfrm>
          <a:off x="2549589" y="5053413"/>
          <a:ext cx="7081548" cy="1788932"/>
        </p:xfrm>
        <a:graphic>
          <a:graphicData uri="http://schemas.openxmlformats.org/drawingml/2006/table">
            <a:tbl>
              <a:tblPr firstRow="1" bandRow="1">
                <a:tableStyleId>{5940675A-B579-460E-94D1-54222C63F5DA}</a:tableStyleId>
              </a:tblPr>
              <a:tblGrid>
                <a:gridCol w="3540774">
                  <a:extLst>
                    <a:ext uri="{9D8B030D-6E8A-4147-A177-3AD203B41FA5}">
                      <a16:colId xmlns:a16="http://schemas.microsoft.com/office/drawing/2014/main" val="2210884367"/>
                    </a:ext>
                  </a:extLst>
                </a:gridCol>
                <a:gridCol w="3540774">
                  <a:extLst>
                    <a:ext uri="{9D8B030D-6E8A-4147-A177-3AD203B41FA5}">
                      <a16:colId xmlns:a16="http://schemas.microsoft.com/office/drawing/2014/main" val="365084078"/>
                    </a:ext>
                  </a:extLst>
                </a:gridCol>
              </a:tblGrid>
              <a:tr h="630692">
                <a:tc>
                  <a:txBody>
                    <a:bodyPr/>
                    <a:lstStyle/>
                    <a:p>
                      <a:pPr algn="ctr"/>
                      <a:r>
                        <a:rPr lang="en-US" sz="1400" b="1">
                          <a:latin typeface="Calibri" panose="020F0502020204030204" pitchFamily="34" charset="0"/>
                          <a:ea typeface="Calibri" panose="020F0502020204030204" pitchFamily="34" charset="0"/>
                          <a:cs typeface="Calibri" panose="020F0502020204030204" pitchFamily="34" charset="0"/>
                        </a:rPr>
                        <a:t>148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chemeClr val="tx1"/>
                          </a:solidFill>
                          <a:latin typeface="Calibri" panose="020F0502020204030204" pitchFamily="34" charset="0"/>
                          <a:ea typeface="Calibri" panose="020F0502020204030204" pitchFamily="34" charset="0"/>
                          <a:cs typeface="Calibri" panose="020F0502020204030204" pitchFamily="34" charset="0"/>
                        </a:rPr>
                        <a:t>Anatase, Eg1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chemeClr val="tx1"/>
                          </a:solidFill>
                          <a:latin typeface="Calibri" panose="020F0502020204030204" pitchFamily="34" charset="0"/>
                          <a:ea typeface="Calibri" panose="020F0502020204030204" pitchFamily="34" charset="0"/>
                          <a:cs typeface="Calibri" panose="020F0502020204030204" pitchFamily="34" charset="0"/>
                        </a:rPr>
                        <a:t>Ti – O  (stretching )</a:t>
                      </a:r>
                    </a:p>
                  </a:txBody>
                  <a:tcPr anchor="ctr"/>
                </a:tc>
                <a:extLst>
                  <a:ext uri="{0D108BD9-81ED-4DB2-BD59-A6C34878D82A}">
                    <a16:rowId xmlns:a16="http://schemas.microsoft.com/office/drawing/2014/main" val="1694608048"/>
                  </a:ext>
                </a:extLst>
              </a:tr>
              <a:tr h="9910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latin typeface="Calibri" panose="020F0502020204030204" pitchFamily="34" charset="0"/>
                          <a:ea typeface="Calibri" panose="020F0502020204030204" pitchFamily="34" charset="0"/>
                          <a:cs typeface="Calibri" panose="020F0502020204030204" pitchFamily="34" charset="0"/>
                        </a:rPr>
                        <a:t>390-415</a:t>
                      </a:r>
                    </a:p>
                    <a:p>
                      <a:pPr algn="ctr"/>
                      <a:endParaRPr lang="en-US" sz="1400">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marL="0" algn="ctr" defTabSz="914400" rtl="0" eaLnBrk="1" latinLnBrk="0" hangingPunct="1"/>
                      <a:r>
                        <a:rPr lang="en-US" sz="1400" b="1">
                          <a:solidFill>
                            <a:schemeClr val="tx1"/>
                          </a:solidFill>
                          <a:latin typeface="Calibri" panose="020F0502020204030204" pitchFamily="34" charset="0"/>
                          <a:ea typeface="Calibri" panose="020F0502020204030204" pitchFamily="34" charset="0"/>
                          <a:cs typeface="Calibri" panose="020F0502020204030204" pitchFamily="34" charset="0"/>
                        </a:rPr>
                        <a:t>TiO</a:t>
                      </a:r>
                      <a:r>
                        <a:rPr lang="en-US" sz="1400" b="1" baseline="-25000">
                          <a:solidFill>
                            <a:schemeClr val="tx1"/>
                          </a:solidFill>
                          <a:latin typeface="Calibri" panose="020F0502020204030204" pitchFamily="34" charset="0"/>
                          <a:ea typeface="Calibri" panose="020F0502020204030204" pitchFamily="34" charset="0"/>
                          <a:cs typeface="Calibri" panose="020F0502020204030204" pitchFamily="34" charset="0"/>
                        </a:rPr>
                        <a:t>2</a:t>
                      </a:r>
                      <a:r>
                        <a:rPr lang="en-US" sz="1400" b="1">
                          <a:solidFill>
                            <a:schemeClr val="tx1"/>
                          </a:solidFill>
                          <a:latin typeface="Calibri" panose="020F0502020204030204" pitchFamily="34" charset="0"/>
                          <a:ea typeface="Calibri" panose="020F0502020204030204" pitchFamily="34" charset="0"/>
                          <a:cs typeface="Calibri" panose="020F0502020204030204" pitchFamily="34" charset="0"/>
                        </a:rPr>
                        <a:t>, Anatase </a:t>
                      </a:r>
                      <a:r>
                        <a:rPr lang="en-US" sz="1400" b="1"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rPr>
                        <a:t>B1g?</a:t>
                      </a:r>
                    </a:p>
                    <a:p>
                      <a:pPr marL="0" algn="ctr" defTabSz="914400" rtl="0" eaLnBrk="1" latinLnBrk="0" hangingPunct="1"/>
                      <a:r>
                        <a:rPr lang="en-US" sz="1400" b="1"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rPr>
                        <a:t>Or</a:t>
                      </a:r>
                    </a:p>
                    <a:p>
                      <a:pPr algn="ctr"/>
                      <a:r>
                        <a:rPr lang="en-US" sz="1400" b="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rPr>
                        <a:t>Symmetric stretching of bridging oxygens (BO) in </a:t>
                      </a:r>
                      <a:r>
                        <a:rPr lang="en-US" sz="1400" b="1"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rPr>
                        <a:t>6-membered</a:t>
                      </a:r>
                    </a:p>
                    <a:p>
                      <a:pPr algn="ctr"/>
                      <a:r>
                        <a:rPr lang="sv-SE" sz="1400" b="1"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rPr>
                        <a:t>GeO4 rings: Ge–O–Ge?</a:t>
                      </a:r>
                      <a:endParaRPr lang="en-US" sz="1400">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2384676709"/>
                  </a:ext>
                </a:extLst>
              </a:tr>
            </a:tbl>
          </a:graphicData>
        </a:graphic>
      </p:graphicFrame>
      <p:cxnSp>
        <p:nvCxnSpPr>
          <p:cNvPr id="24" name="Straight Arrow Connector 23">
            <a:extLst>
              <a:ext uri="{FF2B5EF4-FFF2-40B4-BE49-F238E27FC236}">
                <a16:creationId xmlns:a16="http://schemas.microsoft.com/office/drawing/2014/main" id="{16308E0A-E9C7-320A-92DA-9553D8B848C9}"/>
              </a:ext>
            </a:extLst>
          </p:cNvPr>
          <p:cNvCxnSpPr>
            <a:cxnSpLocks/>
          </p:cNvCxnSpPr>
          <p:nvPr/>
        </p:nvCxnSpPr>
        <p:spPr>
          <a:xfrm>
            <a:off x="7880649" y="2908408"/>
            <a:ext cx="0" cy="432218"/>
          </a:xfrm>
          <a:prstGeom prst="straightConnector1">
            <a:avLst/>
          </a:prstGeom>
          <a:ln w="38100">
            <a:solidFill>
              <a:srgbClr val="FF6517"/>
            </a:solidFill>
            <a:tailEnd type="triangle"/>
          </a:ln>
        </p:spPr>
        <p:style>
          <a:lnRef idx="2">
            <a:schemeClr val="accent1"/>
          </a:lnRef>
          <a:fillRef idx="0">
            <a:schemeClr val="accent1"/>
          </a:fillRef>
          <a:effectRef idx="1">
            <a:schemeClr val="accent1"/>
          </a:effectRef>
          <a:fontRef idx="minor">
            <a:schemeClr val="tx1"/>
          </a:fontRef>
        </p:style>
      </p:cxnSp>
      <p:sp>
        <p:nvSpPr>
          <p:cNvPr id="25" name="Oval 24">
            <a:extLst>
              <a:ext uri="{FF2B5EF4-FFF2-40B4-BE49-F238E27FC236}">
                <a16:creationId xmlns:a16="http://schemas.microsoft.com/office/drawing/2014/main" id="{E925E8A7-CD56-CC48-2D81-DD42E1E38A1B}"/>
              </a:ext>
            </a:extLst>
          </p:cNvPr>
          <p:cNvSpPr/>
          <p:nvPr/>
        </p:nvSpPr>
        <p:spPr>
          <a:xfrm>
            <a:off x="10754039" y="177772"/>
            <a:ext cx="1091265" cy="689408"/>
          </a:xfrm>
          <a:prstGeom prst="ellipse">
            <a:avLst/>
          </a:prstGeom>
          <a:solidFill>
            <a:srgbClr val="00B0F0"/>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accent1">
                    <a:lumMod val="50000"/>
                  </a:schemeClr>
                </a:solidFill>
              </a:rPr>
              <a:t>Blue Laser</a:t>
            </a:r>
          </a:p>
        </p:txBody>
      </p:sp>
    </p:spTree>
    <p:extLst>
      <p:ext uri="{BB962C8B-B14F-4D97-AF65-F5344CB8AC3E}">
        <p14:creationId xmlns:p14="http://schemas.microsoft.com/office/powerpoint/2010/main" val="36964629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3324</TotalTime>
  <Words>2766</Words>
  <Application>Microsoft Office PowerPoint</Application>
  <PresentationFormat>Widescreen</PresentationFormat>
  <Paragraphs>346</Paragraphs>
  <Slides>36</Slides>
  <Notes>14</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7" baseType="lpstr">
      <vt:lpstr>Aptos</vt:lpstr>
      <vt:lpstr>Aptos Display</vt:lpstr>
      <vt:lpstr>Arial</vt:lpstr>
      <vt:lpstr>Calibri</vt:lpstr>
      <vt:lpstr>Fira Sans</vt:lpstr>
      <vt:lpstr>Fira Sans Medium</vt:lpstr>
      <vt:lpstr>GreekC</vt:lpstr>
      <vt:lpstr>Roboto Slab</vt:lpstr>
      <vt:lpstr>Times New Roman</vt:lpstr>
      <vt:lpstr>Office Theme</vt:lpstr>
      <vt:lpstr>CorelDRAW</vt:lpstr>
      <vt:lpstr>Evolution of Optical Coating Thin Films Following Thermal Annealing: Raman Investigation and IR Spectroscopic Ellipsometry</vt:lpstr>
      <vt:lpstr>PowerPoint Presentation</vt:lpstr>
      <vt:lpstr>PowerPoint Presentation</vt:lpstr>
      <vt:lpstr>PowerPoint Presentation</vt:lpstr>
      <vt:lpstr>PowerPoint Presentation</vt:lpstr>
      <vt:lpstr>PowerPoint Presentation</vt:lpstr>
      <vt:lpstr>In-situ  and Ex-situ Raman Spectroscopy</vt:lpstr>
      <vt:lpstr>In-Situ Raman Spectroscopy: Structural Evolution During Annealing</vt:lpstr>
      <vt:lpstr>Ex-situ Raman spectroscopy</vt:lpstr>
      <vt:lpstr>Ex-situ IRSE (Infrared Spectroscopic Ellipsometry)</vt:lpstr>
      <vt:lpstr>PowerPoint Presentation</vt:lpstr>
      <vt:lpstr> </vt:lpstr>
      <vt:lpstr>PowerPoint Presentation</vt:lpstr>
      <vt:lpstr>PowerPoint Presentation</vt:lpstr>
      <vt:lpstr>PowerPoint Presentation</vt:lpstr>
      <vt:lpstr>PowerPoint Presentation</vt:lpstr>
      <vt:lpstr>Morphology – AFM (ex-situ)</vt:lpstr>
      <vt:lpstr>PowerPoint Presentation</vt:lpstr>
      <vt:lpstr>PowerPoint Presentation</vt:lpstr>
      <vt:lpstr>PowerPoint Presentation</vt:lpstr>
      <vt:lpstr>PowerPoint Presentation</vt:lpstr>
      <vt:lpstr>PowerPoint Presentation</vt:lpstr>
      <vt:lpstr>In-situ 600°C</vt:lpstr>
      <vt:lpstr>PowerPoint Presentation</vt:lpstr>
      <vt:lpstr>Ex-situ Raman Spectroscopy annealed at 700 °C (2h plateau at 600 °C)</vt:lpstr>
      <vt:lpstr>GeO2 on Silicon</vt:lpstr>
      <vt:lpstr>ATR VS IR</vt:lpstr>
      <vt:lpstr>Study the dynamics of crystallization</vt:lpstr>
      <vt:lpstr>PowerPoint Presentation</vt:lpstr>
      <vt:lpstr>PowerPoint Presentation</vt:lpstr>
      <vt:lpstr>In-Situ Raman Spectroscopy: Structural Evolution During Annealing</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Shima Samandari</dc:creator>
  <cp:lastModifiedBy>Shima Samandari</cp:lastModifiedBy>
  <cp:revision>77</cp:revision>
  <dcterms:created xsi:type="dcterms:W3CDTF">2025-10-02T09:33:48Z</dcterms:created>
  <dcterms:modified xsi:type="dcterms:W3CDTF">2025-10-07T09:03:37Z</dcterms:modified>
</cp:coreProperties>
</file>