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1" r:id="rId3"/>
    <p:sldId id="261" r:id="rId4"/>
    <p:sldId id="273" r:id="rId5"/>
    <p:sldId id="274" r:id="rId6"/>
    <p:sldId id="281" r:id="rId7"/>
    <p:sldId id="282" r:id="rId8"/>
    <p:sldId id="283" r:id="rId9"/>
    <p:sldId id="293" r:id="rId10"/>
    <p:sldId id="290" r:id="rId11"/>
    <p:sldId id="295" r:id="rId12"/>
    <p:sldId id="301" r:id="rId13"/>
    <p:sldId id="306" r:id="rId14"/>
    <p:sldId id="307" r:id="rId15"/>
    <p:sldId id="311" r:id="rId16"/>
    <p:sldId id="286" r:id="rId17"/>
    <p:sldId id="302" r:id="rId18"/>
    <p:sldId id="292" r:id="rId19"/>
    <p:sldId id="31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4FB"/>
    <a:srgbClr val="FFEBCD"/>
    <a:srgbClr val="FFE0B3"/>
    <a:srgbClr val="E0EBF8"/>
    <a:srgbClr val="88B1E3"/>
    <a:srgbClr val="FFC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44" autoAdjust="0"/>
  </p:normalViewPr>
  <p:slideViewPr>
    <p:cSldViewPr snapToGrid="0" showGuides="1">
      <p:cViewPr varScale="1">
        <p:scale>
          <a:sx n="78" d="100"/>
          <a:sy n="78" d="100"/>
        </p:scale>
        <p:origin x="878" y="72"/>
      </p:cViewPr>
      <p:guideLst>
        <p:guide orient="horz" pos="2750"/>
        <p:guide pos="3885"/>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D3CDD-0DC7-47F1-BA60-72BA63E58BAD}" type="datetimeFigureOut">
              <a:rPr lang="it-IT" smtClean="0"/>
              <a:t>07/10/2025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63D50-1AF7-4C28-926F-C1C4B9E8CA16}" type="slidenum">
              <a:rPr lang="it-IT" smtClean="0"/>
              <a:t>‹#›</a:t>
            </a:fld>
            <a:endParaRPr lang="it-IT"/>
          </a:p>
        </p:txBody>
      </p:sp>
    </p:spTree>
    <p:extLst>
      <p:ext uri="{BB962C8B-B14F-4D97-AF65-F5344CB8AC3E}">
        <p14:creationId xmlns:p14="http://schemas.microsoft.com/office/powerpoint/2010/main" val="343096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dirty="0"/>
              <a:t>Good </a:t>
            </a:r>
            <a:r>
              <a:rPr lang="it-IT" b="0" dirty="0" err="1"/>
              <a:t>morning</a:t>
            </a:r>
            <a:r>
              <a:rPr lang="it-IT" b="0" dirty="0"/>
              <a:t> to </a:t>
            </a:r>
            <a:r>
              <a:rPr lang="it-IT" b="0" dirty="0" err="1"/>
              <a:t>everyone</a:t>
            </a:r>
            <a:r>
              <a:rPr lang="it-IT" b="0" dirty="0"/>
              <a:t>, </a:t>
            </a:r>
            <a:r>
              <a:rPr lang="it-IT" b="0" dirty="0" err="1"/>
              <a:t>today</a:t>
            </a:r>
            <a:r>
              <a:rPr lang="it-IT" b="0" dirty="0"/>
              <a:t> </a:t>
            </a:r>
            <a:r>
              <a:rPr lang="it-IT" b="0" dirty="0" err="1"/>
              <a:t>I’m</a:t>
            </a:r>
            <a:r>
              <a:rPr lang="it-IT" b="0" dirty="0"/>
              <a:t> </a:t>
            </a:r>
            <a:r>
              <a:rPr lang="it-IT" b="0" dirty="0" err="1"/>
              <a:t>going</a:t>
            </a:r>
            <a:r>
              <a:rPr lang="it-IT" b="0" dirty="0"/>
              <a:t> to </a:t>
            </a:r>
            <a:r>
              <a:rPr lang="it-IT" b="0" dirty="0" err="1"/>
              <a:t>present</a:t>
            </a:r>
            <a:r>
              <a:rPr lang="it-IT" b="0" dirty="0"/>
              <a:t> </a:t>
            </a:r>
            <a:r>
              <a:rPr lang="it-IT" b="0" dirty="0" err="1"/>
              <a:t>my</a:t>
            </a:r>
            <a:r>
              <a:rPr lang="it-IT" b="0" dirty="0"/>
              <a:t> </a:t>
            </a:r>
            <a:r>
              <a:rPr lang="it-IT" b="0" dirty="0" err="1"/>
              <a:t>thesis</a:t>
            </a:r>
            <a:r>
              <a:rPr lang="it-IT" b="0" dirty="0"/>
              <a:t>, </a:t>
            </a:r>
            <a:r>
              <a:rPr lang="it-IT" b="0" dirty="0" err="1"/>
              <a:t>about</a:t>
            </a:r>
            <a:r>
              <a:rPr lang="it-IT" b="0" dirty="0"/>
              <a:t> silicon </a:t>
            </a:r>
            <a:r>
              <a:rPr lang="it-IT" b="0" dirty="0" err="1"/>
              <a:t>suspensions</a:t>
            </a:r>
            <a:r>
              <a:rPr lang="it-IT" b="0" dirty="0"/>
              <a:t> for the Einstein Telescope </a:t>
            </a:r>
            <a:r>
              <a:rPr lang="it-IT" b="0" dirty="0" err="1"/>
              <a:t>mirrors</a:t>
            </a:r>
            <a:r>
              <a:rPr lang="it-IT" b="0" dirty="0"/>
              <a:t>.</a:t>
            </a:r>
          </a:p>
        </p:txBody>
      </p:sp>
      <p:sp>
        <p:nvSpPr>
          <p:cNvPr id="4" name="Segnaposto numero diapositiva 3"/>
          <p:cNvSpPr>
            <a:spLocks noGrp="1"/>
          </p:cNvSpPr>
          <p:nvPr>
            <p:ph type="sldNum" sz="quarter" idx="5"/>
          </p:nvPr>
        </p:nvSpPr>
        <p:spPr/>
        <p:txBody>
          <a:bodyPr/>
          <a:lstStyle/>
          <a:p>
            <a:fld id="{EF063D50-1AF7-4C28-926F-C1C4B9E8CA16}" type="slidenum">
              <a:rPr lang="it-IT" smtClean="0"/>
              <a:t>1</a:t>
            </a:fld>
            <a:endParaRPr lang="it-IT"/>
          </a:p>
        </p:txBody>
      </p:sp>
    </p:spTree>
    <p:extLst>
      <p:ext uri="{BB962C8B-B14F-4D97-AF65-F5344CB8AC3E}">
        <p14:creationId xmlns:p14="http://schemas.microsoft.com/office/powerpoint/2010/main" val="306289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Thirdly the loss-angle measurements</a:t>
            </a:r>
          </a:p>
        </p:txBody>
      </p:sp>
      <p:sp>
        <p:nvSpPr>
          <p:cNvPr id="4" name="Segnaposto numero diapositiva 3"/>
          <p:cNvSpPr>
            <a:spLocks noGrp="1"/>
          </p:cNvSpPr>
          <p:nvPr>
            <p:ph type="sldNum" sz="quarter" idx="5"/>
          </p:nvPr>
        </p:nvSpPr>
        <p:spPr/>
        <p:txBody>
          <a:bodyPr/>
          <a:lstStyle/>
          <a:p>
            <a:fld id="{EF063D50-1AF7-4C28-926F-C1C4B9E8CA16}" type="slidenum">
              <a:rPr lang="it-IT" smtClean="0"/>
              <a:t>11</a:t>
            </a:fld>
            <a:endParaRPr lang="it-IT"/>
          </a:p>
        </p:txBody>
      </p:sp>
    </p:spTree>
    <p:extLst>
      <p:ext uri="{BB962C8B-B14F-4D97-AF65-F5344CB8AC3E}">
        <p14:creationId xmlns:p14="http://schemas.microsoft.com/office/powerpoint/2010/main" val="118121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measured</a:t>
            </a:r>
            <a:r>
              <a:rPr lang="it-IT" dirty="0"/>
              <a:t> sample </a:t>
            </a:r>
            <a:r>
              <a:rPr lang="it-IT" dirty="0" err="1"/>
              <a:t>is</a:t>
            </a:r>
            <a:r>
              <a:rPr lang="it-IT" dirty="0"/>
              <a:t> a silicon </a:t>
            </a:r>
            <a:r>
              <a:rPr lang="it-IT" dirty="0" err="1"/>
              <a:t>fiber</a:t>
            </a:r>
            <a:r>
              <a:rPr lang="it-IT" dirty="0"/>
              <a:t> 3 mm </a:t>
            </a:r>
            <a:r>
              <a:rPr lang="it-IT" dirty="0" err="1"/>
              <a:t>thick</a:t>
            </a:r>
            <a:r>
              <a:rPr lang="it-IT" dirty="0"/>
              <a:t> and 11,5 cm long, with </a:t>
            </a:r>
            <a:r>
              <a:rPr lang="it-IT" dirty="0" err="1"/>
              <a:t>grown</a:t>
            </a:r>
            <a:r>
              <a:rPr lang="it-IT" dirty="0"/>
              <a:t> head 8 mm </a:t>
            </a:r>
            <a:r>
              <a:rPr lang="it-IT" dirty="0" err="1"/>
              <a:t>thick</a:t>
            </a:r>
            <a:r>
              <a:rPr lang="it-IT" dirty="0"/>
              <a:t>. The </a:t>
            </a:r>
            <a:r>
              <a:rPr lang="it-IT" dirty="0" err="1"/>
              <a:t>fiber</a:t>
            </a:r>
            <a:r>
              <a:rPr lang="it-IT" dirty="0"/>
              <a:t> </a:t>
            </a:r>
            <a:r>
              <a:rPr lang="it-IT" dirty="0" err="1"/>
              <a:t>was</a:t>
            </a:r>
            <a:r>
              <a:rPr lang="it-IT" dirty="0"/>
              <a:t> </a:t>
            </a:r>
            <a:r>
              <a:rPr lang="it-IT" dirty="0" err="1"/>
              <a:t>produced</a:t>
            </a:r>
            <a:r>
              <a:rPr lang="it-IT" dirty="0"/>
              <a:t> by IKZ with FZ </a:t>
            </a:r>
            <a:r>
              <a:rPr lang="it-IT" dirty="0" err="1"/>
              <a:t>method</a:t>
            </a:r>
            <a:r>
              <a:rPr lang="it-IT" dirty="0"/>
              <a:t>. </a:t>
            </a:r>
            <a:endParaRPr lang="en-GB" dirty="0"/>
          </a:p>
        </p:txBody>
      </p:sp>
      <p:sp>
        <p:nvSpPr>
          <p:cNvPr id="4" name="Segnaposto numero diapositiva 3"/>
          <p:cNvSpPr>
            <a:spLocks noGrp="1"/>
          </p:cNvSpPr>
          <p:nvPr>
            <p:ph type="sldNum" sz="quarter" idx="5"/>
          </p:nvPr>
        </p:nvSpPr>
        <p:spPr/>
        <p:txBody>
          <a:bodyPr/>
          <a:lstStyle/>
          <a:p>
            <a:fld id="{EF063D50-1AF7-4C28-926F-C1C4B9E8CA16}" type="slidenum">
              <a:rPr lang="it-IT" smtClean="0"/>
              <a:t>12</a:t>
            </a:fld>
            <a:endParaRPr lang="it-IT"/>
          </a:p>
        </p:txBody>
      </p:sp>
    </p:spTree>
    <p:extLst>
      <p:ext uri="{BB962C8B-B14F-4D97-AF65-F5344CB8AC3E}">
        <p14:creationId xmlns:p14="http://schemas.microsoft.com/office/powerpoint/2010/main" val="54396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These</a:t>
            </a:r>
            <a:r>
              <a:rPr lang="it-IT" dirty="0"/>
              <a:t> are the </a:t>
            </a:r>
            <a:r>
              <a:rPr lang="it-IT" dirty="0" err="1"/>
              <a:t>two</a:t>
            </a:r>
            <a:r>
              <a:rPr lang="it-IT" dirty="0"/>
              <a:t> clamp </a:t>
            </a:r>
            <a:r>
              <a:rPr lang="it-IT" dirty="0" err="1"/>
              <a:t>used</a:t>
            </a:r>
            <a:r>
              <a:rPr lang="it-IT" dirty="0"/>
              <a:t> </a:t>
            </a:r>
            <a:r>
              <a:rPr lang="it-IT" dirty="0" err="1"/>
              <a:t>during</a:t>
            </a:r>
            <a:r>
              <a:rPr lang="it-IT" dirty="0"/>
              <a:t> the </a:t>
            </a:r>
            <a:r>
              <a:rPr lang="it-IT" dirty="0" err="1"/>
              <a:t>measurements</a:t>
            </a:r>
            <a:r>
              <a:rPr lang="it-IT" dirty="0"/>
              <a:t>, one in </a:t>
            </a:r>
            <a:r>
              <a:rPr lang="it-IT" dirty="0" err="1"/>
              <a:t>copper</a:t>
            </a:r>
            <a:r>
              <a:rPr lang="it-IT" dirty="0"/>
              <a:t> and one in </a:t>
            </a:r>
            <a:r>
              <a:rPr lang="it-IT" dirty="0" err="1"/>
              <a:t>steel</a:t>
            </a:r>
            <a:r>
              <a:rPr lang="it-IT" dirty="0"/>
              <a:t>. The clamp </a:t>
            </a:r>
            <a:r>
              <a:rPr lang="it-IT" dirty="0" err="1"/>
              <a:t>is</a:t>
            </a:r>
            <a:r>
              <a:rPr lang="it-IT" dirty="0"/>
              <a:t> </a:t>
            </a:r>
            <a:r>
              <a:rPr lang="it-IT" dirty="0" err="1"/>
              <a:t>important</a:t>
            </a:r>
            <a:r>
              <a:rPr lang="it-IT" dirty="0"/>
              <a:t> </a:t>
            </a:r>
            <a:r>
              <a:rPr lang="it-IT" dirty="0" err="1"/>
              <a:t>because</a:t>
            </a:r>
            <a:r>
              <a:rPr lang="it-IT" dirty="0"/>
              <a:t> </a:t>
            </a:r>
            <a:r>
              <a:rPr lang="it-IT" dirty="0" err="1"/>
              <a:t>probably</a:t>
            </a:r>
            <a:r>
              <a:rPr lang="it-IT" dirty="0"/>
              <a:t> </a:t>
            </a:r>
            <a:r>
              <a:rPr lang="it-IT" dirty="0" err="1"/>
              <a:t>it’s</a:t>
            </a:r>
            <a:r>
              <a:rPr lang="it-IT" dirty="0"/>
              <a:t> the </a:t>
            </a:r>
            <a:r>
              <a:rPr lang="it-IT" dirty="0" err="1"/>
              <a:t>dominant</a:t>
            </a:r>
            <a:r>
              <a:rPr lang="it-IT" dirty="0"/>
              <a:t> source of </a:t>
            </a:r>
            <a:r>
              <a:rPr lang="it-IT" dirty="0" err="1"/>
              <a:t>dissipation</a:t>
            </a:r>
            <a:r>
              <a:rPr lang="it-IT" dirty="0"/>
              <a:t>…</a:t>
            </a:r>
            <a:endParaRPr lang="en-GB" dirty="0"/>
          </a:p>
        </p:txBody>
      </p:sp>
      <p:sp>
        <p:nvSpPr>
          <p:cNvPr id="4" name="Segnaposto numero diapositiva 3"/>
          <p:cNvSpPr>
            <a:spLocks noGrp="1"/>
          </p:cNvSpPr>
          <p:nvPr>
            <p:ph type="sldNum" sz="quarter" idx="5"/>
          </p:nvPr>
        </p:nvSpPr>
        <p:spPr/>
        <p:txBody>
          <a:bodyPr/>
          <a:lstStyle/>
          <a:p>
            <a:fld id="{EF063D50-1AF7-4C28-926F-C1C4B9E8CA16}" type="slidenum">
              <a:rPr lang="it-IT" smtClean="0"/>
              <a:t>13</a:t>
            </a:fld>
            <a:endParaRPr lang="it-IT"/>
          </a:p>
        </p:txBody>
      </p:sp>
    </p:spTree>
    <p:extLst>
      <p:ext uri="{BB962C8B-B14F-4D97-AF65-F5344CB8AC3E}">
        <p14:creationId xmlns:p14="http://schemas.microsoft.com/office/powerpoint/2010/main" val="135292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Watching</a:t>
            </a:r>
            <a:r>
              <a:rPr lang="it-IT" dirty="0"/>
              <a:t> the </a:t>
            </a:r>
            <a:r>
              <a:rPr lang="it-IT" dirty="0" err="1"/>
              <a:t>results</a:t>
            </a:r>
            <a:r>
              <a:rPr lang="it-IT" dirty="0"/>
              <a:t> </a:t>
            </a:r>
            <a:r>
              <a:rPr lang="it-IT" dirty="0" err="1"/>
              <a:t>it</a:t>
            </a:r>
            <a:r>
              <a:rPr lang="it-IT" dirty="0"/>
              <a:t> can be </a:t>
            </a:r>
            <a:r>
              <a:rPr lang="it-IT" dirty="0" err="1"/>
              <a:t>stated</a:t>
            </a:r>
            <a:r>
              <a:rPr lang="it-IT" dirty="0"/>
              <a:t> </a:t>
            </a:r>
            <a:r>
              <a:rPr lang="it-IT" dirty="0" err="1"/>
              <a:t>that</a:t>
            </a:r>
            <a:r>
              <a:rPr lang="it-IT" dirty="0"/>
              <a:t> the clamp </a:t>
            </a:r>
            <a:r>
              <a:rPr lang="it-IT" dirty="0" err="1"/>
              <a:t>is</a:t>
            </a:r>
            <a:r>
              <a:rPr lang="it-IT" dirty="0"/>
              <a:t> the </a:t>
            </a:r>
            <a:r>
              <a:rPr lang="it-IT" dirty="0" err="1"/>
              <a:t>dominant</a:t>
            </a:r>
            <a:r>
              <a:rPr lang="it-IT" dirty="0"/>
              <a:t> source of </a:t>
            </a:r>
            <a:r>
              <a:rPr lang="it-IT" dirty="0" err="1"/>
              <a:t>dissipation</a:t>
            </a:r>
            <a:r>
              <a:rPr lang="it-I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Thanks to these results I have understood how to improve the measurement system, indeed I’ve just designed a new copper clamp with greater </a:t>
            </a:r>
            <a:r>
              <a:rPr lang="en-GB" sz="1200" b="0" i="0" u="none" strike="noStrike" kern="1200" baseline="0" dirty="0" err="1">
                <a:solidFill>
                  <a:schemeClr val="tx1"/>
                </a:solidFill>
                <a:latin typeface="+mn-lt"/>
                <a:ea typeface="+mn-ea"/>
                <a:cs typeface="+mn-cs"/>
              </a:rPr>
              <a:t>thicknes</a:t>
            </a:r>
            <a:r>
              <a:rPr lang="en-GB" sz="1200" b="0" i="0" u="none" strike="noStrike" kern="1200" baseline="0" dirty="0">
                <a:solidFill>
                  <a:schemeClr val="tx1"/>
                </a:solidFill>
                <a:latin typeface="+mn-lt"/>
                <a:ea typeface="+mn-ea"/>
                <a:cs typeface="+mn-cs"/>
              </a:rPr>
              <a:t> with inserts, to avoid the deformation of the clamp body.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Moreover, in future cryogenic </a:t>
            </a:r>
            <a:r>
              <a:rPr lang="en-GB" sz="1200" b="0" i="0" u="none" strike="noStrike" kern="1200" baseline="0" dirty="0" err="1">
                <a:solidFill>
                  <a:schemeClr val="tx1"/>
                </a:solidFill>
                <a:latin typeface="+mn-lt"/>
                <a:ea typeface="+mn-ea"/>
                <a:cs typeface="+mn-cs"/>
              </a:rPr>
              <a:t>measuremens</a:t>
            </a:r>
            <a:r>
              <a:rPr lang="en-GB" sz="1200" b="0" i="0" u="none" strike="noStrike" kern="1200" baseline="0" dirty="0">
                <a:solidFill>
                  <a:schemeClr val="tx1"/>
                </a:solidFill>
                <a:latin typeface="+mn-lt"/>
                <a:ea typeface="+mn-ea"/>
                <a:cs typeface="+mn-cs"/>
              </a:rPr>
              <a:t> will be performed.</a:t>
            </a:r>
            <a:endParaRPr lang="en-GB" b="0" dirty="0"/>
          </a:p>
        </p:txBody>
      </p:sp>
      <p:sp>
        <p:nvSpPr>
          <p:cNvPr id="4" name="Segnaposto numero diapositiva 3"/>
          <p:cNvSpPr>
            <a:spLocks noGrp="1"/>
          </p:cNvSpPr>
          <p:nvPr>
            <p:ph type="sldNum" sz="quarter" idx="5"/>
          </p:nvPr>
        </p:nvSpPr>
        <p:spPr/>
        <p:txBody>
          <a:bodyPr/>
          <a:lstStyle/>
          <a:p>
            <a:fld id="{EF063D50-1AF7-4C28-926F-C1C4B9E8CA16}" type="slidenum">
              <a:rPr lang="it-IT" smtClean="0"/>
              <a:t>14</a:t>
            </a:fld>
            <a:endParaRPr lang="it-IT"/>
          </a:p>
        </p:txBody>
      </p:sp>
    </p:spTree>
    <p:extLst>
      <p:ext uri="{BB962C8B-B14F-4D97-AF65-F5344CB8AC3E}">
        <p14:creationId xmlns:p14="http://schemas.microsoft.com/office/powerpoint/2010/main" val="216991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Finally I proposed a new spring blade geometry to reduce the vertical suspension thermal noise.</a:t>
            </a:r>
          </a:p>
        </p:txBody>
      </p:sp>
      <p:sp>
        <p:nvSpPr>
          <p:cNvPr id="4" name="Segnaposto numero diapositiva 3"/>
          <p:cNvSpPr>
            <a:spLocks noGrp="1"/>
          </p:cNvSpPr>
          <p:nvPr>
            <p:ph type="sldNum" sz="quarter" idx="5"/>
          </p:nvPr>
        </p:nvSpPr>
        <p:spPr/>
        <p:txBody>
          <a:bodyPr/>
          <a:lstStyle/>
          <a:p>
            <a:fld id="{EF063D50-1AF7-4C28-926F-C1C4B9E8CA16}" type="slidenum">
              <a:rPr lang="it-IT" smtClean="0"/>
              <a:t>15</a:t>
            </a:fld>
            <a:endParaRPr lang="it-IT"/>
          </a:p>
        </p:txBody>
      </p:sp>
    </p:spTree>
    <p:extLst>
      <p:ext uri="{BB962C8B-B14F-4D97-AF65-F5344CB8AC3E}">
        <p14:creationId xmlns:p14="http://schemas.microsoft.com/office/powerpoint/2010/main" val="2457297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Cradles</a:t>
            </a:r>
            <a:r>
              <a:rPr lang="it-IT" dirty="0"/>
              <a:t> are </a:t>
            </a:r>
            <a:r>
              <a:rPr lang="it-IT" dirty="0" err="1"/>
              <a:t>used</a:t>
            </a:r>
            <a:r>
              <a:rPr lang="it-IT" dirty="0"/>
              <a:t> to </a:t>
            </a:r>
            <a:r>
              <a:rPr lang="it-IT" dirty="0" err="1"/>
              <a:t>convert</a:t>
            </a:r>
            <a:r>
              <a:rPr lang="it-IT" dirty="0"/>
              <a:t> the </a:t>
            </a:r>
            <a:r>
              <a:rPr lang="it-IT" dirty="0" err="1"/>
              <a:t>concentrated</a:t>
            </a:r>
            <a:r>
              <a:rPr lang="it-IT" dirty="0"/>
              <a:t> load to a </a:t>
            </a:r>
            <a:r>
              <a:rPr lang="it-IT" dirty="0" err="1"/>
              <a:t>distributed</a:t>
            </a:r>
            <a:r>
              <a:rPr lang="it-IT" dirty="0"/>
              <a:t> load.</a:t>
            </a:r>
          </a:p>
          <a:p>
            <a:r>
              <a:rPr lang="it-IT" dirty="0"/>
              <a:t>40 </a:t>
            </a:r>
            <a:r>
              <a:rPr lang="it-IT" dirty="0" err="1"/>
              <a:t>fused</a:t>
            </a:r>
            <a:r>
              <a:rPr lang="it-IT" dirty="0"/>
              <a:t> </a:t>
            </a:r>
            <a:r>
              <a:rPr lang="it-IT" dirty="0" err="1"/>
              <a:t>silica</a:t>
            </a:r>
            <a:r>
              <a:rPr lang="it-IT" dirty="0"/>
              <a:t> samples </a:t>
            </a:r>
            <a:r>
              <a:rPr lang="it-IT" dirty="0" err="1"/>
              <a:t>were</a:t>
            </a:r>
            <a:r>
              <a:rPr lang="it-IT" dirty="0"/>
              <a:t> </a:t>
            </a:r>
            <a:r>
              <a:rPr lang="it-IT" dirty="0" err="1"/>
              <a:t>tested</a:t>
            </a:r>
            <a:r>
              <a:rPr lang="it-IT" dirty="0"/>
              <a:t> in 4 </a:t>
            </a:r>
            <a:r>
              <a:rPr lang="it-IT" dirty="0" err="1"/>
              <a:t>differents</a:t>
            </a:r>
            <a:r>
              <a:rPr lang="it-IT" dirty="0"/>
              <a:t> </a:t>
            </a:r>
            <a:r>
              <a:rPr lang="it-IT" dirty="0" err="1"/>
              <a:t>configurations</a:t>
            </a:r>
            <a:r>
              <a:rPr lang="it-IT" dirty="0"/>
              <a:t>. </a:t>
            </a:r>
            <a:r>
              <a:rPr lang="it-IT" dirty="0" err="1"/>
              <a:t>It</a:t>
            </a:r>
            <a:r>
              <a:rPr lang="it-IT" dirty="0"/>
              <a:t> can be </a:t>
            </a:r>
            <a:r>
              <a:rPr lang="it-IT" dirty="0" err="1"/>
              <a:t>seen</a:t>
            </a:r>
            <a:r>
              <a:rPr lang="it-IT" dirty="0"/>
              <a:t> </a:t>
            </a:r>
            <a:r>
              <a:rPr lang="it-IT" dirty="0" err="1"/>
              <a:t>that</a:t>
            </a:r>
            <a:r>
              <a:rPr lang="it-IT" dirty="0"/>
              <a:t> with </a:t>
            </a:r>
            <a:r>
              <a:rPr lang="it-IT" dirty="0" err="1"/>
              <a:t>cradles</a:t>
            </a:r>
            <a:r>
              <a:rPr lang="it-IT" dirty="0"/>
              <a:t> the </a:t>
            </a:r>
            <a:r>
              <a:rPr lang="it-IT" dirty="0" err="1"/>
              <a:t>measured</a:t>
            </a:r>
            <a:r>
              <a:rPr lang="it-IT" dirty="0"/>
              <a:t> </a:t>
            </a:r>
            <a:r>
              <a:rPr lang="it-IT" dirty="0" err="1"/>
              <a:t>strength</a:t>
            </a:r>
            <a:r>
              <a:rPr lang="it-IT" dirty="0"/>
              <a:t> </a:t>
            </a:r>
            <a:r>
              <a:rPr lang="it-IT" dirty="0" err="1"/>
              <a:t>is</a:t>
            </a:r>
            <a:r>
              <a:rPr lang="it-IT" dirty="0"/>
              <a:t> </a:t>
            </a:r>
            <a:r>
              <a:rPr lang="it-IT" dirty="0" err="1"/>
              <a:t>almost</a:t>
            </a:r>
            <a:r>
              <a:rPr lang="it-IT" dirty="0"/>
              <a:t> </a:t>
            </a:r>
            <a:r>
              <a:rPr lang="it-IT" dirty="0" err="1"/>
              <a:t>twice</a:t>
            </a:r>
            <a:r>
              <a:rPr lang="it-IT" dirty="0"/>
              <a:t> the </a:t>
            </a:r>
            <a:r>
              <a:rPr lang="it-IT" dirty="0" err="1"/>
              <a:t>measured</a:t>
            </a:r>
            <a:r>
              <a:rPr lang="it-IT" dirty="0"/>
              <a:t> one </a:t>
            </a:r>
            <a:r>
              <a:rPr lang="it-IT" dirty="0" err="1"/>
              <a:t>without</a:t>
            </a:r>
            <a:r>
              <a:rPr lang="it-IT" dirty="0"/>
              <a:t> </a:t>
            </a:r>
            <a:r>
              <a:rPr lang="it-IT" dirty="0" err="1"/>
              <a:t>cradles</a:t>
            </a:r>
            <a:r>
              <a:rPr lang="it-IT" dirty="0"/>
              <a:t>. </a:t>
            </a:r>
            <a:r>
              <a:rPr lang="it-IT" dirty="0" err="1"/>
              <a:t>While</a:t>
            </a:r>
            <a:r>
              <a:rPr lang="it-IT" dirty="0"/>
              <a:t> the </a:t>
            </a:r>
            <a:r>
              <a:rPr lang="it-IT" dirty="0" err="1"/>
              <a:t>presence</a:t>
            </a:r>
            <a:r>
              <a:rPr lang="it-IT" dirty="0"/>
              <a:t> or </a:t>
            </a:r>
            <a:r>
              <a:rPr lang="it-IT" dirty="0" err="1"/>
              <a:t>not</a:t>
            </a:r>
            <a:r>
              <a:rPr lang="it-IT" dirty="0"/>
              <a:t> of the upper </a:t>
            </a:r>
            <a:r>
              <a:rPr lang="it-IT" dirty="0" err="1"/>
              <a:t>contacts</a:t>
            </a:r>
            <a:r>
              <a:rPr lang="it-IT" dirty="0"/>
              <a:t> point </a:t>
            </a:r>
            <a:r>
              <a:rPr lang="it-IT" dirty="0" err="1"/>
              <a:t>articulation</a:t>
            </a:r>
            <a:r>
              <a:rPr lang="it-IT" dirty="0"/>
              <a:t> </a:t>
            </a:r>
            <a:r>
              <a:rPr lang="it-IT" dirty="0" err="1"/>
              <a:t>doesn’t</a:t>
            </a:r>
            <a:r>
              <a:rPr lang="it-IT" dirty="0"/>
              <a:t> </a:t>
            </a:r>
            <a:r>
              <a:rPr lang="it-IT" dirty="0" err="1"/>
              <a:t>seem</a:t>
            </a:r>
            <a:r>
              <a:rPr lang="it-IT" dirty="0"/>
              <a:t> to </a:t>
            </a:r>
            <a:r>
              <a:rPr lang="it-IT" dirty="0" err="1"/>
              <a:t>have</a:t>
            </a:r>
            <a:r>
              <a:rPr lang="it-IT" dirty="0"/>
              <a:t> a </a:t>
            </a:r>
            <a:r>
              <a:rPr lang="it-IT" dirty="0" err="1"/>
              <a:t>significant</a:t>
            </a:r>
            <a:r>
              <a:rPr lang="it-IT" dirty="0"/>
              <a:t> </a:t>
            </a:r>
            <a:r>
              <a:rPr lang="it-IT" dirty="0" err="1"/>
              <a:t>effect</a:t>
            </a:r>
            <a:r>
              <a:rPr lang="it-IT" dirty="0"/>
              <a:t>.</a:t>
            </a:r>
          </a:p>
        </p:txBody>
      </p:sp>
      <p:sp>
        <p:nvSpPr>
          <p:cNvPr id="4" name="Segnaposto numero diapositiva 3"/>
          <p:cNvSpPr>
            <a:spLocks noGrp="1"/>
          </p:cNvSpPr>
          <p:nvPr>
            <p:ph type="sldNum" sz="quarter" idx="5"/>
          </p:nvPr>
        </p:nvSpPr>
        <p:spPr/>
        <p:txBody>
          <a:bodyPr/>
          <a:lstStyle/>
          <a:p>
            <a:fld id="{EF063D50-1AF7-4C28-926F-C1C4B9E8CA16}" type="slidenum">
              <a:rPr lang="it-IT" smtClean="0"/>
              <a:t>16</a:t>
            </a:fld>
            <a:endParaRPr lang="it-IT"/>
          </a:p>
        </p:txBody>
      </p:sp>
    </p:spTree>
    <p:extLst>
      <p:ext uri="{BB962C8B-B14F-4D97-AF65-F5344CB8AC3E}">
        <p14:creationId xmlns:p14="http://schemas.microsoft.com/office/powerpoint/2010/main" val="1280188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head of the </a:t>
            </a:r>
            <a:r>
              <a:rPr lang="en-GB" sz="1200" b="0" i="0" u="none" strike="noStrike" kern="1200" baseline="0" dirty="0" err="1">
                <a:solidFill>
                  <a:schemeClr val="tx1"/>
                </a:solidFill>
                <a:latin typeface="+mn-lt"/>
                <a:ea typeface="+mn-ea"/>
                <a:cs typeface="+mn-cs"/>
              </a:rPr>
              <a:t>fiber</a:t>
            </a:r>
            <a:r>
              <a:rPr lang="en-GB" sz="1200" b="0" i="0" u="none" strike="noStrike" kern="1200" baseline="0" dirty="0">
                <a:solidFill>
                  <a:schemeClr val="tx1"/>
                </a:solidFill>
                <a:latin typeface="+mn-lt"/>
                <a:ea typeface="+mn-ea"/>
                <a:cs typeface="+mn-cs"/>
              </a:rPr>
              <a:t> is clamped to a massive support inside the vacuum chamber.</a:t>
            </a:r>
          </a:p>
          <a:p>
            <a:r>
              <a:rPr lang="en-GB" sz="1200" b="0" i="0" u="none" strike="noStrike" kern="1200" baseline="0" dirty="0">
                <a:solidFill>
                  <a:schemeClr val="tx1"/>
                </a:solidFill>
                <a:latin typeface="+mn-lt"/>
                <a:ea typeface="+mn-ea"/>
                <a:cs typeface="+mn-cs"/>
              </a:rPr>
              <a:t>The </a:t>
            </a:r>
            <a:r>
              <a:rPr lang="en-GB" sz="1200" b="0" i="0" u="none" strike="noStrike" kern="1200" baseline="0" dirty="0" err="1">
                <a:solidFill>
                  <a:schemeClr val="tx1"/>
                </a:solidFill>
                <a:latin typeface="+mn-lt"/>
                <a:ea typeface="+mn-ea"/>
                <a:cs typeface="+mn-cs"/>
              </a:rPr>
              <a:t>fiber</a:t>
            </a:r>
            <a:r>
              <a:rPr lang="en-GB" sz="1200" b="0" i="0" u="none" strike="noStrike" kern="1200" baseline="0" dirty="0">
                <a:solidFill>
                  <a:schemeClr val="tx1"/>
                </a:solidFill>
                <a:latin typeface="+mn-lt"/>
                <a:ea typeface="+mn-ea"/>
                <a:cs typeface="+mn-cs"/>
              </a:rPr>
              <a:t> is illuminated with a red laser beam, and the two light beams that pass around the </a:t>
            </a:r>
            <a:r>
              <a:rPr lang="en-GB" sz="1200" b="0" i="0" u="none" strike="noStrike" kern="1200" baseline="0" dirty="0" err="1">
                <a:solidFill>
                  <a:schemeClr val="tx1"/>
                </a:solidFill>
                <a:latin typeface="+mn-lt"/>
                <a:ea typeface="+mn-ea"/>
                <a:cs typeface="+mn-cs"/>
              </a:rPr>
              <a:t>fiber</a:t>
            </a:r>
            <a:r>
              <a:rPr lang="en-GB" sz="1200" b="0" i="0" u="none" strike="noStrike" kern="1200" baseline="0" dirty="0">
                <a:solidFill>
                  <a:schemeClr val="tx1"/>
                </a:solidFill>
                <a:latin typeface="+mn-lt"/>
                <a:ea typeface="+mn-ea"/>
                <a:cs typeface="+mn-cs"/>
              </a:rPr>
              <a:t> on either side strike the two photodiodes of the photoreceiver, which outputs an electrical signal proportional to the relative displacement of the </a:t>
            </a:r>
            <a:r>
              <a:rPr lang="en-GB" sz="1200" b="0" i="0" u="none" strike="noStrike" kern="1200" baseline="0" dirty="0" err="1">
                <a:solidFill>
                  <a:schemeClr val="tx1"/>
                </a:solidFill>
                <a:latin typeface="+mn-lt"/>
                <a:ea typeface="+mn-ea"/>
                <a:cs typeface="+mn-cs"/>
              </a:rPr>
              <a:t>fiber</a:t>
            </a:r>
            <a:r>
              <a:rPr lang="en-GB" sz="1200" b="0" i="0" u="none" strike="noStrike" kern="1200" baseline="0" dirty="0">
                <a:solidFill>
                  <a:schemeClr val="tx1"/>
                </a:solidFill>
                <a:latin typeface="+mn-lt"/>
                <a:ea typeface="+mn-ea"/>
                <a:cs typeface="+mn-cs"/>
              </a:rPr>
              <a:t>.</a:t>
            </a:r>
          </a:p>
          <a:p>
            <a:r>
              <a:rPr lang="en-GB" sz="1200" b="0" i="0" u="none" strike="noStrike" kern="1200" baseline="0" dirty="0">
                <a:solidFill>
                  <a:schemeClr val="tx1"/>
                </a:solidFill>
                <a:latin typeface="+mn-lt"/>
                <a:ea typeface="+mn-ea"/>
                <a:cs typeface="+mn-cs"/>
              </a:rPr>
              <a:t>The signal is then </a:t>
            </a:r>
            <a:r>
              <a:rPr lang="en-GB" sz="1200" b="0" i="0" u="none" strike="noStrike" kern="1200" baseline="0" dirty="0" err="1">
                <a:solidFill>
                  <a:schemeClr val="tx1"/>
                </a:solidFill>
                <a:latin typeface="+mn-lt"/>
                <a:ea typeface="+mn-ea"/>
                <a:cs typeface="+mn-cs"/>
              </a:rPr>
              <a:t>analyzed</a:t>
            </a:r>
            <a:r>
              <a:rPr lang="en-GB" sz="1200" b="0" i="0" u="none" strike="noStrike" kern="1200" baseline="0" dirty="0">
                <a:solidFill>
                  <a:schemeClr val="tx1"/>
                </a:solidFill>
                <a:latin typeface="+mn-lt"/>
                <a:ea typeface="+mn-ea"/>
                <a:cs typeface="+mn-cs"/>
              </a:rPr>
              <a:t> by a </a:t>
            </a:r>
            <a:r>
              <a:rPr lang="en-GB" sz="1200" b="0" i="0" u="none" strike="noStrike" kern="1200" baseline="0" dirty="0" err="1">
                <a:solidFill>
                  <a:schemeClr val="tx1"/>
                </a:solidFill>
                <a:latin typeface="+mn-lt"/>
                <a:ea typeface="+mn-ea"/>
                <a:cs typeface="+mn-cs"/>
              </a:rPr>
              <a:t>Labview</a:t>
            </a:r>
            <a:r>
              <a:rPr lang="en-GB" sz="1200" b="0" i="0" u="none" strike="noStrike" kern="1200" baseline="0" dirty="0">
                <a:solidFill>
                  <a:schemeClr val="tx1"/>
                </a:solidFill>
                <a:latin typeface="+mn-lt"/>
                <a:ea typeface="+mn-ea"/>
                <a:cs typeface="+mn-cs"/>
              </a:rPr>
              <a:t> VI.</a:t>
            </a:r>
            <a:endParaRPr lang="en-GB" dirty="0"/>
          </a:p>
        </p:txBody>
      </p:sp>
      <p:sp>
        <p:nvSpPr>
          <p:cNvPr id="4" name="Segnaposto numero diapositiva 3"/>
          <p:cNvSpPr>
            <a:spLocks noGrp="1"/>
          </p:cNvSpPr>
          <p:nvPr>
            <p:ph type="sldNum" sz="quarter" idx="5"/>
          </p:nvPr>
        </p:nvSpPr>
        <p:spPr/>
        <p:txBody>
          <a:bodyPr/>
          <a:lstStyle/>
          <a:p>
            <a:fld id="{EF063D50-1AF7-4C28-926F-C1C4B9E8CA16}" type="slidenum">
              <a:rPr lang="it-IT" smtClean="0"/>
              <a:t>17</a:t>
            </a:fld>
            <a:endParaRPr lang="it-IT"/>
          </a:p>
        </p:txBody>
      </p:sp>
    </p:spTree>
    <p:extLst>
      <p:ext uri="{BB962C8B-B14F-4D97-AF65-F5344CB8AC3E}">
        <p14:creationId xmlns:p14="http://schemas.microsoft.com/office/powerpoint/2010/main" val="324047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fiber</a:t>
            </a:r>
            <a:r>
              <a:rPr lang="it-IT" dirty="0"/>
              <a:t> 3, </a:t>
            </a:r>
            <a:r>
              <a:rPr lang="it-IT" dirty="0" err="1"/>
              <a:t>which</a:t>
            </a:r>
            <a:r>
              <a:rPr lang="it-IT" dirty="0"/>
              <a:t> </a:t>
            </a:r>
            <a:r>
              <a:rPr lang="it-IT" dirty="0" err="1"/>
              <a:t>was</a:t>
            </a:r>
            <a:r>
              <a:rPr lang="it-IT" dirty="0"/>
              <a:t> </a:t>
            </a:r>
            <a:r>
              <a:rPr lang="it-IT" dirty="0" err="1"/>
              <a:t>contaminated</a:t>
            </a:r>
            <a:r>
              <a:rPr lang="it-IT" dirty="0"/>
              <a:t> by the </a:t>
            </a:r>
            <a:r>
              <a:rPr lang="it-IT" dirty="0" err="1"/>
              <a:t>epoxy</a:t>
            </a:r>
            <a:r>
              <a:rPr lang="it-IT" dirty="0"/>
              <a:t> </a:t>
            </a:r>
            <a:r>
              <a:rPr lang="it-IT" dirty="0" err="1"/>
              <a:t>glue</a:t>
            </a:r>
            <a:r>
              <a:rPr lang="it-IT" dirty="0"/>
              <a:t> </a:t>
            </a:r>
            <a:r>
              <a:rPr lang="it-IT" dirty="0" err="1"/>
              <a:t>during</a:t>
            </a:r>
            <a:r>
              <a:rPr lang="it-IT" dirty="0"/>
              <a:t> the tensile test, </a:t>
            </a:r>
            <a:r>
              <a:rPr lang="it-IT" dirty="0" err="1"/>
              <a:t>showed</a:t>
            </a:r>
            <a:r>
              <a:rPr lang="it-IT" dirty="0"/>
              <a:t> a </a:t>
            </a:r>
            <a:r>
              <a:rPr lang="it-IT" dirty="0" err="1"/>
              <a:t>particularly</a:t>
            </a:r>
            <a:r>
              <a:rPr lang="it-IT" dirty="0"/>
              <a:t> high </a:t>
            </a:r>
            <a:r>
              <a:rPr lang="it-IT" dirty="0" err="1"/>
              <a:t>strength</a:t>
            </a:r>
            <a:r>
              <a:rPr lang="it-IT" dirty="0"/>
              <a:t> and </a:t>
            </a:r>
            <a:r>
              <a:rPr lang="it-IT" dirty="0" err="1"/>
              <a:t>deflected</a:t>
            </a:r>
            <a:r>
              <a:rPr lang="it-IT" dirty="0"/>
              <a:t> a </a:t>
            </a:r>
            <a:r>
              <a:rPr lang="it-IT" dirty="0" err="1"/>
              <a:t>lot</a:t>
            </a:r>
            <a:r>
              <a:rPr lang="it-IT" dirty="0"/>
              <a:t> </a:t>
            </a:r>
            <a:r>
              <a:rPr lang="it-IT" dirty="0" err="1"/>
              <a:t>before</a:t>
            </a:r>
            <a:r>
              <a:rPr lang="it-IT" dirty="0"/>
              <a:t> the </a:t>
            </a:r>
            <a:r>
              <a:rPr lang="it-IT" dirty="0" err="1"/>
              <a:t>fracture</a:t>
            </a:r>
            <a:r>
              <a:rPr lang="it-IT" dirty="0"/>
              <a:t>. </a:t>
            </a:r>
          </a:p>
          <a:p>
            <a:r>
              <a:rPr lang="it-IT" dirty="0"/>
              <a:t>The </a:t>
            </a:r>
            <a:r>
              <a:rPr lang="it-IT" dirty="0" err="1"/>
              <a:t>measured</a:t>
            </a:r>
            <a:r>
              <a:rPr lang="it-IT" dirty="0"/>
              <a:t> </a:t>
            </a:r>
            <a:r>
              <a:rPr lang="it-IT" dirty="0" err="1"/>
              <a:t>strength</a:t>
            </a:r>
            <a:r>
              <a:rPr lang="it-IT" dirty="0"/>
              <a:t> for this sample </a:t>
            </a:r>
            <a:r>
              <a:rPr lang="it-IT" dirty="0" err="1"/>
              <a:t>was</a:t>
            </a:r>
            <a:r>
              <a:rPr lang="it-IT" dirty="0"/>
              <a:t> </a:t>
            </a:r>
            <a:r>
              <a:rPr lang="it-IT" dirty="0" err="1"/>
              <a:t>greater</a:t>
            </a:r>
            <a:r>
              <a:rPr lang="it-IT" dirty="0"/>
              <a:t> </a:t>
            </a:r>
            <a:r>
              <a:rPr lang="it-IT" dirty="0" err="1"/>
              <a:t>than</a:t>
            </a:r>
            <a:r>
              <a:rPr lang="it-IT" dirty="0"/>
              <a:t> 2 </a:t>
            </a:r>
            <a:r>
              <a:rPr lang="it-IT" dirty="0" err="1"/>
              <a:t>GPa</a:t>
            </a:r>
            <a:r>
              <a:rPr lang="it-IT" dirty="0"/>
              <a:t>. From this </a:t>
            </a:r>
            <a:r>
              <a:rPr lang="it-IT" dirty="0" err="1"/>
              <a:t>incident</a:t>
            </a:r>
            <a:r>
              <a:rPr lang="it-IT" dirty="0"/>
              <a:t>, a </a:t>
            </a:r>
            <a:r>
              <a:rPr lang="it-IT" dirty="0" err="1"/>
              <a:t>useful</a:t>
            </a:r>
            <a:r>
              <a:rPr lang="it-IT" dirty="0"/>
              <a:t> information </a:t>
            </a:r>
            <a:r>
              <a:rPr lang="it-IT" dirty="0" err="1"/>
              <a:t>was</a:t>
            </a:r>
            <a:r>
              <a:rPr lang="it-IT" dirty="0"/>
              <a:t> </a:t>
            </a:r>
            <a:r>
              <a:rPr lang="it-IT" dirty="0" err="1"/>
              <a:t>obtained</a:t>
            </a:r>
            <a:r>
              <a:rPr lang="it-IT" dirty="0"/>
              <a:t> </a:t>
            </a:r>
            <a:r>
              <a:rPr lang="it-IT" dirty="0" err="1"/>
              <a:t>that</a:t>
            </a:r>
            <a:r>
              <a:rPr lang="it-IT" dirty="0"/>
              <a:t> </a:t>
            </a:r>
            <a:r>
              <a:rPr lang="it-IT" dirty="0" err="1"/>
              <a:t>could</a:t>
            </a:r>
            <a:r>
              <a:rPr lang="it-IT" dirty="0"/>
              <a:t> lead to a future </a:t>
            </a:r>
            <a:r>
              <a:rPr lang="it-IT" dirty="0" err="1"/>
              <a:t>development</a:t>
            </a:r>
            <a:r>
              <a:rPr lang="it-IT" dirty="0"/>
              <a:t>, </a:t>
            </a:r>
            <a:r>
              <a:rPr lang="it-IT" dirty="0" err="1"/>
              <a:t>that</a:t>
            </a:r>
            <a:r>
              <a:rPr lang="it-IT" dirty="0"/>
              <a:t> </a:t>
            </a:r>
            <a:r>
              <a:rPr lang="it-IT" dirty="0" err="1"/>
              <a:t>is</a:t>
            </a:r>
            <a:r>
              <a:rPr lang="it-IT" dirty="0"/>
              <a:t> the idea of </a:t>
            </a:r>
            <a:r>
              <a:rPr lang="it-IT" dirty="0" err="1"/>
              <a:t>covering</a:t>
            </a:r>
            <a:r>
              <a:rPr lang="it-IT" dirty="0"/>
              <a:t> a minimal part of the </a:t>
            </a:r>
            <a:r>
              <a:rPr lang="it-IT" dirty="0" err="1"/>
              <a:t>fiber</a:t>
            </a:r>
            <a:r>
              <a:rPr lang="it-IT" dirty="0"/>
              <a:t> with </a:t>
            </a:r>
            <a:r>
              <a:rPr lang="it-IT" dirty="0" err="1"/>
              <a:t>epoxy</a:t>
            </a:r>
            <a:r>
              <a:rPr lang="it-IT" dirty="0"/>
              <a:t> </a:t>
            </a:r>
            <a:r>
              <a:rPr lang="it-IT" dirty="0" err="1"/>
              <a:t>glue</a:t>
            </a:r>
            <a:r>
              <a:rPr lang="it-IT" dirty="0"/>
              <a:t>, in </a:t>
            </a:r>
            <a:r>
              <a:rPr lang="it-IT" dirty="0" err="1"/>
              <a:t>particular</a:t>
            </a:r>
            <a:r>
              <a:rPr lang="it-IT" dirty="0"/>
              <a:t> the bending points of the </a:t>
            </a:r>
            <a:r>
              <a:rPr lang="it-IT" dirty="0" err="1"/>
              <a:t>pendulum</a:t>
            </a:r>
            <a:r>
              <a:rPr lang="it-IT" dirty="0"/>
              <a:t> model, </a:t>
            </a:r>
            <a:r>
              <a:rPr lang="it-IT" dirty="0" err="1"/>
              <a:t>without</a:t>
            </a:r>
            <a:r>
              <a:rPr lang="it-IT" dirty="0"/>
              <a:t> </a:t>
            </a:r>
            <a:r>
              <a:rPr lang="it-IT" dirty="0" err="1"/>
              <a:t>increase</a:t>
            </a:r>
            <a:r>
              <a:rPr lang="it-IT" dirty="0"/>
              <a:t> </a:t>
            </a:r>
            <a:r>
              <a:rPr lang="it-IT" dirty="0" err="1"/>
              <a:t>too</a:t>
            </a:r>
            <a:r>
              <a:rPr lang="it-IT" dirty="0"/>
              <a:t> </a:t>
            </a:r>
            <a:r>
              <a:rPr lang="it-IT" dirty="0" err="1"/>
              <a:t>much</a:t>
            </a:r>
            <a:r>
              <a:rPr lang="it-IT" dirty="0"/>
              <a:t> </a:t>
            </a:r>
            <a:r>
              <a:rPr lang="it-IT" dirty="0" err="1"/>
              <a:t>thermal</a:t>
            </a:r>
            <a:r>
              <a:rPr lang="it-IT" dirty="0"/>
              <a:t> </a:t>
            </a:r>
            <a:r>
              <a:rPr lang="it-IT" dirty="0" err="1"/>
              <a:t>noise</a:t>
            </a:r>
            <a:r>
              <a:rPr lang="it-IT" dirty="0"/>
              <a:t>. </a:t>
            </a:r>
          </a:p>
          <a:p>
            <a:endParaRPr lang="en-GB" dirty="0"/>
          </a:p>
        </p:txBody>
      </p:sp>
      <p:sp>
        <p:nvSpPr>
          <p:cNvPr id="4" name="Segnaposto numero diapositiva 3"/>
          <p:cNvSpPr>
            <a:spLocks noGrp="1"/>
          </p:cNvSpPr>
          <p:nvPr>
            <p:ph type="sldNum" sz="quarter" idx="5"/>
          </p:nvPr>
        </p:nvSpPr>
        <p:spPr/>
        <p:txBody>
          <a:bodyPr/>
          <a:lstStyle/>
          <a:p>
            <a:fld id="{EF063D50-1AF7-4C28-926F-C1C4B9E8CA16}" type="slidenum">
              <a:rPr lang="it-IT" smtClean="0"/>
              <a:t>18</a:t>
            </a:fld>
            <a:endParaRPr lang="it-IT"/>
          </a:p>
        </p:txBody>
      </p:sp>
    </p:spTree>
    <p:extLst>
      <p:ext uri="{BB962C8B-B14F-4D97-AF65-F5344CB8AC3E}">
        <p14:creationId xmlns:p14="http://schemas.microsoft.com/office/powerpoint/2010/main" val="42943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First I’m going to present the tensile strength measurements</a:t>
            </a:r>
          </a:p>
        </p:txBody>
      </p:sp>
      <p:sp>
        <p:nvSpPr>
          <p:cNvPr id="4" name="Segnaposto numero diapositiva 3"/>
          <p:cNvSpPr>
            <a:spLocks noGrp="1"/>
          </p:cNvSpPr>
          <p:nvPr>
            <p:ph type="sldNum" sz="quarter" idx="5"/>
          </p:nvPr>
        </p:nvSpPr>
        <p:spPr/>
        <p:txBody>
          <a:bodyPr/>
          <a:lstStyle/>
          <a:p>
            <a:fld id="{EF063D50-1AF7-4C28-926F-C1C4B9E8CA16}" type="slidenum">
              <a:rPr lang="it-IT" smtClean="0"/>
              <a:t>2</a:t>
            </a:fld>
            <a:endParaRPr lang="it-IT"/>
          </a:p>
        </p:txBody>
      </p:sp>
    </p:spTree>
    <p:extLst>
      <p:ext uri="{BB962C8B-B14F-4D97-AF65-F5344CB8AC3E}">
        <p14:creationId xmlns:p14="http://schemas.microsoft.com/office/powerpoint/2010/main" val="192172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measured</a:t>
            </a:r>
            <a:r>
              <a:rPr lang="it-IT" dirty="0"/>
              <a:t> samples are silicon </a:t>
            </a:r>
            <a:r>
              <a:rPr lang="it-IT" dirty="0" err="1"/>
              <a:t>fibers</a:t>
            </a:r>
            <a:r>
              <a:rPr lang="it-IT" dirty="0"/>
              <a:t> </a:t>
            </a:r>
            <a:r>
              <a:rPr lang="it-IT" dirty="0" err="1"/>
              <a:t>producted</a:t>
            </a:r>
            <a:r>
              <a:rPr lang="it-IT" dirty="0"/>
              <a:t> by IKZ with the Float Zone </a:t>
            </a:r>
            <a:r>
              <a:rPr lang="it-IT" dirty="0" err="1"/>
              <a:t>method</a:t>
            </a:r>
            <a:r>
              <a:rPr lang="it-IT" dirty="0"/>
              <a:t>. </a:t>
            </a:r>
            <a:r>
              <a:rPr lang="it-IT" dirty="0" err="1"/>
              <a:t>These</a:t>
            </a:r>
            <a:r>
              <a:rPr lang="it-IT" dirty="0"/>
              <a:t> </a:t>
            </a:r>
            <a:r>
              <a:rPr lang="it-IT" dirty="0" err="1"/>
              <a:t>fibers</a:t>
            </a:r>
            <a:r>
              <a:rPr lang="it-IT" dirty="0"/>
              <a:t> </a:t>
            </a:r>
            <a:r>
              <a:rPr lang="it-IT" dirty="0" err="1"/>
              <a:t>have</a:t>
            </a:r>
            <a:r>
              <a:rPr lang="it-IT" dirty="0"/>
              <a:t> a </a:t>
            </a:r>
            <a:r>
              <a:rPr lang="it-IT" dirty="0" err="1"/>
              <a:t>diameter</a:t>
            </a:r>
            <a:r>
              <a:rPr lang="it-IT" dirty="0"/>
              <a:t> of 3 mm and </a:t>
            </a:r>
            <a:r>
              <a:rPr lang="it-IT" dirty="0" err="1"/>
              <a:t>grown</a:t>
            </a:r>
            <a:r>
              <a:rPr lang="it-IT" dirty="0"/>
              <a:t> or </a:t>
            </a:r>
            <a:r>
              <a:rPr lang="it-IT" dirty="0" err="1"/>
              <a:t>welded</a:t>
            </a:r>
            <a:r>
              <a:rPr lang="it-IT" dirty="0"/>
              <a:t> head with </a:t>
            </a:r>
            <a:r>
              <a:rPr lang="it-IT" dirty="0" err="1"/>
              <a:t>thickness</a:t>
            </a:r>
            <a:r>
              <a:rPr lang="it-IT" dirty="0"/>
              <a:t> of 8 mm.</a:t>
            </a:r>
            <a:endParaRPr lang="en-GB" dirty="0"/>
          </a:p>
        </p:txBody>
      </p:sp>
      <p:sp>
        <p:nvSpPr>
          <p:cNvPr id="4" name="Segnaposto numero diapositiva 3"/>
          <p:cNvSpPr>
            <a:spLocks noGrp="1"/>
          </p:cNvSpPr>
          <p:nvPr>
            <p:ph type="sldNum" sz="quarter" idx="5"/>
          </p:nvPr>
        </p:nvSpPr>
        <p:spPr/>
        <p:txBody>
          <a:bodyPr/>
          <a:lstStyle/>
          <a:p>
            <a:fld id="{EF063D50-1AF7-4C28-926F-C1C4B9E8CA16}" type="slidenum">
              <a:rPr lang="it-IT" smtClean="0"/>
              <a:t>3</a:t>
            </a:fld>
            <a:endParaRPr lang="it-IT"/>
          </a:p>
        </p:txBody>
      </p:sp>
    </p:spTree>
    <p:extLst>
      <p:ext uri="{BB962C8B-B14F-4D97-AF65-F5344CB8AC3E}">
        <p14:creationId xmlns:p14="http://schemas.microsoft.com/office/powerpoint/2010/main" val="326033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of the crucial things is that fibers are well aligned with the direction of the applied load, in order to minimize the shear stress component. Therefore, I developed a clamping method based on the following steps. </a:t>
            </a:r>
          </a:p>
          <a:p>
            <a:r>
              <a:rPr lang="en-US" sz="1200" b="0" i="0" u="none" strike="noStrike" kern="1200" baseline="0" dirty="0">
                <a:solidFill>
                  <a:schemeClr val="tx1"/>
                </a:solidFill>
                <a:latin typeface="+mn-lt"/>
                <a:ea typeface="+mn-ea"/>
                <a:cs typeface="+mn-cs"/>
              </a:rPr>
              <a:t>Firstly, the seed is fixed to a micrometric alignment system, then the fiber is aligned vertically checking the position with a laser </a:t>
            </a:r>
            <a:r>
              <a:rPr lang="en-US" sz="1200" b="0" i="0" u="none" strike="noStrike" kern="1200" baseline="0" dirty="0" err="1">
                <a:solidFill>
                  <a:schemeClr val="tx1"/>
                </a:solidFill>
                <a:latin typeface="+mn-lt"/>
                <a:ea typeface="+mn-ea"/>
                <a:cs typeface="+mn-cs"/>
              </a:rPr>
              <a:t>lèvel</a:t>
            </a:r>
            <a:r>
              <a:rPr lang="en-US" sz="1200" b="0" i="0" u="none" strike="noStrike" kern="1200" baseline="0" dirty="0">
                <a:solidFill>
                  <a:schemeClr val="tx1"/>
                </a:solidFill>
                <a:latin typeface="+mn-lt"/>
                <a:ea typeface="+mn-ea"/>
                <a:cs typeface="+mn-cs"/>
              </a:rPr>
              <a:t>. Then the fiber head is inserted in a 3D-printed head which is fitted into an </a:t>
            </a:r>
            <a:r>
              <a:rPr lang="en-US" sz="1200" b="0" i="0" u="none" strike="noStrike" kern="1200" baseline="0" dirty="0" err="1">
                <a:solidFill>
                  <a:schemeClr val="tx1"/>
                </a:solidFill>
                <a:latin typeface="+mn-lt"/>
                <a:ea typeface="+mn-ea"/>
                <a:cs typeface="+mn-cs"/>
              </a:rPr>
              <a:t>alùminum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suppòrt</a:t>
            </a:r>
            <a:r>
              <a:rPr lang="en-US" sz="1200" b="0" i="0" u="none" strike="noStrike" kern="1200" baseline="0" dirty="0">
                <a:solidFill>
                  <a:schemeClr val="tx1"/>
                </a:solidFill>
                <a:latin typeface="+mn-lt"/>
                <a:ea typeface="+mn-ea"/>
                <a:cs typeface="+mn-cs"/>
              </a:rPr>
              <a:t>. In this way…</a:t>
            </a:r>
          </a:p>
        </p:txBody>
      </p:sp>
      <p:sp>
        <p:nvSpPr>
          <p:cNvPr id="4" name="Segnaposto numero diapositiva 3"/>
          <p:cNvSpPr>
            <a:spLocks noGrp="1"/>
          </p:cNvSpPr>
          <p:nvPr>
            <p:ph type="sldNum" sz="quarter" idx="5"/>
          </p:nvPr>
        </p:nvSpPr>
        <p:spPr/>
        <p:txBody>
          <a:bodyPr/>
          <a:lstStyle/>
          <a:p>
            <a:fld id="{EF063D50-1AF7-4C28-926F-C1C4B9E8CA16}" type="slidenum">
              <a:rPr lang="it-IT" smtClean="0"/>
              <a:t>4</a:t>
            </a:fld>
            <a:endParaRPr lang="it-IT"/>
          </a:p>
        </p:txBody>
      </p:sp>
    </p:spTree>
    <p:extLst>
      <p:ext uri="{BB962C8B-B14F-4D97-AF65-F5344CB8AC3E}">
        <p14:creationId xmlns:p14="http://schemas.microsoft.com/office/powerpoint/2010/main" val="199466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The epoxy resin is then injected inside the cavity of the 3D printed head, and after waiting for the resin to cure the procedure is repeated to glue the seed.</a:t>
            </a:r>
            <a:endParaRPr lang="it-IT" b="1" dirty="0"/>
          </a:p>
          <a:p>
            <a:endParaRPr lang="it-IT" i="1" dirty="0"/>
          </a:p>
          <a:p>
            <a:r>
              <a:rPr lang="it-IT" i="1" dirty="0" err="1"/>
              <a:t>These</a:t>
            </a:r>
            <a:r>
              <a:rPr lang="it-IT" i="1" dirty="0"/>
              <a:t> </a:t>
            </a:r>
            <a:r>
              <a:rPr lang="it-IT" i="1" dirty="0" err="1"/>
              <a:t>photos</a:t>
            </a:r>
            <a:r>
              <a:rPr lang="it-IT" i="1" dirty="0"/>
              <a:t> </a:t>
            </a:r>
            <a:r>
              <a:rPr lang="it-IT" i="1" dirty="0" err="1"/>
              <a:t>were</a:t>
            </a:r>
            <a:r>
              <a:rPr lang="it-IT" i="1" dirty="0"/>
              <a:t> made </a:t>
            </a:r>
            <a:r>
              <a:rPr lang="it-IT" i="1" dirty="0" err="1"/>
              <a:t>during</a:t>
            </a:r>
            <a:r>
              <a:rPr lang="it-IT" i="1" dirty="0"/>
              <a:t> the </a:t>
            </a:r>
            <a:r>
              <a:rPr lang="it-IT" i="1" dirty="0" err="1"/>
              <a:t>tests</a:t>
            </a:r>
            <a:r>
              <a:rPr lang="it-IT" i="1" dirty="0"/>
              <a:t> on </a:t>
            </a:r>
            <a:r>
              <a:rPr lang="it-IT" i="1" dirty="0" err="1"/>
              <a:t>fused</a:t>
            </a:r>
            <a:r>
              <a:rPr lang="it-IT" i="1" dirty="0"/>
              <a:t> </a:t>
            </a:r>
            <a:r>
              <a:rPr lang="it-IT" i="1" dirty="0" err="1"/>
              <a:t>silica</a:t>
            </a:r>
            <a:r>
              <a:rPr lang="it-IT" i="1" dirty="0"/>
              <a:t>, </a:t>
            </a:r>
            <a:r>
              <a:rPr lang="it-IT" i="1" dirty="0" err="1"/>
              <a:t>that</a:t>
            </a:r>
            <a:r>
              <a:rPr lang="it-IT" i="1" dirty="0"/>
              <a:t> </a:t>
            </a:r>
            <a:r>
              <a:rPr lang="it-IT" i="1" dirty="0" err="1"/>
              <a:t>were</a:t>
            </a:r>
            <a:r>
              <a:rPr lang="it-IT" i="1" dirty="0"/>
              <a:t> </a:t>
            </a:r>
            <a:r>
              <a:rPr lang="it-IT" i="1" dirty="0" err="1"/>
              <a:t>carried</a:t>
            </a:r>
            <a:r>
              <a:rPr lang="it-IT" i="1" dirty="0"/>
              <a:t> out to test the procedure.</a:t>
            </a:r>
          </a:p>
          <a:p>
            <a:endParaRPr lang="it-IT" dirty="0"/>
          </a:p>
        </p:txBody>
      </p:sp>
      <p:sp>
        <p:nvSpPr>
          <p:cNvPr id="4" name="Segnaposto numero diapositiva 3"/>
          <p:cNvSpPr>
            <a:spLocks noGrp="1"/>
          </p:cNvSpPr>
          <p:nvPr>
            <p:ph type="sldNum" sz="quarter" idx="5"/>
          </p:nvPr>
        </p:nvSpPr>
        <p:spPr/>
        <p:txBody>
          <a:bodyPr/>
          <a:lstStyle/>
          <a:p>
            <a:fld id="{EF063D50-1AF7-4C28-926F-C1C4B9E8CA16}" type="slidenum">
              <a:rPr lang="it-IT" smtClean="0"/>
              <a:t>5</a:t>
            </a:fld>
            <a:endParaRPr lang="it-IT"/>
          </a:p>
        </p:txBody>
      </p:sp>
    </p:spTree>
    <p:extLst>
      <p:ext uri="{BB962C8B-B14F-4D97-AF65-F5344CB8AC3E}">
        <p14:creationId xmlns:p14="http://schemas.microsoft.com/office/powerpoint/2010/main" val="418699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1" kern="1200" dirty="0">
                <a:solidFill>
                  <a:schemeClr val="tx1"/>
                </a:solidFill>
                <a:effectLst/>
                <a:latin typeface="+mn-lt"/>
                <a:ea typeface="+mn-ea"/>
                <a:cs typeface="+mn-cs"/>
              </a:rPr>
              <a:t>Watching</a:t>
            </a:r>
            <a:r>
              <a:rPr lang="en-GB" sz="1200" kern="1200" dirty="0">
                <a:solidFill>
                  <a:schemeClr val="tx1"/>
                </a:solidFill>
                <a:effectLst/>
                <a:latin typeface="+mn-lt"/>
                <a:ea typeface="+mn-ea"/>
                <a:cs typeface="+mn-cs"/>
              </a:rPr>
              <a:t> the results it can be stated that the alignment is an important factor, indeed I’ve obtained good results for </a:t>
            </a:r>
            <a:r>
              <a:rPr lang="en-GB" sz="1200" kern="1200" dirty="0" err="1">
                <a:solidFill>
                  <a:schemeClr val="tx1"/>
                </a:solidFill>
                <a:effectLst/>
                <a:latin typeface="+mn-lt"/>
                <a:ea typeface="+mn-ea"/>
                <a:cs typeface="+mn-cs"/>
              </a:rPr>
              <a:t>fiber</a:t>
            </a:r>
            <a:r>
              <a:rPr lang="en-GB" sz="1200" kern="1200" dirty="0">
                <a:solidFill>
                  <a:schemeClr val="tx1"/>
                </a:solidFill>
                <a:effectLst/>
                <a:latin typeface="+mn-lt"/>
                <a:ea typeface="+mn-ea"/>
                <a:cs typeface="+mn-cs"/>
              </a:rPr>
              <a:t> 1 and </a:t>
            </a:r>
            <a:r>
              <a:rPr lang="en-GB" sz="1200" kern="1200" dirty="0" err="1">
                <a:solidFill>
                  <a:schemeClr val="tx1"/>
                </a:solidFill>
                <a:effectLst/>
                <a:latin typeface="+mn-lt"/>
                <a:ea typeface="+mn-ea"/>
                <a:cs typeface="+mn-cs"/>
              </a:rPr>
              <a:t>fiber</a:t>
            </a:r>
            <a:r>
              <a:rPr lang="en-GB" sz="1200" kern="1200" dirty="0">
                <a:solidFill>
                  <a:schemeClr val="tx1"/>
                </a:solidFill>
                <a:effectLst/>
                <a:latin typeface="+mn-lt"/>
                <a:ea typeface="+mn-ea"/>
                <a:cs typeface="+mn-cs"/>
              </a:rPr>
              <a:t> 3, for which the measured stress at break is relatively high compared to the required value for the strength in the case of  a safety factor of 3.</a:t>
            </a:r>
          </a:p>
          <a:p>
            <a:r>
              <a:rPr lang="en-GB" sz="1200" kern="1200" dirty="0">
                <a:solidFill>
                  <a:schemeClr val="tx1"/>
                </a:solidFill>
                <a:effectLst/>
                <a:latin typeface="+mn-lt"/>
                <a:ea typeface="+mn-ea"/>
                <a:cs typeface="+mn-cs"/>
              </a:rPr>
              <a:t>Unfortunately, it was not possible to clamp headless </a:t>
            </a:r>
            <a:r>
              <a:rPr lang="en-GB" sz="1200" kern="1200" dirty="0" err="1">
                <a:solidFill>
                  <a:schemeClr val="tx1"/>
                </a:solidFill>
                <a:effectLst/>
                <a:latin typeface="+mn-lt"/>
                <a:ea typeface="+mn-ea"/>
                <a:cs typeface="+mn-cs"/>
              </a:rPr>
              <a:t>fibers</a:t>
            </a:r>
            <a:r>
              <a:rPr lang="en-GB" sz="1200" kern="1200" dirty="0">
                <a:solidFill>
                  <a:schemeClr val="tx1"/>
                </a:solidFill>
                <a:effectLst/>
                <a:latin typeface="+mn-lt"/>
                <a:ea typeface="+mn-ea"/>
                <a:cs typeface="+mn-cs"/>
              </a:rPr>
              <a:t> with epoxy glue because </a:t>
            </a:r>
            <a:r>
              <a:rPr lang="en-GB" sz="1200" kern="1200" dirty="0" err="1">
                <a:solidFill>
                  <a:schemeClr val="tx1"/>
                </a:solidFill>
                <a:effectLst/>
                <a:latin typeface="+mn-lt"/>
                <a:ea typeface="+mn-ea"/>
                <a:cs typeface="+mn-cs"/>
              </a:rPr>
              <a:t>everytime</a:t>
            </a:r>
            <a:r>
              <a:rPr lang="en-GB" sz="1200" kern="1200" dirty="0">
                <a:solidFill>
                  <a:schemeClr val="tx1"/>
                </a:solidFill>
                <a:effectLst/>
                <a:latin typeface="+mn-lt"/>
                <a:ea typeface="+mn-ea"/>
                <a:cs typeface="+mn-cs"/>
              </a:rPr>
              <a:t> the </a:t>
            </a:r>
            <a:r>
              <a:rPr lang="en-GB" sz="1200" kern="1200" dirty="0" err="1">
                <a:solidFill>
                  <a:schemeClr val="tx1"/>
                </a:solidFill>
                <a:effectLst/>
                <a:latin typeface="+mn-lt"/>
                <a:ea typeface="+mn-ea"/>
                <a:cs typeface="+mn-cs"/>
              </a:rPr>
              <a:t>fiber</a:t>
            </a:r>
            <a:r>
              <a:rPr lang="en-GB" sz="1200" kern="1200" dirty="0">
                <a:solidFill>
                  <a:schemeClr val="tx1"/>
                </a:solidFill>
                <a:effectLst/>
                <a:latin typeface="+mn-lt"/>
                <a:ea typeface="+mn-ea"/>
                <a:cs typeface="+mn-cs"/>
              </a:rPr>
              <a:t> slipped out of the clamp.</a:t>
            </a:r>
          </a:p>
          <a:p>
            <a:r>
              <a:rPr lang="en-GB" sz="1200" kern="1200" dirty="0">
                <a:solidFill>
                  <a:schemeClr val="tx1"/>
                </a:solidFill>
                <a:effectLst/>
                <a:latin typeface="+mn-lt"/>
                <a:ea typeface="+mn-ea"/>
                <a:cs typeface="+mn-cs"/>
              </a:rPr>
              <a:t>Moreover, there is still too much variability in the results, and this probably depends on the measurement method as well as on the </a:t>
            </a:r>
            <a:r>
              <a:rPr lang="en-GB" sz="1200" kern="1200" dirty="0" err="1">
                <a:solidFill>
                  <a:schemeClr val="tx1"/>
                </a:solidFill>
                <a:effectLst/>
                <a:latin typeface="+mn-lt"/>
                <a:ea typeface="+mn-ea"/>
                <a:cs typeface="+mn-cs"/>
              </a:rPr>
              <a:t>fiber</a:t>
            </a:r>
            <a:r>
              <a:rPr lang="en-GB" sz="1200" kern="1200" dirty="0">
                <a:solidFill>
                  <a:schemeClr val="tx1"/>
                </a:solidFill>
                <a:effectLst/>
                <a:latin typeface="+mn-lt"/>
                <a:ea typeface="+mn-ea"/>
                <a:cs typeface="+mn-cs"/>
              </a:rPr>
              <a:t> production process. </a:t>
            </a:r>
          </a:p>
          <a:p>
            <a:r>
              <a:rPr lang="en-GB" sz="1200" kern="1200" dirty="0">
                <a:solidFill>
                  <a:schemeClr val="tx1"/>
                </a:solidFill>
                <a:effectLst/>
                <a:latin typeface="+mn-lt"/>
                <a:ea typeface="+mn-ea"/>
                <a:cs typeface="+mn-cs"/>
              </a:rPr>
              <a:t>At the moment welding doesn’t seem to be a limiting factor</a:t>
            </a:r>
          </a:p>
          <a:p>
            <a:r>
              <a:rPr lang="en-GB" sz="1200" kern="1200" dirty="0">
                <a:solidFill>
                  <a:schemeClr val="tx1"/>
                </a:solidFill>
                <a:effectLst/>
                <a:latin typeface="+mn-lt"/>
                <a:ea typeface="+mn-ea"/>
                <a:cs typeface="+mn-cs"/>
              </a:rPr>
              <a:t>In future it could be replaced the plastic of the 3D head with a more resistant material; it could be used a high speed camera and laser level together to understand if the </a:t>
            </a:r>
            <a:r>
              <a:rPr lang="en-GB" sz="1200" kern="1200" dirty="0" err="1">
                <a:solidFill>
                  <a:schemeClr val="tx1"/>
                </a:solidFill>
                <a:effectLst/>
                <a:latin typeface="+mn-lt"/>
                <a:ea typeface="+mn-ea"/>
                <a:cs typeface="+mn-cs"/>
              </a:rPr>
              <a:t>fiber</a:t>
            </a:r>
            <a:r>
              <a:rPr lang="en-GB" sz="1200" kern="1200" dirty="0">
                <a:solidFill>
                  <a:schemeClr val="tx1"/>
                </a:solidFill>
                <a:effectLst/>
                <a:latin typeface="+mn-lt"/>
                <a:ea typeface="+mn-ea"/>
                <a:cs typeface="+mn-cs"/>
              </a:rPr>
              <a:t> becomes misaligned during the traction for the glue deformation; in addition the number of measured samples should be increased to obtain better statistics. In general there is the need to achieve a good reliability of </a:t>
            </a:r>
            <a:r>
              <a:rPr lang="en-GB" sz="1200" kern="1200" dirty="0" err="1">
                <a:solidFill>
                  <a:schemeClr val="tx1"/>
                </a:solidFill>
                <a:effectLst/>
                <a:latin typeface="+mn-lt"/>
                <a:ea typeface="+mn-ea"/>
                <a:cs typeface="+mn-cs"/>
              </a:rPr>
              <a:t>fibers</a:t>
            </a:r>
            <a:r>
              <a:rPr lang="en-GB" sz="1200" kern="1200" dirty="0">
                <a:solidFill>
                  <a:schemeClr val="tx1"/>
                </a:solidFill>
                <a:effectLst/>
                <a:latin typeface="+mn-lt"/>
                <a:ea typeface="+mn-ea"/>
                <a:cs typeface="+mn-cs"/>
              </a:rPr>
              <a:t>, collaborating with the production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it-IT" dirty="0"/>
              <a:t>With this </a:t>
            </a:r>
            <a:r>
              <a:rPr lang="it-IT" dirty="0" err="1"/>
              <a:t>method</a:t>
            </a:r>
            <a:r>
              <a:rPr lang="it-IT" dirty="0"/>
              <a:t> </a:t>
            </a:r>
            <a:r>
              <a:rPr lang="it-IT" dirty="0" err="1"/>
              <a:t>it</a:t>
            </a:r>
            <a:r>
              <a:rPr lang="it-IT" dirty="0"/>
              <a:t> </a:t>
            </a:r>
            <a:r>
              <a:rPr lang="it-IT" dirty="0" err="1"/>
              <a:t>was</a:t>
            </a:r>
            <a:r>
              <a:rPr lang="it-IT" dirty="0"/>
              <a:t> </a:t>
            </a:r>
            <a:r>
              <a:rPr lang="it-IT" dirty="0" err="1"/>
              <a:t>not</a:t>
            </a:r>
            <a:r>
              <a:rPr lang="it-IT" dirty="0"/>
              <a:t> </a:t>
            </a:r>
            <a:r>
              <a:rPr lang="it-IT" dirty="0" err="1"/>
              <a:t>possible</a:t>
            </a:r>
            <a:r>
              <a:rPr lang="it-IT" dirty="0"/>
              <a:t> to </a:t>
            </a:r>
            <a:r>
              <a:rPr lang="it-IT" dirty="0" err="1"/>
              <a:t>evaluate</a:t>
            </a:r>
            <a:r>
              <a:rPr lang="it-IT" dirty="0"/>
              <a:t> the </a:t>
            </a:r>
            <a:r>
              <a:rPr lang="it-IT" dirty="0" err="1"/>
              <a:t>experimental</a:t>
            </a:r>
            <a:r>
              <a:rPr lang="it-IT" dirty="0"/>
              <a:t> </a:t>
            </a:r>
            <a:r>
              <a:rPr lang="it-IT" dirty="0" err="1"/>
              <a:t>error</a:t>
            </a:r>
            <a:r>
              <a:rPr lang="it-IT" dirty="0"/>
              <a:t>. </a:t>
            </a:r>
            <a:r>
              <a:rPr lang="it-IT" dirty="0" err="1"/>
              <a:t>Moreover</a:t>
            </a:r>
            <a:r>
              <a:rPr lang="it-IT" dirty="0"/>
              <a:t>, the </a:t>
            </a:r>
            <a:r>
              <a:rPr lang="it-IT" dirty="0" err="1"/>
              <a:t>statistical</a:t>
            </a:r>
            <a:r>
              <a:rPr lang="it-IT" dirty="0"/>
              <a:t> sample </a:t>
            </a:r>
            <a:r>
              <a:rPr lang="it-IT" dirty="0" err="1"/>
              <a:t>is</a:t>
            </a:r>
            <a:r>
              <a:rPr lang="it-IT" dirty="0"/>
              <a:t> </a:t>
            </a:r>
            <a:r>
              <a:rPr lang="it-IT" dirty="0" err="1"/>
              <a:t>too</a:t>
            </a:r>
            <a:r>
              <a:rPr lang="it-IT" dirty="0"/>
              <a:t> small and the </a:t>
            </a:r>
            <a:r>
              <a:rPr lang="it-IT" dirty="0" err="1"/>
              <a:t>variability</a:t>
            </a:r>
            <a:r>
              <a:rPr lang="it-IT" dirty="0"/>
              <a:t> </a:t>
            </a:r>
            <a:r>
              <a:rPr lang="it-IT" dirty="0" err="1"/>
              <a:t>too</a:t>
            </a:r>
            <a:r>
              <a:rPr lang="it-IT" dirty="0"/>
              <a:t> high to </a:t>
            </a:r>
            <a:r>
              <a:rPr lang="it-IT" dirty="0" err="1"/>
              <a:t>provide</a:t>
            </a:r>
            <a:r>
              <a:rPr lang="it-IT" dirty="0"/>
              <a:t> a </a:t>
            </a:r>
            <a:r>
              <a:rPr lang="it-IT" dirty="0" err="1"/>
              <a:t>statistical</a:t>
            </a:r>
            <a:r>
              <a:rPr lang="it-IT" dirty="0"/>
              <a:t> </a:t>
            </a:r>
            <a:r>
              <a:rPr lang="it-IT" dirty="0" err="1"/>
              <a:t>error</a:t>
            </a:r>
            <a:endParaRPr lang="en-GB"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EF063D50-1AF7-4C28-926F-C1C4B9E8CA16}" type="slidenum">
              <a:rPr lang="it-IT" smtClean="0"/>
              <a:t>6</a:t>
            </a:fld>
            <a:endParaRPr lang="it-IT"/>
          </a:p>
        </p:txBody>
      </p:sp>
    </p:spTree>
    <p:extLst>
      <p:ext uri="{BB962C8B-B14F-4D97-AF65-F5344CB8AC3E}">
        <p14:creationId xmlns:p14="http://schemas.microsoft.com/office/powerpoint/2010/main" val="106334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Secondly regarding the bending strength measurement</a:t>
            </a:r>
          </a:p>
        </p:txBody>
      </p:sp>
      <p:sp>
        <p:nvSpPr>
          <p:cNvPr id="4" name="Segnaposto numero diapositiva 3"/>
          <p:cNvSpPr>
            <a:spLocks noGrp="1"/>
          </p:cNvSpPr>
          <p:nvPr>
            <p:ph type="sldNum" sz="quarter" idx="5"/>
          </p:nvPr>
        </p:nvSpPr>
        <p:spPr/>
        <p:txBody>
          <a:bodyPr/>
          <a:lstStyle/>
          <a:p>
            <a:fld id="{EF063D50-1AF7-4C28-926F-C1C4B9E8CA16}" type="slidenum">
              <a:rPr lang="it-IT" smtClean="0"/>
              <a:t>7</a:t>
            </a:fld>
            <a:endParaRPr lang="it-IT"/>
          </a:p>
        </p:txBody>
      </p:sp>
    </p:spTree>
    <p:extLst>
      <p:ext uri="{BB962C8B-B14F-4D97-AF65-F5344CB8AC3E}">
        <p14:creationId xmlns:p14="http://schemas.microsoft.com/office/powerpoint/2010/main" val="220965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I’ve used the 4-point bending method, characterized by 4 contact points with the sample, along which the load is applied. The maximum stress </a:t>
            </a:r>
            <a:r>
              <a:rPr lang="en-US" noProof="0" dirty="0" err="1"/>
              <a:t>occurrs</a:t>
            </a:r>
            <a:r>
              <a:rPr lang="en-US" noProof="0" dirty="0"/>
              <a:t> on a line on the bottom of the specimen within the inner two loading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entire bending system was designed and optimized according to the ASTM standard. </a:t>
            </a:r>
          </a:p>
        </p:txBody>
      </p:sp>
      <p:sp>
        <p:nvSpPr>
          <p:cNvPr id="4" name="Segnaposto numero diapositiva 3"/>
          <p:cNvSpPr>
            <a:spLocks noGrp="1"/>
          </p:cNvSpPr>
          <p:nvPr>
            <p:ph type="sldNum" sz="quarter" idx="5"/>
          </p:nvPr>
        </p:nvSpPr>
        <p:spPr/>
        <p:txBody>
          <a:bodyPr/>
          <a:lstStyle/>
          <a:p>
            <a:fld id="{EF063D50-1AF7-4C28-926F-C1C4B9E8CA16}" type="slidenum">
              <a:rPr lang="it-IT" smtClean="0"/>
              <a:t>8</a:t>
            </a:fld>
            <a:endParaRPr lang="it-IT"/>
          </a:p>
        </p:txBody>
      </p:sp>
    </p:spTree>
    <p:extLst>
      <p:ext uri="{BB962C8B-B14F-4D97-AF65-F5344CB8AC3E}">
        <p14:creationId xmlns:p14="http://schemas.microsoft.com/office/powerpoint/2010/main" val="46486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Here the bending results are compared with the tensile results. Measured strength in bending is generally higher than in tensile tests. This is because in bending the region subjected to maximum stress is confined to a line, so the probability of presence of large defects is lower.</a:t>
            </a:r>
          </a:p>
          <a:p>
            <a:r>
              <a:rPr lang="en-US" noProof="0" dirty="0"/>
              <a:t>Notice that there is a high variability, like in the tensile tests, but in 3 cases bending and tensile results are consistent, meaning that some fibers are in general more resistant than others. Moreover Fiber 4 exhibited very different values, maybe due to the heterogeneity in the defects. The dominant error is due to the contact point tangency shift, which is caused by the rotation of the upper contact points around the rollers during the deflection, resulting in a reduction of moment arm. I’m going to make new smaller cradles and rollers to reduce this error.</a:t>
            </a:r>
          </a:p>
          <a:p>
            <a:r>
              <a:rPr lang="en-US" noProof="0" dirty="0"/>
              <a:t>Finally, the number of measured samples should be increased to obtain better statistics.</a:t>
            </a:r>
          </a:p>
        </p:txBody>
      </p:sp>
      <p:sp>
        <p:nvSpPr>
          <p:cNvPr id="4" name="Segnaposto numero diapositiva 3"/>
          <p:cNvSpPr>
            <a:spLocks noGrp="1"/>
          </p:cNvSpPr>
          <p:nvPr>
            <p:ph type="sldNum" sz="quarter" idx="5"/>
          </p:nvPr>
        </p:nvSpPr>
        <p:spPr/>
        <p:txBody>
          <a:bodyPr/>
          <a:lstStyle/>
          <a:p>
            <a:fld id="{EF063D50-1AF7-4C28-926F-C1C4B9E8CA16}" type="slidenum">
              <a:rPr lang="it-IT" smtClean="0"/>
              <a:t>10</a:t>
            </a:fld>
            <a:endParaRPr lang="it-IT"/>
          </a:p>
        </p:txBody>
      </p:sp>
    </p:spTree>
    <p:extLst>
      <p:ext uri="{BB962C8B-B14F-4D97-AF65-F5344CB8AC3E}">
        <p14:creationId xmlns:p14="http://schemas.microsoft.com/office/powerpoint/2010/main" val="1459384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CE6D64A-ED43-4D65-8A07-F449401621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7" name="Titolo 6">
            <a:extLst>
              <a:ext uri="{FF2B5EF4-FFF2-40B4-BE49-F238E27FC236}">
                <a16:creationId xmlns:a16="http://schemas.microsoft.com/office/drawing/2014/main" id="{88CAE199-CD14-B24A-428B-8D2F10DEF63F}"/>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10" name="Segnaposto numero diapositiva 9">
            <a:extLst>
              <a:ext uri="{FF2B5EF4-FFF2-40B4-BE49-F238E27FC236}">
                <a16:creationId xmlns:a16="http://schemas.microsoft.com/office/drawing/2014/main" id="{4453E7C0-3685-ABDE-DA24-2AC7CC95D8F5}"/>
              </a:ext>
            </a:extLst>
          </p:cNvPr>
          <p:cNvSpPr>
            <a:spLocks noGrp="1"/>
          </p:cNvSpPr>
          <p:nvPr>
            <p:ph type="sldNum" sz="quarter" idx="12"/>
          </p:nvPr>
        </p:nvSpPr>
        <p:spPr>
          <a:xfrm>
            <a:off x="9448800" y="6492875"/>
            <a:ext cx="2743200" cy="365125"/>
          </a:xfrm>
        </p:spPr>
        <p:txBody>
          <a:bodyPr/>
          <a:lstStyle>
            <a:lvl1pPr>
              <a:defRPr>
                <a:solidFill>
                  <a:schemeClr val="bg1">
                    <a:lumMod val="95000"/>
                  </a:schemeClr>
                </a:solidFill>
              </a:defRPr>
            </a:lvl1pPr>
          </a:lstStyle>
          <a:p>
            <a:fld id="{11CD9D6A-A3E7-4E6D-81BC-5A045EC21339}" type="slidenum">
              <a:rPr lang="it-IT" smtClean="0"/>
              <a:pPr/>
              <a:t>‹#›</a:t>
            </a:fld>
            <a:endParaRPr lang="it-IT" dirty="0"/>
          </a:p>
        </p:txBody>
      </p:sp>
    </p:spTree>
    <p:extLst>
      <p:ext uri="{BB962C8B-B14F-4D97-AF65-F5344CB8AC3E}">
        <p14:creationId xmlns:p14="http://schemas.microsoft.com/office/powerpoint/2010/main" val="173243988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DA76B-091E-45D6-BAD6-ED357148967A}"/>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1B1D2C2-8A5E-4752-90E6-EBDD9E1B68AE}"/>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AD5B289-0360-475C-8465-308E1AA92A15}"/>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5" name="Segnaposto piè di pagina 4">
            <a:extLst>
              <a:ext uri="{FF2B5EF4-FFF2-40B4-BE49-F238E27FC236}">
                <a16:creationId xmlns:a16="http://schemas.microsoft.com/office/drawing/2014/main" id="{C6AF56E7-B078-4373-9DF4-90194D1D010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4AFC48B3-6284-4CBC-9A46-0BBFDF5140F0}"/>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198764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45E4F88-EB73-4799-9183-5E97D95099ED}"/>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A14C4E4-35DD-425F-8462-05F4B2B4028D}"/>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281AE8-1BA5-48DF-B463-9C120425DE2D}"/>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5" name="Segnaposto piè di pagina 4">
            <a:extLst>
              <a:ext uri="{FF2B5EF4-FFF2-40B4-BE49-F238E27FC236}">
                <a16:creationId xmlns:a16="http://schemas.microsoft.com/office/drawing/2014/main" id="{EECE6368-CC4C-4300-891F-E7F67CC73B0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33D9F813-C273-4A2F-AFD1-C6A51BEC1CBF}"/>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203518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47C432-45E7-4645-A59E-DCE086988EF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213589F-7B74-4301-B233-93E948B4C6A4}"/>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1C1A12C9-53E1-4003-9B5C-026A25372A8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EA96422A-0345-4E31-B638-0721E05C0164}"/>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3283332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FFE316-F223-47FD-A5D7-FCE25F84264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5FF4040-3EFF-4056-AAC5-8156B60090C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A0266F1-8150-49D3-8FB9-C5175A219A34}"/>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5" name="Segnaposto piè di pagina 4">
            <a:extLst>
              <a:ext uri="{FF2B5EF4-FFF2-40B4-BE49-F238E27FC236}">
                <a16:creationId xmlns:a16="http://schemas.microsoft.com/office/drawing/2014/main" id="{63A12673-01BD-4D11-9C33-DF4D907FD34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30D1C3E-65DB-4BDC-9904-E4AEC27F602C}"/>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3271311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C92E05-4C15-4295-8AEB-275FF1AD3A6C}"/>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F460F4-3A10-40B1-8AE0-0DAAC9440276}"/>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662C3AE-95D1-4104-902A-B3B450AA6141}"/>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CB1F032-F136-4C47-B186-0AAD35968B46}"/>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6" name="Segnaposto piè di pagina 5">
            <a:extLst>
              <a:ext uri="{FF2B5EF4-FFF2-40B4-BE49-F238E27FC236}">
                <a16:creationId xmlns:a16="http://schemas.microsoft.com/office/drawing/2014/main" id="{DA7B1E6E-B263-40EB-B73A-91A6773E88A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2DE99A1-2392-4314-8F93-E7E7DEA167A5}"/>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286592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5B1E73-FF6F-44E0-BE2B-4CB38B938EF7}"/>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798C1FA-1297-44FB-A824-763E5388643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235ADFD-EE3F-4D7C-A998-EC73EC65EE2B}"/>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0764193-10CB-4145-A87D-06033762AB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42E1AE1-22E9-4DC0-A9D9-6C39F0CBCDD3}"/>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E8B80EA-5FB9-49FB-994A-A1E03FCB3C7C}"/>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8" name="Segnaposto piè di pagina 7">
            <a:extLst>
              <a:ext uri="{FF2B5EF4-FFF2-40B4-BE49-F238E27FC236}">
                <a16:creationId xmlns:a16="http://schemas.microsoft.com/office/drawing/2014/main" id="{0794B7ED-DBC8-4112-9235-EAADC48FDA8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17BBE064-1351-47CB-93CC-EC12E0189680}"/>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125848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D30981-9D68-446B-8C9A-484683391584}"/>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D399953-3F51-40C6-A956-AEA7DA40E6E4}"/>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4" name="Segnaposto piè di pagina 3">
            <a:extLst>
              <a:ext uri="{FF2B5EF4-FFF2-40B4-BE49-F238E27FC236}">
                <a16:creationId xmlns:a16="http://schemas.microsoft.com/office/drawing/2014/main" id="{24C18828-4C6C-4519-B87A-C53BD407995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0606DB02-7C74-4FC6-AA2D-8C3D9FF7C433}"/>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12167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612D59F-B07E-4C01-A676-A7E6E2E14C80}"/>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3" name="Segnaposto piè di pagina 2">
            <a:extLst>
              <a:ext uri="{FF2B5EF4-FFF2-40B4-BE49-F238E27FC236}">
                <a16:creationId xmlns:a16="http://schemas.microsoft.com/office/drawing/2014/main" id="{66AF1F21-9BDA-48EF-AB05-0F1C77CDA6F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E7632359-3B17-4B0B-846E-1EB6CCDC0EB1}"/>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178195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04E860-1879-4ED2-BE8B-3FEC7493EF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21F85F-C6FA-43F8-95D9-006A6AD1523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9C623D4-197A-4E07-A42A-630C1EEEEC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EAF5CC6-457C-49D6-AB56-7551958B3C66}"/>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6" name="Segnaposto piè di pagina 5">
            <a:extLst>
              <a:ext uri="{FF2B5EF4-FFF2-40B4-BE49-F238E27FC236}">
                <a16:creationId xmlns:a16="http://schemas.microsoft.com/office/drawing/2014/main" id="{9A7A524B-C069-470B-AC77-AFDE9297C52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362FAA5F-5642-41F4-A5DA-75B48AFE1363}"/>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80274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9A57F9-FC20-4C1A-A215-F38F8AC019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F6C02D5-5A33-43BE-80BD-0A0843F6F5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69530853-CDCA-4A78-8F85-BAB0975C82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03DA809-9A4D-4E78-9C20-AA7FC8C72CF4}"/>
              </a:ext>
            </a:extLst>
          </p:cNvPr>
          <p:cNvSpPr>
            <a:spLocks noGrp="1"/>
          </p:cNvSpPr>
          <p:nvPr>
            <p:ph type="dt" sz="half" idx="10"/>
          </p:nvPr>
        </p:nvSpPr>
        <p:spPr>
          <a:xfrm>
            <a:off x="838200" y="6356350"/>
            <a:ext cx="2743200" cy="365125"/>
          </a:xfrm>
          <a:prstGeom prst="rect">
            <a:avLst/>
          </a:prstGeom>
        </p:spPr>
        <p:txBody>
          <a:bodyPr/>
          <a:lstStyle/>
          <a:p>
            <a:fld id="{211F33EC-9F50-4A0A-A78E-E07C0C0662D0}" type="datetimeFigureOut">
              <a:rPr lang="it-IT" smtClean="0"/>
              <a:t>07/10/2025</a:t>
            </a:fld>
            <a:endParaRPr lang="it-IT"/>
          </a:p>
        </p:txBody>
      </p:sp>
      <p:sp>
        <p:nvSpPr>
          <p:cNvPr id="6" name="Segnaposto piè di pagina 5">
            <a:extLst>
              <a:ext uri="{FF2B5EF4-FFF2-40B4-BE49-F238E27FC236}">
                <a16:creationId xmlns:a16="http://schemas.microsoft.com/office/drawing/2014/main" id="{46242E0F-AC71-41C3-8C86-3E617EBD05A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77DF89D5-6F71-4EE0-B736-E8366969BF1F}"/>
              </a:ext>
            </a:extLst>
          </p:cNvPr>
          <p:cNvSpPr>
            <a:spLocks noGrp="1"/>
          </p:cNvSpPr>
          <p:nvPr>
            <p:ph type="sldNum" sz="quarter" idx="12"/>
          </p:nvPr>
        </p:nvSpPr>
        <p:spPr/>
        <p:txBody>
          <a:bodyPr/>
          <a:lstStyle/>
          <a:p>
            <a:fld id="{11CD9D6A-A3E7-4E6D-81BC-5A045EC21339}" type="slidenum">
              <a:rPr lang="it-IT" smtClean="0"/>
              <a:t>‹#›</a:t>
            </a:fld>
            <a:endParaRPr lang="it-IT"/>
          </a:p>
        </p:txBody>
      </p:sp>
    </p:spTree>
    <p:extLst>
      <p:ext uri="{BB962C8B-B14F-4D97-AF65-F5344CB8AC3E}">
        <p14:creationId xmlns:p14="http://schemas.microsoft.com/office/powerpoint/2010/main" val="58602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E9166229-177C-4229-8F96-A26502B46CB3}"/>
              </a:ext>
            </a:extLst>
          </p:cNvPr>
          <p:cNvSpPr>
            <a:spLocks noGrp="1"/>
          </p:cNvSpPr>
          <p:nvPr>
            <p:ph type="sldNum" sz="quarter" idx="4"/>
          </p:nvPr>
        </p:nvSpPr>
        <p:spPr>
          <a:xfrm>
            <a:off x="9448800" y="6492873"/>
            <a:ext cx="2743200" cy="365125"/>
          </a:xfrm>
          <a:prstGeom prst="rect">
            <a:avLst/>
          </a:prstGeom>
        </p:spPr>
        <p:txBody>
          <a:bodyPr vert="horz" lIns="91440" tIns="45720" rIns="91440" bIns="45720" rtlCol="0" anchor="ctr"/>
          <a:lstStyle>
            <a:lvl1pPr algn="r">
              <a:defRPr sz="1200">
                <a:solidFill>
                  <a:srgbClr val="88B1E3"/>
                </a:solidFill>
                <a:latin typeface="Aptos" panose="020B0004020202020204" pitchFamily="34" charset="0"/>
              </a:defRPr>
            </a:lvl1pPr>
          </a:lstStyle>
          <a:p>
            <a:fld id="{11CD9D6A-A3E7-4E6D-81BC-5A045EC21339}" type="slidenum">
              <a:rPr lang="it-IT" smtClean="0"/>
              <a:pPr/>
              <a:t>‹#›</a:t>
            </a:fld>
            <a:endParaRPr lang="it-IT" dirty="0"/>
          </a:p>
        </p:txBody>
      </p:sp>
      <p:sp>
        <p:nvSpPr>
          <p:cNvPr id="7" name="Segnaposto data 7">
            <a:extLst>
              <a:ext uri="{FF2B5EF4-FFF2-40B4-BE49-F238E27FC236}">
                <a16:creationId xmlns:a16="http://schemas.microsoft.com/office/drawing/2014/main" id="{215A544E-53C6-4DB2-C056-0590B1E65BDE}"/>
              </a:ext>
            </a:extLst>
          </p:cNvPr>
          <p:cNvSpPr txBox="1">
            <a:spLocks/>
          </p:cNvSpPr>
          <p:nvPr userDrawn="1"/>
        </p:nvSpPr>
        <p:spPr>
          <a:xfrm>
            <a:off x="152400" y="6492874"/>
            <a:ext cx="2743200" cy="365125"/>
          </a:xfrm>
          <a:prstGeom prst="rect">
            <a:avLst/>
          </a:prstGeom>
        </p:spPr>
        <p:txBody>
          <a:bodyPr/>
          <a:lstStyle>
            <a:defPPr>
              <a:defRPr lang="it-IT"/>
            </a:defPPr>
            <a:lvl1pPr marL="0" algn="l" defTabSz="914400" rtl="0" eaLnBrk="1" latinLnBrk="0" hangingPunct="1">
              <a:defRPr sz="18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dirty="0">
                <a:solidFill>
                  <a:srgbClr val="88B1E3"/>
                </a:solidFill>
                <a:latin typeface="Aptos Display" panose="020B0004020202020204" pitchFamily="34" charset="0"/>
              </a:rPr>
              <a:t>23/09/2025</a:t>
            </a:r>
          </a:p>
        </p:txBody>
      </p:sp>
    </p:spTree>
    <p:extLst>
      <p:ext uri="{BB962C8B-B14F-4D97-AF65-F5344CB8AC3E}">
        <p14:creationId xmlns:p14="http://schemas.microsoft.com/office/powerpoint/2010/main" val="15171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20CC2-1FE7-F0D2-9D76-B3BBEB2A62B1}"/>
              </a:ext>
            </a:extLst>
          </p:cNvPr>
          <p:cNvSpPr>
            <a:spLocks noGrp="1"/>
          </p:cNvSpPr>
          <p:nvPr>
            <p:ph type="title"/>
          </p:nvPr>
        </p:nvSpPr>
        <p:spPr>
          <a:xfrm>
            <a:off x="1239232" y="2766218"/>
            <a:ext cx="9713536" cy="1325563"/>
          </a:xfrm>
        </p:spPr>
        <p:txBody>
          <a:bodyPr/>
          <a:lstStyle/>
          <a:p>
            <a:r>
              <a:rPr lang="en-US" dirty="0"/>
              <a:t>Cautions for a correct evaluation of breaking strength measurements</a:t>
            </a:r>
          </a:p>
        </p:txBody>
      </p:sp>
      <p:sp>
        <p:nvSpPr>
          <p:cNvPr id="4" name="CasellaDiTesto 3">
            <a:extLst>
              <a:ext uri="{FF2B5EF4-FFF2-40B4-BE49-F238E27FC236}">
                <a16:creationId xmlns:a16="http://schemas.microsoft.com/office/drawing/2014/main" id="{1B15F9FA-3556-68C3-640D-F063FE58F711}"/>
              </a:ext>
            </a:extLst>
          </p:cNvPr>
          <p:cNvSpPr txBox="1"/>
          <p:nvPr/>
        </p:nvSpPr>
        <p:spPr>
          <a:xfrm>
            <a:off x="1351067" y="5194167"/>
            <a:ext cx="5030068" cy="369332"/>
          </a:xfrm>
          <a:prstGeom prst="rect">
            <a:avLst/>
          </a:prstGeom>
          <a:noFill/>
        </p:spPr>
        <p:txBody>
          <a:bodyPr wrap="square" rtlCol="0">
            <a:spAutoFit/>
          </a:bodyPr>
          <a:lstStyle/>
          <a:p>
            <a:r>
              <a:rPr lang="en-US" noProof="0" dirty="0"/>
              <a:t>M. A. </a:t>
            </a:r>
            <a:r>
              <a:rPr lang="en-US" noProof="0" dirty="0" err="1"/>
              <a:t>Dicorato</a:t>
            </a:r>
            <a:r>
              <a:rPr lang="en-US" noProof="0" dirty="0"/>
              <a:t>, A. Nela, A. Spencer, </a:t>
            </a:r>
            <a:r>
              <a:rPr lang="en-US" dirty="0"/>
              <a:t>F. Travasso</a:t>
            </a:r>
            <a:endParaRPr lang="en-US" noProof="0" dirty="0"/>
          </a:p>
        </p:txBody>
      </p:sp>
    </p:spTree>
    <p:extLst>
      <p:ext uri="{BB962C8B-B14F-4D97-AF65-F5344CB8AC3E}">
        <p14:creationId xmlns:p14="http://schemas.microsoft.com/office/powerpoint/2010/main" val="308550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725C1-8AB2-FD02-5103-0CEF2220175D}"/>
              </a:ext>
            </a:extLst>
          </p:cNvPr>
          <p:cNvSpPr>
            <a:spLocks noGrp="1"/>
          </p:cNvSpPr>
          <p:nvPr>
            <p:ph type="title"/>
          </p:nvPr>
        </p:nvSpPr>
        <p:spPr/>
        <p:txBody>
          <a:bodyPr/>
          <a:lstStyle/>
          <a:p>
            <a:r>
              <a:rPr lang="en-US" noProof="0" dirty="0"/>
              <a:t> Bending vs tensile results</a:t>
            </a:r>
          </a:p>
        </p:txBody>
      </p:sp>
      <p:pic>
        <p:nvPicPr>
          <p:cNvPr id="5" name="Segnaposto contenuto 4" descr="Immagine che contiene testo, schermata, numero, Carattere&#10;&#10;Il contenuto generato dall'IA potrebbe non essere corretto.">
            <a:extLst>
              <a:ext uri="{FF2B5EF4-FFF2-40B4-BE49-F238E27FC236}">
                <a16:creationId xmlns:a16="http://schemas.microsoft.com/office/drawing/2014/main" id="{75CD7501-F54A-487A-05F2-4B676466B6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175705"/>
            <a:ext cx="5249331" cy="3153409"/>
          </a:xfrm>
          <a:ln>
            <a:solidFill>
              <a:schemeClr val="bg2">
                <a:lumMod val="75000"/>
              </a:schemeClr>
            </a:solidFill>
          </a:ln>
        </p:spPr>
      </p:pic>
      <p:sp>
        <p:nvSpPr>
          <p:cNvPr id="3" name="CasellaDiTesto 2">
            <a:extLst>
              <a:ext uri="{FF2B5EF4-FFF2-40B4-BE49-F238E27FC236}">
                <a16:creationId xmlns:a16="http://schemas.microsoft.com/office/drawing/2014/main" id="{87E30886-DE7B-8026-9C35-78A0B1A43A08}"/>
              </a:ext>
            </a:extLst>
          </p:cNvPr>
          <p:cNvSpPr txBox="1"/>
          <p:nvPr/>
        </p:nvSpPr>
        <p:spPr>
          <a:xfrm>
            <a:off x="525220" y="4475473"/>
            <a:ext cx="6644216" cy="1754326"/>
          </a:xfrm>
          <a:prstGeom prst="rect">
            <a:avLst/>
          </a:prstGeom>
          <a:noFill/>
        </p:spPr>
        <p:txBody>
          <a:bodyPr wrap="square" rtlCol="0">
            <a:spAutoFit/>
          </a:bodyPr>
          <a:lstStyle/>
          <a:p>
            <a:r>
              <a:rPr lang="en-US" b="1" noProof="0" dirty="0"/>
              <a:t>Considerations</a:t>
            </a:r>
          </a:p>
          <a:p>
            <a:pPr marL="285750" indent="-285750">
              <a:buFont typeface="Arial" panose="020B0604020202020204" pitchFamily="34" charset="0"/>
              <a:buChar char="•"/>
            </a:pPr>
            <a:r>
              <a:rPr lang="en-US" noProof="0" dirty="0"/>
              <a:t>Stresses in bending are higher than those in tensile</a:t>
            </a:r>
            <a:endParaRPr lang="en-US" b="1" noProof="0" dirty="0"/>
          </a:p>
          <a:p>
            <a:pPr marL="285750" indent="-285750">
              <a:buFont typeface="Arial" panose="020B0604020202020204" pitchFamily="34" charset="0"/>
              <a:buChar char="•"/>
            </a:pPr>
            <a:r>
              <a:rPr lang="en-US" noProof="0" dirty="0"/>
              <a:t>High variability in general</a:t>
            </a:r>
            <a:endParaRPr lang="en-US" b="1" noProof="0" dirty="0"/>
          </a:p>
          <a:p>
            <a:pPr marL="285750" indent="-285750">
              <a:buFont typeface="Arial" panose="020B0604020202020204" pitchFamily="34" charset="0"/>
              <a:buChar char="•"/>
            </a:pPr>
            <a:r>
              <a:rPr lang="en-US" noProof="0" dirty="0"/>
              <a:t>Fiber 4: very different values (maybe heterogeneity in the defects)</a:t>
            </a:r>
          </a:p>
          <a:p>
            <a:pPr marL="285750" indent="-285750">
              <a:buFont typeface="Arial" panose="020B0604020202020204" pitchFamily="34" charset="0"/>
              <a:buChar char="•"/>
            </a:pPr>
            <a:r>
              <a:rPr lang="en-US" noProof="0" dirty="0"/>
              <a:t>Dominant error at high strength: Contact point tangency shift</a:t>
            </a:r>
          </a:p>
          <a:p>
            <a:pPr marL="285750" indent="-285750">
              <a:buFont typeface="Arial" panose="020B0604020202020204" pitchFamily="34" charset="0"/>
              <a:buChar char="•"/>
            </a:pPr>
            <a:r>
              <a:rPr lang="en-US" noProof="0" dirty="0"/>
              <a:t>The bending and tensile data are consistent for fibers 2,5, and 1</a:t>
            </a:r>
          </a:p>
        </p:txBody>
      </p:sp>
      <p:sp>
        <p:nvSpPr>
          <p:cNvPr id="4" name="CasellaDiTesto 3">
            <a:extLst>
              <a:ext uri="{FF2B5EF4-FFF2-40B4-BE49-F238E27FC236}">
                <a16:creationId xmlns:a16="http://schemas.microsoft.com/office/drawing/2014/main" id="{31E9090F-B244-01FF-BD11-F56D7A9B7381}"/>
              </a:ext>
            </a:extLst>
          </p:cNvPr>
          <p:cNvSpPr txBox="1"/>
          <p:nvPr/>
        </p:nvSpPr>
        <p:spPr>
          <a:xfrm>
            <a:off x="7341920" y="4475473"/>
            <a:ext cx="4391429" cy="1477328"/>
          </a:xfrm>
          <a:prstGeom prst="rect">
            <a:avLst/>
          </a:prstGeom>
          <a:noFill/>
        </p:spPr>
        <p:txBody>
          <a:bodyPr wrap="square" rtlCol="0">
            <a:spAutoFit/>
          </a:bodyPr>
          <a:lstStyle/>
          <a:p>
            <a:pPr algn="just"/>
            <a:r>
              <a:rPr lang="en-US" b="1" noProof="0" dirty="0"/>
              <a:t>Future work</a:t>
            </a:r>
          </a:p>
          <a:p>
            <a:pPr marL="285750" indent="-285750" algn="just">
              <a:buFont typeface="Arial" panose="020B0604020202020204" pitchFamily="34" charset="0"/>
              <a:buChar char="•"/>
            </a:pPr>
            <a:r>
              <a:rPr lang="en-US" noProof="0" dirty="0"/>
              <a:t>Reduce the cradle size and the roller size to reduce the dominant error</a:t>
            </a:r>
          </a:p>
          <a:p>
            <a:pPr marL="285750" indent="-285750" algn="just">
              <a:buFont typeface="Arial" panose="020B0604020202020204" pitchFamily="34" charset="0"/>
              <a:buChar char="•"/>
            </a:pPr>
            <a:r>
              <a:rPr lang="en-US" noProof="0" dirty="0"/>
              <a:t>Increase the number of tested samples to improve the statistics</a:t>
            </a:r>
          </a:p>
        </p:txBody>
      </p:sp>
      <p:pic>
        <p:nvPicPr>
          <p:cNvPr id="8" name="Immagine 7" descr="Immagine che contiene testo, schermata, numero, Diagramma&#10;&#10;Il contenuto generato dall'IA potrebbe non essere corretto.">
            <a:extLst>
              <a:ext uri="{FF2B5EF4-FFF2-40B4-BE49-F238E27FC236}">
                <a16:creationId xmlns:a16="http://schemas.microsoft.com/office/drawing/2014/main" id="{BA80FEC2-5B40-7BD6-7B17-FB54A67DE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366" y="1171953"/>
            <a:ext cx="4721434" cy="3157161"/>
          </a:xfrm>
          <a:prstGeom prst="rect">
            <a:avLst/>
          </a:prstGeom>
          <a:ln>
            <a:solidFill>
              <a:schemeClr val="bg2">
                <a:lumMod val="75000"/>
              </a:schemeClr>
            </a:solidFill>
          </a:ln>
        </p:spPr>
      </p:pic>
    </p:spTree>
    <p:extLst>
      <p:ext uri="{BB962C8B-B14F-4D97-AF65-F5344CB8AC3E}">
        <p14:creationId xmlns:p14="http://schemas.microsoft.com/office/powerpoint/2010/main" val="222064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EFBDA88C-8A25-F013-7CF0-8DEF61DCE2ED}"/>
                  </a:ext>
                </a:extLst>
              </p:cNvPr>
              <p:cNvSpPr>
                <a:spLocks noGrp="1"/>
              </p:cNvSpPr>
              <p:nvPr>
                <p:ph type="title"/>
              </p:nvPr>
            </p:nvSpPr>
            <p:spPr>
              <a:xfrm>
                <a:off x="7782339" y="3651251"/>
                <a:ext cx="4409661" cy="677862"/>
              </a:xfrm>
            </p:spPr>
            <p:txBody>
              <a:bodyPr/>
              <a:lstStyle/>
              <a:p>
                <a14:m>
                  <m:oMath xmlns:m="http://schemas.openxmlformats.org/officeDocument/2006/math">
                    <m:r>
                      <m:rPr>
                        <m:sty m:val="p"/>
                      </m:rPr>
                      <a:rPr lang="en-US" b="0" i="1" noProof="0" smtClean="0">
                        <a:latin typeface="Cambria Math" panose="02040503050406030204" pitchFamily="18" charset="0"/>
                      </a:rPr>
                      <m:t>Φ</m:t>
                    </m:r>
                  </m:oMath>
                </a14:m>
                <a:r>
                  <a:rPr lang="en-US" noProof="0" dirty="0"/>
                  <a:t> Measurement</a:t>
                </a:r>
              </a:p>
            </p:txBody>
          </p:sp>
        </mc:Choice>
        <mc:Fallback xmlns="">
          <p:sp>
            <p:nvSpPr>
              <p:cNvPr id="2" name="Titolo 1">
                <a:extLst>
                  <a:ext uri="{FF2B5EF4-FFF2-40B4-BE49-F238E27FC236}">
                    <a16:creationId xmlns:a16="http://schemas.microsoft.com/office/drawing/2014/main" id="{EFBDA88C-8A25-F013-7CF0-8DEF61DCE2ED}"/>
                  </a:ext>
                </a:extLst>
              </p:cNvPr>
              <p:cNvSpPr>
                <a:spLocks noGrp="1" noRot="1" noChangeAspect="1" noMove="1" noResize="1" noEditPoints="1" noAdjustHandles="1" noChangeArrowheads="1" noChangeShapeType="1" noTextEdit="1"/>
              </p:cNvSpPr>
              <p:nvPr>
                <p:ph type="title"/>
              </p:nvPr>
            </p:nvSpPr>
            <p:spPr>
              <a:xfrm>
                <a:off x="7782339" y="3651251"/>
                <a:ext cx="4409661" cy="677862"/>
              </a:xfrm>
              <a:blipFill>
                <a:blip r:embed="rId3"/>
                <a:stretch>
                  <a:fillRect t="-28829" b="-45946"/>
                </a:stretch>
              </a:blipFill>
            </p:spPr>
            <p:txBody>
              <a:bodyPr/>
              <a:lstStyle/>
              <a:p>
                <a:r>
                  <a:rPr lang="en-US">
                    <a:noFill/>
                  </a:rPr>
                  <a:t> </a:t>
                </a:r>
              </a:p>
            </p:txBody>
          </p:sp>
        </mc:Fallback>
      </mc:AlternateContent>
    </p:spTree>
    <p:extLst>
      <p:ext uri="{BB962C8B-B14F-4D97-AF65-F5344CB8AC3E}">
        <p14:creationId xmlns:p14="http://schemas.microsoft.com/office/powerpoint/2010/main" val="196640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BCC67-C7C0-ACE8-707A-8C1DB161B339}"/>
              </a:ext>
            </a:extLst>
          </p:cNvPr>
          <p:cNvSpPr>
            <a:spLocks noGrp="1"/>
          </p:cNvSpPr>
          <p:nvPr>
            <p:ph type="title"/>
          </p:nvPr>
        </p:nvSpPr>
        <p:spPr>
          <a:xfrm>
            <a:off x="838200" y="365126"/>
            <a:ext cx="10515600" cy="746702"/>
          </a:xfrm>
        </p:spPr>
        <p:txBody>
          <a:bodyPr/>
          <a:lstStyle/>
          <a:p>
            <a:r>
              <a:rPr lang="en-US" noProof="0" dirty="0"/>
              <a:t> Sample</a:t>
            </a:r>
          </a:p>
        </p:txBody>
      </p:sp>
      <mc:AlternateContent xmlns:mc="http://schemas.openxmlformats.org/markup-compatibility/2006" xmlns:a14="http://schemas.microsoft.com/office/drawing/2010/main">
        <mc:Choice Requires="a14">
          <p:sp>
            <p:nvSpPr>
              <p:cNvPr id="4" name="Segnaposto contenuto 2">
                <a:extLst>
                  <a:ext uri="{FF2B5EF4-FFF2-40B4-BE49-F238E27FC236}">
                    <a16:creationId xmlns:a16="http://schemas.microsoft.com/office/drawing/2014/main" id="{70DD26EE-D420-8920-C6F4-93E899936C8B}"/>
                  </a:ext>
                </a:extLst>
              </p:cNvPr>
              <p:cNvSpPr>
                <a:spLocks noGrp="1"/>
              </p:cNvSpPr>
              <p:nvPr>
                <p:ph idx="1"/>
              </p:nvPr>
            </p:nvSpPr>
            <p:spPr>
              <a:xfrm>
                <a:off x="1058809" y="1951671"/>
                <a:ext cx="3185160" cy="1477329"/>
              </a:xfrm>
              <a:ln>
                <a:noFill/>
              </a:ln>
            </p:spPr>
            <p:style>
              <a:lnRef idx="2">
                <a:schemeClr val="dk1"/>
              </a:lnRef>
              <a:fillRef idx="1">
                <a:schemeClr val="lt1"/>
              </a:fillRef>
              <a:effectRef idx="0">
                <a:schemeClr val="dk1"/>
              </a:effectRef>
              <a:fontRef idx="minor">
                <a:schemeClr val="dk1"/>
              </a:fontRef>
            </p:style>
            <p:txBody>
              <a:bodyPr/>
              <a:lstStyle/>
              <a:p>
                <a:pPr marL="0" indent="0">
                  <a:buNone/>
                </a:pPr>
                <a:r>
                  <a:rPr lang="en-US" sz="1800" noProof="0" dirty="0"/>
                  <a:t>Silicon fiber &lt;100&gt;</a:t>
                </a:r>
              </a:p>
              <a:p>
                <a:r>
                  <a:rPr lang="en-US" sz="1800" noProof="0" dirty="0"/>
                  <a:t>Diameter : 3 mm</a:t>
                </a:r>
              </a:p>
              <a:p>
                <a:r>
                  <a:rPr lang="en-US" sz="1800" noProof="0" dirty="0"/>
                  <a:t>Length: </a:t>
                </a:r>
                <a14:m>
                  <m:oMath xmlns:m="http://schemas.openxmlformats.org/officeDocument/2006/math">
                    <m:r>
                      <a:rPr lang="en-US" sz="1800" i="1" noProof="0" smtClean="0">
                        <a:latin typeface="Cambria Math" panose="02040503050406030204" pitchFamily="18" charset="0"/>
                        <a:ea typeface="Cambria Math" panose="02040503050406030204" pitchFamily="18" charset="0"/>
                      </a:rPr>
                      <m:t>~</m:t>
                    </m:r>
                  </m:oMath>
                </a14:m>
                <a:r>
                  <a:rPr lang="en-US" sz="1800" noProof="0" dirty="0"/>
                  <a:t>11.5 cm</a:t>
                </a:r>
              </a:p>
              <a:p>
                <a:r>
                  <a:rPr lang="en-US" sz="1800" noProof="0" dirty="0"/>
                  <a:t>Grown head  thickness: 8 mm</a:t>
                </a:r>
              </a:p>
            </p:txBody>
          </p:sp>
        </mc:Choice>
        <mc:Fallback xmlns="">
          <p:sp>
            <p:nvSpPr>
              <p:cNvPr id="4" name="Segnaposto contenuto 2">
                <a:extLst>
                  <a:ext uri="{FF2B5EF4-FFF2-40B4-BE49-F238E27FC236}">
                    <a16:creationId xmlns:a16="http://schemas.microsoft.com/office/drawing/2014/main" id="{70DD26EE-D420-8920-C6F4-93E899936C8B}"/>
                  </a:ext>
                </a:extLst>
              </p:cNvPr>
              <p:cNvSpPr>
                <a:spLocks noGrp="1" noRot="1" noChangeAspect="1" noMove="1" noResize="1" noEditPoints="1" noAdjustHandles="1" noChangeArrowheads="1" noChangeShapeType="1" noTextEdit="1"/>
              </p:cNvSpPr>
              <p:nvPr>
                <p:ph idx="1"/>
              </p:nvPr>
            </p:nvSpPr>
            <p:spPr>
              <a:xfrm>
                <a:off x="1058809" y="1951671"/>
                <a:ext cx="3185160" cy="1477329"/>
              </a:xfrm>
              <a:blipFill>
                <a:blip r:embed="rId3"/>
                <a:stretch>
                  <a:fillRect l="-1724" t="-3704" r="-1149" b="-5350"/>
                </a:stretch>
              </a:blipFill>
              <a:ln>
                <a:noFill/>
              </a:ln>
            </p:spPr>
            <p:txBody>
              <a:bodyPr/>
              <a:lstStyle/>
              <a:p>
                <a:r>
                  <a:rPr lang="en-US">
                    <a:noFill/>
                  </a:rPr>
                  <a:t> </a:t>
                </a:r>
              </a:p>
            </p:txBody>
          </p:sp>
        </mc:Fallback>
      </mc:AlternateContent>
      <p:grpSp>
        <p:nvGrpSpPr>
          <p:cNvPr id="6" name="Gruppo 5">
            <a:extLst>
              <a:ext uri="{FF2B5EF4-FFF2-40B4-BE49-F238E27FC236}">
                <a16:creationId xmlns:a16="http://schemas.microsoft.com/office/drawing/2014/main" id="{5D6E1307-E8B3-44CE-A8EE-12DCD366C679}"/>
              </a:ext>
            </a:extLst>
          </p:cNvPr>
          <p:cNvGrpSpPr/>
          <p:nvPr/>
        </p:nvGrpSpPr>
        <p:grpSpPr>
          <a:xfrm>
            <a:off x="8220766" y="1111828"/>
            <a:ext cx="2912425" cy="4687956"/>
            <a:chOff x="8441372" y="1305340"/>
            <a:chExt cx="2912425" cy="4687956"/>
          </a:xfrm>
        </p:grpSpPr>
        <p:pic>
          <p:nvPicPr>
            <p:cNvPr id="5" name="Immagine 4" descr="Immagine che contiene testo, schermata, candela, design&#10;&#10;Il contenuto generato dall'IA potrebbe non essere corretto.">
              <a:extLst>
                <a:ext uri="{FF2B5EF4-FFF2-40B4-BE49-F238E27FC236}">
                  <a16:creationId xmlns:a16="http://schemas.microsoft.com/office/drawing/2014/main" id="{44D37B12-5FBB-722C-4B2D-5D1EB698E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2079" y="2350034"/>
              <a:ext cx="2231013" cy="3643262"/>
            </a:xfrm>
            <a:prstGeom prst="rect">
              <a:avLst/>
            </a:prstGeom>
          </p:spPr>
        </p:pic>
        <p:sp>
          <p:nvSpPr>
            <p:cNvPr id="7" name="CasellaDiTesto 6">
              <a:extLst>
                <a:ext uri="{FF2B5EF4-FFF2-40B4-BE49-F238E27FC236}">
                  <a16:creationId xmlns:a16="http://schemas.microsoft.com/office/drawing/2014/main" id="{B21FB3A1-4381-C565-56B0-44110C80FFA0}"/>
                </a:ext>
              </a:extLst>
            </p:cNvPr>
            <p:cNvSpPr txBox="1"/>
            <p:nvPr/>
          </p:nvSpPr>
          <p:spPr>
            <a:xfrm>
              <a:off x="8441372" y="1305340"/>
              <a:ext cx="2912425" cy="646331"/>
            </a:xfrm>
            <a:prstGeom prst="rect">
              <a:avLst/>
            </a:prstGeom>
            <a:noFill/>
          </p:spPr>
          <p:txBody>
            <a:bodyPr wrap="square" rtlCol="0">
              <a:spAutoFit/>
            </a:bodyPr>
            <a:lstStyle/>
            <a:p>
              <a:pPr algn="ctr"/>
              <a:r>
                <a:rPr lang="en-US" noProof="0" dirty="0"/>
                <a:t>Produced by IKZ (Berlin) </a:t>
              </a:r>
            </a:p>
            <a:p>
              <a:pPr algn="ctr"/>
              <a:r>
                <a:rPr lang="en-US" noProof="0" dirty="0"/>
                <a:t>with Float Zone method</a:t>
              </a:r>
            </a:p>
          </p:txBody>
        </p:sp>
      </p:grpSp>
      <p:pic>
        <p:nvPicPr>
          <p:cNvPr id="9" name="Immagine 8" descr="Immagine che contiene tubo, asta&#10;&#10;Il contenuto generato dall'IA potrebbe non essere corretto.">
            <a:extLst>
              <a:ext uri="{FF2B5EF4-FFF2-40B4-BE49-F238E27FC236}">
                <a16:creationId xmlns:a16="http://schemas.microsoft.com/office/drawing/2014/main" id="{9EBE61BC-EB44-1334-5B2E-0AE33B40F7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436777" y="2587618"/>
            <a:ext cx="5391473" cy="1693190"/>
          </a:xfrm>
          <a:prstGeom prst="rect">
            <a:avLst/>
          </a:prstGeom>
          <a:ln>
            <a:solidFill>
              <a:schemeClr val="tx1"/>
            </a:solidFill>
          </a:ln>
        </p:spPr>
      </p:pic>
      <p:sp>
        <p:nvSpPr>
          <p:cNvPr id="11" name="Ovale 10">
            <a:extLst>
              <a:ext uri="{FF2B5EF4-FFF2-40B4-BE49-F238E27FC236}">
                <a16:creationId xmlns:a16="http://schemas.microsoft.com/office/drawing/2014/main" id="{D8D18132-34B2-F2C7-8B46-AA35C3402B69}"/>
              </a:ext>
            </a:extLst>
          </p:cNvPr>
          <p:cNvSpPr/>
          <p:nvPr/>
        </p:nvSpPr>
        <p:spPr>
          <a:xfrm>
            <a:off x="5706695" y="1111828"/>
            <a:ext cx="491489" cy="429144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291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75424-6FCB-959C-A0DD-9B2783D194CA}"/>
              </a:ext>
            </a:extLst>
          </p:cNvPr>
          <p:cNvSpPr>
            <a:spLocks noGrp="1"/>
          </p:cNvSpPr>
          <p:nvPr>
            <p:ph type="title"/>
          </p:nvPr>
        </p:nvSpPr>
        <p:spPr/>
        <p:txBody>
          <a:bodyPr/>
          <a:lstStyle/>
          <a:p>
            <a:r>
              <a:rPr lang="en-US" noProof="0" dirty="0"/>
              <a:t> Clamps</a:t>
            </a:r>
          </a:p>
        </p:txBody>
      </p:sp>
      <p:pic>
        <p:nvPicPr>
          <p:cNvPr id="4" name="Immagine 3" descr="Immagine che contiene strumento, interno, argento&#10;&#10;Il contenuto generato dall'IA potrebbe non essere corretto.">
            <a:extLst>
              <a:ext uri="{FF2B5EF4-FFF2-40B4-BE49-F238E27FC236}">
                <a16:creationId xmlns:a16="http://schemas.microsoft.com/office/drawing/2014/main" id="{2C85F356-4860-7528-9E3E-BE1AECC69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336" y="1028331"/>
            <a:ext cx="3819415" cy="5092552"/>
          </a:xfrm>
          <a:prstGeom prst="rect">
            <a:avLst/>
          </a:prstGeom>
          <a:ln>
            <a:solidFill>
              <a:schemeClr val="tx1"/>
            </a:solidFill>
          </a:ln>
        </p:spPr>
      </p:pic>
      <p:pic>
        <p:nvPicPr>
          <p:cNvPr id="5" name="Immagine 4" descr="Immagine che contiene interno, lavandino, muro&#10;&#10;Il contenuto generato dall'IA potrebbe non essere corretto.">
            <a:extLst>
              <a:ext uri="{FF2B5EF4-FFF2-40B4-BE49-F238E27FC236}">
                <a16:creationId xmlns:a16="http://schemas.microsoft.com/office/drawing/2014/main" id="{843A73A5-2103-CF05-6703-43BEC5F24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460" y="1028331"/>
            <a:ext cx="3819414" cy="5092552"/>
          </a:xfrm>
          <a:prstGeom prst="rect">
            <a:avLst/>
          </a:prstGeom>
          <a:ln>
            <a:solidFill>
              <a:schemeClr val="tx1"/>
            </a:solidFill>
          </a:ln>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56E49139-2E2C-3711-69F6-F95C4CDCF47E}"/>
                  </a:ext>
                </a:extLst>
              </p:cNvPr>
              <p:cNvSpPr txBox="1"/>
              <p:nvPr/>
            </p:nvSpPr>
            <p:spPr>
              <a:xfrm>
                <a:off x="546511" y="1701663"/>
                <a:ext cx="2592730" cy="3139321"/>
              </a:xfrm>
              <a:prstGeom prst="rect">
                <a:avLst/>
              </a:prstGeom>
              <a:noFill/>
            </p:spPr>
            <p:txBody>
              <a:bodyPr wrap="square" rtlCol="0">
                <a:spAutoFit/>
              </a:bodyPr>
              <a:lstStyle/>
              <a:p>
                <a:r>
                  <a:rPr lang="en-US" b="1" noProof="0" dirty="0"/>
                  <a:t>Steel clamp</a:t>
                </a:r>
              </a:p>
              <a:p>
                <a:r>
                  <a:rPr lang="en-US" noProof="0" dirty="0"/>
                  <a:t>Thickness: 4,5 cm</a:t>
                </a:r>
              </a:p>
              <a:p>
                <a:r>
                  <a:rPr lang="en-US" noProof="0" dirty="0"/>
                  <a:t>E = 200 </a:t>
                </a:r>
                <a:r>
                  <a:rPr lang="en-US" noProof="0" dirty="0" err="1"/>
                  <a:t>GPa</a:t>
                </a:r>
                <a:endParaRPr lang="en-US" noProof="0" dirty="0"/>
              </a:p>
              <a:p>
                <a14:m>
                  <m:oMath xmlns:m="http://schemas.openxmlformats.org/officeDocument/2006/math">
                    <m:r>
                      <m:rPr>
                        <m:sty m:val="p"/>
                      </m:rPr>
                      <a:rPr lang="en-US" b="0" i="1" noProof="0" smtClean="0">
                        <a:latin typeface="Cambria Math" panose="02040503050406030204" pitchFamily="18" charset="0"/>
                      </a:rPr>
                      <m:t>ρ</m:t>
                    </m:r>
                    <m:r>
                      <a:rPr lang="en-US" b="0" i="1" noProof="0" smtClean="0">
                        <a:latin typeface="Cambria Math" panose="02040503050406030204" pitchFamily="18" charset="0"/>
                      </a:rPr>
                      <m:t>=</m:t>
                    </m:r>
                  </m:oMath>
                </a14:m>
                <a:r>
                  <a:rPr lang="en-US" noProof="0" dirty="0"/>
                  <a:t> 7850 kg/m</a:t>
                </a:r>
                <a:r>
                  <a:rPr lang="en-US" baseline="30000" noProof="0" dirty="0"/>
                  <a:t>3</a:t>
                </a:r>
              </a:p>
              <a:p>
                <a14:m>
                  <m:oMath xmlns:m="http://schemas.openxmlformats.org/officeDocument/2006/math">
                    <m:r>
                      <m:rPr>
                        <m:sty m:val="p"/>
                      </m:rPr>
                      <a:rPr lang="en-US" b="0" i="1" noProof="0" smtClean="0">
                        <a:latin typeface="Cambria Math" panose="02040503050406030204" pitchFamily="18" charset="0"/>
                      </a:rPr>
                      <m:t>ν</m:t>
                    </m:r>
                    <m:r>
                      <a:rPr lang="en-US" b="0" i="1" noProof="0" smtClean="0">
                        <a:latin typeface="Cambria Math" panose="02040503050406030204" pitchFamily="18" charset="0"/>
                      </a:rPr>
                      <m:t>=</m:t>
                    </m:r>
                  </m:oMath>
                </a14:m>
                <a:r>
                  <a:rPr lang="en-US" noProof="0" dirty="0"/>
                  <a:t> 0,3</a:t>
                </a:r>
              </a:p>
              <a:p>
                <a:endParaRPr lang="en-US" noProof="0" dirty="0"/>
              </a:p>
              <a:p>
                <a:r>
                  <a:rPr lang="en-US" b="1" noProof="0" dirty="0"/>
                  <a:t>Copper clamp</a:t>
                </a:r>
              </a:p>
              <a:p>
                <a:r>
                  <a:rPr lang="en-US" noProof="0" dirty="0"/>
                  <a:t>Thickness: 5,3 cm</a:t>
                </a:r>
              </a:p>
              <a:p>
                <a:r>
                  <a:rPr lang="en-US" noProof="0" dirty="0"/>
                  <a:t>E = 128 </a:t>
                </a:r>
                <a:r>
                  <a:rPr lang="en-US" noProof="0" dirty="0" err="1"/>
                  <a:t>GPa</a:t>
                </a:r>
                <a:endParaRPr lang="en-US" noProof="0" dirty="0"/>
              </a:p>
              <a:p>
                <a14:m>
                  <m:oMath xmlns:m="http://schemas.openxmlformats.org/officeDocument/2006/math">
                    <m:r>
                      <m:rPr>
                        <m:sty m:val="p"/>
                      </m:rPr>
                      <a:rPr lang="en-US" i="1" noProof="0" smtClean="0">
                        <a:latin typeface="Cambria Math" panose="02040503050406030204" pitchFamily="18" charset="0"/>
                      </a:rPr>
                      <m:t>ρ</m:t>
                    </m:r>
                    <m:r>
                      <a:rPr lang="en-US" i="1" noProof="0" smtClean="0">
                        <a:latin typeface="Cambria Math" panose="02040503050406030204" pitchFamily="18" charset="0"/>
                      </a:rPr>
                      <m:t>=</m:t>
                    </m:r>
                  </m:oMath>
                </a14:m>
                <a:r>
                  <a:rPr lang="en-US" noProof="0" dirty="0"/>
                  <a:t> 8960 kg/m</a:t>
                </a:r>
                <a:r>
                  <a:rPr lang="en-US" baseline="30000" noProof="0" dirty="0"/>
                  <a:t>3</a:t>
                </a:r>
              </a:p>
              <a:p>
                <a14:m>
                  <m:oMath xmlns:m="http://schemas.openxmlformats.org/officeDocument/2006/math">
                    <m:r>
                      <m:rPr>
                        <m:sty m:val="p"/>
                      </m:rPr>
                      <a:rPr lang="en-US" i="1" noProof="0" smtClean="0">
                        <a:latin typeface="Cambria Math" panose="02040503050406030204" pitchFamily="18" charset="0"/>
                      </a:rPr>
                      <m:t>ν</m:t>
                    </m:r>
                    <m:r>
                      <a:rPr lang="en-US" i="1" noProof="0" smtClean="0">
                        <a:latin typeface="Cambria Math" panose="02040503050406030204" pitchFamily="18" charset="0"/>
                      </a:rPr>
                      <m:t>=</m:t>
                    </m:r>
                  </m:oMath>
                </a14:m>
                <a:r>
                  <a:rPr lang="en-US" noProof="0" dirty="0"/>
                  <a:t> 0,34</a:t>
                </a:r>
              </a:p>
            </p:txBody>
          </p:sp>
        </mc:Choice>
        <mc:Fallback xmlns="">
          <p:sp>
            <p:nvSpPr>
              <p:cNvPr id="6" name="CasellaDiTesto 5">
                <a:extLst>
                  <a:ext uri="{FF2B5EF4-FFF2-40B4-BE49-F238E27FC236}">
                    <a16:creationId xmlns:a16="http://schemas.microsoft.com/office/drawing/2014/main" id="{56E49139-2E2C-3711-69F6-F95C4CDCF47E}"/>
                  </a:ext>
                </a:extLst>
              </p:cNvPr>
              <p:cNvSpPr txBox="1">
                <a:spLocks noRot="1" noChangeAspect="1" noMove="1" noResize="1" noEditPoints="1" noAdjustHandles="1" noChangeArrowheads="1" noChangeShapeType="1" noTextEdit="1"/>
              </p:cNvSpPr>
              <p:nvPr/>
            </p:nvSpPr>
            <p:spPr>
              <a:xfrm>
                <a:off x="546511" y="1701663"/>
                <a:ext cx="2592730" cy="3139321"/>
              </a:xfrm>
              <a:prstGeom prst="rect">
                <a:avLst/>
              </a:prstGeom>
              <a:blipFill>
                <a:blip r:embed="rId5"/>
                <a:stretch>
                  <a:fillRect l="-2118" t="-971" b="-2136"/>
                </a:stretch>
              </a:blipFill>
            </p:spPr>
            <p:txBody>
              <a:bodyPr/>
              <a:lstStyle/>
              <a:p>
                <a:r>
                  <a:rPr lang="en-US">
                    <a:noFill/>
                  </a:rPr>
                  <a:t> </a:t>
                </a:r>
              </a:p>
            </p:txBody>
          </p:sp>
        </mc:Fallback>
      </mc:AlternateContent>
    </p:spTree>
    <p:extLst>
      <p:ext uri="{BB962C8B-B14F-4D97-AF65-F5344CB8AC3E}">
        <p14:creationId xmlns:p14="http://schemas.microsoft.com/office/powerpoint/2010/main" val="9335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CB7136-ADA0-A3C1-F0F4-FC85070C9CBA}"/>
              </a:ext>
            </a:extLst>
          </p:cNvPr>
          <p:cNvSpPr>
            <a:spLocks noGrp="1"/>
          </p:cNvSpPr>
          <p:nvPr>
            <p:ph type="title"/>
          </p:nvPr>
        </p:nvSpPr>
        <p:spPr>
          <a:xfrm>
            <a:off x="838200" y="365125"/>
            <a:ext cx="10515600" cy="777875"/>
          </a:xfrm>
        </p:spPr>
        <p:txBody>
          <a:bodyPr/>
          <a:lstStyle/>
          <a:p>
            <a:r>
              <a:rPr lang="en-US" noProof="0" dirty="0"/>
              <a:t> Results</a:t>
            </a:r>
          </a:p>
        </p:txBody>
      </p:sp>
      <p:pic>
        <p:nvPicPr>
          <p:cNvPr id="5" name="Immagine 4" descr="Immagine che contiene testo, schermata, linea, Diagramma&#10;&#10;Il contenuto generato dall'IA potrebbe non essere corretto.">
            <a:extLst>
              <a:ext uri="{FF2B5EF4-FFF2-40B4-BE49-F238E27FC236}">
                <a16:creationId xmlns:a16="http://schemas.microsoft.com/office/drawing/2014/main" id="{10171B25-9361-6BC7-8E04-ED61A2CF3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4" y="1061758"/>
            <a:ext cx="5148373" cy="3856212"/>
          </a:xfrm>
          <a:prstGeom prst="rect">
            <a:avLst/>
          </a:prstGeom>
          <a:ln>
            <a:solidFill>
              <a:schemeClr val="bg2">
                <a:lumMod val="75000"/>
              </a:schemeClr>
            </a:solidFill>
          </a:ln>
        </p:spPr>
      </p:pic>
      <p:pic>
        <p:nvPicPr>
          <p:cNvPr id="9" name="Immagine 8" descr="Immagine che contiene testo, schermata, linea, numero&#10;&#10;Il contenuto generato dall'IA potrebbe non essere corretto.">
            <a:extLst>
              <a:ext uri="{FF2B5EF4-FFF2-40B4-BE49-F238E27FC236}">
                <a16:creationId xmlns:a16="http://schemas.microsoft.com/office/drawing/2014/main" id="{B487DFB2-2164-135B-AA93-6ECB90632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300" y="1061757"/>
            <a:ext cx="5148374" cy="3856213"/>
          </a:xfrm>
          <a:prstGeom prst="rect">
            <a:avLst/>
          </a:prstGeom>
          <a:ln>
            <a:solidFill>
              <a:schemeClr val="bg2">
                <a:lumMod val="75000"/>
              </a:schemeClr>
            </a:solidFill>
          </a:ln>
        </p:spPr>
      </p:pic>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E14C23C3-63A0-BD99-438E-EFAC8FAC693F}"/>
                  </a:ext>
                </a:extLst>
              </p:cNvPr>
              <p:cNvSpPr txBox="1"/>
              <p:nvPr/>
            </p:nvSpPr>
            <p:spPr>
              <a:xfrm>
                <a:off x="748574" y="5046784"/>
                <a:ext cx="6271681" cy="1221745"/>
              </a:xfrm>
              <a:prstGeom prst="rect">
                <a:avLst/>
              </a:prstGeom>
              <a:noFill/>
            </p:spPr>
            <p:txBody>
              <a:bodyPr wrap="square" rtlCol="0">
                <a:spAutoFit/>
              </a:bodyPr>
              <a:lstStyle/>
              <a:p>
                <a:r>
                  <a:rPr lang="en-US" b="1" noProof="0" dirty="0"/>
                  <a:t>Considerations</a:t>
                </a:r>
              </a:p>
              <a:p>
                <a:pPr marL="285750" indent="-285750">
                  <a:buFont typeface="Arial" panose="020B0604020202020204" pitchFamily="34" charset="0"/>
                  <a:buChar char="•"/>
                </a:pPr>
                <a:r>
                  <a:rPr lang="en-US" noProof="0" dirty="0"/>
                  <a:t>Clamp is probably the dominant source of dissipation</a:t>
                </a:r>
              </a:p>
              <a:p>
                <a:pPr marL="285750" indent="-285750">
                  <a:buFont typeface="Arial" panose="020B0604020202020204" pitchFamily="34" charset="0"/>
                  <a:buChar char="•"/>
                </a:pPr>
                <a:r>
                  <a:rPr lang="en-US" noProof="0" dirty="0"/>
                  <a:t>Measured loss-angle too high with respect the expected value for silicon at room temperature (</a:t>
                </a:r>
                <a14:m>
                  <m:oMath xmlns:m="http://schemas.openxmlformats.org/officeDocument/2006/math">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10</m:t>
                        </m:r>
                      </m:e>
                      <m:sup>
                        <m:r>
                          <a:rPr lang="en-US" b="0" i="1" noProof="0" smtClean="0">
                            <a:latin typeface="Cambria Math" panose="02040503050406030204" pitchFamily="18" charset="0"/>
                          </a:rPr>
                          <m:t>−8</m:t>
                        </m:r>
                      </m:sup>
                    </m:sSup>
                  </m:oMath>
                </a14:m>
                <a:r>
                  <a:rPr lang="en-US" noProof="0" dirty="0"/>
                  <a:t>)</a:t>
                </a:r>
              </a:p>
            </p:txBody>
          </p:sp>
        </mc:Choice>
        <mc:Fallback xmlns="">
          <p:sp>
            <p:nvSpPr>
              <p:cNvPr id="3" name="CasellaDiTesto 2">
                <a:extLst>
                  <a:ext uri="{FF2B5EF4-FFF2-40B4-BE49-F238E27FC236}">
                    <a16:creationId xmlns:a16="http://schemas.microsoft.com/office/drawing/2014/main" id="{E14C23C3-63A0-BD99-438E-EFAC8FAC693F}"/>
                  </a:ext>
                </a:extLst>
              </p:cNvPr>
              <p:cNvSpPr txBox="1">
                <a:spLocks noRot="1" noChangeAspect="1" noMove="1" noResize="1" noEditPoints="1" noAdjustHandles="1" noChangeArrowheads="1" noChangeShapeType="1" noTextEdit="1"/>
              </p:cNvSpPr>
              <p:nvPr/>
            </p:nvSpPr>
            <p:spPr>
              <a:xfrm>
                <a:off x="748574" y="5046784"/>
                <a:ext cx="6271681" cy="1221745"/>
              </a:xfrm>
              <a:prstGeom prst="rect">
                <a:avLst/>
              </a:prstGeom>
              <a:blipFill>
                <a:blip r:embed="rId5"/>
                <a:stretch>
                  <a:fillRect l="-875" t="-3000" r="-875" b="-5500"/>
                </a:stretch>
              </a:blipFill>
            </p:spPr>
            <p:txBody>
              <a:bodyPr/>
              <a:lstStyle/>
              <a:p>
                <a:r>
                  <a:rPr lang="en-US">
                    <a:noFill/>
                  </a:rPr>
                  <a:t> </a:t>
                </a:r>
              </a:p>
            </p:txBody>
          </p:sp>
        </mc:Fallback>
      </mc:AlternateContent>
      <p:sp>
        <p:nvSpPr>
          <p:cNvPr id="4" name="CasellaDiTesto 3">
            <a:extLst>
              <a:ext uri="{FF2B5EF4-FFF2-40B4-BE49-F238E27FC236}">
                <a16:creationId xmlns:a16="http://schemas.microsoft.com/office/drawing/2014/main" id="{AC14B5FC-1C9E-DAD7-3AD7-A232F102A8BA}"/>
              </a:ext>
            </a:extLst>
          </p:cNvPr>
          <p:cNvSpPr txBox="1"/>
          <p:nvPr/>
        </p:nvSpPr>
        <p:spPr>
          <a:xfrm>
            <a:off x="7963854" y="5046784"/>
            <a:ext cx="2926008" cy="1200329"/>
          </a:xfrm>
          <a:prstGeom prst="rect">
            <a:avLst/>
          </a:prstGeom>
          <a:noFill/>
        </p:spPr>
        <p:txBody>
          <a:bodyPr wrap="square" rtlCol="0">
            <a:spAutoFit/>
          </a:bodyPr>
          <a:lstStyle/>
          <a:p>
            <a:pPr algn="just"/>
            <a:r>
              <a:rPr lang="en-US" b="1" noProof="0" dirty="0"/>
              <a:t>Future work</a:t>
            </a:r>
            <a:endParaRPr lang="en-US" noProof="0" dirty="0"/>
          </a:p>
          <a:p>
            <a:pPr marL="285750" indent="-285750" algn="just">
              <a:buFont typeface="Arial" panose="020B0604020202020204" pitchFamily="34" charset="0"/>
              <a:buChar char="•"/>
            </a:pPr>
            <a:r>
              <a:rPr lang="en-US" noProof="0" dirty="0"/>
              <a:t>Increase clamp thickness</a:t>
            </a:r>
          </a:p>
          <a:p>
            <a:pPr marL="285750" indent="-285750" algn="just">
              <a:buFont typeface="Arial" panose="020B0604020202020204" pitchFamily="34" charset="0"/>
              <a:buChar char="•"/>
            </a:pPr>
            <a:r>
              <a:rPr lang="en-US" noProof="0" dirty="0"/>
              <a:t>Cryogenic measurements</a:t>
            </a:r>
          </a:p>
          <a:p>
            <a:pPr marL="285750" indent="-285750" algn="just">
              <a:buFont typeface="Arial" panose="020B0604020202020204" pitchFamily="34" charset="0"/>
              <a:buChar char="•"/>
            </a:pPr>
            <a:r>
              <a:rPr lang="en-US" noProof="0" dirty="0"/>
              <a:t>Copper clamp with inserts</a:t>
            </a:r>
          </a:p>
        </p:txBody>
      </p:sp>
    </p:spTree>
    <p:extLst>
      <p:ext uri="{BB962C8B-B14F-4D97-AF65-F5344CB8AC3E}">
        <p14:creationId xmlns:p14="http://schemas.microsoft.com/office/powerpoint/2010/main" val="82250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A3C0E0-380F-75E5-59D8-C99BC5091834}"/>
              </a:ext>
            </a:extLst>
          </p:cNvPr>
          <p:cNvSpPr>
            <a:spLocks noGrp="1"/>
          </p:cNvSpPr>
          <p:nvPr>
            <p:ph type="title"/>
          </p:nvPr>
        </p:nvSpPr>
        <p:spPr>
          <a:xfrm>
            <a:off x="4340943" y="3078775"/>
            <a:ext cx="3170903" cy="700449"/>
          </a:xfrm>
        </p:spPr>
        <p:txBody>
          <a:bodyPr/>
          <a:lstStyle/>
          <a:p>
            <a:r>
              <a:rPr lang="en-US" noProof="0" dirty="0"/>
              <a:t>Thank you </a:t>
            </a:r>
            <a:r>
              <a:rPr lang="en-US" noProof="0" dirty="0">
                <a:sym typeface="Wingdings" panose="05000000000000000000" pitchFamily="2" charset="2"/>
              </a:rPr>
              <a:t></a:t>
            </a:r>
            <a:endParaRPr lang="en-US" noProof="0" dirty="0"/>
          </a:p>
        </p:txBody>
      </p:sp>
    </p:spTree>
    <p:extLst>
      <p:ext uri="{BB962C8B-B14F-4D97-AF65-F5344CB8AC3E}">
        <p14:creationId xmlns:p14="http://schemas.microsoft.com/office/powerpoint/2010/main" val="342514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D14DA-EB36-BAFC-25C5-D99938977ECC}"/>
              </a:ext>
            </a:extLst>
          </p:cNvPr>
          <p:cNvSpPr>
            <a:spLocks noGrp="1"/>
          </p:cNvSpPr>
          <p:nvPr>
            <p:ph type="title"/>
          </p:nvPr>
        </p:nvSpPr>
        <p:spPr>
          <a:xfrm>
            <a:off x="838200" y="365126"/>
            <a:ext cx="10515600" cy="881376"/>
          </a:xfrm>
        </p:spPr>
        <p:txBody>
          <a:bodyPr/>
          <a:lstStyle/>
          <a:p>
            <a:r>
              <a:rPr lang="en-US" noProof="0" dirty="0"/>
              <a:t> Fused silica preliminary tests</a:t>
            </a:r>
          </a:p>
        </p:txBody>
      </p:sp>
      <p:pic>
        <p:nvPicPr>
          <p:cNvPr id="5" name="Segnaposto contenuto 4" descr="Immagine che contiene testo, schermata, numero, linea&#10;&#10;Il contenuto generato dall'IA potrebbe non essere corretto.">
            <a:extLst>
              <a:ext uri="{FF2B5EF4-FFF2-40B4-BE49-F238E27FC236}">
                <a16:creationId xmlns:a16="http://schemas.microsoft.com/office/drawing/2014/main" id="{BEADC395-580F-D671-7440-45C74F6A9C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9835" y="3632513"/>
            <a:ext cx="4580357" cy="2751539"/>
          </a:xfrm>
        </p:spPr>
      </p:pic>
      <p:pic>
        <p:nvPicPr>
          <p:cNvPr id="7" name="Immagine 6" descr="Immagine che contiene lavandino, interno, muro, bilancia&#10;&#10;Il contenuto generato dall'IA potrebbe non essere corretto.">
            <a:extLst>
              <a:ext uri="{FF2B5EF4-FFF2-40B4-BE49-F238E27FC236}">
                <a16:creationId xmlns:a16="http://schemas.microsoft.com/office/drawing/2014/main" id="{7863AE76-687A-5EA8-CAA8-2B7360A95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014" y="1246501"/>
            <a:ext cx="3281425" cy="2386012"/>
          </a:xfrm>
          <a:prstGeom prst="rect">
            <a:avLst/>
          </a:prstGeom>
        </p:spPr>
      </p:pic>
      <p:pic>
        <p:nvPicPr>
          <p:cNvPr id="9" name="Immagine 8" descr="Immagine che contiene interno, bilancia, muro&#10;&#10;Il contenuto generato dall'IA potrebbe non essere corretto.">
            <a:extLst>
              <a:ext uri="{FF2B5EF4-FFF2-40B4-BE49-F238E27FC236}">
                <a16:creationId xmlns:a16="http://schemas.microsoft.com/office/drawing/2014/main" id="{5AF31AE7-4591-8F27-153A-1B922E673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1" y="1246501"/>
            <a:ext cx="3511576" cy="2386012"/>
          </a:xfrm>
          <a:prstGeom prst="rect">
            <a:avLst/>
          </a:prstGeom>
        </p:spPr>
      </p:pic>
      <p:sp>
        <p:nvSpPr>
          <p:cNvPr id="10" name="CasellaDiTesto 9">
            <a:extLst>
              <a:ext uri="{FF2B5EF4-FFF2-40B4-BE49-F238E27FC236}">
                <a16:creationId xmlns:a16="http://schemas.microsoft.com/office/drawing/2014/main" id="{0CB0C478-BBB1-8B33-585F-F8704DCC04CB}"/>
              </a:ext>
            </a:extLst>
          </p:cNvPr>
          <p:cNvSpPr txBox="1"/>
          <p:nvPr/>
        </p:nvSpPr>
        <p:spPr>
          <a:xfrm>
            <a:off x="5841121" y="5609672"/>
            <a:ext cx="4971044" cy="369332"/>
          </a:xfrm>
          <a:prstGeom prst="rect">
            <a:avLst/>
          </a:prstGeom>
          <a:noFill/>
        </p:spPr>
        <p:txBody>
          <a:bodyPr wrap="square" rtlCol="0">
            <a:spAutoFit/>
          </a:bodyPr>
          <a:lstStyle/>
          <a:p>
            <a:r>
              <a:rPr lang="en-US" noProof="0" dirty="0"/>
              <a:t>Without cradles, top pair of contact points fixed.</a:t>
            </a:r>
          </a:p>
        </p:txBody>
      </p:sp>
      <p:sp>
        <p:nvSpPr>
          <p:cNvPr id="11" name="CasellaDiTesto 10">
            <a:extLst>
              <a:ext uri="{FF2B5EF4-FFF2-40B4-BE49-F238E27FC236}">
                <a16:creationId xmlns:a16="http://schemas.microsoft.com/office/drawing/2014/main" id="{14E6505D-AA76-5A1F-564E-761A7AF1DAE8}"/>
              </a:ext>
            </a:extLst>
          </p:cNvPr>
          <p:cNvSpPr txBox="1"/>
          <p:nvPr/>
        </p:nvSpPr>
        <p:spPr>
          <a:xfrm>
            <a:off x="5841121" y="3940720"/>
            <a:ext cx="6145217" cy="369332"/>
          </a:xfrm>
          <a:prstGeom prst="rect">
            <a:avLst/>
          </a:prstGeom>
          <a:noFill/>
        </p:spPr>
        <p:txBody>
          <a:bodyPr wrap="square" rtlCol="0">
            <a:spAutoFit/>
          </a:bodyPr>
          <a:lstStyle/>
          <a:p>
            <a:r>
              <a:rPr lang="en-US" noProof="0" dirty="0"/>
              <a:t>With cradles, top pair of contact points free to articulate.</a:t>
            </a:r>
          </a:p>
        </p:txBody>
      </p:sp>
      <p:sp>
        <p:nvSpPr>
          <p:cNvPr id="12" name="CasellaDiTesto 11">
            <a:extLst>
              <a:ext uri="{FF2B5EF4-FFF2-40B4-BE49-F238E27FC236}">
                <a16:creationId xmlns:a16="http://schemas.microsoft.com/office/drawing/2014/main" id="{F0F36A19-AC0C-5F15-7CF7-B173911B84C7}"/>
              </a:ext>
            </a:extLst>
          </p:cNvPr>
          <p:cNvSpPr txBox="1"/>
          <p:nvPr/>
        </p:nvSpPr>
        <p:spPr>
          <a:xfrm>
            <a:off x="5841121" y="4480339"/>
            <a:ext cx="5293163" cy="369332"/>
          </a:xfrm>
          <a:prstGeom prst="rect">
            <a:avLst/>
          </a:prstGeom>
          <a:noFill/>
        </p:spPr>
        <p:txBody>
          <a:bodyPr wrap="square" rtlCol="0">
            <a:spAutoFit/>
          </a:bodyPr>
          <a:lstStyle/>
          <a:p>
            <a:r>
              <a:rPr lang="en-US" noProof="0" dirty="0"/>
              <a:t>With cradles, top pair of contact points fixed.</a:t>
            </a:r>
          </a:p>
        </p:txBody>
      </p:sp>
      <p:sp>
        <p:nvSpPr>
          <p:cNvPr id="13" name="CasellaDiTesto 12">
            <a:extLst>
              <a:ext uri="{FF2B5EF4-FFF2-40B4-BE49-F238E27FC236}">
                <a16:creationId xmlns:a16="http://schemas.microsoft.com/office/drawing/2014/main" id="{8A47EFBD-E0FF-498B-401C-E8034C32A327}"/>
              </a:ext>
            </a:extLst>
          </p:cNvPr>
          <p:cNvSpPr txBox="1"/>
          <p:nvPr/>
        </p:nvSpPr>
        <p:spPr>
          <a:xfrm>
            <a:off x="5841121" y="5070053"/>
            <a:ext cx="5968571" cy="369332"/>
          </a:xfrm>
          <a:prstGeom prst="rect">
            <a:avLst/>
          </a:prstGeom>
          <a:noFill/>
        </p:spPr>
        <p:txBody>
          <a:bodyPr wrap="square" rtlCol="0">
            <a:spAutoFit/>
          </a:bodyPr>
          <a:lstStyle/>
          <a:p>
            <a:r>
              <a:rPr lang="en-US" noProof="0" dirty="0"/>
              <a:t>Without cradles, top pair of contact points free to articulate.</a:t>
            </a:r>
          </a:p>
        </p:txBody>
      </p:sp>
      <p:pic>
        <p:nvPicPr>
          <p:cNvPr id="15" name="Immagine 14" descr="Immagine che contiene diagramma, schizzo, disegno, Disegno tecnico&#10;&#10;Il contenuto generato dall'IA potrebbe non essere corretto.">
            <a:extLst>
              <a:ext uri="{FF2B5EF4-FFF2-40B4-BE49-F238E27FC236}">
                <a16:creationId xmlns:a16="http://schemas.microsoft.com/office/drawing/2014/main" id="{25F75437-E964-0DEB-84D9-D8963E27AD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7370" y="794266"/>
            <a:ext cx="3326430" cy="2926072"/>
          </a:xfrm>
          <a:prstGeom prst="rect">
            <a:avLst/>
          </a:prstGeom>
        </p:spPr>
      </p:pic>
      <p:sp>
        <p:nvSpPr>
          <p:cNvPr id="16" name="CasellaDiTesto 15">
            <a:extLst>
              <a:ext uri="{FF2B5EF4-FFF2-40B4-BE49-F238E27FC236}">
                <a16:creationId xmlns:a16="http://schemas.microsoft.com/office/drawing/2014/main" id="{2A7C1A1C-0AB8-0EC4-97C6-4C5185531A9F}"/>
              </a:ext>
            </a:extLst>
          </p:cNvPr>
          <p:cNvSpPr txBox="1"/>
          <p:nvPr/>
        </p:nvSpPr>
        <p:spPr>
          <a:xfrm>
            <a:off x="8666018" y="524457"/>
            <a:ext cx="1652154" cy="369332"/>
          </a:xfrm>
          <a:prstGeom prst="rect">
            <a:avLst/>
          </a:prstGeom>
          <a:noFill/>
        </p:spPr>
        <p:txBody>
          <a:bodyPr wrap="square" rtlCol="0">
            <a:spAutoFit/>
          </a:bodyPr>
          <a:lstStyle/>
          <a:p>
            <a:r>
              <a:rPr lang="en-US" noProof="0" dirty="0"/>
              <a:t>Cradle design</a:t>
            </a:r>
          </a:p>
        </p:txBody>
      </p:sp>
    </p:spTree>
    <p:extLst>
      <p:ext uri="{BB962C8B-B14F-4D97-AF65-F5344CB8AC3E}">
        <p14:creationId xmlns:p14="http://schemas.microsoft.com/office/powerpoint/2010/main" val="57221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2EE7F1-3DA5-8564-D46A-EA32DC6FD307}"/>
              </a:ext>
            </a:extLst>
          </p:cNvPr>
          <p:cNvSpPr>
            <a:spLocks noGrp="1"/>
          </p:cNvSpPr>
          <p:nvPr>
            <p:ph type="title"/>
          </p:nvPr>
        </p:nvSpPr>
        <p:spPr>
          <a:xfrm>
            <a:off x="838200" y="365126"/>
            <a:ext cx="10515600" cy="694748"/>
          </a:xfrm>
        </p:spPr>
        <p:txBody>
          <a:bodyPr/>
          <a:lstStyle/>
          <a:p>
            <a:r>
              <a:rPr lang="en-US" noProof="0" dirty="0"/>
              <a:t> Setup</a:t>
            </a:r>
          </a:p>
        </p:txBody>
      </p:sp>
      <p:pic>
        <p:nvPicPr>
          <p:cNvPr id="4" name="Immagine 3" descr="Immagine che contiene macchina, strumento, interno, ingegneria&#10;&#10;Il contenuto generato dall'IA potrebbe non essere corretto.">
            <a:extLst>
              <a:ext uri="{FF2B5EF4-FFF2-40B4-BE49-F238E27FC236}">
                <a16:creationId xmlns:a16="http://schemas.microsoft.com/office/drawing/2014/main" id="{A5844D96-F484-6C83-03BE-8199B6948045}"/>
              </a:ext>
            </a:extLst>
          </p:cNvPr>
          <p:cNvPicPr>
            <a:picLocks noChangeAspect="1"/>
          </p:cNvPicPr>
          <p:nvPr/>
        </p:nvPicPr>
        <p:blipFill>
          <a:blip r:embed="rId3">
            <a:extLst>
              <a:ext uri="{28A0092B-C50C-407E-A947-70E740481C1C}">
                <a14:useLocalDpi xmlns:a14="http://schemas.microsoft.com/office/drawing/2010/main" val="0"/>
              </a:ext>
            </a:extLst>
          </a:blip>
          <a:srcRect l="19749" r="26660"/>
          <a:stretch>
            <a:fillRect/>
          </a:stretch>
        </p:blipFill>
        <p:spPr>
          <a:xfrm>
            <a:off x="208264" y="1202914"/>
            <a:ext cx="1090598" cy="2713436"/>
          </a:xfrm>
          <a:prstGeom prst="rect">
            <a:avLst/>
          </a:prstGeom>
          <a:ln>
            <a:solidFill>
              <a:schemeClr val="tx1"/>
            </a:solidFill>
          </a:ln>
        </p:spPr>
      </p:pic>
      <p:pic>
        <p:nvPicPr>
          <p:cNvPr id="5" name="Segnaposto contenuto 4" descr="Immagine che contiene macchina, interno, Strumento scientifico, microscopio&#10;&#10;Il contenuto generato dall'IA potrebbe non essere corretto.">
            <a:extLst>
              <a:ext uri="{FF2B5EF4-FFF2-40B4-BE49-F238E27FC236}">
                <a16:creationId xmlns:a16="http://schemas.microsoft.com/office/drawing/2014/main" id="{7D3397AD-86DC-0146-AB2C-EFB819326600}"/>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22317"/>
          <a:stretch>
            <a:fillRect/>
          </a:stretch>
        </p:blipFill>
        <p:spPr>
          <a:xfrm>
            <a:off x="1477747" y="1202914"/>
            <a:ext cx="1584432" cy="2719497"/>
          </a:xfrm>
          <a:ln>
            <a:solidFill>
              <a:schemeClr val="tx1"/>
            </a:solidFill>
          </a:ln>
        </p:spPr>
      </p:pic>
      <p:pic>
        <p:nvPicPr>
          <p:cNvPr id="6" name="Immagine 5" descr="Immagine che contiene macchina, interno&#10;&#10;Il contenuto generato dall'IA potrebbe non essere corretto.">
            <a:extLst>
              <a:ext uri="{FF2B5EF4-FFF2-40B4-BE49-F238E27FC236}">
                <a16:creationId xmlns:a16="http://schemas.microsoft.com/office/drawing/2014/main" id="{1CFC763C-B187-1AB8-336C-0C108CB1E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644" y="1202913"/>
            <a:ext cx="2039622" cy="2719495"/>
          </a:xfrm>
          <a:prstGeom prst="rect">
            <a:avLst/>
          </a:prstGeom>
          <a:ln>
            <a:solidFill>
              <a:schemeClr val="tx1"/>
            </a:solidFill>
          </a:ln>
        </p:spPr>
      </p:pic>
      <p:pic>
        <p:nvPicPr>
          <p:cNvPr id="7" name="Immagine 6" descr="Immagine che contiene interno&#10;&#10;Il contenuto generato dall'IA potrebbe non essere corretto.">
            <a:extLst>
              <a:ext uri="{FF2B5EF4-FFF2-40B4-BE49-F238E27FC236}">
                <a16:creationId xmlns:a16="http://schemas.microsoft.com/office/drawing/2014/main" id="{6E5F39A2-FEF8-EC03-18CB-129B4450D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5685" y="1202914"/>
            <a:ext cx="2039619" cy="2719491"/>
          </a:xfrm>
          <a:prstGeom prst="rect">
            <a:avLst/>
          </a:prstGeom>
          <a:ln>
            <a:solidFill>
              <a:schemeClr val="tx1"/>
            </a:solidFill>
          </a:ln>
        </p:spPr>
      </p:pic>
      <p:pic>
        <p:nvPicPr>
          <p:cNvPr id="8" name="Segnaposto contenuto 14" descr="Immagine che contiene elettronica, macchina, testo, pannello di controllo&#10;&#10;Il contenuto generato dall'IA potrebbe non essere corretto.">
            <a:extLst>
              <a:ext uri="{FF2B5EF4-FFF2-40B4-BE49-F238E27FC236}">
                <a16:creationId xmlns:a16="http://schemas.microsoft.com/office/drawing/2014/main" id="{305AA780-15FD-E551-36D1-6E862C71E6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6723" y="1202914"/>
            <a:ext cx="2039621" cy="2719494"/>
          </a:xfrm>
          <a:prstGeom prst="rect">
            <a:avLst/>
          </a:prstGeom>
          <a:ln>
            <a:solidFill>
              <a:schemeClr val="tx1"/>
            </a:solidFill>
          </a:ln>
        </p:spPr>
      </p:pic>
      <p:pic>
        <p:nvPicPr>
          <p:cNvPr id="9" name="Immagine 8" descr="Immagine che contiene macchina, interno&#10;&#10;Il contenuto generato dall'IA potrebbe non essere corretto.">
            <a:extLst>
              <a:ext uri="{FF2B5EF4-FFF2-40B4-BE49-F238E27FC236}">
                <a16:creationId xmlns:a16="http://schemas.microsoft.com/office/drawing/2014/main" id="{C2047254-BCFE-BCEF-ABE2-63D200D117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3598" y="1202915"/>
            <a:ext cx="2039621" cy="2719496"/>
          </a:xfrm>
          <a:prstGeom prst="rect">
            <a:avLst/>
          </a:prstGeom>
          <a:ln>
            <a:solidFill>
              <a:schemeClr val="tx1"/>
            </a:solidFill>
          </a:ln>
        </p:spPr>
      </p:pic>
      <p:sp>
        <p:nvSpPr>
          <p:cNvPr id="15" name="CasellaDiTesto 14">
            <a:extLst>
              <a:ext uri="{FF2B5EF4-FFF2-40B4-BE49-F238E27FC236}">
                <a16:creationId xmlns:a16="http://schemas.microsoft.com/office/drawing/2014/main" id="{383672B7-CDCE-8423-E07C-4F6A18D22167}"/>
              </a:ext>
            </a:extLst>
          </p:cNvPr>
          <p:cNvSpPr txBox="1"/>
          <p:nvPr/>
        </p:nvSpPr>
        <p:spPr>
          <a:xfrm>
            <a:off x="266901" y="4053751"/>
            <a:ext cx="927609" cy="369332"/>
          </a:xfrm>
          <a:prstGeom prst="rect">
            <a:avLst/>
          </a:prstGeom>
          <a:solidFill>
            <a:srgbClr val="EFF4FB"/>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noProof="0" dirty="0"/>
              <a:t>Laser</a:t>
            </a:r>
          </a:p>
        </p:txBody>
      </p:sp>
      <p:sp>
        <p:nvSpPr>
          <p:cNvPr id="16" name="CasellaDiTesto 15">
            <a:extLst>
              <a:ext uri="{FF2B5EF4-FFF2-40B4-BE49-F238E27FC236}">
                <a16:creationId xmlns:a16="http://schemas.microsoft.com/office/drawing/2014/main" id="{96603F82-7ECA-5C76-C68C-2284151F1277}"/>
              </a:ext>
            </a:extLst>
          </p:cNvPr>
          <p:cNvSpPr txBox="1"/>
          <p:nvPr/>
        </p:nvSpPr>
        <p:spPr>
          <a:xfrm>
            <a:off x="1454889" y="4053751"/>
            <a:ext cx="1594303" cy="369332"/>
          </a:xfrm>
          <a:prstGeom prst="rect">
            <a:avLst/>
          </a:prstGeom>
          <a:solidFill>
            <a:srgbClr val="EFF4FB"/>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noProof="0" dirty="0"/>
              <a:t>Cylindrical lens</a:t>
            </a:r>
          </a:p>
        </p:txBody>
      </p:sp>
      <p:sp>
        <p:nvSpPr>
          <p:cNvPr id="17" name="CasellaDiTesto 16">
            <a:extLst>
              <a:ext uri="{FF2B5EF4-FFF2-40B4-BE49-F238E27FC236}">
                <a16:creationId xmlns:a16="http://schemas.microsoft.com/office/drawing/2014/main" id="{77B64424-7A88-C561-B204-82B77EABB311}"/>
              </a:ext>
            </a:extLst>
          </p:cNvPr>
          <p:cNvSpPr txBox="1"/>
          <p:nvPr/>
        </p:nvSpPr>
        <p:spPr>
          <a:xfrm>
            <a:off x="3192496" y="4053751"/>
            <a:ext cx="4502087" cy="646331"/>
          </a:xfrm>
          <a:prstGeom prst="rect">
            <a:avLst/>
          </a:prstGeom>
          <a:solidFill>
            <a:srgbClr val="EFF4FB"/>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noProof="0" dirty="0"/>
              <a:t>Fiber </a:t>
            </a:r>
          </a:p>
          <a:p>
            <a:pPr algn="ctr"/>
            <a:r>
              <a:rPr lang="en-US" noProof="0" dirty="0"/>
              <a:t>(clamped at the base of the vacuum chamber)</a:t>
            </a:r>
          </a:p>
        </p:txBody>
      </p:sp>
      <p:sp>
        <p:nvSpPr>
          <p:cNvPr id="18" name="CasellaDiTesto 17">
            <a:extLst>
              <a:ext uri="{FF2B5EF4-FFF2-40B4-BE49-F238E27FC236}">
                <a16:creationId xmlns:a16="http://schemas.microsoft.com/office/drawing/2014/main" id="{9780041E-1C21-3D36-4732-939C08AA6F6B}"/>
              </a:ext>
            </a:extLst>
          </p:cNvPr>
          <p:cNvSpPr txBox="1"/>
          <p:nvPr/>
        </p:nvSpPr>
        <p:spPr>
          <a:xfrm>
            <a:off x="8201282" y="4053751"/>
            <a:ext cx="1151482" cy="369332"/>
          </a:xfrm>
          <a:prstGeom prst="rect">
            <a:avLst/>
          </a:prstGeom>
          <a:solidFill>
            <a:srgbClr val="EFF4FB"/>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noProof="0" dirty="0"/>
              <a:t>Mirrors</a:t>
            </a:r>
          </a:p>
        </p:txBody>
      </p:sp>
      <p:sp>
        <p:nvSpPr>
          <p:cNvPr id="19" name="CasellaDiTesto 18">
            <a:extLst>
              <a:ext uri="{FF2B5EF4-FFF2-40B4-BE49-F238E27FC236}">
                <a16:creationId xmlns:a16="http://schemas.microsoft.com/office/drawing/2014/main" id="{62EEBCE9-5122-21A9-06F7-F27B34BBC21D}"/>
              </a:ext>
            </a:extLst>
          </p:cNvPr>
          <p:cNvSpPr txBox="1"/>
          <p:nvPr/>
        </p:nvSpPr>
        <p:spPr>
          <a:xfrm>
            <a:off x="10134443" y="4053751"/>
            <a:ext cx="1787237" cy="369332"/>
          </a:xfrm>
          <a:prstGeom prst="rect">
            <a:avLst/>
          </a:prstGeom>
          <a:solidFill>
            <a:srgbClr val="EFF4FB"/>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noProof="0" dirty="0"/>
              <a:t>Photoreceiver</a:t>
            </a:r>
          </a:p>
        </p:txBody>
      </p:sp>
      <p:cxnSp>
        <p:nvCxnSpPr>
          <p:cNvPr id="21" name="Connettore 2 20">
            <a:extLst>
              <a:ext uri="{FF2B5EF4-FFF2-40B4-BE49-F238E27FC236}">
                <a16:creationId xmlns:a16="http://schemas.microsoft.com/office/drawing/2014/main" id="{39784D3A-0581-6F66-03D6-4F7A9CD9A424}"/>
              </a:ext>
            </a:extLst>
          </p:cNvPr>
          <p:cNvCxnSpPr>
            <a:cxnSpLocks/>
            <a:stCxn id="15" idx="3"/>
            <a:endCxn id="16" idx="1"/>
          </p:cNvCxnSpPr>
          <p:nvPr/>
        </p:nvCxnSpPr>
        <p:spPr>
          <a:xfrm>
            <a:off x="1194510" y="4238417"/>
            <a:ext cx="26037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Connettore 2 22">
            <a:extLst>
              <a:ext uri="{FF2B5EF4-FFF2-40B4-BE49-F238E27FC236}">
                <a16:creationId xmlns:a16="http://schemas.microsoft.com/office/drawing/2014/main" id="{46FDAC76-C5E6-DE50-B349-B4081F0A9768}"/>
              </a:ext>
            </a:extLst>
          </p:cNvPr>
          <p:cNvCxnSpPr>
            <a:cxnSpLocks/>
            <a:stCxn id="16" idx="3"/>
          </p:cNvCxnSpPr>
          <p:nvPr/>
        </p:nvCxnSpPr>
        <p:spPr>
          <a:xfrm>
            <a:off x="3049192" y="4238417"/>
            <a:ext cx="14330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Connettore 2 24">
            <a:extLst>
              <a:ext uri="{FF2B5EF4-FFF2-40B4-BE49-F238E27FC236}">
                <a16:creationId xmlns:a16="http://schemas.microsoft.com/office/drawing/2014/main" id="{A0A145E5-7CA3-3FA4-579C-DE8E48FBF7CE}"/>
              </a:ext>
            </a:extLst>
          </p:cNvPr>
          <p:cNvCxnSpPr>
            <a:cxnSpLocks/>
            <a:endCxn id="18" idx="1"/>
          </p:cNvCxnSpPr>
          <p:nvPr/>
        </p:nvCxnSpPr>
        <p:spPr>
          <a:xfrm>
            <a:off x="7694583" y="4238417"/>
            <a:ext cx="50669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Connettore 2 26">
            <a:extLst>
              <a:ext uri="{FF2B5EF4-FFF2-40B4-BE49-F238E27FC236}">
                <a16:creationId xmlns:a16="http://schemas.microsoft.com/office/drawing/2014/main" id="{19BC5EC3-28E8-6EB8-D1E2-65ECEA0052AF}"/>
              </a:ext>
            </a:extLst>
          </p:cNvPr>
          <p:cNvCxnSpPr>
            <a:cxnSpLocks/>
            <a:stCxn id="18" idx="3"/>
            <a:endCxn id="19" idx="1"/>
          </p:cNvCxnSpPr>
          <p:nvPr/>
        </p:nvCxnSpPr>
        <p:spPr>
          <a:xfrm>
            <a:off x="9352764" y="4238417"/>
            <a:ext cx="78167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CasellaDiTesto 45">
            <a:extLst>
              <a:ext uri="{FF2B5EF4-FFF2-40B4-BE49-F238E27FC236}">
                <a16:creationId xmlns:a16="http://schemas.microsoft.com/office/drawing/2014/main" id="{CD0FDA2F-BF50-4387-F6FC-C56998092785}"/>
              </a:ext>
            </a:extLst>
          </p:cNvPr>
          <p:cNvSpPr txBox="1"/>
          <p:nvPr/>
        </p:nvSpPr>
        <p:spPr>
          <a:xfrm>
            <a:off x="6548691" y="5566947"/>
            <a:ext cx="5372989" cy="369332"/>
          </a:xfrm>
          <a:prstGeom prst="rect">
            <a:avLst/>
          </a:prstGeom>
          <a:solidFill>
            <a:srgbClr val="EFF4FB"/>
          </a:solidFill>
          <a:ln>
            <a:solidFill>
              <a:schemeClr val="tx1"/>
            </a:solidFill>
          </a:ln>
        </p:spPr>
        <p:txBody>
          <a:bodyPr wrap="square" rtlCol="0">
            <a:spAutoFit/>
          </a:bodyPr>
          <a:lstStyle/>
          <a:p>
            <a:pPr algn="ctr"/>
            <a:r>
              <a:rPr lang="en-US" noProof="0" dirty="0"/>
              <a:t>Signal proportional to relative displacement of the fiber</a:t>
            </a:r>
          </a:p>
        </p:txBody>
      </p:sp>
      <p:cxnSp>
        <p:nvCxnSpPr>
          <p:cNvPr id="48" name="Connettore 2 47">
            <a:extLst>
              <a:ext uri="{FF2B5EF4-FFF2-40B4-BE49-F238E27FC236}">
                <a16:creationId xmlns:a16="http://schemas.microsoft.com/office/drawing/2014/main" id="{96F8BD91-5FBD-13E0-5369-AA2727CF2CFB}"/>
              </a:ext>
            </a:extLst>
          </p:cNvPr>
          <p:cNvCxnSpPr>
            <a:cxnSpLocks/>
            <a:stCxn id="19" idx="2"/>
          </p:cNvCxnSpPr>
          <p:nvPr/>
        </p:nvCxnSpPr>
        <p:spPr>
          <a:xfrm>
            <a:off x="11028062" y="4423083"/>
            <a:ext cx="0" cy="1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9" name="CasellaDiTesto 48">
            <a:extLst>
              <a:ext uri="{FF2B5EF4-FFF2-40B4-BE49-F238E27FC236}">
                <a16:creationId xmlns:a16="http://schemas.microsoft.com/office/drawing/2014/main" id="{D059A43A-FC2C-BF71-6672-6C05F5F279DE}"/>
              </a:ext>
            </a:extLst>
          </p:cNvPr>
          <p:cNvSpPr txBox="1"/>
          <p:nvPr/>
        </p:nvSpPr>
        <p:spPr>
          <a:xfrm>
            <a:off x="3541756" y="5566490"/>
            <a:ext cx="2380218" cy="369332"/>
          </a:xfrm>
          <a:prstGeom prst="rect">
            <a:avLst/>
          </a:prstGeom>
          <a:solidFill>
            <a:srgbClr val="EFF4FB"/>
          </a:solidFill>
          <a:ln>
            <a:solidFill>
              <a:schemeClr val="tx1"/>
            </a:solidFill>
          </a:ln>
        </p:spPr>
        <p:txBody>
          <a:bodyPr wrap="square" rtlCol="0">
            <a:spAutoFit/>
          </a:bodyPr>
          <a:lstStyle/>
          <a:p>
            <a:pPr algn="ctr"/>
            <a:r>
              <a:rPr lang="en-US" noProof="0" dirty="0"/>
              <a:t>Data acquisition card</a:t>
            </a:r>
          </a:p>
        </p:txBody>
      </p:sp>
      <p:cxnSp>
        <p:nvCxnSpPr>
          <p:cNvPr id="51" name="Connettore 2 50">
            <a:extLst>
              <a:ext uri="{FF2B5EF4-FFF2-40B4-BE49-F238E27FC236}">
                <a16:creationId xmlns:a16="http://schemas.microsoft.com/office/drawing/2014/main" id="{1558467B-4751-EDF7-81E3-EE63E7D87204}"/>
              </a:ext>
            </a:extLst>
          </p:cNvPr>
          <p:cNvCxnSpPr>
            <a:cxnSpLocks/>
            <a:stCxn id="46" idx="1"/>
            <a:endCxn id="49" idx="3"/>
          </p:cNvCxnSpPr>
          <p:nvPr/>
        </p:nvCxnSpPr>
        <p:spPr>
          <a:xfrm flipH="1" flipV="1">
            <a:off x="5921974" y="5751156"/>
            <a:ext cx="626717" cy="4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5" name="CasellaDiTesto 54">
            <a:extLst>
              <a:ext uri="{FF2B5EF4-FFF2-40B4-BE49-F238E27FC236}">
                <a16:creationId xmlns:a16="http://schemas.microsoft.com/office/drawing/2014/main" id="{519D49DC-E485-72F0-6609-A83C519E9D53}"/>
              </a:ext>
            </a:extLst>
          </p:cNvPr>
          <p:cNvSpPr txBox="1"/>
          <p:nvPr/>
        </p:nvSpPr>
        <p:spPr>
          <a:xfrm>
            <a:off x="266901" y="4554423"/>
            <a:ext cx="2648138" cy="1754326"/>
          </a:xfrm>
          <a:prstGeom prst="rect">
            <a:avLst/>
          </a:prstGeom>
          <a:solidFill>
            <a:srgbClr val="EFF4FB"/>
          </a:solidFill>
          <a:ln>
            <a:solidFill>
              <a:schemeClr val="tx1"/>
            </a:solidFill>
          </a:ln>
        </p:spPr>
        <p:txBody>
          <a:bodyPr wrap="square" rtlCol="0">
            <a:spAutoFit/>
          </a:bodyPr>
          <a:lstStyle/>
          <a:p>
            <a:pPr algn="just"/>
            <a:r>
              <a:rPr lang="en-US" noProof="0" dirty="0" err="1"/>
              <a:t>Labview</a:t>
            </a:r>
            <a:r>
              <a:rPr lang="en-US" noProof="0" dirty="0"/>
              <a:t> VI</a:t>
            </a:r>
          </a:p>
          <a:p>
            <a:pPr marL="285750" indent="-285750" algn="just">
              <a:buFont typeface="Arial" panose="020B0604020202020204" pitchFamily="34" charset="0"/>
              <a:buChar char="•"/>
            </a:pPr>
            <a:r>
              <a:rPr lang="en-US" noProof="0" dirty="0"/>
              <a:t>Spectrum</a:t>
            </a:r>
          </a:p>
          <a:p>
            <a:pPr marL="285750" indent="-285750" algn="just">
              <a:buFont typeface="Arial" panose="020B0604020202020204" pitchFamily="34" charset="0"/>
              <a:buChar char="•"/>
            </a:pPr>
            <a:r>
              <a:rPr lang="en-US" noProof="0" dirty="0"/>
              <a:t>Band-pass filter around the resonant frequency</a:t>
            </a:r>
          </a:p>
          <a:p>
            <a:pPr marL="285750" indent="-285750" algn="just">
              <a:buFont typeface="Arial" panose="020B0604020202020204" pitchFamily="34" charset="0"/>
              <a:buChar char="•"/>
            </a:pPr>
            <a:r>
              <a:rPr lang="en-US" noProof="0" dirty="0"/>
              <a:t>Resonant peak analysis</a:t>
            </a:r>
          </a:p>
          <a:p>
            <a:pPr marL="285750" indent="-285750" algn="just">
              <a:buFont typeface="Arial" panose="020B0604020202020204" pitchFamily="34" charset="0"/>
              <a:buChar char="•"/>
            </a:pPr>
            <a:r>
              <a:rPr lang="en-US" noProof="0" dirty="0"/>
              <a:t>Exponential fit</a:t>
            </a:r>
          </a:p>
        </p:txBody>
      </p:sp>
      <p:cxnSp>
        <p:nvCxnSpPr>
          <p:cNvPr id="57" name="Connettore 2 56">
            <a:extLst>
              <a:ext uri="{FF2B5EF4-FFF2-40B4-BE49-F238E27FC236}">
                <a16:creationId xmlns:a16="http://schemas.microsoft.com/office/drawing/2014/main" id="{BC70CAAD-681E-D9D4-2F2C-F31A289FB8E6}"/>
              </a:ext>
            </a:extLst>
          </p:cNvPr>
          <p:cNvCxnSpPr>
            <a:cxnSpLocks/>
            <a:stCxn id="49" idx="1"/>
          </p:cNvCxnSpPr>
          <p:nvPr/>
        </p:nvCxnSpPr>
        <p:spPr>
          <a:xfrm flipH="1">
            <a:off x="2915039" y="5751156"/>
            <a:ext cx="6267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516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C5978-FE0A-F088-DFAF-0A015D3361AF}"/>
              </a:ext>
            </a:extLst>
          </p:cNvPr>
          <p:cNvSpPr>
            <a:spLocks noGrp="1"/>
          </p:cNvSpPr>
          <p:nvPr>
            <p:ph type="title"/>
          </p:nvPr>
        </p:nvSpPr>
        <p:spPr>
          <a:xfrm>
            <a:off x="838200" y="365126"/>
            <a:ext cx="10515600" cy="767484"/>
          </a:xfrm>
        </p:spPr>
        <p:txBody>
          <a:bodyPr/>
          <a:lstStyle/>
          <a:p>
            <a:r>
              <a:rPr lang="en-US" noProof="0" dirty="0"/>
              <a:t> «The epoxy incident»</a:t>
            </a:r>
          </a:p>
        </p:txBody>
      </p:sp>
      <p:sp>
        <p:nvSpPr>
          <p:cNvPr id="3" name="CasellaDiTesto 2">
            <a:extLst>
              <a:ext uri="{FF2B5EF4-FFF2-40B4-BE49-F238E27FC236}">
                <a16:creationId xmlns:a16="http://schemas.microsoft.com/office/drawing/2014/main" id="{1D28B899-B1A8-37D2-7B30-84FE3B35C103}"/>
              </a:ext>
            </a:extLst>
          </p:cNvPr>
          <p:cNvSpPr txBox="1"/>
          <p:nvPr/>
        </p:nvSpPr>
        <p:spPr>
          <a:xfrm>
            <a:off x="9602477" y="3585094"/>
            <a:ext cx="2326232" cy="369332"/>
          </a:xfrm>
          <a:prstGeom prst="rect">
            <a:avLst/>
          </a:prstGeom>
          <a:noFill/>
        </p:spPr>
        <p:txBody>
          <a:bodyPr wrap="square" rtlCol="0">
            <a:spAutoFit/>
          </a:bodyPr>
          <a:lstStyle/>
          <a:p>
            <a:r>
              <a:rPr lang="en-US" noProof="0" dirty="0"/>
              <a:t>Stress at break: </a:t>
            </a:r>
            <a:r>
              <a:rPr lang="en-US" b="1" noProof="0" dirty="0"/>
              <a:t>2 </a:t>
            </a:r>
            <a:r>
              <a:rPr lang="en-US" b="1" noProof="0" dirty="0" err="1"/>
              <a:t>GPa</a:t>
            </a:r>
            <a:endParaRPr lang="en-US" b="1" noProof="0" dirty="0"/>
          </a:p>
        </p:txBody>
      </p:sp>
      <p:pic>
        <p:nvPicPr>
          <p:cNvPr id="7" name="Picture 6">
            <a:extLst>
              <a:ext uri="{FF2B5EF4-FFF2-40B4-BE49-F238E27FC236}">
                <a16:creationId xmlns:a16="http://schemas.microsoft.com/office/drawing/2014/main" id="{74171BE3-C845-EEC0-7D19-FD3AB6BFE1C8}"/>
              </a:ext>
            </a:extLst>
          </p:cNvPr>
          <p:cNvPicPr>
            <a:picLocks noChangeAspect="1"/>
          </p:cNvPicPr>
          <p:nvPr/>
        </p:nvPicPr>
        <p:blipFill>
          <a:blip r:embed="rId3"/>
          <a:stretch>
            <a:fillRect/>
          </a:stretch>
        </p:blipFill>
        <p:spPr>
          <a:xfrm>
            <a:off x="656077" y="1270887"/>
            <a:ext cx="8307053" cy="4847282"/>
          </a:xfrm>
          <a:prstGeom prst="rect">
            <a:avLst/>
          </a:prstGeom>
        </p:spPr>
      </p:pic>
    </p:spTree>
    <p:extLst>
      <p:ext uri="{BB962C8B-B14F-4D97-AF65-F5344CB8AC3E}">
        <p14:creationId xmlns:p14="http://schemas.microsoft.com/office/powerpoint/2010/main" val="363645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6388-635E-190C-D75A-5B3EBC7FFD90}"/>
              </a:ext>
            </a:extLst>
          </p:cNvPr>
          <p:cNvSpPr>
            <a:spLocks noGrp="1"/>
          </p:cNvSpPr>
          <p:nvPr>
            <p:ph type="title"/>
          </p:nvPr>
        </p:nvSpPr>
        <p:spPr/>
        <p:txBody>
          <a:bodyPr/>
          <a:lstStyle/>
          <a:p>
            <a:r>
              <a:rPr lang="en-US" noProof="0" dirty="0"/>
              <a:t> Copper clamp deformation</a:t>
            </a:r>
          </a:p>
        </p:txBody>
      </p:sp>
      <p:pic>
        <p:nvPicPr>
          <p:cNvPr id="5" name="Immagine 4" descr="Immagine che contiene cerniera&#10;&#10;Il contenuto generato dall'IA potrebbe non essere corretto.">
            <a:extLst>
              <a:ext uri="{FF2B5EF4-FFF2-40B4-BE49-F238E27FC236}">
                <a16:creationId xmlns:a16="http://schemas.microsoft.com/office/drawing/2014/main" id="{C5EE7C8A-0E9D-0FC7-DFC8-9D95D5F92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82" y="1844197"/>
            <a:ext cx="7339445" cy="3841741"/>
          </a:xfrm>
          <a:prstGeom prst="rect">
            <a:avLst/>
          </a:prstGeom>
        </p:spPr>
      </p:pic>
      <p:sp>
        <p:nvSpPr>
          <p:cNvPr id="6" name="CasellaDiTesto 5">
            <a:extLst>
              <a:ext uri="{FF2B5EF4-FFF2-40B4-BE49-F238E27FC236}">
                <a16:creationId xmlns:a16="http://schemas.microsoft.com/office/drawing/2014/main" id="{E230919C-BC6C-AF14-A892-F186CF96A045}"/>
              </a:ext>
            </a:extLst>
          </p:cNvPr>
          <p:cNvSpPr txBox="1"/>
          <p:nvPr/>
        </p:nvSpPr>
        <p:spPr>
          <a:xfrm>
            <a:off x="8427029" y="365125"/>
            <a:ext cx="3764972" cy="1477328"/>
          </a:xfrm>
          <a:prstGeom prst="rect">
            <a:avLst/>
          </a:prstGeom>
          <a:noFill/>
        </p:spPr>
        <p:txBody>
          <a:bodyPr wrap="square" rtlCol="0">
            <a:spAutoFit/>
          </a:bodyPr>
          <a:lstStyle/>
          <a:p>
            <a:r>
              <a:rPr lang="en-US" noProof="0" dirty="0"/>
              <a:t>I replaced the copper clamp with the steel clamp, that deforms less, and I added the electrostatic exciter. With this clamp the maximum torque applied was 1 Nm.</a:t>
            </a:r>
          </a:p>
        </p:txBody>
      </p:sp>
      <p:pic>
        <p:nvPicPr>
          <p:cNvPr id="8" name="Immagine 7" descr="Immagine che contiene macchina, interno&#10;&#10;Il contenuto generato dall'IA potrebbe non essere corretto.">
            <a:extLst>
              <a:ext uri="{FF2B5EF4-FFF2-40B4-BE49-F238E27FC236}">
                <a16:creationId xmlns:a16="http://schemas.microsoft.com/office/drawing/2014/main" id="{E821598D-1CE2-8E2E-B877-0763314ED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028" y="1844197"/>
            <a:ext cx="3335481" cy="4447308"/>
          </a:xfrm>
          <a:prstGeom prst="rect">
            <a:avLst/>
          </a:prstGeom>
        </p:spPr>
      </p:pic>
    </p:spTree>
    <p:extLst>
      <p:ext uri="{BB962C8B-B14F-4D97-AF65-F5344CB8AC3E}">
        <p14:creationId xmlns:p14="http://schemas.microsoft.com/office/powerpoint/2010/main" val="246578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E660E-109F-7B06-59C1-53C733E7C22E}"/>
              </a:ext>
            </a:extLst>
          </p:cNvPr>
          <p:cNvSpPr>
            <a:spLocks noGrp="1"/>
          </p:cNvSpPr>
          <p:nvPr>
            <p:ph type="title"/>
          </p:nvPr>
        </p:nvSpPr>
        <p:spPr>
          <a:xfrm>
            <a:off x="4959644" y="3666331"/>
            <a:ext cx="7232356" cy="699294"/>
          </a:xfrm>
        </p:spPr>
        <p:txBody>
          <a:bodyPr/>
          <a:lstStyle/>
          <a:p>
            <a:r>
              <a:rPr lang="en-US" noProof="0" dirty="0"/>
              <a:t>Tensile strength measurement</a:t>
            </a:r>
          </a:p>
        </p:txBody>
      </p:sp>
    </p:spTree>
    <p:extLst>
      <p:ext uri="{BB962C8B-B14F-4D97-AF65-F5344CB8AC3E}">
        <p14:creationId xmlns:p14="http://schemas.microsoft.com/office/powerpoint/2010/main" val="109604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04D46-7C34-CCD8-3A05-9C4CFFAC251A}"/>
              </a:ext>
            </a:extLst>
          </p:cNvPr>
          <p:cNvSpPr>
            <a:spLocks noGrp="1"/>
          </p:cNvSpPr>
          <p:nvPr>
            <p:ph type="title"/>
          </p:nvPr>
        </p:nvSpPr>
        <p:spPr>
          <a:xfrm>
            <a:off x="838200" y="365125"/>
            <a:ext cx="10515600" cy="819439"/>
          </a:xfrm>
        </p:spPr>
        <p:txBody>
          <a:bodyPr/>
          <a:lstStyle/>
          <a:p>
            <a:r>
              <a:rPr lang="en-US" noProof="0" dirty="0"/>
              <a:t> Samples</a:t>
            </a:r>
          </a:p>
        </p:txBody>
      </p:sp>
      <p:pic>
        <p:nvPicPr>
          <p:cNvPr id="5" name="Immagine 4" descr="Immagine che contiene testo, schermata, candela, design&#10;&#10;Il contenuto generato dall'IA potrebbe non essere corretto.">
            <a:extLst>
              <a:ext uri="{FF2B5EF4-FFF2-40B4-BE49-F238E27FC236}">
                <a16:creationId xmlns:a16="http://schemas.microsoft.com/office/drawing/2014/main" id="{BECBE274-E37E-530E-C2F2-181DDF3A0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12" y="1459639"/>
            <a:ext cx="2790992" cy="4633048"/>
          </a:xfrm>
          <a:prstGeom prst="rect">
            <a:avLst/>
          </a:prstGeom>
        </p:spPr>
      </p:pic>
      <p:pic>
        <p:nvPicPr>
          <p:cNvPr id="7" name="Immagine 6" descr="Immagine che contiene testo, cerchio, interno&#10;&#10;Il contenuto generato dall'IA potrebbe non essere corretto.">
            <a:extLst>
              <a:ext uri="{FF2B5EF4-FFF2-40B4-BE49-F238E27FC236}">
                <a16:creationId xmlns:a16="http://schemas.microsoft.com/office/drawing/2014/main" id="{EA166DCB-A65F-C9E4-7EDE-3B7893CF6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0631" y="640200"/>
            <a:ext cx="2095618" cy="5452487"/>
          </a:xfrm>
          <a:prstGeom prst="rect">
            <a:avLst/>
          </a:prstGeom>
          <a:ln w="12700">
            <a:solidFill>
              <a:schemeClr val="tx1"/>
            </a:solidFill>
          </a:ln>
        </p:spPr>
      </p:pic>
      <p:sp>
        <p:nvSpPr>
          <p:cNvPr id="8" name="CasellaDiTesto 7">
            <a:extLst>
              <a:ext uri="{FF2B5EF4-FFF2-40B4-BE49-F238E27FC236}">
                <a16:creationId xmlns:a16="http://schemas.microsoft.com/office/drawing/2014/main" id="{F37AF9D1-B71F-29DF-9F3B-04A97220D390}"/>
              </a:ext>
            </a:extLst>
          </p:cNvPr>
          <p:cNvSpPr txBox="1"/>
          <p:nvPr/>
        </p:nvSpPr>
        <p:spPr>
          <a:xfrm>
            <a:off x="6248099" y="640200"/>
            <a:ext cx="3328555" cy="369332"/>
          </a:xfrm>
          <a:prstGeom prst="rect">
            <a:avLst/>
          </a:prstGeom>
          <a:noFill/>
        </p:spPr>
        <p:txBody>
          <a:bodyPr wrap="square" rtlCol="0">
            <a:spAutoFit/>
          </a:bodyPr>
          <a:lstStyle/>
          <a:p>
            <a:pPr algn="ctr"/>
            <a:r>
              <a:rPr lang="en-US" b="1" noProof="0" dirty="0"/>
              <a:t>Production method: FLOAT-ZONE</a:t>
            </a:r>
          </a:p>
        </p:txBody>
      </p:sp>
      <p:grpSp>
        <p:nvGrpSpPr>
          <p:cNvPr id="6" name="Gruppo 5">
            <a:extLst>
              <a:ext uri="{FF2B5EF4-FFF2-40B4-BE49-F238E27FC236}">
                <a16:creationId xmlns:a16="http://schemas.microsoft.com/office/drawing/2014/main" id="{02F21DFD-5C24-B8F1-8E4F-D5E09B8A0EC3}"/>
              </a:ext>
            </a:extLst>
          </p:cNvPr>
          <p:cNvGrpSpPr/>
          <p:nvPr/>
        </p:nvGrpSpPr>
        <p:grpSpPr>
          <a:xfrm>
            <a:off x="285750" y="1217146"/>
            <a:ext cx="7626627" cy="1728377"/>
            <a:chOff x="990599" y="1184564"/>
            <a:chExt cx="7626627" cy="1677383"/>
          </a:xfrm>
        </p:grpSpPr>
        <p:sp>
          <p:nvSpPr>
            <p:cNvPr id="9" name="CasellaDiTesto 8">
              <a:extLst>
                <a:ext uri="{FF2B5EF4-FFF2-40B4-BE49-F238E27FC236}">
                  <a16:creationId xmlns:a16="http://schemas.microsoft.com/office/drawing/2014/main" id="{76F2AEDD-EE8B-3921-344A-D1CECB9F9582}"/>
                </a:ext>
              </a:extLst>
            </p:cNvPr>
            <p:cNvSpPr txBox="1"/>
            <p:nvPr/>
          </p:nvSpPr>
          <p:spPr>
            <a:xfrm>
              <a:off x="990599" y="1938617"/>
              <a:ext cx="3967479" cy="923330"/>
            </a:xfrm>
            <a:prstGeom prst="rect">
              <a:avLst/>
            </a:prstGeom>
            <a:noFill/>
          </p:spPr>
          <p:txBody>
            <a:bodyPr wrap="square" rtlCol="0">
              <a:spAutoFit/>
            </a:bodyPr>
            <a:lstStyle/>
            <a:p>
              <a:r>
                <a:rPr lang="en-US" noProof="0" dirty="0"/>
                <a:t>Crystal orientation &lt;100&gt;</a:t>
              </a:r>
            </a:p>
            <a:p>
              <a:r>
                <a:rPr lang="en-US" noProof="0" dirty="0"/>
                <a:t>D = 3 mm</a:t>
              </a:r>
            </a:p>
            <a:p>
              <a:r>
                <a:rPr lang="en-US" noProof="0" dirty="0"/>
                <a:t>Grown or welded heads 8 mm thick</a:t>
              </a:r>
            </a:p>
          </p:txBody>
        </p:sp>
        <p:sp>
          <p:nvSpPr>
            <p:cNvPr id="12" name="CasellaDiTesto 11">
              <a:extLst>
                <a:ext uri="{FF2B5EF4-FFF2-40B4-BE49-F238E27FC236}">
                  <a16:creationId xmlns:a16="http://schemas.microsoft.com/office/drawing/2014/main" id="{C89D64B1-29B3-0A6B-7899-BAEE98D6FBC4}"/>
                </a:ext>
              </a:extLst>
            </p:cNvPr>
            <p:cNvSpPr txBox="1"/>
            <p:nvPr/>
          </p:nvSpPr>
          <p:spPr>
            <a:xfrm>
              <a:off x="990600" y="1569285"/>
              <a:ext cx="7626626" cy="358435"/>
            </a:xfrm>
            <a:prstGeom prst="rect">
              <a:avLst/>
            </a:prstGeom>
            <a:noFill/>
          </p:spPr>
          <p:txBody>
            <a:bodyPr wrap="square" rtlCol="0">
              <a:spAutoFit/>
            </a:bodyPr>
            <a:lstStyle/>
            <a:p>
              <a:r>
                <a:rPr lang="en-US" noProof="0" dirty="0"/>
                <a:t>Production center: Leibniz-</a:t>
              </a:r>
              <a:r>
                <a:rPr lang="en-US" noProof="0" dirty="0" err="1"/>
                <a:t>Institut</a:t>
              </a:r>
              <a:r>
                <a:rPr lang="en-US" noProof="0" dirty="0"/>
                <a:t> für </a:t>
              </a:r>
              <a:r>
                <a:rPr lang="en-US" noProof="0" dirty="0" err="1"/>
                <a:t>Kristallzüchtung</a:t>
              </a:r>
              <a:r>
                <a:rPr lang="en-US" noProof="0" dirty="0"/>
                <a:t> (IKZ), Berlin</a:t>
              </a:r>
            </a:p>
          </p:txBody>
        </p:sp>
        <p:sp>
          <p:nvSpPr>
            <p:cNvPr id="13" name="CasellaDiTesto 12">
              <a:extLst>
                <a:ext uri="{FF2B5EF4-FFF2-40B4-BE49-F238E27FC236}">
                  <a16:creationId xmlns:a16="http://schemas.microsoft.com/office/drawing/2014/main" id="{0071C28B-51CD-B589-F348-C7C06080A409}"/>
                </a:ext>
              </a:extLst>
            </p:cNvPr>
            <p:cNvSpPr txBox="1"/>
            <p:nvPr/>
          </p:nvSpPr>
          <p:spPr>
            <a:xfrm>
              <a:off x="990600" y="1184564"/>
              <a:ext cx="2732809" cy="369332"/>
            </a:xfrm>
            <a:prstGeom prst="rect">
              <a:avLst/>
            </a:prstGeom>
            <a:noFill/>
          </p:spPr>
          <p:txBody>
            <a:bodyPr wrap="square" rtlCol="0">
              <a:spAutoFit/>
            </a:bodyPr>
            <a:lstStyle/>
            <a:p>
              <a:r>
                <a:rPr lang="en-US" b="1" noProof="0" dirty="0"/>
                <a:t>SILICON FIBERS</a:t>
              </a:r>
            </a:p>
          </p:txBody>
        </p:sp>
      </p:grpSp>
      <p:pic>
        <p:nvPicPr>
          <p:cNvPr id="4" name="Immagine 3" descr="Immagine che contiene tubo, asta&#10;&#10;Il contenuto generato dall'IA potrebbe non essere corretto.">
            <a:extLst>
              <a:ext uri="{FF2B5EF4-FFF2-40B4-BE49-F238E27FC236}">
                <a16:creationId xmlns:a16="http://schemas.microsoft.com/office/drawing/2014/main" id="{FAC8C6E6-2AB0-75B7-7C15-DBD212C31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 y="2945523"/>
            <a:ext cx="5446441" cy="1710453"/>
          </a:xfrm>
          <a:prstGeom prst="rect">
            <a:avLst/>
          </a:prstGeom>
          <a:ln w="12700">
            <a:solidFill>
              <a:schemeClr val="tx1"/>
            </a:solidFill>
          </a:ln>
        </p:spPr>
      </p:pic>
      <p:pic>
        <p:nvPicPr>
          <p:cNvPr id="10" name="Immagine 9" descr="Immagine che contiene strumento, Ferramenta, chiave inglese, interno&#10;&#10;Il contenuto generato dall'IA potrebbe non essere corretto.">
            <a:extLst>
              <a:ext uri="{FF2B5EF4-FFF2-40B4-BE49-F238E27FC236}">
                <a16:creationId xmlns:a16="http://schemas.microsoft.com/office/drawing/2014/main" id="{E1FB44CE-5377-B32C-37EC-28E3EB599B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740450" y="4227467"/>
            <a:ext cx="1436105" cy="2547377"/>
          </a:xfrm>
          <a:prstGeom prst="rect">
            <a:avLst/>
          </a:prstGeom>
          <a:ln w="12700">
            <a:solidFill>
              <a:schemeClr val="tx1"/>
            </a:solidFill>
          </a:ln>
        </p:spPr>
      </p:pic>
      <p:pic>
        <p:nvPicPr>
          <p:cNvPr id="14" name="Immagine 13" descr="Immagine che contiene interno&#10;&#10;Il contenuto generato dall'IA potrebbe non essere corretto.">
            <a:extLst>
              <a:ext uri="{FF2B5EF4-FFF2-40B4-BE49-F238E27FC236}">
                <a16:creationId xmlns:a16="http://schemas.microsoft.com/office/drawing/2014/main" id="{CE073F28-E7B0-BCAD-0813-9C98636C69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50" y="4778711"/>
            <a:ext cx="2547377" cy="1440184"/>
          </a:xfrm>
          <a:prstGeom prst="rect">
            <a:avLst/>
          </a:prstGeom>
          <a:ln w="12700">
            <a:solidFill>
              <a:schemeClr val="tx1"/>
            </a:solidFill>
          </a:ln>
        </p:spPr>
      </p:pic>
      <p:sp>
        <p:nvSpPr>
          <p:cNvPr id="15" name="CasellaDiTesto 14">
            <a:extLst>
              <a:ext uri="{FF2B5EF4-FFF2-40B4-BE49-F238E27FC236}">
                <a16:creationId xmlns:a16="http://schemas.microsoft.com/office/drawing/2014/main" id="{E3DC7CE0-A1C6-573D-F587-9FDE304F85E1}"/>
              </a:ext>
            </a:extLst>
          </p:cNvPr>
          <p:cNvSpPr txBox="1"/>
          <p:nvPr/>
        </p:nvSpPr>
        <p:spPr>
          <a:xfrm>
            <a:off x="3729903" y="4808742"/>
            <a:ext cx="1653021" cy="369332"/>
          </a:xfrm>
          <a:prstGeom prst="rect">
            <a:avLst/>
          </a:prstGeom>
          <a:noFill/>
        </p:spPr>
        <p:txBody>
          <a:bodyPr wrap="square" rtlCol="0">
            <a:spAutoFit/>
          </a:bodyPr>
          <a:lstStyle/>
          <a:p>
            <a:pPr algn="ctr"/>
            <a:r>
              <a:rPr lang="en-US" b="1" noProof="0" dirty="0"/>
              <a:t>WELDED HEAD</a:t>
            </a:r>
          </a:p>
        </p:txBody>
      </p:sp>
      <p:sp>
        <p:nvSpPr>
          <p:cNvPr id="16" name="CasellaDiTesto 15">
            <a:extLst>
              <a:ext uri="{FF2B5EF4-FFF2-40B4-BE49-F238E27FC236}">
                <a16:creationId xmlns:a16="http://schemas.microsoft.com/office/drawing/2014/main" id="{B50851E5-F62F-6C91-A3B2-3CC738DA7C8A}"/>
              </a:ext>
            </a:extLst>
          </p:cNvPr>
          <p:cNvSpPr txBox="1"/>
          <p:nvPr/>
        </p:nvSpPr>
        <p:spPr>
          <a:xfrm>
            <a:off x="658956" y="5303211"/>
            <a:ext cx="1996787" cy="369332"/>
          </a:xfrm>
          <a:prstGeom prst="rect">
            <a:avLst/>
          </a:prstGeom>
          <a:noFill/>
        </p:spPr>
        <p:txBody>
          <a:bodyPr wrap="square" rtlCol="0">
            <a:spAutoFit/>
          </a:bodyPr>
          <a:lstStyle/>
          <a:p>
            <a:pPr algn="ctr"/>
            <a:r>
              <a:rPr lang="en-US" b="1" noProof="0" dirty="0"/>
              <a:t>GROWN HEADS</a:t>
            </a:r>
          </a:p>
        </p:txBody>
      </p:sp>
      <p:sp>
        <p:nvSpPr>
          <p:cNvPr id="3" name="CasellaDiTesto 2">
            <a:extLst>
              <a:ext uri="{FF2B5EF4-FFF2-40B4-BE49-F238E27FC236}">
                <a16:creationId xmlns:a16="http://schemas.microsoft.com/office/drawing/2014/main" id="{F8C05E0D-D14F-0700-A586-4B201E7D18AB}"/>
              </a:ext>
            </a:extLst>
          </p:cNvPr>
          <p:cNvSpPr txBox="1"/>
          <p:nvPr/>
        </p:nvSpPr>
        <p:spPr>
          <a:xfrm>
            <a:off x="9807066" y="6092687"/>
            <a:ext cx="2310286" cy="307777"/>
          </a:xfrm>
          <a:prstGeom prst="rect">
            <a:avLst/>
          </a:prstGeom>
          <a:noFill/>
        </p:spPr>
        <p:txBody>
          <a:bodyPr wrap="square" rtlCol="0">
            <a:spAutoFit/>
          </a:bodyPr>
          <a:lstStyle/>
          <a:p>
            <a:r>
              <a:rPr lang="en-US" sz="1400" noProof="0" dirty="0"/>
              <a:t>Credit: Ardiana Nela</a:t>
            </a:r>
          </a:p>
        </p:txBody>
      </p:sp>
    </p:spTree>
    <p:extLst>
      <p:ext uri="{BB962C8B-B14F-4D97-AF65-F5344CB8AC3E}">
        <p14:creationId xmlns:p14="http://schemas.microsoft.com/office/powerpoint/2010/main" val="2432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A481AA-3019-29B5-D203-DDF31D6C490C}"/>
              </a:ext>
            </a:extLst>
          </p:cNvPr>
          <p:cNvSpPr>
            <a:spLocks noGrp="1"/>
          </p:cNvSpPr>
          <p:nvPr>
            <p:ph type="title"/>
          </p:nvPr>
        </p:nvSpPr>
        <p:spPr>
          <a:xfrm>
            <a:off x="838200" y="365125"/>
            <a:ext cx="10515600" cy="599811"/>
          </a:xfrm>
        </p:spPr>
        <p:txBody>
          <a:bodyPr/>
          <a:lstStyle/>
          <a:p>
            <a:r>
              <a:rPr lang="en-US" noProof="0" dirty="0"/>
              <a:t> Clamping method</a:t>
            </a:r>
          </a:p>
        </p:txBody>
      </p:sp>
      <p:pic>
        <p:nvPicPr>
          <p:cNvPr id="5" name="Immagine 4" descr="Immagine che contiene interno, lampada, luce, muro&#10;&#10;Il contenuto generato dall'IA potrebbe non essere corretto.">
            <a:extLst>
              <a:ext uri="{FF2B5EF4-FFF2-40B4-BE49-F238E27FC236}">
                <a16:creationId xmlns:a16="http://schemas.microsoft.com/office/drawing/2014/main" id="{3778C3E7-F970-99BC-FFFC-01B9755FD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817" y="1237582"/>
            <a:ext cx="3147734" cy="5001187"/>
          </a:xfrm>
          <a:prstGeom prst="rect">
            <a:avLst/>
          </a:prstGeom>
          <a:ln w="19050" cap="sq">
            <a:solidFill>
              <a:schemeClr val="tx1"/>
            </a:solidFill>
            <a:prstDash val="solid"/>
            <a:miter lim="800000"/>
          </a:ln>
          <a:effectLst/>
        </p:spPr>
      </p:pic>
      <p:pic>
        <p:nvPicPr>
          <p:cNvPr id="7" name="Immagine 6" descr="Immagine che contiene macchina, interno, mugnaio, Strumento scientifico&#10;&#10;Il contenuto generato dall'IA potrebbe non essere corretto.">
            <a:extLst>
              <a:ext uri="{FF2B5EF4-FFF2-40B4-BE49-F238E27FC236}">
                <a16:creationId xmlns:a16="http://schemas.microsoft.com/office/drawing/2014/main" id="{0AE49D97-5F8C-0699-5200-FB3C283E9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681" y="1234325"/>
            <a:ext cx="2142734" cy="5001187"/>
          </a:xfrm>
          <a:prstGeom prst="rect">
            <a:avLst/>
          </a:prstGeom>
          <a:ln w="19050" cap="sq">
            <a:solidFill>
              <a:schemeClr val="tx1"/>
            </a:solidFill>
            <a:prstDash val="solid"/>
            <a:miter lim="800000"/>
          </a:ln>
          <a:effectLst/>
        </p:spPr>
      </p:pic>
      <p:pic>
        <p:nvPicPr>
          <p:cNvPr id="9" name="Immagine 8" descr="Immagine che contiene macchina, telescopio, interno, treppiede&#10;&#10;Il contenuto generato dall'IA potrebbe non essere corretto.">
            <a:extLst>
              <a:ext uri="{FF2B5EF4-FFF2-40B4-BE49-F238E27FC236}">
                <a16:creationId xmlns:a16="http://schemas.microsoft.com/office/drawing/2014/main" id="{1709614D-4038-E88B-517D-E3CDCBE12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953" y="1237582"/>
            <a:ext cx="2809503" cy="4994672"/>
          </a:xfrm>
          <a:prstGeom prst="rect">
            <a:avLst/>
          </a:prstGeom>
          <a:ln w="19050" cap="sq">
            <a:solidFill>
              <a:schemeClr val="tx1"/>
            </a:solidFill>
            <a:prstDash val="solid"/>
            <a:miter lim="800000"/>
          </a:ln>
          <a:effectLst/>
        </p:spPr>
      </p:pic>
      <p:sp>
        <p:nvSpPr>
          <p:cNvPr id="13" name="CasellaDiTesto 12">
            <a:extLst>
              <a:ext uri="{FF2B5EF4-FFF2-40B4-BE49-F238E27FC236}">
                <a16:creationId xmlns:a16="http://schemas.microsoft.com/office/drawing/2014/main" id="{9AB90B52-8E28-244E-69DD-80308176CB20}"/>
              </a:ext>
            </a:extLst>
          </p:cNvPr>
          <p:cNvSpPr txBox="1"/>
          <p:nvPr/>
        </p:nvSpPr>
        <p:spPr>
          <a:xfrm>
            <a:off x="110371" y="1229023"/>
            <a:ext cx="3217906" cy="923330"/>
          </a:xfrm>
          <a:prstGeom prst="rect">
            <a:avLst/>
          </a:prstGeom>
          <a:noFill/>
        </p:spPr>
        <p:txBody>
          <a:bodyPr wrap="square" rtlCol="0">
            <a:spAutoFit/>
          </a:bodyPr>
          <a:lstStyle/>
          <a:p>
            <a:pPr marL="342900" indent="-342900" algn="just">
              <a:buFont typeface="+mj-lt"/>
              <a:buAutoNum type="arabicPeriod"/>
            </a:pPr>
            <a:r>
              <a:rPr lang="en-US" noProof="0" dirty="0"/>
              <a:t>Temporary fixation of the seed to the micrometric alignment system</a:t>
            </a:r>
          </a:p>
        </p:txBody>
      </p:sp>
      <p:sp>
        <p:nvSpPr>
          <p:cNvPr id="14" name="CasellaDiTesto 13">
            <a:extLst>
              <a:ext uri="{FF2B5EF4-FFF2-40B4-BE49-F238E27FC236}">
                <a16:creationId xmlns:a16="http://schemas.microsoft.com/office/drawing/2014/main" id="{6466D291-7FC5-D059-3E8F-356AB5F2203A}"/>
              </a:ext>
            </a:extLst>
          </p:cNvPr>
          <p:cNvSpPr txBox="1"/>
          <p:nvPr/>
        </p:nvSpPr>
        <p:spPr>
          <a:xfrm>
            <a:off x="110371" y="2274837"/>
            <a:ext cx="3217908" cy="923330"/>
          </a:xfrm>
          <a:prstGeom prst="rect">
            <a:avLst/>
          </a:prstGeom>
          <a:noFill/>
        </p:spPr>
        <p:txBody>
          <a:bodyPr wrap="square" rtlCol="0">
            <a:spAutoFit/>
          </a:bodyPr>
          <a:lstStyle/>
          <a:p>
            <a:pPr marL="342900" indent="-342900" algn="just">
              <a:buFont typeface="+mj-lt"/>
              <a:buAutoNum type="arabicPeriod" startAt="2"/>
            </a:pPr>
            <a:r>
              <a:rPr lang="en-US" noProof="0" dirty="0"/>
              <a:t> </a:t>
            </a:r>
            <a:r>
              <a:rPr lang="en-US" b="1" noProof="0" dirty="0"/>
              <a:t>Vertical fiber alignment</a:t>
            </a:r>
            <a:r>
              <a:rPr lang="en-US" noProof="0" dirty="0"/>
              <a:t>, checking fiber position with  laser level</a:t>
            </a:r>
          </a:p>
        </p:txBody>
      </p:sp>
      <p:sp>
        <p:nvSpPr>
          <p:cNvPr id="15" name="CasellaDiTesto 14">
            <a:extLst>
              <a:ext uri="{FF2B5EF4-FFF2-40B4-BE49-F238E27FC236}">
                <a16:creationId xmlns:a16="http://schemas.microsoft.com/office/drawing/2014/main" id="{355EEA0C-3E04-301B-D586-43BCAF476A73}"/>
              </a:ext>
            </a:extLst>
          </p:cNvPr>
          <p:cNvSpPr txBox="1"/>
          <p:nvPr/>
        </p:nvSpPr>
        <p:spPr>
          <a:xfrm>
            <a:off x="110371" y="3320651"/>
            <a:ext cx="3217908" cy="1754326"/>
          </a:xfrm>
          <a:prstGeom prst="rect">
            <a:avLst/>
          </a:prstGeom>
          <a:noFill/>
        </p:spPr>
        <p:txBody>
          <a:bodyPr wrap="square" rtlCol="0">
            <a:spAutoFit/>
          </a:bodyPr>
          <a:lstStyle/>
          <a:p>
            <a:pPr marL="342900" indent="-342900" algn="just">
              <a:buFont typeface="+mj-lt"/>
              <a:buAutoNum type="arabicPeriod" startAt="3"/>
            </a:pPr>
            <a:r>
              <a:rPr lang="en-US" noProof="0" dirty="0"/>
              <a:t>Positioning the lower clamp so that it embraces the fiber head, without touching the fiber body, and </a:t>
            </a:r>
            <a:r>
              <a:rPr lang="en-US" b="1" noProof="0" dirty="0"/>
              <a:t>injecting the epoxy resin </a:t>
            </a:r>
            <a:r>
              <a:rPr lang="en-US" noProof="0" dirty="0"/>
              <a:t>into the 3D-head housing</a:t>
            </a:r>
          </a:p>
        </p:txBody>
      </p:sp>
    </p:spTree>
    <p:extLst>
      <p:ext uri="{BB962C8B-B14F-4D97-AF65-F5344CB8AC3E}">
        <p14:creationId xmlns:p14="http://schemas.microsoft.com/office/powerpoint/2010/main" val="41866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ADF3F-FED9-5643-93EF-97B097CB2FB3}"/>
              </a:ext>
            </a:extLst>
          </p:cNvPr>
          <p:cNvSpPr>
            <a:spLocks noGrp="1"/>
          </p:cNvSpPr>
          <p:nvPr>
            <p:ph type="title"/>
          </p:nvPr>
        </p:nvSpPr>
        <p:spPr>
          <a:xfrm>
            <a:off x="838200" y="365125"/>
            <a:ext cx="5115560" cy="646331"/>
          </a:xfrm>
        </p:spPr>
        <p:txBody>
          <a:bodyPr/>
          <a:lstStyle/>
          <a:p>
            <a:r>
              <a:rPr lang="en-US" noProof="0" dirty="0"/>
              <a:t> Clamping method</a:t>
            </a:r>
          </a:p>
        </p:txBody>
      </p:sp>
      <p:pic>
        <p:nvPicPr>
          <p:cNvPr id="13" name="Immagine 12" descr="Immagine che contiene metallo&#10;&#10;Il contenuto generato dall'IA potrebbe non essere corretto.">
            <a:extLst>
              <a:ext uri="{FF2B5EF4-FFF2-40B4-BE49-F238E27FC236}">
                <a16:creationId xmlns:a16="http://schemas.microsoft.com/office/drawing/2014/main" id="{6373BFDC-FDD3-137F-4FD3-14DCCEF84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58" y="1594185"/>
            <a:ext cx="3255579" cy="3669630"/>
          </a:xfrm>
          <a:prstGeom prst="rect">
            <a:avLst/>
          </a:prstGeom>
          <a:ln w="19050" cap="sq">
            <a:solidFill>
              <a:schemeClr val="tx1"/>
            </a:solidFill>
            <a:prstDash val="solid"/>
            <a:miter lim="800000"/>
          </a:ln>
          <a:effectLst/>
        </p:spPr>
      </p:pic>
      <p:pic>
        <p:nvPicPr>
          <p:cNvPr id="15" name="Immagine 14" descr="Immagine che contiene metallo, Ferramenta, interno&#10;&#10;Il contenuto generato dall'IA potrebbe non essere corretto.">
            <a:extLst>
              <a:ext uri="{FF2B5EF4-FFF2-40B4-BE49-F238E27FC236}">
                <a16:creationId xmlns:a16="http://schemas.microsoft.com/office/drawing/2014/main" id="{809509F6-74F1-B630-7571-F3B9F2A96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594" y="1594183"/>
            <a:ext cx="3747859" cy="3669630"/>
          </a:xfrm>
          <a:prstGeom prst="rect">
            <a:avLst/>
          </a:prstGeom>
          <a:ln w="19050" cap="sq">
            <a:solidFill>
              <a:schemeClr val="tx1"/>
            </a:solidFill>
            <a:prstDash val="solid"/>
            <a:miter lim="800000"/>
          </a:ln>
          <a:effectLst/>
        </p:spPr>
      </p:pic>
      <p:pic>
        <p:nvPicPr>
          <p:cNvPr id="17" name="Immagine 16" descr="Immagine che contiene metallo, argento, interno&#10;&#10;Il contenuto generato dall'IA potrebbe non essere corretto.">
            <a:extLst>
              <a:ext uri="{FF2B5EF4-FFF2-40B4-BE49-F238E27FC236}">
                <a16:creationId xmlns:a16="http://schemas.microsoft.com/office/drawing/2014/main" id="{A8580288-C310-CA90-8533-945E77C4E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928" y="591000"/>
            <a:ext cx="1528911" cy="5676000"/>
          </a:xfrm>
          <a:prstGeom prst="rect">
            <a:avLst/>
          </a:prstGeom>
          <a:ln w="19050" cap="sq">
            <a:solidFill>
              <a:schemeClr val="tx1"/>
            </a:solidFill>
            <a:prstDash val="solid"/>
            <a:miter lim="800000"/>
          </a:ln>
          <a:effectLst/>
        </p:spPr>
      </p:pic>
      <p:sp>
        <p:nvSpPr>
          <p:cNvPr id="21" name="CasellaDiTesto 20">
            <a:extLst>
              <a:ext uri="{FF2B5EF4-FFF2-40B4-BE49-F238E27FC236}">
                <a16:creationId xmlns:a16="http://schemas.microsoft.com/office/drawing/2014/main" id="{A66A479E-4250-A0EF-C126-EA70453A0D0A}"/>
              </a:ext>
            </a:extLst>
          </p:cNvPr>
          <p:cNvSpPr txBox="1"/>
          <p:nvPr/>
        </p:nvSpPr>
        <p:spPr>
          <a:xfrm>
            <a:off x="4142600" y="1183385"/>
            <a:ext cx="3297845" cy="369332"/>
          </a:xfrm>
          <a:prstGeom prst="rect">
            <a:avLst/>
          </a:prstGeom>
          <a:noFill/>
        </p:spPr>
        <p:txBody>
          <a:bodyPr wrap="square" rtlCol="0">
            <a:spAutoFit/>
          </a:bodyPr>
          <a:lstStyle/>
          <a:p>
            <a:pPr marL="342900" indent="-342900" algn="ctr">
              <a:buFont typeface="+mj-lt"/>
              <a:buAutoNum type="arabicPeriod" startAt="4"/>
            </a:pPr>
            <a:r>
              <a:rPr lang="en-US" noProof="0" dirty="0"/>
              <a:t>Waiting for the resin to cure</a:t>
            </a:r>
          </a:p>
        </p:txBody>
      </p:sp>
      <p:sp>
        <p:nvSpPr>
          <p:cNvPr id="22" name="CasellaDiTesto 21">
            <a:extLst>
              <a:ext uri="{FF2B5EF4-FFF2-40B4-BE49-F238E27FC236}">
                <a16:creationId xmlns:a16="http://schemas.microsoft.com/office/drawing/2014/main" id="{BEE41A13-42E6-C074-DF1B-A300B783DB77}"/>
              </a:ext>
            </a:extLst>
          </p:cNvPr>
          <p:cNvSpPr txBox="1"/>
          <p:nvPr/>
        </p:nvSpPr>
        <p:spPr>
          <a:xfrm>
            <a:off x="5610421" y="5620669"/>
            <a:ext cx="2870601" cy="646331"/>
          </a:xfrm>
          <a:prstGeom prst="rect">
            <a:avLst/>
          </a:prstGeom>
          <a:noFill/>
        </p:spPr>
        <p:txBody>
          <a:bodyPr wrap="square" rtlCol="0">
            <a:spAutoFit/>
          </a:bodyPr>
          <a:lstStyle/>
          <a:p>
            <a:pPr marL="342900" indent="-342900">
              <a:buFont typeface="+mj-lt"/>
              <a:buAutoNum type="arabicPeriod" startAt="5"/>
            </a:pPr>
            <a:r>
              <a:rPr lang="en-US" noProof="0" dirty="0"/>
              <a:t>Repeating the procedure to glue the seed</a:t>
            </a:r>
          </a:p>
        </p:txBody>
      </p:sp>
      <p:pic>
        <p:nvPicPr>
          <p:cNvPr id="3" name="Immagine 2" descr="Immagine che contiene macchina, Strumento scientifico, microscopio&#10;&#10;Il contenuto generato dall'IA potrebbe non essere corretto.">
            <a:extLst>
              <a:ext uri="{FF2B5EF4-FFF2-40B4-BE49-F238E27FC236}">
                <a16:creationId xmlns:a16="http://schemas.microsoft.com/office/drawing/2014/main" id="{3A928D38-53D4-0EE4-4B31-EE127BB74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2847" y="591000"/>
            <a:ext cx="1572369" cy="5676000"/>
          </a:xfrm>
          <a:prstGeom prst="rect">
            <a:avLst/>
          </a:prstGeom>
          <a:ln w="19050" cap="sq">
            <a:solidFill>
              <a:schemeClr val="tx1"/>
            </a:solidFill>
            <a:prstDash val="solid"/>
            <a:miter lim="800000"/>
          </a:ln>
          <a:effectLst/>
        </p:spPr>
      </p:pic>
      <p:sp>
        <p:nvSpPr>
          <p:cNvPr id="4" name="CasellaDiTesto 3">
            <a:extLst>
              <a:ext uri="{FF2B5EF4-FFF2-40B4-BE49-F238E27FC236}">
                <a16:creationId xmlns:a16="http://schemas.microsoft.com/office/drawing/2014/main" id="{27E522A8-202B-49B2-A0A1-2509AEAD1D00}"/>
              </a:ext>
            </a:extLst>
          </p:cNvPr>
          <p:cNvSpPr txBox="1"/>
          <p:nvPr/>
        </p:nvSpPr>
        <p:spPr>
          <a:xfrm>
            <a:off x="446784" y="1185884"/>
            <a:ext cx="3288126" cy="369332"/>
          </a:xfrm>
          <a:prstGeom prst="rect">
            <a:avLst/>
          </a:prstGeom>
          <a:noFill/>
        </p:spPr>
        <p:txBody>
          <a:bodyPr wrap="square" rtlCol="0">
            <a:spAutoFit/>
          </a:bodyPr>
          <a:lstStyle/>
          <a:p>
            <a:pPr marL="342900" indent="-342900" algn="ctr">
              <a:buFont typeface="+mj-lt"/>
              <a:buAutoNum type="arabicPeriod" startAt="3"/>
            </a:pPr>
            <a:r>
              <a:rPr lang="en-US" noProof="0" dirty="0"/>
              <a:t>Positioning the lower clamp</a:t>
            </a:r>
          </a:p>
        </p:txBody>
      </p:sp>
    </p:spTree>
    <p:extLst>
      <p:ext uri="{BB962C8B-B14F-4D97-AF65-F5344CB8AC3E}">
        <p14:creationId xmlns:p14="http://schemas.microsoft.com/office/powerpoint/2010/main" val="37194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E2EB95-8601-56D9-3992-25E59A604747}"/>
              </a:ext>
            </a:extLst>
          </p:cNvPr>
          <p:cNvSpPr>
            <a:spLocks noGrp="1"/>
          </p:cNvSpPr>
          <p:nvPr>
            <p:ph type="title"/>
          </p:nvPr>
        </p:nvSpPr>
        <p:spPr/>
        <p:txBody>
          <a:bodyPr/>
          <a:lstStyle/>
          <a:p>
            <a:r>
              <a:rPr lang="en-US" noProof="0" dirty="0"/>
              <a:t> Results</a:t>
            </a:r>
          </a:p>
        </p:txBody>
      </p:sp>
      <p:pic>
        <p:nvPicPr>
          <p:cNvPr id="5" name="Segnaposto contenuto 4" descr="Immagine che contiene testo, schermata, Carattere, numero&#10;&#10;Il contenuto generato dall'IA potrebbe non essere corretto.">
            <a:extLst>
              <a:ext uri="{FF2B5EF4-FFF2-40B4-BE49-F238E27FC236}">
                <a16:creationId xmlns:a16="http://schemas.microsoft.com/office/drawing/2014/main" id="{C5EC283A-4FC0-9292-7F99-3BCBBABD09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170" y="1040589"/>
            <a:ext cx="5452118" cy="2675353"/>
          </a:xfrm>
          <a:ln>
            <a:solidFill>
              <a:schemeClr val="bg2">
                <a:lumMod val="75000"/>
              </a:schemeClr>
            </a:solidFill>
          </a:ln>
        </p:spPr>
      </p:pic>
      <p:pic>
        <p:nvPicPr>
          <p:cNvPr id="7" name="Immagine 6" descr="Immagine che contiene testo, schermata, numero, Carattere&#10;&#10;Il contenuto generato dall'IA potrebbe non essere corretto.">
            <a:extLst>
              <a:ext uri="{FF2B5EF4-FFF2-40B4-BE49-F238E27FC236}">
                <a16:creationId xmlns:a16="http://schemas.microsoft.com/office/drawing/2014/main" id="{C8494181-0864-051E-2579-DEBDF71B1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475" y="739380"/>
            <a:ext cx="4451355" cy="2976562"/>
          </a:xfrm>
          <a:prstGeom prst="rect">
            <a:avLst/>
          </a:prstGeom>
          <a:ln>
            <a:solidFill>
              <a:schemeClr val="bg2">
                <a:lumMod val="75000"/>
              </a:schemeClr>
            </a:solidFill>
          </a:ln>
        </p:spPr>
      </p:pic>
      <p:sp>
        <p:nvSpPr>
          <p:cNvPr id="8" name="CasellaDiTesto 7">
            <a:extLst>
              <a:ext uri="{FF2B5EF4-FFF2-40B4-BE49-F238E27FC236}">
                <a16:creationId xmlns:a16="http://schemas.microsoft.com/office/drawing/2014/main" id="{8F8F3839-449A-45D7-A620-7E66A79DDD02}"/>
              </a:ext>
            </a:extLst>
          </p:cNvPr>
          <p:cNvSpPr txBox="1"/>
          <p:nvPr/>
        </p:nvSpPr>
        <p:spPr>
          <a:xfrm>
            <a:off x="573170" y="3795407"/>
            <a:ext cx="4782601" cy="2308324"/>
          </a:xfrm>
          <a:prstGeom prst="rect">
            <a:avLst/>
          </a:prstGeom>
          <a:noFill/>
        </p:spPr>
        <p:txBody>
          <a:bodyPr wrap="square" rtlCol="0">
            <a:spAutoFit/>
          </a:bodyPr>
          <a:lstStyle/>
          <a:p>
            <a:pPr algn="just"/>
            <a:r>
              <a:rPr lang="en-US" b="1" noProof="0" dirty="0"/>
              <a:t>Considerations</a:t>
            </a:r>
          </a:p>
          <a:p>
            <a:pPr marL="285750" indent="-285750" algn="just">
              <a:buFont typeface="Arial" panose="020B0604020202020204" pitchFamily="34" charset="0"/>
              <a:buChar char="•"/>
            </a:pPr>
            <a:r>
              <a:rPr lang="en-US" noProof="0" dirty="0"/>
              <a:t>Alignment is an important factor</a:t>
            </a:r>
          </a:p>
          <a:p>
            <a:pPr marL="285750" indent="-285750" algn="just">
              <a:buFont typeface="Arial" panose="020B0604020202020204" pitchFamily="34" charset="0"/>
              <a:buChar char="•"/>
            </a:pPr>
            <a:r>
              <a:rPr lang="en-US" noProof="0" dirty="0"/>
              <a:t>Good results for fiber 1 and 3</a:t>
            </a:r>
          </a:p>
          <a:p>
            <a:pPr marL="285750" indent="-285750" algn="just">
              <a:buFont typeface="Arial" panose="020B0604020202020204" pitchFamily="34" charset="0"/>
              <a:buChar char="•"/>
            </a:pPr>
            <a:r>
              <a:rPr lang="en-US" noProof="0" dirty="0"/>
              <a:t>Not possible to clamp headless fibers with epoxy glue</a:t>
            </a:r>
          </a:p>
          <a:p>
            <a:pPr marL="285750" indent="-285750" algn="just">
              <a:buFont typeface="Arial" panose="020B0604020202020204" pitchFamily="34" charset="0"/>
              <a:buChar char="•"/>
            </a:pPr>
            <a:r>
              <a:rPr lang="en-US" noProof="0" dirty="0"/>
              <a:t>Too much variability in the results (measurement method + production process)</a:t>
            </a:r>
          </a:p>
          <a:p>
            <a:pPr marL="285750" indent="-285750" algn="just">
              <a:buFont typeface="Arial" panose="020B0604020202020204" pitchFamily="34" charset="0"/>
              <a:buChar char="•"/>
            </a:pPr>
            <a:r>
              <a:rPr lang="en-US" noProof="0" dirty="0"/>
              <a:t>At the moment welding is not a limiting factor</a:t>
            </a:r>
          </a:p>
        </p:txBody>
      </p:sp>
      <p:sp>
        <p:nvSpPr>
          <p:cNvPr id="9" name="CasellaDiTesto 8">
            <a:extLst>
              <a:ext uri="{FF2B5EF4-FFF2-40B4-BE49-F238E27FC236}">
                <a16:creationId xmlns:a16="http://schemas.microsoft.com/office/drawing/2014/main" id="{9290C166-DF4A-607D-F816-C9131840380C}"/>
              </a:ext>
            </a:extLst>
          </p:cNvPr>
          <p:cNvSpPr txBox="1"/>
          <p:nvPr/>
        </p:nvSpPr>
        <p:spPr>
          <a:xfrm>
            <a:off x="5820336" y="3795407"/>
            <a:ext cx="5907099" cy="2585323"/>
          </a:xfrm>
          <a:prstGeom prst="rect">
            <a:avLst/>
          </a:prstGeom>
          <a:noFill/>
        </p:spPr>
        <p:txBody>
          <a:bodyPr wrap="square" rtlCol="0">
            <a:spAutoFit/>
          </a:bodyPr>
          <a:lstStyle/>
          <a:p>
            <a:pPr algn="just"/>
            <a:r>
              <a:rPr lang="en-US" b="1" noProof="0" dirty="0"/>
              <a:t>Future work</a:t>
            </a:r>
          </a:p>
          <a:p>
            <a:pPr marL="285750" indent="-285750" algn="just">
              <a:buFont typeface="Arial" panose="020B0604020202020204" pitchFamily="34" charset="0"/>
              <a:buChar char="•"/>
            </a:pPr>
            <a:r>
              <a:rPr lang="en-US" noProof="0" dirty="0"/>
              <a:t>Replace the plastic of 3D printed heads with a more resistant material</a:t>
            </a:r>
          </a:p>
          <a:p>
            <a:pPr marL="285750" indent="-285750" algn="just">
              <a:buFont typeface="Arial" panose="020B0604020202020204" pitchFamily="34" charset="0"/>
              <a:buChar char="•"/>
            </a:pPr>
            <a:r>
              <a:rPr lang="en-US" noProof="0" dirty="0"/>
              <a:t>Use high-speed camera and laser level together to understand if the fiber becomes misaligned during the traction for the glue deformation</a:t>
            </a:r>
          </a:p>
          <a:p>
            <a:pPr marL="285750" indent="-285750" algn="just">
              <a:buFont typeface="Arial" panose="020B0604020202020204" pitchFamily="34" charset="0"/>
              <a:buChar char="•"/>
            </a:pPr>
            <a:r>
              <a:rPr lang="en-US" noProof="0" dirty="0"/>
              <a:t>The number of measured samples should be increased to obtain better statistics</a:t>
            </a:r>
          </a:p>
          <a:p>
            <a:pPr marL="285750" indent="-285750" algn="just">
              <a:buFont typeface="Arial" panose="020B0604020202020204" pitchFamily="34" charset="0"/>
              <a:buChar char="•"/>
            </a:pPr>
            <a:r>
              <a:rPr lang="en-US" noProof="0" dirty="0">
                <a:solidFill>
                  <a:srgbClr val="FF0000"/>
                </a:solidFill>
              </a:rPr>
              <a:t>Improve the production process to achieve good reliability </a:t>
            </a:r>
          </a:p>
        </p:txBody>
      </p:sp>
      <p:sp>
        <p:nvSpPr>
          <p:cNvPr id="10" name="Ovale 9">
            <a:extLst>
              <a:ext uri="{FF2B5EF4-FFF2-40B4-BE49-F238E27FC236}">
                <a16:creationId xmlns:a16="http://schemas.microsoft.com/office/drawing/2014/main" id="{62C15905-4519-4FD7-414C-74F597C7FAA4}"/>
              </a:ext>
            </a:extLst>
          </p:cNvPr>
          <p:cNvSpPr/>
          <p:nvPr/>
        </p:nvSpPr>
        <p:spPr>
          <a:xfrm>
            <a:off x="2082800" y="1391920"/>
            <a:ext cx="325120" cy="162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e 12">
            <a:extLst>
              <a:ext uri="{FF2B5EF4-FFF2-40B4-BE49-F238E27FC236}">
                <a16:creationId xmlns:a16="http://schemas.microsoft.com/office/drawing/2014/main" id="{A4F1C4CF-696D-C3EC-0887-4A69753D4459}"/>
              </a:ext>
            </a:extLst>
          </p:cNvPr>
          <p:cNvSpPr/>
          <p:nvPr/>
        </p:nvSpPr>
        <p:spPr>
          <a:xfrm>
            <a:off x="2092960" y="1727200"/>
            <a:ext cx="325120" cy="162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e 13">
            <a:extLst>
              <a:ext uri="{FF2B5EF4-FFF2-40B4-BE49-F238E27FC236}">
                <a16:creationId xmlns:a16="http://schemas.microsoft.com/office/drawing/2014/main" id="{2F16ADF7-2C3D-5C30-956B-534CE5C405EA}"/>
              </a:ext>
            </a:extLst>
          </p:cNvPr>
          <p:cNvSpPr/>
          <p:nvPr/>
        </p:nvSpPr>
        <p:spPr>
          <a:xfrm>
            <a:off x="3713581" y="1554480"/>
            <a:ext cx="998377" cy="191381"/>
          </a:xfrm>
          <a:prstGeom prst="ellipse">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e 14">
            <a:extLst>
              <a:ext uri="{FF2B5EF4-FFF2-40B4-BE49-F238E27FC236}">
                <a16:creationId xmlns:a16="http://schemas.microsoft.com/office/drawing/2014/main" id="{693BC261-3B27-1B21-8AEB-F6CD892EB5F9}"/>
              </a:ext>
            </a:extLst>
          </p:cNvPr>
          <p:cNvSpPr/>
          <p:nvPr/>
        </p:nvSpPr>
        <p:spPr>
          <a:xfrm>
            <a:off x="2092960" y="1554480"/>
            <a:ext cx="325120" cy="172720"/>
          </a:xfrm>
          <a:prstGeom prst="ellipse">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asellaDiTesto 2">
            <a:extLst>
              <a:ext uri="{FF2B5EF4-FFF2-40B4-BE49-F238E27FC236}">
                <a16:creationId xmlns:a16="http://schemas.microsoft.com/office/drawing/2014/main" id="{18834C27-8E49-DEC9-2BEF-2628A8203751}"/>
              </a:ext>
            </a:extLst>
          </p:cNvPr>
          <p:cNvSpPr txBox="1"/>
          <p:nvPr/>
        </p:nvSpPr>
        <p:spPr>
          <a:xfrm>
            <a:off x="3855563" y="671257"/>
            <a:ext cx="3046882" cy="369332"/>
          </a:xfrm>
          <a:prstGeom prst="rect">
            <a:avLst/>
          </a:prstGeom>
          <a:noFill/>
        </p:spPr>
        <p:txBody>
          <a:bodyPr wrap="square" rtlCol="0">
            <a:spAutoFit/>
          </a:bodyPr>
          <a:lstStyle/>
          <a:p>
            <a:r>
              <a:rPr lang="en-US" dirty="0"/>
              <a:t>&gt; 220 MPa (safety factor of 3)</a:t>
            </a:r>
          </a:p>
        </p:txBody>
      </p:sp>
      <p:cxnSp>
        <p:nvCxnSpPr>
          <p:cNvPr id="6" name="Connettore 2 5">
            <a:extLst>
              <a:ext uri="{FF2B5EF4-FFF2-40B4-BE49-F238E27FC236}">
                <a16:creationId xmlns:a16="http://schemas.microsoft.com/office/drawing/2014/main" id="{B33C6381-955D-41DA-00CC-EB2A9652CBE9}"/>
              </a:ext>
            </a:extLst>
          </p:cNvPr>
          <p:cNvCxnSpPr>
            <a:cxnSpLocks/>
            <a:endCxn id="3" idx="1"/>
          </p:cNvCxnSpPr>
          <p:nvPr/>
        </p:nvCxnSpPr>
        <p:spPr>
          <a:xfrm flipV="1">
            <a:off x="2573518" y="855923"/>
            <a:ext cx="1282045" cy="59016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30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29EAEC-50DF-EF14-482B-18397B4D2386}"/>
              </a:ext>
            </a:extLst>
          </p:cNvPr>
          <p:cNvSpPr>
            <a:spLocks noGrp="1"/>
          </p:cNvSpPr>
          <p:nvPr>
            <p:ph type="title"/>
          </p:nvPr>
        </p:nvSpPr>
        <p:spPr>
          <a:xfrm>
            <a:off x="4729207" y="3618057"/>
            <a:ext cx="7462793" cy="747568"/>
          </a:xfrm>
        </p:spPr>
        <p:txBody>
          <a:bodyPr/>
          <a:lstStyle/>
          <a:p>
            <a:r>
              <a:rPr lang="en-US" noProof="0" dirty="0"/>
              <a:t>Bending strength measurement</a:t>
            </a:r>
          </a:p>
        </p:txBody>
      </p:sp>
    </p:spTree>
    <p:extLst>
      <p:ext uri="{BB962C8B-B14F-4D97-AF65-F5344CB8AC3E}">
        <p14:creationId xmlns:p14="http://schemas.microsoft.com/office/powerpoint/2010/main" val="55358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EF9C9D-E5F1-3003-0F09-62EECF9365C3}"/>
              </a:ext>
            </a:extLst>
          </p:cNvPr>
          <p:cNvSpPr>
            <a:spLocks noGrp="1"/>
          </p:cNvSpPr>
          <p:nvPr>
            <p:ph type="title"/>
          </p:nvPr>
        </p:nvSpPr>
        <p:spPr>
          <a:xfrm>
            <a:off x="838200" y="365125"/>
            <a:ext cx="10515600" cy="684357"/>
          </a:xfrm>
        </p:spPr>
        <p:txBody>
          <a:bodyPr/>
          <a:lstStyle/>
          <a:p>
            <a:r>
              <a:rPr lang="en-US" noProof="0" dirty="0"/>
              <a:t> 4-point bending method</a:t>
            </a:r>
          </a:p>
        </p:txBody>
      </p:sp>
      <p:pic>
        <p:nvPicPr>
          <p:cNvPr id="15" name="Immagine 14" descr="Immagine che contiene bianco e nero, metro, muro, monocromatico&#10;&#10;Il contenuto generato dall'IA potrebbe non essere corretto.">
            <a:extLst>
              <a:ext uri="{FF2B5EF4-FFF2-40B4-BE49-F238E27FC236}">
                <a16:creationId xmlns:a16="http://schemas.microsoft.com/office/drawing/2014/main" id="{9B0BCFBC-CDE0-BA61-DB17-70431DD87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114" y="1241221"/>
            <a:ext cx="5399771" cy="3824838"/>
          </a:xfrm>
          <a:prstGeom prst="rect">
            <a:avLst/>
          </a:prstGeom>
          <a:ln>
            <a:solidFill>
              <a:schemeClr val="tx1"/>
            </a:solidFill>
          </a:ln>
        </p:spPr>
      </p:pic>
      <p:sp>
        <p:nvSpPr>
          <p:cNvPr id="16" name="CasellaDiTesto 15">
            <a:extLst>
              <a:ext uri="{FF2B5EF4-FFF2-40B4-BE49-F238E27FC236}">
                <a16:creationId xmlns:a16="http://schemas.microsoft.com/office/drawing/2014/main" id="{4200C190-88D4-A100-AED4-4801C3CDD939}"/>
              </a:ext>
            </a:extLst>
          </p:cNvPr>
          <p:cNvSpPr txBox="1"/>
          <p:nvPr/>
        </p:nvSpPr>
        <p:spPr>
          <a:xfrm>
            <a:off x="270165" y="2334665"/>
            <a:ext cx="2903757" cy="923330"/>
          </a:xfrm>
          <a:prstGeom prst="rect">
            <a:avLst/>
          </a:prstGeom>
          <a:noFill/>
        </p:spPr>
        <p:txBody>
          <a:bodyPr wrap="square" rtlCol="0">
            <a:spAutoFit/>
          </a:bodyPr>
          <a:lstStyle/>
          <a:p>
            <a:pPr algn="just"/>
            <a:r>
              <a:rPr lang="en-US" noProof="0" dirty="0"/>
              <a:t>Maximum stress on a line at the bottom of the rod within the two inner loading points</a:t>
            </a:r>
          </a:p>
        </p:txBody>
      </p:sp>
      <p:sp>
        <p:nvSpPr>
          <p:cNvPr id="17" name="CasellaDiTesto 16">
            <a:extLst>
              <a:ext uri="{FF2B5EF4-FFF2-40B4-BE49-F238E27FC236}">
                <a16:creationId xmlns:a16="http://schemas.microsoft.com/office/drawing/2014/main" id="{B529FA99-0CCA-65B3-2DD2-4EF0CC0E2111}"/>
              </a:ext>
            </a:extLst>
          </p:cNvPr>
          <p:cNvSpPr txBox="1"/>
          <p:nvPr/>
        </p:nvSpPr>
        <p:spPr>
          <a:xfrm>
            <a:off x="270165" y="5405976"/>
            <a:ext cx="8931060" cy="646331"/>
          </a:xfrm>
          <a:prstGeom prst="rect">
            <a:avLst/>
          </a:prstGeom>
          <a:noFill/>
        </p:spPr>
        <p:txBody>
          <a:bodyPr wrap="square" rtlCol="0">
            <a:spAutoFit/>
          </a:bodyPr>
          <a:lstStyle/>
          <a:p>
            <a:r>
              <a:rPr lang="en-US" b="1" noProof="0" dirty="0"/>
              <a:t>Bending system designed and optimized for cylindrical rods 3 mm thick and 5 cm long, according to the American Society for Testing and Materials standard ASTM C1684-18 2023</a:t>
            </a:r>
          </a:p>
        </p:txBody>
      </p:sp>
      <p:grpSp>
        <p:nvGrpSpPr>
          <p:cNvPr id="5" name="Gruppo 4">
            <a:extLst>
              <a:ext uri="{FF2B5EF4-FFF2-40B4-BE49-F238E27FC236}">
                <a16:creationId xmlns:a16="http://schemas.microsoft.com/office/drawing/2014/main" id="{6B78ACE9-18F6-48D9-E3EB-42DE383AF8F2}"/>
              </a:ext>
            </a:extLst>
          </p:cNvPr>
          <p:cNvGrpSpPr/>
          <p:nvPr/>
        </p:nvGrpSpPr>
        <p:grpSpPr>
          <a:xfrm>
            <a:off x="214481" y="3597912"/>
            <a:ext cx="3015123" cy="612796"/>
            <a:chOff x="201739" y="3646170"/>
            <a:chExt cx="3015123" cy="612796"/>
          </a:xfrm>
        </p:grpSpPr>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C322FC41-370E-8D3B-69C9-98EBFA38981D}"/>
                    </a:ext>
                  </a:extLst>
                </p:cNvPr>
                <p:cNvSpPr txBox="1">
                  <a:spLocks/>
                </p:cNvSpPr>
                <p:nvPr/>
              </p:nvSpPr>
              <p:spPr>
                <a:xfrm>
                  <a:off x="201739" y="3646170"/>
                  <a:ext cx="1502370"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𝜎</m:t>
                            </m:r>
                          </m:e>
                          <m:sub>
                            <m:r>
                              <a:rPr lang="en-US" b="0" i="1" noProof="0" smtClean="0">
                                <a:latin typeface="Cambria Math" panose="02040503050406030204" pitchFamily="18" charset="0"/>
                              </a:rPr>
                              <m:t>𝑚𝑎𝑥</m:t>
                            </m:r>
                          </m:sub>
                        </m:sSub>
                        <m:r>
                          <a:rPr lang="en-US" b="0" i="1" noProof="0" smtClean="0">
                            <a:latin typeface="Cambria Math" panose="02040503050406030204" pitchFamily="18" charset="0"/>
                          </a:rPr>
                          <m:t>=</m:t>
                        </m:r>
                        <m:f>
                          <m:fPr>
                            <m:ctrlPr>
                              <a:rPr lang="en-US" b="0" i="1" noProof="0" smtClean="0">
                                <a:latin typeface="Cambria Math" panose="02040503050406030204" pitchFamily="18" charset="0"/>
                              </a:rPr>
                            </m:ctrlPr>
                          </m:fPr>
                          <m:num>
                            <m:r>
                              <a:rPr lang="en-US" b="0" i="1" noProof="0" smtClean="0">
                                <a:latin typeface="Cambria Math" panose="02040503050406030204" pitchFamily="18" charset="0"/>
                              </a:rPr>
                              <m:t>16</m:t>
                            </m:r>
                            <m:r>
                              <a:rPr lang="en-US" b="0" i="1" noProof="0" smtClean="0">
                                <a:latin typeface="Cambria Math" panose="02040503050406030204" pitchFamily="18" charset="0"/>
                              </a:rPr>
                              <m:t>𝑃𝑎</m:t>
                            </m:r>
                          </m:num>
                          <m:den>
                            <m:r>
                              <a:rPr lang="en-US" b="0" i="1" noProof="0" smtClean="0">
                                <a:latin typeface="Cambria Math" panose="02040503050406030204" pitchFamily="18" charset="0"/>
                              </a:rPr>
                              <m:t>𝜋</m:t>
                            </m:r>
                            <m:sSup>
                              <m:sSupPr>
                                <m:ctrlPr>
                                  <a:rPr lang="en-US" b="0" i="1" noProof="0" smtClean="0">
                                    <a:latin typeface="Cambria Math" panose="02040503050406030204" pitchFamily="18" charset="0"/>
                                  </a:rPr>
                                </m:ctrlPr>
                              </m:sSupPr>
                              <m:e>
                                <m:r>
                                  <a:rPr lang="en-US" b="0" i="1" noProof="0" smtClean="0">
                                    <a:latin typeface="Cambria Math" panose="02040503050406030204" pitchFamily="18" charset="0"/>
                                  </a:rPr>
                                  <m:t>𝐷</m:t>
                                </m:r>
                              </m:e>
                              <m:sup>
                                <m:r>
                                  <a:rPr lang="en-US" b="0" i="1" noProof="0" smtClean="0">
                                    <a:latin typeface="Cambria Math" panose="02040503050406030204" pitchFamily="18" charset="0"/>
                                  </a:rPr>
                                  <m:t>3</m:t>
                                </m:r>
                              </m:sup>
                            </m:sSup>
                          </m:den>
                        </m:f>
                      </m:oMath>
                    </m:oMathPara>
                  </a14:m>
                  <a:endParaRPr lang="en-US" noProof="0" dirty="0"/>
                </a:p>
              </p:txBody>
            </p:sp>
          </mc:Choice>
          <mc:Fallback xmlns="">
            <p:sp>
              <p:nvSpPr>
                <p:cNvPr id="4" name="CasellaDiTesto 3">
                  <a:extLst>
                    <a:ext uri="{FF2B5EF4-FFF2-40B4-BE49-F238E27FC236}">
                      <a16:creationId xmlns:a16="http://schemas.microsoft.com/office/drawing/2014/main" id="{C322FC41-370E-8D3B-69C9-98EBFA38981D}"/>
                    </a:ext>
                  </a:extLst>
                </p:cNvPr>
                <p:cNvSpPr txBox="1">
                  <a:spLocks noRot="1" noChangeAspect="1" noMove="1" noResize="1" noEditPoints="1" noAdjustHandles="1" noChangeArrowheads="1" noChangeShapeType="1" noTextEdit="1"/>
                </p:cNvSpPr>
                <p:nvPr/>
              </p:nvSpPr>
              <p:spPr>
                <a:xfrm>
                  <a:off x="201739" y="3646170"/>
                  <a:ext cx="1502370" cy="6127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090580FD-3C5B-5F99-F104-8A3BB49FAFAE}"/>
                    </a:ext>
                  </a:extLst>
                </p:cNvPr>
                <p:cNvSpPr txBox="1">
                  <a:spLocks/>
                </p:cNvSpPr>
                <p:nvPr/>
              </p:nvSpPr>
              <p:spPr>
                <a:xfrm>
                  <a:off x="1883361" y="3646170"/>
                  <a:ext cx="133350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noProof="0" smtClean="0">
                            <a:latin typeface="Cambria Math" panose="02040503050406030204" pitchFamily="18" charset="0"/>
                          </a:rPr>
                          <m:t>𝑎</m:t>
                        </m:r>
                        <m:r>
                          <a:rPr lang="en-US" sz="1600" b="0" i="1" noProof="0" smtClean="0">
                            <a:latin typeface="Cambria Math" panose="02040503050406030204" pitchFamily="18" charset="0"/>
                          </a:rPr>
                          <m:t>=10 </m:t>
                        </m:r>
                        <m:r>
                          <m:rPr>
                            <m:sty m:val="p"/>
                          </m:rPr>
                          <a:rPr lang="en-US" sz="1600" i="1" noProof="0" smtClean="0">
                            <a:latin typeface="Cambria Math" panose="02040503050406030204" pitchFamily="18" charset="0"/>
                          </a:rPr>
                          <m:t>mm</m:t>
                        </m:r>
                      </m:oMath>
                    </m:oMathPara>
                  </a14:m>
                  <a:endParaRPr lang="en-US" sz="1600" b="0" noProof="0" dirty="0"/>
                </a:p>
                <a:p>
                  <a:pPr/>
                  <a14:m>
                    <m:oMathPara xmlns:m="http://schemas.openxmlformats.org/officeDocument/2006/math">
                      <m:oMathParaPr>
                        <m:jc m:val="centerGroup"/>
                      </m:oMathParaPr>
                      <m:oMath xmlns:m="http://schemas.openxmlformats.org/officeDocument/2006/math">
                        <m:r>
                          <a:rPr lang="en-US" sz="1600" i="1" noProof="0" smtClean="0">
                            <a:latin typeface="Cambria Math" panose="02040503050406030204" pitchFamily="18" charset="0"/>
                          </a:rPr>
                          <m:t>𝐷</m:t>
                        </m:r>
                        <m:r>
                          <a:rPr lang="en-US" sz="1600" b="0" i="1" noProof="0" smtClean="0">
                            <a:latin typeface="Cambria Math" panose="02040503050406030204" pitchFamily="18" charset="0"/>
                          </a:rPr>
                          <m:t>= 3 </m:t>
                        </m:r>
                        <m:r>
                          <m:rPr>
                            <m:sty m:val="p"/>
                          </m:rPr>
                          <a:rPr lang="en-US" sz="1600" b="0" i="1" noProof="0" smtClean="0">
                            <a:latin typeface="Cambria Math" panose="02040503050406030204" pitchFamily="18" charset="0"/>
                          </a:rPr>
                          <m:t>mm</m:t>
                        </m:r>
                      </m:oMath>
                    </m:oMathPara>
                  </a14:m>
                  <a:endParaRPr lang="en-US" sz="1600" b="0" noProof="0" dirty="0"/>
                </a:p>
              </p:txBody>
            </p:sp>
          </mc:Choice>
          <mc:Fallback xmlns="">
            <p:sp>
              <p:nvSpPr>
                <p:cNvPr id="18" name="CasellaDiTesto 17">
                  <a:extLst>
                    <a:ext uri="{FF2B5EF4-FFF2-40B4-BE49-F238E27FC236}">
                      <a16:creationId xmlns:a16="http://schemas.microsoft.com/office/drawing/2014/main" id="{090580FD-3C5B-5F99-F104-8A3BB49FAFAE}"/>
                    </a:ext>
                  </a:extLst>
                </p:cNvPr>
                <p:cNvSpPr txBox="1">
                  <a:spLocks noRot="1" noChangeAspect="1" noMove="1" noResize="1" noEditPoints="1" noAdjustHandles="1" noChangeArrowheads="1" noChangeShapeType="1" noTextEdit="1"/>
                </p:cNvSpPr>
                <p:nvPr/>
              </p:nvSpPr>
              <p:spPr>
                <a:xfrm>
                  <a:off x="1883361" y="3646170"/>
                  <a:ext cx="1333501" cy="584775"/>
                </a:xfrm>
                <a:prstGeom prst="rect">
                  <a:avLst/>
                </a:prstGeom>
                <a:blipFill>
                  <a:blip r:embed="rId5"/>
                  <a:stretch>
                    <a:fillRect/>
                  </a:stretch>
                </a:blipFill>
              </p:spPr>
              <p:txBody>
                <a:bodyPr/>
                <a:lstStyle/>
                <a:p>
                  <a:r>
                    <a:rPr lang="en-US">
                      <a:noFill/>
                    </a:rPr>
                    <a:t> </a:t>
                  </a:r>
                </a:p>
              </p:txBody>
            </p:sp>
          </mc:Fallback>
        </mc:AlternateContent>
      </p:grpSp>
      <p:grpSp>
        <p:nvGrpSpPr>
          <p:cNvPr id="6" name="Gruppo 5">
            <a:extLst>
              <a:ext uri="{FF2B5EF4-FFF2-40B4-BE49-F238E27FC236}">
                <a16:creationId xmlns:a16="http://schemas.microsoft.com/office/drawing/2014/main" id="{32992C9F-E3AA-E41F-0006-43D0B8C0D52F}"/>
              </a:ext>
            </a:extLst>
          </p:cNvPr>
          <p:cNvGrpSpPr/>
          <p:nvPr/>
        </p:nvGrpSpPr>
        <p:grpSpPr>
          <a:xfrm>
            <a:off x="9315046" y="945575"/>
            <a:ext cx="2606789" cy="5167264"/>
            <a:chOff x="9315046" y="945575"/>
            <a:chExt cx="2606789" cy="5167264"/>
          </a:xfrm>
        </p:grpSpPr>
        <p:pic>
          <p:nvPicPr>
            <p:cNvPr id="8" name="Immagine 7" descr="Immagine che contiene diagramma, linea, Disegno tecnico, testo&#10;&#10;Il contenuto generato dall'IA potrebbe non essere corretto.">
              <a:extLst>
                <a:ext uri="{FF2B5EF4-FFF2-40B4-BE49-F238E27FC236}">
                  <a16:creationId xmlns:a16="http://schemas.microsoft.com/office/drawing/2014/main" id="{421CF913-F156-DA04-B70F-7715B1367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5046" y="945575"/>
              <a:ext cx="2606789" cy="5167264"/>
            </a:xfrm>
            <a:prstGeom prst="rect">
              <a:avLst/>
            </a:prstGeom>
          </p:spPr>
        </p:pic>
        <p:cxnSp>
          <p:nvCxnSpPr>
            <p:cNvPr id="20" name="Connettore 2 19">
              <a:extLst>
                <a:ext uri="{FF2B5EF4-FFF2-40B4-BE49-F238E27FC236}">
                  <a16:creationId xmlns:a16="http://schemas.microsoft.com/office/drawing/2014/main" id="{3F072DB1-9817-ED52-4E06-2DB9B7EB3A42}"/>
                </a:ext>
              </a:extLst>
            </p:cNvPr>
            <p:cNvCxnSpPr>
              <a:cxnSpLocks/>
            </p:cNvCxnSpPr>
            <p:nvPr/>
          </p:nvCxnSpPr>
          <p:spPr>
            <a:xfrm>
              <a:off x="10107826" y="1644573"/>
              <a:ext cx="1013255"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2" name="CasellaDiTesto 21">
              <a:extLst>
                <a:ext uri="{FF2B5EF4-FFF2-40B4-BE49-F238E27FC236}">
                  <a16:creationId xmlns:a16="http://schemas.microsoft.com/office/drawing/2014/main" id="{D7944AAA-ACEF-E370-570F-EBFFDE81AE71}"/>
                </a:ext>
              </a:extLst>
            </p:cNvPr>
            <p:cNvSpPr txBox="1"/>
            <p:nvPr/>
          </p:nvSpPr>
          <p:spPr>
            <a:xfrm>
              <a:off x="10284472" y="1301767"/>
              <a:ext cx="613064" cy="369332"/>
            </a:xfrm>
            <a:prstGeom prst="rect">
              <a:avLst/>
            </a:prstGeom>
            <a:noFill/>
          </p:spPr>
          <p:txBody>
            <a:bodyPr wrap="square" rtlCol="0">
              <a:spAutoFit/>
            </a:bodyPr>
            <a:lstStyle/>
            <a:p>
              <a:pPr algn="ctr"/>
              <a:r>
                <a:rPr lang="en-US" noProof="0" dirty="0"/>
                <a:t>2a</a:t>
              </a:r>
            </a:p>
          </p:txBody>
        </p:sp>
      </p:grpSp>
      <p:sp>
        <p:nvSpPr>
          <p:cNvPr id="13" name="CasellaDiTesto 12">
            <a:extLst>
              <a:ext uri="{FF2B5EF4-FFF2-40B4-BE49-F238E27FC236}">
                <a16:creationId xmlns:a16="http://schemas.microsoft.com/office/drawing/2014/main" id="{64B40C52-B11F-B8F1-C02B-30BCFE216610}"/>
              </a:ext>
            </a:extLst>
          </p:cNvPr>
          <p:cNvSpPr txBox="1"/>
          <p:nvPr/>
        </p:nvSpPr>
        <p:spPr>
          <a:xfrm>
            <a:off x="3389728" y="3139971"/>
            <a:ext cx="1717955" cy="369332"/>
          </a:xfrm>
          <a:prstGeom prst="rect">
            <a:avLst/>
          </a:prstGeom>
          <a:noFill/>
        </p:spPr>
        <p:txBody>
          <a:bodyPr wrap="square" rtlCol="0">
            <a:spAutoFit/>
          </a:bodyPr>
          <a:lstStyle/>
          <a:p>
            <a:r>
              <a:rPr lang="en-US" b="1" noProof="0" dirty="0">
                <a:solidFill>
                  <a:srgbClr val="C00000"/>
                </a:solidFill>
              </a:rPr>
              <a:t>4 contact points</a:t>
            </a:r>
          </a:p>
        </p:txBody>
      </p:sp>
      <p:sp>
        <p:nvSpPr>
          <p:cNvPr id="3" name="CasellaDiTesto 2">
            <a:extLst>
              <a:ext uri="{FF2B5EF4-FFF2-40B4-BE49-F238E27FC236}">
                <a16:creationId xmlns:a16="http://schemas.microsoft.com/office/drawing/2014/main" id="{9156BB8E-3EEC-DFE0-FC7A-2A5530EA844E}"/>
              </a:ext>
            </a:extLst>
          </p:cNvPr>
          <p:cNvSpPr txBox="1"/>
          <p:nvPr/>
        </p:nvSpPr>
        <p:spPr>
          <a:xfrm>
            <a:off x="8249479" y="6112839"/>
            <a:ext cx="3935896" cy="307777"/>
          </a:xfrm>
          <a:prstGeom prst="rect">
            <a:avLst/>
          </a:prstGeom>
          <a:noFill/>
        </p:spPr>
        <p:txBody>
          <a:bodyPr wrap="square" rtlCol="0">
            <a:spAutoFit/>
          </a:bodyPr>
          <a:lstStyle/>
          <a:p>
            <a:r>
              <a:rPr lang="en-US" sz="1400" noProof="0" dirty="0"/>
              <a:t>Quinn et al., Journal of Testing and Evaluation, 2009</a:t>
            </a:r>
          </a:p>
        </p:txBody>
      </p:sp>
    </p:spTree>
    <p:extLst>
      <p:ext uri="{BB962C8B-B14F-4D97-AF65-F5344CB8AC3E}">
        <p14:creationId xmlns:p14="http://schemas.microsoft.com/office/powerpoint/2010/main" val="84993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F86704-451F-06A0-3BC2-29AAAD03E6C2}"/>
              </a:ext>
            </a:extLst>
          </p:cNvPr>
          <p:cNvSpPr>
            <a:spLocks noGrp="1"/>
          </p:cNvSpPr>
          <p:nvPr>
            <p:ph type="title"/>
          </p:nvPr>
        </p:nvSpPr>
        <p:spPr/>
        <p:txBody>
          <a:bodyPr/>
          <a:lstStyle/>
          <a:p>
            <a:r>
              <a:rPr lang="en-US" noProof="0" dirty="0"/>
              <a:t>Bending results</a:t>
            </a:r>
          </a:p>
        </p:txBody>
      </p:sp>
      <p:pic>
        <p:nvPicPr>
          <p:cNvPr id="5" name="Immagine 4" descr="Immagine che contiene testo, numero, Carattere, documento&#10;&#10;Il contenuto generato dall'IA potrebbe non essere corretto.">
            <a:extLst>
              <a:ext uri="{FF2B5EF4-FFF2-40B4-BE49-F238E27FC236}">
                <a16:creationId xmlns:a16="http://schemas.microsoft.com/office/drawing/2014/main" id="{8273B2B3-F32E-AEF0-5B21-45DB13984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587" y="1027906"/>
            <a:ext cx="7151991" cy="5206228"/>
          </a:xfrm>
          <a:prstGeom prst="rect">
            <a:avLst/>
          </a:prstGeom>
        </p:spPr>
      </p:pic>
    </p:spTree>
    <p:extLst>
      <p:ext uri="{BB962C8B-B14F-4D97-AF65-F5344CB8AC3E}">
        <p14:creationId xmlns:p14="http://schemas.microsoft.com/office/powerpoint/2010/main" val="2201062833"/>
      </p:ext>
    </p:extLst>
  </p:cSld>
  <p:clrMapOvr>
    <a:masterClrMapping/>
  </p:clrMapOvr>
</p:sld>
</file>

<file path=ppt/theme/theme1.xml><?xml version="1.0" encoding="utf-8"?>
<a:theme xmlns:a="http://schemas.openxmlformats.org/drawingml/2006/main" name="Tema presentazio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presentazione" id="{5BD1DAA9-A365-4A8A-9B6D-2E385CA0C500}" vid="{A7BF38D9-3050-48A7-97F1-CBCBE641829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Tema presentazione</Template>
  <TotalTime>7455</TotalTime>
  <Words>1729</Words>
  <Application>Microsoft Office PowerPoint</Application>
  <PresentationFormat>Widescreen</PresentationFormat>
  <Paragraphs>160</Paragraphs>
  <Slides>19</Slides>
  <Notes>17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Cambria Math</vt:lpstr>
      <vt:lpstr>Wingdings</vt:lpstr>
      <vt:lpstr>Tema presentazione</vt:lpstr>
      <vt:lpstr>Cautions for a correct evaluation of breaking strength measurements</vt:lpstr>
      <vt:lpstr>Tensile strength measurement</vt:lpstr>
      <vt:lpstr> Samples</vt:lpstr>
      <vt:lpstr> Clamping method</vt:lpstr>
      <vt:lpstr> Clamping method</vt:lpstr>
      <vt:lpstr> Results</vt:lpstr>
      <vt:lpstr>Bending strength measurement</vt:lpstr>
      <vt:lpstr> 4-point bending method</vt:lpstr>
      <vt:lpstr>Bending results</vt:lpstr>
      <vt:lpstr> Bending vs tensile results</vt:lpstr>
      <vt:lpstr>Φ Measurement</vt:lpstr>
      <vt:lpstr> Sample</vt:lpstr>
      <vt:lpstr> Clamps</vt:lpstr>
      <vt:lpstr> Results</vt:lpstr>
      <vt:lpstr>Thank you </vt:lpstr>
      <vt:lpstr> Fused silica preliminary tests</vt:lpstr>
      <vt:lpstr> Setup</vt:lpstr>
      <vt:lpstr> «The epoxy incident»</vt:lpstr>
      <vt:lpstr> Copper clamp deformation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DICORATO MICHELE ARCANGELO</dc:creator>
  <cp:lastModifiedBy>Travasso Flavio</cp:lastModifiedBy>
  <cp:revision>150</cp:revision>
  <dcterms:created xsi:type="dcterms:W3CDTF">2025-09-10T09:44:26Z</dcterms:created>
  <dcterms:modified xsi:type="dcterms:W3CDTF">2025-10-07T06:57:36Z</dcterms:modified>
</cp:coreProperties>
</file>