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4"/>
  </p:notesMasterIdLst>
  <p:sldIdLst>
    <p:sldId id="256" r:id="rId2"/>
    <p:sldId id="348" r:id="rId3"/>
    <p:sldId id="349" r:id="rId4"/>
    <p:sldId id="351" r:id="rId5"/>
    <p:sldId id="352" r:id="rId6"/>
    <p:sldId id="353" r:id="rId7"/>
    <p:sldId id="354" r:id="rId8"/>
    <p:sldId id="355" r:id="rId9"/>
    <p:sldId id="356" r:id="rId10"/>
    <p:sldId id="359" r:id="rId11"/>
    <p:sldId id="360"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00"/>
    <a:srgbClr val="CFD0D4"/>
    <a:srgbClr val="2879EC"/>
    <a:srgbClr val="00193D"/>
    <a:srgbClr val="1B5986"/>
    <a:srgbClr val="498D53"/>
    <a:srgbClr val="0E69BD"/>
    <a:srgbClr val="FF0000"/>
    <a:srgbClr val="DC7712"/>
    <a:srgbClr val="EAA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92" autoAdjust="0"/>
  </p:normalViewPr>
  <p:slideViewPr>
    <p:cSldViewPr snapToGrid="0">
      <p:cViewPr varScale="1">
        <p:scale>
          <a:sx n="50" d="100"/>
          <a:sy n="50" d="100"/>
        </p:scale>
        <p:origin x="121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AD092-37A0-48CD-B29F-EAF001E328FE}"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EE0D7-1690-4FB1-B390-E7D0E8B01018}" type="slidenum">
              <a:rPr lang="en-GB" smtClean="0"/>
              <a:t>‹#›</a:t>
            </a:fld>
            <a:endParaRPr lang="en-GB"/>
          </a:p>
        </p:txBody>
      </p:sp>
    </p:spTree>
    <p:extLst>
      <p:ext uri="{BB962C8B-B14F-4D97-AF65-F5344CB8AC3E}">
        <p14:creationId xmlns:p14="http://schemas.microsoft.com/office/powerpoint/2010/main" val="378236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1</a:t>
            </a:fld>
            <a:endParaRPr lang="en-GB"/>
          </a:p>
        </p:txBody>
      </p:sp>
    </p:spTree>
    <p:extLst>
      <p:ext uri="{BB962C8B-B14F-4D97-AF65-F5344CB8AC3E}">
        <p14:creationId xmlns:p14="http://schemas.microsoft.com/office/powerpoint/2010/main" val="136145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10</a:t>
            </a:fld>
            <a:endParaRPr lang="en-GB"/>
          </a:p>
        </p:txBody>
      </p:sp>
    </p:spTree>
    <p:extLst>
      <p:ext uri="{BB962C8B-B14F-4D97-AF65-F5344CB8AC3E}">
        <p14:creationId xmlns:p14="http://schemas.microsoft.com/office/powerpoint/2010/main" val="125394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11</a:t>
            </a:fld>
            <a:endParaRPr lang="en-GB"/>
          </a:p>
        </p:txBody>
      </p:sp>
    </p:spTree>
    <p:extLst>
      <p:ext uri="{BB962C8B-B14F-4D97-AF65-F5344CB8AC3E}">
        <p14:creationId xmlns:p14="http://schemas.microsoft.com/office/powerpoint/2010/main" val="427160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2EE0D7-1690-4FB1-B390-E7D0E8B01018}" type="slidenum">
              <a:rPr lang="en-GB" smtClean="0"/>
              <a:t>2</a:t>
            </a:fld>
            <a:endParaRPr lang="en-GB"/>
          </a:p>
        </p:txBody>
      </p:sp>
    </p:spTree>
    <p:extLst>
      <p:ext uri="{BB962C8B-B14F-4D97-AF65-F5344CB8AC3E}">
        <p14:creationId xmlns:p14="http://schemas.microsoft.com/office/powerpoint/2010/main" val="227248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3</a:t>
            </a:fld>
            <a:endParaRPr lang="en-GB"/>
          </a:p>
        </p:txBody>
      </p:sp>
    </p:spTree>
    <p:extLst>
      <p:ext uri="{BB962C8B-B14F-4D97-AF65-F5344CB8AC3E}">
        <p14:creationId xmlns:p14="http://schemas.microsoft.com/office/powerpoint/2010/main" val="198956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4</a:t>
            </a:fld>
            <a:endParaRPr lang="en-GB"/>
          </a:p>
        </p:txBody>
      </p:sp>
    </p:spTree>
    <p:extLst>
      <p:ext uri="{BB962C8B-B14F-4D97-AF65-F5344CB8AC3E}">
        <p14:creationId xmlns:p14="http://schemas.microsoft.com/office/powerpoint/2010/main" val="235221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2EE0D7-1690-4FB1-B390-E7D0E8B01018}" type="slidenum">
              <a:rPr lang="en-GB" smtClean="0"/>
              <a:t>5</a:t>
            </a:fld>
            <a:endParaRPr lang="en-GB"/>
          </a:p>
        </p:txBody>
      </p:sp>
    </p:spTree>
    <p:extLst>
      <p:ext uri="{BB962C8B-B14F-4D97-AF65-F5344CB8AC3E}">
        <p14:creationId xmlns:p14="http://schemas.microsoft.com/office/powerpoint/2010/main" val="420055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2EE0D7-1690-4FB1-B390-E7D0E8B01018}" type="slidenum">
              <a:rPr lang="en-GB" smtClean="0"/>
              <a:t>6</a:t>
            </a:fld>
            <a:endParaRPr lang="en-GB"/>
          </a:p>
        </p:txBody>
      </p:sp>
    </p:spTree>
    <p:extLst>
      <p:ext uri="{BB962C8B-B14F-4D97-AF65-F5344CB8AC3E}">
        <p14:creationId xmlns:p14="http://schemas.microsoft.com/office/powerpoint/2010/main" val="211596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7</a:t>
            </a:fld>
            <a:endParaRPr lang="en-GB"/>
          </a:p>
        </p:txBody>
      </p:sp>
    </p:spTree>
    <p:extLst>
      <p:ext uri="{BB962C8B-B14F-4D97-AF65-F5344CB8AC3E}">
        <p14:creationId xmlns:p14="http://schemas.microsoft.com/office/powerpoint/2010/main" val="414203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8</a:t>
            </a:fld>
            <a:endParaRPr lang="en-GB"/>
          </a:p>
        </p:txBody>
      </p:sp>
    </p:spTree>
    <p:extLst>
      <p:ext uri="{BB962C8B-B14F-4D97-AF65-F5344CB8AC3E}">
        <p14:creationId xmlns:p14="http://schemas.microsoft.com/office/powerpoint/2010/main" val="68766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9D2EE0D7-1690-4FB1-B390-E7D0E8B01018}" type="slidenum">
              <a:rPr lang="en-GB" smtClean="0"/>
              <a:t>9</a:t>
            </a:fld>
            <a:endParaRPr lang="en-GB"/>
          </a:p>
        </p:txBody>
      </p:sp>
    </p:spTree>
    <p:extLst>
      <p:ext uri="{BB962C8B-B14F-4D97-AF65-F5344CB8AC3E}">
        <p14:creationId xmlns:p14="http://schemas.microsoft.com/office/powerpoint/2010/main" val="116744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D1F9-178A-4561-8FD4-EE50B838ED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FEECC9-A9BE-441C-B847-4CEC111F1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7165D4-DE89-4525-B40E-FFC936B516F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58E9EBF-B272-40CF-AFFD-3A7037B23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281FB-337C-4F2D-A5EA-FFF6AB133E0C}"/>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6096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D07D-6B72-4FDE-9C35-5CC9883CA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DF8B27-5926-4ABF-8519-F11E6A3BB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684E06-69BC-46D7-AE42-0EB3BA51B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D2966-5E48-4725-9DB5-9AFD4786DF4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68E1605-DDD4-4EB8-995B-2A5945E07A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D52AC-6D95-4F34-AC17-48B98AEC3E22}"/>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268026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44DA-C063-4B13-9B4D-23EF200E71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6B8882-2053-4916-8737-D50932D359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EF55C-A87C-4A6B-9E68-40113E71659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7BB521D-088E-42C9-B6DD-D81CD931A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E4F2D-DE50-4D6D-BBAC-5F74A7E7D8D1}"/>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170863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A8B17-F142-4F04-B5EE-63DAE6EC78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E897B9-5D83-45CD-9F7A-F2C1524EC5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B572C-459A-4103-A552-C339F3AE4F2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26096FC-7A33-4102-BE85-E289E25BD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DD1C9-93D8-4359-B00C-053147B045B5}"/>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314115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EAFB-F0E2-4FA2-86D2-EA1C1C7A07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6BD90-6154-43E3-A07A-A043C8EAAD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DF70B1-744E-4663-99FA-49CE6D702B7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75E8E65-1133-4AA5-A1F5-54C21614E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07FDD-BBF0-484B-B184-9CB8832C44FE}"/>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48361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EA58-2F09-4906-AECE-D197102BE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654547-9710-4EAA-8438-FE2ED0293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55A8C8-ED99-4AF1-9630-5C9107C797F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3461C6A-A082-479A-B954-E0AD5B0C86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AB138-C484-4B6C-A155-DEC379BA0463}"/>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376829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7998-576A-4206-BE2E-417B06A7F1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0D0FA8-AA01-4092-B90C-3444303B2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2BF2FE-941A-4F80-BB23-44069353F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1F58D-11C3-4816-8111-BAC778452F5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670572-4C02-4C09-811D-8ABCACC3C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7B6A03-434C-41BB-876E-ED7E36194564}"/>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341996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3C93-7A4B-4656-88F7-17E9CC74F1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6DBD58-C1A4-4C52-B082-B11B172D3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429D3-FD90-41D2-8F9A-FF8D3C259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56F3E-AB3E-4687-8665-5658F7AA8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4E5FD-97ED-4912-8AD0-054B3CFFE9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93D18-4FB3-4F61-B778-67F28F3BA9B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35D2A28-8006-4F4C-B712-15A447CA37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99DB51-6BFA-46C3-8B5B-B8F961C58244}"/>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112809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F7AF-4094-48B7-854F-EF9DED423D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A95DA4-E09D-494E-8F50-7C0C6963989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FFD9F6C-204E-4DF1-A5EE-6A3B59FA0C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5F621F-33CF-4DD8-A0EE-527D553AE7BE}"/>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2353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ED766691-46CE-4220-8EC7-2E646A359911}"/>
              </a:ext>
            </a:extLst>
          </p:cNvPr>
          <p:cNvCxnSpPr/>
          <p:nvPr userDrawn="1"/>
        </p:nvCxnSpPr>
        <p:spPr>
          <a:xfrm>
            <a:off x="0" y="6488668"/>
            <a:ext cx="12192000" cy="0"/>
          </a:xfrm>
          <a:prstGeom prst="line">
            <a:avLst/>
          </a:prstGeom>
          <a:ln w="28575">
            <a:solidFill>
              <a:srgbClr val="00193D"/>
            </a:solidFill>
          </a:ln>
        </p:spPr>
        <p:style>
          <a:lnRef idx="1">
            <a:schemeClr val="accent1"/>
          </a:lnRef>
          <a:fillRef idx="0">
            <a:schemeClr val="accent1"/>
          </a:fillRef>
          <a:effectRef idx="0">
            <a:schemeClr val="accent1"/>
          </a:effectRef>
          <a:fontRef idx="minor">
            <a:schemeClr val="tx1"/>
          </a:fontRef>
        </p:style>
      </p:cxnSp>
      <p:sp>
        <p:nvSpPr>
          <p:cNvPr id="13" name="Segnaposto numero diapositiva 2">
            <a:extLst>
              <a:ext uri="{FF2B5EF4-FFF2-40B4-BE49-F238E27FC236}">
                <a16:creationId xmlns:a16="http://schemas.microsoft.com/office/drawing/2014/main" id="{3A08291D-3C0F-4180-90A0-0A0CAD2910FB}"/>
              </a:ext>
            </a:extLst>
          </p:cNvPr>
          <p:cNvSpPr>
            <a:spLocks noGrp="1"/>
          </p:cNvSpPr>
          <p:nvPr>
            <p:ph type="sldNum" sz="quarter" idx="4294967295"/>
          </p:nvPr>
        </p:nvSpPr>
        <p:spPr>
          <a:xfrm>
            <a:off x="9448800" y="6492875"/>
            <a:ext cx="2743200" cy="365125"/>
          </a:xfrm>
        </p:spPr>
        <p:txBody>
          <a:bodyPr/>
          <a:lstStyle/>
          <a:p>
            <a:fld id="{331ADE15-1046-44D8-ADE8-207146E3C5F2}" type="slidenum">
              <a:rPr lang="en-GB" sz="1800" smtClean="0">
                <a:solidFill>
                  <a:srgbClr val="00193D"/>
                </a:solidFill>
              </a:rPr>
              <a:t>‹#›</a:t>
            </a:fld>
            <a:endParaRPr lang="en-GB" sz="1800" dirty="0">
              <a:solidFill>
                <a:srgbClr val="00193D"/>
              </a:solidFill>
            </a:endParaRPr>
          </a:p>
        </p:txBody>
      </p:sp>
    </p:spTree>
    <p:extLst>
      <p:ext uri="{BB962C8B-B14F-4D97-AF65-F5344CB8AC3E}">
        <p14:creationId xmlns:p14="http://schemas.microsoft.com/office/powerpoint/2010/main" val="52315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5318D4-76BA-9C37-5A13-F74D4FAFAC9A}"/>
              </a:ext>
            </a:extLst>
          </p:cNvPr>
          <p:cNvSpPr>
            <a:spLocks noGrp="1"/>
          </p:cNvSpPr>
          <p:nvPr>
            <p:ph type="sldNum" sz="quarter" idx="12"/>
          </p:nvPr>
        </p:nvSpPr>
        <p:spPr>
          <a:xfrm>
            <a:off x="2137410" y="274955"/>
            <a:ext cx="967740" cy="536575"/>
          </a:xfrm>
        </p:spPr>
        <p:txBody>
          <a:bodyPr/>
          <a:lstStyle>
            <a:lvl1pPr>
              <a:defRPr sz="3200">
                <a:solidFill>
                  <a:schemeClr val="bg1">
                    <a:lumMod val="95000"/>
                  </a:schemeClr>
                </a:solidFill>
                <a:latin typeface="Abadi Extra Light" panose="020B0204020104020204" pitchFamily="34" charset="0"/>
                <a:cs typeface="Aharoni" panose="02010803020104030203" pitchFamily="2" charset="-79"/>
              </a:defRPr>
            </a:lvl1pPr>
          </a:lstStyle>
          <a:p>
            <a:fld id="{331ADE15-1046-44D8-ADE8-207146E3C5F2}" type="slidenum">
              <a:rPr lang="en-GB" smtClean="0"/>
              <a:pPr/>
              <a:t>‹#›</a:t>
            </a:fld>
            <a:endParaRPr lang="en-GB" dirty="0"/>
          </a:p>
        </p:txBody>
      </p:sp>
    </p:spTree>
    <p:extLst>
      <p:ext uri="{BB962C8B-B14F-4D97-AF65-F5344CB8AC3E}">
        <p14:creationId xmlns:p14="http://schemas.microsoft.com/office/powerpoint/2010/main" val="413428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C443-135E-4BC5-9B3A-2A412A06C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8225C4-355E-4FBF-B0AE-29A14D712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00286F-5F74-4792-A5EC-165AA99CD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2EBA9-F480-4A9D-A67C-01EEF6E66DF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8C47966-7163-4450-9952-9B60E3EAC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1BFF2-633A-4262-9F3F-49643FCED1A2}"/>
              </a:ext>
            </a:extLst>
          </p:cNvPr>
          <p:cNvSpPr>
            <a:spLocks noGrp="1"/>
          </p:cNvSpPr>
          <p:nvPr>
            <p:ph type="sldNum" sz="quarter" idx="12"/>
          </p:nvPr>
        </p:nvSpPr>
        <p:spPr/>
        <p:txBody>
          <a:bodyPr/>
          <a:lstStyle/>
          <a:p>
            <a:fld id="{331ADE15-1046-44D8-ADE8-207146E3C5F2}" type="slidenum">
              <a:rPr lang="en-GB" smtClean="0"/>
              <a:t>‹#›</a:t>
            </a:fld>
            <a:endParaRPr lang="en-GB"/>
          </a:p>
        </p:txBody>
      </p:sp>
    </p:spTree>
    <p:extLst>
      <p:ext uri="{BB962C8B-B14F-4D97-AF65-F5344CB8AC3E}">
        <p14:creationId xmlns:p14="http://schemas.microsoft.com/office/powerpoint/2010/main" val="427000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9CB3E-14C1-4F75-BB1D-C8B01EFD3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53E22A-D8BD-46B6-8329-0208BA5EB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305D5-E612-4E3E-B544-C108552B1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B3B8BD34-20DD-46AB-87EA-4252F89DE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A567DE-A0F4-4EFC-AF55-24A42B238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ADE15-1046-44D8-ADE8-207146E3C5F2}" type="slidenum">
              <a:rPr lang="en-GB" smtClean="0"/>
              <a:t>‹#›</a:t>
            </a:fld>
            <a:endParaRPr lang="en-GB"/>
          </a:p>
        </p:txBody>
      </p:sp>
    </p:spTree>
    <p:extLst>
      <p:ext uri="{BB962C8B-B14F-4D97-AF65-F5344CB8AC3E}">
        <p14:creationId xmlns:p14="http://schemas.microsoft.com/office/powerpoint/2010/main" val="1226261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8"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A13B8AB-F2CA-4120-B34A-5D123A507EA1}"/>
              </a:ext>
            </a:extLst>
          </p:cNvPr>
          <p:cNvSpPr txBox="1"/>
          <p:nvPr/>
        </p:nvSpPr>
        <p:spPr>
          <a:xfrm>
            <a:off x="5368578" y="6519446"/>
            <a:ext cx="2034304" cy="338554"/>
          </a:xfrm>
          <a:prstGeom prst="rect">
            <a:avLst/>
          </a:prstGeom>
          <a:noFill/>
        </p:spPr>
        <p:txBody>
          <a:bodyPr wrap="square">
            <a:spAutoFit/>
          </a:bodyPr>
          <a:lstStyle/>
          <a:p>
            <a:pPr algn="ctr"/>
            <a:r>
              <a:rPr lang="en-GB" sz="1600" b="1" dirty="0">
                <a:solidFill>
                  <a:srgbClr val="01193D"/>
                </a:solidFill>
              </a:rPr>
              <a:t>Guido Alex Iandolo</a:t>
            </a:r>
          </a:p>
        </p:txBody>
      </p:sp>
      <p:sp>
        <p:nvSpPr>
          <p:cNvPr id="2" name="Segnaposto numero diapositiva 1">
            <a:extLst>
              <a:ext uri="{FF2B5EF4-FFF2-40B4-BE49-F238E27FC236}">
                <a16:creationId xmlns:a16="http://schemas.microsoft.com/office/drawing/2014/main" id="{3D9D93A5-07C7-4966-8AC7-BDA9A4000FF3}"/>
              </a:ext>
            </a:extLst>
          </p:cNvPr>
          <p:cNvSpPr>
            <a:spLocks noGrp="1"/>
          </p:cNvSpPr>
          <p:nvPr>
            <p:ph type="sldNum" sz="quarter" idx="12"/>
          </p:nvPr>
        </p:nvSpPr>
        <p:spPr/>
        <p:txBody>
          <a:bodyPr/>
          <a:lstStyle/>
          <a:p>
            <a:fld id="{331ADE15-1046-44D8-ADE8-207146E3C5F2}" type="slidenum">
              <a:rPr lang="en-GB" smtClean="0"/>
              <a:t>1</a:t>
            </a:fld>
            <a:endParaRPr lang="en-GB" dirty="0"/>
          </a:p>
        </p:txBody>
      </p:sp>
      <p:pic>
        <p:nvPicPr>
          <p:cNvPr id="6" name="Google Shape;59;p13">
            <a:extLst>
              <a:ext uri="{FF2B5EF4-FFF2-40B4-BE49-F238E27FC236}">
                <a16:creationId xmlns:a16="http://schemas.microsoft.com/office/drawing/2014/main" id="{FC4F507A-5B0F-7187-A72B-32CAE8DC1E2F}"/>
              </a:ext>
            </a:extLst>
          </p:cNvPr>
          <p:cNvPicPr preferRelativeResize="0"/>
          <p:nvPr/>
        </p:nvPicPr>
        <p:blipFill>
          <a:blip r:embed="rId4">
            <a:alphaModFix/>
            <a:extLst>
              <a:ext uri="{BEBA8EAE-BF5A-486C-A8C5-ECC9F3942E4B}">
                <a14:imgProps xmlns:a14="http://schemas.microsoft.com/office/drawing/2010/main">
                  <a14:imgLayer r:embed="rId5">
                    <a14:imgEffect>
                      <a14:backgroundRemoval t="8844" b="94558" l="9901" r="89109">
                        <a14:foregroundMark x1="17822" y1="8844" x2="17822" y2="8844"/>
                        <a14:foregroundMark x1="20792" y1="22449" x2="20792" y2="22449"/>
                        <a14:foregroundMark x1="36634" y1="23129" x2="36634" y2="23129"/>
                        <a14:foregroundMark x1="70297" y1="19048" x2="70297" y2="19048"/>
                        <a14:foregroundMark x1="85149" y1="8844" x2="85149" y2="8844"/>
                        <a14:foregroundMark x1="81188" y1="66667" x2="81188" y2="66667"/>
                        <a14:foregroundMark x1="13861" y1="89116" x2="13861" y2="89116"/>
                        <a14:foregroundMark x1="24752" y1="91156" x2="24752" y2="91156"/>
                        <a14:foregroundMark x1="24752" y1="86395" x2="24752" y2="86395"/>
                        <a14:foregroundMark x1="22772" y1="85034" x2="22772" y2="85034"/>
                        <a14:foregroundMark x1="27723" y1="91156" x2="27723" y2="91156"/>
                        <a14:foregroundMark x1="32673" y1="90476" x2="32673" y2="90476"/>
                        <a14:foregroundMark x1="20792" y1="93197" x2="20792" y2="93197"/>
                        <a14:foregroundMark x1="45545" y1="88435" x2="45545" y2="88435"/>
                        <a14:foregroundMark x1="42574" y1="83673" x2="42574" y2="83673"/>
                        <a14:foregroundMark x1="44554" y1="91156" x2="44554" y2="91156"/>
                        <a14:foregroundMark x1="51485" y1="91837" x2="51485" y2="91837"/>
                        <a14:foregroundMark x1="53465" y1="86395" x2="87129" y2="87755"/>
                        <a14:foregroundMark x1="76238" y1="80272" x2="76238" y2="80272"/>
                        <a14:foregroundMark x1="86139" y1="83673" x2="86139" y2="83673"/>
                        <a14:foregroundMark x1="73267" y1="91837" x2="73267" y2="91837"/>
                        <a14:foregroundMark x1="88119" y1="92517" x2="88119" y2="92517"/>
                        <a14:foregroundMark x1="84158" y1="91156" x2="84158" y2="91156"/>
                        <a14:foregroundMark x1="80198" y1="94558" x2="80198" y2="94558"/>
                      </a14:backgroundRemoval>
                    </a14:imgEffect>
                  </a14:imgLayer>
                </a14:imgProps>
              </a:ext>
            </a:extLst>
          </a:blip>
          <a:stretch>
            <a:fillRect/>
          </a:stretch>
        </p:blipFill>
        <p:spPr>
          <a:xfrm>
            <a:off x="3548" y="0"/>
            <a:ext cx="786720" cy="1074145"/>
          </a:xfrm>
          <a:prstGeom prst="rect">
            <a:avLst/>
          </a:prstGeom>
          <a:noFill/>
          <a:ln>
            <a:noFill/>
          </a:ln>
        </p:spPr>
      </p:pic>
      <p:pic>
        <p:nvPicPr>
          <p:cNvPr id="8" name="Immagine 7">
            <a:extLst>
              <a:ext uri="{FF2B5EF4-FFF2-40B4-BE49-F238E27FC236}">
                <a16:creationId xmlns:a16="http://schemas.microsoft.com/office/drawing/2014/main" id="{5D15CA56-8B54-E044-534F-CD98C3D971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2800" y1="19111" x2="42800" y2="19111"/>
                        <a14:foregroundMark x1="50400" y1="25333" x2="50600" y2="37333"/>
                        <a14:foregroundMark x1="50200" y1="40889" x2="50000" y2="62667"/>
                        <a14:foregroundMark x1="50200" y1="61333" x2="50200" y2="34222"/>
                        <a14:foregroundMark x1="27000" y1="32000" x2="27000" y2="32000"/>
                        <a14:foregroundMark x1="26800" y1="50222" x2="26800" y2="50222"/>
                        <a14:foregroundMark x1="12000" y1="47111" x2="12000" y2="47111"/>
                        <a14:foregroundMark x1="36200" y1="49778" x2="36200" y2="49778"/>
                        <a14:foregroundMark x1="58000" y1="44000" x2="58000" y2="44000"/>
                        <a14:foregroundMark x1="72600" y1="44889" x2="72600" y2="44889"/>
                        <a14:foregroundMark x1="87400" y1="35111" x2="87400" y2="35111"/>
                      </a14:backgroundRemoval>
                    </a14:imgEffect>
                  </a14:imgLayer>
                </a14:imgProps>
              </a:ext>
              <a:ext uri="{28A0092B-C50C-407E-A947-70E740481C1C}">
                <a14:useLocalDpi xmlns:a14="http://schemas.microsoft.com/office/drawing/2010/main" val="0"/>
              </a:ext>
            </a:extLst>
          </a:blip>
          <a:stretch>
            <a:fillRect/>
          </a:stretch>
        </p:blipFill>
        <p:spPr>
          <a:xfrm>
            <a:off x="9942793" y="124006"/>
            <a:ext cx="2111421" cy="950139"/>
          </a:xfrm>
          <a:prstGeom prst="rect">
            <a:avLst/>
          </a:prstGeom>
        </p:spPr>
      </p:pic>
      <p:pic>
        <p:nvPicPr>
          <p:cNvPr id="4" name="Picture 3" descr="A blue and white logo&#10;&#10;Description automatically generated">
            <a:extLst>
              <a:ext uri="{FF2B5EF4-FFF2-40B4-BE49-F238E27FC236}">
                <a16:creationId xmlns:a16="http://schemas.microsoft.com/office/drawing/2014/main" id="{55467D5A-6FE7-5C37-5583-A6B4B5481E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268" y="124006"/>
            <a:ext cx="2111421" cy="949774"/>
          </a:xfrm>
          <a:prstGeom prst="rect">
            <a:avLst/>
          </a:prstGeom>
        </p:spPr>
      </p:pic>
      <p:pic>
        <p:nvPicPr>
          <p:cNvPr id="12" name="Picture 11">
            <a:extLst>
              <a:ext uri="{FF2B5EF4-FFF2-40B4-BE49-F238E27FC236}">
                <a16:creationId xmlns:a16="http://schemas.microsoft.com/office/drawing/2014/main" id="{03B72896-CA0D-1184-73B2-5CBC044925FD}"/>
              </a:ext>
            </a:extLst>
          </p:cNvPr>
          <p:cNvPicPr>
            <a:picLocks noChangeAspect="1"/>
          </p:cNvPicPr>
          <p:nvPr/>
        </p:nvPicPr>
        <p:blipFill>
          <a:blip r:embed="rId9"/>
          <a:stretch>
            <a:fillRect/>
          </a:stretch>
        </p:blipFill>
        <p:spPr>
          <a:xfrm>
            <a:off x="2732619" y="1073780"/>
            <a:ext cx="7306222" cy="5013028"/>
          </a:xfrm>
          <a:prstGeom prst="rect">
            <a:avLst/>
          </a:prstGeom>
        </p:spPr>
      </p:pic>
    </p:spTree>
    <p:extLst>
      <p:ext uri="{BB962C8B-B14F-4D97-AF65-F5344CB8AC3E}">
        <p14:creationId xmlns:p14="http://schemas.microsoft.com/office/powerpoint/2010/main" val="129360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73105-F579-A907-D0F8-D382DA09517C}"/>
              </a:ext>
            </a:extLst>
          </p:cNvPr>
          <p:cNvSpPr>
            <a:spLocks noGrp="1"/>
          </p:cNvSpPr>
          <p:nvPr>
            <p:ph type="sldNum" sz="quarter" idx="12"/>
          </p:nvPr>
        </p:nvSpPr>
        <p:spPr>
          <a:xfrm>
            <a:off x="11224260" y="6321425"/>
            <a:ext cx="967740" cy="536575"/>
          </a:xfrm>
        </p:spPr>
        <p:txBody>
          <a:bodyPr/>
          <a:lstStyle/>
          <a:p>
            <a:fld id="{331ADE15-1046-44D8-ADE8-207146E3C5F2}" type="slidenum">
              <a:rPr lang="en-GB" smtClean="0"/>
              <a:pPr/>
              <a:t>10</a:t>
            </a:fld>
            <a:endParaRPr lang="en-GB" dirty="0"/>
          </a:p>
        </p:txBody>
      </p:sp>
      <p:sp>
        <p:nvSpPr>
          <p:cNvPr id="6" name="TextBox 5">
            <a:extLst>
              <a:ext uri="{FF2B5EF4-FFF2-40B4-BE49-F238E27FC236}">
                <a16:creationId xmlns:a16="http://schemas.microsoft.com/office/drawing/2014/main" id="{701B6686-ED99-13AC-FFE7-7CEDF3B540A1}"/>
              </a:ext>
            </a:extLst>
          </p:cNvPr>
          <p:cNvSpPr txBox="1"/>
          <p:nvPr/>
        </p:nvSpPr>
        <p:spPr>
          <a:xfrm>
            <a:off x="1" y="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ETpathfinder sensitivity curve</a:t>
            </a:r>
          </a:p>
        </p:txBody>
      </p:sp>
      <p:sp>
        <p:nvSpPr>
          <p:cNvPr id="13" name="TextBox 12">
            <a:extLst>
              <a:ext uri="{FF2B5EF4-FFF2-40B4-BE49-F238E27FC236}">
                <a16:creationId xmlns:a16="http://schemas.microsoft.com/office/drawing/2014/main" id="{2CD4D1F0-A92E-24E4-A5CF-B38AB662F9D3}"/>
              </a:ext>
            </a:extLst>
          </p:cNvPr>
          <p:cNvSpPr txBox="1"/>
          <p:nvPr/>
        </p:nvSpPr>
        <p:spPr>
          <a:xfrm>
            <a:off x="2" y="646331"/>
            <a:ext cx="12191998" cy="830997"/>
          </a:xfrm>
          <a:prstGeom prst="rect">
            <a:avLst/>
          </a:prstGeom>
          <a:noFill/>
        </p:spPr>
        <p:txBody>
          <a:bodyPr wrap="square">
            <a:spAutoFit/>
          </a:bodyPr>
          <a:lstStyle/>
          <a:p>
            <a:r>
              <a:rPr lang="en-GB" sz="2400" dirty="0">
                <a:ln w="0"/>
                <a:solidFill>
                  <a:schemeClr val="bg1">
                    <a:lumMod val="95000"/>
                  </a:schemeClr>
                </a:solidFill>
                <a:effectLst>
                  <a:outerShdw blurRad="38100" dist="19050" dir="2700000" algn="tl" rotWithShape="0">
                    <a:schemeClr val="dk1">
                      <a:alpha val="40000"/>
                    </a:schemeClr>
                  </a:outerShdw>
                </a:effectLst>
              </a:rPr>
              <a:t>Based on the low-loss modes we made an estimation of the substrate thermal noise expected for two scenarios in ETpathfinder.   Dashed line represents the value at 53K. </a:t>
            </a:r>
          </a:p>
        </p:txBody>
      </p:sp>
      <p:pic>
        <p:nvPicPr>
          <p:cNvPr id="5" name="Picture 4">
            <a:extLst>
              <a:ext uri="{FF2B5EF4-FFF2-40B4-BE49-F238E27FC236}">
                <a16:creationId xmlns:a16="http://schemas.microsoft.com/office/drawing/2014/main" id="{585FDAA4-765F-E59C-62E6-F003D96F48B2}"/>
              </a:ext>
            </a:extLst>
          </p:cNvPr>
          <p:cNvPicPr>
            <a:picLocks noChangeAspect="1"/>
          </p:cNvPicPr>
          <p:nvPr/>
        </p:nvPicPr>
        <p:blipFill>
          <a:blip r:embed="rId3"/>
          <a:stretch>
            <a:fillRect/>
          </a:stretch>
        </p:blipFill>
        <p:spPr>
          <a:xfrm>
            <a:off x="52558" y="1666333"/>
            <a:ext cx="10971042" cy="4466087"/>
          </a:xfrm>
          <a:prstGeom prst="rect">
            <a:avLst/>
          </a:prstGeom>
        </p:spPr>
      </p:pic>
      <p:sp>
        <p:nvSpPr>
          <p:cNvPr id="8" name="TextBox 7">
            <a:extLst>
              <a:ext uri="{FF2B5EF4-FFF2-40B4-BE49-F238E27FC236}">
                <a16:creationId xmlns:a16="http://schemas.microsoft.com/office/drawing/2014/main" id="{51E51088-0EE4-DC4B-AE83-DA193F03F021}"/>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cxnSp>
        <p:nvCxnSpPr>
          <p:cNvPr id="9" name="Straight Connector 8">
            <a:extLst>
              <a:ext uri="{FF2B5EF4-FFF2-40B4-BE49-F238E27FC236}">
                <a16:creationId xmlns:a16="http://schemas.microsoft.com/office/drawing/2014/main" id="{8DC600E6-F8B5-BA43-404B-E4054FE99A7E}"/>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3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899C02-1ADA-A89C-9CAC-FE83540B8275}"/>
              </a:ext>
            </a:extLst>
          </p:cNvPr>
          <p:cNvSpPr>
            <a:spLocks noGrp="1"/>
          </p:cNvSpPr>
          <p:nvPr>
            <p:ph type="sldNum" sz="quarter" idx="12"/>
          </p:nvPr>
        </p:nvSpPr>
        <p:spPr>
          <a:xfrm>
            <a:off x="11224260" y="6321425"/>
            <a:ext cx="967740" cy="536575"/>
          </a:xfrm>
        </p:spPr>
        <p:txBody>
          <a:bodyPr/>
          <a:lstStyle/>
          <a:p>
            <a:fld id="{331ADE15-1046-44D8-ADE8-207146E3C5F2}" type="slidenum">
              <a:rPr lang="en-GB" smtClean="0"/>
              <a:pPr/>
              <a:t>11</a:t>
            </a:fld>
            <a:endParaRPr lang="en-GB" dirty="0"/>
          </a:p>
        </p:txBody>
      </p:sp>
      <p:sp>
        <p:nvSpPr>
          <p:cNvPr id="4" name="TextBox 3">
            <a:extLst>
              <a:ext uri="{FF2B5EF4-FFF2-40B4-BE49-F238E27FC236}">
                <a16:creationId xmlns:a16="http://schemas.microsoft.com/office/drawing/2014/main" id="{13FE4A1A-80AE-CFDC-B651-B41BBC581B27}"/>
              </a:ext>
            </a:extLst>
          </p:cNvPr>
          <p:cNvSpPr txBox="1"/>
          <p:nvPr/>
        </p:nvSpPr>
        <p:spPr>
          <a:xfrm>
            <a:off x="1" y="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Conclusions</a:t>
            </a:r>
          </a:p>
        </p:txBody>
      </p:sp>
      <p:sp>
        <p:nvSpPr>
          <p:cNvPr id="5" name="TextBox 4">
            <a:extLst>
              <a:ext uri="{FF2B5EF4-FFF2-40B4-BE49-F238E27FC236}">
                <a16:creationId xmlns:a16="http://schemas.microsoft.com/office/drawing/2014/main" id="{78A65978-A721-B59F-DD73-4578C072E66F}"/>
              </a:ext>
            </a:extLst>
          </p:cNvPr>
          <p:cNvSpPr txBox="1"/>
          <p:nvPr/>
        </p:nvSpPr>
        <p:spPr>
          <a:xfrm>
            <a:off x="0" y="1071136"/>
            <a:ext cx="12191998" cy="3970318"/>
          </a:xfrm>
          <a:prstGeom prst="rect">
            <a:avLst/>
          </a:prstGeom>
          <a:noFill/>
        </p:spPr>
        <p:txBody>
          <a:bodyPr wrap="square">
            <a:spAutoFit/>
          </a:bodyPr>
          <a:lstStyle/>
          <a:p>
            <a:pPr marL="342900" indent="-342900">
              <a:buFont typeface="Arial" panose="020B0604020202020204" pitchFamily="34" charset="0"/>
              <a:buChar char="•"/>
            </a:pPr>
            <a:r>
              <a:rPr lang="en-GB" sz="2800" dirty="0">
                <a:ln w="0"/>
                <a:solidFill>
                  <a:schemeClr val="bg1">
                    <a:lumMod val="95000"/>
                  </a:schemeClr>
                </a:solidFill>
                <a:effectLst>
                  <a:outerShdw blurRad="38100" dist="19050" dir="2700000" algn="tl" rotWithShape="0">
                    <a:schemeClr val="dk1">
                      <a:alpha val="40000"/>
                    </a:schemeClr>
                  </a:outerShdw>
                </a:effectLst>
              </a:rPr>
              <a:t>No significant variation in mechanical loss was observed between the ingots or between the radial or longitudinal positions within individual ingots. </a:t>
            </a:r>
          </a:p>
          <a:p>
            <a:pPr marL="342900" indent="-342900">
              <a:buFont typeface="Arial" panose="020B0604020202020204" pitchFamily="34" charset="0"/>
              <a:buChar char="•"/>
            </a:pPr>
            <a:endParaRPr lang="en-GB" sz="28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800" dirty="0">
                <a:ln w="0"/>
                <a:solidFill>
                  <a:schemeClr val="bg1">
                    <a:lumMod val="95000"/>
                  </a:schemeClr>
                </a:solidFill>
                <a:effectLst>
                  <a:outerShdw blurRad="38100" dist="19050" dir="2700000" algn="tl" rotWithShape="0">
                    <a:schemeClr val="dk1">
                      <a:alpha val="40000"/>
                    </a:schemeClr>
                  </a:outerShdw>
                </a:effectLst>
              </a:rPr>
              <a:t>One of the findings of our study was the possible influence of the anisotropic crystalline structure of silicon on the mechanical loss results, particularly in modes with odd numbers of nodal lines.</a:t>
            </a:r>
          </a:p>
          <a:p>
            <a:pPr marL="342900" indent="-342900">
              <a:buFont typeface="Arial" panose="020B0604020202020204" pitchFamily="34" charset="0"/>
              <a:buChar char="•"/>
            </a:pPr>
            <a:endParaRPr lang="en-GB" sz="28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800" dirty="0">
                <a:ln w="0"/>
                <a:solidFill>
                  <a:schemeClr val="bg1">
                    <a:lumMod val="95000"/>
                  </a:schemeClr>
                </a:solidFill>
                <a:effectLst>
                  <a:outerShdw blurRad="38100" dist="19050" dir="2700000" algn="tl" rotWithShape="0">
                    <a:schemeClr val="dk1">
                      <a:alpha val="40000"/>
                    </a:schemeClr>
                  </a:outerShdw>
                </a:effectLst>
              </a:rPr>
              <a:t>We show that the expected substrate thermal noise level is at least a factor of </a:t>
            </a:r>
            <a:br>
              <a:rPr lang="en-GB" sz="2800" dirty="0">
                <a:ln w="0"/>
                <a:solidFill>
                  <a:schemeClr val="bg1">
                    <a:lumMod val="95000"/>
                  </a:schemeClr>
                </a:solidFill>
                <a:effectLst>
                  <a:outerShdw blurRad="38100" dist="19050" dir="2700000" algn="tl" rotWithShape="0">
                    <a:schemeClr val="dk1">
                      <a:alpha val="40000"/>
                    </a:schemeClr>
                  </a:outerShdw>
                </a:effectLst>
              </a:rPr>
            </a:br>
            <a:r>
              <a:rPr lang="en-GB" sz="2800" dirty="0">
                <a:ln w="0"/>
                <a:solidFill>
                  <a:schemeClr val="bg1">
                    <a:lumMod val="95000"/>
                  </a:schemeClr>
                </a:solidFill>
                <a:effectLst>
                  <a:outerShdw blurRad="38100" dist="19050" dir="2700000" algn="tl" rotWithShape="0">
                    <a:schemeClr val="dk1">
                      <a:alpha val="40000"/>
                    </a:schemeClr>
                  </a:outerShdw>
                </a:effectLst>
              </a:rPr>
              <a:t>10 lower than coating thermal noise in the initial phase of ETpathfinder. </a:t>
            </a:r>
          </a:p>
        </p:txBody>
      </p:sp>
      <p:sp>
        <p:nvSpPr>
          <p:cNvPr id="6" name="TextBox 5">
            <a:extLst>
              <a:ext uri="{FF2B5EF4-FFF2-40B4-BE49-F238E27FC236}">
                <a16:creationId xmlns:a16="http://schemas.microsoft.com/office/drawing/2014/main" id="{6D7AAC6E-056B-F542-34F8-A9E0D04A157D}"/>
              </a:ext>
            </a:extLst>
          </p:cNvPr>
          <p:cNvSpPr txBox="1"/>
          <p:nvPr/>
        </p:nvSpPr>
        <p:spPr>
          <a:xfrm>
            <a:off x="9537526" y="6407736"/>
            <a:ext cx="2034304" cy="338554"/>
          </a:xfrm>
          <a:prstGeom prst="rect">
            <a:avLst/>
          </a:prstGeom>
          <a:noFill/>
        </p:spPr>
        <p:txBody>
          <a:bodyPr wrap="square">
            <a:spAutoFit/>
          </a:bodyPr>
          <a:lstStyle/>
          <a:p>
            <a:pPr algn="ctr"/>
            <a:r>
              <a:rPr lang="en-GB" sz="1600" b="1" dirty="0">
                <a:solidFill>
                  <a:schemeClr val="bg1"/>
                </a:solidFill>
              </a:rPr>
              <a:t>Guido Alex Iandolo</a:t>
            </a:r>
          </a:p>
        </p:txBody>
      </p:sp>
      <p:cxnSp>
        <p:nvCxnSpPr>
          <p:cNvPr id="7" name="Straight Connector 6">
            <a:extLst>
              <a:ext uri="{FF2B5EF4-FFF2-40B4-BE49-F238E27FC236}">
                <a16:creationId xmlns:a16="http://schemas.microsoft.com/office/drawing/2014/main" id="{2D53D55D-0953-0A0E-F46D-3B8CE241142A}"/>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01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705E554-850F-4490-9E7E-019A4992C3DE}"/>
              </a:ext>
            </a:extLst>
          </p:cNvPr>
          <p:cNvSpPr>
            <a:spLocks noGrp="1"/>
          </p:cNvSpPr>
          <p:nvPr>
            <p:ph type="title"/>
          </p:nvPr>
        </p:nvSpPr>
        <p:spPr>
          <a:xfrm>
            <a:off x="881865" y="482886"/>
            <a:ext cx="10058400" cy="3996647"/>
          </a:xfrm>
          <a:noFill/>
        </p:spPr>
        <p:txBody>
          <a:bodyPr>
            <a:normAutofit/>
          </a:bodyPr>
          <a:lstStyle/>
          <a:p>
            <a:pPr algn="ctr"/>
            <a:r>
              <a:rPr lang="it-IT" b="1" dirty="0">
                <a:gradFill>
                  <a:gsLst>
                    <a:gs pos="40000">
                      <a:srgbClr val="00193D"/>
                    </a:gs>
                    <a:gs pos="100000">
                      <a:schemeClr val="tx2">
                        <a:lumMod val="60000"/>
                        <a:lumOff val="40000"/>
                      </a:schemeClr>
                    </a:gs>
                    <a:gs pos="81000">
                      <a:schemeClr val="accent1">
                        <a:lumMod val="75000"/>
                      </a:schemeClr>
                    </a:gs>
                  </a:gsLst>
                  <a:lin ang="5400000" scaled="1"/>
                </a:gradFill>
                <a:latin typeface="+mn-lt"/>
              </a:rPr>
              <a:t>Thanks for your attention!</a:t>
            </a:r>
            <a:endParaRPr lang="en-GB" b="1" dirty="0">
              <a:gradFill>
                <a:gsLst>
                  <a:gs pos="40000">
                    <a:srgbClr val="00193D"/>
                  </a:gs>
                  <a:gs pos="100000">
                    <a:schemeClr val="tx2">
                      <a:lumMod val="60000"/>
                      <a:lumOff val="40000"/>
                    </a:schemeClr>
                  </a:gs>
                  <a:gs pos="81000">
                    <a:schemeClr val="accent1">
                      <a:lumMod val="75000"/>
                    </a:schemeClr>
                  </a:gs>
                </a:gsLst>
                <a:lin ang="5400000" scaled="1"/>
              </a:gradFill>
              <a:latin typeface="+mn-lt"/>
            </a:endParaRPr>
          </a:p>
        </p:txBody>
      </p:sp>
      <p:sp>
        <p:nvSpPr>
          <p:cNvPr id="19" name="TextBox 18">
            <a:extLst>
              <a:ext uri="{FF2B5EF4-FFF2-40B4-BE49-F238E27FC236}">
                <a16:creationId xmlns:a16="http://schemas.microsoft.com/office/drawing/2014/main" id="{FA13B8AB-F2CA-4120-B34A-5D123A507EA1}"/>
              </a:ext>
            </a:extLst>
          </p:cNvPr>
          <p:cNvSpPr txBox="1"/>
          <p:nvPr/>
        </p:nvSpPr>
        <p:spPr>
          <a:xfrm>
            <a:off x="5154690" y="6488668"/>
            <a:ext cx="2456346" cy="369332"/>
          </a:xfrm>
          <a:prstGeom prst="rect">
            <a:avLst/>
          </a:prstGeom>
          <a:noFill/>
        </p:spPr>
        <p:txBody>
          <a:bodyPr wrap="square">
            <a:spAutoFit/>
          </a:bodyPr>
          <a:lstStyle/>
          <a:p>
            <a:pPr algn="ctr"/>
            <a:r>
              <a:rPr lang="en-GB" b="1" dirty="0">
                <a:solidFill>
                  <a:srgbClr val="01193D"/>
                </a:solidFill>
              </a:rPr>
              <a:t>Guido Alex Iandolo</a:t>
            </a:r>
          </a:p>
        </p:txBody>
      </p:sp>
      <p:sp>
        <p:nvSpPr>
          <p:cNvPr id="2" name="Segnaposto numero diapositiva 1">
            <a:extLst>
              <a:ext uri="{FF2B5EF4-FFF2-40B4-BE49-F238E27FC236}">
                <a16:creationId xmlns:a16="http://schemas.microsoft.com/office/drawing/2014/main" id="{3D9D93A5-07C7-4966-8AC7-BDA9A4000FF3}"/>
              </a:ext>
            </a:extLst>
          </p:cNvPr>
          <p:cNvSpPr>
            <a:spLocks noGrp="1"/>
          </p:cNvSpPr>
          <p:nvPr>
            <p:ph type="sldNum" sz="quarter" idx="12"/>
          </p:nvPr>
        </p:nvSpPr>
        <p:spPr/>
        <p:txBody>
          <a:bodyPr/>
          <a:lstStyle/>
          <a:p>
            <a:fld id="{331ADE15-1046-44D8-ADE8-207146E3C5F2}" type="slidenum">
              <a:rPr lang="en-GB" smtClean="0"/>
              <a:t>12</a:t>
            </a:fld>
            <a:endParaRPr lang="en-GB"/>
          </a:p>
        </p:txBody>
      </p:sp>
    </p:spTree>
    <p:extLst>
      <p:ext uri="{BB962C8B-B14F-4D97-AF65-F5344CB8AC3E}">
        <p14:creationId xmlns:p14="http://schemas.microsoft.com/office/powerpoint/2010/main" val="277590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arge metal tanks in a factory&#10;&#10;AI-generated content may be incorrect.">
            <a:extLst>
              <a:ext uri="{FF2B5EF4-FFF2-40B4-BE49-F238E27FC236}">
                <a16:creationId xmlns:a16="http://schemas.microsoft.com/office/drawing/2014/main" id="{F0035A6C-F38B-3F6E-ED34-BD931296DF16}"/>
              </a:ext>
            </a:extLst>
          </p:cNvPr>
          <p:cNvPicPr>
            <a:picLocks noChangeAspect="1"/>
          </p:cNvPicPr>
          <p:nvPr/>
        </p:nvPicPr>
        <p:blipFill>
          <a:blip r:embed="rId3">
            <a:alphaModFix amt="54000"/>
            <a:extLst>
              <a:ext uri="{28A0092B-C50C-407E-A947-70E740481C1C}">
                <a14:useLocalDpi xmlns:a14="http://schemas.microsoft.com/office/drawing/2010/main" val="0"/>
              </a:ext>
            </a:extLst>
          </a:blip>
          <a:srcRect l="11579" r="11581"/>
          <a:stretch/>
        </p:blipFill>
        <p:spPr>
          <a:xfrm>
            <a:off x="0" y="0"/>
            <a:ext cx="12192000" cy="6857999"/>
          </a:xfrm>
          <a:prstGeom prst="rect">
            <a:avLst/>
          </a:prstGeom>
          <a:effectLst>
            <a:reflection endPos="0" dist="50800" dir="5400000" sy="-100000" algn="bl" rotWithShape="0"/>
          </a:effectLst>
        </p:spPr>
      </p:pic>
      <p:sp>
        <p:nvSpPr>
          <p:cNvPr id="2" name="Slide Number Placeholder 1">
            <a:extLst>
              <a:ext uri="{FF2B5EF4-FFF2-40B4-BE49-F238E27FC236}">
                <a16:creationId xmlns:a16="http://schemas.microsoft.com/office/drawing/2014/main" id="{C61BCD36-6A5E-20EB-4C20-25ABB5C4413C}"/>
              </a:ext>
            </a:extLst>
          </p:cNvPr>
          <p:cNvSpPr>
            <a:spLocks noGrp="1"/>
          </p:cNvSpPr>
          <p:nvPr>
            <p:ph type="sldNum" sz="quarter" idx="12"/>
          </p:nvPr>
        </p:nvSpPr>
        <p:spPr>
          <a:xfrm>
            <a:off x="11035430" y="6292772"/>
            <a:ext cx="864296" cy="509174"/>
          </a:xfrm>
        </p:spPr>
        <p:txBody>
          <a:bodyPr/>
          <a:lstStyle/>
          <a:p>
            <a:fld id="{331ADE15-1046-44D8-ADE8-207146E3C5F2}" type="slidenum">
              <a:rPr lang="en-GB" sz="3200" smtClean="0">
                <a:latin typeface="Abadi Extra Light" panose="020F0502020204030204" pitchFamily="34" charset="0"/>
              </a:rPr>
              <a:pPr/>
              <a:t>2</a:t>
            </a:fld>
            <a:endParaRPr lang="en-GB" dirty="0">
              <a:latin typeface="Abadi Extra Light" panose="020F0502020204030204" pitchFamily="34" charset="0"/>
            </a:endParaRPr>
          </a:p>
        </p:txBody>
      </p:sp>
      <p:sp>
        <p:nvSpPr>
          <p:cNvPr id="7" name="TextBox 6">
            <a:extLst>
              <a:ext uri="{FF2B5EF4-FFF2-40B4-BE49-F238E27FC236}">
                <a16:creationId xmlns:a16="http://schemas.microsoft.com/office/drawing/2014/main" id="{EBACBD32-010D-B4CB-F8BA-198EAB7295BB}"/>
              </a:ext>
            </a:extLst>
          </p:cNvPr>
          <p:cNvSpPr txBox="1"/>
          <p:nvPr/>
        </p:nvSpPr>
        <p:spPr>
          <a:xfrm>
            <a:off x="1489552" y="7338"/>
            <a:ext cx="9212893"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ETpathfinder Silicon Ingots</a:t>
            </a:r>
          </a:p>
        </p:txBody>
      </p:sp>
      <p:pic>
        <p:nvPicPr>
          <p:cNvPr id="34" name="Picture 33">
            <a:extLst>
              <a:ext uri="{FF2B5EF4-FFF2-40B4-BE49-F238E27FC236}">
                <a16:creationId xmlns:a16="http://schemas.microsoft.com/office/drawing/2014/main" id="{A397E933-E896-083D-C47C-D40AC4A63FA0}"/>
              </a:ext>
            </a:extLst>
          </p:cNvPr>
          <p:cNvPicPr>
            <a:picLocks noChangeAspect="1"/>
          </p:cNvPicPr>
          <p:nvPr/>
        </p:nvPicPr>
        <p:blipFill>
          <a:blip r:embed="rId4"/>
          <a:stretch>
            <a:fillRect/>
          </a:stretch>
        </p:blipFill>
        <p:spPr>
          <a:xfrm>
            <a:off x="311194" y="2017288"/>
            <a:ext cx="5235704" cy="3328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CasellaDiTesto 19">
            <a:extLst>
              <a:ext uri="{FF2B5EF4-FFF2-40B4-BE49-F238E27FC236}">
                <a16:creationId xmlns:a16="http://schemas.microsoft.com/office/drawing/2014/main" id="{A3AF7BF4-F991-88E8-3C01-1A6903B45E3A}"/>
              </a:ext>
            </a:extLst>
          </p:cNvPr>
          <p:cNvSpPr txBox="1"/>
          <p:nvPr/>
        </p:nvSpPr>
        <p:spPr>
          <a:xfrm>
            <a:off x="127346" y="775502"/>
            <a:ext cx="11937304" cy="830997"/>
          </a:xfrm>
          <a:prstGeom prst="rect">
            <a:avLst/>
          </a:prstGeom>
          <a:noFill/>
          <a:ln>
            <a:noFill/>
          </a:ln>
        </p:spPr>
        <p:txBody>
          <a:bodyPr wrap="square" rtlCol="0">
            <a:spAutoFit/>
          </a:bodyPr>
          <a:lstStyle/>
          <a:p>
            <a:r>
              <a:rPr lang="en-GB" sz="2400" dirty="0">
                <a:ln w="0"/>
                <a:solidFill>
                  <a:schemeClr val="bg1">
                    <a:lumMod val="95000"/>
                  </a:schemeClr>
                </a:solidFill>
                <a:effectLst>
                  <a:outerShdw blurRad="38100" dist="19050" dir="2700000" algn="tl" rotWithShape="0">
                    <a:schemeClr val="dk1">
                      <a:alpha val="40000"/>
                    </a:schemeClr>
                  </a:outerShdw>
                </a:effectLst>
              </a:rPr>
              <a:t>ETpathfinder is a R&amp;D infrastructure for testing and prototyping innovative concepts and enabling technologies for the Einstein Telescope.</a:t>
            </a:r>
          </a:p>
        </p:txBody>
      </p:sp>
      <p:pic>
        <p:nvPicPr>
          <p:cNvPr id="5" name="Picture 4" descr="A blue and black logo&#10;&#10;AI-generated content may be incorrect.">
            <a:extLst>
              <a:ext uri="{FF2B5EF4-FFF2-40B4-BE49-F238E27FC236}">
                <a16:creationId xmlns:a16="http://schemas.microsoft.com/office/drawing/2014/main" id="{012973D7-0028-7315-1BAD-BFA74A1F7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70" y="5482334"/>
            <a:ext cx="4610352" cy="1200328"/>
          </a:xfrm>
          <a:prstGeom prst="rect">
            <a:avLst/>
          </a:prstGeom>
        </p:spPr>
      </p:pic>
      <p:sp>
        <p:nvSpPr>
          <p:cNvPr id="13" name="CasellaDiTesto 19">
            <a:extLst>
              <a:ext uri="{FF2B5EF4-FFF2-40B4-BE49-F238E27FC236}">
                <a16:creationId xmlns:a16="http://schemas.microsoft.com/office/drawing/2014/main" id="{35BAE1CE-7F97-532A-047A-77BF49A379F2}"/>
              </a:ext>
            </a:extLst>
          </p:cNvPr>
          <p:cNvSpPr txBox="1"/>
          <p:nvPr/>
        </p:nvSpPr>
        <p:spPr>
          <a:xfrm>
            <a:off x="5858091" y="2494589"/>
            <a:ext cx="6469695" cy="1569660"/>
          </a:xfrm>
          <a:prstGeom prst="rect">
            <a:avLst/>
          </a:prstGeom>
          <a:noFill/>
          <a:ln>
            <a:noFill/>
          </a:ln>
        </p:spPr>
        <p:txBody>
          <a:bodyPr wrap="square" rtlCol="0">
            <a:spAutoFit/>
          </a:bodyPr>
          <a:lstStyle/>
          <a:p>
            <a:r>
              <a:rPr lang="en-GB" sz="2400" dirty="0">
                <a:ln w="0"/>
                <a:solidFill>
                  <a:schemeClr val="bg1">
                    <a:lumMod val="95000"/>
                  </a:schemeClr>
                </a:solidFill>
                <a:effectLst>
                  <a:outerShdw blurRad="38100" dist="19050" dir="2700000" algn="tl" rotWithShape="0">
                    <a:schemeClr val="dk1">
                      <a:alpha val="40000"/>
                    </a:schemeClr>
                  </a:outerShdw>
                </a:effectLst>
              </a:rPr>
              <a:t>ETpathfinder will feature silicon test masses, obtained by &lt;100&gt;-oriented Float Zone silicon ingots, provided by the </a:t>
            </a:r>
            <a:r>
              <a:rPr lang="de-DE" sz="2400" dirty="0">
                <a:ln w="0"/>
                <a:solidFill>
                  <a:schemeClr val="bg1">
                    <a:lumMod val="95000"/>
                  </a:schemeClr>
                </a:solidFill>
                <a:effectLst>
                  <a:outerShdw blurRad="38100" dist="19050" dir="2700000" algn="tl" rotWithShape="0">
                    <a:schemeClr val="dk1">
                      <a:alpha val="40000"/>
                    </a:schemeClr>
                  </a:outerShdw>
                </a:effectLst>
              </a:rPr>
              <a:t>Leibniz-Institut f</a:t>
            </a:r>
            <a:r>
              <a:rPr lang="de-DE" sz="2400" dirty="0">
                <a:ln w="0"/>
                <a:solidFill>
                  <a:schemeClr val="bg1">
                    <a:lumMod val="95000"/>
                  </a:schemeClr>
                </a:solidFill>
                <a:effectLst>
                  <a:outerShdw blurRad="38100" dist="19050" dir="2700000" algn="tl" rotWithShape="0">
                    <a:schemeClr val="dk1">
                      <a:alpha val="40000"/>
                    </a:schemeClr>
                  </a:outerShdw>
                </a:effectLst>
                <a:ea typeface="Calibri" panose="020F0502020204030204" pitchFamily="34" charset="0"/>
                <a:cs typeface="Calibri" panose="020F0502020204030204" pitchFamily="34" charset="0"/>
              </a:rPr>
              <a:t>ü</a:t>
            </a:r>
            <a:r>
              <a:rPr lang="de-DE" sz="2400" dirty="0">
                <a:ln w="0"/>
                <a:solidFill>
                  <a:schemeClr val="bg1">
                    <a:lumMod val="95000"/>
                  </a:schemeClr>
                </a:solidFill>
                <a:effectLst>
                  <a:outerShdw blurRad="38100" dist="19050" dir="2700000" algn="tl" rotWithShape="0">
                    <a:schemeClr val="dk1">
                      <a:alpha val="40000"/>
                    </a:schemeClr>
                  </a:outerShdw>
                </a:effectLst>
              </a:rPr>
              <a:t>r Kristallzüchtung.</a:t>
            </a:r>
            <a:endParaRPr lang="en-GB" sz="2400" dirty="0">
              <a:ln w="0"/>
              <a:solidFill>
                <a:schemeClr val="bg1">
                  <a:lumMod val="95000"/>
                </a:schemeClr>
              </a:solidFill>
              <a:effectLst>
                <a:outerShdw blurRad="38100" dist="19050" dir="2700000" algn="tl" rotWithShape="0">
                  <a:schemeClr val="dk1">
                    <a:alpha val="40000"/>
                  </a:schemeClr>
                </a:outerShdw>
              </a:effectLst>
            </a:endParaRPr>
          </a:p>
        </p:txBody>
      </p:sp>
      <p:cxnSp>
        <p:nvCxnSpPr>
          <p:cNvPr id="6" name="Straight Connector 5">
            <a:extLst>
              <a:ext uri="{FF2B5EF4-FFF2-40B4-BE49-F238E27FC236}">
                <a16:creationId xmlns:a16="http://schemas.microsoft.com/office/drawing/2014/main" id="{D9B53A49-DBBE-B6A5-2268-BC7D2D795C6D}"/>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986E6E-A37E-E4FC-F748-C8182C92BD97}"/>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33100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F3D27-3B54-FCE9-E6A9-51E675F29933}"/>
              </a:ext>
            </a:extLst>
          </p:cNvPr>
          <p:cNvSpPr>
            <a:spLocks noGrp="1"/>
          </p:cNvSpPr>
          <p:nvPr>
            <p:ph type="sldNum" sz="quarter" idx="12"/>
          </p:nvPr>
        </p:nvSpPr>
        <p:spPr>
          <a:xfrm>
            <a:off x="11224260" y="6321425"/>
            <a:ext cx="967740" cy="536575"/>
          </a:xfrm>
        </p:spPr>
        <p:txBody>
          <a:bodyPr/>
          <a:lstStyle/>
          <a:p>
            <a:fld id="{331ADE15-1046-44D8-ADE8-207146E3C5F2}" type="slidenum">
              <a:rPr lang="en-GB" smtClean="0"/>
              <a:pPr/>
              <a:t>3</a:t>
            </a:fld>
            <a:endParaRPr lang="en-GB" dirty="0"/>
          </a:p>
        </p:txBody>
      </p:sp>
      <p:pic>
        <p:nvPicPr>
          <p:cNvPr id="6" name="Picture 5" descr="A screenshot of a computer&#10;&#10;AI-generated content may be incorrect.">
            <a:extLst>
              <a:ext uri="{FF2B5EF4-FFF2-40B4-BE49-F238E27FC236}">
                <a16:creationId xmlns:a16="http://schemas.microsoft.com/office/drawing/2014/main" id="{6CC7F519-3089-6614-A0E7-0BC610645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5" y="2144617"/>
            <a:ext cx="2983690" cy="4176808"/>
          </a:xfrm>
          <a:prstGeom prst="rect">
            <a:avLst/>
          </a:prstGeom>
          <a:solidFill>
            <a:schemeClr val="bg1"/>
          </a:solidFill>
        </p:spPr>
      </p:pic>
      <p:sp>
        <p:nvSpPr>
          <p:cNvPr id="7" name="TextBox 6">
            <a:extLst>
              <a:ext uri="{FF2B5EF4-FFF2-40B4-BE49-F238E27FC236}">
                <a16:creationId xmlns:a16="http://schemas.microsoft.com/office/drawing/2014/main" id="{C515B62B-48E8-B3F8-ADCE-1C84AF8ACBA9}"/>
              </a:ext>
            </a:extLst>
          </p:cNvPr>
          <p:cNvSpPr txBox="1"/>
          <p:nvPr/>
        </p:nvSpPr>
        <p:spPr>
          <a:xfrm>
            <a:off x="0" y="69153"/>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Nomenclature </a:t>
            </a:r>
          </a:p>
        </p:txBody>
      </p:sp>
      <p:sp>
        <p:nvSpPr>
          <p:cNvPr id="8" name="CasellaDiTesto 19">
            <a:extLst>
              <a:ext uri="{FF2B5EF4-FFF2-40B4-BE49-F238E27FC236}">
                <a16:creationId xmlns:a16="http://schemas.microsoft.com/office/drawing/2014/main" id="{724E5320-31A8-6D54-6930-94EBC56EE62F}"/>
              </a:ext>
            </a:extLst>
          </p:cNvPr>
          <p:cNvSpPr txBox="1"/>
          <p:nvPr/>
        </p:nvSpPr>
        <p:spPr>
          <a:xfrm>
            <a:off x="1" y="791752"/>
            <a:ext cx="12191999" cy="1200329"/>
          </a:xfrm>
          <a:prstGeom prst="rect">
            <a:avLst/>
          </a:prstGeom>
          <a:noFill/>
          <a:ln>
            <a:noFill/>
          </a:ln>
        </p:spPr>
        <p:txBody>
          <a:bodyPr wrap="square" rtlCol="0">
            <a:spAutoFit/>
          </a:bodyPr>
          <a:lstStyle/>
          <a:p>
            <a:pPr marL="457200" indent="-457200">
              <a:buFont typeface="+mj-lt"/>
              <a:buAutoNum type="arabicPeriod"/>
            </a:pPr>
            <a:r>
              <a:rPr lang="en-GB" sz="2400" dirty="0">
                <a:ln w="0"/>
                <a:solidFill>
                  <a:schemeClr val="bg1">
                    <a:lumMod val="95000"/>
                  </a:schemeClr>
                </a:solidFill>
                <a:effectLst>
                  <a:outerShdw blurRad="38100" dist="19050" dir="2700000" algn="tl" rotWithShape="0">
                    <a:schemeClr val="dk1">
                      <a:alpha val="40000"/>
                    </a:schemeClr>
                  </a:outerShdw>
                </a:effectLst>
              </a:rPr>
              <a:t>4 ingots sliced into potential Test Masses, Witness Wafers and remaining Small Wafers. </a:t>
            </a:r>
          </a:p>
          <a:p>
            <a:pPr marL="457200" indent="-457200">
              <a:buFont typeface="+mj-lt"/>
              <a:buAutoNum type="arabicPeriod"/>
            </a:pPr>
            <a:r>
              <a:rPr lang="en-GB" sz="2400" dirty="0">
                <a:ln w="0"/>
                <a:solidFill>
                  <a:schemeClr val="bg1">
                    <a:lumMod val="95000"/>
                  </a:schemeClr>
                </a:solidFill>
                <a:effectLst>
                  <a:outerShdw blurRad="38100" dist="19050" dir="2700000" algn="tl" rotWithShape="0">
                    <a:schemeClr val="dk1">
                      <a:alpha val="40000"/>
                    </a:schemeClr>
                  </a:outerShdw>
                </a:effectLst>
              </a:rPr>
              <a:t>Each WW was subdivided into three 2” diameter samples and eight 1” diameter samples.</a:t>
            </a:r>
          </a:p>
          <a:p>
            <a:pPr marL="457200" indent="-457200">
              <a:buFont typeface="+mj-lt"/>
              <a:buAutoNum type="arabicPeriod"/>
            </a:pPr>
            <a:r>
              <a:rPr lang="en-GB" sz="2400" dirty="0">
                <a:ln w="0"/>
                <a:solidFill>
                  <a:schemeClr val="bg1">
                    <a:lumMod val="95000"/>
                  </a:schemeClr>
                </a:solidFill>
                <a:effectLst>
                  <a:outerShdw blurRad="38100" dist="19050" dir="2700000" algn="tl" rotWithShape="0">
                    <a:schemeClr val="dk1">
                      <a:alpha val="40000"/>
                    </a:schemeClr>
                  </a:outerShdw>
                </a:effectLst>
              </a:rPr>
              <a:t>Measured samples from Ingot1, Ingot2 and Ingot4. </a:t>
            </a:r>
          </a:p>
        </p:txBody>
      </p:sp>
      <p:cxnSp>
        <p:nvCxnSpPr>
          <p:cNvPr id="14" name="Straight Connector 13">
            <a:extLst>
              <a:ext uri="{FF2B5EF4-FFF2-40B4-BE49-F238E27FC236}">
                <a16:creationId xmlns:a16="http://schemas.microsoft.com/office/drawing/2014/main" id="{E259D9A3-4816-6991-4EFE-BCE6A9F8743A}"/>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pic>
        <p:nvPicPr>
          <p:cNvPr id="3" name="Picture 2" descr="A black background with red text&#10;&#10;AI-generated content may be incorrect.">
            <a:extLst>
              <a:ext uri="{FF2B5EF4-FFF2-40B4-BE49-F238E27FC236}">
                <a16:creationId xmlns:a16="http://schemas.microsoft.com/office/drawing/2014/main" id="{C265900B-2CFA-6C5A-3B5B-AAC7BD1CB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144" y="2366857"/>
            <a:ext cx="3569637" cy="3561145"/>
          </a:xfrm>
          <a:prstGeom prst="rect">
            <a:avLst/>
          </a:prstGeom>
          <a:solidFill>
            <a:schemeClr val="bg1"/>
          </a:solidFill>
        </p:spPr>
      </p:pic>
      <p:pic>
        <p:nvPicPr>
          <p:cNvPr id="4" name="Picture 3">
            <a:extLst>
              <a:ext uri="{FF2B5EF4-FFF2-40B4-BE49-F238E27FC236}">
                <a16:creationId xmlns:a16="http://schemas.microsoft.com/office/drawing/2014/main" id="{990DD753-F6F1-3F75-16D2-265AC8DF7C21}"/>
              </a:ext>
            </a:extLst>
          </p:cNvPr>
          <p:cNvPicPr>
            <a:picLocks noChangeAspect="1"/>
          </p:cNvPicPr>
          <p:nvPr/>
        </p:nvPicPr>
        <p:blipFill>
          <a:blip r:embed="rId5"/>
          <a:stretch>
            <a:fillRect/>
          </a:stretch>
        </p:blipFill>
        <p:spPr>
          <a:xfrm>
            <a:off x="6854710" y="2376180"/>
            <a:ext cx="5119146" cy="3561145"/>
          </a:xfrm>
          <a:prstGeom prst="rect">
            <a:avLst/>
          </a:prstGeom>
        </p:spPr>
      </p:pic>
      <p:sp>
        <p:nvSpPr>
          <p:cNvPr id="9" name="TextBox 8">
            <a:extLst>
              <a:ext uri="{FF2B5EF4-FFF2-40B4-BE49-F238E27FC236}">
                <a16:creationId xmlns:a16="http://schemas.microsoft.com/office/drawing/2014/main" id="{0AA99F22-6F05-EB15-000F-3CA14DD15925}"/>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165536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AF37D-B55F-FC7E-7423-2F34442DBF6C}"/>
              </a:ext>
            </a:extLst>
          </p:cNvPr>
          <p:cNvSpPr>
            <a:spLocks noGrp="1"/>
          </p:cNvSpPr>
          <p:nvPr>
            <p:ph type="sldNum" sz="quarter" idx="12"/>
          </p:nvPr>
        </p:nvSpPr>
        <p:spPr>
          <a:xfrm>
            <a:off x="11224260" y="6385611"/>
            <a:ext cx="967740" cy="373380"/>
          </a:xfrm>
        </p:spPr>
        <p:txBody>
          <a:bodyPr/>
          <a:lstStyle/>
          <a:p>
            <a:fld id="{331ADE15-1046-44D8-ADE8-207146E3C5F2}" type="slidenum">
              <a:rPr lang="en-GB" smtClean="0"/>
              <a:pPr/>
              <a:t>4</a:t>
            </a:fld>
            <a:endParaRPr lang="en-GB" dirty="0"/>
          </a:p>
        </p:txBody>
      </p:sp>
      <p:pic>
        <p:nvPicPr>
          <p:cNvPr id="6" name="Picture 5" descr="A screenshot of a graph&#10;&#10;AI-generated content may be incorrect.">
            <a:extLst>
              <a:ext uri="{FF2B5EF4-FFF2-40B4-BE49-F238E27FC236}">
                <a16:creationId xmlns:a16="http://schemas.microsoft.com/office/drawing/2014/main" id="{128E46D6-5D7B-553F-D2B3-61D332B6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0956"/>
            <a:ext cx="12192000" cy="5416015"/>
          </a:xfrm>
          <a:prstGeom prst="rect">
            <a:avLst/>
          </a:prstGeom>
        </p:spPr>
      </p:pic>
      <p:sp>
        <p:nvSpPr>
          <p:cNvPr id="8" name="TextBox 7">
            <a:extLst>
              <a:ext uri="{FF2B5EF4-FFF2-40B4-BE49-F238E27FC236}">
                <a16:creationId xmlns:a16="http://schemas.microsoft.com/office/drawing/2014/main" id="{DC3982F0-AA8A-27AE-4DD6-A70DD6810AF5}"/>
              </a:ext>
            </a:extLst>
          </p:cNvPr>
          <p:cNvSpPr txBox="1"/>
          <p:nvPr/>
        </p:nvSpPr>
        <p:spPr>
          <a:xfrm>
            <a:off x="1" y="25986"/>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Radial differences Room Temperature</a:t>
            </a:r>
          </a:p>
        </p:txBody>
      </p:sp>
      <p:sp>
        <p:nvSpPr>
          <p:cNvPr id="4" name="TextBox 3">
            <a:extLst>
              <a:ext uri="{FF2B5EF4-FFF2-40B4-BE49-F238E27FC236}">
                <a16:creationId xmlns:a16="http://schemas.microsoft.com/office/drawing/2014/main" id="{6A1A04FA-CC93-C1EC-7CB7-6E2660E4E53F}"/>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cxnSp>
        <p:nvCxnSpPr>
          <p:cNvPr id="7" name="Straight Connector 6">
            <a:extLst>
              <a:ext uri="{FF2B5EF4-FFF2-40B4-BE49-F238E27FC236}">
                <a16:creationId xmlns:a16="http://schemas.microsoft.com/office/drawing/2014/main" id="{8798EA81-02F1-870A-718A-99AD58749519}"/>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6E553-9BBB-5E54-D7B3-CDC65EC3B5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5F26D-1F27-478E-9B7E-CBDDDE4A87F1}"/>
              </a:ext>
            </a:extLst>
          </p:cNvPr>
          <p:cNvSpPr>
            <a:spLocks noGrp="1"/>
          </p:cNvSpPr>
          <p:nvPr>
            <p:ph type="sldNum" sz="quarter" idx="12"/>
          </p:nvPr>
        </p:nvSpPr>
        <p:spPr>
          <a:xfrm>
            <a:off x="11224259" y="6321425"/>
            <a:ext cx="967740" cy="536575"/>
          </a:xfrm>
        </p:spPr>
        <p:txBody>
          <a:bodyPr/>
          <a:lstStyle/>
          <a:p>
            <a:fld id="{331ADE15-1046-44D8-ADE8-207146E3C5F2}" type="slidenum">
              <a:rPr lang="en-GB" smtClean="0"/>
              <a:pPr/>
              <a:t>5</a:t>
            </a:fld>
            <a:endParaRPr lang="en-GB" dirty="0"/>
          </a:p>
        </p:txBody>
      </p:sp>
      <p:sp>
        <p:nvSpPr>
          <p:cNvPr id="8" name="TextBox 7">
            <a:extLst>
              <a:ext uri="{FF2B5EF4-FFF2-40B4-BE49-F238E27FC236}">
                <a16:creationId xmlns:a16="http://schemas.microsoft.com/office/drawing/2014/main" id="{C9E0DCB7-E687-8403-71F6-F7EFF5F8F4D5}"/>
              </a:ext>
            </a:extLst>
          </p:cNvPr>
          <p:cNvSpPr txBox="1"/>
          <p:nvPr/>
        </p:nvSpPr>
        <p:spPr>
          <a:xfrm>
            <a:off x="0" y="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Length differences Room Temperature</a:t>
            </a:r>
          </a:p>
        </p:txBody>
      </p:sp>
      <p:pic>
        <p:nvPicPr>
          <p:cNvPr id="4" name="Picture 3">
            <a:extLst>
              <a:ext uri="{FF2B5EF4-FFF2-40B4-BE49-F238E27FC236}">
                <a16:creationId xmlns:a16="http://schemas.microsoft.com/office/drawing/2014/main" id="{8A8F32EE-71A2-CB0A-4484-C6029C2D1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9425"/>
            <a:ext cx="12192000" cy="5302775"/>
          </a:xfrm>
          <a:prstGeom prst="rect">
            <a:avLst/>
          </a:prstGeom>
        </p:spPr>
      </p:pic>
      <p:cxnSp>
        <p:nvCxnSpPr>
          <p:cNvPr id="5" name="Straight Connector 4">
            <a:extLst>
              <a:ext uri="{FF2B5EF4-FFF2-40B4-BE49-F238E27FC236}">
                <a16:creationId xmlns:a16="http://schemas.microsoft.com/office/drawing/2014/main" id="{8986CFEB-51CF-FE83-CDFB-88E2460E0164}"/>
              </a:ext>
            </a:extLst>
          </p:cNvPr>
          <p:cNvCxnSpPr>
            <a:cxnSpLocks/>
          </p:cNvCxnSpPr>
          <p:nvPr/>
        </p:nvCxnSpPr>
        <p:spPr>
          <a:xfrm>
            <a:off x="9537526" y="6359525"/>
            <a:ext cx="2603673"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6B9B9E-B5AC-B451-CF7F-6053FDF04B46}"/>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167477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0CCB1-6AA3-2BE2-BA54-872857E668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BEDD1-FCDA-3353-B998-7A5F1803323A}"/>
              </a:ext>
            </a:extLst>
          </p:cNvPr>
          <p:cNvSpPr>
            <a:spLocks noGrp="1"/>
          </p:cNvSpPr>
          <p:nvPr>
            <p:ph type="sldNum" sz="quarter" idx="12"/>
          </p:nvPr>
        </p:nvSpPr>
        <p:spPr>
          <a:xfrm>
            <a:off x="11224260" y="6321425"/>
            <a:ext cx="967740" cy="536575"/>
          </a:xfrm>
        </p:spPr>
        <p:txBody>
          <a:bodyPr/>
          <a:lstStyle/>
          <a:p>
            <a:fld id="{331ADE15-1046-44D8-ADE8-207146E3C5F2}" type="slidenum">
              <a:rPr lang="en-GB" smtClean="0"/>
              <a:pPr/>
              <a:t>6</a:t>
            </a:fld>
            <a:endParaRPr lang="en-GB" dirty="0"/>
          </a:p>
        </p:txBody>
      </p:sp>
      <p:sp>
        <p:nvSpPr>
          <p:cNvPr id="8" name="TextBox 7">
            <a:extLst>
              <a:ext uri="{FF2B5EF4-FFF2-40B4-BE49-F238E27FC236}">
                <a16:creationId xmlns:a16="http://schemas.microsoft.com/office/drawing/2014/main" id="{0176B36E-58A1-C417-5D9D-D281D0D1B1BD}"/>
              </a:ext>
            </a:extLst>
          </p:cNvPr>
          <p:cNvSpPr txBox="1"/>
          <p:nvPr/>
        </p:nvSpPr>
        <p:spPr>
          <a:xfrm>
            <a:off x="0" y="3621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Comparison between ingots</a:t>
            </a:r>
          </a:p>
        </p:txBody>
      </p:sp>
      <p:pic>
        <p:nvPicPr>
          <p:cNvPr id="5" name="Picture 4" descr="A graph of a number of objects&#10;&#10;AI-generated content may be incorrect.">
            <a:extLst>
              <a:ext uri="{FF2B5EF4-FFF2-40B4-BE49-F238E27FC236}">
                <a16:creationId xmlns:a16="http://schemas.microsoft.com/office/drawing/2014/main" id="{3E208C98-3C12-56BB-DD83-0D1FE950A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854" y="885470"/>
            <a:ext cx="6573167" cy="5087060"/>
          </a:xfrm>
          <a:prstGeom prst="rect">
            <a:avLst/>
          </a:prstGeom>
        </p:spPr>
      </p:pic>
      <p:sp>
        <p:nvSpPr>
          <p:cNvPr id="10" name="TextBox 9">
            <a:extLst>
              <a:ext uri="{FF2B5EF4-FFF2-40B4-BE49-F238E27FC236}">
                <a16:creationId xmlns:a16="http://schemas.microsoft.com/office/drawing/2014/main" id="{3084EDB8-B955-0A6F-51B4-1D4C6E9C5E45}"/>
              </a:ext>
            </a:extLst>
          </p:cNvPr>
          <p:cNvSpPr txBox="1"/>
          <p:nvPr/>
        </p:nvSpPr>
        <p:spPr>
          <a:xfrm>
            <a:off x="0" y="885470"/>
            <a:ext cx="5322854" cy="4770537"/>
          </a:xfrm>
          <a:prstGeom prst="rect">
            <a:avLst/>
          </a:prstGeom>
          <a:noFill/>
        </p:spPr>
        <p:txBody>
          <a:bodyPr wrap="square">
            <a:spAutoFit/>
          </a:bodyPr>
          <a:lstStyle/>
          <a:p>
            <a:r>
              <a:rPr lang="en-GB" sz="2800" dirty="0">
                <a:ln w="0"/>
                <a:solidFill>
                  <a:schemeClr val="bg1">
                    <a:lumMod val="95000"/>
                  </a:schemeClr>
                </a:solidFill>
                <a:effectLst>
                  <a:outerShdw blurRad="38100" dist="19050" dir="2700000" algn="tl" rotWithShape="0">
                    <a:schemeClr val="dk1">
                      <a:alpha val="40000"/>
                    </a:schemeClr>
                  </a:outerShdw>
                </a:effectLst>
              </a:rPr>
              <a:t>Average mechanical loss measurements from all the</a:t>
            </a:r>
          </a:p>
          <a:p>
            <a:r>
              <a:rPr lang="en-GB" sz="2800" dirty="0">
                <a:ln w="0"/>
                <a:solidFill>
                  <a:schemeClr val="bg1">
                    <a:lumMod val="95000"/>
                  </a:schemeClr>
                </a:solidFill>
                <a:effectLst>
                  <a:outerShdw blurRad="38100" dist="19050" dir="2700000" algn="tl" rotWithShape="0">
                    <a:schemeClr val="dk1">
                      <a:alpha val="40000"/>
                    </a:schemeClr>
                  </a:outerShdw>
                </a:effectLst>
              </a:rPr>
              <a:t>ingots. </a:t>
            </a:r>
          </a:p>
          <a:p>
            <a:br>
              <a:rPr lang="en-GB" sz="2800" dirty="0">
                <a:ln w="0"/>
                <a:solidFill>
                  <a:schemeClr val="bg1">
                    <a:lumMod val="95000"/>
                  </a:schemeClr>
                </a:solidFill>
                <a:effectLst>
                  <a:outerShdw blurRad="38100" dist="19050" dir="2700000" algn="tl" rotWithShape="0">
                    <a:schemeClr val="dk1">
                      <a:alpha val="40000"/>
                    </a:schemeClr>
                  </a:outerShdw>
                </a:effectLst>
              </a:rPr>
            </a:br>
            <a:r>
              <a:rPr lang="en-GB" sz="2800" dirty="0">
                <a:ln w="0"/>
                <a:solidFill>
                  <a:schemeClr val="bg1">
                    <a:lumMod val="95000"/>
                  </a:schemeClr>
                </a:solidFill>
                <a:effectLst>
                  <a:outerShdw blurRad="38100" dist="19050" dir="2700000" algn="tl" rotWithShape="0">
                    <a:schemeClr val="dk1">
                      <a:alpha val="40000"/>
                    </a:schemeClr>
                  </a:outerShdw>
                </a:effectLst>
              </a:rPr>
              <a:t>The opaque green bands in the background are intended to highlight the difference in spread and level between the lowest loss angle modes and the highest loss angle modes.</a:t>
            </a:r>
          </a:p>
          <a:p>
            <a:endParaRPr lang="en-GB" sz="2400" dirty="0">
              <a:ln w="0"/>
              <a:solidFill>
                <a:schemeClr val="bg1">
                  <a:lumMod val="95000"/>
                </a:schemeClr>
              </a:solidFill>
              <a:effectLst>
                <a:outerShdw blurRad="38100" dist="19050" dir="2700000" algn="tl" rotWithShape="0">
                  <a:schemeClr val="dk1">
                    <a:alpha val="40000"/>
                  </a:schemeClr>
                </a:outerShdw>
              </a:effectLst>
            </a:endParaRPr>
          </a:p>
        </p:txBody>
      </p:sp>
      <p:cxnSp>
        <p:nvCxnSpPr>
          <p:cNvPr id="11" name="Straight Connector 10">
            <a:extLst>
              <a:ext uri="{FF2B5EF4-FFF2-40B4-BE49-F238E27FC236}">
                <a16:creationId xmlns:a16="http://schemas.microsoft.com/office/drawing/2014/main" id="{359C9A82-B23B-A118-2EC7-87D87820EE78}"/>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FC0E01-2A8F-7633-42D9-5F530E7BCFD3}"/>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49343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886F-9DD7-3C1F-4E50-E60EB852C3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BF304-8CDF-A49F-4F9D-D851CED59EA9}"/>
              </a:ext>
            </a:extLst>
          </p:cNvPr>
          <p:cNvSpPr>
            <a:spLocks noGrp="1"/>
          </p:cNvSpPr>
          <p:nvPr>
            <p:ph type="sldNum" sz="quarter" idx="12"/>
          </p:nvPr>
        </p:nvSpPr>
        <p:spPr>
          <a:xfrm>
            <a:off x="11224260" y="6321425"/>
            <a:ext cx="967740" cy="536575"/>
          </a:xfrm>
        </p:spPr>
        <p:txBody>
          <a:bodyPr/>
          <a:lstStyle/>
          <a:p>
            <a:fld id="{331ADE15-1046-44D8-ADE8-207146E3C5F2}" type="slidenum">
              <a:rPr lang="en-GB" smtClean="0"/>
              <a:pPr/>
              <a:t>7</a:t>
            </a:fld>
            <a:endParaRPr lang="en-GB" dirty="0"/>
          </a:p>
        </p:txBody>
      </p:sp>
      <p:sp>
        <p:nvSpPr>
          <p:cNvPr id="8" name="TextBox 7">
            <a:extLst>
              <a:ext uri="{FF2B5EF4-FFF2-40B4-BE49-F238E27FC236}">
                <a16:creationId xmlns:a16="http://schemas.microsoft.com/office/drawing/2014/main" id="{C2046741-A3BA-2C68-2049-D4280D891522}"/>
              </a:ext>
            </a:extLst>
          </p:cNvPr>
          <p:cNvSpPr txBox="1"/>
          <p:nvPr/>
        </p:nvSpPr>
        <p:spPr>
          <a:xfrm>
            <a:off x="1" y="1931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Cryogenic loss measurements</a:t>
            </a:r>
          </a:p>
        </p:txBody>
      </p:sp>
      <p:pic>
        <p:nvPicPr>
          <p:cNvPr id="4" name="Picture 3" descr="A graph of a frequency&#10;&#10;AI-generated content may be incorrect.">
            <a:extLst>
              <a:ext uri="{FF2B5EF4-FFF2-40B4-BE49-F238E27FC236}">
                <a16:creationId xmlns:a16="http://schemas.microsoft.com/office/drawing/2014/main" id="{3AFF183D-A1AD-32C4-90C1-E25D3E9BB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161042"/>
            <a:ext cx="5969967" cy="448013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2B52D1-7E3B-9856-45AA-79B3634DA786}"/>
                  </a:ext>
                </a:extLst>
              </p:cNvPr>
              <p:cNvSpPr txBox="1"/>
              <p:nvPr/>
            </p:nvSpPr>
            <p:spPr>
              <a:xfrm>
                <a:off x="0" y="907042"/>
                <a:ext cx="5969968" cy="5796459"/>
              </a:xfrm>
              <a:prstGeom prst="rect">
                <a:avLst/>
              </a:prstGeom>
              <a:noFill/>
            </p:spPr>
            <p:txBody>
              <a:bodyPr wrap="square">
                <a:spAutoFit/>
              </a:bodyPr>
              <a:lstStyle/>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Measured two samples at 120K and then picked one (WW12_03) for temperature dependent loss measurements.</a:t>
                </a:r>
              </a:p>
              <a:p>
                <a:endParaRPr lang="en-GB" sz="24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Same high/low loss modes pattern as room temperature.</a:t>
                </a:r>
              </a:p>
              <a:p>
                <a:pPr marL="342900" indent="-342900">
                  <a:buFont typeface="Arial" panose="020B0604020202020204" pitchFamily="34" charset="0"/>
                  <a:buChar char="•"/>
                </a:pPr>
                <a:endParaRPr lang="en-GB" sz="24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Low loss modes improved differently depending on the frequency.</a:t>
                </a:r>
                <a:br>
                  <a:rPr lang="en-GB" sz="2400" dirty="0">
                    <a:ln w="0"/>
                    <a:solidFill>
                      <a:schemeClr val="bg1">
                        <a:lumMod val="95000"/>
                      </a:schemeClr>
                    </a:solidFill>
                    <a:effectLst>
                      <a:outerShdw blurRad="38100" dist="19050" dir="2700000" algn="tl" rotWithShape="0">
                        <a:schemeClr val="dk1">
                          <a:alpha val="40000"/>
                        </a:schemeClr>
                      </a:outerShdw>
                    </a:effectLst>
                  </a:rPr>
                </a:br>
                <a:r>
                  <a:rPr lang="en-GB" sz="2400" dirty="0">
                    <a:ln w="0"/>
                    <a:solidFill>
                      <a:schemeClr val="bg1">
                        <a:lumMod val="95000"/>
                      </a:schemeClr>
                    </a:solidFill>
                    <a:effectLst>
                      <a:outerShdw blurRad="38100" dist="19050" dir="2700000" algn="tl" rotWithShape="0">
                        <a:schemeClr val="dk1">
                          <a:alpha val="40000"/>
                        </a:schemeClr>
                      </a:outerShdw>
                    </a:effectLst>
                  </a:rPr>
                  <a:t>Trend expressed by</a:t>
                </a:r>
              </a:p>
              <a:p>
                <a:pPr marL="342900" indent="-342900">
                  <a:buFont typeface="Arial" panose="020B0604020202020204" pitchFamily="34" charset="0"/>
                  <a:buChar char="•"/>
                </a:pPr>
                <a:endParaRPr lang="en-GB" sz="2400" dirty="0">
                  <a:solidFill>
                    <a:schemeClr val="bg1">
                      <a:lumMod val="95000"/>
                    </a:schemeClr>
                  </a:solidFill>
                </a:endParaRPr>
              </a:p>
              <a:p>
                <a:pPr algn="ctr"/>
                <a14:m>
                  <m:oMathPara xmlns:m="http://schemas.openxmlformats.org/officeDocument/2006/math">
                    <m:oMathParaPr>
                      <m:jc m:val="centerGroup"/>
                    </m:oMathParaPr>
                    <m:oMath xmlns:m="http://schemas.openxmlformats.org/officeDocument/2006/math">
                      <m:r>
                        <a:rPr lang="en-GB" sz="2400" b="0" i="1" smtClean="0">
                          <a:solidFill>
                            <a:schemeClr val="bg1">
                              <a:lumMod val="95000"/>
                            </a:schemeClr>
                          </a:solidFill>
                          <a:latin typeface="Cambria Math" panose="02040503050406030204" pitchFamily="18" charset="0"/>
                        </a:rPr>
                        <m:t>𝜙</m:t>
                      </m:r>
                      <m:d>
                        <m:dPr>
                          <m:ctrlPr>
                            <a:rPr lang="en-GB" sz="2400" b="0" i="1" smtClean="0">
                              <a:solidFill>
                                <a:schemeClr val="bg1">
                                  <a:lumMod val="95000"/>
                                </a:schemeClr>
                              </a:solidFill>
                              <a:latin typeface="Cambria Math" panose="02040503050406030204" pitchFamily="18" charset="0"/>
                            </a:rPr>
                          </m:ctrlPr>
                        </m:dPr>
                        <m:e>
                          <m:r>
                            <a:rPr lang="en-GB" sz="2400" b="0" i="1" smtClean="0">
                              <a:solidFill>
                                <a:schemeClr val="bg1">
                                  <a:lumMod val="95000"/>
                                </a:schemeClr>
                              </a:solidFill>
                              <a:latin typeface="Cambria Math" panose="02040503050406030204" pitchFamily="18" charset="0"/>
                            </a:rPr>
                            <m:t>𝑓</m:t>
                          </m:r>
                        </m:e>
                      </m:d>
                      <m:r>
                        <a:rPr lang="en-GB" sz="2400" i="1">
                          <a:solidFill>
                            <a:schemeClr val="bg1">
                              <a:lumMod val="95000"/>
                            </a:schemeClr>
                          </a:solidFill>
                          <a:latin typeface="Cambria Math" panose="02040503050406030204" pitchFamily="18" charset="0"/>
                          <a:ea typeface="Cambria Math" panose="02040503050406030204" pitchFamily="18" charset="0"/>
                        </a:rPr>
                        <m:t>≈</m:t>
                      </m:r>
                      <m:sSub>
                        <m:sSubPr>
                          <m:ctrlPr>
                            <a:rPr lang="en-GB" sz="2400" b="0" i="1" smtClean="0">
                              <a:solidFill>
                                <a:schemeClr val="bg1">
                                  <a:lumMod val="95000"/>
                                </a:schemeClr>
                              </a:solidFill>
                              <a:latin typeface="Cambria Math" panose="02040503050406030204" pitchFamily="18" charset="0"/>
                              <a:ea typeface="Cambria Math" panose="02040503050406030204" pitchFamily="18" charset="0"/>
                            </a:rPr>
                          </m:ctrlPr>
                        </m:sSubPr>
                        <m:e>
                          <m:r>
                            <a:rPr lang="en-GB" sz="2400" b="0" i="1" smtClean="0">
                              <a:solidFill>
                                <a:schemeClr val="bg1">
                                  <a:lumMod val="95000"/>
                                </a:schemeClr>
                              </a:solidFill>
                              <a:latin typeface="Cambria Math" panose="02040503050406030204" pitchFamily="18" charset="0"/>
                              <a:ea typeface="Cambria Math" panose="02040503050406030204" pitchFamily="18" charset="0"/>
                            </a:rPr>
                            <m:t>𝜙</m:t>
                          </m:r>
                        </m:e>
                        <m:sub>
                          <m:r>
                            <a:rPr lang="en-GB" sz="2400" b="0" i="1" smtClean="0">
                              <a:solidFill>
                                <a:schemeClr val="bg1">
                                  <a:lumMod val="95000"/>
                                </a:schemeClr>
                              </a:solidFill>
                              <a:latin typeface="Cambria Math" panose="02040503050406030204" pitchFamily="18" charset="0"/>
                              <a:ea typeface="Cambria Math" panose="02040503050406030204" pitchFamily="18" charset="0"/>
                            </a:rPr>
                            <m:t>0</m:t>
                          </m:r>
                        </m:sub>
                      </m:sSub>
                      <m:r>
                        <a:rPr lang="en-GB" sz="2400" b="0" i="1" smtClean="0">
                          <a:solidFill>
                            <a:schemeClr val="bg1">
                              <a:lumMod val="95000"/>
                            </a:schemeClr>
                          </a:solidFill>
                          <a:latin typeface="Cambria Math" panose="02040503050406030204" pitchFamily="18" charset="0"/>
                          <a:ea typeface="Cambria Math" panose="02040503050406030204" pitchFamily="18" charset="0"/>
                        </a:rPr>
                        <m:t>×</m:t>
                      </m:r>
                      <m:sSup>
                        <m:sSupPr>
                          <m:ctrlPr>
                            <a:rPr lang="en-GB" sz="2400" b="0" i="1" smtClean="0">
                              <a:solidFill>
                                <a:schemeClr val="bg1">
                                  <a:lumMod val="95000"/>
                                </a:schemeClr>
                              </a:solidFill>
                              <a:latin typeface="Cambria Math" panose="02040503050406030204" pitchFamily="18" charset="0"/>
                              <a:ea typeface="Cambria Math" panose="02040503050406030204" pitchFamily="18" charset="0"/>
                            </a:rPr>
                          </m:ctrlPr>
                        </m:sSupPr>
                        <m:e>
                          <m:d>
                            <m:dPr>
                              <m:ctrlPr>
                                <a:rPr lang="en-GB" sz="2400" b="0" i="1" smtClean="0">
                                  <a:solidFill>
                                    <a:schemeClr val="bg1">
                                      <a:lumMod val="95000"/>
                                    </a:schemeClr>
                                  </a:solidFill>
                                  <a:latin typeface="Cambria Math" panose="02040503050406030204" pitchFamily="18" charset="0"/>
                                  <a:ea typeface="Cambria Math" panose="02040503050406030204" pitchFamily="18" charset="0"/>
                                </a:rPr>
                              </m:ctrlPr>
                            </m:dPr>
                            <m:e>
                              <m:f>
                                <m:fPr>
                                  <m:ctrlPr>
                                    <a:rPr lang="en-GB" sz="2400" b="0" i="1" smtClean="0">
                                      <a:solidFill>
                                        <a:schemeClr val="bg1">
                                          <a:lumMod val="95000"/>
                                        </a:schemeClr>
                                      </a:solidFill>
                                      <a:latin typeface="Cambria Math" panose="02040503050406030204" pitchFamily="18" charset="0"/>
                                      <a:ea typeface="Cambria Math" panose="02040503050406030204" pitchFamily="18" charset="0"/>
                                    </a:rPr>
                                  </m:ctrlPr>
                                </m:fPr>
                                <m:num>
                                  <m:r>
                                    <a:rPr lang="en-GB" sz="2400" b="0" i="1" smtClean="0">
                                      <a:solidFill>
                                        <a:schemeClr val="bg1">
                                          <a:lumMod val="95000"/>
                                        </a:schemeClr>
                                      </a:solidFill>
                                      <a:latin typeface="Cambria Math" panose="02040503050406030204" pitchFamily="18" charset="0"/>
                                      <a:ea typeface="Cambria Math" panose="02040503050406030204" pitchFamily="18" charset="0"/>
                                    </a:rPr>
                                    <m:t>𝑓</m:t>
                                  </m:r>
                                </m:num>
                                <m:den>
                                  <m:sSub>
                                    <m:sSubPr>
                                      <m:ctrlPr>
                                        <a:rPr lang="en-GB" sz="2400" b="0" i="1" smtClean="0">
                                          <a:solidFill>
                                            <a:schemeClr val="bg1">
                                              <a:lumMod val="95000"/>
                                            </a:schemeClr>
                                          </a:solidFill>
                                          <a:latin typeface="Cambria Math" panose="02040503050406030204" pitchFamily="18" charset="0"/>
                                          <a:ea typeface="Cambria Math" panose="02040503050406030204" pitchFamily="18" charset="0"/>
                                        </a:rPr>
                                      </m:ctrlPr>
                                    </m:sSubPr>
                                    <m:e>
                                      <m:r>
                                        <a:rPr lang="en-GB" sz="2400" b="0" i="1" smtClean="0">
                                          <a:solidFill>
                                            <a:schemeClr val="bg1">
                                              <a:lumMod val="95000"/>
                                            </a:schemeClr>
                                          </a:solidFill>
                                          <a:latin typeface="Cambria Math" panose="02040503050406030204" pitchFamily="18" charset="0"/>
                                          <a:ea typeface="Cambria Math" panose="02040503050406030204" pitchFamily="18" charset="0"/>
                                        </a:rPr>
                                        <m:t>𝑓</m:t>
                                      </m:r>
                                    </m:e>
                                    <m:sub>
                                      <m:r>
                                        <a:rPr lang="en-GB" sz="2400" b="0" i="1" smtClean="0">
                                          <a:solidFill>
                                            <a:schemeClr val="bg1">
                                              <a:lumMod val="95000"/>
                                            </a:schemeClr>
                                          </a:solidFill>
                                          <a:latin typeface="Cambria Math" panose="02040503050406030204" pitchFamily="18" charset="0"/>
                                          <a:ea typeface="Cambria Math" panose="02040503050406030204" pitchFamily="18" charset="0"/>
                                        </a:rPr>
                                        <m:t>0</m:t>
                                      </m:r>
                                    </m:sub>
                                  </m:sSub>
                                </m:den>
                              </m:f>
                            </m:e>
                          </m:d>
                        </m:e>
                        <m:sup>
                          <m:r>
                            <a:rPr lang="en-GB" sz="2400" b="0" i="1" smtClean="0">
                              <a:solidFill>
                                <a:schemeClr val="bg1">
                                  <a:lumMod val="95000"/>
                                </a:schemeClr>
                              </a:solidFill>
                              <a:latin typeface="Cambria Math" panose="02040503050406030204" pitchFamily="18" charset="0"/>
                              <a:ea typeface="Cambria Math" panose="02040503050406030204" pitchFamily="18" charset="0"/>
                            </a:rPr>
                            <m:t>0.46</m:t>
                          </m:r>
                        </m:sup>
                      </m:sSup>
                    </m:oMath>
                  </m:oMathPara>
                </a14:m>
                <a:br>
                  <a:rPr lang="en-GB" sz="2400" dirty="0">
                    <a:solidFill>
                      <a:schemeClr val="bg1">
                        <a:lumMod val="95000"/>
                      </a:schemeClr>
                    </a:solidFill>
                  </a:rPr>
                </a:br>
                <a:br>
                  <a:rPr lang="en-GB" sz="2400" dirty="0">
                    <a:solidFill>
                      <a:schemeClr val="bg1">
                        <a:lumMod val="95000"/>
                      </a:schemeClr>
                    </a:solidFill>
                  </a:rPr>
                </a:br>
                <a:r>
                  <a:rPr lang="en-GB" sz="2400" dirty="0">
                    <a:solidFill>
                      <a:schemeClr val="bg1">
                        <a:lumMod val="95000"/>
                      </a:schemeClr>
                    </a:solidFill>
                  </a:rPr>
                  <a:t>with </a:t>
                </a:r>
                <a14:m>
                  <m:oMath xmlns:m="http://schemas.openxmlformats.org/officeDocument/2006/math">
                    <m:sSub>
                      <m:sSubPr>
                        <m:ctrlPr>
                          <a:rPr lang="en-GB" sz="2400" b="0" i="1" smtClean="0">
                            <a:solidFill>
                              <a:schemeClr val="bg1">
                                <a:lumMod val="95000"/>
                              </a:schemeClr>
                            </a:solidFill>
                            <a:latin typeface="Cambria Math" panose="02040503050406030204" pitchFamily="18" charset="0"/>
                          </a:rPr>
                        </m:ctrlPr>
                      </m:sSubPr>
                      <m:e>
                        <m:r>
                          <a:rPr lang="en-GB" sz="2400" b="0" i="1" smtClean="0">
                            <a:solidFill>
                              <a:schemeClr val="bg1">
                                <a:lumMod val="95000"/>
                              </a:schemeClr>
                            </a:solidFill>
                            <a:latin typeface="Cambria Math" panose="02040503050406030204" pitchFamily="18" charset="0"/>
                          </a:rPr>
                          <m:t>𝜙</m:t>
                        </m:r>
                      </m:e>
                      <m:sub>
                        <m:r>
                          <a:rPr lang="en-GB" sz="2400" b="0" i="1" smtClean="0">
                            <a:solidFill>
                              <a:schemeClr val="bg1">
                                <a:lumMod val="95000"/>
                              </a:schemeClr>
                            </a:solidFill>
                            <a:latin typeface="Cambria Math" panose="02040503050406030204" pitchFamily="18" charset="0"/>
                          </a:rPr>
                          <m:t>0</m:t>
                        </m:r>
                      </m:sub>
                    </m:sSub>
                    <m:r>
                      <a:rPr lang="en-GB" sz="2400" b="0" i="1" smtClean="0">
                        <a:solidFill>
                          <a:schemeClr val="bg1">
                            <a:lumMod val="95000"/>
                          </a:schemeClr>
                        </a:solidFill>
                        <a:latin typeface="Cambria Math" panose="02040503050406030204" pitchFamily="18" charset="0"/>
                      </a:rPr>
                      <m:t>=1×</m:t>
                    </m:r>
                    <m:sSup>
                      <m:sSupPr>
                        <m:ctrlPr>
                          <a:rPr lang="en-GB" sz="2400" b="0" i="1" smtClean="0">
                            <a:solidFill>
                              <a:schemeClr val="bg1">
                                <a:lumMod val="95000"/>
                              </a:schemeClr>
                            </a:solidFill>
                            <a:latin typeface="Cambria Math" panose="02040503050406030204" pitchFamily="18" charset="0"/>
                          </a:rPr>
                        </m:ctrlPr>
                      </m:sSupPr>
                      <m:e>
                        <m:r>
                          <a:rPr lang="en-GB" sz="2400" b="0" i="1" smtClean="0">
                            <a:solidFill>
                              <a:schemeClr val="bg1">
                                <a:lumMod val="95000"/>
                              </a:schemeClr>
                            </a:solidFill>
                            <a:latin typeface="Cambria Math" panose="02040503050406030204" pitchFamily="18" charset="0"/>
                          </a:rPr>
                          <m:t>10</m:t>
                        </m:r>
                      </m:e>
                      <m:sup>
                        <m:r>
                          <a:rPr lang="en-GB" sz="2400" b="0" i="1" smtClean="0">
                            <a:solidFill>
                              <a:schemeClr val="bg1">
                                <a:lumMod val="95000"/>
                              </a:schemeClr>
                            </a:solidFill>
                            <a:latin typeface="Cambria Math" panose="02040503050406030204" pitchFamily="18" charset="0"/>
                          </a:rPr>
                          <m:t>−10</m:t>
                        </m:r>
                      </m:sup>
                    </m:sSup>
                    <m:r>
                      <a:rPr lang="en-GB" sz="2400" b="0" i="1" smtClean="0">
                        <a:solidFill>
                          <a:schemeClr val="bg1">
                            <a:lumMod val="95000"/>
                          </a:schemeClr>
                        </a:solidFill>
                        <a:latin typeface="Cambria Math" panose="02040503050406030204" pitchFamily="18" charset="0"/>
                      </a:rPr>
                      <m:t> , </m:t>
                    </m:r>
                    <m:sSub>
                      <m:sSubPr>
                        <m:ctrlPr>
                          <a:rPr lang="en-GB" sz="2400" b="0" i="1" smtClean="0">
                            <a:solidFill>
                              <a:schemeClr val="bg1">
                                <a:lumMod val="95000"/>
                              </a:schemeClr>
                            </a:solidFill>
                            <a:latin typeface="Cambria Math" panose="02040503050406030204" pitchFamily="18" charset="0"/>
                          </a:rPr>
                        </m:ctrlPr>
                      </m:sSubPr>
                      <m:e>
                        <m:r>
                          <a:rPr lang="en-GB" sz="2400" b="0" i="1" smtClean="0">
                            <a:solidFill>
                              <a:schemeClr val="bg1">
                                <a:lumMod val="95000"/>
                              </a:schemeClr>
                            </a:solidFill>
                            <a:latin typeface="Cambria Math" panose="02040503050406030204" pitchFamily="18" charset="0"/>
                          </a:rPr>
                          <m:t>𝑓</m:t>
                        </m:r>
                      </m:e>
                      <m:sub>
                        <m:r>
                          <a:rPr lang="en-GB" sz="2400" b="0" i="1" smtClean="0">
                            <a:solidFill>
                              <a:schemeClr val="bg1">
                                <a:lumMod val="95000"/>
                              </a:schemeClr>
                            </a:solidFill>
                            <a:latin typeface="Cambria Math" panose="02040503050406030204" pitchFamily="18" charset="0"/>
                          </a:rPr>
                          <m:t>0</m:t>
                        </m:r>
                      </m:sub>
                    </m:sSub>
                    <m:r>
                      <a:rPr lang="en-GB" sz="2400" b="0" i="1" smtClean="0">
                        <a:solidFill>
                          <a:schemeClr val="bg1">
                            <a:lumMod val="95000"/>
                          </a:schemeClr>
                        </a:solidFill>
                        <a:latin typeface="Cambria Math" panose="02040503050406030204" pitchFamily="18" charset="0"/>
                      </a:rPr>
                      <m:t>=1 </m:t>
                    </m:r>
                  </m:oMath>
                </a14:m>
                <a:r>
                  <a:rPr lang="en-GB" sz="2400" dirty="0">
                    <a:solidFill>
                      <a:schemeClr val="bg1">
                        <a:lumMod val="95000"/>
                      </a:schemeClr>
                    </a:solidFill>
                  </a:rPr>
                  <a:t>Hz</a:t>
                </a:r>
              </a:p>
            </p:txBody>
          </p:sp>
        </mc:Choice>
        <mc:Fallback xmlns="">
          <p:sp>
            <p:nvSpPr>
              <p:cNvPr id="9" name="TextBox 8">
                <a:extLst>
                  <a:ext uri="{FF2B5EF4-FFF2-40B4-BE49-F238E27FC236}">
                    <a16:creationId xmlns:a16="http://schemas.microsoft.com/office/drawing/2014/main" id="{DB2B52D1-7E3B-9856-45AA-79B3634DA786}"/>
                  </a:ext>
                </a:extLst>
              </p:cNvPr>
              <p:cNvSpPr txBox="1">
                <a:spLocks noRot="1" noChangeAspect="1" noMove="1" noResize="1" noEditPoints="1" noAdjustHandles="1" noChangeArrowheads="1" noChangeShapeType="1" noTextEdit="1"/>
              </p:cNvSpPr>
              <p:nvPr/>
            </p:nvSpPr>
            <p:spPr>
              <a:xfrm>
                <a:off x="0" y="907042"/>
                <a:ext cx="5969968" cy="5796459"/>
              </a:xfrm>
              <a:prstGeom prst="rect">
                <a:avLst/>
              </a:prstGeom>
              <a:blipFill>
                <a:blip r:embed="rId4"/>
                <a:stretch>
                  <a:fillRect l="-1532" t="-1052" r="-1430" b="-1472"/>
                </a:stretch>
              </a:blipFill>
            </p:spPr>
            <p:txBody>
              <a:bodyPr/>
              <a:lstStyle/>
              <a:p>
                <a:r>
                  <a:rPr lang="en-GB">
                    <a:noFill/>
                  </a:rPr>
                  <a:t> </a:t>
                </a:r>
              </a:p>
            </p:txBody>
          </p:sp>
        </mc:Fallback>
      </mc:AlternateContent>
      <p:cxnSp>
        <p:nvCxnSpPr>
          <p:cNvPr id="14" name="Straight Connector 13">
            <a:extLst>
              <a:ext uri="{FF2B5EF4-FFF2-40B4-BE49-F238E27FC236}">
                <a16:creationId xmlns:a16="http://schemas.microsoft.com/office/drawing/2014/main" id="{6AC07821-DCDC-1E19-E576-3A95FBED54B9}"/>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D6858-5F02-A7C1-4D7C-D965344EF4E8}"/>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228652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B86A-9D78-7E37-3A59-A72908445C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7E11E-2E6A-7F62-215C-1E8A350F41C4}"/>
              </a:ext>
            </a:extLst>
          </p:cNvPr>
          <p:cNvSpPr>
            <a:spLocks noGrp="1"/>
          </p:cNvSpPr>
          <p:nvPr>
            <p:ph type="sldNum" sz="quarter" idx="12"/>
          </p:nvPr>
        </p:nvSpPr>
        <p:spPr>
          <a:xfrm>
            <a:off x="11224259" y="6297314"/>
            <a:ext cx="967740" cy="536575"/>
          </a:xfrm>
        </p:spPr>
        <p:txBody>
          <a:bodyPr/>
          <a:lstStyle/>
          <a:p>
            <a:fld id="{331ADE15-1046-44D8-ADE8-207146E3C5F2}" type="slidenum">
              <a:rPr lang="en-GB" smtClean="0"/>
              <a:pPr/>
              <a:t>8</a:t>
            </a:fld>
            <a:endParaRPr lang="en-GB" dirty="0"/>
          </a:p>
        </p:txBody>
      </p:sp>
      <p:sp>
        <p:nvSpPr>
          <p:cNvPr id="8" name="TextBox 7">
            <a:extLst>
              <a:ext uri="{FF2B5EF4-FFF2-40B4-BE49-F238E27FC236}">
                <a16:creationId xmlns:a16="http://schemas.microsoft.com/office/drawing/2014/main" id="{6A466C76-7FA8-DF19-231C-11D65BCD6023}"/>
              </a:ext>
            </a:extLst>
          </p:cNvPr>
          <p:cNvSpPr txBox="1"/>
          <p:nvPr/>
        </p:nvSpPr>
        <p:spPr>
          <a:xfrm>
            <a:off x="1" y="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Cryogenic loss measurements</a:t>
            </a:r>
          </a:p>
        </p:txBody>
      </p:sp>
      <p:sp>
        <p:nvSpPr>
          <p:cNvPr id="9" name="TextBox 8">
            <a:extLst>
              <a:ext uri="{FF2B5EF4-FFF2-40B4-BE49-F238E27FC236}">
                <a16:creationId xmlns:a16="http://schemas.microsoft.com/office/drawing/2014/main" id="{B5FA8472-E59E-C6D6-E08C-F606C53CFA90}"/>
              </a:ext>
            </a:extLst>
          </p:cNvPr>
          <p:cNvSpPr txBox="1"/>
          <p:nvPr/>
        </p:nvSpPr>
        <p:spPr>
          <a:xfrm>
            <a:off x="34368" y="1126679"/>
            <a:ext cx="5969968" cy="5632311"/>
          </a:xfrm>
          <a:prstGeom prst="rect">
            <a:avLst/>
          </a:prstGeom>
          <a:noFill/>
        </p:spPr>
        <p:txBody>
          <a:bodyPr wrap="square">
            <a:spAutoFit/>
          </a:bodyPr>
          <a:lstStyle/>
          <a:p>
            <a:pPr algn="ctr"/>
            <a:r>
              <a:rPr lang="en-GB" sz="2400" dirty="0">
                <a:ln w="0"/>
                <a:solidFill>
                  <a:schemeClr val="bg1">
                    <a:lumMod val="95000"/>
                  </a:schemeClr>
                </a:solidFill>
                <a:effectLst>
                  <a:outerShdw blurRad="38100" dist="19050" dir="2700000" algn="tl" rotWithShape="0">
                    <a:schemeClr val="dk1">
                      <a:alpha val="40000"/>
                    </a:schemeClr>
                  </a:outerShdw>
                </a:effectLst>
              </a:rPr>
              <a:t>Temperature dependent loss measurements of WW12_03.</a:t>
            </a:r>
          </a:p>
          <a:p>
            <a:pPr algn="ctr"/>
            <a:endParaRPr lang="en-GB" sz="24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Lowest temperature of 53K due to setup limitations.</a:t>
            </a:r>
          </a:p>
          <a:p>
            <a:pPr marL="342900" indent="-342900">
              <a:buFont typeface="Arial" panose="020B0604020202020204" pitchFamily="34" charset="0"/>
              <a:buChar char="•"/>
            </a:pPr>
            <a:endParaRPr lang="en-GB" sz="24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At 120K, where the thermal expansion coefficient cross the zero value, we see the loss increase over frequency.</a:t>
            </a:r>
          </a:p>
          <a:p>
            <a:endParaRPr lang="en-GB" sz="2400" dirty="0">
              <a:ln w="0"/>
              <a:solidFill>
                <a:schemeClr val="bg1">
                  <a:lumMod val="9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Therefore, the constant loss versus frequency observed at room temperature may be due to an increasing thermo-elastic loss component at lower frequencies, which becomes negligible at 120 K.</a:t>
            </a:r>
          </a:p>
        </p:txBody>
      </p:sp>
      <p:cxnSp>
        <p:nvCxnSpPr>
          <p:cNvPr id="6" name="Straight Connector 5">
            <a:extLst>
              <a:ext uri="{FF2B5EF4-FFF2-40B4-BE49-F238E27FC236}">
                <a16:creationId xmlns:a16="http://schemas.microsoft.com/office/drawing/2014/main" id="{EDFD8842-D867-999C-BD2C-8B09468A7B8A}"/>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4851C20-80F1-85E6-7BEB-925682B2CB2A}"/>
              </a:ext>
            </a:extLst>
          </p:cNvPr>
          <p:cNvPicPr>
            <a:picLocks noChangeAspect="1"/>
          </p:cNvPicPr>
          <p:nvPr/>
        </p:nvPicPr>
        <p:blipFill>
          <a:blip r:embed="rId3"/>
          <a:stretch>
            <a:fillRect/>
          </a:stretch>
        </p:blipFill>
        <p:spPr>
          <a:xfrm>
            <a:off x="6096000" y="1231676"/>
            <a:ext cx="6061632" cy="4752377"/>
          </a:xfrm>
          <a:prstGeom prst="rect">
            <a:avLst/>
          </a:prstGeom>
        </p:spPr>
      </p:pic>
      <p:sp>
        <p:nvSpPr>
          <p:cNvPr id="3" name="TextBox 2">
            <a:extLst>
              <a:ext uri="{FF2B5EF4-FFF2-40B4-BE49-F238E27FC236}">
                <a16:creationId xmlns:a16="http://schemas.microsoft.com/office/drawing/2014/main" id="{A233BD85-A6CF-28C7-DAD7-25E2F8F45D37}"/>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209520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C6EEA-CFB3-61C0-262D-0151B45942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7B7D09-DA0B-B0D7-9551-2DFA37AC29B0}"/>
              </a:ext>
            </a:extLst>
          </p:cNvPr>
          <p:cNvSpPr>
            <a:spLocks noGrp="1"/>
          </p:cNvSpPr>
          <p:nvPr>
            <p:ph type="sldNum" sz="quarter" idx="12"/>
          </p:nvPr>
        </p:nvSpPr>
        <p:spPr>
          <a:xfrm>
            <a:off x="11224259" y="6297314"/>
            <a:ext cx="967740" cy="536575"/>
          </a:xfrm>
        </p:spPr>
        <p:txBody>
          <a:bodyPr/>
          <a:lstStyle/>
          <a:p>
            <a:fld id="{331ADE15-1046-44D8-ADE8-207146E3C5F2}" type="slidenum">
              <a:rPr lang="en-GB" smtClean="0"/>
              <a:pPr/>
              <a:t>9</a:t>
            </a:fld>
            <a:endParaRPr lang="en-GB" dirty="0"/>
          </a:p>
        </p:txBody>
      </p:sp>
      <p:sp>
        <p:nvSpPr>
          <p:cNvPr id="8" name="TextBox 7">
            <a:extLst>
              <a:ext uri="{FF2B5EF4-FFF2-40B4-BE49-F238E27FC236}">
                <a16:creationId xmlns:a16="http://schemas.microsoft.com/office/drawing/2014/main" id="{9E1AEC0A-978F-D49D-F6FD-DFCD42655488}"/>
              </a:ext>
            </a:extLst>
          </p:cNvPr>
          <p:cNvSpPr txBox="1"/>
          <p:nvPr/>
        </p:nvSpPr>
        <p:spPr>
          <a:xfrm>
            <a:off x="1" y="0"/>
            <a:ext cx="12191999" cy="646331"/>
          </a:xfrm>
          <a:prstGeom prst="rect">
            <a:avLst/>
          </a:prstGeom>
          <a:noFill/>
        </p:spPr>
        <p:txBody>
          <a:bodyPr wrap="square" rtlCol="0">
            <a:spAutoFit/>
          </a:bodyPr>
          <a:lstStyle/>
          <a:p>
            <a:pPr algn="ctr"/>
            <a:r>
              <a:rPr lang="en-GB" sz="3600" dirty="0">
                <a:ln w="0"/>
                <a:solidFill>
                  <a:schemeClr val="bg1">
                    <a:lumMod val="95000"/>
                  </a:schemeClr>
                </a:solidFill>
                <a:effectLst>
                  <a:outerShdw blurRad="38100" dist="19050" dir="2700000" algn="tl" rotWithShape="0">
                    <a:schemeClr val="dk1">
                      <a:alpha val="40000"/>
                    </a:schemeClr>
                  </a:outerShdw>
                </a:effectLst>
                <a:latin typeface="LM Roman 10" panose="00000500000000000000" pitchFamily="50" charset="0"/>
                <a:cs typeface="Aharoni" panose="02010803020104030203" pitchFamily="2" charset="-79"/>
              </a:rPr>
              <a:t>Surface oscillation profile</a:t>
            </a:r>
          </a:p>
        </p:txBody>
      </p:sp>
      <p:cxnSp>
        <p:nvCxnSpPr>
          <p:cNvPr id="6" name="Straight Connector 5">
            <a:extLst>
              <a:ext uri="{FF2B5EF4-FFF2-40B4-BE49-F238E27FC236}">
                <a16:creationId xmlns:a16="http://schemas.microsoft.com/office/drawing/2014/main" id="{B859867E-E1CD-558E-B440-743AA40E8287}"/>
              </a:ext>
            </a:extLst>
          </p:cNvPr>
          <p:cNvCxnSpPr>
            <a:cxnSpLocks/>
          </p:cNvCxnSpPr>
          <p:nvPr/>
        </p:nvCxnSpPr>
        <p:spPr>
          <a:xfrm>
            <a:off x="9682619" y="6321425"/>
            <a:ext cx="2509381" cy="0"/>
          </a:xfrm>
          <a:prstGeom prst="line">
            <a:avLst/>
          </a:prstGeom>
          <a:ln>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B6FDFDE-F460-D1B3-01D5-AD1E0DFC7D91}"/>
              </a:ext>
            </a:extLst>
          </p:cNvPr>
          <p:cNvPicPr>
            <a:picLocks noChangeAspect="1"/>
          </p:cNvPicPr>
          <p:nvPr/>
        </p:nvPicPr>
        <p:blipFill>
          <a:blip r:embed="rId3"/>
          <a:srcRect t="8852"/>
          <a:stretch>
            <a:fillRect/>
          </a:stretch>
        </p:blipFill>
        <p:spPr>
          <a:xfrm>
            <a:off x="0" y="953707"/>
            <a:ext cx="7366000" cy="2889385"/>
          </a:xfrm>
          <a:prstGeom prst="rect">
            <a:avLst/>
          </a:prstGeom>
        </p:spPr>
      </p:pic>
      <p:pic>
        <p:nvPicPr>
          <p:cNvPr id="3" name="Picture 2">
            <a:extLst>
              <a:ext uri="{FF2B5EF4-FFF2-40B4-BE49-F238E27FC236}">
                <a16:creationId xmlns:a16="http://schemas.microsoft.com/office/drawing/2014/main" id="{0782340E-EE05-F896-5A04-242B7E83F7FA}"/>
              </a:ext>
            </a:extLst>
          </p:cNvPr>
          <p:cNvPicPr>
            <a:picLocks noChangeAspect="1"/>
          </p:cNvPicPr>
          <p:nvPr/>
        </p:nvPicPr>
        <p:blipFill>
          <a:blip r:embed="rId4"/>
          <a:stretch>
            <a:fillRect/>
          </a:stretch>
        </p:blipFill>
        <p:spPr>
          <a:xfrm>
            <a:off x="-1" y="3843092"/>
            <a:ext cx="7366000" cy="2766453"/>
          </a:xfrm>
          <a:prstGeom prst="rect">
            <a:avLst/>
          </a:prstGeom>
        </p:spPr>
      </p:pic>
      <p:sp>
        <p:nvSpPr>
          <p:cNvPr id="7" name="TextBox 6">
            <a:extLst>
              <a:ext uri="{FF2B5EF4-FFF2-40B4-BE49-F238E27FC236}">
                <a16:creationId xmlns:a16="http://schemas.microsoft.com/office/drawing/2014/main" id="{9AA92E71-2CFF-199B-A86E-E5BB81F417F1}"/>
              </a:ext>
            </a:extLst>
          </p:cNvPr>
          <p:cNvSpPr txBox="1"/>
          <p:nvPr/>
        </p:nvSpPr>
        <p:spPr>
          <a:xfrm>
            <a:off x="7366000" y="1351508"/>
            <a:ext cx="4826000" cy="4154984"/>
          </a:xfrm>
          <a:prstGeom prst="rect">
            <a:avLst/>
          </a:prstGeom>
          <a:noFill/>
        </p:spPr>
        <p:txBody>
          <a:bodyPr wrap="square">
            <a:spAutoFit/>
          </a:bodyPr>
          <a:lstStyle/>
          <a:p>
            <a:pPr marL="342900" indent="-342900">
              <a:buFont typeface="Arial" panose="020B0604020202020204" pitchFamily="34" charset="0"/>
              <a:buChar char="•"/>
            </a:pPr>
            <a:r>
              <a:rPr lang="en-GB" sz="2400" dirty="0">
                <a:ln w="0"/>
                <a:solidFill>
                  <a:schemeClr val="bg1">
                    <a:lumMod val="95000"/>
                  </a:schemeClr>
                </a:solidFill>
                <a:effectLst>
                  <a:outerShdw blurRad="38100" dist="19050" dir="2700000" algn="tl" rotWithShape="0">
                    <a:schemeClr val="dk1">
                      <a:alpha val="40000"/>
                    </a:schemeClr>
                  </a:outerShdw>
                </a:effectLst>
              </a:rPr>
              <a:t>Modes with </a:t>
            </a:r>
            <a:r>
              <a:rPr lang="en-GB" sz="2400" dirty="0">
                <a:ln w="0"/>
                <a:solidFill>
                  <a:schemeClr val="bg1"/>
                </a:solidFill>
                <a:effectLst>
                  <a:outerShdw blurRad="38100" dist="19050" dir="2700000" algn="tl" rotWithShape="0">
                    <a:schemeClr val="dk1">
                      <a:alpha val="40000"/>
                    </a:schemeClr>
                  </a:outerShdw>
                </a:effectLst>
              </a:rPr>
              <a:t>EVEN number of nodal lines do not oscillate;</a:t>
            </a:r>
          </a:p>
          <a:p>
            <a:pPr algn="ctr"/>
            <a:endParaRPr lang="en-GB" sz="2400" dirty="0">
              <a:ln w="0"/>
              <a:solidFill>
                <a:schemeClr val="bg1"/>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GB" sz="2400" dirty="0">
                <a:ln w="0"/>
                <a:solidFill>
                  <a:schemeClr val="bg1"/>
                </a:solidFill>
                <a:effectLst>
                  <a:outerShdw blurRad="38100" dist="19050" dir="2700000" algn="tl" rotWithShape="0">
                    <a:schemeClr val="dk1">
                      <a:alpha val="40000"/>
                    </a:schemeClr>
                  </a:outerShdw>
                </a:effectLst>
              </a:rPr>
              <a:t>Modes with ODD number of nodal lines oscillate;</a:t>
            </a:r>
          </a:p>
          <a:p>
            <a:pPr algn="ctr"/>
            <a:endParaRPr lang="en-GB" sz="2400" dirty="0">
              <a:ln w="0"/>
              <a:solidFill>
                <a:schemeClr val="bg1">
                  <a:lumMod val="95000"/>
                </a:schemeClr>
              </a:solidFill>
              <a:effectLst>
                <a:outerShdw blurRad="38100" dist="19050" dir="2700000" algn="tl" rotWithShape="0">
                  <a:schemeClr val="dk1">
                    <a:alpha val="40000"/>
                  </a:schemeClr>
                </a:outerShdw>
              </a:effectLst>
            </a:endParaRPr>
          </a:p>
          <a:p>
            <a:pPr algn="ctr"/>
            <a:endParaRPr lang="en-GB" sz="2400" dirty="0">
              <a:ln w="0"/>
              <a:solidFill>
                <a:schemeClr val="bg1">
                  <a:lumMod val="95000"/>
                </a:schemeClr>
              </a:solidFill>
              <a:effectLst>
                <a:outerShdw blurRad="38100" dist="19050" dir="2700000" algn="tl" rotWithShape="0">
                  <a:schemeClr val="dk1">
                    <a:alpha val="40000"/>
                  </a:schemeClr>
                </a:outerShdw>
              </a:effectLst>
            </a:endParaRPr>
          </a:p>
          <a:p>
            <a:pPr algn="ctr"/>
            <a:endParaRPr lang="en-GB" sz="2400" dirty="0">
              <a:ln w="0"/>
              <a:solidFill>
                <a:schemeClr val="bg1">
                  <a:lumMod val="95000"/>
                </a:schemeClr>
              </a:solidFill>
              <a:effectLst>
                <a:outerShdw blurRad="38100" dist="19050" dir="2700000" algn="tl" rotWithShape="0">
                  <a:schemeClr val="dk1">
                    <a:alpha val="40000"/>
                  </a:schemeClr>
                </a:outerShdw>
              </a:effectLst>
            </a:endParaRPr>
          </a:p>
          <a:p>
            <a:r>
              <a:rPr lang="en-GB" sz="2400" dirty="0">
                <a:ln w="0"/>
                <a:solidFill>
                  <a:schemeClr val="bg1">
                    <a:lumMod val="95000"/>
                  </a:schemeClr>
                </a:solidFill>
                <a:effectLst>
                  <a:outerShdw blurRad="38100" dist="19050" dir="2700000" algn="tl" rotWithShape="0">
                    <a:schemeClr val="dk1">
                      <a:alpha val="40000"/>
                    </a:schemeClr>
                  </a:outerShdw>
                </a:effectLst>
              </a:rPr>
              <a:t>Oscillation couples with the suspension causing additional source of dissipation.</a:t>
            </a:r>
          </a:p>
        </p:txBody>
      </p:sp>
      <p:sp>
        <p:nvSpPr>
          <p:cNvPr id="9" name="TextBox 8">
            <a:extLst>
              <a:ext uri="{FF2B5EF4-FFF2-40B4-BE49-F238E27FC236}">
                <a16:creationId xmlns:a16="http://schemas.microsoft.com/office/drawing/2014/main" id="{863CB37D-2CC7-C84B-E93B-AD4993428F13}"/>
              </a:ext>
            </a:extLst>
          </p:cNvPr>
          <p:cNvSpPr txBox="1"/>
          <p:nvPr/>
        </p:nvSpPr>
        <p:spPr>
          <a:xfrm>
            <a:off x="9537526" y="6420436"/>
            <a:ext cx="2034304" cy="338554"/>
          </a:xfrm>
          <a:prstGeom prst="rect">
            <a:avLst/>
          </a:prstGeom>
          <a:noFill/>
        </p:spPr>
        <p:txBody>
          <a:bodyPr wrap="square">
            <a:spAutoFit/>
          </a:bodyPr>
          <a:lstStyle/>
          <a:p>
            <a:pPr algn="ctr"/>
            <a:r>
              <a:rPr lang="en-GB" sz="1600" b="1" dirty="0">
                <a:solidFill>
                  <a:schemeClr val="bg1"/>
                </a:solidFill>
              </a:rPr>
              <a:t>Guido Alex Iandolo</a:t>
            </a:r>
          </a:p>
        </p:txBody>
      </p:sp>
    </p:spTree>
    <p:extLst>
      <p:ext uri="{BB962C8B-B14F-4D97-AF65-F5344CB8AC3E}">
        <p14:creationId xmlns:p14="http://schemas.microsoft.com/office/powerpoint/2010/main" val="414788391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48597</TotalTime>
  <Words>494</Words>
  <Application>Microsoft Office PowerPoint</Application>
  <PresentationFormat>Widescreen</PresentationFormat>
  <Paragraphs>81</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 Extra Light</vt:lpstr>
      <vt:lpstr>Arial</vt:lpstr>
      <vt:lpstr>Calibri</vt:lpstr>
      <vt:lpstr>Calibri Light</vt:lpstr>
      <vt:lpstr>Cambria</vt:lpstr>
      <vt:lpstr>Cambria Math</vt:lpstr>
      <vt:lpstr>LM Roman 10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Amato</dc:creator>
  <cp:lastModifiedBy>Iandolo, Guido Alex (GWFP)</cp:lastModifiedBy>
  <cp:revision>275</cp:revision>
  <dcterms:created xsi:type="dcterms:W3CDTF">2022-02-06T11:03:28Z</dcterms:created>
  <dcterms:modified xsi:type="dcterms:W3CDTF">2025-10-06T10:21:29Z</dcterms:modified>
</cp:coreProperties>
</file>