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3" r:id="rId1"/>
  </p:sldMasterIdLst>
  <p:notesMasterIdLst>
    <p:notesMasterId r:id="rId6"/>
  </p:notesMasterIdLst>
  <p:sldIdLst>
    <p:sldId id="361" r:id="rId2"/>
    <p:sldId id="356" r:id="rId3"/>
    <p:sldId id="416" r:id="rId4"/>
    <p:sldId id="417" r:id="rId5"/>
  </p:sldIdLst>
  <p:sldSz cx="9144000" cy="5143500" type="screen16x9"/>
  <p:notesSz cx="7102475" cy="10231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FF9900"/>
    <a:srgbClr val="FFFFFF"/>
    <a:srgbClr val="3C6507"/>
    <a:srgbClr val="FF6600"/>
    <a:srgbClr val="009900"/>
    <a:srgbClr val="508709"/>
    <a:srgbClr val="C00000"/>
    <a:srgbClr val="750001"/>
    <a:srgbClr val="E4C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0052" autoAdjust="0"/>
  </p:normalViewPr>
  <p:slideViewPr>
    <p:cSldViewPr snapToGrid="0">
      <p:cViewPr varScale="1">
        <p:scale>
          <a:sx n="102" d="100"/>
          <a:sy n="102" d="100"/>
        </p:scale>
        <p:origin x="282" y="2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3954" y="-114"/>
      </p:cViewPr>
      <p:guideLst>
        <p:guide orient="horz" pos="322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51157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1"/>
            <a:ext cx="3077739" cy="51157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663533E2-2BBA-4318-B4CA-E5CA5E3E6E2E}" type="datetimeFigureOut">
              <a:rPr lang="fr-FR" smtClean="0"/>
              <a:pPr/>
              <a:t>30/06/2025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6763"/>
            <a:ext cx="6819900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9" y="4859934"/>
            <a:ext cx="5681980" cy="4604147"/>
          </a:xfrm>
          <a:prstGeom prst="rect">
            <a:avLst/>
          </a:prstGeom>
        </p:spPr>
        <p:txBody>
          <a:bodyPr vert="horz" lIns="94759" tIns="47380" rIns="94759" bIns="473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18091"/>
            <a:ext cx="3077739" cy="51157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8091"/>
            <a:ext cx="3077739" cy="51157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825B86F0-1274-444A-B01A-348689B290B0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4750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766763"/>
            <a:ext cx="6819900" cy="3836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B86F0-1274-444A-B01A-348689B290B0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793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766763"/>
            <a:ext cx="6819900" cy="3836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B86F0-1274-444A-B01A-348689B290B0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2476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766763"/>
            <a:ext cx="6819900" cy="3836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B86F0-1274-444A-B01A-348689B290B0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97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164726"/>
            <a:ext cx="8827266" cy="486232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67458" y="4716556"/>
            <a:ext cx="493059" cy="273844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1" y="1869282"/>
            <a:ext cx="6762749" cy="1102519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2" y="2975162"/>
            <a:ext cx="6762749" cy="131445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36" descr="download"/>
          <p:cNvSpPr>
            <a:spLocks noChangeAspect="1" noChangeArrowheads="1"/>
          </p:cNvSpPr>
          <p:nvPr userDrawn="1"/>
        </p:nvSpPr>
        <p:spPr bwMode="auto">
          <a:xfrm>
            <a:off x="4419600" y="2457450"/>
            <a:ext cx="304800" cy="2286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12" name="Picture 37" descr="advlogo_final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0501" y="143295"/>
            <a:ext cx="1514475" cy="60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133850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2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97421" y="4805700"/>
            <a:ext cx="493059" cy="273844"/>
          </a:xfrm>
        </p:spPr>
        <p:txBody>
          <a:bodyPr/>
          <a:lstStyle>
            <a:lvl1pPr>
              <a:defRPr>
                <a:latin typeface="Courier New" pitchFamily="49" charset="0"/>
                <a:cs typeface="Courier New" pitchFamily="49" charset="0"/>
              </a:defRPr>
            </a:lvl1pPr>
          </a:lstStyle>
          <a:p>
            <a:pPr>
              <a:defRPr/>
            </a:pPr>
            <a:fld id="{BE173A6C-60FB-420C-9795-70D997F74414}" type="slidenum">
              <a:rPr lang="fr-FR" smtClean="0"/>
              <a:pPr>
                <a:defRPr/>
              </a:pPr>
              <a:t>‹N›</a:t>
            </a:fld>
            <a:endParaRPr lang="fr-FR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41300" y="659607"/>
            <a:ext cx="42832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C00000"/>
                </a:solidFill>
              </a:rPr>
              <a:t>ISC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2403" y="792449"/>
            <a:ext cx="6109608" cy="98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089922" y="8336"/>
            <a:ext cx="1048258" cy="11022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90501" y="967384"/>
            <a:ext cx="8264195" cy="3929063"/>
          </a:xfrm>
          <a:prstGeom prst="rect">
            <a:avLst/>
          </a:prstGeom>
        </p:spPr>
      </p:pic>
      <p:sp>
        <p:nvSpPr>
          <p:cNvPr id="18" name="Content Placeholder 17"/>
          <p:cNvSpPr>
            <a:spLocks noGrp="1"/>
          </p:cNvSpPr>
          <p:nvPr>
            <p:ph sz="quarter" idx="11"/>
          </p:nvPr>
        </p:nvSpPr>
        <p:spPr>
          <a:xfrm>
            <a:off x="668407" y="968375"/>
            <a:ext cx="7718141" cy="3781046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2pPr>
            <a:lvl3pPr>
              <a:defRPr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3pPr>
            <a:lvl4pPr>
              <a:defRPr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4pPr>
            <a:lvl5pPr>
              <a:defRPr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670000" y="4828712"/>
            <a:ext cx="5238750" cy="273844"/>
          </a:xfrm>
          <a:prstGeom prst="rect">
            <a:avLst/>
          </a:prstGeom>
        </p:spPr>
        <p:txBody>
          <a:bodyPr/>
          <a:lstStyle>
            <a:lvl1pPr algn="r">
              <a:defRPr sz="1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en-US"/>
              <a:t>30th of June - MPC meeting M. Mantovani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8" y="142281"/>
            <a:ext cx="8764587" cy="4858940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4" y="285750"/>
            <a:ext cx="7583487" cy="7832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4" y="1371600"/>
            <a:ext cx="7583487" cy="315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1" y="4716556"/>
            <a:ext cx="188753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2" y="164727"/>
            <a:ext cx="4930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81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336255" y="664203"/>
            <a:ext cx="5010660" cy="183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it-IT" sz="4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4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ongitudinal</a:t>
            </a:r>
            <a:r>
              <a:rPr lang="en-US" sz="4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and angular control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70184" y="2963477"/>
            <a:ext cx="508002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Maddalena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Mantovani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the ISC team</a:t>
            </a:r>
          </a:p>
          <a:p>
            <a:pPr algn="ctr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257814" y="4308123"/>
            <a:ext cx="1152525" cy="70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405576" y="4308022"/>
            <a:ext cx="1189784" cy="70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962" y="2636"/>
            <a:ext cx="3270059" cy="344201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53784" y="4497169"/>
            <a:ext cx="1847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7667" y="430092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595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173A6C-60FB-420C-9795-70D997F74414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8D259CC-313F-4903-97AC-23FCB03201E2}"/>
              </a:ext>
            </a:extLst>
          </p:cNvPr>
          <p:cNvSpPr txBox="1">
            <a:spLocks/>
          </p:cNvSpPr>
          <p:nvPr/>
        </p:nvSpPr>
        <p:spPr>
          <a:xfrm>
            <a:off x="1814945" y="281160"/>
            <a:ext cx="6483928" cy="476026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400" b="1" noProof="0" dirty="0">
                <a:latin typeface="Courier New" pitchFamily="49" charset="0"/>
                <a:ea typeface="+mj-ea"/>
                <a:cs typeface="Courier New" pitchFamily="49" charset="0"/>
              </a:rPr>
              <a:t>longitudinal</a:t>
            </a:r>
            <a:endParaRPr kumimoji="0" lang="en-US" sz="2400" b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30th of June - MPC meeting M. Mantovani</a:t>
            </a:r>
            <a:endParaRPr lang="en-US" dirty="0"/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id="{A2D184A8-8756-49AE-B37D-920026E8F60C}"/>
              </a:ext>
            </a:extLst>
          </p:cNvPr>
          <p:cNvSpPr txBox="1"/>
          <p:nvPr/>
        </p:nvSpPr>
        <p:spPr>
          <a:xfrm>
            <a:off x="536213" y="993847"/>
            <a:ext cx="7901205" cy="1569660"/>
          </a:xfrm>
          <a:prstGeom prst="rect">
            <a:avLst/>
          </a:prstGeom>
          <a:solidFill>
            <a:srgbClr val="FFFFFF">
              <a:alpha val="6902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latin typeface="Courier New" pitchFamily="49" charset="0"/>
                <a:cs typeface="Courier New" pitchFamily="49" charset="0"/>
              </a:rPr>
              <a:t>For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longitudinal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control the situation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quite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simple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it-IT" sz="1600" b="1" dirty="0">
                <a:latin typeface="Courier New" pitchFamily="49" charset="0"/>
                <a:cs typeface="Courier New" pitchFamily="49" charset="0"/>
              </a:rPr>
              <a:t>-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All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the sensing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computed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Acl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it-IT" sz="1600" b="1" dirty="0">
                <a:latin typeface="Courier New" pitchFamily="49" charset="0"/>
                <a:cs typeface="Courier New" pitchFamily="49" charset="0"/>
              </a:rPr>
              <a:t>- The controls are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stored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LSC_Acl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it-IT" sz="1600" b="1" dirty="0">
                <a:latin typeface="Courier New" pitchFamily="49" charset="0"/>
                <a:cs typeface="Courier New" pitchFamily="49" charset="0"/>
              </a:rPr>
              <a:t>-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driving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(some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signals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are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sent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to multiple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suspension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DSPs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performed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Acl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it-IT" sz="1600" b="1" dirty="0">
                <a:latin typeface="Courier New" pitchFamily="49" charset="0"/>
                <a:cs typeface="Courier New" pitchFamily="49" charset="0"/>
              </a:rPr>
              <a:t>-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correction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signals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are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sent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to the DSP</a:t>
            </a:r>
          </a:p>
        </p:txBody>
      </p:sp>
    </p:spTree>
    <p:extLst>
      <p:ext uri="{BB962C8B-B14F-4D97-AF65-F5344CB8AC3E}">
        <p14:creationId xmlns:p14="http://schemas.microsoft.com/office/powerpoint/2010/main" val="393643045"/>
      </p:ext>
    </p:extLst>
  </p:cSld>
  <p:clrMapOvr>
    <a:masterClrMapping/>
  </p:clrMapOvr>
  <p:transition advTm="266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173A6C-60FB-420C-9795-70D997F74414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8D259CC-313F-4903-97AC-23FCB03201E2}"/>
              </a:ext>
            </a:extLst>
          </p:cNvPr>
          <p:cNvSpPr txBox="1">
            <a:spLocks/>
          </p:cNvSpPr>
          <p:nvPr/>
        </p:nvSpPr>
        <p:spPr>
          <a:xfrm>
            <a:off x="1814945" y="281160"/>
            <a:ext cx="6483928" cy="476026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400" b="1" noProof="0" dirty="0">
                <a:latin typeface="Courier New" pitchFamily="49" charset="0"/>
                <a:ea typeface="+mj-ea"/>
                <a:cs typeface="Courier New" pitchFamily="49" charset="0"/>
              </a:rPr>
              <a:t>Angular control</a:t>
            </a:r>
            <a:endParaRPr kumimoji="0" lang="en-US" sz="2400" b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30th of June - MPC meeting M. Mantovani</a:t>
            </a:r>
            <a:endParaRPr lang="en-US" dirty="0"/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id="{A2D184A8-8756-49AE-B37D-920026E8F60C}"/>
              </a:ext>
            </a:extLst>
          </p:cNvPr>
          <p:cNvSpPr txBox="1"/>
          <p:nvPr/>
        </p:nvSpPr>
        <p:spPr>
          <a:xfrm>
            <a:off x="536213" y="993847"/>
            <a:ext cx="7901205" cy="1569660"/>
          </a:xfrm>
          <a:prstGeom prst="rect">
            <a:avLst/>
          </a:prstGeom>
          <a:solidFill>
            <a:srgbClr val="FFFFFF">
              <a:alpha val="6902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latin typeface="Courier New" pitchFamily="49" charset="0"/>
                <a:cs typeface="Courier New" pitchFamily="49" charset="0"/>
              </a:rPr>
              <a:t>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present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status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that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the sensing for the global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alignment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except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for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few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signal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blended with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LCs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computed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Acl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then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corrections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and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driving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done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DSPs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it-IT" sz="1600" b="1" dirty="0">
                <a:latin typeface="Courier New" pitchFamily="49" charset="0"/>
                <a:cs typeface="Courier New" pitchFamily="49" charset="0"/>
              </a:rPr>
              <a:t>The plan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move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corrections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and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driving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Acl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keeping the common integrator in the DSP</a:t>
            </a:r>
          </a:p>
        </p:txBody>
      </p:sp>
    </p:spTree>
    <p:extLst>
      <p:ext uri="{BB962C8B-B14F-4D97-AF65-F5344CB8AC3E}">
        <p14:creationId xmlns:p14="http://schemas.microsoft.com/office/powerpoint/2010/main" val="2316433758"/>
      </p:ext>
    </p:extLst>
  </p:cSld>
  <p:clrMapOvr>
    <a:masterClrMapping/>
  </p:clrMapOvr>
  <p:transition advTm="266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173A6C-60FB-420C-9795-70D997F74414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8D259CC-313F-4903-97AC-23FCB03201E2}"/>
              </a:ext>
            </a:extLst>
          </p:cNvPr>
          <p:cNvSpPr txBox="1">
            <a:spLocks/>
          </p:cNvSpPr>
          <p:nvPr/>
        </p:nvSpPr>
        <p:spPr>
          <a:xfrm>
            <a:off x="1814945" y="281160"/>
            <a:ext cx="6483928" cy="476026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400" b="1" noProof="0" dirty="0">
                <a:latin typeface="Courier New" pitchFamily="49" charset="0"/>
                <a:ea typeface="+mj-ea"/>
                <a:cs typeface="Courier New" pitchFamily="49" charset="0"/>
              </a:rPr>
              <a:t>What we need</a:t>
            </a:r>
            <a:endParaRPr kumimoji="0" lang="en-US" sz="2400" b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30th of June - MPC meeting M. Mantovani</a:t>
            </a:r>
            <a:endParaRPr lang="en-US" dirty="0"/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id="{A2D184A8-8756-49AE-B37D-920026E8F60C}"/>
              </a:ext>
            </a:extLst>
          </p:cNvPr>
          <p:cNvSpPr txBox="1"/>
          <p:nvPr/>
        </p:nvSpPr>
        <p:spPr>
          <a:xfrm>
            <a:off x="536213" y="993847"/>
            <a:ext cx="7901205" cy="2308324"/>
          </a:xfrm>
          <a:prstGeom prst="rect">
            <a:avLst/>
          </a:prstGeom>
          <a:solidFill>
            <a:srgbClr val="FFFFFF">
              <a:alpha val="6902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We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need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it-IT" sz="1600" b="1" dirty="0">
                <a:latin typeface="Courier New" pitchFamily="49" charset="0"/>
                <a:cs typeface="Courier New" pitchFamily="49" charset="0"/>
              </a:rPr>
              <a:t>Support from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DSPs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experts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(for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helping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the standard working and to create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functions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that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we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will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find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useful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85750" indent="-285750" algn="just">
              <a:buFontTx/>
              <a:buChar char="-"/>
            </a:pP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Documentation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marL="285750" indent="-285750" algn="just">
              <a:buFontTx/>
              <a:buChar char="-"/>
            </a:pP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Automatic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archiving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of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configurations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  <a:p>
            <a:pPr marL="285750" indent="-285750" algn="just">
              <a:buFontTx/>
              <a:buChar char="-"/>
            </a:pPr>
            <a:r>
              <a:rPr lang="it-IT" sz="1600" b="1" dirty="0">
                <a:latin typeface="Courier New" pitchFamily="49" charset="0"/>
                <a:cs typeface="Courier New" pitchFamily="49" charset="0"/>
              </a:rPr>
              <a:t>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possibility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to separate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few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process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in order to be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able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restart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the part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connected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to LSC or ASC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without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affecting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the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suspension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controls</a:t>
            </a:r>
          </a:p>
          <a:p>
            <a:pPr marL="285750" indent="-285750" algn="just">
              <a:buFontTx/>
              <a:buChar char="-"/>
            </a:pP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Storing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of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all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the settings (gain </a:t>
            </a:r>
            <a:r>
              <a:rPr lang="it-IT" sz="1600" b="1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…) in the data</a:t>
            </a:r>
          </a:p>
        </p:txBody>
      </p:sp>
    </p:spTree>
    <p:extLst>
      <p:ext uri="{BB962C8B-B14F-4D97-AF65-F5344CB8AC3E}">
        <p14:creationId xmlns:p14="http://schemas.microsoft.com/office/powerpoint/2010/main" val="2587952848"/>
      </p:ext>
    </p:extLst>
  </p:cSld>
  <p:clrMapOvr>
    <a:masterClrMapping/>
  </p:clrMapOvr>
  <p:transition advTm="266"/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1st year project</Template>
  <TotalTime>4586</TotalTime>
  <Words>223</Words>
  <Application>Microsoft Office PowerPoint</Application>
  <PresentationFormat>Presentazione su schermo (16:9)</PresentationFormat>
  <Paragraphs>32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Calibri</vt:lpstr>
      <vt:lpstr>Courier New</vt:lpstr>
      <vt:lpstr>Trebuchet MS</vt:lpstr>
      <vt:lpstr>Wingdings 2</vt:lpstr>
      <vt:lpstr>Revolution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European Gravitational Observatory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Mattia Boldrini</dc:creator>
  <cp:lastModifiedBy>Maddalena Mantovani</cp:lastModifiedBy>
  <cp:revision>387</cp:revision>
  <cp:lastPrinted>2016-01-29T14:54:32Z</cp:lastPrinted>
  <dcterms:created xsi:type="dcterms:W3CDTF">2020-11-19T09:31:19Z</dcterms:created>
  <dcterms:modified xsi:type="dcterms:W3CDTF">2025-06-30T07:44:18Z</dcterms:modified>
</cp:coreProperties>
</file>