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3"/>
    <p:restoredTop sz="94703"/>
  </p:normalViewPr>
  <p:slideViewPr>
    <p:cSldViewPr snapToGrid="0">
      <p:cViewPr>
        <p:scale>
          <a:sx n="69" d="100"/>
          <a:sy n="69" d="100"/>
        </p:scale>
        <p:origin x="-60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1143000" y="685800"/>
            <a:ext cx="4572000" cy="3429000"/>
          </a:xfrm>
          <a:prstGeom prst="rect">
            <a:avLst/>
          </a:prstGeom>
        </p:spPr>
        <p:txBody>
          <a:bodyPr/>
          <a:lstStyle/>
          <a:p>
            <a:endParaRPr/>
          </a:p>
        </p:txBody>
      </p:sp>
      <p:sp>
        <p:nvSpPr>
          <p:cNvPr id="167" name="Shape 1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pPr marL="285750" indent="-285750" defTabSz="914400">
              <a:lnSpc>
                <a:spcPct val="100000"/>
              </a:lnSpc>
              <a:spcBef>
                <a:spcPts val="600"/>
              </a:spcBef>
              <a:buSzPct val="100000"/>
              <a:buFont typeface="Arial"/>
              <a:buChar char="•"/>
              <a:defRPr sz="1200">
                <a:latin typeface="Open Sans"/>
                <a:ea typeface="Open Sans"/>
                <a:cs typeface="Open Sans"/>
                <a:sym typeface="Open Sans"/>
              </a:defRPr>
            </a:pPr>
            <a:r>
              <a:t>Si-fiber diameter:  3 mm </a:t>
            </a:r>
          </a:p>
          <a:p>
            <a:pPr marL="285750" indent="-285750" defTabSz="914400">
              <a:lnSpc>
                <a:spcPct val="100000"/>
              </a:lnSpc>
              <a:spcBef>
                <a:spcPts val="600"/>
              </a:spcBef>
              <a:buSzPct val="100000"/>
              <a:buFont typeface="Arial"/>
              <a:buChar char="•"/>
              <a:defRPr sz="1200">
                <a:latin typeface="Open Sans"/>
                <a:ea typeface="Open Sans"/>
                <a:cs typeface="Open Sans"/>
                <a:sym typeface="Open Sans"/>
              </a:defRPr>
            </a:pPr>
            <a:r>
              <a:t>Diameter variation: +/- 0.1 mm</a:t>
            </a:r>
          </a:p>
          <a:p>
            <a:pPr marL="285750" indent="-285750" defTabSz="914400">
              <a:lnSpc>
                <a:spcPct val="100000"/>
              </a:lnSpc>
              <a:spcBef>
                <a:spcPts val="600"/>
              </a:spcBef>
              <a:buSzPct val="100000"/>
              <a:buFont typeface="Arial"/>
              <a:buChar char="•"/>
              <a:defRPr sz="1200">
                <a:latin typeface="Open Sans"/>
                <a:ea typeface="Open Sans"/>
                <a:cs typeface="Open Sans"/>
                <a:sym typeface="Open Sans"/>
              </a:defRPr>
            </a:pPr>
            <a:r>
              <a:t>Length: up to 1.5 m</a:t>
            </a:r>
          </a:p>
          <a:p>
            <a:pPr marL="285750" indent="-285750" defTabSz="914400">
              <a:lnSpc>
                <a:spcPct val="100000"/>
              </a:lnSpc>
              <a:spcBef>
                <a:spcPts val="600"/>
              </a:spcBef>
              <a:buSzPct val="100000"/>
              <a:buFont typeface="Arial"/>
              <a:buChar char="•"/>
              <a:defRPr sz="1200">
                <a:latin typeface="Open Sans"/>
                <a:ea typeface="Open Sans"/>
                <a:cs typeface="Open Sans"/>
                <a:sym typeface="Open Sans"/>
              </a:defRPr>
            </a:pPr>
            <a:r>
              <a:t>Reproducible process with low fiber-to-fiber variation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Shape 522"/>
          <p:cNvSpPr>
            <a:spLocks noGrp="1" noRot="1" noChangeAspect="1"/>
          </p:cNvSpPr>
          <p:nvPr>
            <p:ph type="sldImg"/>
          </p:nvPr>
        </p:nvSpPr>
        <p:spPr>
          <a:prstGeom prst="rect">
            <a:avLst/>
          </a:prstGeom>
        </p:spPr>
        <p:txBody>
          <a:bodyPr/>
          <a:lstStyle/>
          <a:p>
            <a:endParaRPr/>
          </a:p>
        </p:txBody>
      </p:sp>
      <p:sp>
        <p:nvSpPr>
          <p:cNvPr id="523" name="Shape 523"/>
          <p:cNvSpPr>
            <a:spLocks noGrp="1"/>
          </p:cNvSpPr>
          <p:nvPr>
            <p:ph type="body" sz="quarter" idx="1"/>
          </p:nvPr>
        </p:nvSpPr>
        <p:spPr>
          <a:prstGeom prst="rect">
            <a:avLst/>
          </a:prstGeom>
        </p:spPr>
        <p:txBody>
          <a:bodyPr/>
          <a:lstStyle>
            <a:lvl1pPr defTabSz="914400">
              <a:lnSpc>
                <a:spcPct val="100000"/>
              </a:lnSpc>
              <a:defRPr sz="1200">
                <a:latin typeface="Aptos"/>
                <a:ea typeface="Aptos"/>
                <a:cs typeface="Aptos"/>
                <a:sym typeface="Aptos"/>
              </a:defRPr>
            </a:lvl1pPr>
          </a:lstStyle>
          <a:p>
            <a:r>
              <a:t>These are the current baseline parameters, with which the suspension thermal noise is actually below the required sensitivity curve of 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pPr defTabSz="914400">
              <a:lnSpc>
                <a:spcPct val="100000"/>
              </a:lnSpc>
              <a:defRPr sz="1200">
                <a:latin typeface="Aptos"/>
                <a:ea typeface="Aptos"/>
                <a:cs typeface="Aptos"/>
                <a:sym typeface="Aptos"/>
              </a:defRPr>
            </a:pPr>
            <a:r>
              <a:t>On the left is shown the expected sensitivity curve of ET, as the sum of the curves of the two interferometers.  On the right is shown the ET-LF sensitivity curve as a dark line, which is the sum of all the noise contributions that are marked in color.</a:t>
            </a:r>
          </a:p>
          <a:p>
            <a:pPr defTabSz="914400">
              <a:lnSpc>
                <a:spcPct val="100000"/>
              </a:lnSpc>
              <a:defRPr sz="1200">
                <a:latin typeface="Aptos"/>
                <a:ea typeface="Aptos"/>
                <a:cs typeface="Aptos"/>
                <a:sym typeface="Aptos"/>
              </a:defRPr>
            </a:pPr>
            <a:endParaRPr/>
          </a:p>
          <a:p>
            <a:pPr defTabSz="914400">
              <a:lnSpc>
                <a:spcPct val="100000"/>
              </a:lnSpc>
              <a:defRPr sz="1200">
                <a:latin typeface="Aptos"/>
                <a:ea typeface="Aptos"/>
                <a:cs typeface="Aptos"/>
                <a:sym typeface="Aptos"/>
              </a:defRPr>
            </a:pPr>
            <a:r>
              <a:t>Thanks to the multistage pendulum suspensions the influence of seismic noise can be limited to the frequency range below 2 Hz.</a:t>
            </a:r>
          </a:p>
          <a:p>
            <a:pPr defTabSz="914400">
              <a:lnSpc>
                <a:spcPct val="100000"/>
              </a:lnSpc>
              <a:defRPr sz="1200">
                <a:latin typeface="Aptos"/>
                <a:ea typeface="Aptos"/>
                <a:cs typeface="Aptos"/>
                <a:sym typeface="Aptos"/>
              </a:defRPr>
            </a:pPr>
            <a:r>
              <a:t>The operation at cryogenic temperatures reduces the influence of suspension thermal noise in the frequency range above 7 Hz to below the quantum noise</a:t>
            </a:r>
          </a:p>
          <a:p>
            <a:pPr defTabSz="914400">
              <a:lnSpc>
                <a:spcPct val="100000"/>
              </a:lnSpc>
              <a:defRPr sz="1200">
                <a:latin typeface="Aptos"/>
                <a:ea typeface="Aptos"/>
                <a:cs typeface="Aptos"/>
                <a:sym typeface="Aptos"/>
              </a:defRPr>
            </a:pPr>
            <a:r>
              <a:t>Below 7 Hz the sensitivity is limited by quantum noise, newtonian noise, and suspension thermal noise.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a:spLocks noGrp="1" noRot="1" noChangeAspect="1"/>
          </p:cNvSpPr>
          <p:nvPr>
            <p:ph type="sldImg"/>
          </p:nvPr>
        </p:nvSpPr>
        <p:spPr>
          <a:prstGeom prst="rect">
            <a:avLst/>
          </a:prstGeom>
        </p:spPr>
        <p:txBody>
          <a:bodyPr/>
          <a:lstStyle/>
          <a:p>
            <a:endParaRPr/>
          </a:p>
        </p:txBody>
      </p:sp>
      <p:sp>
        <p:nvSpPr>
          <p:cNvPr id="540" name="Shape 540"/>
          <p:cNvSpPr>
            <a:spLocks noGrp="1"/>
          </p:cNvSpPr>
          <p:nvPr>
            <p:ph type="body" sz="quarter" idx="1"/>
          </p:nvPr>
        </p:nvSpPr>
        <p:spPr>
          <a:prstGeom prst="rect">
            <a:avLst/>
          </a:prstGeom>
        </p:spPr>
        <p:txBody>
          <a:bodyPr/>
          <a:lstStyle/>
          <a:p>
            <a:pPr defTabSz="914400">
              <a:lnSpc>
                <a:spcPct val="100000"/>
              </a:lnSpc>
              <a:defRPr sz="1200">
                <a:latin typeface="Aptos"/>
                <a:ea typeface="Aptos"/>
                <a:cs typeface="Aptos"/>
                <a:sym typeface="Aptos"/>
              </a:defRPr>
            </a:pPr>
            <a:r>
              <a:t>Increasing suspension diameters results in better heat extraction and a lower mechanical stress, despite a higher suspension thermal noise. The current choice for the rods is a diameter of 3 mm.</a:t>
            </a:r>
          </a:p>
          <a:p>
            <a:pPr defTabSz="914400">
              <a:lnSpc>
                <a:spcPct val="100000"/>
              </a:lnSpc>
              <a:defRPr sz="1200">
                <a:latin typeface="Aptos"/>
                <a:ea typeface="Aptos"/>
                <a:cs typeface="Aptos"/>
                <a:sym typeface="Aptos"/>
              </a:defRPr>
            </a:pPr>
            <a:endParaRPr/>
          </a:p>
          <a:p>
            <a:pPr defTabSz="914400">
              <a:lnSpc>
                <a:spcPct val="100000"/>
              </a:lnSpc>
              <a:defRPr sz="1200">
                <a:latin typeface="Aptos"/>
                <a:ea typeface="Aptos"/>
                <a:cs typeface="Aptos"/>
                <a:sym typeface="Aptos"/>
              </a:defRPr>
            </a:pPr>
            <a:endParaRPr/>
          </a:p>
          <a:p>
            <a:pPr defTabSz="914400">
              <a:lnSpc>
                <a:spcPct val="100000"/>
              </a:lnSpc>
              <a:defRPr sz="1200">
                <a:latin typeface="Aptos"/>
                <a:ea typeface="Aptos"/>
                <a:cs typeface="Aptos"/>
                <a:sym typeface="Aptos"/>
              </a:defRPr>
            </a:pPr>
            <a:r>
              <a:t>Considering a heat load of 0,5 W, to keep the mirror within a temperature range between 15 K and 20 K, the marionette must be within a temperature range between 7.5 K and 15.5 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Shape 556"/>
          <p:cNvSpPr>
            <a:spLocks noGrp="1" noRot="1" noChangeAspect="1"/>
          </p:cNvSpPr>
          <p:nvPr>
            <p:ph type="sldImg"/>
          </p:nvPr>
        </p:nvSpPr>
        <p:spPr>
          <a:xfrm>
            <a:off x="381000" y="685800"/>
            <a:ext cx="6096000" cy="3429000"/>
          </a:xfrm>
          <a:prstGeom prst="rect">
            <a:avLst/>
          </a:prstGeom>
        </p:spPr>
        <p:txBody>
          <a:bodyPr/>
          <a:lstStyle/>
          <a:p>
            <a:endParaRPr/>
          </a:p>
        </p:txBody>
      </p:sp>
      <p:sp>
        <p:nvSpPr>
          <p:cNvPr id="557" name="Shape 557"/>
          <p:cNvSpPr>
            <a:spLocks noGrp="1"/>
          </p:cNvSpPr>
          <p:nvPr>
            <p:ph type="body" sz="quarter" idx="1"/>
          </p:nvPr>
        </p:nvSpPr>
        <p:spPr>
          <a:prstGeom prst="rect">
            <a:avLst/>
          </a:prstGeom>
        </p:spPr>
        <p:txBody>
          <a:bodyPr/>
          <a:lstStyle/>
          <a:p>
            <a:pPr defTabSz="914400">
              <a:lnSpc>
                <a:spcPct val="100000"/>
              </a:lnSpc>
              <a:defRPr sz="1200">
                <a:latin typeface="Aptos"/>
                <a:ea typeface="Aptos"/>
                <a:cs typeface="Aptos"/>
                <a:sym typeface="Aptos"/>
              </a:defRPr>
            </a:pPr>
            <a:r>
              <a:t>With 4 wires of 3 mm diameter supporting a 211 kg mirror, the stress on each wire is 73 MPa. Since there is still high variability in the measurements of breaking strength, in order to consider strength uncertainties, we apply a safety factor of 6. In this case we must have a tensile strength of at least 439 MPa. Improving the production process and the breaking strength measurements the reliability of the fibers would increase and the safety factor could be reduced.</a:t>
            </a:r>
          </a:p>
          <a:p>
            <a:pPr defTabSz="914400">
              <a:lnSpc>
                <a:spcPct val="100000"/>
              </a:lnSpc>
              <a:defRPr sz="1200">
                <a:latin typeface="Aptos"/>
                <a:ea typeface="Aptos"/>
                <a:cs typeface="Aptos"/>
                <a:sym typeface="Aptos"/>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Autore e data</a:t>
            </a:r>
          </a:p>
        </p:txBody>
      </p:sp>
      <p:sp>
        <p:nvSpPr>
          <p:cNvPr id="12" name="Titolo presentazion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Titolo presentazione</a:t>
            </a:r>
          </a:p>
        </p:txBody>
      </p:sp>
      <p:sp>
        <p:nvSpPr>
          <p:cNvPr id="13" name="Corpo livello uno…"/>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98" name="Corpo livello uno…"/>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06" name="Corpo livello uno…"/>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Dettagli informazione"/>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Dettagli informazione</a:t>
            </a:r>
          </a:p>
        </p:txBody>
      </p:sp>
      <p:sp>
        <p:nvSpPr>
          <p:cNvPr id="10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15" name="Attribuzion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Attribuzione</a:t>
            </a:r>
          </a:p>
        </p:txBody>
      </p:sp>
      <p:sp>
        <p:nvSpPr>
          <p:cNvPr id="116" name="Corpo livello uno…"/>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“Citazione degna di nota”</a:t>
            </a:r>
          </a:p>
          <a:p>
            <a:pPr lvl="1"/>
            <a:endParaRPr/>
          </a:p>
          <a:p>
            <a:pPr lvl="2"/>
            <a:endParaRPr/>
          </a:p>
          <a:p>
            <a:pPr lvl="3"/>
            <a:endParaRPr/>
          </a:p>
          <a:p>
            <a:pPr lvl="4"/>
            <a:endParaRP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24" name="Ciotola di insalata con riso saltato, uova sode e bacchett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Ciotola con frittelle al salmone, insalata e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Pappardelle con burro al prezzemolo, nocciole tostate e scaglie di parmigiano"/>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ciotola di insalata con riso saltato, uova sode e bacchett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14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9" name="Titolo Testo"/>
          <p:cNvSpPr txBox="1">
            <a:spLocks noGrp="1"/>
          </p:cNvSpPr>
          <p:nvPr>
            <p:ph type="title"/>
          </p:nvPr>
        </p:nvSpPr>
        <p:spPr>
          <a:xfrm>
            <a:off x="1676400" y="730250"/>
            <a:ext cx="21031200" cy="2651126"/>
          </a:xfrm>
          <a:prstGeom prst="rect">
            <a:avLst/>
          </a:prstGeom>
        </p:spPr>
        <p:txBody>
          <a:bodyPr lIns="91439" tIns="91439" rIns="91439" bIns="91439" anchor="ctr"/>
          <a:lstStyle>
            <a:lvl1pPr defTabSz="1828800">
              <a:lnSpc>
                <a:spcPct val="90000"/>
              </a:lnSpc>
              <a:defRPr sz="8800" b="0" spc="0">
                <a:latin typeface="Aptos Display"/>
                <a:ea typeface="Aptos Display"/>
                <a:cs typeface="Aptos Display"/>
                <a:sym typeface="Aptos Display"/>
              </a:defRPr>
            </a:lvl1pPr>
          </a:lstStyle>
          <a:p>
            <a:r>
              <a:t>Titolo Testo</a:t>
            </a:r>
          </a:p>
        </p:txBody>
      </p:sp>
      <p:sp>
        <p:nvSpPr>
          <p:cNvPr id="150" name="Corpo livello uno…"/>
          <p:cNvSpPr txBox="1">
            <a:spLocks noGrp="1"/>
          </p:cNvSpPr>
          <p:nvPr>
            <p:ph type="body" idx="1"/>
          </p:nvPr>
        </p:nvSpPr>
        <p:spPr>
          <a:xfrm>
            <a:off x="1676400" y="3651250"/>
            <a:ext cx="21031200" cy="8702676"/>
          </a:xfrm>
          <a:prstGeom prst="rect">
            <a:avLst/>
          </a:prstGeom>
        </p:spPr>
        <p:txBody>
          <a:bodyPr lIns="91439" tIns="91439" rIns="91439" bIns="91439"/>
          <a:lstStyle>
            <a:lvl1pPr marL="457200" indent="-457200" defTabSz="1828800">
              <a:spcBef>
                <a:spcPts val="2000"/>
              </a:spcBef>
              <a:buSzPct val="100000"/>
              <a:buFont typeface="Arial"/>
              <a:defRPr sz="5600">
                <a:latin typeface="Aptos"/>
                <a:ea typeface="Aptos"/>
                <a:cs typeface="Aptos"/>
                <a:sym typeface="Aptos"/>
              </a:defRPr>
            </a:lvl1pPr>
            <a:lvl2pPr marL="990600" indent="-533400" defTabSz="1828800">
              <a:spcBef>
                <a:spcPts val="2000"/>
              </a:spcBef>
              <a:buSzPct val="100000"/>
              <a:buFont typeface="Arial"/>
              <a:defRPr sz="5600">
                <a:latin typeface="Aptos"/>
                <a:ea typeface="Aptos"/>
                <a:cs typeface="Aptos"/>
                <a:sym typeface="Aptos"/>
              </a:defRPr>
            </a:lvl2pPr>
            <a:lvl3pPr marL="1554479" indent="-640079" defTabSz="1828800">
              <a:spcBef>
                <a:spcPts val="2000"/>
              </a:spcBef>
              <a:buSzPct val="100000"/>
              <a:buFont typeface="Arial"/>
              <a:defRPr sz="5600">
                <a:latin typeface="Aptos"/>
                <a:ea typeface="Aptos"/>
                <a:cs typeface="Aptos"/>
                <a:sym typeface="Aptos"/>
              </a:defRPr>
            </a:lvl3pPr>
            <a:lvl4pPr marL="2082800" indent="-711200" defTabSz="1828800">
              <a:spcBef>
                <a:spcPts val="2000"/>
              </a:spcBef>
              <a:buSzPct val="100000"/>
              <a:buFont typeface="Arial"/>
              <a:defRPr sz="5600">
                <a:latin typeface="Aptos"/>
                <a:ea typeface="Aptos"/>
                <a:cs typeface="Aptos"/>
                <a:sym typeface="Aptos"/>
              </a:defRPr>
            </a:lvl4pPr>
            <a:lvl5pPr marL="2540000" indent="-711200" defTabSz="1828800">
              <a:spcBef>
                <a:spcPts val="2000"/>
              </a:spcBef>
              <a:buSzPct val="100000"/>
              <a:buFont typeface="Arial"/>
              <a:defRPr sz="5600">
                <a:latin typeface="Aptos"/>
                <a:ea typeface="Aptos"/>
                <a:cs typeface="Aptos"/>
                <a:sym typeface="Apto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1" name="Numero diapositiva"/>
          <p:cNvSpPr txBox="1">
            <a:spLocks noGrp="1"/>
          </p:cNvSpPr>
          <p:nvPr>
            <p:ph type="sldNum" sz="quarter" idx="2"/>
          </p:nvPr>
        </p:nvSpPr>
        <p:spPr>
          <a:xfrm>
            <a:off x="22172989" y="12802235"/>
            <a:ext cx="534611" cy="551181"/>
          </a:xfrm>
          <a:prstGeom prst="rect">
            <a:avLst/>
          </a:prstGeom>
        </p:spPr>
        <p:txBody>
          <a:bodyPr lIns="91439" tIns="91439" rIns="91439" bIns="91439" anchor="ctr"/>
          <a:lstStyle>
            <a:lvl1pPr algn="r" defTabSz="1828800">
              <a:defRPr sz="2400">
                <a:solidFill>
                  <a:srgbClr val="757575"/>
                </a:solidFill>
                <a:latin typeface="Aptos"/>
                <a:ea typeface="Aptos"/>
                <a:cs typeface="Aptos"/>
                <a:sym typeface="Aptos"/>
              </a:defRPr>
            </a:lvl1p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58" name="Titolo Testo"/>
          <p:cNvSpPr txBox="1">
            <a:spLocks noGrp="1"/>
          </p:cNvSpPr>
          <p:nvPr>
            <p:ph type="title"/>
          </p:nvPr>
        </p:nvSpPr>
        <p:spPr>
          <a:xfrm>
            <a:off x="3048000" y="2244725"/>
            <a:ext cx="18288000" cy="4775201"/>
          </a:xfrm>
          <a:prstGeom prst="rect">
            <a:avLst/>
          </a:prstGeom>
        </p:spPr>
        <p:txBody>
          <a:bodyPr lIns="91439" tIns="91439" rIns="91439" bIns="91439" anchor="b"/>
          <a:lstStyle>
            <a:lvl1pPr algn="ctr" defTabSz="1828800">
              <a:lnSpc>
                <a:spcPct val="90000"/>
              </a:lnSpc>
              <a:defRPr sz="12000" b="0" spc="0">
                <a:latin typeface="Aptos Display"/>
                <a:ea typeface="Aptos Display"/>
                <a:cs typeface="Aptos Display"/>
                <a:sym typeface="Aptos Display"/>
              </a:defRPr>
            </a:lvl1pPr>
          </a:lstStyle>
          <a:p>
            <a:r>
              <a:t>Titolo Testo</a:t>
            </a:r>
          </a:p>
        </p:txBody>
      </p:sp>
      <p:sp>
        <p:nvSpPr>
          <p:cNvPr id="159" name="Corpo livello uno…"/>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defTabSz="1828800">
              <a:spcBef>
                <a:spcPts val="2000"/>
              </a:spcBef>
              <a:buSzTx/>
              <a:buNone/>
              <a:defRPr>
                <a:latin typeface="Aptos"/>
                <a:ea typeface="Aptos"/>
                <a:cs typeface="Aptos"/>
                <a:sym typeface="Aptos"/>
              </a:defRPr>
            </a:lvl1pPr>
            <a:lvl2pPr marL="0" indent="457200" algn="ctr" defTabSz="1828800">
              <a:spcBef>
                <a:spcPts val="2000"/>
              </a:spcBef>
              <a:buSzTx/>
              <a:buNone/>
              <a:defRPr>
                <a:latin typeface="Aptos"/>
                <a:ea typeface="Aptos"/>
                <a:cs typeface="Aptos"/>
                <a:sym typeface="Aptos"/>
              </a:defRPr>
            </a:lvl2pPr>
            <a:lvl3pPr marL="0" indent="914400" algn="ctr" defTabSz="1828800">
              <a:spcBef>
                <a:spcPts val="2000"/>
              </a:spcBef>
              <a:buSzTx/>
              <a:buNone/>
              <a:defRPr>
                <a:latin typeface="Aptos"/>
                <a:ea typeface="Aptos"/>
                <a:cs typeface="Aptos"/>
                <a:sym typeface="Aptos"/>
              </a:defRPr>
            </a:lvl3pPr>
            <a:lvl4pPr marL="0" indent="1371600" algn="ctr" defTabSz="1828800">
              <a:spcBef>
                <a:spcPts val="2000"/>
              </a:spcBef>
              <a:buSzTx/>
              <a:buNone/>
              <a:defRPr>
                <a:latin typeface="Aptos"/>
                <a:ea typeface="Aptos"/>
                <a:cs typeface="Aptos"/>
                <a:sym typeface="Aptos"/>
              </a:defRPr>
            </a:lvl4pPr>
            <a:lvl5pPr marL="0" indent="1828800" algn="ctr" defTabSz="1828800">
              <a:spcBef>
                <a:spcPts val="2000"/>
              </a:spcBef>
              <a:buSzTx/>
              <a:buNone/>
              <a:defRPr>
                <a:latin typeface="Aptos"/>
                <a:ea typeface="Aptos"/>
                <a:cs typeface="Aptos"/>
                <a:sym typeface="Apto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60" name="Numero diapositiva"/>
          <p:cNvSpPr txBox="1">
            <a:spLocks noGrp="1"/>
          </p:cNvSpPr>
          <p:nvPr>
            <p:ph type="sldNum" sz="quarter" idx="2"/>
          </p:nvPr>
        </p:nvSpPr>
        <p:spPr>
          <a:xfrm>
            <a:off x="22172989" y="12802235"/>
            <a:ext cx="534611" cy="551181"/>
          </a:xfrm>
          <a:prstGeom prst="rect">
            <a:avLst/>
          </a:prstGeom>
        </p:spPr>
        <p:txBody>
          <a:bodyPr lIns="91439" tIns="91439" rIns="91439" bIns="91439" anchor="ctr"/>
          <a:lstStyle>
            <a:lvl1pPr algn="r" defTabSz="1828800">
              <a:defRPr sz="2400">
                <a:solidFill>
                  <a:srgbClr val="757575"/>
                </a:solidFill>
                <a:latin typeface="Aptos"/>
                <a:ea typeface="Aptos"/>
                <a:cs typeface="Aptos"/>
                <a:sym typeface="Aptos"/>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Avocado e lime"/>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olo presentazion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Titolo presentazione</a:t>
            </a:r>
          </a:p>
        </p:txBody>
      </p:sp>
      <p:sp>
        <p:nvSpPr>
          <p:cNvPr id="23" name="Autore e data"/>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Autore e data</a:t>
            </a:r>
          </a:p>
        </p:txBody>
      </p:sp>
      <p:sp>
        <p:nvSpPr>
          <p:cNvPr id="24" name="Corpo livello uno…"/>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Sottotitolo presentazione</a:t>
            </a:r>
          </a:p>
          <a:p>
            <a:pPr lvl="1"/>
            <a:endParaRPr/>
          </a:p>
          <a:p>
            <a:pPr lvl="2"/>
            <a:endParaRPr/>
          </a:p>
          <a:p>
            <a:pPr lvl="3"/>
            <a:endParaRPr/>
          </a:p>
          <a:p>
            <a:pPr lvl="4"/>
            <a:endParaRP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Ciotola con frittelle al salmone, insalata e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itolo"/>
          <p:cNvSpPr txBox="1">
            <a:spLocks noGrp="1"/>
          </p:cNvSpPr>
          <p:nvPr>
            <p:ph type="title" hasCustomPrompt="1"/>
          </p:nvPr>
        </p:nvSpPr>
        <p:spPr>
          <a:xfrm>
            <a:off x="1206500" y="1270000"/>
            <a:ext cx="9779000" cy="5882273"/>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42" name="Titolo"/>
          <p:cNvSpPr txBox="1">
            <a:spLocks noGrp="1"/>
          </p:cNvSpPr>
          <p:nvPr>
            <p:ph type="title" hasCustomPrompt="1"/>
          </p:nvPr>
        </p:nvSpPr>
        <p:spPr>
          <a:prstGeom prst="rect">
            <a:avLst/>
          </a:prstGeom>
        </p:spPr>
        <p:txBody>
          <a:bodyPr/>
          <a:lstStyle/>
          <a:p>
            <a:r>
              <a:t>Titolo</a:t>
            </a:r>
          </a:p>
        </p:txBody>
      </p:sp>
      <p:sp>
        <p:nvSpPr>
          <p:cNvPr id="43" name="Sottotitolo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diapositiva</a:t>
            </a:r>
          </a:p>
        </p:txBody>
      </p:sp>
      <p:sp>
        <p:nvSpPr>
          <p:cNvPr id="44"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4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numCol="2" spcCol="1098550"/>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Sottotitolo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diapositiva</a:t>
            </a:r>
          </a:p>
        </p:txBody>
      </p:sp>
      <p:sp>
        <p:nvSpPr>
          <p:cNvPr id="61" name="Corpo livello uno…"/>
          <p:cNvSpPr txBox="1">
            <a:spLocks noGrp="1"/>
          </p:cNvSpPr>
          <p:nvPr>
            <p:ph type="body" sz="half" idx="1" hasCustomPrompt="1"/>
          </p:nvPr>
        </p:nvSpPr>
        <p:spPr>
          <a:xfrm>
            <a:off x="1206500" y="4248504"/>
            <a:ext cx="9779000" cy="8256630"/>
          </a:xfrm>
          <a:prstGeom prst="rect">
            <a:avLst/>
          </a:prstGeom>
        </p:spPr>
        <p:txBody>
          <a:bodyPr/>
          <a:lstStyle/>
          <a:p>
            <a:r>
              <a:t>Testo elenco puntato diapositiva</a:t>
            </a:r>
          </a:p>
          <a:p>
            <a:pPr lvl="1"/>
            <a:endParaRPr/>
          </a:p>
          <a:p>
            <a:pPr lvl="2"/>
            <a:endParaRPr/>
          </a:p>
          <a:p>
            <a:pPr lvl="3"/>
            <a:endParaRPr/>
          </a:p>
          <a:p>
            <a:pPr lvl="4"/>
            <a:endParaRPr/>
          </a:p>
        </p:txBody>
      </p:sp>
      <p:sp>
        <p:nvSpPr>
          <p:cNvPr id="62" name="Pappardelle con burro al prezzemolo, nocciole tostate e scaglie di parmigiano"/>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itolo"/>
          <p:cNvSpPr txBox="1">
            <a:spLocks noGrp="1"/>
          </p:cNvSpPr>
          <p:nvPr>
            <p:ph type="title" hasCustomPrompt="1"/>
          </p:nvPr>
        </p:nvSpPr>
        <p:spPr>
          <a:xfrm>
            <a:off x="1206500" y="1079500"/>
            <a:ext cx="9779000" cy="1435100"/>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Titolo sezione</a:t>
            </a:r>
          </a:p>
        </p:txBody>
      </p:sp>
      <p:sp>
        <p:nvSpPr>
          <p:cNvPr id="72"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1206500" y="1079500"/>
            <a:ext cx="21971000" cy="1434949"/>
          </a:xfrm>
          <a:prstGeom prst="rect">
            <a:avLst/>
          </a:prstGeom>
        </p:spPr>
        <p:txBody>
          <a:bodyPr/>
          <a:lstStyle/>
          <a:p>
            <a:r>
              <a:t>Titolo</a:t>
            </a:r>
          </a:p>
        </p:txBody>
      </p:sp>
      <p:sp>
        <p:nvSpPr>
          <p:cNvPr id="80" name="Sottotitolo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diapositiva</a:t>
            </a: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88" name="Titolo programma"/>
          <p:cNvSpPr txBox="1">
            <a:spLocks noGrp="1"/>
          </p:cNvSpPr>
          <p:nvPr>
            <p:ph type="title" hasCustomPrompt="1"/>
          </p:nvPr>
        </p:nvSpPr>
        <p:spPr>
          <a:xfrm>
            <a:off x="1206500" y="1079500"/>
            <a:ext cx="21971000" cy="1435100"/>
          </a:xfrm>
          <a:prstGeom prst="rect">
            <a:avLst/>
          </a:prstGeom>
        </p:spPr>
        <p:txBody>
          <a:bodyPr/>
          <a:lstStyle/>
          <a:p>
            <a:r>
              <a:t>Titolo programma</a:t>
            </a:r>
          </a:p>
        </p:txBody>
      </p:sp>
      <p:sp>
        <p:nvSpPr>
          <p:cNvPr id="89" name="Sottotitolo programm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programma</a:t>
            </a:r>
          </a:p>
        </p:txBody>
      </p:sp>
      <p:sp>
        <p:nvSpPr>
          <p:cNvPr id="90" name="Corpo livello uno…"/>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Argomenti del programma</a:t>
            </a:r>
          </a:p>
          <a:p>
            <a:pPr lvl="1"/>
            <a:endParaRPr/>
          </a:p>
          <a:p>
            <a:pPr lvl="2"/>
            <a:endParaRPr/>
          </a:p>
          <a:p>
            <a:pPr lvl="3"/>
            <a:endParaRPr/>
          </a:p>
          <a:p>
            <a:pPr lvl="4"/>
            <a:endParaRP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Titolo</a:t>
            </a:r>
          </a:p>
        </p:txBody>
      </p:sp>
      <p:sp>
        <p:nvSpPr>
          <p:cNvPr id="3" name="Corpo livello uno…"/>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Testo elenco puntato diapositiva</a:t>
            </a:r>
          </a:p>
          <a:p>
            <a:pPr lvl="1"/>
            <a:endParaRPr/>
          </a:p>
          <a:p>
            <a:pPr lvl="2"/>
            <a:endParaRPr/>
          </a:p>
          <a:p>
            <a:pPr lvl="3"/>
            <a:endParaRPr/>
          </a:p>
          <a:p>
            <a:pPr lvl="4"/>
            <a:endParaRPr/>
          </a:p>
        </p:txBody>
      </p:sp>
      <p:sp>
        <p:nvSpPr>
          <p:cNvPr id="4" name="Numero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5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4.png"/><Relationship Id="rId5" Type="http://schemas.openxmlformats.org/officeDocument/2006/relationships/slideLayout" Target="../slideLayouts/slideLayout1.xml"/><Relationship Id="rId4" Type="http://schemas.openxmlformats.org/officeDocument/2006/relationships/video" Target="../media/media2.mp4"/></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image" Target="../media/image71.png"/><Relationship Id="rId16" Type="http://schemas.openxmlformats.org/officeDocument/2006/relationships/image" Target="../media/image85.png"/><Relationship Id="rId1" Type="http://schemas.openxmlformats.org/officeDocument/2006/relationships/slideLayout" Target="../slideLayouts/slideLayout16.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1.jpeg"/><Relationship Id="rId3" Type="http://schemas.openxmlformats.org/officeDocument/2006/relationships/image" Target="../media/image9.png"/><Relationship Id="rId21" Type="http://schemas.openxmlformats.org/officeDocument/2006/relationships/image" Target="../media/image2.jpeg"/><Relationship Id="rId7" Type="http://schemas.openxmlformats.org/officeDocument/2006/relationships/image" Target="../media/image4.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image" Target="../media/image8.png"/><Relationship Id="rId16" Type="http://schemas.openxmlformats.org/officeDocument/2006/relationships/image" Target="../media/image19.png"/><Relationship Id="rId20"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1.jpeg"/><Relationship Id="rId15" Type="http://schemas.openxmlformats.org/officeDocument/2006/relationships/image" Target="../media/image3.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5.png"/><Relationship Id="rId14" Type="http://schemas.openxmlformats.org/officeDocument/2006/relationships/image" Target="../media/image18.png"/><Relationship Id="rId2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91.png"/></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30.jpe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6.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6.xml"/><Relationship Id="rId5" Type="http://schemas.openxmlformats.org/officeDocument/2006/relationships/image" Target="../media/image46.jpeg"/><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5" Type="http://schemas.openxmlformats.org/officeDocument/2006/relationships/image" Target="../media/image50.jpe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12835466" y="981074"/>
            <a:ext cx="10583327" cy="3257551"/>
          </a:xfrm>
          <a:prstGeom prst="rect">
            <a:avLst/>
          </a:prstGeom>
        </p:spPr>
        <p:txBody>
          <a:bodyPr/>
          <a:lstStyle>
            <a:lvl1pPr algn="l" defTabSz="1773936">
              <a:defRPr sz="7178" b="1"/>
            </a:lvl1pPr>
          </a:lstStyle>
          <a:p>
            <a:r>
              <a:t>Status of crystalline monolithic suspension for ET-LF </a:t>
            </a:r>
          </a:p>
        </p:txBody>
      </p:sp>
      <p:pic>
        <p:nvPicPr>
          <p:cNvPr id="170" name="Picture 3" descr="Picture 3"/>
          <p:cNvPicPr>
            <a:picLocks noChangeAspect="1"/>
          </p:cNvPicPr>
          <p:nvPr/>
        </p:nvPicPr>
        <p:blipFill>
          <a:blip r:embed="rId2"/>
          <a:srcRect l="26780" r="23207"/>
          <a:stretch>
            <a:fillRect/>
          </a:stretch>
        </p:blipFill>
        <p:spPr>
          <a:xfrm>
            <a:off x="3" y="3174"/>
            <a:ext cx="12192105" cy="13712826"/>
          </a:xfrm>
          <a:custGeom>
            <a:avLst/>
            <a:gdLst/>
            <a:ahLst/>
            <a:cxnLst>
              <a:cxn ang="0">
                <a:pos x="wd2" y="hd2"/>
              </a:cxn>
              <a:cxn ang="5400000">
                <a:pos x="wd2" y="hd2"/>
              </a:cxn>
              <a:cxn ang="10800000">
                <a:pos x="wd2" y="hd2"/>
              </a:cxn>
              <a:cxn ang="16200000">
                <a:pos x="wd2" y="hd2"/>
              </a:cxn>
            </a:cxnLst>
            <a:rect l="0" t="0" r="r" b="b"/>
            <a:pathLst>
              <a:path w="20945" h="21600" extrusionOk="0">
                <a:moveTo>
                  <a:pt x="0" y="0"/>
                </a:moveTo>
                <a:lnTo>
                  <a:pt x="0" y="21600"/>
                </a:lnTo>
                <a:lnTo>
                  <a:pt x="20676" y="21600"/>
                </a:lnTo>
                <a:lnTo>
                  <a:pt x="20564" y="20869"/>
                </a:lnTo>
                <a:cubicBezTo>
                  <a:pt x="19664" y="14092"/>
                  <a:pt x="21600" y="7027"/>
                  <a:pt x="20700" y="250"/>
                </a:cubicBezTo>
                <a:lnTo>
                  <a:pt x="20661" y="0"/>
                </a:lnTo>
                <a:lnTo>
                  <a:pt x="0" y="0"/>
                </a:lnTo>
                <a:close/>
              </a:path>
            </a:pathLst>
          </a:custGeom>
          <a:ln w="12700">
            <a:miter lim="400000"/>
          </a:ln>
        </p:spPr>
      </p:pic>
      <p:sp>
        <p:nvSpPr>
          <p:cNvPr id="171" name="TextBox 2"/>
          <p:cNvSpPr txBox="1"/>
          <p:nvPr/>
        </p:nvSpPr>
        <p:spPr>
          <a:xfrm>
            <a:off x="12926906" y="6469463"/>
            <a:ext cx="10400447" cy="7505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pPr marL="228600" indent="-457200" algn="l" defTabSz="1828800">
              <a:lnSpc>
                <a:spcPct val="90000"/>
              </a:lnSpc>
              <a:spcBef>
                <a:spcPts val="1200"/>
              </a:spcBef>
              <a:buSzPct val="100000"/>
              <a:buFont typeface="Arial"/>
              <a:buChar char="•"/>
              <a:defRPr sz="3600" b="1">
                <a:solidFill>
                  <a:srgbClr val="000000"/>
                </a:solidFill>
                <a:latin typeface="Aptos"/>
                <a:ea typeface="Aptos"/>
                <a:cs typeface="Aptos"/>
                <a:sym typeface="Aptos"/>
              </a:defRPr>
            </a:pPr>
            <a:r>
              <a:t>Michele Arcangelo Dicorato, Nicolo’ Baldicchi, Flavio Travasso</a:t>
            </a:r>
            <a:r>
              <a:rPr b="0"/>
              <a:t> – University of Camerino, University of Perugia</a:t>
            </a:r>
          </a:p>
          <a:p>
            <a:pPr marL="228600" indent="-457200" algn="l" defTabSz="1828800">
              <a:lnSpc>
                <a:spcPct val="90000"/>
              </a:lnSpc>
              <a:spcBef>
                <a:spcPts val="1200"/>
              </a:spcBef>
              <a:buSzPct val="100000"/>
              <a:buFont typeface="Arial"/>
              <a:buChar char="•"/>
              <a:defRPr sz="3600">
                <a:solidFill>
                  <a:srgbClr val="000000"/>
                </a:solidFill>
                <a:latin typeface="Aptos"/>
                <a:ea typeface="Aptos"/>
                <a:cs typeface="Aptos"/>
                <a:sym typeface="Aptos"/>
              </a:defRPr>
            </a:pPr>
            <a:r>
              <a:t>Ardiana Nela (IGR) – University of Glasgow</a:t>
            </a:r>
          </a:p>
          <a:p>
            <a:pPr marL="228600" indent="-457200" algn="l" defTabSz="1828800">
              <a:lnSpc>
                <a:spcPct val="90000"/>
              </a:lnSpc>
              <a:spcBef>
                <a:spcPts val="1200"/>
              </a:spcBef>
              <a:buSzPct val="100000"/>
              <a:buFont typeface="Arial"/>
              <a:buChar char="•"/>
              <a:defRPr sz="3600">
                <a:solidFill>
                  <a:srgbClr val="000000"/>
                </a:solidFill>
                <a:latin typeface="Aptos"/>
                <a:ea typeface="Aptos"/>
                <a:cs typeface="Aptos"/>
                <a:sym typeface="Aptos"/>
              </a:defRPr>
            </a:pPr>
            <a:r>
              <a:t>Iryna Buchovska, Robert Menzel – Institut für Kristallzüchtung, Berlin</a:t>
            </a:r>
          </a:p>
        </p:txBody>
      </p:sp>
      <p:pic>
        <p:nvPicPr>
          <p:cNvPr id="172" name="Picture 9" descr="Picture 9"/>
          <p:cNvPicPr>
            <a:picLocks noChangeAspect="1"/>
          </p:cNvPicPr>
          <p:nvPr/>
        </p:nvPicPr>
        <p:blipFill>
          <a:blip r:embed="rId3"/>
          <a:stretch>
            <a:fillRect/>
          </a:stretch>
        </p:blipFill>
        <p:spPr>
          <a:xfrm>
            <a:off x="9003611" y="11169446"/>
            <a:ext cx="2184471" cy="1890859"/>
          </a:xfrm>
          <a:prstGeom prst="rect">
            <a:avLst/>
          </a:prstGeom>
          <a:ln w="12700">
            <a:miter lim="400000"/>
          </a:ln>
        </p:spPr>
      </p:pic>
      <p:pic>
        <p:nvPicPr>
          <p:cNvPr id="173" name="Picture 2" descr="Picture 2"/>
          <p:cNvPicPr>
            <a:picLocks noChangeAspect="1"/>
          </p:cNvPicPr>
          <p:nvPr/>
        </p:nvPicPr>
        <p:blipFill>
          <a:blip r:embed="rId4"/>
          <a:stretch>
            <a:fillRect/>
          </a:stretch>
        </p:blipFill>
        <p:spPr>
          <a:xfrm>
            <a:off x="14050703" y="11169446"/>
            <a:ext cx="2025431" cy="2025431"/>
          </a:xfrm>
          <a:prstGeom prst="rect">
            <a:avLst/>
          </a:prstGeom>
          <a:ln w="12700">
            <a:miter lim="400000"/>
          </a:ln>
        </p:spPr>
      </p:pic>
      <p:pic>
        <p:nvPicPr>
          <p:cNvPr id="174" name="Picture 12" descr="Picture 12"/>
          <p:cNvPicPr>
            <a:picLocks noChangeAspect="1"/>
          </p:cNvPicPr>
          <p:nvPr/>
        </p:nvPicPr>
        <p:blipFill>
          <a:blip r:embed="rId5"/>
          <a:stretch>
            <a:fillRect/>
          </a:stretch>
        </p:blipFill>
        <p:spPr>
          <a:xfrm>
            <a:off x="12058484" y="11169446"/>
            <a:ext cx="1544111" cy="1890859"/>
          </a:xfrm>
          <a:prstGeom prst="rect">
            <a:avLst/>
          </a:prstGeom>
          <a:ln w="12700">
            <a:miter lim="400000"/>
          </a:ln>
        </p:spPr>
      </p:pic>
      <p:pic>
        <p:nvPicPr>
          <p:cNvPr id="175" name="Picture 4" descr="Picture 4"/>
          <p:cNvPicPr>
            <a:picLocks noChangeAspect="1"/>
          </p:cNvPicPr>
          <p:nvPr/>
        </p:nvPicPr>
        <p:blipFill>
          <a:blip r:embed="rId6"/>
          <a:stretch>
            <a:fillRect/>
          </a:stretch>
        </p:blipFill>
        <p:spPr>
          <a:xfrm>
            <a:off x="20424607" y="11169446"/>
            <a:ext cx="3959393" cy="1816785"/>
          </a:xfrm>
          <a:prstGeom prst="rect">
            <a:avLst/>
          </a:prstGeom>
          <a:ln w="12700">
            <a:miter lim="400000"/>
          </a:ln>
        </p:spPr>
      </p:pic>
      <p:pic>
        <p:nvPicPr>
          <p:cNvPr id="176" name="Immagine 8" descr="Immagine 8"/>
          <p:cNvPicPr>
            <a:picLocks noChangeAspect="1"/>
          </p:cNvPicPr>
          <p:nvPr/>
        </p:nvPicPr>
        <p:blipFill>
          <a:blip r:embed="rId7"/>
          <a:stretch>
            <a:fillRect/>
          </a:stretch>
        </p:blipFill>
        <p:spPr>
          <a:xfrm>
            <a:off x="16465216" y="11262190"/>
            <a:ext cx="3959393" cy="1724041"/>
          </a:xfrm>
          <a:prstGeom prst="rect">
            <a:avLst/>
          </a:prstGeom>
          <a:ln w="12700">
            <a:miter lim="400000"/>
          </a:ln>
        </p:spPr>
      </p:pic>
      <p:pic>
        <p:nvPicPr>
          <p:cNvPr id="177" name="Picture 9" descr="Picture 9"/>
          <p:cNvPicPr>
            <a:picLocks noChangeAspect="1"/>
          </p:cNvPicPr>
          <p:nvPr/>
        </p:nvPicPr>
        <p:blipFill>
          <a:blip r:embed="rId8"/>
          <a:stretch>
            <a:fillRect/>
          </a:stretch>
        </p:blipFill>
        <p:spPr>
          <a:xfrm>
            <a:off x="16429755" y="11276183"/>
            <a:ext cx="3994853" cy="1811953"/>
          </a:xfrm>
          <a:prstGeom prst="rect">
            <a:avLst/>
          </a:prstGeom>
          <a:ln w="12700">
            <a:miter lim="400000"/>
          </a:ln>
        </p:spPr>
      </p:pic>
      <p:sp>
        <p:nvSpPr>
          <p:cNvPr id="178" name="Title 1"/>
          <p:cNvSpPr txBox="1"/>
          <p:nvPr/>
        </p:nvSpPr>
        <p:spPr>
          <a:xfrm>
            <a:off x="12835466" y="2082548"/>
            <a:ext cx="10583327" cy="3257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lvl1pPr algn="l" defTabSz="1828800">
              <a:lnSpc>
                <a:spcPct val="90000"/>
              </a:lnSpc>
              <a:defRPr sz="3600">
                <a:solidFill>
                  <a:srgbClr val="000000"/>
                </a:solidFill>
                <a:latin typeface="Aptos Display"/>
                <a:ea typeface="Aptos Display"/>
                <a:cs typeface="Aptos Display"/>
                <a:sym typeface="Aptos Display"/>
              </a:defRPr>
            </a:lvl1pPr>
          </a:lstStyle>
          <a:p>
            <a:r>
              <a:t>Gravitational Waves and Detection Technologies - PAS Rome meeting 2026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 name="bending.png" descr="bending.png"/>
          <p:cNvPicPr>
            <a:picLocks noChangeAspect="1"/>
          </p:cNvPicPr>
          <p:nvPr/>
        </p:nvPicPr>
        <p:blipFill>
          <a:blip r:embed="rId2"/>
          <a:stretch>
            <a:fillRect/>
          </a:stretch>
        </p:blipFill>
        <p:spPr>
          <a:xfrm>
            <a:off x="16536553" y="393519"/>
            <a:ext cx="7859130" cy="12574607"/>
          </a:xfrm>
          <a:prstGeom prst="rect">
            <a:avLst/>
          </a:prstGeom>
          <a:ln w="12700">
            <a:miter lim="400000"/>
          </a:ln>
        </p:spPr>
      </p:pic>
      <p:sp>
        <p:nvSpPr>
          <p:cNvPr id="394" name="Lower dispersion but still some outliers"/>
          <p:cNvSpPr txBox="1"/>
          <p:nvPr/>
        </p:nvSpPr>
        <p:spPr>
          <a:xfrm>
            <a:off x="10181532" y="3087831"/>
            <a:ext cx="5633827"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500">
                <a:solidFill>
                  <a:srgbClr val="000000"/>
                </a:solidFill>
                <a:latin typeface="Aptos"/>
                <a:ea typeface="Aptos"/>
                <a:cs typeface="Aptos"/>
                <a:sym typeface="Aptos"/>
              </a:defRPr>
            </a:lvl1pPr>
          </a:lstStyle>
          <a:p>
            <a:r>
              <a:t>Lower dispersion but still some outliers</a:t>
            </a:r>
          </a:p>
        </p:txBody>
      </p:sp>
      <p:sp>
        <p:nvSpPr>
          <p:cNvPr id="395" name="Linea"/>
          <p:cNvSpPr/>
          <p:nvPr/>
        </p:nvSpPr>
        <p:spPr>
          <a:xfrm>
            <a:off x="15827168" y="9545708"/>
            <a:ext cx="4106730" cy="1294073"/>
          </a:xfrm>
          <a:prstGeom prst="line">
            <a:avLst/>
          </a:prstGeom>
          <a:ln w="25400">
            <a:solidFill>
              <a:srgbClr val="000000"/>
            </a:solidFill>
            <a:miter lim="400000"/>
            <a:tailEnd type="triangle"/>
          </a:ln>
        </p:spPr>
        <p:txBody>
          <a:bodyPr lIns="50800" tIns="50800" rIns="50800" bIns="50800" anchor="ctr"/>
          <a:lstStyle/>
          <a:p>
            <a:endParaRPr/>
          </a:p>
        </p:txBody>
      </p:sp>
      <p:sp>
        <p:nvSpPr>
          <p:cNvPr id="396" name="Cerchio"/>
          <p:cNvSpPr/>
          <p:nvPr/>
        </p:nvSpPr>
        <p:spPr>
          <a:xfrm>
            <a:off x="20488710" y="11060773"/>
            <a:ext cx="177801" cy="177801"/>
          </a:xfrm>
          <a:prstGeom prst="ellipse">
            <a:avLst/>
          </a:prstGeom>
          <a:solidFill>
            <a:schemeClr val="accent5">
              <a:hueOff val="-82419"/>
              <a:satOff val="-9513"/>
              <a:lumOff val="-16343"/>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97" name="Linea"/>
          <p:cNvSpPr/>
          <p:nvPr/>
        </p:nvSpPr>
        <p:spPr>
          <a:xfrm>
            <a:off x="16370244" y="3824431"/>
            <a:ext cx="3531327" cy="1"/>
          </a:xfrm>
          <a:prstGeom prst="line">
            <a:avLst/>
          </a:prstGeom>
          <a:ln w="25400">
            <a:solidFill>
              <a:srgbClr val="000000"/>
            </a:solidFill>
            <a:miter lim="400000"/>
            <a:tailEnd type="triangle"/>
          </a:ln>
        </p:spPr>
        <p:txBody>
          <a:bodyPr lIns="50800" tIns="50800" rIns="50800" bIns="50800" anchor="ctr"/>
          <a:lstStyle/>
          <a:p>
            <a:endParaRPr/>
          </a:p>
        </p:txBody>
      </p:sp>
      <p:sp>
        <p:nvSpPr>
          <p:cNvPr id="398" name="From the high speed camera we can see that the break is due to a microcrack on the surface of the fiber"/>
          <p:cNvSpPr txBox="1"/>
          <p:nvPr/>
        </p:nvSpPr>
        <p:spPr>
          <a:xfrm>
            <a:off x="10419932" y="7574049"/>
            <a:ext cx="5157027" cy="421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500">
                <a:solidFill>
                  <a:srgbClr val="000000"/>
                </a:solidFill>
                <a:latin typeface="Aptos"/>
                <a:ea typeface="Aptos"/>
                <a:cs typeface="Aptos"/>
                <a:sym typeface="Aptos"/>
              </a:defRPr>
            </a:lvl1pPr>
          </a:lstStyle>
          <a:p>
            <a:r>
              <a:t>From the high speed camera we can see that the break is due to a microcrack on the surface of the fiber</a:t>
            </a:r>
          </a:p>
        </p:txBody>
      </p:sp>
      <p:sp>
        <p:nvSpPr>
          <p:cNvPr id="399"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00"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401" name="Title 1"/>
          <p:cNvSpPr txBox="1"/>
          <p:nvPr/>
        </p:nvSpPr>
        <p:spPr>
          <a:xfrm>
            <a:off x="533400" y="338732"/>
            <a:ext cx="18277169"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Bending tests</a:t>
            </a:r>
          </a:p>
        </p:txBody>
      </p:sp>
      <p:pic>
        <p:nvPicPr>
          <p:cNvPr id="402" name="Picture 8" descr="Picture 8"/>
          <p:cNvPicPr>
            <a:picLocks noChangeAspect="1"/>
          </p:cNvPicPr>
          <p:nvPr/>
        </p:nvPicPr>
        <p:blipFill>
          <a:blip r:embed="rId3"/>
          <a:stretch>
            <a:fillRect/>
          </a:stretch>
        </p:blipFill>
        <p:spPr>
          <a:xfrm>
            <a:off x="816276" y="3277128"/>
            <a:ext cx="8417195" cy="841719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GOOD SAMPLE"/>
          <p:cNvSpPr txBox="1"/>
          <p:nvPr/>
        </p:nvSpPr>
        <p:spPr>
          <a:xfrm>
            <a:off x="4250569" y="2026002"/>
            <a:ext cx="4338043"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000000"/>
                </a:solidFill>
                <a:latin typeface="Aptos"/>
                <a:ea typeface="Aptos"/>
                <a:cs typeface="Aptos"/>
                <a:sym typeface="Aptos"/>
              </a:defRPr>
            </a:lvl1pPr>
          </a:lstStyle>
          <a:p>
            <a:r>
              <a:t>GOOD SAMPLE</a:t>
            </a:r>
          </a:p>
        </p:txBody>
      </p:sp>
      <p:sp>
        <p:nvSpPr>
          <p:cNvPr id="405" name="OUTLIER"/>
          <p:cNvSpPr txBox="1"/>
          <p:nvPr/>
        </p:nvSpPr>
        <p:spPr>
          <a:xfrm>
            <a:off x="16944866" y="2026002"/>
            <a:ext cx="2591173"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000000"/>
                </a:solidFill>
                <a:latin typeface="Aptos"/>
                <a:ea typeface="Aptos"/>
                <a:cs typeface="Aptos"/>
                <a:sym typeface="Aptos"/>
              </a:defRPr>
            </a:lvl1pPr>
          </a:lstStyle>
          <a:p>
            <a:r>
              <a:t>OUTLIER</a:t>
            </a:r>
          </a:p>
        </p:txBody>
      </p:sp>
      <p:sp>
        <p:nvSpPr>
          <p:cNvPr id="406"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07"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pic>
        <p:nvPicPr>
          <p:cNvPr id="408" name="outlier.mp4" descr="outlier.mp4"/>
          <p:cNvPicPr>
            <a:picLocks/>
          </p:cNvPicPr>
          <p:nvPr>
            <a:videoFile r:link="rId2"/>
            <p:extLst>
              <p:ext uri="{DAA4B4D4-6D71-4841-9C94-3DE7FCFB9230}">
                <p14:media xmlns:p14="http://schemas.microsoft.com/office/powerpoint/2010/main" r:embed="rId1"/>
              </p:ext>
            </p:extLst>
          </p:nvPr>
        </p:nvPicPr>
        <p:blipFill>
          <a:blip r:embed="rId6"/>
          <a:stretch>
            <a:fillRect/>
          </a:stretch>
        </p:blipFill>
        <p:spPr>
          <a:xfrm>
            <a:off x="13731952" y="3409574"/>
            <a:ext cx="9017001" cy="9017001"/>
          </a:xfrm>
          <a:prstGeom prst="rect">
            <a:avLst/>
          </a:prstGeom>
          <a:ln w="12700">
            <a:miter lim="400000"/>
          </a:ln>
        </p:spPr>
      </p:pic>
      <p:pic>
        <p:nvPicPr>
          <p:cNvPr id="409" name="goodtest.mp4" descr="goodtest.mp4"/>
          <p:cNvPicPr>
            <a:picLocks/>
          </p:cNvPicPr>
          <p:nvPr>
            <a:videoFile r:link="rId4"/>
            <p:extLst>
              <p:ext uri="{DAA4B4D4-6D71-4841-9C94-3DE7FCFB9230}">
                <p14:media xmlns:p14="http://schemas.microsoft.com/office/powerpoint/2010/main" r:embed="rId3"/>
              </p:ext>
            </p:extLst>
          </p:nvPr>
        </p:nvPicPr>
        <p:blipFill>
          <a:blip r:embed="rId7"/>
          <a:stretch>
            <a:fillRect/>
          </a:stretch>
        </p:blipFill>
        <p:spPr>
          <a:xfrm>
            <a:off x="1911090" y="3409574"/>
            <a:ext cx="9017001" cy="9017001"/>
          </a:xfrm>
          <a:prstGeom prst="rect">
            <a:avLst/>
          </a:prstGeom>
          <a:ln w="12700">
            <a:miter lim="400000"/>
          </a:ln>
        </p:spPr>
      </p:pic>
      <p:sp>
        <p:nvSpPr>
          <p:cNvPr id="410" name="Title 1"/>
          <p:cNvSpPr txBox="1"/>
          <p:nvPr/>
        </p:nvSpPr>
        <p:spPr>
          <a:xfrm>
            <a:off x="533400" y="338732"/>
            <a:ext cx="18277169"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Bending tests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18" fill="hold"/>
                                        <p:tgtEl>
                                          <p:spTgt spid="40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661" fill="hold"/>
                                        <p:tgtEl>
                                          <p:spTgt spid="40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408"/>
                </p:tgtEl>
              </p:cMediaNode>
            </p:video>
            <p:seq concurrent="1" prevAc="none" nextAc="seek">
              <p:cTn id="12" restart="whenNotActive" fill="hold" evtFilter="cancelBubble" nodeType="interactiveSeq">
                <p:stCondLst>
                  <p:cond evt="onClick" delay="0">
                    <p:tgtEl>
                      <p:spTgt spid="40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08"/>
                                        </p:tgtEl>
                                      </p:cBhvr>
                                    </p:cmd>
                                  </p:childTnLst>
                                </p:cTn>
                              </p:par>
                            </p:childTnLst>
                          </p:cTn>
                        </p:par>
                      </p:childTnLst>
                    </p:cTn>
                  </p:par>
                </p:childTnLst>
              </p:cTn>
              <p:nextCondLst>
                <p:cond evt="onClick" delay="0">
                  <p:tgtEl>
                    <p:spTgt spid="408"/>
                  </p:tgtEl>
                </p:cond>
              </p:nextCondLst>
            </p:seq>
            <p:video>
              <p:cMediaNode vol="100000">
                <p:cTn id="17" fill="hold" display="0">
                  <p:stCondLst>
                    <p:cond delay="indefinite"/>
                  </p:stCondLst>
                </p:cTn>
                <p:tgtEl>
                  <p:spTgt spid="409"/>
                </p:tgtEl>
              </p:cMediaNode>
            </p:video>
            <p:seq concurrent="1" prevAc="none" nextAc="seek">
              <p:cTn id="18" restart="whenNotActive" fill="hold" evtFilter="cancelBubble" nodeType="interactiveSeq">
                <p:stCondLst>
                  <p:cond evt="onClick" delay="0">
                    <p:tgtEl>
                      <p:spTgt spid="40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09"/>
                                        </p:tgtEl>
                                      </p:cBhvr>
                                    </p:cmd>
                                  </p:childTnLst>
                                </p:cTn>
                              </p:par>
                            </p:childTnLst>
                          </p:cTn>
                        </p:par>
                      </p:childTnLst>
                    </p:cTn>
                  </p:par>
                </p:childTnLst>
              </p:cTn>
              <p:nextCondLst>
                <p:cond evt="onClick" delay="0">
                  <p:tgtEl>
                    <p:spTgt spid="40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 name="tensilestrength.jpeg" descr="tensilestrength.jpeg"/>
          <p:cNvPicPr>
            <a:picLocks/>
          </p:cNvPicPr>
          <p:nvPr/>
        </p:nvPicPr>
        <p:blipFill>
          <a:blip r:embed="rId2"/>
          <a:stretch>
            <a:fillRect/>
          </a:stretch>
        </p:blipFill>
        <p:spPr>
          <a:xfrm>
            <a:off x="2148912" y="2036965"/>
            <a:ext cx="5956301" cy="8623301"/>
          </a:xfrm>
          <a:prstGeom prst="rect">
            <a:avLst/>
          </a:prstGeom>
          <a:ln w="12700">
            <a:miter lim="400000"/>
          </a:ln>
        </p:spPr>
      </p:pic>
      <p:pic>
        <p:nvPicPr>
          <p:cNvPr id="413" name="bending comparison.png" descr="bending comparison.png"/>
          <p:cNvPicPr>
            <a:picLocks noChangeAspect="1"/>
          </p:cNvPicPr>
          <p:nvPr/>
        </p:nvPicPr>
        <p:blipFill>
          <a:blip r:embed="rId3"/>
          <a:stretch>
            <a:fillRect/>
          </a:stretch>
        </p:blipFill>
        <p:spPr>
          <a:xfrm>
            <a:off x="9671216" y="1346423"/>
            <a:ext cx="13339181" cy="10004386"/>
          </a:xfrm>
          <a:prstGeom prst="rect">
            <a:avLst/>
          </a:prstGeom>
          <a:ln w="12700">
            <a:miter lim="400000"/>
          </a:ln>
        </p:spPr>
      </p:pic>
      <p:sp>
        <p:nvSpPr>
          <p:cNvPr id="414" name="Tensile data"/>
          <p:cNvSpPr txBox="1"/>
          <p:nvPr/>
        </p:nvSpPr>
        <p:spPr>
          <a:xfrm>
            <a:off x="4560334" y="1926974"/>
            <a:ext cx="1796098" cy="47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500">
                <a:solidFill>
                  <a:srgbClr val="000000"/>
                </a:solidFill>
              </a:defRPr>
            </a:lvl1pPr>
          </a:lstStyle>
          <a:p>
            <a:r>
              <a:t>Tensile data</a:t>
            </a:r>
          </a:p>
        </p:txBody>
      </p:sp>
      <p:sp>
        <p:nvSpPr>
          <p:cNvPr id="415" name="Same production process but different handling and shipping:…"/>
          <p:cNvSpPr txBox="1"/>
          <p:nvPr/>
        </p:nvSpPr>
        <p:spPr>
          <a:xfrm>
            <a:off x="2442241" y="11030219"/>
            <a:ext cx="19499518" cy="14571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500">
                <a:solidFill>
                  <a:srgbClr val="000000"/>
                </a:solidFill>
              </a:defRPr>
            </a:pPr>
            <a:r>
              <a:t>Same production process but different handling and shipping:</a:t>
            </a:r>
          </a:p>
          <a:p>
            <a:pPr>
              <a:defRPr sz="4500">
                <a:solidFill>
                  <a:srgbClr val="000000"/>
                </a:solidFill>
              </a:defRPr>
            </a:pPr>
            <a:r>
              <a:t>red data = old, blue data = new</a:t>
            </a:r>
          </a:p>
        </p:txBody>
      </p:sp>
      <p:sp>
        <p:nvSpPr>
          <p:cNvPr id="416"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17"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418" name="Title 1"/>
          <p:cNvSpPr txBox="1"/>
          <p:nvPr/>
        </p:nvSpPr>
        <p:spPr>
          <a:xfrm>
            <a:off x="533400" y="338732"/>
            <a:ext cx="18277169"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Handling comparison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 name="Screenshot 2026-03-14 alle 22.19.51.png" descr="Screenshot 2026-03-14 alle 22.19.51.png"/>
          <p:cNvPicPr>
            <a:picLocks noChangeAspect="1"/>
          </p:cNvPicPr>
          <p:nvPr/>
        </p:nvPicPr>
        <p:blipFill>
          <a:blip r:embed="rId2"/>
          <a:stretch>
            <a:fillRect/>
          </a:stretch>
        </p:blipFill>
        <p:spPr>
          <a:xfrm>
            <a:off x="6295928" y="8180400"/>
            <a:ext cx="7134731" cy="3582611"/>
          </a:xfrm>
          <a:prstGeom prst="rect">
            <a:avLst/>
          </a:prstGeom>
          <a:ln w="12700">
            <a:miter lim="400000"/>
          </a:ln>
        </p:spPr>
      </p:pic>
      <p:sp>
        <p:nvSpPr>
          <p:cNvPr id="421" name="Why? Attenuation of noises that causes the vertical displacement of the test mass"/>
          <p:cNvSpPr txBox="1"/>
          <p:nvPr/>
        </p:nvSpPr>
        <p:spPr>
          <a:xfrm>
            <a:off x="14871023" y="950141"/>
            <a:ext cx="8644065" cy="2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buSzPct val="100000"/>
              <a:buChar char="•"/>
              <a:defRPr sz="4500">
                <a:solidFill>
                  <a:srgbClr val="000000"/>
                </a:solidFill>
              </a:defRPr>
            </a:lvl1pPr>
          </a:lstStyle>
          <a:p>
            <a:r>
              <a:t>Why? Attenuation of noises that causes the vertical displacement of the test mass</a:t>
            </a:r>
          </a:p>
        </p:txBody>
      </p:sp>
      <p:sp>
        <p:nvSpPr>
          <p:cNvPr id="422" name="How? Magnetic anti spring (MAS) or geometric anti spring (GAS)"/>
          <p:cNvSpPr txBox="1"/>
          <p:nvPr/>
        </p:nvSpPr>
        <p:spPr>
          <a:xfrm>
            <a:off x="14946794" y="3827592"/>
            <a:ext cx="8822724" cy="2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buSzPct val="100000"/>
              <a:buChar char="•"/>
              <a:defRPr sz="4500">
                <a:solidFill>
                  <a:srgbClr val="000000"/>
                </a:solidFill>
              </a:defRPr>
            </a:lvl1pPr>
          </a:lstStyle>
          <a:p>
            <a:r>
              <a:t>How? Magnetic anti spring (MAS) or geometric anti spring (GAS)</a:t>
            </a:r>
          </a:p>
        </p:txBody>
      </p:sp>
      <mc:AlternateContent xmlns:mc="http://schemas.openxmlformats.org/markup-compatibility/2006">
        <mc:Choice xmlns:a14="http://schemas.microsoft.com/office/drawing/2010/main" Requires="a14">
          <p:sp>
            <p:nvSpPr>
              <p:cNvPr id="423" name="Equazione"/>
              <p:cNvSpPr txBox="1"/>
              <p:nvPr/>
            </p:nvSpPr>
            <p:spPr>
              <a:xfrm>
                <a:off x="16451144" y="9539771"/>
                <a:ext cx="5483823" cy="1307494"/>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r>
                        <a:rPr sz="3900" i="1">
                          <a:solidFill>
                            <a:srgbClr val="000000"/>
                          </a:solidFill>
                          <a:latin typeface="Cambria Math" panose="02040503050406030204" pitchFamily="18" charset="0"/>
                        </a:rPr>
                        <m:t>𝐻</m:t>
                      </m:r>
                      <m:r>
                        <a:rPr sz="3900" i="1">
                          <a:solidFill>
                            <a:srgbClr val="000000"/>
                          </a:solidFill>
                          <a:latin typeface="Cambria Math" panose="02040503050406030204" pitchFamily="18" charset="0"/>
                        </a:rPr>
                        <m:t>(</m:t>
                      </m:r>
                      <m:r>
                        <a:rPr sz="3900" i="1">
                          <a:solidFill>
                            <a:srgbClr val="000000"/>
                          </a:solidFill>
                          <a:latin typeface="Cambria Math" panose="02040503050406030204" pitchFamily="18" charset="0"/>
                        </a:rPr>
                        <m:t>𝜔</m:t>
                      </m:r>
                      <m:r>
                        <a:rPr sz="3900" i="1">
                          <a:solidFill>
                            <a:srgbClr val="000000"/>
                          </a:solidFill>
                          <a:latin typeface="Cambria Math" panose="02040503050406030204" pitchFamily="18" charset="0"/>
                        </a:rPr>
                        <m:t>)=</m:t>
                      </m:r>
                      <m:f>
                        <m:fPr>
                          <m:ctrlPr>
                            <a:rPr sz="3900" i="1">
                              <a:solidFill>
                                <a:srgbClr val="000000"/>
                              </a:solidFill>
                              <a:latin typeface="Cambria Math" panose="02040503050406030204" pitchFamily="18" charset="0"/>
                            </a:rPr>
                          </m:ctrlPr>
                        </m:fPr>
                        <m:num>
                          <m:sSubSup>
                            <m:sSubSupPr>
                              <m:ctrlPr>
                                <a:rPr sz="3900" i="1">
                                  <a:solidFill>
                                    <a:srgbClr val="000000"/>
                                  </a:solidFill>
                                  <a:latin typeface="Cambria Math" panose="02040503050406030204" pitchFamily="18" charset="0"/>
                                </a:rPr>
                              </m:ctrlPr>
                            </m:sSubSupPr>
                            <m:e>
                              <m:r>
                                <a:rPr sz="3900" i="1">
                                  <a:solidFill>
                                    <a:srgbClr val="000000"/>
                                  </a:solidFill>
                                  <a:latin typeface="Cambria Math" panose="02040503050406030204" pitchFamily="18" charset="0"/>
                                </a:rPr>
                                <m:t>𝜔</m:t>
                              </m:r>
                            </m:e>
                            <m:sub>
                              <m:r>
                                <a:rPr sz="3900" i="1">
                                  <a:solidFill>
                                    <a:srgbClr val="000000"/>
                                  </a:solidFill>
                                  <a:latin typeface="Cambria Math" panose="02040503050406030204" pitchFamily="18" charset="0"/>
                                </a:rPr>
                                <m:t>0</m:t>
                              </m:r>
                            </m:sub>
                            <m:sup>
                              <m:r>
                                <a:rPr sz="3900" i="1">
                                  <a:solidFill>
                                    <a:srgbClr val="000000"/>
                                  </a:solidFill>
                                  <a:latin typeface="Cambria Math" panose="02040503050406030204" pitchFamily="18" charset="0"/>
                                </a:rPr>
                                <m:t>2</m:t>
                              </m:r>
                            </m:sup>
                          </m:sSubSup>
                        </m:num>
                        <m:den>
                          <m:sSubSup>
                            <m:sSubSupPr>
                              <m:ctrlPr>
                                <a:rPr sz="3900" i="1">
                                  <a:solidFill>
                                    <a:srgbClr val="000000"/>
                                  </a:solidFill>
                                  <a:latin typeface="Cambria Math" panose="02040503050406030204" pitchFamily="18" charset="0"/>
                                </a:rPr>
                              </m:ctrlPr>
                            </m:sSubSupPr>
                            <m:e>
                              <m:r>
                                <a:rPr sz="3900" i="1">
                                  <a:solidFill>
                                    <a:srgbClr val="000000"/>
                                  </a:solidFill>
                                  <a:latin typeface="Cambria Math" panose="02040503050406030204" pitchFamily="18" charset="0"/>
                                </a:rPr>
                                <m:t>𝜔</m:t>
                              </m:r>
                            </m:e>
                            <m:sub>
                              <m:r>
                                <a:rPr sz="3900" i="1">
                                  <a:solidFill>
                                    <a:srgbClr val="000000"/>
                                  </a:solidFill>
                                  <a:latin typeface="Cambria Math" panose="02040503050406030204" pitchFamily="18" charset="0"/>
                                </a:rPr>
                                <m:t>0</m:t>
                              </m:r>
                            </m:sub>
                            <m:sup>
                              <m:r>
                                <a:rPr sz="3900" i="1">
                                  <a:solidFill>
                                    <a:srgbClr val="000000"/>
                                  </a:solidFill>
                                  <a:latin typeface="Cambria Math" panose="02040503050406030204" pitchFamily="18" charset="0"/>
                                </a:rPr>
                                <m:t>2</m:t>
                              </m:r>
                            </m:sup>
                          </m:sSubSup>
                          <m:r>
                            <a:rPr sz="3900" i="1">
                              <a:solidFill>
                                <a:srgbClr val="000000"/>
                              </a:solidFill>
                              <a:latin typeface="Cambria Math" panose="02040503050406030204" pitchFamily="18" charset="0"/>
                            </a:rPr>
                            <m:t>−</m:t>
                          </m:r>
                          <m:sSup>
                            <m:sSupPr>
                              <m:ctrlPr>
                                <a:rPr sz="3900" i="1">
                                  <a:solidFill>
                                    <a:srgbClr val="000000"/>
                                  </a:solidFill>
                                  <a:latin typeface="Cambria Math" panose="02040503050406030204" pitchFamily="18" charset="0"/>
                                </a:rPr>
                              </m:ctrlPr>
                            </m:sSupPr>
                            <m:e>
                              <m:r>
                                <a:rPr sz="3900" i="1">
                                  <a:solidFill>
                                    <a:srgbClr val="000000"/>
                                  </a:solidFill>
                                  <a:latin typeface="Cambria Math" panose="02040503050406030204" pitchFamily="18" charset="0"/>
                                </a:rPr>
                                <m:t>𝜔</m:t>
                              </m:r>
                            </m:e>
                            <m:sup>
                              <m:r>
                                <a:rPr sz="3900" i="1">
                                  <a:solidFill>
                                    <a:srgbClr val="000000"/>
                                  </a:solidFill>
                                  <a:latin typeface="Cambria Math" panose="02040503050406030204" pitchFamily="18" charset="0"/>
                                </a:rPr>
                                <m:t>2</m:t>
                              </m:r>
                            </m:sup>
                          </m:sSup>
                          <m:r>
                            <a:rPr sz="3900" i="1">
                              <a:solidFill>
                                <a:srgbClr val="000000"/>
                              </a:solidFill>
                              <a:latin typeface="Cambria Math" panose="02040503050406030204" pitchFamily="18" charset="0"/>
                            </a:rPr>
                            <m:t>+</m:t>
                          </m:r>
                          <m:r>
                            <a:rPr sz="3900" i="1">
                              <a:solidFill>
                                <a:srgbClr val="000000"/>
                              </a:solidFill>
                              <a:latin typeface="Cambria Math" panose="02040503050406030204" pitchFamily="18" charset="0"/>
                            </a:rPr>
                            <m:t>𝑖</m:t>
                          </m:r>
                          <m:sSub>
                            <m:sSubPr>
                              <m:ctrlPr>
                                <a:rPr sz="3900" i="1">
                                  <a:solidFill>
                                    <a:srgbClr val="000000"/>
                                  </a:solidFill>
                                  <a:latin typeface="Cambria Math" panose="02040503050406030204" pitchFamily="18" charset="0"/>
                                </a:rPr>
                              </m:ctrlPr>
                            </m:sSubPr>
                            <m:e>
                              <m:r>
                                <a:rPr sz="3900" i="1">
                                  <a:solidFill>
                                    <a:srgbClr val="000000"/>
                                  </a:solidFill>
                                  <a:latin typeface="Cambria Math" panose="02040503050406030204" pitchFamily="18" charset="0"/>
                                </a:rPr>
                                <m:t>𝜔</m:t>
                              </m:r>
                            </m:e>
                            <m:sub>
                              <m:r>
                                <a:rPr sz="3900" i="1">
                                  <a:solidFill>
                                    <a:srgbClr val="000000"/>
                                  </a:solidFill>
                                  <a:latin typeface="Cambria Math" panose="02040503050406030204" pitchFamily="18" charset="0"/>
                                </a:rPr>
                                <m:t>0</m:t>
                              </m:r>
                            </m:sub>
                          </m:sSub>
                          <m:r>
                            <a:rPr sz="3900" i="1">
                              <a:solidFill>
                                <a:srgbClr val="000000"/>
                              </a:solidFill>
                              <a:latin typeface="Cambria Math" panose="02040503050406030204" pitchFamily="18" charset="0"/>
                            </a:rPr>
                            <m:t>𝜔</m:t>
                          </m:r>
                          <m:r>
                            <a:rPr sz="3900" i="1">
                              <a:solidFill>
                                <a:srgbClr val="000000"/>
                              </a:solidFill>
                              <a:latin typeface="Cambria Math" panose="02040503050406030204" pitchFamily="18" charset="0"/>
                            </a:rPr>
                            <m:t>/</m:t>
                          </m:r>
                          <m:r>
                            <a:rPr sz="3900" i="1">
                              <a:solidFill>
                                <a:srgbClr val="000000"/>
                              </a:solidFill>
                              <a:latin typeface="Cambria Math" panose="02040503050406030204" pitchFamily="18" charset="0"/>
                            </a:rPr>
                            <m:t>𝑄</m:t>
                          </m:r>
                        </m:den>
                      </m:f>
                    </m:oMath>
                  </m:oMathPara>
                </a14:m>
                <a:endParaRPr sz="3900"/>
              </a:p>
            </p:txBody>
          </p:sp>
        </mc:Choice>
        <mc:Fallback>
          <p:sp>
            <p:nvSpPr>
              <p:cNvPr id="423" name="Equazione"/>
              <p:cNvSpPr txBox="1">
                <a:spLocks noRot="1" noChangeAspect="1" noMove="1" noResize="1" noEditPoints="1" noAdjustHandles="1" noChangeArrowheads="1" noChangeShapeType="1" noTextEdit="1"/>
              </p:cNvSpPr>
              <p:nvPr/>
            </p:nvSpPr>
            <p:spPr>
              <a:xfrm>
                <a:off x="16451144" y="9539771"/>
                <a:ext cx="5483823" cy="1307494"/>
              </a:xfrm>
              <a:prstGeom prst="rect">
                <a:avLst/>
              </a:prstGeom>
              <a:blipFill>
                <a:blip r:embed="rId3"/>
                <a:stretch>
                  <a:fillRect l="-3002" r="-11316" b="-20388"/>
                </a:stretch>
              </a:blipFill>
              <a:ln w="12700">
                <a:miter lim="400000"/>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24" name="Equazione"/>
              <p:cNvSpPr txBox="1"/>
              <p:nvPr/>
            </p:nvSpPr>
            <p:spPr>
              <a:xfrm>
                <a:off x="15930962" y="11495653"/>
                <a:ext cx="2701777" cy="61021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sSub>
                        <m:sSubPr>
                          <m:ctrlPr>
                            <a:rPr sz="3900">
                              <a:solidFill>
                                <a:srgbClr val="000000"/>
                              </a:solidFill>
                              <a:latin typeface="Cambria Math" panose="02040503050406030204" pitchFamily="18" charset="0"/>
                            </a:rPr>
                          </m:ctrlPr>
                        </m:sSubPr>
                        <m:e>
                          <m:r>
                            <a:rPr sz="3900" i="1">
                              <a:solidFill>
                                <a:srgbClr val="000000"/>
                              </a:solidFill>
                              <a:latin typeface="Cambria Math" panose="02040503050406030204" pitchFamily="18" charset="0"/>
                            </a:rPr>
                            <m:t>𝜔</m:t>
                          </m:r>
                        </m:e>
                        <m:sub>
                          <m:r>
                            <a:rPr sz="3900" i="1">
                              <a:solidFill>
                                <a:srgbClr val="000000"/>
                              </a:solidFill>
                              <a:latin typeface="Cambria Math" panose="02040503050406030204" pitchFamily="18" charset="0"/>
                            </a:rPr>
                            <m:t>0</m:t>
                          </m:r>
                        </m:sub>
                      </m:sSub>
                      <m:r>
                        <a:rPr sz="3900" i="1">
                          <a:solidFill>
                            <a:srgbClr val="000000"/>
                          </a:solidFill>
                          <a:latin typeface="Cambria Math" panose="02040503050406030204" pitchFamily="18" charset="0"/>
                        </a:rPr>
                        <m:t>=</m:t>
                      </m:r>
                      <m:rad>
                        <m:radPr>
                          <m:degHide m:val="on"/>
                          <m:ctrlPr>
                            <a:rPr sz="3900" i="1">
                              <a:solidFill>
                                <a:srgbClr val="000000"/>
                              </a:solidFill>
                              <a:latin typeface="Cambria Math" panose="02040503050406030204" pitchFamily="18" charset="0"/>
                            </a:rPr>
                          </m:ctrlPr>
                        </m:radPr>
                        <m:deg/>
                        <m:e>
                          <m:sSub>
                            <m:sSubPr>
                              <m:ctrlPr>
                                <a:rPr sz="3900" i="1">
                                  <a:solidFill>
                                    <a:srgbClr val="000000"/>
                                  </a:solidFill>
                                  <a:latin typeface="Cambria Math" panose="02040503050406030204" pitchFamily="18" charset="0"/>
                                </a:rPr>
                              </m:ctrlPr>
                            </m:sSubPr>
                            <m:e>
                              <m:r>
                                <a:rPr sz="3900" i="1">
                                  <a:solidFill>
                                    <a:srgbClr val="000000"/>
                                  </a:solidFill>
                                  <a:latin typeface="Cambria Math" panose="02040503050406030204" pitchFamily="18" charset="0"/>
                                </a:rPr>
                                <m:t>𝑘</m:t>
                              </m:r>
                            </m:e>
                            <m:sub>
                              <m:r>
                                <m:rPr>
                                  <m:sty m:val="p"/>
                                </m:rPr>
                                <a:rPr sz="3900" i="1">
                                  <a:solidFill>
                                    <a:srgbClr val="000000"/>
                                  </a:solidFill>
                                  <a:latin typeface="Cambria Math" panose="02040503050406030204" pitchFamily="18" charset="0"/>
                                </a:rPr>
                                <m:t>eff</m:t>
                              </m:r>
                            </m:sub>
                          </m:sSub>
                          <m:r>
                            <a:rPr sz="3900" i="1">
                              <a:solidFill>
                                <a:srgbClr val="000000"/>
                              </a:solidFill>
                              <a:latin typeface="Cambria Math" panose="02040503050406030204" pitchFamily="18" charset="0"/>
                            </a:rPr>
                            <m:t>/</m:t>
                          </m:r>
                          <m:r>
                            <a:rPr sz="3900" i="1">
                              <a:solidFill>
                                <a:srgbClr val="000000"/>
                              </a:solidFill>
                              <a:latin typeface="Cambria Math" panose="02040503050406030204" pitchFamily="18" charset="0"/>
                            </a:rPr>
                            <m:t>𝑚</m:t>
                          </m:r>
                        </m:e>
                      </m:rad>
                    </m:oMath>
                  </m:oMathPara>
                </a14:m>
                <a:endParaRPr sz="3900"/>
              </a:p>
            </p:txBody>
          </p:sp>
        </mc:Choice>
        <mc:Fallback>
          <p:sp>
            <p:nvSpPr>
              <p:cNvPr id="424" name="Equazione"/>
              <p:cNvSpPr txBox="1">
                <a:spLocks noRot="1" noChangeAspect="1" noMove="1" noResize="1" noEditPoints="1" noAdjustHandles="1" noChangeArrowheads="1" noChangeShapeType="1" noTextEdit="1"/>
              </p:cNvSpPr>
              <p:nvPr/>
            </p:nvSpPr>
            <p:spPr>
              <a:xfrm>
                <a:off x="15930962" y="11495653"/>
                <a:ext cx="2701777" cy="610210"/>
              </a:xfrm>
              <a:prstGeom prst="rect">
                <a:avLst/>
              </a:prstGeom>
              <a:blipFill>
                <a:blip r:embed="rId4"/>
                <a:stretch>
                  <a:fillRect l="-4673" r="-15888" b="-44898"/>
                </a:stretch>
              </a:blipFill>
              <a:ln w="12700">
                <a:miter lim="400000"/>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25" name="Equazione"/>
              <p:cNvSpPr txBox="1"/>
              <p:nvPr/>
            </p:nvSpPr>
            <p:spPr>
              <a:xfrm>
                <a:off x="19538971" y="11567942"/>
                <a:ext cx="2701974" cy="465633"/>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sSub>
                        <m:sSubPr>
                          <m:ctrlPr>
                            <a:rPr sz="3900">
                              <a:solidFill>
                                <a:srgbClr val="000000"/>
                              </a:solidFill>
                              <a:latin typeface="Cambria Math" panose="02040503050406030204" pitchFamily="18" charset="0"/>
                            </a:rPr>
                          </m:ctrlPr>
                        </m:sSubPr>
                        <m:e>
                          <m:r>
                            <a:rPr sz="3900" i="1">
                              <a:solidFill>
                                <a:srgbClr val="000000"/>
                              </a:solidFill>
                              <a:latin typeface="Cambria Math" panose="02040503050406030204" pitchFamily="18" charset="0"/>
                            </a:rPr>
                            <m:t>𝑘</m:t>
                          </m:r>
                        </m:e>
                        <m:sub>
                          <m:r>
                            <m:rPr>
                              <m:sty m:val="p"/>
                            </m:rPr>
                            <a:rPr sz="3900" i="1">
                              <a:solidFill>
                                <a:srgbClr val="000000"/>
                              </a:solidFill>
                              <a:latin typeface="Cambria Math" panose="02040503050406030204" pitchFamily="18" charset="0"/>
                            </a:rPr>
                            <m:t>eff</m:t>
                          </m:r>
                        </m:sub>
                      </m:sSub>
                      <m:r>
                        <a:rPr sz="3900" i="1">
                          <a:solidFill>
                            <a:srgbClr val="000000"/>
                          </a:solidFill>
                          <a:latin typeface="Cambria Math" panose="02040503050406030204" pitchFamily="18" charset="0"/>
                        </a:rPr>
                        <m:t>=</m:t>
                      </m:r>
                      <m:sSub>
                        <m:sSubPr>
                          <m:ctrlPr>
                            <a:rPr sz="3900" i="1">
                              <a:solidFill>
                                <a:srgbClr val="000000"/>
                              </a:solidFill>
                              <a:latin typeface="Cambria Math" panose="02040503050406030204" pitchFamily="18" charset="0"/>
                            </a:rPr>
                          </m:ctrlPr>
                        </m:sSubPr>
                        <m:e>
                          <m:r>
                            <a:rPr sz="3900" i="1">
                              <a:solidFill>
                                <a:srgbClr val="000000"/>
                              </a:solidFill>
                              <a:latin typeface="Cambria Math" panose="02040503050406030204" pitchFamily="18" charset="0"/>
                            </a:rPr>
                            <m:t>𝑘</m:t>
                          </m:r>
                        </m:e>
                        <m:sub>
                          <m:r>
                            <m:rPr>
                              <m:sty m:val="p"/>
                            </m:rPr>
                            <a:rPr sz="3900" i="1">
                              <a:solidFill>
                                <a:srgbClr val="000000"/>
                              </a:solidFill>
                              <a:latin typeface="Cambria Math" panose="02040503050406030204" pitchFamily="18" charset="0"/>
                            </a:rPr>
                            <m:t>bl</m:t>
                          </m:r>
                        </m:sub>
                      </m:sSub>
                      <m:r>
                        <a:rPr sz="3900" i="1">
                          <a:solidFill>
                            <a:srgbClr val="000000"/>
                          </a:solidFill>
                          <a:latin typeface="Cambria Math" panose="02040503050406030204" pitchFamily="18" charset="0"/>
                        </a:rPr>
                        <m:t>−</m:t>
                      </m:r>
                      <m:sSub>
                        <m:sSubPr>
                          <m:ctrlPr>
                            <a:rPr sz="3900" i="1">
                              <a:solidFill>
                                <a:srgbClr val="000000"/>
                              </a:solidFill>
                              <a:latin typeface="Cambria Math" panose="02040503050406030204" pitchFamily="18" charset="0"/>
                            </a:rPr>
                          </m:ctrlPr>
                        </m:sSubPr>
                        <m:e>
                          <m:r>
                            <a:rPr sz="3900" i="1">
                              <a:solidFill>
                                <a:srgbClr val="000000"/>
                              </a:solidFill>
                              <a:latin typeface="Cambria Math" panose="02040503050406030204" pitchFamily="18" charset="0"/>
                            </a:rPr>
                            <m:t>𝑘</m:t>
                          </m:r>
                        </m:e>
                        <m:sub>
                          <m:r>
                            <m:rPr>
                              <m:sty m:val="p"/>
                            </m:rPr>
                            <a:rPr sz="3900" i="1">
                              <a:solidFill>
                                <a:srgbClr val="000000"/>
                              </a:solidFill>
                              <a:latin typeface="Cambria Math" panose="02040503050406030204" pitchFamily="18" charset="0"/>
                            </a:rPr>
                            <m:t>as</m:t>
                          </m:r>
                        </m:sub>
                      </m:sSub>
                    </m:oMath>
                  </m:oMathPara>
                </a14:m>
                <a:endParaRPr sz="3900"/>
              </a:p>
            </p:txBody>
          </p:sp>
        </mc:Choice>
        <mc:Fallback>
          <p:sp>
            <p:nvSpPr>
              <p:cNvPr id="425" name="Equazione"/>
              <p:cNvSpPr txBox="1">
                <a:spLocks noRot="1" noChangeAspect="1" noMove="1" noResize="1" noEditPoints="1" noAdjustHandles="1" noChangeArrowheads="1" noChangeShapeType="1" noTextEdit="1"/>
              </p:cNvSpPr>
              <p:nvPr/>
            </p:nvSpPr>
            <p:spPr>
              <a:xfrm>
                <a:off x="19538971" y="11567942"/>
                <a:ext cx="2701974" cy="465633"/>
              </a:xfrm>
              <a:prstGeom prst="rect">
                <a:avLst/>
              </a:prstGeom>
              <a:blipFill>
                <a:blip r:embed="rId5"/>
                <a:stretch>
                  <a:fillRect l="-6542" r="-23832" b="-54054"/>
                </a:stretch>
              </a:blipFill>
              <a:ln w="12700">
                <a:miter lim="400000"/>
              </a:ln>
            </p:spPr>
            <p:txBody>
              <a:bodyPr/>
              <a:lstStyle/>
              <a:p>
                <a:r>
                  <a:rPr lang="it-IT">
                    <a:noFill/>
                  </a:rPr>
                  <a:t> </a:t>
                </a:r>
              </a:p>
            </p:txBody>
          </p:sp>
        </mc:Fallback>
      </mc:AlternateContent>
      <p:pic>
        <p:nvPicPr>
          <p:cNvPr id="426" name="Screenshot 2026-03-14 alle 22.20.16.png" descr="Screenshot 2026-03-14 alle 22.20.16.png"/>
          <p:cNvPicPr>
            <a:picLocks noChangeAspect="1"/>
          </p:cNvPicPr>
          <p:nvPr/>
        </p:nvPicPr>
        <p:blipFill>
          <a:blip r:embed="rId6"/>
          <a:stretch>
            <a:fillRect/>
          </a:stretch>
        </p:blipFill>
        <p:spPr>
          <a:xfrm>
            <a:off x="750150" y="8180400"/>
            <a:ext cx="5208760" cy="3582611"/>
          </a:xfrm>
          <a:prstGeom prst="rect">
            <a:avLst/>
          </a:prstGeom>
          <a:ln w="12700">
            <a:miter lim="400000"/>
          </a:ln>
        </p:spPr>
      </p:pic>
      <p:sp>
        <p:nvSpPr>
          <p:cNvPr id="427" name="[Mathieu Blom PhD Thesis]"/>
          <p:cNvSpPr txBox="1"/>
          <p:nvPr/>
        </p:nvSpPr>
        <p:spPr>
          <a:xfrm>
            <a:off x="5212506" y="11908160"/>
            <a:ext cx="4102126" cy="498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rgbClr val="000000"/>
                </a:solidFill>
              </a:defRPr>
            </a:lvl1pPr>
          </a:lstStyle>
          <a:p>
            <a:r>
              <a:t>[Mathieu Blom PhD Thesis]</a:t>
            </a:r>
          </a:p>
        </p:txBody>
      </p:sp>
      <p:sp>
        <p:nvSpPr>
          <p:cNvPr id="428" name="[Extending the VIRGO gravitational wave detection band…"/>
          <p:cNvSpPr txBox="1"/>
          <p:nvPr/>
        </p:nvSpPr>
        <p:spPr>
          <a:xfrm>
            <a:off x="755583" y="6066603"/>
            <a:ext cx="12528830" cy="90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600">
                <a:solidFill>
                  <a:srgbClr val="000000"/>
                </a:solidFill>
              </a:defRPr>
            </a:pPr>
            <a:r>
              <a:t>[Extending the VIRGO gravitational wave detection band </a:t>
            </a:r>
          </a:p>
          <a:p>
            <a:pPr>
              <a:defRPr sz="2600">
                <a:solidFill>
                  <a:srgbClr val="000000"/>
                </a:solidFill>
              </a:defRPr>
            </a:pPr>
            <a:r>
              <a:t>down to a few Hz: metal blade springs and magnetic antisprings, M. Beccaria et al. ]</a:t>
            </a:r>
          </a:p>
        </p:txBody>
      </p:sp>
      <p:pic>
        <p:nvPicPr>
          <p:cNvPr id="429" name="Screenshot 2026-03-14 alle 22.35.08.png" descr="Screenshot 2026-03-14 alle 22.35.08.png"/>
          <p:cNvPicPr>
            <a:picLocks noChangeAspect="1"/>
          </p:cNvPicPr>
          <p:nvPr/>
        </p:nvPicPr>
        <p:blipFill>
          <a:blip r:embed="rId7"/>
          <a:stretch>
            <a:fillRect/>
          </a:stretch>
        </p:blipFill>
        <p:spPr>
          <a:xfrm>
            <a:off x="906642" y="2064739"/>
            <a:ext cx="4895777" cy="3516472"/>
          </a:xfrm>
          <a:prstGeom prst="rect">
            <a:avLst/>
          </a:prstGeom>
          <a:ln w="12700">
            <a:miter lim="400000"/>
          </a:ln>
        </p:spPr>
      </p:pic>
      <p:pic>
        <p:nvPicPr>
          <p:cNvPr id="430" name="Screenshot 2026-03-14 alle 22.35.53.png" descr="Screenshot 2026-03-14 alle 22.35.53.png"/>
          <p:cNvPicPr>
            <a:picLocks noChangeAspect="1"/>
          </p:cNvPicPr>
          <p:nvPr/>
        </p:nvPicPr>
        <p:blipFill>
          <a:blip r:embed="rId8"/>
          <a:stretch>
            <a:fillRect/>
          </a:stretch>
        </p:blipFill>
        <p:spPr>
          <a:xfrm>
            <a:off x="7070190" y="1717337"/>
            <a:ext cx="5586207" cy="4386816"/>
          </a:xfrm>
          <a:prstGeom prst="rect">
            <a:avLst/>
          </a:prstGeom>
          <a:ln w="12700">
            <a:miter lim="400000"/>
          </a:ln>
        </p:spPr>
      </p:pic>
      <p:sp>
        <p:nvSpPr>
          <p:cNvPr id="431"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32"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433" name="Title 1"/>
          <p:cNvSpPr txBox="1"/>
          <p:nvPr/>
        </p:nvSpPr>
        <p:spPr>
          <a:xfrm>
            <a:off x="533400" y="338732"/>
            <a:ext cx="18277169"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Blades</a:t>
            </a:r>
          </a:p>
        </p:txBody>
      </p:sp>
      <p:sp>
        <p:nvSpPr>
          <p:cNvPr id="434" name="Future? Monolithic geometric anti spring"/>
          <p:cNvSpPr txBox="1"/>
          <p:nvPr/>
        </p:nvSpPr>
        <p:spPr>
          <a:xfrm>
            <a:off x="14946794" y="6712130"/>
            <a:ext cx="8822725" cy="14571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buSzPct val="100000"/>
              <a:buChar char="•"/>
              <a:defRPr sz="4500">
                <a:solidFill>
                  <a:srgbClr val="000000"/>
                </a:solidFill>
              </a:defRPr>
            </a:lvl1pPr>
          </a:lstStyle>
          <a:p>
            <a:r>
              <a:t>Future? Monolithic geometric anti spring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Finite Linear Element Connected in Series (FLECS): a simulation tool for geometric anti-springs…"/>
          <p:cNvSpPr txBox="1"/>
          <p:nvPr/>
        </p:nvSpPr>
        <p:spPr>
          <a:xfrm>
            <a:off x="-126569" y="1726162"/>
            <a:ext cx="23468508" cy="170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100">
                <a:solidFill>
                  <a:srgbClr val="000000"/>
                </a:solidFill>
                <a:latin typeface="Aptos"/>
                <a:ea typeface="Aptos"/>
                <a:cs typeface="Aptos"/>
                <a:sym typeface="Aptos"/>
              </a:defRPr>
            </a:pPr>
            <a:r>
              <a:rPr b="1" u="sng"/>
              <a:t>F</a:t>
            </a:r>
            <a:r>
              <a:t>inite </a:t>
            </a:r>
            <a:r>
              <a:rPr b="1" u="sng"/>
              <a:t>L</a:t>
            </a:r>
            <a:r>
              <a:t>inear </a:t>
            </a:r>
            <a:r>
              <a:rPr b="1" u="sng"/>
              <a:t>E</a:t>
            </a:r>
            <a:r>
              <a:t>lement </a:t>
            </a:r>
            <a:r>
              <a:rPr b="1" u="sng"/>
              <a:t>C</a:t>
            </a:r>
            <a:r>
              <a:t>onnected in </a:t>
            </a:r>
            <a:r>
              <a:rPr b="1" u="sng"/>
              <a:t>S</a:t>
            </a:r>
            <a:r>
              <a:t>eries (FLECS): a simulation tool for geometric anti-springs </a:t>
            </a:r>
          </a:p>
          <a:p>
            <a:pPr>
              <a:defRPr sz="4100">
                <a:solidFill>
                  <a:srgbClr val="000000"/>
                </a:solidFill>
                <a:latin typeface="Aptos"/>
                <a:ea typeface="Aptos"/>
                <a:cs typeface="Aptos"/>
                <a:sym typeface="Aptos"/>
              </a:defRPr>
            </a:pPr>
            <a:r>
              <a:t>(with P.Chessa)</a:t>
            </a:r>
          </a:p>
          <a:p>
            <a:pPr algn="l">
              <a:defRPr sz="2500">
                <a:solidFill>
                  <a:srgbClr val="000000"/>
                </a:solidFill>
                <a:latin typeface="Andale Mono"/>
                <a:ea typeface="Andale Mono"/>
                <a:cs typeface="Andale Mono"/>
                <a:sym typeface="Andale Mono"/>
              </a:defRPr>
            </a:pPr>
            <a:r>
              <a:t> </a:t>
            </a:r>
          </a:p>
        </p:txBody>
      </p:sp>
      <p:grpSp>
        <p:nvGrpSpPr>
          <p:cNvPr id="450" name="Raggruppa"/>
          <p:cNvGrpSpPr/>
          <p:nvPr/>
        </p:nvGrpSpPr>
        <p:grpSpPr>
          <a:xfrm>
            <a:off x="580938" y="3487113"/>
            <a:ext cx="5715001" cy="5069837"/>
            <a:chOff x="0" y="0"/>
            <a:chExt cx="5715000" cy="5069835"/>
          </a:xfrm>
        </p:grpSpPr>
        <p:sp>
          <p:nvSpPr>
            <p:cNvPr id="437" name="Rettangolo"/>
            <p:cNvSpPr/>
            <p:nvPr/>
          </p:nvSpPr>
          <p:spPr>
            <a:xfrm>
              <a:off x="0" y="0"/>
              <a:ext cx="5715000" cy="5069836"/>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67" name="Linea di collegamento"/>
            <p:cNvSpPr/>
            <p:nvPr/>
          </p:nvSpPr>
          <p:spPr>
            <a:xfrm>
              <a:off x="1244044" y="471401"/>
              <a:ext cx="3250851" cy="1120028"/>
            </a:xfrm>
            <a:custGeom>
              <a:avLst/>
              <a:gdLst/>
              <a:ahLst/>
              <a:cxnLst>
                <a:cxn ang="0">
                  <a:pos x="wd2" y="hd2"/>
                </a:cxn>
                <a:cxn ang="5400000">
                  <a:pos x="wd2" y="hd2"/>
                </a:cxn>
                <a:cxn ang="10800000">
                  <a:pos x="wd2" y="hd2"/>
                </a:cxn>
                <a:cxn ang="16200000">
                  <a:pos x="wd2" y="hd2"/>
                </a:cxn>
              </a:cxnLst>
              <a:rect l="0" t="0" r="r" b="b"/>
              <a:pathLst>
                <a:path w="21600" h="17491" extrusionOk="0">
                  <a:moveTo>
                    <a:pt x="0" y="17491"/>
                  </a:moveTo>
                  <a:cubicBezTo>
                    <a:pt x="5765" y="506"/>
                    <a:pt x="12965" y="-4109"/>
                    <a:pt x="21600" y="3645"/>
                  </a:cubicBezTo>
                </a:path>
              </a:pathLst>
            </a:custGeom>
            <a:noFill/>
            <a:ln w="25400" cap="flat">
              <a:solidFill>
                <a:srgbClr val="000000"/>
              </a:solidFill>
              <a:custDash>
                <a:ds d="200000" sp="200000"/>
              </a:custDash>
              <a:miter lim="400000"/>
            </a:ln>
            <a:effectLst/>
          </p:spPr>
          <p:txBody>
            <a:bodyPr/>
            <a:lstStyle/>
            <a:p>
              <a:endParaRPr/>
            </a:p>
          </p:txBody>
        </p:sp>
        <p:sp>
          <p:nvSpPr>
            <p:cNvPr id="439" name="Linea"/>
            <p:cNvSpPr/>
            <p:nvPr/>
          </p:nvSpPr>
          <p:spPr>
            <a:xfrm flipV="1">
              <a:off x="1234509" y="419716"/>
              <a:ext cx="1" cy="1188910"/>
            </a:xfrm>
            <a:prstGeom prst="line">
              <a:avLst/>
            </a:prstGeom>
            <a:noFill/>
            <a:ln w="25400" cap="flat">
              <a:solidFill>
                <a:srgbClr val="000000"/>
              </a:solidFill>
              <a:prstDash val="solid"/>
              <a:miter lim="400000"/>
              <a:tailEnd type="arrow" w="med" len="med"/>
            </a:ln>
            <a:effectLst/>
          </p:spPr>
          <p:txBody>
            <a:bodyPr wrap="square" lIns="50800" tIns="50800" rIns="50800" bIns="50800" numCol="1" anchor="ctr">
              <a:noAutofit/>
            </a:bodyPr>
            <a:lstStyle/>
            <a:p>
              <a:endParaRPr/>
            </a:p>
          </p:txBody>
        </p:sp>
        <p:sp>
          <p:nvSpPr>
            <p:cNvPr id="440" name="Linea"/>
            <p:cNvSpPr/>
            <p:nvPr/>
          </p:nvSpPr>
          <p:spPr>
            <a:xfrm>
              <a:off x="1246782" y="1602019"/>
              <a:ext cx="3663424" cy="1"/>
            </a:xfrm>
            <a:prstGeom prst="line">
              <a:avLst/>
            </a:prstGeom>
            <a:noFill/>
            <a:ln w="25400" cap="flat">
              <a:solidFill>
                <a:srgbClr val="000000"/>
              </a:solidFill>
              <a:prstDash val="solid"/>
              <a:miter lim="400000"/>
              <a:tailEnd type="arrow" w="med" len="med"/>
            </a:ln>
            <a:effectLst/>
          </p:spPr>
          <p:txBody>
            <a:bodyPr wrap="square" lIns="50800" tIns="50800" rIns="50800" bIns="50800" numCol="1" anchor="ctr">
              <a:noAutofit/>
            </a:bodyPr>
            <a:lstStyle/>
            <a:p>
              <a:endParaRPr/>
            </a:p>
          </p:txBody>
        </p:sp>
        <p:sp>
          <p:nvSpPr>
            <p:cNvPr id="468" name="Linea di collegamento"/>
            <p:cNvSpPr/>
            <p:nvPr/>
          </p:nvSpPr>
          <p:spPr>
            <a:xfrm>
              <a:off x="1378955" y="1418575"/>
              <a:ext cx="80950" cy="187637"/>
            </a:xfrm>
            <a:custGeom>
              <a:avLst/>
              <a:gdLst/>
              <a:ahLst/>
              <a:cxnLst>
                <a:cxn ang="0">
                  <a:pos x="wd2" y="hd2"/>
                </a:cxn>
                <a:cxn ang="5400000">
                  <a:pos x="wd2" y="hd2"/>
                </a:cxn>
                <a:cxn ang="10800000">
                  <a:pos x="wd2" y="hd2"/>
                </a:cxn>
                <a:cxn ang="16200000">
                  <a:pos x="wd2" y="hd2"/>
                </a:cxn>
              </a:cxnLst>
              <a:rect l="0" t="0" r="r" b="b"/>
              <a:pathLst>
                <a:path w="16868" h="21600" extrusionOk="0">
                  <a:moveTo>
                    <a:pt x="0" y="0"/>
                  </a:moveTo>
                  <a:cubicBezTo>
                    <a:pt x="18016" y="5370"/>
                    <a:pt x="21600" y="12570"/>
                    <a:pt x="10752" y="21600"/>
                  </a:cubicBezTo>
                </a:path>
              </a:pathLst>
            </a:custGeom>
            <a:noFill/>
            <a:ln w="12700" cap="flat">
              <a:solidFill>
                <a:srgbClr val="000000"/>
              </a:solidFill>
              <a:prstDash val="solid"/>
              <a:miter lim="400000"/>
            </a:ln>
            <a:effectLst/>
          </p:spPr>
          <p:txBody>
            <a:bodyPr/>
            <a:lstStyle/>
            <a:p>
              <a:endParaRPr/>
            </a:p>
          </p:txBody>
        </p:sp>
        <p:sp>
          <p:nvSpPr>
            <p:cNvPr id="469" name="Linea di collegamento"/>
            <p:cNvSpPr/>
            <p:nvPr/>
          </p:nvSpPr>
          <p:spPr>
            <a:xfrm>
              <a:off x="4333789" y="659131"/>
              <a:ext cx="45196" cy="65932"/>
            </a:xfrm>
            <a:custGeom>
              <a:avLst/>
              <a:gdLst/>
              <a:ahLst/>
              <a:cxnLst>
                <a:cxn ang="0">
                  <a:pos x="wd2" y="hd2"/>
                </a:cxn>
                <a:cxn ang="5400000">
                  <a:pos x="wd2" y="hd2"/>
                </a:cxn>
                <a:cxn ang="10800000">
                  <a:pos x="wd2" y="hd2"/>
                </a:cxn>
                <a:cxn ang="16200000">
                  <a:pos x="wd2" y="hd2"/>
                </a:cxn>
              </a:cxnLst>
              <a:rect l="0" t="0" r="r" b="b"/>
              <a:pathLst>
                <a:path w="17824" h="21600" extrusionOk="0">
                  <a:moveTo>
                    <a:pt x="2801" y="21600"/>
                  </a:moveTo>
                  <a:cubicBezTo>
                    <a:pt x="-3776" y="8376"/>
                    <a:pt x="1232" y="1176"/>
                    <a:pt x="17824" y="0"/>
                  </a:cubicBezTo>
                </a:path>
              </a:pathLst>
            </a:custGeom>
            <a:noFill/>
            <a:ln w="12700" cap="flat">
              <a:solidFill>
                <a:srgbClr val="000000"/>
              </a:solidFill>
              <a:prstDash val="solid"/>
              <a:miter lim="400000"/>
            </a:ln>
            <a:effectLst/>
          </p:spPr>
          <p:txBody>
            <a:bodyPr/>
            <a:lstStyle/>
            <a:p>
              <a:endParaRPr/>
            </a:p>
          </p:txBody>
        </p:sp>
        <p:sp>
          <p:nvSpPr>
            <p:cNvPr id="443" name="Linea"/>
            <p:cNvSpPr/>
            <p:nvPr/>
          </p:nvSpPr>
          <p:spPr>
            <a:xfrm flipV="1">
              <a:off x="4507207" y="290436"/>
              <a:ext cx="1" cy="437661"/>
            </a:xfrm>
            <a:prstGeom prst="line">
              <a:avLst/>
            </a:prstGeom>
            <a:noFill/>
            <a:ln w="12700" cap="flat">
              <a:solidFill>
                <a:srgbClr val="000000"/>
              </a:solidFill>
              <a:prstDash val="solid"/>
              <a:miter lim="400000"/>
            </a:ln>
            <a:effectLst/>
          </p:spPr>
          <p:txBody>
            <a:bodyPr wrap="square" lIns="50800" tIns="50800" rIns="50800" bIns="50800" numCol="1" anchor="ctr">
              <a:noAutofit/>
            </a:bodyPr>
            <a:lstStyle/>
            <a:p>
              <a:endParaRPr/>
            </a:p>
          </p:txBody>
        </p:sp>
        <p:sp>
          <p:nvSpPr>
            <p:cNvPr id="444" name="Linea"/>
            <p:cNvSpPr/>
            <p:nvPr/>
          </p:nvSpPr>
          <p:spPr>
            <a:xfrm flipH="1" flipV="1">
              <a:off x="4054416" y="735352"/>
              <a:ext cx="467305" cy="1"/>
            </a:xfrm>
            <a:prstGeom prst="line">
              <a:avLst/>
            </a:prstGeom>
            <a:noFill/>
            <a:ln w="12700" cap="flat">
              <a:solidFill>
                <a:srgbClr val="000000"/>
              </a:solidFill>
              <a:prstDash val="solid"/>
              <a:miter lim="400000"/>
            </a:ln>
            <a:effectLst/>
          </p:spPr>
          <p:txBody>
            <a:bodyPr wrap="square" lIns="50800" tIns="50800" rIns="50800" bIns="50800" numCol="1" anchor="ctr">
              <a:noAutofit/>
            </a:bodyPr>
            <a:lstStyle/>
            <a:p>
              <a:endParaRPr/>
            </a:p>
          </p:txBody>
        </p:sp>
        <p:sp>
          <p:nvSpPr>
            <p:cNvPr id="445" name="Linea"/>
            <p:cNvSpPr/>
            <p:nvPr/>
          </p:nvSpPr>
          <p:spPr>
            <a:xfrm flipH="1" flipV="1">
              <a:off x="1219529" y="1683540"/>
              <a:ext cx="3380794" cy="1"/>
            </a:xfrm>
            <a:prstGeom prst="line">
              <a:avLst/>
            </a:prstGeom>
            <a:noFill/>
            <a:ln w="12700" cap="flat">
              <a:solidFill>
                <a:srgbClr val="000000"/>
              </a:solidFill>
              <a:prstDash val="solid"/>
              <a:miter lim="400000"/>
              <a:headEnd type="triangle" w="med" len="sm"/>
              <a:tailEnd type="triangle" w="med" len="sm"/>
            </a:ln>
            <a:effectLst/>
          </p:spPr>
          <p:txBody>
            <a:bodyPr wrap="square" lIns="50800" tIns="50800" rIns="50800" bIns="50800" numCol="1" anchor="ctr">
              <a:noAutofit/>
            </a:bodyPr>
            <a:lstStyle/>
            <a:p>
              <a:endParaRPr/>
            </a:p>
          </p:txBody>
        </p:sp>
        <p:sp>
          <p:nvSpPr>
            <p:cNvPr id="446" name="x"/>
            <p:cNvSpPr txBox="1"/>
            <p:nvPr/>
          </p:nvSpPr>
          <p:spPr>
            <a:xfrm>
              <a:off x="2198922" y="1719531"/>
              <a:ext cx="1422007" cy="2902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100">
                  <a:solidFill>
                    <a:srgbClr val="000000"/>
                  </a:solidFill>
                  <a:latin typeface="Andale Mono"/>
                  <a:ea typeface="Andale Mono"/>
                  <a:cs typeface="Andale Mono"/>
                  <a:sym typeface="Andale Mono"/>
                </a:defRPr>
              </a:lvl1pPr>
            </a:lstStyle>
            <a:p>
              <a:r>
                <a:t>x</a:t>
              </a:r>
            </a:p>
          </p:txBody>
        </p:sp>
        <p:sp>
          <p:nvSpPr>
            <p:cNvPr id="447" name="θ_i"/>
            <p:cNvSpPr txBox="1"/>
            <p:nvPr/>
          </p:nvSpPr>
          <p:spPr>
            <a:xfrm>
              <a:off x="1061816" y="1271926"/>
              <a:ext cx="1422006" cy="2902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100">
                  <a:solidFill>
                    <a:srgbClr val="000000"/>
                  </a:solidFill>
                  <a:latin typeface="Andale Mono"/>
                  <a:ea typeface="Andale Mono"/>
                  <a:cs typeface="Andale Mono"/>
                  <a:sym typeface="Andale Mono"/>
                </a:defRPr>
              </a:lvl1pPr>
            </a:lstStyle>
            <a:p>
              <a:r>
                <a:t>θ_i</a:t>
              </a:r>
            </a:p>
          </p:txBody>
        </p:sp>
        <p:sp>
          <p:nvSpPr>
            <p:cNvPr id="448" name="θ_f"/>
            <p:cNvSpPr txBox="1"/>
            <p:nvPr/>
          </p:nvSpPr>
          <p:spPr>
            <a:xfrm>
              <a:off x="3642065" y="729634"/>
              <a:ext cx="1422007" cy="2902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100">
                  <a:solidFill>
                    <a:srgbClr val="000000"/>
                  </a:solidFill>
                  <a:latin typeface="Andale Mono"/>
                  <a:ea typeface="Andale Mono"/>
                  <a:cs typeface="Andale Mono"/>
                  <a:sym typeface="Andale Mono"/>
                </a:defRPr>
              </a:lvl1pPr>
            </a:lstStyle>
            <a:p>
              <a:r>
                <a:t>θ_f</a:t>
              </a:r>
            </a:p>
          </p:txBody>
        </p:sp>
        <p:sp>
          <p:nvSpPr>
            <p:cNvPr id="449" name="Divide the blade in N finite elements and set the geometric constraints"/>
            <p:cNvSpPr txBox="1"/>
            <p:nvPr/>
          </p:nvSpPr>
          <p:spPr>
            <a:xfrm>
              <a:off x="697120" y="2804222"/>
              <a:ext cx="4338533" cy="18286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3200">
                  <a:solidFill>
                    <a:srgbClr val="000000"/>
                  </a:solidFill>
                  <a:latin typeface="Aptos"/>
                  <a:ea typeface="Aptos"/>
                  <a:cs typeface="Aptos"/>
                  <a:sym typeface="Aptos"/>
                </a:defRPr>
              </a:pPr>
              <a:r>
                <a:t>Divide the blade in N finite elements and set the geometric constraints</a:t>
              </a:r>
            </a:p>
            <a:p>
              <a:pPr algn="l">
                <a:defRPr sz="3200">
                  <a:solidFill>
                    <a:srgbClr val="000000"/>
                  </a:solidFill>
                  <a:latin typeface="Andale Mono"/>
                  <a:ea typeface="Andale Mono"/>
                  <a:cs typeface="Andale Mono"/>
                  <a:sym typeface="Andale Mono"/>
                </a:defRPr>
              </a:pPr>
              <a:r>
                <a:t> </a:t>
              </a:r>
            </a:p>
          </p:txBody>
        </p:sp>
      </p:grpSp>
      <p:grpSp>
        <p:nvGrpSpPr>
          <p:cNvPr id="455" name="Raggruppa"/>
          <p:cNvGrpSpPr/>
          <p:nvPr/>
        </p:nvGrpSpPr>
        <p:grpSpPr>
          <a:xfrm>
            <a:off x="6947368" y="3499767"/>
            <a:ext cx="5715001" cy="5069837"/>
            <a:chOff x="0" y="0"/>
            <a:chExt cx="5715000" cy="5069835"/>
          </a:xfrm>
        </p:grpSpPr>
        <p:sp>
          <p:nvSpPr>
            <p:cNvPr id="451" name="Rettangolo"/>
            <p:cNvSpPr/>
            <p:nvPr/>
          </p:nvSpPr>
          <p:spPr>
            <a:xfrm>
              <a:off x="0" y="0"/>
              <a:ext cx="5715000" cy="5069836"/>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mc:AlternateContent xmlns:mc="http://schemas.openxmlformats.org/markup-compatibility/2006">
          <mc:Choice xmlns:a14="http://schemas.microsoft.com/office/drawing/2010/main" Requires="a14">
            <p:sp>
              <p:nvSpPr>
                <p:cNvPr id="452" name="Equazione"/>
                <p:cNvSpPr txBox="1"/>
                <p:nvPr/>
              </p:nvSpPr>
              <p:spPr>
                <a:xfrm>
                  <a:off x="1307423" y="625696"/>
                  <a:ext cx="3521761" cy="429883"/>
                </a:xfrm>
                <a:prstGeom prst="rect">
                  <a:avLst/>
                </a:prstGeom>
                <a:noFill/>
                <a:ln w="12700" cap="flat">
                  <a:noFill/>
                  <a:miter lim="400000"/>
                </a:ln>
                <a:effectLst/>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r>
                          <a:rPr sz="3200" i="1">
                            <a:solidFill>
                              <a:srgbClr val="000000"/>
                            </a:solidFill>
                            <a:latin typeface="Cambria Math" panose="02040503050406030204" pitchFamily="18" charset="0"/>
                          </a:rPr>
                          <m:t>𝑈</m:t>
                        </m:r>
                        <m:r>
                          <a:rPr sz="3200" i="1">
                            <a:solidFill>
                              <a:srgbClr val="000000"/>
                            </a:solidFill>
                            <a:latin typeface="Cambria Math" panose="02040503050406030204" pitchFamily="18" charset="0"/>
                          </a:rPr>
                          <m:t>=</m:t>
                        </m:r>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𝑈</m:t>
                            </m:r>
                          </m:e>
                          <m:sub>
                            <m:r>
                              <m:rPr>
                                <m:sty m:val="p"/>
                              </m:rPr>
                              <a:rPr sz="3200" i="1">
                                <a:solidFill>
                                  <a:srgbClr val="000000"/>
                                </a:solidFill>
                                <a:latin typeface="Cambria Math" panose="02040503050406030204" pitchFamily="18" charset="0"/>
                              </a:rPr>
                              <m:t>grav</m:t>
                            </m:r>
                          </m:sub>
                        </m:sSub>
                        <m:r>
                          <a:rPr sz="3200" i="1">
                            <a:solidFill>
                              <a:srgbClr val="000000"/>
                            </a:solidFill>
                            <a:latin typeface="Cambria Math" panose="02040503050406030204" pitchFamily="18" charset="0"/>
                          </a:rPr>
                          <m:t>+</m:t>
                        </m:r>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𝑈</m:t>
                            </m:r>
                          </m:e>
                          <m:sub>
                            <m:r>
                              <m:rPr>
                                <m:sty m:val="p"/>
                              </m:rPr>
                              <a:rPr sz="3200" i="1">
                                <a:solidFill>
                                  <a:srgbClr val="000000"/>
                                </a:solidFill>
                                <a:latin typeface="Cambria Math" panose="02040503050406030204" pitchFamily="18" charset="0"/>
                              </a:rPr>
                              <m:t>el</m:t>
                            </m:r>
                          </m:sub>
                        </m:sSub>
                        <m:r>
                          <a:rPr sz="3200" i="1">
                            <a:solidFill>
                              <a:srgbClr val="000000"/>
                            </a:solidFill>
                            <a:latin typeface="Cambria Math" panose="02040503050406030204" pitchFamily="18" charset="0"/>
                          </a:rPr>
                          <m:t>+</m:t>
                        </m:r>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𝑈</m:t>
                            </m:r>
                          </m:e>
                          <m:sub>
                            <m:r>
                              <m:rPr>
                                <m:sty m:val="p"/>
                              </m:rPr>
                              <a:rPr sz="3200" i="1">
                                <a:solidFill>
                                  <a:srgbClr val="000000"/>
                                </a:solidFill>
                                <a:latin typeface="Cambria Math" panose="02040503050406030204" pitchFamily="18" charset="0"/>
                              </a:rPr>
                              <m:t>tip</m:t>
                            </m:r>
                          </m:sub>
                        </m:sSub>
                      </m:oMath>
                    </m:oMathPara>
                  </a14:m>
                  <a:endParaRPr sz="3200"/>
                </a:p>
              </p:txBody>
            </p:sp>
          </mc:Choice>
          <mc:Fallback>
            <p:sp>
              <p:nvSpPr>
                <p:cNvPr id="452" name="Equazione"/>
                <p:cNvSpPr txBox="1">
                  <a:spLocks noRot="1" noChangeAspect="1" noMove="1" noResize="1" noEditPoints="1" noAdjustHandles="1" noChangeArrowheads="1" noChangeShapeType="1" noTextEdit="1"/>
                </p:cNvSpPr>
                <p:nvPr/>
              </p:nvSpPr>
              <p:spPr>
                <a:xfrm>
                  <a:off x="1307423" y="625696"/>
                  <a:ext cx="3521761" cy="429883"/>
                </a:xfrm>
                <a:prstGeom prst="rect">
                  <a:avLst/>
                </a:prstGeom>
                <a:blipFill>
                  <a:blip r:embed="rId2"/>
                  <a:stretch>
                    <a:fillRect l="-3584" r="-13620" b="-57143"/>
                  </a:stretch>
                </a:blipFill>
                <a:ln w="12700" cap="flat">
                  <a:noFill/>
                  <a:miter lim="400000"/>
                </a:ln>
                <a:effectLst/>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53" name="Equazione"/>
                <p:cNvSpPr txBox="1"/>
                <p:nvPr/>
              </p:nvSpPr>
              <p:spPr>
                <a:xfrm>
                  <a:off x="1302256" y="1336473"/>
                  <a:ext cx="2601948" cy="429595"/>
                </a:xfrm>
                <a:prstGeom prst="rect">
                  <a:avLst/>
                </a:prstGeom>
                <a:noFill/>
                <a:ln w="12700" cap="flat">
                  <a:noFill/>
                  <a:miter lim="400000"/>
                </a:ln>
                <a:effectLst/>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r>
                          <a:rPr sz="3200" i="1">
                            <a:solidFill>
                              <a:srgbClr val="000000"/>
                            </a:solidFill>
                            <a:latin typeface="Cambria Math" panose="02040503050406030204" pitchFamily="18" charset="0"/>
                          </a:rPr>
                          <m:t>𝐾</m:t>
                        </m:r>
                        <m:r>
                          <a:rPr sz="3200" i="1">
                            <a:solidFill>
                              <a:srgbClr val="000000"/>
                            </a:solidFill>
                            <a:latin typeface="Cambria Math" panose="02040503050406030204" pitchFamily="18" charset="0"/>
                          </a:rPr>
                          <m:t>=</m:t>
                        </m:r>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𝐾</m:t>
                            </m:r>
                          </m:e>
                          <m:sub>
                            <m:r>
                              <m:rPr>
                                <m:sty m:val="p"/>
                              </m:rPr>
                              <a:rPr sz="3200" i="1">
                                <a:solidFill>
                                  <a:srgbClr val="000000"/>
                                </a:solidFill>
                                <a:latin typeface="Cambria Math" panose="02040503050406030204" pitchFamily="18" charset="0"/>
                              </a:rPr>
                              <m:t>elem</m:t>
                            </m:r>
                          </m:sub>
                        </m:sSub>
                        <m:r>
                          <a:rPr sz="3200" i="1">
                            <a:solidFill>
                              <a:srgbClr val="000000"/>
                            </a:solidFill>
                            <a:latin typeface="Cambria Math" panose="02040503050406030204" pitchFamily="18" charset="0"/>
                          </a:rPr>
                          <m:t>+</m:t>
                        </m:r>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𝐾</m:t>
                            </m:r>
                          </m:e>
                          <m:sub>
                            <m:r>
                              <m:rPr>
                                <m:sty m:val="p"/>
                              </m:rPr>
                              <a:rPr sz="3200" i="1">
                                <a:solidFill>
                                  <a:srgbClr val="000000"/>
                                </a:solidFill>
                                <a:latin typeface="Cambria Math" panose="02040503050406030204" pitchFamily="18" charset="0"/>
                              </a:rPr>
                              <m:t>tip</m:t>
                            </m:r>
                          </m:sub>
                        </m:sSub>
                      </m:oMath>
                    </m:oMathPara>
                  </a14:m>
                  <a:endParaRPr sz="3200"/>
                </a:p>
              </p:txBody>
            </p:sp>
          </mc:Choice>
          <mc:Fallback>
            <p:sp>
              <p:nvSpPr>
                <p:cNvPr id="453" name="Equazione"/>
                <p:cNvSpPr txBox="1">
                  <a:spLocks noRot="1" noChangeAspect="1" noMove="1" noResize="1" noEditPoints="1" noAdjustHandles="1" noChangeArrowheads="1" noChangeShapeType="1" noTextEdit="1"/>
                </p:cNvSpPr>
                <p:nvPr/>
              </p:nvSpPr>
              <p:spPr>
                <a:xfrm>
                  <a:off x="1302256" y="1336473"/>
                  <a:ext cx="2601948" cy="429595"/>
                </a:xfrm>
                <a:prstGeom prst="rect">
                  <a:avLst/>
                </a:prstGeom>
                <a:blipFill>
                  <a:blip r:embed="rId3"/>
                  <a:stretch>
                    <a:fillRect l="-5340" r="-17476" b="-54286"/>
                  </a:stretch>
                </a:blipFill>
                <a:ln w="12700" cap="flat">
                  <a:noFill/>
                  <a:miter lim="400000"/>
                </a:ln>
                <a:effectLst/>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54" name="Compute potential and kinetic energy and find static equilibrium minimizing"/>
                <p:cNvSpPr txBox="1"/>
                <p:nvPr/>
              </p:nvSpPr>
              <p:spPr>
                <a:xfrm>
                  <a:off x="688234" y="2588168"/>
                  <a:ext cx="4338533" cy="228255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numCol="1" anchor="ctr">
                  <a:noAutofit/>
                </a:bodyPr>
                <a:lstStyle/>
                <a:p>
                  <a:pPr>
                    <a:defRPr sz="3200">
                      <a:solidFill>
                        <a:srgbClr val="000000"/>
                      </a:solidFill>
                      <a:latin typeface="Aptos"/>
                      <a:ea typeface="Aptos"/>
                      <a:cs typeface="Aptos"/>
                      <a:sym typeface="Aptos"/>
                    </a:defRPr>
                  </a:pPr>
                  <a:r>
                    <a:t>Compute potential and kinetic energy and find static equilibrium minimizing </a:t>
                  </a:r>
                  <a14:m>
                    <m:oMath xmlns:m="http://schemas.openxmlformats.org/officeDocument/2006/math">
                      <m:r>
                        <a:rPr sz="3900" i="1">
                          <a:solidFill>
                            <a:srgbClr val="000000"/>
                          </a:solidFill>
                          <a:latin typeface="Cambria Math" panose="02040503050406030204" pitchFamily="18" charset="0"/>
                        </a:rPr>
                        <m:t>𝑈</m:t>
                      </m:r>
                    </m:oMath>
                  </a14:m>
                  <a:endParaRPr/>
                </a:p>
                <a:p>
                  <a:pPr algn="l">
                    <a:defRPr sz="3200">
                      <a:solidFill>
                        <a:srgbClr val="000000"/>
                      </a:solidFill>
                      <a:latin typeface="Andale Mono"/>
                      <a:ea typeface="Andale Mono"/>
                      <a:cs typeface="Andale Mono"/>
                      <a:sym typeface="Andale Mono"/>
                    </a:defRPr>
                  </a:pPr>
                  <a:r>
                    <a:t> </a:t>
                  </a:r>
                </a:p>
              </p:txBody>
            </p:sp>
          </mc:Choice>
          <mc:Fallback>
            <p:sp>
              <p:nvSpPr>
                <p:cNvPr id="454" name="Compute potential and kinetic energy and find static equilibrium minimizing"/>
                <p:cNvSpPr txBox="1">
                  <a:spLocks noRot="1" noChangeAspect="1" noMove="1" noResize="1" noEditPoints="1" noAdjustHandles="1" noChangeArrowheads="1" noChangeShapeType="1" noTextEdit="1"/>
                </p:cNvSpPr>
                <p:nvPr/>
              </p:nvSpPr>
              <p:spPr>
                <a:xfrm>
                  <a:off x="688234" y="2588168"/>
                  <a:ext cx="4338533" cy="2282552"/>
                </a:xfrm>
                <a:prstGeom prst="rect">
                  <a:avLst/>
                </a:prstGeom>
                <a:blipFill>
                  <a:blip r:embed="rId4"/>
                  <a:stretch>
                    <a:fillRect l="-2632" t="-11050" r="-4386"/>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p:grpSp>
      <p:grpSp>
        <p:nvGrpSpPr>
          <p:cNvPr id="459" name="Raggruppa"/>
          <p:cNvGrpSpPr/>
          <p:nvPr/>
        </p:nvGrpSpPr>
        <p:grpSpPr>
          <a:xfrm>
            <a:off x="11807792" y="7755502"/>
            <a:ext cx="5715001" cy="5069837"/>
            <a:chOff x="0" y="0"/>
            <a:chExt cx="5715000" cy="5069835"/>
          </a:xfrm>
        </p:grpSpPr>
        <p:sp>
          <p:nvSpPr>
            <p:cNvPr id="456" name="Rettangolo"/>
            <p:cNvSpPr/>
            <p:nvPr/>
          </p:nvSpPr>
          <p:spPr>
            <a:xfrm>
              <a:off x="0" y="0"/>
              <a:ext cx="5715000" cy="5069836"/>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mc:AlternateContent xmlns:mc="http://schemas.openxmlformats.org/markup-compatibility/2006">
          <mc:Choice xmlns:a14="http://schemas.microsoft.com/office/drawing/2010/main" Requires="a14">
            <p:sp>
              <p:nvSpPr>
                <p:cNvPr id="457" name="Equazione"/>
                <p:cNvSpPr txBox="1"/>
                <p:nvPr/>
              </p:nvSpPr>
              <p:spPr>
                <a:xfrm>
                  <a:off x="1707224" y="1095301"/>
                  <a:ext cx="2293428" cy="451064"/>
                </a:xfrm>
                <a:prstGeom prst="rect">
                  <a:avLst/>
                </a:prstGeom>
                <a:noFill/>
                <a:ln w="12700" cap="flat">
                  <a:noFill/>
                  <a:miter lim="400000"/>
                </a:ln>
                <a:effectLst/>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sSub>
                          <m:sSubPr>
                            <m:ctrlPr>
                              <a:rPr sz="3200">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𝐻</m:t>
                            </m:r>
                          </m:e>
                          <m:sub>
                            <m:r>
                              <m:rPr>
                                <m:sty m:val="p"/>
                              </m:rPr>
                              <a:rPr sz="3200" i="1">
                                <a:solidFill>
                                  <a:srgbClr val="000000"/>
                                </a:solidFill>
                                <a:latin typeface="Cambria Math" panose="02040503050406030204" pitchFamily="18" charset="0"/>
                              </a:rPr>
                              <m:t>U</m:t>
                            </m:r>
                          </m:sub>
                        </m:sSub>
                        <m:r>
                          <a:rPr sz="3200" i="1">
                            <a:solidFill>
                              <a:srgbClr val="000000"/>
                            </a:solidFill>
                            <a:latin typeface="Cambria Math" panose="02040503050406030204" pitchFamily="18" charset="0"/>
                          </a:rPr>
                          <m:t>𝑣</m:t>
                        </m:r>
                        <m:r>
                          <a:rPr sz="3200" i="1">
                            <a:solidFill>
                              <a:srgbClr val="000000"/>
                            </a:solidFill>
                            <a:latin typeface="Cambria Math" panose="02040503050406030204" pitchFamily="18" charset="0"/>
                          </a:rPr>
                          <m:t>=</m:t>
                        </m:r>
                        <m:sSup>
                          <m:sSupPr>
                            <m:ctrlPr>
                              <a:rPr sz="3200" i="1">
                                <a:solidFill>
                                  <a:srgbClr val="000000"/>
                                </a:solidFill>
                                <a:latin typeface="Cambria Math" panose="02040503050406030204" pitchFamily="18" charset="0"/>
                              </a:rPr>
                            </m:ctrlPr>
                          </m:sSupPr>
                          <m:e>
                            <m:r>
                              <a:rPr sz="3200" i="1">
                                <a:solidFill>
                                  <a:srgbClr val="000000"/>
                                </a:solidFill>
                                <a:latin typeface="Cambria Math" panose="02040503050406030204" pitchFamily="18" charset="0"/>
                              </a:rPr>
                              <m:t>𝜔</m:t>
                            </m:r>
                          </m:e>
                          <m:sup>
                            <m:r>
                              <a:rPr sz="3200" i="1">
                                <a:solidFill>
                                  <a:srgbClr val="000000"/>
                                </a:solidFill>
                                <a:latin typeface="Cambria Math" panose="02040503050406030204" pitchFamily="18" charset="0"/>
                              </a:rPr>
                              <m:t>2</m:t>
                            </m:r>
                          </m:sup>
                        </m:sSup>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𝐻</m:t>
                            </m:r>
                          </m:e>
                          <m:sub>
                            <m:r>
                              <m:rPr>
                                <m:sty m:val="p"/>
                              </m:rPr>
                              <a:rPr sz="3200" i="1">
                                <a:solidFill>
                                  <a:srgbClr val="000000"/>
                                </a:solidFill>
                                <a:latin typeface="Cambria Math" panose="02040503050406030204" pitchFamily="18" charset="0"/>
                              </a:rPr>
                              <m:t>K</m:t>
                            </m:r>
                          </m:sub>
                        </m:sSub>
                        <m:r>
                          <a:rPr sz="3200" i="1">
                            <a:solidFill>
                              <a:srgbClr val="000000"/>
                            </a:solidFill>
                            <a:latin typeface="Cambria Math" panose="02040503050406030204" pitchFamily="18" charset="0"/>
                          </a:rPr>
                          <m:t>𝑣</m:t>
                        </m:r>
                      </m:oMath>
                    </m:oMathPara>
                  </a14:m>
                  <a:endParaRPr sz="3200"/>
                </a:p>
              </p:txBody>
            </p:sp>
          </mc:Choice>
          <mc:Fallback>
            <p:sp>
              <p:nvSpPr>
                <p:cNvPr id="457" name="Equazione"/>
                <p:cNvSpPr txBox="1">
                  <a:spLocks noRot="1" noChangeAspect="1" noMove="1" noResize="1" noEditPoints="1" noAdjustHandles="1" noChangeArrowheads="1" noChangeShapeType="1" noTextEdit="1"/>
                </p:cNvSpPr>
                <p:nvPr/>
              </p:nvSpPr>
              <p:spPr>
                <a:xfrm>
                  <a:off x="1707224" y="1095301"/>
                  <a:ext cx="2293428" cy="451064"/>
                </a:xfrm>
                <a:prstGeom prst="rect">
                  <a:avLst/>
                </a:prstGeom>
                <a:blipFill>
                  <a:blip r:embed="rId5"/>
                  <a:stretch>
                    <a:fillRect l="-6077" r="-12155" b="-29730"/>
                  </a:stretch>
                </a:blipFill>
                <a:ln w="12700" cap="flat">
                  <a:noFill/>
                  <a:miter lim="400000"/>
                </a:ln>
                <a:effectLst/>
              </p:spPr>
              <p:txBody>
                <a:bodyPr/>
                <a:lstStyle/>
                <a:p>
                  <a:r>
                    <a:rPr lang="it-IT">
                      <a:noFill/>
                    </a:rPr>
                    <a:t> </a:t>
                  </a:r>
                </a:p>
              </p:txBody>
            </p:sp>
          </mc:Fallback>
        </mc:AlternateContent>
        <p:sp>
          <p:nvSpPr>
            <p:cNvPr id="458" name="Build Hessians and solve the generalized eigenvalue problem"/>
            <p:cNvSpPr txBox="1"/>
            <p:nvPr/>
          </p:nvSpPr>
          <p:spPr>
            <a:xfrm>
              <a:off x="688233" y="2786093"/>
              <a:ext cx="4338533" cy="18286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3200">
                  <a:solidFill>
                    <a:srgbClr val="000000"/>
                  </a:solidFill>
                  <a:latin typeface="Aptos"/>
                  <a:ea typeface="Aptos"/>
                  <a:cs typeface="Aptos"/>
                  <a:sym typeface="Aptos"/>
                </a:defRPr>
              </a:pPr>
              <a:r>
                <a:t>Build Hessians and solve the generalized eigenvalue problem</a:t>
              </a:r>
            </a:p>
            <a:p>
              <a:pPr algn="l">
                <a:defRPr sz="3200">
                  <a:solidFill>
                    <a:srgbClr val="000000"/>
                  </a:solidFill>
                  <a:latin typeface="Andale Mono"/>
                  <a:ea typeface="Andale Mono"/>
                  <a:cs typeface="Andale Mono"/>
                  <a:sym typeface="Andale Mono"/>
                </a:defRPr>
              </a:pPr>
              <a:r>
                <a:t> </a:t>
              </a:r>
            </a:p>
          </p:txBody>
        </p:sp>
      </p:grpSp>
      <p:sp>
        <p:nvSpPr>
          <p:cNvPr id="460" name="Rettangolo"/>
          <p:cNvSpPr/>
          <p:nvPr/>
        </p:nvSpPr>
        <p:spPr>
          <a:xfrm>
            <a:off x="18220590" y="7756769"/>
            <a:ext cx="5715001" cy="5067301"/>
          </a:xfrm>
          <a:prstGeom prst="rect">
            <a:avLst/>
          </a:prstGeom>
          <a:ln w="254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61" name="Linea"/>
          <p:cNvSpPr/>
          <p:nvPr/>
        </p:nvSpPr>
        <p:spPr>
          <a:xfrm>
            <a:off x="6358788" y="6022031"/>
            <a:ext cx="525731" cy="1"/>
          </a:xfrm>
          <a:prstGeom prst="line">
            <a:avLst/>
          </a:prstGeom>
          <a:ln w="25400">
            <a:solidFill>
              <a:srgbClr val="000000"/>
            </a:solidFill>
            <a:miter lim="400000"/>
            <a:tailEnd type="triangle"/>
          </a:ln>
        </p:spPr>
        <p:txBody>
          <a:bodyPr lIns="50800" tIns="50800" rIns="50800" bIns="50800" anchor="ctr"/>
          <a:lstStyle/>
          <a:p>
            <a:endParaRPr/>
          </a:p>
        </p:txBody>
      </p:sp>
      <p:sp>
        <p:nvSpPr>
          <p:cNvPr id="462"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63"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464" name="Title 1"/>
          <p:cNvSpPr txBox="1"/>
          <p:nvPr/>
        </p:nvSpPr>
        <p:spPr>
          <a:xfrm>
            <a:off x="533400" y="338732"/>
            <a:ext cx="10948628"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Blades</a:t>
            </a:r>
          </a:p>
        </p:txBody>
      </p:sp>
      <p:sp>
        <p:nvSpPr>
          <p:cNvPr id="465" name="Linea"/>
          <p:cNvSpPr/>
          <p:nvPr/>
        </p:nvSpPr>
        <p:spPr>
          <a:xfrm>
            <a:off x="17602475" y="10489744"/>
            <a:ext cx="525731" cy="1"/>
          </a:xfrm>
          <a:prstGeom prst="line">
            <a:avLst/>
          </a:prstGeom>
          <a:ln w="25400">
            <a:solidFill>
              <a:srgbClr val="000000"/>
            </a:solidFill>
            <a:miter lim="400000"/>
            <a:tailEnd type="triangle"/>
          </a:ln>
        </p:spPr>
        <p:txBody>
          <a:bodyPr lIns="50800" tIns="50800" rIns="50800" bIns="50800" anchor="ctr"/>
          <a:lstStyle/>
          <a:p>
            <a:endParaRPr/>
          </a:p>
        </p:txBody>
      </p:sp>
      <p:sp>
        <p:nvSpPr>
          <p:cNvPr id="466" name="Output:…"/>
          <p:cNvSpPr txBox="1"/>
          <p:nvPr/>
        </p:nvSpPr>
        <p:spPr>
          <a:xfrm>
            <a:off x="18662540" y="8279944"/>
            <a:ext cx="5059701" cy="441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000000"/>
                </a:solidFill>
                <a:latin typeface="Aptos"/>
                <a:ea typeface="Aptos"/>
                <a:cs typeface="Aptos"/>
                <a:sym typeface="Aptos"/>
              </a:defRPr>
            </a:pPr>
            <a:r>
              <a:t>Output:</a:t>
            </a:r>
          </a:p>
          <a:p>
            <a:pPr>
              <a:defRPr sz="3200">
                <a:solidFill>
                  <a:srgbClr val="000000"/>
                </a:solidFill>
                <a:latin typeface="Aptos"/>
                <a:ea typeface="Aptos"/>
                <a:cs typeface="Aptos"/>
                <a:sym typeface="Aptos"/>
              </a:defRPr>
            </a:pPr>
            <a:endParaRPr/>
          </a:p>
          <a:p>
            <a:pPr marL="463020" indent="-463020" algn="l">
              <a:buSzPct val="100000"/>
              <a:buAutoNum type="arabicPeriod"/>
              <a:defRPr sz="3200">
                <a:solidFill>
                  <a:srgbClr val="000000"/>
                </a:solidFill>
                <a:latin typeface="Aptos"/>
                <a:ea typeface="Aptos"/>
                <a:cs typeface="Aptos"/>
                <a:sym typeface="Aptos"/>
              </a:defRPr>
            </a:pPr>
            <a:r>
              <a:t>Blade profile at equilibrium</a:t>
            </a:r>
          </a:p>
          <a:p>
            <a:pPr marL="463020" indent="-463020" algn="l">
              <a:buSzPct val="100000"/>
              <a:buAutoNum type="arabicPeriod"/>
              <a:defRPr sz="3200">
                <a:solidFill>
                  <a:srgbClr val="000000"/>
                </a:solidFill>
                <a:latin typeface="Aptos"/>
                <a:ea typeface="Aptos"/>
                <a:cs typeface="Aptos"/>
                <a:sym typeface="Aptos"/>
              </a:defRPr>
            </a:pPr>
            <a:r>
              <a:t>Maximum stress in each element</a:t>
            </a:r>
          </a:p>
          <a:p>
            <a:pPr marL="463020" indent="-463020" algn="l">
              <a:buSzPct val="100000"/>
              <a:buAutoNum type="arabicPeriod"/>
              <a:defRPr sz="3200">
                <a:solidFill>
                  <a:srgbClr val="000000"/>
                </a:solidFill>
                <a:latin typeface="Aptos"/>
                <a:ea typeface="Aptos"/>
                <a:cs typeface="Aptos"/>
                <a:sym typeface="Aptos"/>
              </a:defRPr>
            </a:pPr>
            <a:r>
              <a:t>Modal frequencies</a:t>
            </a:r>
          </a:p>
          <a:p>
            <a:pPr marL="463020" indent="-463020" algn="l">
              <a:buSzPct val="100000"/>
              <a:buAutoNum type="arabicPeriod"/>
              <a:defRPr sz="3200">
                <a:solidFill>
                  <a:srgbClr val="000000"/>
                </a:solidFill>
                <a:latin typeface="Aptos"/>
                <a:ea typeface="Aptos"/>
                <a:cs typeface="Aptos"/>
                <a:sym typeface="Aptos"/>
              </a:defRPr>
            </a:pPr>
            <a:r>
              <a:t>Eigenmodes</a:t>
            </a:r>
          </a:p>
          <a:p>
            <a:pPr algn="l">
              <a:defRPr sz="3200">
                <a:solidFill>
                  <a:srgbClr val="000000"/>
                </a:solidFill>
                <a:latin typeface="Andale Mono"/>
                <a:ea typeface="Andale Mono"/>
                <a:cs typeface="Andale Mono"/>
                <a:sym typeface="Andale Mono"/>
              </a:defRPr>
            </a:pPr>
            <a:r>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Figure_1.png" descr="Figure_1.png"/>
          <p:cNvPicPr>
            <a:picLocks noChangeAspect="1"/>
          </p:cNvPicPr>
          <p:nvPr/>
        </p:nvPicPr>
        <p:blipFill>
          <a:blip r:embed="rId2"/>
          <a:stretch>
            <a:fillRect/>
          </a:stretch>
        </p:blipFill>
        <p:spPr>
          <a:xfrm>
            <a:off x="-435706" y="2944218"/>
            <a:ext cx="13172064" cy="9579682"/>
          </a:xfrm>
          <a:prstGeom prst="rect">
            <a:avLst/>
          </a:prstGeom>
          <a:ln w="12700">
            <a:miter lim="400000"/>
          </a:ln>
        </p:spPr>
      </p:pic>
      <p:pic>
        <p:nvPicPr>
          <p:cNvPr id="472" name="scan+_9704.png" descr="scan+_9704.png"/>
          <p:cNvPicPr>
            <a:picLocks noChangeAspect="1"/>
          </p:cNvPicPr>
          <p:nvPr/>
        </p:nvPicPr>
        <p:blipFill>
          <a:blip r:embed="rId3"/>
          <a:stretch>
            <a:fillRect/>
          </a:stretch>
        </p:blipFill>
        <p:spPr>
          <a:xfrm>
            <a:off x="10926231" y="2843092"/>
            <a:ext cx="13415233" cy="9756534"/>
          </a:xfrm>
          <a:prstGeom prst="rect">
            <a:avLst/>
          </a:prstGeom>
          <a:ln w="12700">
            <a:miter lim="400000"/>
          </a:ln>
        </p:spPr>
      </p:pic>
      <p:sp>
        <p:nvSpPr>
          <p:cNvPr id="473" name="This allows to do parametric scans for blade prototyping"/>
          <p:cNvSpPr txBox="1"/>
          <p:nvPr/>
        </p:nvSpPr>
        <p:spPr>
          <a:xfrm>
            <a:off x="5197855" y="2243630"/>
            <a:ext cx="14509243" cy="771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000000"/>
                </a:solidFill>
              </a:defRPr>
            </a:lvl1pPr>
          </a:lstStyle>
          <a:p>
            <a:r>
              <a:t>This allows to do parametric scans for blade prototyping</a:t>
            </a:r>
          </a:p>
        </p:txBody>
      </p:sp>
      <p:sp>
        <p:nvSpPr>
          <p:cNvPr id="474"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75"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476" name="Title 1"/>
          <p:cNvSpPr txBox="1"/>
          <p:nvPr/>
        </p:nvSpPr>
        <p:spPr>
          <a:xfrm>
            <a:off x="533400" y="338732"/>
            <a:ext cx="10948628"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Blades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79"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480" name="Title 1"/>
          <p:cNvSpPr txBox="1"/>
          <p:nvPr/>
        </p:nvSpPr>
        <p:spPr>
          <a:xfrm>
            <a:off x="533400" y="338732"/>
            <a:ext cx="10948628"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Conclusions</a:t>
            </a:r>
          </a:p>
        </p:txBody>
      </p:sp>
      <p:sp>
        <p:nvSpPr>
          <p:cNvPr id="481" name="A big international effort is being put into research and development of suspension components for ET-LF…"/>
          <p:cNvSpPr txBox="1"/>
          <p:nvPr/>
        </p:nvSpPr>
        <p:spPr>
          <a:xfrm>
            <a:off x="506464" y="2268299"/>
            <a:ext cx="21767687" cy="11762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lnSpc>
                <a:spcPct val="120000"/>
              </a:lnSpc>
              <a:buSzPct val="100000"/>
              <a:buChar char="•"/>
              <a:defRPr sz="5600">
                <a:solidFill>
                  <a:srgbClr val="000000"/>
                </a:solidFill>
              </a:defRPr>
            </a:pPr>
            <a:r>
              <a:t> A big international effort is being put into research and development of suspension components for ET-LF</a:t>
            </a:r>
          </a:p>
          <a:p>
            <a:pPr marL="228600" indent="-228600" algn="l">
              <a:lnSpc>
                <a:spcPct val="120000"/>
              </a:lnSpc>
              <a:buSzPct val="100000"/>
              <a:buChar char="•"/>
              <a:defRPr sz="5600">
                <a:solidFill>
                  <a:srgbClr val="000000"/>
                </a:solidFill>
              </a:defRPr>
            </a:pPr>
            <a:r>
              <a:t> The float zone has been proven to be a very reliable production technique for silicon fibers</a:t>
            </a:r>
          </a:p>
          <a:p>
            <a:pPr marL="228600" indent="-228600" algn="l">
              <a:lnSpc>
                <a:spcPct val="120000"/>
              </a:lnSpc>
              <a:buSzPct val="100000"/>
              <a:buChar char="•"/>
              <a:defRPr sz="5600">
                <a:solidFill>
                  <a:srgbClr val="000000"/>
                </a:solidFill>
              </a:defRPr>
            </a:pPr>
            <a:r>
              <a:t> Breaking tests have improved but samples handling and shipping methods need to be improved</a:t>
            </a:r>
          </a:p>
          <a:p>
            <a:pPr marL="228600" indent="-228600" algn="l">
              <a:lnSpc>
                <a:spcPct val="120000"/>
              </a:lnSpc>
              <a:buSzPct val="100000"/>
              <a:buChar char="•"/>
              <a:defRPr sz="5600">
                <a:solidFill>
                  <a:srgbClr val="000000"/>
                </a:solidFill>
              </a:defRPr>
            </a:pPr>
            <a:r>
              <a:t> The collaboration is starting to work also on research and development of spring blades</a:t>
            </a:r>
          </a:p>
          <a:p>
            <a:pPr marL="228600" indent="-228600" algn="l">
              <a:lnSpc>
                <a:spcPct val="120000"/>
              </a:lnSpc>
              <a:buSzPct val="100000"/>
              <a:buChar char="•"/>
              <a:defRPr sz="5600">
                <a:solidFill>
                  <a:srgbClr val="000000"/>
                </a:solidFill>
              </a:defRPr>
            </a:pPr>
            <a:r>
              <a:t> The nexts step will be to experimentally characterize alternative spring blades arrangements in geometric anti spring configurations</a:t>
            </a:r>
          </a:p>
          <a:p>
            <a:pPr>
              <a:lnSpc>
                <a:spcPct val="120000"/>
              </a:lnSpc>
              <a:defRPr sz="4500">
                <a:solidFill>
                  <a:srgbClr val="000000"/>
                </a:solidFill>
              </a:defRPr>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84"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485" name="Title 1"/>
          <p:cNvSpPr txBox="1"/>
          <p:nvPr/>
        </p:nvSpPr>
        <p:spPr>
          <a:xfrm>
            <a:off x="7177541" y="6193859"/>
            <a:ext cx="10948629"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Thank you for your attention!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itolo 1"/>
          <p:cNvSpPr txBox="1">
            <a:spLocks noGrp="1"/>
          </p:cNvSpPr>
          <p:nvPr>
            <p:ph type="title"/>
          </p:nvPr>
        </p:nvSpPr>
        <p:spPr>
          <a:xfrm>
            <a:off x="1676400" y="5532435"/>
            <a:ext cx="21031200" cy="2651127"/>
          </a:xfrm>
          <a:prstGeom prst="rect">
            <a:avLst/>
          </a:prstGeom>
        </p:spPr>
        <p:txBody>
          <a:bodyPr/>
          <a:lstStyle>
            <a:lvl1pPr algn="ctr"/>
          </a:lstStyle>
          <a:p>
            <a:r>
              <a:t>Supplementary slides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Titolo 1"/>
          <p:cNvSpPr txBox="1">
            <a:spLocks noGrp="1"/>
          </p:cNvSpPr>
          <p:nvPr>
            <p:ph type="title"/>
          </p:nvPr>
        </p:nvSpPr>
        <p:spPr>
          <a:xfrm>
            <a:off x="1676400" y="126310"/>
            <a:ext cx="21031200" cy="2651126"/>
          </a:xfrm>
          <a:prstGeom prst="rect">
            <a:avLst/>
          </a:prstGeom>
        </p:spPr>
        <p:txBody>
          <a:bodyPr/>
          <a:lstStyle>
            <a:lvl1pPr algn="ctr"/>
          </a:lstStyle>
          <a:p>
            <a:r>
              <a:t>Losses in a pendulum</a:t>
            </a:r>
          </a:p>
        </p:txBody>
      </p:sp>
      <mc:AlternateContent xmlns:mc="http://schemas.openxmlformats.org/markup-compatibility/2006">
        <mc:Choice xmlns:a14="http://schemas.microsoft.com/office/drawing/2010/main" Requires="a14">
          <p:sp>
            <p:nvSpPr>
              <p:cNvPr id="490" name="CasellaDiTesto 4"/>
              <p:cNvSpPr txBox="1"/>
              <p:nvPr/>
            </p:nvSpPr>
            <p:spPr>
              <a:xfrm>
                <a:off x="2248042" y="1946439"/>
                <a:ext cx="20848320" cy="164153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tIns="91439" bIns="91439">
                <a:spAutoFit/>
              </a:bodyPr>
              <a:lstStyle/>
              <a:p>
                <a:pPr algn="l" defTabSz="1828800">
                  <a:defRPr sz="3200">
                    <a:solidFill>
                      <a:srgbClr val="000000"/>
                    </a:solidFill>
                    <a:latin typeface="Aptos"/>
                    <a:ea typeface="Aptos"/>
                    <a:cs typeface="Aptos"/>
                    <a:sym typeface="Aptos"/>
                  </a:defRPr>
                </a:pPr>
                <a:r>
                  <a:t>The energy stored in gravity is lossless and dominates in heavily loaded suspension fibers. This implies that the pendulum loss is lower than that of the material used for the suspension fiber: the only mechanical loss in each cycle is </a:t>
                </a:r>
                <a14:m>
                  <m:oMath xmlns:m="http://schemas.openxmlformats.org/officeDocument/2006/math">
                    <m:r>
                      <a:rPr sz="3250" i="1">
                        <a:solidFill>
                          <a:srgbClr val="000000"/>
                        </a:solidFill>
                        <a:latin typeface="Cambria Math" panose="02040503050406030204" pitchFamily="18" charset="0"/>
                      </a:rPr>
                      <m:t>2</m:t>
                    </m:r>
                    <m:r>
                      <a:rPr sz="3250" i="1">
                        <a:solidFill>
                          <a:srgbClr val="000000"/>
                        </a:solidFill>
                        <a:latin typeface="Cambria Math" panose="02040503050406030204" pitchFamily="18" charset="0"/>
                      </a:rPr>
                      <m:t>𝜋𝜙</m:t>
                    </m:r>
                    <m:d>
                      <m:dPr>
                        <m:ctrlPr>
                          <a:rPr sz="3250" i="1">
                            <a:solidFill>
                              <a:srgbClr val="000000"/>
                            </a:solidFill>
                            <a:latin typeface="Cambria Math" panose="02040503050406030204" pitchFamily="18" charset="0"/>
                          </a:rPr>
                        </m:ctrlPr>
                      </m:dPr>
                      <m:e>
                        <m:r>
                          <a:rPr sz="3250" i="1">
                            <a:solidFill>
                              <a:srgbClr val="000000"/>
                            </a:solidFill>
                            <a:latin typeface="Cambria Math" panose="02040503050406030204" pitchFamily="18" charset="0"/>
                          </a:rPr>
                          <m:t>𝜔</m:t>
                        </m:r>
                      </m:e>
                    </m:d>
                  </m:oMath>
                </a14:m>
                <a:r>
                  <a:t> of the total energy stored in the oscillating rod.</a:t>
                </a:r>
                <a:endParaRPr sz="3100"/>
              </a:p>
            </p:txBody>
          </p:sp>
        </mc:Choice>
        <mc:Fallback>
          <p:sp>
            <p:nvSpPr>
              <p:cNvPr id="490" name="CasellaDiTesto 4"/>
              <p:cNvSpPr txBox="1">
                <a:spLocks noRot="1" noChangeAspect="1" noMove="1" noResize="1" noEditPoints="1" noAdjustHandles="1" noChangeArrowheads="1" noChangeShapeType="1" noTextEdit="1"/>
              </p:cNvSpPr>
              <p:nvPr/>
            </p:nvSpPr>
            <p:spPr>
              <a:xfrm>
                <a:off x="2248042" y="1946439"/>
                <a:ext cx="20848320" cy="1641533"/>
              </a:xfrm>
              <a:prstGeom prst="rect">
                <a:avLst/>
              </a:prstGeom>
              <a:blipFill>
                <a:blip r:embed="rId2"/>
                <a:stretch>
                  <a:fillRect l="-731" t="-2308" b="-10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91" name="CasellaDiTesto 5"/>
              <p:cNvSpPr txBox="1"/>
              <p:nvPr/>
            </p:nvSpPr>
            <p:spPr>
              <a:xfrm>
                <a:off x="2052321" y="3678213"/>
                <a:ext cx="5562899" cy="1015018"/>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sSub>
                        <m:sSubPr>
                          <m:ctrlPr>
                            <a:rPr sz="3200">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𝜙</m:t>
                          </m:r>
                        </m:e>
                        <m:sub>
                          <m:r>
                            <a:rPr sz="3200" i="1">
                              <a:solidFill>
                                <a:srgbClr val="000000"/>
                              </a:solidFill>
                              <a:latin typeface="Cambria Math" panose="02040503050406030204" pitchFamily="18" charset="0"/>
                            </a:rPr>
                            <m:t>𝑝</m:t>
                          </m:r>
                        </m:sub>
                      </m:sSub>
                      <m:r>
                        <a:rPr sz="3200" i="1">
                          <a:solidFill>
                            <a:srgbClr val="000000"/>
                          </a:solidFill>
                          <a:latin typeface="Cambria Math" panose="02040503050406030204" pitchFamily="18" charset="0"/>
                        </a:rPr>
                        <m:t>=</m:t>
                      </m:r>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𝜙</m:t>
                          </m:r>
                        </m:e>
                        <m:sub>
                          <m:r>
                            <a:rPr sz="3200" i="1">
                              <a:solidFill>
                                <a:srgbClr val="000000"/>
                              </a:solidFill>
                              <a:latin typeface="Cambria Math" panose="02040503050406030204" pitchFamily="18" charset="0"/>
                            </a:rPr>
                            <m:t>𝑟𝑜𝑑</m:t>
                          </m:r>
                        </m:sub>
                      </m:sSub>
                      <m:f>
                        <m:fPr>
                          <m:ctrlPr>
                            <a:rPr sz="3200" i="1">
                              <a:solidFill>
                                <a:srgbClr val="000000"/>
                              </a:solidFill>
                              <a:latin typeface="Cambria Math" panose="02040503050406030204" pitchFamily="18" charset="0"/>
                            </a:rPr>
                          </m:ctrlPr>
                        </m:fPr>
                        <m:num>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𝐸</m:t>
                              </m:r>
                            </m:e>
                            <m:sub>
                              <m:r>
                                <a:rPr sz="3200" i="1">
                                  <a:solidFill>
                                    <a:srgbClr val="000000"/>
                                  </a:solidFill>
                                  <a:latin typeface="Cambria Math" panose="02040503050406030204" pitchFamily="18" charset="0"/>
                                </a:rPr>
                                <m:t>𝑒𝑙</m:t>
                              </m:r>
                            </m:sub>
                          </m:sSub>
                        </m:num>
                        <m:den>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𝐸</m:t>
                              </m:r>
                            </m:e>
                            <m:sub>
                              <m:r>
                                <a:rPr sz="3200" i="1">
                                  <a:solidFill>
                                    <a:srgbClr val="000000"/>
                                  </a:solidFill>
                                  <a:latin typeface="Cambria Math" panose="02040503050406030204" pitchFamily="18" charset="0"/>
                                </a:rPr>
                                <m:t>𝑔𝑟𝑎𝑣</m:t>
                              </m:r>
                            </m:sub>
                          </m:sSub>
                          <m:r>
                            <a:rPr sz="3200" i="1">
                              <a:solidFill>
                                <a:srgbClr val="000000"/>
                              </a:solidFill>
                              <a:latin typeface="Cambria Math" panose="02040503050406030204" pitchFamily="18" charset="0"/>
                            </a:rPr>
                            <m:t>+</m:t>
                          </m:r>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𝐸</m:t>
                              </m:r>
                            </m:e>
                            <m:sub>
                              <m:r>
                                <a:rPr sz="3200" i="1">
                                  <a:solidFill>
                                    <a:srgbClr val="000000"/>
                                  </a:solidFill>
                                  <a:latin typeface="Cambria Math" panose="02040503050406030204" pitchFamily="18" charset="0"/>
                                </a:rPr>
                                <m:t>𝑒𝑙</m:t>
                              </m:r>
                            </m:sub>
                          </m:sSub>
                        </m:den>
                      </m:f>
                      <m:r>
                        <a:rPr sz="3200" i="1">
                          <a:solidFill>
                            <a:srgbClr val="000000"/>
                          </a:solidFill>
                          <a:latin typeface="Cambria Math" panose="02040503050406030204" pitchFamily="18" charset="0"/>
                        </a:rPr>
                        <m:t>≈</m:t>
                      </m:r>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𝜙</m:t>
                          </m:r>
                        </m:e>
                        <m:sub>
                          <m:r>
                            <a:rPr sz="3200" i="1">
                              <a:solidFill>
                                <a:srgbClr val="000000"/>
                              </a:solidFill>
                              <a:latin typeface="Cambria Math" panose="02040503050406030204" pitchFamily="18" charset="0"/>
                            </a:rPr>
                            <m:t>𝑟𝑜𝑑</m:t>
                          </m:r>
                        </m:sub>
                      </m:sSub>
                      <m:f>
                        <m:fPr>
                          <m:ctrlPr>
                            <a:rPr sz="3200" i="1">
                              <a:solidFill>
                                <a:srgbClr val="000000"/>
                              </a:solidFill>
                              <a:latin typeface="Cambria Math" panose="02040503050406030204" pitchFamily="18" charset="0"/>
                            </a:rPr>
                          </m:ctrlPr>
                        </m:fPr>
                        <m:num>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𝐸</m:t>
                              </m:r>
                            </m:e>
                            <m:sub>
                              <m:r>
                                <a:rPr sz="3200" i="1">
                                  <a:solidFill>
                                    <a:srgbClr val="000000"/>
                                  </a:solidFill>
                                  <a:latin typeface="Cambria Math" panose="02040503050406030204" pitchFamily="18" charset="0"/>
                                </a:rPr>
                                <m:t>𝑒𝑙</m:t>
                              </m:r>
                            </m:sub>
                          </m:sSub>
                        </m:num>
                        <m:den>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𝐸</m:t>
                              </m:r>
                            </m:e>
                            <m:sub>
                              <m:r>
                                <a:rPr sz="3200" i="1">
                                  <a:solidFill>
                                    <a:srgbClr val="000000"/>
                                  </a:solidFill>
                                  <a:latin typeface="Cambria Math" panose="02040503050406030204" pitchFamily="18" charset="0"/>
                                </a:rPr>
                                <m:t>𝑔𝑟𝑎𝑣</m:t>
                              </m:r>
                            </m:sub>
                          </m:sSub>
                        </m:den>
                      </m:f>
                    </m:oMath>
                  </m:oMathPara>
                </a14:m>
                <a:endParaRPr sz="3200"/>
              </a:p>
            </p:txBody>
          </p:sp>
        </mc:Choice>
        <mc:Fallback>
          <p:sp>
            <p:nvSpPr>
              <p:cNvPr id="491" name="CasellaDiTesto 5"/>
              <p:cNvSpPr txBox="1">
                <a:spLocks noRot="1" noChangeAspect="1" noMove="1" noResize="1" noEditPoints="1" noAdjustHandles="1" noChangeArrowheads="1" noChangeShapeType="1" noTextEdit="1"/>
              </p:cNvSpPr>
              <p:nvPr/>
            </p:nvSpPr>
            <p:spPr>
              <a:xfrm>
                <a:off x="2052321" y="3678213"/>
                <a:ext cx="5562899" cy="1015018"/>
              </a:xfrm>
              <a:prstGeom prst="rect">
                <a:avLst/>
              </a:prstGeom>
              <a:blipFill>
                <a:blip r:embed="rId3"/>
                <a:stretch>
                  <a:fillRect l="-3417" t="-1235" r="-13212" b="-14815"/>
                </a:stretch>
              </a:blipFill>
              <a:ln w="12700">
                <a:miter lim="400000"/>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92" name="CasellaDiTesto 7"/>
              <p:cNvSpPr txBox="1"/>
              <p:nvPr/>
            </p:nvSpPr>
            <p:spPr>
              <a:xfrm>
                <a:off x="1754337" y="5204214"/>
                <a:ext cx="2715588" cy="893474"/>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r>
                        <a:rPr sz="2800" i="1">
                          <a:solidFill>
                            <a:srgbClr val="000000"/>
                          </a:solidFill>
                          <a:latin typeface="Cambria Math" panose="02040503050406030204" pitchFamily="18" charset="0"/>
                        </a:rPr>
                        <m:t>𝐷</m:t>
                      </m:r>
                      <m:r>
                        <a:rPr sz="2800" i="1">
                          <a:solidFill>
                            <a:srgbClr val="000000"/>
                          </a:solidFill>
                          <a:latin typeface="Cambria Math" panose="02040503050406030204" pitchFamily="18" charset="0"/>
                        </a:rPr>
                        <m:t>=</m:t>
                      </m:r>
                      <m:f>
                        <m:fPr>
                          <m:ctrlPr>
                            <a:rPr sz="2800" i="1">
                              <a:solidFill>
                                <a:srgbClr val="000000"/>
                              </a:solidFill>
                              <a:latin typeface="Cambria Math" panose="02040503050406030204" pitchFamily="18" charset="0"/>
                            </a:rPr>
                          </m:ctrlPr>
                        </m:fPr>
                        <m:num>
                          <m:sSub>
                            <m:sSubPr>
                              <m:ctrlPr>
                                <a:rPr sz="2800" i="1">
                                  <a:solidFill>
                                    <a:srgbClr val="000000"/>
                                  </a:solidFill>
                                  <a:latin typeface="Cambria Math" panose="02040503050406030204" pitchFamily="18" charset="0"/>
                                </a:rPr>
                              </m:ctrlPr>
                            </m:sSubPr>
                            <m:e>
                              <m:r>
                                <a:rPr sz="2800" i="1">
                                  <a:solidFill>
                                    <a:srgbClr val="000000"/>
                                  </a:solidFill>
                                  <a:latin typeface="Cambria Math" panose="02040503050406030204" pitchFamily="18" charset="0"/>
                                </a:rPr>
                                <m:t>𝐸</m:t>
                              </m:r>
                            </m:e>
                            <m:sub>
                              <m:r>
                                <a:rPr sz="2800" i="1">
                                  <a:solidFill>
                                    <a:srgbClr val="000000"/>
                                  </a:solidFill>
                                  <a:latin typeface="Cambria Math" panose="02040503050406030204" pitchFamily="18" charset="0"/>
                                </a:rPr>
                                <m:t>𝑒𝑙</m:t>
                              </m:r>
                            </m:sub>
                          </m:sSub>
                        </m:num>
                        <m:den>
                          <m:sSub>
                            <m:sSubPr>
                              <m:ctrlPr>
                                <a:rPr sz="2800" i="1">
                                  <a:solidFill>
                                    <a:srgbClr val="000000"/>
                                  </a:solidFill>
                                  <a:latin typeface="Cambria Math" panose="02040503050406030204" pitchFamily="18" charset="0"/>
                                </a:rPr>
                              </m:ctrlPr>
                            </m:sSubPr>
                            <m:e>
                              <m:r>
                                <a:rPr sz="2800" i="1">
                                  <a:solidFill>
                                    <a:srgbClr val="000000"/>
                                  </a:solidFill>
                                  <a:latin typeface="Cambria Math" panose="02040503050406030204" pitchFamily="18" charset="0"/>
                                </a:rPr>
                                <m:t>𝐸</m:t>
                              </m:r>
                            </m:e>
                            <m:sub>
                              <m:r>
                                <a:rPr sz="2800" i="1">
                                  <a:solidFill>
                                    <a:srgbClr val="000000"/>
                                  </a:solidFill>
                                  <a:latin typeface="Cambria Math" panose="02040503050406030204" pitchFamily="18" charset="0"/>
                                </a:rPr>
                                <m:t>𝑔𝑟𝑎𝑣</m:t>
                              </m:r>
                            </m:sub>
                          </m:sSub>
                        </m:den>
                      </m:f>
                      <m:r>
                        <a:rPr sz="2800" i="1">
                          <a:solidFill>
                            <a:srgbClr val="000000"/>
                          </a:solidFill>
                          <a:latin typeface="Cambria Math" panose="02040503050406030204" pitchFamily="18" charset="0"/>
                        </a:rPr>
                        <m:t>=</m:t>
                      </m:r>
                      <m:f>
                        <m:fPr>
                          <m:ctrlPr>
                            <a:rPr sz="2800" i="1">
                              <a:solidFill>
                                <a:srgbClr val="000000"/>
                              </a:solidFill>
                              <a:latin typeface="Cambria Math" panose="02040503050406030204" pitchFamily="18" charset="0"/>
                            </a:rPr>
                          </m:ctrlPr>
                        </m:fPr>
                        <m:num>
                          <m:sSub>
                            <m:sSubPr>
                              <m:ctrlPr>
                                <a:rPr sz="2800" i="1">
                                  <a:solidFill>
                                    <a:srgbClr val="000000"/>
                                  </a:solidFill>
                                  <a:latin typeface="Cambria Math" panose="02040503050406030204" pitchFamily="18" charset="0"/>
                                </a:rPr>
                              </m:ctrlPr>
                            </m:sSubPr>
                            <m:e>
                              <m:r>
                                <a:rPr sz="2800" i="1">
                                  <a:solidFill>
                                    <a:srgbClr val="000000"/>
                                  </a:solidFill>
                                  <a:latin typeface="Cambria Math" panose="02040503050406030204" pitchFamily="18" charset="0"/>
                                </a:rPr>
                                <m:t>𝑘</m:t>
                              </m:r>
                            </m:e>
                            <m:sub>
                              <m:r>
                                <a:rPr sz="2800" i="1">
                                  <a:solidFill>
                                    <a:srgbClr val="000000"/>
                                  </a:solidFill>
                                  <a:latin typeface="Cambria Math" panose="02040503050406030204" pitchFamily="18" charset="0"/>
                                </a:rPr>
                                <m:t>𝑒𝑙</m:t>
                              </m:r>
                            </m:sub>
                          </m:sSub>
                        </m:num>
                        <m:den>
                          <m:sSub>
                            <m:sSubPr>
                              <m:ctrlPr>
                                <a:rPr sz="2800" i="1">
                                  <a:solidFill>
                                    <a:srgbClr val="000000"/>
                                  </a:solidFill>
                                  <a:latin typeface="Cambria Math" panose="02040503050406030204" pitchFamily="18" charset="0"/>
                                </a:rPr>
                              </m:ctrlPr>
                            </m:sSubPr>
                            <m:e>
                              <m:r>
                                <a:rPr sz="2800" i="1">
                                  <a:solidFill>
                                    <a:srgbClr val="000000"/>
                                  </a:solidFill>
                                  <a:latin typeface="Cambria Math" panose="02040503050406030204" pitchFamily="18" charset="0"/>
                                </a:rPr>
                                <m:t>𝑘</m:t>
                              </m:r>
                            </m:e>
                            <m:sub>
                              <m:r>
                                <a:rPr sz="2800" i="1">
                                  <a:solidFill>
                                    <a:srgbClr val="000000"/>
                                  </a:solidFill>
                                  <a:latin typeface="Cambria Math" panose="02040503050406030204" pitchFamily="18" charset="0"/>
                                </a:rPr>
                                <m:t>𝑔𝑟𝑎𝑣</m:t>
                              </m:r>
                            </m:sub>
                          </m:sSub>
                        </m:den>
                      </m:f>
                    </m:oMath>
                  </m:oMathPara>
                </a14:m>
                <a:endParaRPr sz="2800"/>
              </a:p>
            </p:txBody>
          </p:sp>
        </mc:Choice>
        <mc:Fallback>
          <p:sp>
            <p:nvSpPr>
              <p:cNvPr id="492" name="CasellaDiTesto 7"/>
              <p:cNvSpPr txBox="1">
                <a:spLocks noRot="1" noChangeAspect="1" noMove="1" noResize="1" noEditPoints="1" noAdjustHandles="1" noChangeArrowheads="1" noChangeShapeType="1" noTextEdit="1"/>
              </p:cNvSpPr>
              <p:nvPr/>
            </p:nvSpPr>
            <p:spPr>
              <a:xfrm>
                <a:off x="1754337" y="5204214"/>
                <a:ext cx="2715588" cy="893474"/>
              </a:xfrm>
              <a:prstGeom prst="rect">
                <a:avLst/>
              </a:prstGeom>
              <a:blipFill>
                <a:blip r:embed="rId4"/>
                <a:stretch>
                  <a:fillRect l="-4673" r="-7477" b="-15278"/>
                </a:stretch>
              </a:blipFill>
              <a:ln w="12700">
                <a:miter lim="400000"/>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93" name="CasellaDiTesto 8"/>
              <p:cNvSpPr txBox="1"/>
              <p:nvPr/>
            </p:nvSpPr>
            <p:spPr>
              <a:xfrm>
                <a:off x="5708141" y="5276131"/>
                <a:ext cx="1603437" cy="677775"/>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sSub>
                        <m:sSubPr>
                          <m:ctrlPr>
                            <a:rPr sz="2800">
                              <a:solidFill>
                                <a:srgbClr val="000000"/>
                              </a:solidFill>
                              <a:latin typeface="Cambria Math" panose="02040503050406030204" pitchFamily="18" charset="0"/>
                            </a:rPr>
                          </m:ctrlPr>
                        </m:sSubPr>
                        <m:e>
                          <m:r>
                            <a:rPr sz="2800" i="1">
                              <a:solidFill>
                                <a:srgbClr val="000000"/>
                              </a:solidFill>
                              <a:latin typeface="Cambria Math" panose="02040503050406030204" pitchFamily="18" charset="0"/>
                            </a:rPr>
                            <m:t>𝑘</m:t>
                          </m:r>
                        </m:e>
                        <m:sub>
                          <m:r>
                            <a:rPr sz="2800" i="1">
                              <a:solidFill>
                                <a:srgbClr val="000000"/>
                              </a:solidFill>
                              <a:latin typeface="Cambria Math" panose="02040503050406030204" pitchFamily="18" charset="0"/>
                            </a:rPr>
                            <m:t>𝑔𝑟𝑎𝑣</m:t>
                          </m:r>
                        </m:sub>
                      </m:sSub>
                      <m:r>
                        <a:rPr sz="2800" i="1">
                          <a:solidFill>
                            <a:srgbClr val="000000"/>
                          </a:solidFill>
                          <a:latin typeface="Cambria Math" panose="02040503050406030204" pitchFamily="18" charset="0"/>
                        </a:rPr>
                        <m:t>=</m:t>
                      </m:r>
                      <m:f>
                        <m:fPr>
                          <m:ctrlPr>
                            <a:rPr sz="2800" i="1">
                              <a:solidFill>
                                <a:srgbClr val="000000"/>
                              </a:solidFill>
                              <a:latin typeface="Cambria Math" panose="02040503050406030204" pitchFamily="18" charset="0"/>
                            </a:rPr>
                          </m:ctrlPr>
                        </m:fPr>
                        <m:num>
                          <m:r>
                            <a:rPr sz="2800" i="1">
                              <a:solidFill>
                                <a:srgbClr val="000000"/>
                              </a:solidFill>
                              <a:latin typeface="Cambria Math" panose="02040503050406030204" pitchFamily="18" charset="0"/>
                            </a:rPr>
                            <m:t>𝑚𝑔</m:t>
                          </m:r>
                        </m:num>
                        <m:den>
                          <m:r>
                            <a:rPr sz="2800" i="1">
                              <a:solidFill>
                                <a:srgbClr val="000000"/>
                              </a:solidFill>
                              <a:latin typeface="Cambria Math" panose="02040503050406030204" pitchFamily="18" charset="0"/>
                            </a:rPr>
                            <m:t>𝑙</m:t>
                          </m:r>
                        </m:den>
                      </m:f>
                    </m:oMath>
                  </m:oMathPara>
                </a14:m>
                <a:endParaRPr sz="2800"/>
              </a:p>
            </p:txBody>
          </p:sp>
        </mc:Choice>
        <mc:Fallback>
          <p:sp>
            <p:nvSpPr>
              <p:cNvPr id="493" name="CasellaDiTesto 8"/>
              <p:cNvSpPr txBox="1">
                <a:spLocks noRot="1" noChangeAspect="1" noMove="1" noResize="1" noEditPoints="1" noAdjustHandles="1" noChangeArrowheads="1" noChangeShapeType="1" noTextEdit="1"/>
              </p:cNvSpPr>
              <p:nvPr/>
            </p:nvSpPr>
            <p:spPr>
              <a:xfrm>
                <a:off x="5708141" y="5276131"/>
                <a:ext cx="1603437" cy="677775"/>
              </a:xfrm>
              <a:prstGeom prst="rect">
                <a:avLst/>
              </a:prstGeom>
              <a:blipFill>
                <a:blip r:embed="rId5"/>
                <a:stretch>
                  <a:fillRect l="-7874" r="-19685" b="-25926"/>
                </a:stretch>
              </a:blipFill>
              <a:ln w="12700">
                <a:miter lim="400000"/>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94" name="CasellaDiTesto 9"/>
              <p:cNvSpPr txBox="1"/>
              <p:nvPr/>
            </p:nvSpPr>
            <p:spPr>
              <a:xfrm>
                <a:off x="8846273" y="5107623"/>
                <a:ext cx="2009211" cy="880467"/>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sSub>
                        <m:sSubPr>
                          <m:ctrlPr>
                            <a:rPr sz="2800">
                              <a:solidFill>
                                <a:srgbClr val="000000"/>
                              </a:solidFill>
                              <a:latin typeface="Cambria Math" panose="02040503050406030204" pitchFamily="18" charset="0"/>
                            </a:rPr>
                          </m:ctrlPr>
                        </m:sSubPr>
                        <m:e>
                          <m:r>
                            <a:rPr sz="2800" i="1">
                              <a:solidFill>
                                <a:srgbClr val="000000"/>
                              </a:solidFill>
                              <a:latin typeface="Cambria Math" panose="02040503050406030204" pitchFamily="18" charset="0"/>
                            </a:rPr>
                            <m:t>𝑘</m:t>
                          </m:r>
                        </m:e>
                        <m:sub>
                          <m:r>
                            <a:rPr sz="2800" i="1">
                              <a:solidFill>
                                <a:srgbClr val="000000"/>
                              </a:solidFill>
                              <a:latin typeface="Cambria Math" panose="02040503050406030204" pitchFamily="18" charset="0"/>
                            </a:rPr>
                            <m:t>𝑒𝑙</m:t>
                          </m:r>
                        </m:sub>
                      </m:sSub>
                      <m:r>
                        <a:rPr sz="2800" i="1">
                          <a:solidFill>
                            <a:srgbClr val="000000"/>
                          </a:solidFill>
                          <a:latin typeface="Cambria Math" panose="02040503050406030204" pitchFamily="18" charset="0"/>
                        </a:rPr>
                        <m:t>=</m:t>
                      </m:r>
                      <m:f>
                        <m:fPr>
                          <m:ctrlPr>
                            <a:rPr sz="2800" i="1">
                              <a:solidFill>
                                <a:srgbClr val="000000"/>
                              </a:solidFill>
                              <a:latin typeface="Cambria Math" panose="02040503050406030204" pitchFamily="18" charset="0"/>
                            </a:rPr>
                          </m:ctrlPr>
                        </m:fPr>
                        <m:num>
                          <m:r>
                            <a:rPr sz="2800" i="1">
                              <a:solidFill>
                                <a:srgbClr val="000000"/>
                              </a:solidFill>
                              <a:latin typeface="Cambria Math" panose="02040503050406030204" pitchFamily="18" charset="0"/>
                            </a:rPr>
                            <m:t>𝑛</m:t>
                          </m:r>
                          <m:rad>
                            <m:radPr>
                              <m:degHide m:val="on"/>
                              <m:ctrlPr>
                                <a:rPr sz="2800" i="1">
                                  <a:solidFill>
                                    <a:srgbClr val="000000"/>
                                  </a:solidFill>
                                  <a:latin typeface="Cambria Math" panose="02040503050406030204" pitchFamily="18" charset="0"/>
                                </a:rPr>
                              </m:ctrlPr>
                            </m:radPr>
                            <m:deg/>
                            <m:e>
                              <m:r>
                                <a:rPr sz="2800" i="1">
                                  <a:solidFill>
                                    <a:srgbClr val="000000"/>
                                  </a:solidFill>
                                  <a:latin typeface="Cambria Math" panose="02040503050406030204" pitchFamily="18" charset="0"/>
                                </a:rPr>
                                <m:t>𝑇𝐸𝐼</m:t>
                              </m:r>
                            </m:e>
                          </m:rad>
                        </m:num>
                        <m:den>
                          <m:r>
                            <a:rPr sz="2800" i="1">
                              <a:solidFill>
                                <a:srgbClr val="000000"/>
                              </a:solidFill>
                              <a:latin typeface="Cambria Math" panose="02040503050406030204" pitchFamily="18" charset="0"/>
                            </a:rPr>
                            <m:t>2</m:t>
                          </m:r>
                          <m:sSup>
                            <m:sSupPr>
                              <m:ctrlPr>
                                <a:rPr sz="2800" i="1">
                                  <a:solidFill>
                                    <a:srgbClr val="000000"/>
                                  </a:solidFill>
                                  <a:latin typeface="Cambria Math" panose="02040503050406030204" pitchFamily="18" charset="0"/>
                                </a:rPr>
                              </m:ctrlPr>
                            </m:sSupPr>
                            <m:e>
                              <m:r>
                                <a:rPr sz="2800" i="1">
                                  <a:solidFill>
                                    <a:srgbClr val="000000"/>
                                  </a:solidFill>
                                  <a:latin typeface="Cambria Math" panose="02040503050406030204" pitchFamily="18" charset="0"/>
                                </a:rPr>
                                <m:t>𝑙</m:t>
                              </m:r>
                            </m:e>
                            <m:sup>
                              <m:r>
                                <a:rPr sz="2800" i="1">
                                  <a:solidFill>
                                    <a:srgbClr val="000000"/>
                                  </a:solidFill>
                                  <a:latin typeface="Cambria Math" panose="02040503050406030204" pitchFamily="18" charset="0"/>
                                </a:rPr>
                                <m:t>2</m:t>
                              </m:r>
                            </m:sup>
                          </m:sSup>
                        </m:den>
                      </m:f>
                    </m:oMath>
                  </m:oMathPara>
                </a14:m>
                <a:endParaRPr sz="2800"/>
              </a:p>
            </p:txBody>
          </p:sp>
        </mc:Choice>
        <mc:Fallback>
          <p:sp>
            <p:nvSpPr>
              <p:cNvPr id="494" name="CasellaDiTesto 9"/>
              <p:cNvSpPr txBox="1">
                <a:spLocks noRot="1" noChangeAspect="1" noMove="1" noResize="1" noEditPoints="1" noAdjustHandles="1" noChangeArrowheads="1" noChangeShapeType="1" noTextEdit="1"/>
              </p:cNvSpPr>
              <p:nvPr/>
            </p:nvSpPr>
            <p:spPr>
              <a:xfrm>
                <a:off x="8846273" y="5107623"/>
                <a:ext cx="2009211" cy="880467"/>
              </a:xfrm>
              <a:prstGeom prst="rect">
                <a:avLst/>
              </a:prstGeom>
              <a:blipFill>
                <a:blip r:embed="rId6"/>
                <a:stretch>
                  <a:fillRect l="-5031" r="-3774" b="-15714"/>
                </a:stretch>
              </a:blipFill>
              <a:ln w="12700">
                <a:miter lim="400000"/>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95" name="CasellaDiTesto 10"/>
              <p:cNvSpPr txBox="1"/>
              <p:nvPr/>
            </p:nvSpPr>
            <p:spPr>
              <a:xfrm>
                <a:off x="12265691" y="5194761"/>
                <a:ext cx="1369352" cy="66959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r>
                        <a:rPr sz="2800" i="1">
                          <a:solidFill>
                            <a:srgbClr val="000000"/>
                          </a:solidFill>
                          <a:latin typeface="Cambria Math" panose="02040503050406030204" pitchFamily="18" charset="0"/>
                        </a:rPr>
                        <m:t>𝐼</m:t>
                      </m:r>
                      <m:r>
                        <a:rPr sz="2800" i="1">
                          <a:solidFill>
                            <a:srgbClr val="000000"/>
                          </a:solidFill>
                          <a:latin typeface="Cambria Math" panose="02040503050406030204" pitchFamily="18" charset="0"/>
                        </a:rPr>
                        <m:t>=</m:t>
                      </m:r>
                      <m:f>
                        <m:fPr>
                          <m:ctrlPr>
                            <a:rPr sz="2800" i="1">
                              <a:solidFill>
                                <a:srgbClr val="000000"/>
                              </a:solidFill>
                              <a:latin typeface="Cambria Math" panose="02040503050406030204" pitchFamily="18" charset="0"/>
                            </a:rPr>
                          </m:ctrlPr>
                        </m:fPr>
                        <m:num>
                          <m:r>
                            <a:rPr sz="2800" i="1">
                              <a:solidFill>
                                <a:srgbClr val="000000"/>
                              </a:solidFill>
                              <a:latin typeface="Cambria Math" panose="02040503050406030204" pitchFamily="18" charset="0"/>
                            </a:rPr>
                            <m:t>𝜋</m:t>
                          </m:r>
                        </m:num>
                        <m:den>
                          <m:r>
                            <a:rPr sz="2800" i="1">
                              <a:solidFill>
                                <a:srgbClr val="000000"/>
                              </a:solidFill>
                              <a:latin typeface="Cambria Math" panose="02040503050406030204" pitchFamily="18" charset="0"/>
                            </a:rPr>
                            <m:t>4</m:t>
                          </m:r>
                        </m:den>
                      </m:f>
                      <m:sSubSup>
                        <m:sSubSupPr>
                          <m:ctrlPr>
                            <a:rPr sz="2800" i="1">
                              <a:solidFill>
                                <a:srgbClr val="000000"/>
                              </a:solidFill>
                              <a:latin typeface="Cambria Math" panose="02040503050406030204" pitchFamily="18" charset="0"/>
                            </a:rPr>
                          </m:ctrlPr>
                        </m:sSubSupPr>
                        <m:e>
                          <m:r>
                            <a:rPr sz="2800" i="1">
                              <a:solidFill>
                                <a:srgbClr val="000000"/>
                              </a:solidFill>
                              <a:latin typeface="Cambria Math" panose="02040503050406030204" pitchFamily="18" charset="0"/>
                            </a:rPr>
                            <m:t>𝑟</m:t>
                          </m:r>
                        </m:e>
                        <m:sub>
                          <m:r>
                            <a:rPr sz="2800" i="1">
                              <a:solidFill>
                                <a:srgbClr val="000000"/>
                              </a:solidFill>
                              <a:latin typeface="Cambria Math" panose="02040503050406030204" pitchFamily="18" charset="0"/>
                            </a:rPr>
                            <m:t>𝑟𝑜𝑑</m:t>
                          </m:r>
                        </m:sub>
                        <m:sup>
                          <m:r>
                            <a:rPr sz="2800" i="1">
                              <a:solidFill>
                                <a:srgbClr val="000000"/>
                              </a:solidFill>
                              <a:latin typeface="Cambria Math" panose="02040503050406030204" pitchFamily="18" charset="0"/>
                            </a:rPr>
                            <m:t>4</m:t>
                          </m:r>
                        </m:sup>
                      </m:sSubSup>
                    </m:oMath>
                  </m:oMathPara>
                </a14:m>
                <a:endParaRPr sz="2800"/>
              </a:p>
            </p:txBody>
          </p:sp>
        </mc:Choice>
        <mc:Fallback>
          <p:sp>
            <p:nvSpPr>
              <p:cNvPr id="495" name="CasellaDiTesto 10"/>
              <p:cNvSpPr txBox="1">
                <a:spLocks noRot="1" noChangeAspect="1" noMove="1" noResize="1" noEditPoints="1" noAdjustHandles="1" noChangeArrowheads="1" noChangeShapeType="1" noTextEdit="1"/>
              </p:cNvSpPr>
              <p:nvPr/>
            </p:nvSpPr>
            <p:spPr>
              <a:xfrm>
                <a:off x="12265691" y="5194761"/>
                <a:ext cx="1369352" cy="669596"/>
              </a:xfrm>
              <a:prstGeom prst="rect">
                <a:avLst/>
              </a:prstGeom>
              <a:blipFill>
                <a:blip r:embed="rId7"/>
                <a:stretch>
                  <a:fillRect l="-8257" r="-14679" b="-25926"/>
                </a:stretch>
              </a:blipFill>
              <a:ln w="12700">
                <a:miter lim="400000"/>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96" name="CasellaDiTesto 11"/>
              <p:cNvSpPr txBox="1"/>
              <p:nvPr/>
            </p:nvSpPr>
            <p:spPr>
              <a:xfrm>
                <a:off x="2156602" y="6979166"/>
                <a:ext cx="4741661" cy="1330112"/>
              </a:xfrm>
              <a:prstGeom prst="rect">
                <a:avLst/>
              </a:prstGeom>
              <a:ln w="12700">
                <a:solidFill>
                  <a:srgbClr val="000000"/>
                </a:solidFill>
              </a:ln>
              <a:extLst>
                <a:ext uri="{C572A759-6A51-4108-AA02-DFA0A04FC94B}">
                  <ma14:wrappingTextBoxFlag xmlns:ma14="http://schemas.microsoft.com/office/mac/drawingml/2011/main" xmlns:m="http://schemas.openxmlformats.org/officeDocument/2006/math" xmlns="" val="1"/>
                </a:ext>
              </a:extLst>
            </p:spPr>
            <p:txBody>
              <a:bodyPr tIns="91439" bIns="91439">
                <a:spAutoFit/>
              </a:bodyPr>
              <a:lstStyle>
                <a:lvl1pPr algn="l" defTabSz="1828800">
                  <a:defRPr sz="3100">
                    <a:solidFill>
                      <a:srgbClr val="000000"/>
                    </a:solidFill>
                    <a:latin typeface="Cambria Math"/>
                    <a:ea typeface="Cambria Math"/>
                    <a:cs typeface="Cambria Math"/>
                    <a:sym typeface="Cambria Math"/>
                  </a:defRPr>
                </a:lvl1pPr>
              </a:lstStyle>
              <a:p>
                <a:pPr/>
                <a14:m>
                  <m:oMathPara xmlns:m="http://schemas.openxmlformats.org/officeDocument/2006/math">
                    <m:oMathParaPr>
                      <m:jc m:val="left"/>
                    </m:oMathParaPr>
                    <m:oMath xmlns:m="http://schemas.openxmlformats.org/officeDocument/2006/math">
                      <m:sSub>
                        <m:sSubPr>
                          <m:ctrlPr>
                            <a:rPr sz="3250">
                              <a:solidFill>
                                <a:srgbClr val="000000"/>
                              </a:solidFill>
                              <a:latin typeface="Cambria Math" panose="02040503050406030204" pitchFamily="18" charset="0"/>
                            </a:rPr>
                          </m:ctrlPr>
                        </m:sSubPr>
                        <m:e>
                          <m:r>
                            <a:rPr sz="3250" i="1">
                              <a:solidFill>
                                <a:srgbClr val="000000"/>
                              </a:solidFill>
                              <a:latin typeface="Cambria Math" panose="02040503050406030204" pitchFamily="18" charset="0"/>
                            </a:rPr>
                            <m:t>𝜙</m:t>
                          </m:r>
                        </m:e>
                        <m:sub>
                          <m:r>
                            <a:rPr sz="3250" i="1">
                              <a:solidFill>
                                <a:srgbClr val="000000"/>
                              </a:solidFill>
                              <a:latin typeface="Cambria Math" panose="02040503050406030204" pitchFamily="18" charset="0"/>
                            </a:rPr>
                            <m:t>𝑝</m:t>
                          </m:r>
                        </m:sub>
                      </m:sSub>
                      <m:d>
                        <m:dPr>
                          <m:ctrlPr>
                            <a:rPr sz="3250" i="1">
                              <a:solidFill>
                                <a:srgbClr val="000000"/>
                              </a:solidFill>
                              <a:latin typeface="Cambria Math" panose="02040503050406030204" pitchFamily="18" charset="0"/>
                            </a:rPr>
                          </m:ctrlPr>
                        </m:dPr>
                        <m:e>
                          <m:r>
                            <a:rPr sz="3250" i="1">
                              <a:solidFill>
                                <a:srgbClr val="000000"/>
                              </a:solidFill>
                              <a:latin typeface="Cambria Math" panose="02040503050406030204" pitchFamily="18" charset="0"/>
                            </a:rPr>
                            <m:t>𝜔</m:t>
                          </m:r>
                        </m:e>
                      </m:d>
                      <m:r>
                        <a:rPr sz="3250" i="1">
                          <a:solidFill>
                            <a:srgbClr val="000000"/>
                          </a:solidFill>
                          <a:latin typeface="Cambria Math" panose="02040503050406030204" pitchFamily="18" charset="0"/>
                        </a:rPr>
                        <m:t>=</m:t>
                      </m:r>
                      <m:sSub>
                        <m:sSubPr>
                          <m:ctrlPr>
                            <a:rPr sz="3250" i="1">
                              <a:solidFill>
                                <a:srgbClr val="000000"/>
                              </a:solidFill>
                              <a:latin typeface="Cambria Math" panose="02040503050406030204" pitchFamily="18" charset="0"/>
                            </a:rPr>
                          </m:ctrlPr>
                        </m:sSubPr>
                        <m:e>
                          <m:r>
                            <a:rPr sz="3250" i="1">
                              <a:solidFill>
                                <a:srgbClr val="000000"/>
                              </a:solidFill>
                              <a:latin typeface="Cambria Math" panose="02040503050406030204" pitchFamily="18" charset="0"/>
                            </a:rPr>
                            <m:t>𝜙</m:t>
                          </m:r>
                        </m:e>
                        <m:sub>
                          <m:r>
                            <a:rPr sz="3250" i="1">
                              <a:solidFill>
                                <a:srgbClr val="000000"/>
                              </a:solidFill>
                              <a:latin typeface="Cambria Math" panose="02040503050406030204" pitchFamily="18" charset="0"/>
                            </a:rPr>
                            <m:t>𝑟𝑜𝑑</m:t>
                          </m:r>
                        </m:sub>
                      </m:sSub>
                      <m:d>
                        <m:dPr>
                          <m:ctrlPr>
                            <a:rPr sz="3250" i="1">
                              <a:solidFill>
                                <a:srgbClr val="000000"/>
                              </a:solidFill>
                              <a:latin typeface="Cambria Math" panose="02040503050406030204" pitchFamily="18" charset="0"/>
                            </a:rPr>
                          </m:ctrlPr>
                        </m:dPr>
                        <m:e>
                          <m:r>
                            <a:rPr sz="3250" i="1">
                              <a:solidFill>
                                <a:srgbClr val="000000"/>
                              </a:solidFill>
                              <a:latin typeface="Cambria Math" panose="02040503050406030204" pitchFamily="18" charset="0"/>
                            </a:rPr>
                            <m:t>𝜔</m:t>
                          </m:r>
                        </m:e>
                      </m:d>
                      <m:f>
                        <m:fPr>
                          <m:ctrlPr>
                            <a:rPr sz="3250" i="1">
                              <a:solidFill>
                                <a:srgbClr val="000000"/>
                              </a:solidFill>
                              <a:latin typeface="Cambria Math" panose="02040503050406030204" pitchFamily="18" charset="0"/>
                            </a:rPr>
                          </m:ctrlPr>
                        </m:fPr>
                        <m:num>
                          <m:r>
                            <a:rPr sz="3250" i="1">
                              <a:solidFill>
                                <a:srgbClr val="000000"/>
                              </a:solidFill>
                              <a:latin typeface="Cambria Math" panose="02040503050406030204" pitchFamily="18" charset="0"/>
                            </a:rPr>
                            <m:t>𝑛</m:t>
                          </m:r>
                          <m:rad>
                            <m:radPr>
                              <m:degHide m:val="on"/>
                              <m:ctrlPr>
                                <a:rPr sz="3250" i="1">
                                  <a:solidFill>
                                    <a:srgbClr val="000000"/>
                                  </a:solidFill>
                                  <a:latin typeface="Cambria Math" panose="02040503050406030204" pitchFamily="18" charset="0"/>
                                </a:rPr>
                              </m:ctrlPr>
                            </m:radPr>
                            <m:deg/>
                            <m:e>
                              <m:r>
                                <a:rPr sz="3250" i="1">
                                  <a:solidFill>
                                    <a:srgbClr val="000000"/>
                                  </a:solidFill>
                                  <a:latin typeface="Cambria Math" panose="02040503050406030204" pitchFamily="18" charset="0"/>
                                </a:rPr>
                                <m:t>𝑇𝐸</m:t>
                              </m:r>
                              <m:r>
                                <m:rPr>
                                  <m:sty m:val="p"/>
                                </m:rPr>
                                <a:rPr sz="3250" i="1">
                                  <a:solidFill>
                                    <a:srgbClr val="000000"/>
                                  </a:solidFill>
                                  <a:latin typeface="Cambria Math" panose="02040503050406030204" pitchFamily="18" charset="0"/>
                                </a:rPr>
                                <m:t>I</m:t>
                              </m:r>
                            </m:e>
                          </m:rad>
                        </m:num>
                        <m:den>
                          <m:r>
                            <a:rPr sz="3250" i="1">
                              <a:solidFill>
                                <a:srgbClr val="000000"/>
                              </a:solidFill>
                              <a:latin typeface="Cambria Math" panose="02040503050406030204" pitchFamily="18" charset="0"/>
                            </a:rPr>
                            <m:t>2</m:t>
                          </m:r>
                          <m:r>
                            <a:rPr sz="3250" i="1">
                              <a:solidFill>
                                <a:srgbClr val="000000"/>
                              </a:solidFill>
                              <a:latin typeface="Cambria Math" panose="02040503050406030204" pitchFamily="18" charset="0"/>
                            </a:rPr>
                            <m:t>𝑚𝑔𝑙</m:t>
                          </m:r>
                        </m:den>
                      </m:f>
                    </m:oMath>
                  </m:oMathPara>
                </a14:m>
                <a:endParaRPr/>
              </a:p>
            </p:txBody>
          </p:sp>
        </mc:Choice>
        <mc:Fallback>
          <p:sp>
            <p:nvSpPr>
              <p:cNvPr id="496" name="CasellaDiTesto 11"/>
              <p:cNvSpPr txBox="1">
                <a:spLocks noRot="1" noChangeAspect="1" noMove="1" noResize="1" noEditPoints="1" noAdjustHandles="1" noChangeArrowheads="1" noChangeShapeType="1" noTextEdit="1"/>
              </p:cNvSpPr>
              <p:nvPr/>
            </p:nvSpPr>
            <p:spPr>
              <a:xfrm>
                <a:off x="2156602" y="6979166"/>
                <a:ext cx="4741661" cy="1330112"/>
              </a:xfrm>
              <a:prstGeom prst="rect">
                <a:avLst/>
              </a:prstGeom>
              <a:blipFill>
                <a:blip r:embed="rId8"/>
                <a:stretch>
                  <a:fillRect l="-1867" b="-4717"/>
                </a:stretch>
              </a:blipFill>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p:sp>
        <p:nvSpPr>
          <p:cNvPr id="497" name="CasellaDiTesto 12"/>
          <p:cNvSpPr txBox="1"/>
          <p:nvPr/>
        </p:nvSpPr>
        <p:spPr>
          <a:xfrm>
            <a:off x="14762095" y="4993783"/>
            <a:ext cx="5596819" cy="147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marL="571500" indent="-571500" algn="l" defTabSz="1828800">
              <a:buSzPct val="100000"/>
              <a:buFont typeface="Arial"/>
              <a:buChar char="•"/>
              <a:defRPr sz="2800">
                <a:solidFill>
                  <a:srgbClr val="000000"/>
                </a:solidFill>
                <a:latin typeface="Aptos"/>
                <a:ea typeface="Aptos"/>
                <a:cs typeface="Aptos"/>
                <a:sym typeface="Aptos"/>
              </a:defRPr>
            </a:pPr>
            <a:r>
              <a:t>n: number of wires</a:t>
            </a:r>
          </a:p>
          <a:p>
            <a:pPr marL="571500" indent="-571500" algn="l" defTabSz="1828800">
              <a:buSzPct val="100000"/>
              <a:buFont typeface="Arial"/>
              <a:buChar char="•"/>
              <a:defRPr sz="2800">
                <a:solidFill>
                  <a:srgbClr val="000000"/>
                </a:solidFill>
                <a:latin typeface="Aptos"/>
                <a:ea typeface="Aptos"/>
                <a:cs typeface="Aptos"/>
                <a:sym typeface="Aptos"/>
              </a:defRPr>
            </a:pPr>
            <a:r>
              <a:t>E: Young’s modulus</a:t>
            </a:r>
          </a:p>
          <a:p>
            <a:pPr marL="571500" indent="-571500" algn="l" defTabSz="1828800">
              <a:buSzPct val="100000"/>
              <a:buFont typeface="Arial"/>
              <a:buChar char="•"/>
              <a:defRPr sz="2800">
                <a:solidFill>
                  <a:srgbClr val="000000"/>
                </a:solidFill>
                <a:latin typeface="Aptos"/>
                <a:ea typeface="Aptos"/>
                <a:cs typeface="Aptos"/>
                <a:sym typeface="Aptos"/>
              </a:defRPr>
            </a:pPr>
            <a:r>
              <a:t>T: tension of the wire</a:t>
            </a:r>
          </a:p>
        </p:txBody>
      </p:sp>
      <mc:AlternateContent xmlns:mc="http://schemas.openxmlformats.org/markup-compatibility/2006">
        <mc:Choice xmlns:a14="http://schemas.microsoft.com/office/drawing/2010/main" Requires="a14">
          <p:sp>
            <p:nvSpPr>
              <p:cNvPr id="498" name="CasellaDiTesto 13"/>
              <p:cNvSpPr txBox="1"/>
              <p:nvPr/>
            </p:nvSpPr>
            <p:spPr>
              <a:xfrm>
                <a:off x="7681834" y="6848113"/>
                <a:ext cx="6576123" cy="62375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tIns="91439" bIns="91439">
                <a:spAutoFit/>
              </a:bodyPr>
              <a:lstStyle/>
              <a:p>
                <a:pPr defTabSz="1828800">
                  <a:defRPr sz="2800">
                    <a:solidFill>
                      <a:srgbClr val="000000"/>
                    </a:solidFill>
                    <a:latin typeface="Aptos"/>
                    <a:ea typeface="Aptos"/>
                    <a:cs typeface="Aptos"/>
                    <a:sym typeface="Aptos"/>
                  </a:defRPr>
                </a:pPr>
                <a:r>
                  <a:t>In the high frequency limit </a:t>
                </a:r>
                <a14:m>
                  <m:oMath xmlns:m="http://schemas.openxmlformats.org/officeDocument/2006/math">
                    <m:sSup>
                      <m:sSupPr>
                        <m:ctrlPr>
                          <a:rPr sz="2850">
                            <a:solidFill>
                              <a:srgbClr val="000000"/>
                            </a:solidFill>
                            <a:latin typeface="Cambria Math" panose="02040503050406030204" pitchFamily="18" charset="0"/>
                          </a:rPr>
                        </m:ctrlPr>
                      </m:sSupPr>
                      <m:e>
                        <m:r>
                          <a:rPr sz="2850" i="1">
                            <a:solidFill>
                              <a:srgbClr val="000000"/>
                            </a:solidFill>
                            <a:latin typeface="Cambria Math" panose="02040503050406030204" pitchFamily="18" charset="0"/>
                          </a:rPr>
                          <m:t>𝑥</m:t>
                        </m:r>
                      </m:e>
                      <m:sup>
                        <m:r>
                          <a:rPr sz="2850" i="1">
                            <a:solidFill>
                              <a:srgbClr val="000000"/>
                            </a:solidFill>
                            <a:latin typeface="Cambria Math" panose="02040503050406030204" pitchFamily="18" charset="0"/>
                          </a:rPr>
                          <m:t>2</m:t>
                        </m:r>
                      </m:sup>
                    </m:sSup>
                    <m:d>
                      <m:dPr>
                        <m:ctrlPr>
                          <a:rPr sz="2850" i="1">
                            <a:solidFill>
                              <a:srgbClr val="000000"/>
                            </a:solidFill>
                            <a:latin typeface="Cambria Math" panose="02040503050406030204" pitchFamily="18" charset="0"/>
                          </a:rPr>
                        </m:ctrlPr>
                      </m:dPr>
                      <m:e>
                        <m:r>
                          <a:rPr sz="2850" i="1">
                            <a:solidFill>
                              <a:srgbClr val="000000"/>
                            </a:solidFill>
                            <a:latin typeface="Cambria Math" panose="02040503050406030204" pitchFamily="18" charset="0"/>
                          </a:rPr>
                          <m:t>𝜔</m:t>
                        </m:r>
                      </m:e>
                    </m:d>
                    <m:sSup>
                      <m:sSupPr>
                        <m:ctrlPr>
                          <a:rPr sz="2850" i="1">
                            <a:solidFill>
                              <a:srgbClr val="000000"/>
                            </a:solidFill>
                            <a:latin typeface="Cambria Math" panose="02040503050406030204" pitchFamily="18" charset="0"/>
                          </a:rPr>
                        </m:ctrlPr>
                      </m:sSupPr>
                      <m:e>
                        <m:r>
                          <a:rPr sz="2850" i="1">
                            <a:solidFill>
                              <a:srgbClr val="000000"/>
                            </a:solidFill>
                            <a:latin typeface="Cambria Math" panose="02040503050406030204" pitchFamily="18" charset="0"/>
                          </a:rPr>
                          <m:t>∝</m:t>
                        </m:r>
                        <m:r>
                          <a:rPr sz="2850" i="1">
                            <a:solidFill>
                              <a:srgbClr val="000000"/>
                            </a:solidFill>
                            <a:latin typeface="Cambria Math" panose="02040503050406030204" pitchFamily="18" charset="0"/>
                          </a:rPr>
                          <m:t>𝑚</m:t>
                        </m:r>
                      </m:e>
                      <m:sup>
                        <m:r>
                          <a:rPr sz="2850" i="1">
                            <a:solidFill>
                              <a:srgbClr val="000000"/>
                            </a:solidFill>
                            <a:latin typeface="Cambria Math" panose="02040503050406030204" pitchFamily="18" charset="0"/>
                          </a:rPr>
                          <m:t>−1</m:t>
                        </m:r>
                      </m:sup>
                    </m:sSup>
                  </m:oMath>
                </a14:m>
                <a:endParaRPr sz="2700"/>
              </a:p>
            </p:txBody>
          </p:sp>
        </mc:Choice>
        <mc:Fallback>
          <p:sp>
            <p:nvSpPr>
              <p:cNvPr id="498" name="CasellaDiTesto 13"/>
              <p:cNvSpPr txBox="1">
                <a:spLocks noRot="1" noChangeAspect="1" noMove="1" noResize="1" noEditPoints="1" noAdjustHandles="1" noChangeArrowheads="1" noChangeShapeType="1" noTextEdit="1"/>
              </p:cNvSpPr>
              <p:nvPr/>
            </p:nvSpPr>
            <p:spPr>
              <a:xfrm>
                <a:off x="7681834" y="6848113"/>
                <a:ext cx="6576123" cy="623755"/>
              </a:xfrm>
              <a:prstGeom prst="rect">
                <a:avLst/>
              </a:prstGeom>
              <a:blipFill>
                <a:blip r:embed="rId9"/>
                <a:stretch>
                  <a:fillRect t="-2000" b="-20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99" name="CasellaDiTesto 14"/>
              <p:cNvSpPr txBox="1"/>
              <p:nvPr/>
            </p:nvSpPr>
            <p:spPr>
              <a:xfrm>
                <a:off x="7927192" y="7494444"/>
                <a:ext cx="870284" cy="235052"/>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r>
                        <a:rPr sz="2800" i="1">
                          <a:solidFill>
                            <a:srgbClr val="000000"/>
                          </a:solidFill>
                          <a:latin typeface="Cambria Math" panose="02040503050406030204" pitchFamily="18" charset="0"/>
                        </a:rPr>
                        <m:t>𝑇</m:t>
                      </m:r>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𝑚</m:t>
                      </m:r>
                    </m:oMath>
                  </m:oMathPara>
                </a14:m>
                <a:endParaRPr sz="2800"/>
              </a:p>
            </p:txBody>
          </p:sp>
        </mc:Choice>
        <mc:Fallback>
          <p:sp>
            <p:nvSpPr>
              <p:cNvPr id="499" name="CasellaDiTesto 14"/>
              <p:cNvSpPr txBox="1">
                <a:spLocks noRot="1" noChangeAspect="1" noMove="1" noResize="1" noEditPoints="1" noAdjustHandles="1" noChangeArrowheads="1" noChangeShapeType="1" noTextEdit="1"/>
              </p:cNvSpPr>
              <p:nvPr/>
            </p:nvSpPr>
            <p:spPr>
              <a:xfrm>
                <a:off x="7927192" y="7494444"/>
                <a:ext cx="870284" cy="235052"/>
              </a:xfrm>
              <a:prstGeom prst="rect">
                <a:avLst/>
              </a:prstGeom>
              <a:blipFill>
                <a:blip r:embed="rId10"/>
                <a:stretch>
                  <a:fillRect l="-14493" r="-21739" b="-90000"/>
                </a:stretch>
              </a:blipFill>
              <a:ln w="12700">
                <a:miter lim="400000"/>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500" name="CasellaDiTesto 15"/>
              <p:cNvSpPr txBox="1"/>
              <p:nvPr/>
            </p:nvSpPr>
            <p:spPr>
              <a:xfrm>
                <a:off x="8007503" y="7858877"/>
                <a:ext cx="988959" cy="305092"/>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r>
                        <a:rPr sz="2800" i="1">
                          <a:solidFill>
                            <a:srgbClr val="000000"/>
                          </a:solidFill>
                          <a:latin typeface="Cambria Math" panose="02040503050406030204" pitchFamily="18" charset="0"/>
                        </a:rPr>
                        <m:t>𝐼</m:t>
                      </m:r>
                      <m:r>
                        <a:rPr sz="2800" i="1">
                          <a:solidFill>
                            <a:srgbClr val="000000"/>
                          </a:solidFill>
                          <a:latin typeface="Cambria Math" panose="02040503050406030204" pitchFamily="18" charset="0"/>
                        </a:rPr>
                        <m:t>∝</m:t>
                      </m:r>
                      <m:sSup>
                        <m:sSupPr>
                          <m:ctrlPr>
                            <a:rPr sz="2800" i="1">
                              <a:solidFill>
                                <a:srgbClr val="000000"/>
                              </a:solidFill>
                              <a:latin typeface="Cambria Math" panose="02040503050406030204" pitchFamily="18" charset="0"/>
                            </a:rPr>
                          </m:ctrlPr>
                        </m:sSupPr>
                        <m:e>
                          <m:r>
                            <a:rPr sz="2800" i="1">
                              <a:solidFill>
                                <a:srgbClr val="000000"/>
                              </a:solidFill>
                              <a:latin typeface="Cambria Math" panose="02040503050406030204" pitchFamily="18" charset="0"/>
                            </a:rPr>
                            <m:t>𝑚</m:t>
                          </m:r>
                        </m:e>
                        <m:sup>
                          <m:r>
                            <a:rPr sz="2800" i="1">
                              <a:solidFill>
                                <a:srgbClr val="000000"/>
                              </a:solidFill>
                              <a:latin typeface="Cambria Math" panose="02040503050406030204" pitchFamily="18" charset="0"/>
                            </a:rPr>
                            <m:t>2</m:t>
                          </m:r>
                        </m:sup>
                      </m:sSup>
                    </m:oMath>
                  </m:oMathPara>
                </a14:m>
                <a:endParaRPr sz="2800"/>
              </a:p>
            </p:txBody>
          </p:sp>
        </mc:Choice>
        <mc:Fallback>
          <p:sp>
            <p:nvSpPr>
              <p:cNvPr id="500" name="CasellaDiTesto 15"/>
              <p:cNvSpPr txBox="1">
                <a:spLocks noRot="1" noChangeAspect="1" noMove="1" noResize="1" noEditPoints="1" noAdjustHandles="1" noChangeArrowheads="1" noChangeShapeType="1" noTextEdit="1"/>
              </p:cNvSpPr>
              <p:nvPr/>
            </p:nvSpPr>
            <p:spPr>
              <a:xfrm>
                <a:off x="8007503" y="7858877"/>
                <a:ext cx="988959" cy="305092"/>
              </a:xfrm>
              <a:prstGeom prst="rect">
                <a:avLst/>
              </a:prstGeom>
              <a:blipFill>
                <a:blip r:embed="rId11"/>
                <a:stretch>
                  <a:fillRect l="-12658" r="-13924" b="-52000"/>
                </a:stretch>
              </a:blipFill>
              <a:ln w="12700">
                <a:miter lim="400000"/>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501" name="CasellaDiTesto 16"/>
              <p:cNvSpPr txBox="1"/>
              <p:nvPr/>
            </p:nvSpPr>
            <p:spPr>
              <a:xfrm>
                <a:off x="13891462" y="7432530"/>
                <a:ext cx="1547787" cy="499828"/>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sSub>
                        <m:sSubPr>
                          <m:ctrlPr>
                            <a:rPr sz="3200">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𝜙</m:t>
                          </m:r>
                        </m:e>
                        <m:sub>
                          <m:r>
                            <a:rPr sz="3200" i="1">
                              <a:solidFill>
                                <a:srgbClr val="000000"/>
                              </a:solidFill>
                              <a:latin typeface="Cambria Math" panose="02040503050406030204" pitchFamily="18" charset="0"/>
                            </a:rPr>
                            <m:t>𝑝</m:t>
                          </m:r>
                        </m:sub>
                      </m:sSub>
                      <m:r>
                        <a:rPr sz="3200" i="1">
                          <a:solidFill>
                            <a:srgbClr val="000000"/>
                          </a:solidFill>
                          <a:latin typeface="Cambria Math" panose="02040503050406030204" pitchFamily="18" charset="0"/>
                        </a:rPr>
                        <m:t>∝</m:t>
                      </m:r>
                      <m:sSup>
                        <m:sSupPr>
                          <m:ctrlPr>
                            <a:rPr sz="3200" i="1">
                              <a:solidFill>
                                <a:srgbClr val="000000"/>
                              </a:solidFill>
                              <a:latin typeface="Cambria Math" panose="02040503050406030204" pitchFamily="18" charset="0"/>
                            </a:rPr>
                          </m:ctrlPr>
                        </m:sSupPr>
                        <m:e>
                          <m:r>
                            <a:rPr sz="3200" i="1">
                              <a:solidFill>
                                <a:srgbClr val="000000"/>
                              </a:solidFill>
                              <a:latin typeface="Cambria Math" panose="02040503050406030204" pitchFamily="18" charset="0"/>
                            </a:rPr>
                            <m:t>𝑚</m:t>
                          </m:r>
                        </m:e>
                        <m:sup>
                          <m:f>
                            <m:fPr>
                              <m:type m:val="lin"/>
                              <m:ctrlPr>
                                <a:rPr sz="3200" i="1">
                                  <a:solidFill>
                                    <a:srgbClr val="000000"/>
                                  </a:solidFill>
                                  <a:latin typeface="Cambria Math" panose="02040503050406030204" pitchFamily="18" charset="0"/>
                                </a:rPr>
                              </m:ctrlPr>
                            </m:fPr>
                            <m:num>
                              <m:r>
                                <a:rPr sz="3200" i="1">
                                  <a:solidFill>
                                    <a:srgbClr val="000000"/>
                                  </a:solidFill>
                                  <a:latin typeface="Cambria Math" panose="02040503050406030204" pitchFamily="18" charset="0"/>
                                </a:rPr>
                                <m:t>1</m:t>
                              </m:r>
                            </m:num>
                            <m:den>
                              <m:r>
                                <a:rPr sz="3200" i="1">
                                  <a:solidFill>
                                    <a:srgbClr val="000000"/>
                                  </a:solidFill>
                                  <a:latin typeface="Cambria Math" panose="02040503050406030204" pitchFamily="18" charset="0"/>
                                </a:rPr>
                                <m:t>2</m:t>
                              </m:r>
                            </m:den>
                          </m:f>
                        </m:sup>
                      </m:sSup>
                    </m:oMath>
                  </m:oMathPara>
                </a14:m>
                <a:endParaRPr sz="3200"/>
              </a:p>
            </p:txBody>
          </p:sp>
        </mc:Choice>
        <mc:Fallback>
          <p:sp>
            <p:nvSpPr>
              <p:cNvPr id="501" name="CasellaDiTesto 16"/>
              <p:cNvSpPr txBox="1">
                <a:spLocks noRot="1" noChangeAspect="1" noMove="1" noResize="1" noEditPoints="1" noAdjustHandles="1" noChangeArrowheads="1" noChangeShapeType="1" noTextEdit="1"/>
              </p:cNvSpPr>
              <p:nvPr/>
            </p:nvSpPr>
            <p:spPr>
              <a:xfrm>
                <a:off x="13891462" y="7432530"/>
                <a:ext cx="1547787" cy="499828"/>
              </a:xfrm>
              <a:prstGeom prst="rect">
                <a:avLst/>
              </a:prstGeom>
              <a:blipFill>
                <a:blip r:embed="rId12"/>
                <a:stretch>
                  <a:fillRect l="-11382" t="-117500" r="-31707" b="-152500"/>
                </a:stretch>
              </a:blipFill>
              <a:ln w="12700">
                <a:miter lim="400000"/>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502" name="CasellaDiTesto 17"/>
              <p:cNvSpPr txBox="1"/>
              <p:nvPr/>
            </p:nvSpPr>
            <p:spPr>
              <a:xfrm>
                <a:off x="17224598" y="7743201"/>
                <a:ext cx="5032079" cy="1859764"/>
              </a:xfrm>
              <a:prstGeom prst="rect">
                <a:avLst/>
              </a:prstGeom>
              <a:ln w="12700">
                <a:solidFill>
                  <a:srgbClr val="000000"/>
                </a:solidFill>
              </a:ln>
              <a:extLst>
                <a:ext uri="{C572A759-6A51-4108-AA02-DFA0A04FC94B}">
                  <ma14:wrappingTextBoxFlag xmlns:ma14="http://schemas.microsoft.com/office/mac/drawingml/2011/main" xmlns:m="http://schemas.openxmlformats.org/officeDocument/2006/math" xmlns="" val="1"/>
                </a:ext>
              </a:extLst>
            </p:spPr>
            <p:txBody>
              <a:bodyPr tIns="91439" bIns="91439">
                <a:spAutoFit/>
              </a:bodyPr>
              <a:lstStyle/>
              <a:p>
                <a:pPr defTabSz="1828800">
                  <a:defRPr sz="3600">
                    <a:solidFill>
                      <a:srgbClr val="000000"/>
                    </a:solidFill>
                    <a:latin typeface="Aptos"/>
                    <a:ea typeface="Aptos"/>
                    <a:cs typeface="Aptos"/>
                    <a:sym typeface="Aptos"/>
                  </a:defRPr>
                </a:pPr>
                <a:r>
                  <a:t>Pendulum thermal noise goes like</a:t>
                </a:r>
              </a:p>
              <a:p>
                <a:pPr defTabSz="1828800">
                  <a:defRPr sz="3300">
                    <a:solidFill>
                      <a:srgbClr val="000000"/>
                    </a:solidFill>
                    <a:latin typeface="Cambria Math"/>
                    <a:ea typeface="Cambria Math"/>
                    <a:cs typeface="Cambria Math"/>
                    <a:sym typeface="Cambria Math"/>
                  </a:defRPr>
                </a:pPr>
                <a14:m>
                  <m:oMathPara xmlns:m="http://schemas.openxmlformats.org/officeDocument/2006/math">
                    <m:oMathParaPr>
                      <m:jc m:val="center"/>
                    </m:oMathParaPr>
                    <m:oMath xmlns:m="http://schemas.openxmlformats.org/officeDocument/2006/math">
                      <m:r>
                        <a:rPr sz="3450" i="1">
                          <a:solidFill>
                            <a:srgbClr val="000000"/>
                          </a:solidFill>
                          <a:latin typeface="Cambria Math" panose="02040503050406030204" pitchFamily="18" charset="0"/>
                        </a:rPr>
                        <m:t> </m:t>
                      </m:r>
                      <m:sSubSup>
                        <m:sSubSupPr>
                          <m:ctrlPr>
                            <a:rPr sz="3450" i="1">
                              <a:solidFill>
                                <a:srgbClr val="000000"/>
                              </a:solidFill>
                              <a:latin typeface="Cambria Math" panose="02040503050406030204" pitchFamily="18" charset="0"/>
                            </a:rPr>
                          </m:ctrlPr>
                        </m:sSubSupPr>
                        <m:e>
                          <m:r>
                            <a:rPr sz="3450" i="1">
                              <a:solidFill>
                                <a:srgbClr val="000000"/>
                              </a:solidFill>
                              <a:latin typeface="Cambria Math" panose="02040503050406030204" pitchFamily="18" charset="0"/>
                            </a:rPr>
                            <m:t>𝑥</m:t>
                          </m:r>
                        </m:e>
                        <m:sub>
                          <m:r>
                            <a:rPr sz="3450" i="1">
                              <a:solidFill>
                                <a:srgbClr val="000000"/>
                              </a:solidFill>
                              <a:latin typeface="Cambria Math" panose="02040503050406030204" pitchFamily="18" charset="0"/>
                            </a:rPr>
                            <m:t>𝑝</m:t>
                          </m:r>
                        </m:sub>
                        <m:sup>
                          <m:r>
                            <a:rPr sz="3450" i="1">
                              <a:solidFill>
                                <a:srgbClr val="000000"/>
                              </a:solidFill>
                              <a:latin typeface="Cambria Math" panose="02040503050406030204" pitchFamily="18" charset="0"/>
                            </a:rPr>
                            <m:t>2</m:t>
                          </m:r>
                        </m:sup>
                      </m:sSubSup>
                      <m:d>
                        <m:dPr>
                          <m:ctrlPr>
                            <a:rPr sz="3450" i="1">
                              <a:solidFill>
                                <a:srgbClr val="000000"/>
                              </a:solidFill>
                              <a:latin typeface="Cambria Math" panose="02040503050406030204" pitchFamily="18" charset="0"/>
                            </a:rPr>
                          </m:ctrlPr>
                        </m:dPr>
                        <m:e>
                          <m:r>
                            <a:rPr sz="3450" i="1">
                              <a:solidFill>
                                <a:srgbClr val="000000"/>
                              </a:solidFill>
                              <a:latin typeface="Cambria Math" panose="02040503050406030204" pitchFamily="18" charset="0"/>
                            </a:rPr>
                            <m:t>𝜔</m:t>
                          </m:r>
                        </m:e>
                      </m:d>
                      <m:sSup>
                        <m:sSupPr>
                          <m:ctrlPr>
                            <a:rPr sz="3450" i="1">
                              <a:solidFill>
                                <a:srgbClr val="000000"/>
                              </a:solidFill>
                              <a:latin typeface="Cambria Math" panose="02040503050406030204" pitchFamily="18" charset="0"/>
                            </a:rPr>
                          </m:ctrlPr>
                        </m:sSupPr>
                        <m:e>
                          <m:r>
                            <a:rPr sz="3450" i="1">
                              <a:solidFill>
                                <a:srgbClr val="000000"/>
                              </a:solidFill>
                              <a:latin typeface="Cambria Math" panose="02040503050406030204" pitchFamily="18" charset="0"/>
                            </a:rPr>
                            <m:t>∝</m:t>
                          </m:r>
                          <m:r>
                            <a:rPr sz="3450" i="1">
                              <a:solidFill>
                                <a:srgbClr val="000000"/>
                              </a:solidFill>
                              <a:latin typeface="Cambria Math" panose="02040503050406030204" pitchFamily="18" charset="0"/>
                            </a:rPr>
                            <m:t>𝑚</m:t>
                          </m:r>
                        </m:e>
                        <m:sup>
                          <m:r>
                            <a:rPr sz="3450" i="1">
                              <a:solidFill>
                                <a:srgbClr val="000000"/>
                              </a:solidFill>
                              <a:latin typeface="Cambria Math" panose="02040503050406030204" pitchFamily="18" charset="0"/>
                            </a:rPr>
                            <m:t>−1/2</m:t>
                          </m:r>
                        </m:sup>
                      </m:sSup>
                    </m:oMath>
                  </m:oMathPara>
                </a14:m>
                <a:endParaRPr/>
              </a:p>
            </p:txBody>
          </p:sp>
        </mc:Choice>
        <mc:Fallback>
          <p:sp>
            <p:nvSpPr>
              <p:cNvPr id="502" name="CasellaDiTesto 17"/>
              <p:cNvSpPr txBox="1">
                <a:spLocks noRot="1" noChangeAspect="1" noMove="1" noResize="1" noEditPoints="1" noAdjustHandles="1" noChangeArrowheads="1" noChangeShapeType="1" noTextEdit="1"/>
              </p:cNvSpPr>
              <p:nvPr/>
            </p:nvSpPr>
            <p:spPr>
              <a:xfrm>
                <a:off x="17224598" y="7743201"/>
                <a:ext cx="5032079" cy="1859764"/>
              </a:xfrm>
              <a:prstGeom prst="rect">
                <a:avLst/>
              </a:prstGeom>
              <a:blipFill>
                <a:blip r:embed="rId13"/>
                <a:stretch>
                  <a:fillRect l="-3526" t="-2703" r="-5542" b="-5405"/>
                </a:stretch>
              </a:blipFill>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503" name="CasellaDiTesto 18"/>
              <p:cNvSpPr txBox="1"/>
              <p:nvPr/>
            </p:nvSpPr>
            <p:spPr>
              <a:xfrm>
                <a:off x="17044696" y="9732761"/>
                <a:ext cx="6811314" cy="1158932"/>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tIns="91439" bIns="91439">
                <a:spAutoFit/>
              </a:bodyPr>
              <a:lstStyle/>
              <a:p>
                <a:pPr algn="l" defTabSz="1828800">
                  <a:defRPr sz="3200">
                    <a:solidFill>
                      <a:srgbClr val="000000"/>
                    </a:solidFill>
                    <a:latin typeface="Aptos"/>
                    <a:ea typeface="Aptos"/>
                    <a:cs typeface="Aptos"/>
                    <a:sym typeface="Aptos"/>
                  </a:defRPr>
                </a:pPr>
                <a:r>
                  <a:t>A similar analysis shows that goes also like</a:t>
                </a:r>
                <a14:m>
                  <m:oMath xmlns:m="http://schemas.openxmlformats.org/officeDocument/2006/math">
                    <m:r>
                      <a:rPr sz="3250" i="1">
                        <a:solidFill>
                          <a:srgbClr val="000000"/>
                        </a:solidFill>
                        <a:latin typeface="Cambria Math" panose="02040503050406030204" pitchFamily="18" charset="0"/>
                      </a:rPr>
                      <m:t>  </m:t>
                    </m:r>
                    <m:sSup>
                      <m:sSupPr>
                        <m:ctrlPr>
                          <a:rPr sz="3250" i="1">
                            <a:solidFill>
                              <a:srgbClr val="000000"/>
                            </a:solidFill>
                            <a:latin typeface="Cambria Math" panose="02040503050406030204" pitchFamily="18" charset="0"/>
                          </a:rPr>
                        </m:ctrlPr>
                      </m:sSupPr>
                      <m:e>
                        <m:r>
                          <a:rPr sz="3250" i="1">
                            <a:solidFill>
                              <a:srgbClr val="000000"/>
                            </a:solidFill>
                            <a:latin typeface="Cambria Math" panose="02040503050406030204" pitchFamily="18" charset="0"/>
                          </a:rPr>
                          <m:t>𝑛</m:t>
                        </m:r>
                      </m:e>
                      <m:sup>
                        <m:r>
                          <a:rPr sz="3250" i="1">
                            <a:solidFill>
                              <a:srgbClr val="000000"/>
                            </a:solidFill>
                            <a:latin typeface="Cambria Math" panose="02040503050406030204" pitchFamily="18" charset="0"/>
                          </a:rPr>
                          <m:t>−1/2</m:t>
                        </m:r>
                      </m:sup>
                    </m:sSup>
                  </m:oMath>
                </a14:m>
                <a:endParaRPr sz="3100"/>
              </a:p>
            </p:txBody>
          </p:sp>
        </mc:Choice>
        <mc:Fallback>
          <p:sp>
            <p:nvSpPr>
              <p:cNvPr id="503" name="CasellaDiTesto 18"/>
              <p:cNvSpPr txBox="1">
                <a:spLocks noRot="1" noChangeAspect="1" noMove="1" noResize="1" noEditPoints="1" noAdjustHandles="1" noChangeArrowheads="1" noChangeShapeType="1" noTextEdit="1"/>
              </p:cNvSpPr>
              <p:nvPr/>
            </p:nvSpPr>
            <p:spPr>
              <a:xfrm>
                <a:off x="17044696" y="9732761"/>
                <a:ext cx="6811314" cy="1158932"/>
              </a:xfrm>
              <a:prstGeom prst="rect">
                <a:avLst/>
              </a:prstGeom>
              <a:blipFill>
                <a:blip r:embed="rId14"/>
                <a:stretch>
                  <a:fillRect l="-2235" t="-3261" b="-15217"/>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p:sp>
        <p:nvSpPr>
          <p:cNvPr id="504" name="CasellaDiTesto 19"/>
          <p:cNvSpPr txBox="1"/>
          <p:nvPr/>
        </p:nvSpPr>
        <p:spPr>
          <a:xfrm>
            <a:off x="527990" y="10889671"/>
            <a:ext cx="6467171" cy="1275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b="1">
                <a:solidFill>
                  <a:srgbClr val="000000"/>
                </a:solidFill>
                <a:latin typeface="Aptos"/>
                <a:ea typeface="Aptos"/>
                <a:cs typeface="Aptos"/>
                <a:sym typeface="Aptos"/>
              </a:defRPr>
            </a:lvl1pPr>
          </a:lstStyle>
          <a:p>
            <a:r>
              <a:t>Why large and heavy mirrors?</a:t>
            </a:r>
          </a:p>
        </p:txBody>
      </p:sp>
      <p:sp>
        <p:nvSpPr>
          <p:cNvPr id="506" name="CasellaDiTesto 24"/>
          <p:cNvSpPr txBox="1"/>
          <p:nvPr/>
        </p:nvSpPr>
        <p:spPr>
          <a:xfrm>
            <a:off x="6619281" y="11628335"/>
            <a:ext cx="17236727" cy="1275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marL="571500" indent="-571500" algn="l" defTabSz="1828800">
              <a:buSzPct val="100000"/>
              <a:buFont typeface="Arial"/>
              <a:buChar char="•"/>
              <a:defRPr sz="3600">
                <a:solidFill>
                  <a:srgbClr val="000000"/>
                </a:solidFill>
                <a:latin typeface="Aptos"/>
                <a:ea typeface="Aptos"/>
                <a:cs typeface="Aptos"/>
                <a:sym typeface="Aptos"/>
              </a:defRPr>
            </a:pPr>
            <a:r>
              <a:t>To keep the radiation pressure effect low</a:t>
            </a:r>
          </a:p>
          <a:p>
            <a:pPr marL="571500" indent="-571500" algn="l" defTabSz="1828800">
              <a:buSzPct val="100000"/>
              <a:buFont typeface="Arial"/>
              <a:buChar char="•"/>
              <a:defRPr sz="3600">
                <a:solidFill>
                  <a:srgbClr val="000000"/>
                </a:solidFill>
                <a:latin typeface="Aptos"/>
                <a:ea typeface="Aptos"/>
                <a:cs typeface="Aptos"/>
                <a:sym typeface="Aptos"/>
              </a:defRPr>
            </a:pPr>
            <a:r>
              <a:t>To allow large-sized beam spots on the mirror surfaces for lowering thermal noise</a:t>
            </a:r>
          </a:p>
        </p:txBody>
      </p:sp>
      <p:sp>
        <p:nvSpPr>
          <p:cNvPr id="508" name="CasellaDiTesto 28"/>
          <p:cNvSpPr txBox="1"/>
          <p:nvPr/>
        </p:nvSpPr>
        <p:spPr>
          <a:xfrm>
            <a:off x="67894" y="4783473"/>
            <a:ext cx="3225339" cy="614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2800">
                <a:solidFill>
                  <a:srgbClr val="000000"/>
                </a:solidFill>
                <a:latin typeface="Aptos"/>
                <a:ea typeface="Aptos"/>
                <a:cs typeface="Aptos"/>
                <a:sym typeface="Aptos"/>
              </a:defRPr>
            </a:lvl1pPr>
          </a:lstStyle>
          <a:p>
            <a:r>
              <a:t>Dilution factor</a:t>
            </a:r>
          </a:p>
        </p:txBody>
      </p:sp>
      <mc:AlternateContent xmlns:mc="http://schemas.openxmlformats.org/markup-compatibility/2006">
        <mc:Choice xmlns:a14="http://schemas.microsoft.com/office/drawing/2010/main" Requires="a14">
          <p:sp>
            <p:nvSpPr>
              <p:cNvPr id="509" name="CasellaDiTesto 29"/>
              <p:cNvSpPr txBox="1"/>
              <p:nvPr/>
            </p:nvSpPr>
            <p:spPr>
              <a:xfrm>
                <a:off x="1503357" y="9114425"/>
                <a:ext cx="5137721" cy="124968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sSub>
                        <m:sSubPr>
                          <m:ctrlPr>
                            <a:rPr sz="3200">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𝜙</m:t>
                          </m:r>
                        </m:e>
                        <m:sub>
                          <m:r>
                            <a:rPr sz="3200" i="1">
                              <a:solidFill>
                                <a:srgbClr val="000000"/>
                              </a:solidFill>
                              <a:latin typeface="Cambria Math" panose="02040503050406030204" pitchFamily="18" charset="0"/>
                            </a:rPr>
                            <m:t>𝑝</m:t>
                          </m:r>
                        </m:sub>
                      </m:sSub>
                      <m:d>
                        <m:dPr>
                          <m:ctrlPr>
                            <a:rPr sz="3200" i="1">
                              <a:solidFill>
                                <a:srgbClr val="000000"/>
                              </a:solidFill>
                              <a:latin typeface="Cambria Math" panose="02040503050406030204" pitchFamily="18" charset="0"/>
                            </a:rPr>
                          </m:ctrlPr>
                        </m:dPr>
                        <m:e>
                          <m:r>
                            <a:rPr sz="3200" i="1">
                              <a:solidFill>
                                <a:srgbClr val="000000"/>
                              </a:solidFill>
                              <a:latin typeface="Cambria Math" panose="02040503050406030204" pitchFamily="18" charset="0"/>
                            </a:rPr>
                            <m:t>𝜔</m:t>
                          </m:r>
                          <m:r>
                            <a:rPr sz="3200" i="1">
                              <a:solidFill>
                                <a:srgbClr val="000000"/>
                              </a:solidFill>
                              <a:latin typeface="Cambria Math" panose="02040503050406030204" pitchFamily="18" charset="0"/>
                            </a:rPr>
                            <m:t>, </m:t>
                          </m:r>
                          <m:r>
                            <m:rPr>
                              <m:sty m:val="p"/>
                            </m:rPr>
                            <a:rPr sz="3200" i="1">
                              <a:solidFill>
                                <a:srgbClr val="000000"/>
                              </a:solidFill>
                              <a:latin typeface="Cambria Math" panose="02040503050406030204" pitchFamily="18" charset="0"/>
                            </a:rPr>
                            <m:t>n</m:t>
                          </m:r>
                          <m:r>
                            <a:rPr sz="3200" i="1">
                              <a:solidFill>
                                <a:srgbClr val="000000"/>
                              </a:solidFill>
                              <a:latin typeface="Cambria Math" panose="02040503050406030204" pitchFamily="18" charset="0"/>
                            </a:rPr>
                            <m:t>=4</m:t>
                          </m:r>
                        </m:e>
                      </m:d>
                      <m:r>
                        <a:rPr sz="3200" i="1">
                          <a:solidFill>
                            <a:srgbClr val="000000"/>
                          </a:solidFill>
                          <a:latin typeface="Cambria Math" panose="02040503050406030204" pitchFamily="18" charset="0"/>
                        </a:rPr>
                        <m:t>=</m:t>
                      </m:r>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𝜙</m:t>
                          </m:r>
                        </m:e>
                        <m:sub>
                          <m:r>
                            <a:rPr sz="3200" i="1">
                              <a:solidFill>
                                <a:srgbClr val="000000"/>
                              </a:solidFill>
                              <a:latin typeface="Cambria Math" panose="02040503050406030204" pitchFamily="18" charset="0"/>
                            </a:rPr>
                            <m:t>𝑟𝑜𝑑</m:t>
                          </m:r>
                        </m:sub>
                      </m:sSub>
                      <m:d>
                        <m:dPr>
                          <m:ctrlPr>
                            <a:rPr sz="3200" i="1">
                              <a:solidFill>
                                <a:srgbClr val="000000"/>
                              </a:solidFill>
                              <a:latin typeface="Cambria Math" panose="02040503050406030204" pitchFamily="18" charset="0"/>
                            </a:rPr>
                          </m:ctrlPr>
                        </m:dPr>
                        <m:e>
                          <m:r>
                            <a:rPr sz="3200" i="1">
                              <a:solidFill>
                                <a:srgbClr val="000000"/>
                              </a:solidFill>
                              <a:latin typeface="Cambria Math" panose="02040503050406030204" pitchFamily="18" charset="0"/>
                            </a:rPr>
                            <m:t>𝜔</m:t>
                          </m:r>
                        </m:e>
                      </m:d>
                      <m:f>
                        <m:fPr>
                          <m:ctrlPr>
                            <a:rPr sz="3200" i="1">
                              <a:solidFill>
                                <a:srgbClr val="000000"/>
                              </a:solidFill>
                              <a:latin typeface="Cambria Math" panose="02040503050406030204" pitchFamily="18" charset="0"/>
                            </a:rPr>
                          </m:ctrlPr>
                        </m:fPr>
                        <m:num>
                          <m:r>
                            <a:rPr sz="3200" i="1">
                              <a:solidFill>
                                <a:srgbClr val="000000"/>
                              </a:solidFill>
                              <a:latin typeface="Cambria Math" panose="02040503050406030204" pitchFamily="18" charset="0"/>
                            </a:rPr>
                            <m:t>1</m:t>
                          </m:r>
                        </m:num>
                        <m:den>
                          <m:r>
                            <a:rPr sz="3200" i="1">
                              <a:solidFill>
                                <a:srgbClr val="000000"/>
                              </a:solidFill>
                              <a:latin typeface="Cambria Math" panose="02040503050406030204" pitchFamily="18" charset="0"/>
                            </a:rPr>
                            <m:t>𝑙</m:t>
                          </m:r>
                        </m:den>
                      </m:f>
                      <m:rad>
                        <m:radPr>
                          <m:degHide m:val="on"/>
                          <m:ctrlPr>
                            <a:rPr sz="3200" i="1">
                              <a:solidFill>
                                <a:srgbClr val="000000"/>
                              </a:solidFill>
                              <a:latin typeface="Cambria Math" panose="02040503050406030204" pitchFamily="18" charset="0"/>
                            </a:rPr>
                          </m:ctrlPr>
                        </m:radPr>
                        <m:deg/>
                        <m:e>
                          <m:f>
                            <m:fPr>
                              <m:ctrlPr>
                                <a:rPr sz="3200" i="1">
                                  <a:solidFill>
                                    <a:srgbClr val="000000"/>
                                  </a:solidFill>
                                  <a:latin typeface="Cambria Math" panose="02040503050406030204" pitchFamily="18" charset="0"/>
                                </a:rPr>
                              </m:ctrlPr>
                            </m:fPr>
                            <m:num>
                              <m:r>
                                <a:rPr sz="3200" i="1">
                                  <a:solidFill>
                                    <a:srgbClr val="000000"/>
                                  </a:solidFill>
                                  <a:latin typeface="Cambria Math" panose="02040503050406030204" pitchFamily="18" charset="0"/>
                                </a:rPr>
                                <m:t>𝐸𝐼</m:t>
                              </m:r>
                            </m:num>
                            <m:den>
                              <m:r>
                                <a:rPr sz="3200" i="1">
                                  <a:solidFill>
                                    <a:srgbClr val="000000"/>
                                  </a:solidFill>
                                  <a:latin typeface="Cambria Math" panose="02040503050406030204" pitchFamily="18" charset="0"/>
                                </a:rPr>
                                <m:t>𝑚𝑔</m:t>
                              </m:r>
                            </m:den>
                          </m:f>
                        </m:e>
                      </m:rad>
                    </m:oMath>
                  </m:oMathPara>
                </a14:m>
                <a:endParaRPr sz="3200"/>
              </a:p>
            </p:txBody>
          </p:sp>
        </mc:Choice>
        <mc:Fallback>
          <p:sp>
            <p:nvSpPr>
              <p:cNvPr id="509" name="CasellaDiTesto 29"/>
              <p:cNvSpPr txBox="1">
                <a:spLocks noRot="1" noChangeAspect="1" noMove="1" noResize="1" noEditPoints="1" noAdjustHandles="1" noChangeArrowheads="1" noChangeShapeType="1" noTextEdit="1"/>
              </p:cNvSpPr>
              <p:nvPr/>
            </p:nvSpPr>
            <p:spPr>
              <a:xfrm>
                <a:off x="1503357" y="9114425"/>
                <a:ext cx="5137721" cy="1249681"/>
              </a:xfrm>
              <a:prstGeom prst="rect">
                <a:avLst/>
              </a:prstGeom>
              <a:blipFill>
                <a:blip r:embed="rId15"/>
                <a:stretch>
                  <a:fillRect l="-3704" r="-10123" b="-15000"/>
                </a:stretch>
              </a:blipFill>
              <a:ln w="12700">
                <a:miter lim="400000"/>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510" name="CasellaDiTesto 31"/>
              <p:cNvSpPr txBox="1"/>
              <p:nvPr/>
            </p:nvSpPr>
            <p:spPr>
              <a:xfrm>
                <a:off x="8505226" y="9430123"/>
                <a:ext cx="5863936" cy="100579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r>
                        <m:rPr>
                          <m:sty m:val="p"/>
                        </m:rPr>
                        <a:rPr sz="3200" i="1">
                          <a:solidFill>
                            <a:srgbClr val="000000"/>
                          </a:solidFill>
                          <a:latin typeface="Cambria Math" panose="02040503050406030204" pitchFamily="18" charset="0"/>
                        </a:rPr>
                        <m:t>if</m:t>
                      </m:r>
                      <m:r>
                        <a:rPr sz="3200" i="1">
                          <a:solidFill>
                            <a:srgbClr val="000000"/>
                          </a:solidFill>
                          <a:latin typeface="Cambria Math" panose="02040503050406030204" pitchFamily="18" charset="0"/>
                        </a:rPr>
                        <m:t> </m:t>
                      </m:r>
                      <m:r>
                        <a:rPr sz="3200" i="1">
                          <a:solidFill>
                            <a:srgbClr val="000000"/>
                          </a:solidFill>
                          <a:latin typeface="Cambria Math" panose="02040503050406030204" pitchFamily="18" charset="0"/>
                        </a:rPr>
                        <m:t>𝜔</m:t>
                      </m:r>
                      <m:r>
                        <a:rPr sz="3200" i="1">
                          <a:solidFill>
                            <a:srgbClr val="000000"/>
                          </a:solidFill>
                          <a:latin typeface="Cambria Math" panose="02040503050406030204" pitchFamily="18" charset="0"/>
                        </a:rPr>
                        <m:t>≫</m:t>
                      </m:r>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𝜔</m:t>
                          </m:r>
                        </m:e>
                        <m:sub>
                          <m:r>
                            <a:rPr sz="3200" i="1">
                              <a:solidFill>
                                <a:srgbClr val="000000"/>
                              </a:solidFill>
                              <a:latin typeface="Cambria Math" panose="02040503050406030204" pitchFamily="18" charset="0"/>
                            </a:rPr>
                            <m:t>𝑝</m:t>
                          </m:r>
                        </m:sub>
                      </m:sSub>
                      <m:r>
                        <a:rPr sz="3200" i="1">
                          <a:solidFill>
                            <a:srgbClr val="000000"/>
                          </a:solidFill>
                          <a:latin typeface="Cambria Math" panose="02040503050406030204" pitchFamily="18" charset="0"/>
                        </a:rPr>
                        <m:t>     </m:t>
                      </m:r>
                      <m:sSubSup>
                        <m:sSubSupPr>
                          <m:ctrlPr>
                            <a:rPr sz="3200" i="1">
                              <a:solidFill>
                                <a:srgbClr val="000000"/>
                              </a:solidFill>
                              <a:latin typeface="Cambria Math" panose="02040503050406030204" pitchFamily="18" charset="0"/>
                            </a:rPr>
                          </m:ctrlPr>
                        </m:sSubSupPr>
                        <m:e>
                          <m:r>
                            <a:rPr sz="3200" i="1">
                              <a:solidFill>
                                <a:srgbClr val="000000"/>
                              </a:solidFill>
                              <a:latin typeface="Cambria Math" panose="02040503050406030204" pitchFamily="18" charset="0"/>
                            </a:rPr>
                            <m:t>𝑥</m:t>
                          </m:r>
                        </m:e>
                        <m:sub>
                          <m:r>
                            <a:rPr sz="3200" i="1">
                              <a:solidFill>
                                <a:srgbClr val="000000"/>
                              </a:solidFill>
                              <a:latin typeface="Cambria Math" panose="02040503050406030204" pitchFamily="18" charset="0"/>
                            </a:rPr>
                            <m:t>𝑆𝑇𝑁</m:t>
                          </m:r>
                        </m:sub>
                        <m:sup>
                          <m:r>
                            <a:rPr sz="3200" i="1">
                              <a:solidFill>
                                <a:srgbClr val="000000"/>
                              </a:solidFill>
                              <a:latin typeface="Cambria Math" panose="02040503050406030204" pitchFamily="18" charset="0"/>
                            </a:rPr>
                            <m:t>2</m:t>
                          </m:r>
                        </m:sup>
                      </m:sSubSup>
                      <m:d>
                        <m:dPr>
                          <m:ctrlPr>
                            <a:rPr sz="3200" i="1">
                              <a:solidFill>
                                <a:srgbClr val="000000"/>
                              </a:solidFill>
                              <a:latin typeface="Cambria Math" panose="02040503050406030204" pitchFamily="18" charset="0"/>
                            </a:rPr>
                          </m:ctrlPr>
                        </m:dPr>
                        <m:e>
                          <m:r>
                            <a:rPr sz="3200" i="1">
                              <a:solidFill>
                                <a:srgbClr val="000000"/>
                              </a:solidFill>
                              <a:latin typeface="Cambria Math" panose="02040503050406030204" pitchFamily="18" charset="0"/>
                            </a:rPr>
                            <m:t>𝜔</m:t>
                          </m:r>
                        </m:e>
                      </m:d>
                      <m:r>
                        <a:rPr sz="3200" i="1">
                          <a:solidFill>
                            <a:srgbClr val="000000"/>
                          </a:solidFill>
                          <a:latin typeface="Cambria Math" panose="02040503050406030204" pitchFamily="18" charset="0"/>
                        </a:rPr>
                        <m:t>=</m:t>
                      </m:r>
                      <m:f>
                        <m:fPr>
                          <m:ctrlPr>
                            <a:rPr sz="3200" i="1">
                              <a:solidFill>
                                <a:srgbClr val="000000"/>
                              </a:solidFill>
                              <a:latin typeface="Cambria Math" panose="02040503050406030204" pitchFamily="18" charset="0"/>
                            </a:rPr>
                          </m:ctrlPr>
                        </m:fPr>
                        <m:num>
                          <m:r>
                            <a:rPr sz="3200" i="1">
                              <a:solidFill>
                                <a:srgbClr val="000000"/>
                              </a:solidFill>
                              <a:latin typeface="Cambria Math" panose="02040503050406030204" pitchFamily="18" charset="0"/>
                            </a:rPr>
                            <m:t>4</m:t>
                          </m:r>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𝑘</m:t>
                              </m:r>
                            </m:e>
                            <m:sub>
                              <m:r>
                                <a:rPr sz="3200" i="1">
                                  <a:solidFill>
                                    <a:srgbClr val="000000"/>
                                  </a:solidFill>
                                  <a:latin typeface="Cambria Math" panose="02040503050406030204" pitchFamily="18" charset="0"/>
                                </a:rPr>
                                <m:t>𝐵</m:t>
                              </m:r>
                            </m:sub>
                          </m:sSub>
                          <m:r>
                            <a:rPr sz="3200" i="1">
                              <a:solidFill>
                                <a:srgbClr val="000000"/>
                              </a:solidFill>
                              <a:latin typeface="Cambria Math" panose="02040503050406030204" pitchFamily="18" charset="0"/>
                            </a:rPr>
                            <m:t>𝑇</m:t>
                          </m:r>
                          <m:sSubSup>
                            <m:sSubSupPr>
                              <m:ctrlPr>
                                <a:rPr sz="3200" i="1">
                                  <a:solidFill>
                                    <a:srgbClr val="000000"/>
                                  </a:solidFill>
                                  <a:latin typeface="Cambria Math" panose="02040503050406030204" pitchFamily="18" charset="0"/>
                                </a:rPr>
                              </m:ctrlPr>
                            </m:sSubSupPr>
                            <m:e>
                              <m:r>
                                <a:rPr sz="3200" i="1">
                                  <a:solidFill>
                                    <a:srgbClr val="000000"/>
                                  </a:solidFill>
                                  <a:latin typeface="Cambria Math" panose="02040503050406030204" pitchFamily="18" charset="0"/>
                                </a:rPr>
                                <m:t>𝜔</m:t>
                              </m:r>
                            </m:e>
                            <m:sub>
                              <m:r>
                                <a:rPr sz="3200" i="1">
                                  <a:solidFill>
                                    <a:srgbClr val="000000"/>
                                  </a:solidFill>
                                  <a:latin typeface="Cambria Math" panose="02040503050406030204" pitchFamily="18" charset="0"/>
                                </a:rPr>
                                <m:t>𝑝</m:t>
                              </m:r>
                            </m:sub>
                            <m:sup>
                              <m:r>
                                <a:rPr sz="3200" i="1">
                                  <a:solidFill>
                                    <a:srgbClr val="000000"/>
                                  </a:solidFill>
                                  <a:latin typeface="Cambria Math" panose="02040503050406030204" pitchFamily="18" charset="0"/>
                                </a:rPr>
                                <m:t>2</m:t>
                              </m:r>
                            </m:sup>
                          </m:sSubSup>
                          <m:sSub>
                            <m:sSubPr>
                              <m:ctrlPr>
                                <a:rPr sz="3200" i="1">
                                  <a:solidFill>
                                    <a:srgbClr val="000000"/>
                                  </a:solidFill>
                                  <a:latin typeface="Cambria Math" panose="02040503050406030204" pitchFamily="18" charset="0"/>
                                </a:rPr>
                              </m:ctrlPr>
                            </m:sSubPr>
                            <m:e>
                              <m:r>
                                <a:rPr sz="3200" i="1">
                                  <a:solidFill>
                                    <a:srgbClr val="000000"/>
                                  </a:solidFill>
                                  <a:latin typeface="Cambria Math" panose="02040503050406030204" pitchFamily="18" charset="0"/>
                                </a:rPr>
                                <m:t>𝜙</m:t>
                              </m:r>
                            </m:e>
                            <m:sub>
                              <m:r>
                                <a:rPr sz="3200" i="1">
                                  <a:solidFill>
                                    <a:srgbClr val="000000"/>
                                  </a:solidFill>
                                  <a:latin typeface="Cambria Math" panose="02040503050406030204" pitchFamily="18" charset="0"/>
                                </a:rPr>
                                <m:t>𝑝</m:t>
                              </m:r>
                            </m:sub>
                          </m:sSub>
                        </m:num>
                        <m:den>
                          <m:r>
                            <a:rPr sz="3200" i="1">
                              <a:solidFill>
                                <a:srgbClr val="000000"/>
                              </a:solidFill>
                              <a:latin typeface="Cambria Math" panose="02040503050406030204" pitchFamily="18" charset="0"/>
                            </a:rPr>
                            <m:t>𝑚</m:t>
                          </m:r>
                          <m:sSup>
                            <m:sSupPr>
                              <m:ctrlPr>
                                <a:rPr sz="3200" i="1">
                                  <a:solidFill>
                                    <a:srgbClr val="000000"/>
                                  </a:solidFill>
                                  <a:latin typeface="Cambria Math" panose="02040503050406030204" pitchFamily="18" charset="0"/>
                                </a:rPr>
                              </m:ctrlPr>
                            </m:sSupPr>
                            <m:e>
                              <m:r>
                                <a:rPr sz="3200" i="1">
                                  <a:solidFill>
                                    <a:srgbClr val="000000"/>
                                  </a:solidFill>
                                  <a:latin typeface="Cambria Math" panose="02040503050406030204" pitchFamily="18" charset="0"/>
                                </a:rPr>
                                <m:t>𝜔</m:t>
                              </m:r>
                            </m:e>
                            <m:sup>
                              <m:r>
                                <a:rPr sz="3200" i="1">
                                  <a:solidFill>
                                    <a:srgbClr val="000000"/>
                                  </a:solidFill>
                                  <a:latin typeface="Cambria Math" panose="02040503050406030204" pitchFamily="18" charset="0"/>
                                </a:rPr>
                                <m:t>5</m:t>
                              </m:r>
                            </m:sup>
                          </m:sSup>
                        </m:den>
                      </m:f>
                      <m:r>
                        <a:rPr sz="3200" i="1">
                          <a:solidFill>
                            <a:srgbClr val="000000"/>
                          </a:solidFill>
                          <a:latin typeface="Cambria Math" panose="02040503050406030204" pitchFamily="18" charset="0"/>
                        </a:rPr>
                        <m:t>  </m:t>
                      </m:r>
                    </m:oMath>
                  </m:oMathPara>
                </a14:m>
                <a:endParaRPr sz="3200"/>
              </a:p>
            </p:txBody>
          </p:sp>
        </mc:Choice>
        <mc:Fallback>
          <p:sp>
            <p:nvSpPr>
              <p:cNvPr id="510" name="CasellaDiTesto 31"/>
              <p:cNvSpPr txBox="1">
                <a:spLocks noRot="1" noChangeAspect="1" noMove="1" noResize="1" noEditPoints="1" noAdjustHandles="1" noChangeArrowheads="1" noChangeShapeType="1" noTextEdit="1"/>
              </p:cNvSpPr>
              <p:nvPr/>
            </p:nvSpPr>
            <p:spPr>
              <a:xfrm>
                <a:off x="8505226" y="9430123"/>
                <a:ext cx="5863936" cy="1005796"/>
              </a:xfrm>
              <a:prstGeom prst="rect">
                <a:avLst/>
              </a:prstGeom>
              <a:blipFill>
                <a:blip r:embed="rId16"/>
                <a:stretch>
                  <a:fillRect l="-2376" r="-8855" b="-8750"/>
                </a:stretch>
              </a:blipFill>
              <a:ln w="12700">
                <a:miter lim="400000"/>
              </a:ln>
            </p:spPr>
            <p:txBody>
              <a:bodyPr/>
              <a:lstStyle/>
              <a:p>
                <a:r>
                  <a:rPr lang="it-IT">
                    <a:noFill/>
                  </a:rPr>
                  <a:t> </a:t>
                </a:r>
              </a:p>
            </p:txBody>
          </p:sp>
        </mc:Fallback>
      </mc:AlternateContent>
      <p:sp>
        <p:nvSpPr>
          <p:cNvPr id="511" name="Ovale 1"/>
          <p:cNvSpPr/>
          <p:nvPr/>
        </p:nvSpPr>
        <p:spPr>
          <a:xfrm>
            <a:off x="7899445" y="9213095"/>
            <a:ext cx="7241217" cy="1707685"/>
          </a:xfrm>
          <a:prstGeom prst="ellipse">
            <a:avLst/>
          </a:prstGeom>
          <a:ln w="38100">
            <a:solidFill>
              <a:srgbClr val="000000"/>
            </a:solidFill>
            <a:miter/>
          </a:ln>
        </p:spPr>
        <p:txBody>
          <a:bodyPr tIns="91439" bIns="91439" anchor="ctr"/>
          <a:lstStyle/>
          <a:p>
            <a:pPr defTabSz="1828800">
              <a:defRPr sz="3600">
                <a:solidFill>
                  <a:srgbClr val="FFFFFF"/>
                </a:solidFill>
                <a:latin typeface="Aptos"/>
                <a:ea typeface="Aptos"/>
                <a:cs typeface="Aptos"/>
                <a:sym typeface="Aptos"/>
              </a:defRPr>
            </a:pPr>
            <a:endParaRPr/>
          </a:p>
        </p:txBody>
      </p:sp>
      <p:cxnSp>
        <p:nvCxnSpPr>
          <p:cNvPr id="4" name="Connettore 2 3">
            <a:extLst>
              <a:ext uri="{FF2B5EF4-FFF2-40B4-BE49-F238E27FC236}">
                <a16:creationId xmlns:a16="http://schemas.microsoft.com/office/drawing/2014/main" id="{36DEFCAF-A7EA-CD1B-14F1-4C9CE49960E1}"/>
              </a:ext>
            </a:extLst>
          </p:cNvPr>
          <p:cNvCxnSpPr>
            <a:cxnSpLocks/>
          </p:cNvCxnSpPr>
          <p:nvPr/>
        </p:nvCxnSpPr>
        <p:spPr>
          <a:xfrm>
            <a:off x="4833770" y="11786967"/>
            <a:ext cx="1790683" cy="471095"/>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2" name="Connettore 4 11">
            <a:extLst>
              <a:ext uri="{FF2B5EF4-FFF2-40B4-BE49-F238E27FC236}">
                <a16:creationId xmlns:a16="http://schemas.microsoft.com/office/drawing/2014/main" id="{73EF5D3D-11C8-00E3-4F13-03567D4DE4FE}"/>
              </a:ext>
            </a:extLst>
          </p:cNvPr>
          <p:cNvCxnSpPr>
            <a:cxnSpLocks/>
          </p:cNvCxnSpPr>
          <p:nvPr/>
        </p:nvCxnSpPr>
        <p:spPr>
          <a:xfrm flipV="1">
            <a:off x="6898263" y="8639913"/>
            <a:ext cx="10146433" cy="2676513"/>
          </a:xfrm>
          <a:prstGeom prst="bentConnector3">
            <a:avLst>
              <a:gd name="adj1" fmla="val 85557"/>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ontent Placeholder 2"/>
          <p:cNvSpPr txBox="1"/>
          <p:nvPr/>
        </p:nvSpPr>
        <p:spPr>
          <a:xfrm>
            <a:off x="1247139" y="2465087"/>
            <a:ext cx="10332721" cy="3500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pPr marL="370331" indent="-370331" algn="l" defTabSz="1481327">
              <a:lnSpc>
                <a:spcPct val="90000"/>
              </a:lnSpc>
              <a:spcBef>
                <a:spcPts val="1600"/>
              </a:spcBef>
              <a:buSzPct val="100000"/>
              <a:buFont typeface="Arial"/>
              <a:buChar char="•"/>
              <a:defRPr sz="3240">
                <a:solidFill>
                  <a:srgbClr val="000000"/>
                </a:solidFill>
                <a:latin typeface="Aptos"/>
                <a:ea typeface="Aptos"/>
                <a:cs typeface="Aptos"/>
                <a:sym typeface="Aptos"/>
              </a:defRPr>
            </a:pPr>
            <a:r>
              <a:t>Why crystalline test-mass suspension </a:t>
            </a:r>
            <a:endParaRPr sz="4536"/>
          </a:p>
          <a:p>
            <a:pPr marL="370331" indent="-370331" algn="l" defTabSz="1481327">
              <a:lnSpc>
                <a:spcPct val="90000"/>
              </a:lnSpc>
              <a:spcBef>
                <a:spcPts val="1600"/>
              </a:spcBef>
              <a:buSzPct val="100000"/>
              <a:buFont typeface="Arial"/>
              <a:buChar char="•"/>
              <a:defRPr sz="3240">
                <a:solidFill>
                  <a:srgbClr val="000000"/>
                </a:solidFill>
                <a:latin typeface="Aptos"/>
                <a:ea typeface="Aptos"/>
                <a:cs typeface="Aptos"/>
                <a:sym typeface="Aptos"/>
              </a:defRPr>
            </a:pPr>
            <a:r>
              <a:t>Production</a:t>
            </a:r>
            <a:endParaRPr sz="4536"/>
          </a:p>
          <a:p>
            <a:pPr marL="370331" indent="-370331" algn="l" defTabSz="1481327">
              <a:lnSpc>
                <a:spcPct val="90000"/>
              </a:lnSpc>
              <a:spcBef>
                <a:spcPts val="1600"/>
              </a:spcBef>
              <a:buSzPct val="100000"/>
              <a:buFont typeface="Arial"/>
              <a:buChar char="•"/>
              <a:defRPr sz="3240">
                <a:solidFill>
                  <a:srgbClr val="000000"/>
                </a:solidFill>
                <a:latin typeface="Aptos"/>
                <a:ea typeface="Aptos"/>
                <a:cs typeface="Aptos"/>
                <a:sym typeface="Aptos"/>
              </a:defRPr>
            </a:pPr>
            <a:r>
              <a:t>Fibers characterization</a:t>
            </a:r>
            <a:endParaRPr sz="4536"/>
          </a:p>
          <a:p>
            <a:pPr marL="370331" indent="-370331" algn="l" defTabSz="1481327">
              <a:lnSpc>
                <a:spcPct val="90000"/>
              </a:lnSpc>
              <a:spcBef>
                <a:spcPts val="1600"/>
              </a:spcBef>
              <a:buSzPct val="100000"/>
              <a:buFont typeface="Arial"/>
              <a:buChar char="•"/>
              <a:defRPr sz="3240">
                <a:solidFill>
                  <a:srgbClr val="000000"/>
                </a:solidFill>
                <a:latin typeface="Aptos"/>
                <a:ea typeface="Aptos"/>
                <a:cs typeface="Aptos"/>
                <a:sym typeface="Aptos"/>
              </a:defRPr>
            </a:pPr>
            <a:r>
              <a:t>Blade simulations</a:t>
            </a:r>
            <a:endParaRPr sz="4536"/>
          </a:p>
        </p:txBody>
      </p:sp>
      <p:pic>
        <p:nvPicPr>
          <p:cNvPr id="181" name="Content Placeholder 8" descr="Content Placeholder 8"/>
          <p:cNvPicPr>
            <a:picLocks noChangeAspect="1"/>
          </p:cNvPicPr>
          <p:nvPr/>
        </p:nvPicPr>
        <p:blipFill>
          <a:blip r:embed="rId2"/>
          <a:stretch>
            <a:fillRect/>
          </a:stretch>
        </p:blipFill>
        <p:spPr>
          <a:xfrm>
            <a:off x="12111678" y="11462626"/>
            <a:ext cx="4362405" cy="1286911"/>
          </a:xfrm>
          <a:prstGeom prst="rect">
            <a:avLst/>
          </a:prstGeom>
          <a:ln w="12700">
            <a:miter lim="400000"/>
          </a:ln>
        </p:spPr>
      </p:pic>
      <p:pic>
        <p:nvPicPr>
          <p:cNvPr id="182" name="Picture 4" descr="Picture 4"/>
          <p:cNvPicPr>
            <a:picLocks noChangeAspect="1"/>
          </p:cNvPicPr>
          <p:nvPr/>
        </p:nvPicPr>
        <p:blipFill>
          <a:blip r:embed="rId3"/>
          <a:stretch>
            <a:fillRect/>
          </a:stretch>
        </p:blipFill>
        <p:spPr>
          <a:xfrm>
            <a:off x="8110140" y="8543722"/>
            <a:ext cx="4001539" cy="1800001"/>
          </a:xfrm>
          <a:prstGeom prst="rect">
            <a:avLst/>
          </a:prstGeom>
          <a:ln w="12700">
            <a:miter lim="400000"/>
          </a:ln>
        </p:spPr>
      </p:pic>
      <p:pic>
        <p:nvPicPr>
          <p:cNvPr id="183" name="Picture 6" descr="Picture 6"/>
          <p:cNvPicPr>
            <a:picLocks noChangeAspect="1"/>
          </p:cNvPicPr>
          <p:nvPr/>
        </p:nvPicPr>
        <p:blipFill>
          <a:blip r:embed="rId4"/>
          <a:stretch>
            <a:fillRect/>
          </a:stretch>
        </p:blipFill>
        <p:spPr>
          <a:xfrm>
            <a:off x="1624778" y="10927443"/>
            <a:ext cx="4911997" cy="1571069"/>
          </a:xfrm>
          <a:prstGeom prst="rect">
            <a:avLst/>
          </a:prstGeom>
          <a:ln w="12700">
            <a:miter lim="400000"/>
          </a:ln>
        </p:spPr>
      </p:pic>
      <p:pic>
        <p:nvPicPr>
          <p:cNvPr id="184" name="Picture 4" descr="Picture 4"/>
          <p:cNvPicPr>
            <a:picLocks noChangeAspect="1"/>
          </p:cNvPicPr>
          <p:nvPr/>
        </p:nvPicPr>
        <p:blipFill>
          <a:blip r:embed="rId5"/>
          <a:stretch>
            <a:fillRect/>
          </a:stretch>
        </p:blipFill>
        <p:spPr>
          <a:xfrm>
            <a:off x="1409654" y="8204892"/>
            <a:ext cx="2474145" cy="2160001"/>
          </a:xfrm>
          <a:prstGeom prst="rect">
            <a:avLst/>
          </a:prstGeom>
          <a:ln w="12700">
            <a:miter lim="400000"/>
          </a:ln>
        </p:spPr>
      </p:pic>
      <p:pic>
        <p:nvPicPr>
          <p:cNvPr id="185" name="Picture 10" descr="Picture 10"/>
          <p:cNvPicPr>
            <a:picLocks noChangeAspect="1"/>
          </p:cNvPicPr>
          <p:nvPr/>
        </p:nvPicPr>
        <p:blipFill>
          <a:blip r:embed="rId6"/>
          <a:stretch>
            <a:fillRect/>
          </a:stretch>
        </p:blipFill>
        <p:spPr>
          <a:xfrm>
            <a:off x="7009172" y="5923515"/>
            <a:ext cx="3478599" cy="1750307"/>
          </a:xfrm>
          <a:prstGeom prst="rect">
            <a:avLst/>
          </a:prstGeom>
          <a:ln w="12700">
            <a:miter lim="400000"/>
          </a:ln>
        </p:spPr>
      </p:pic>
      <p:pic>
        <p:nvPicPr>
          <p:cNvPr id="186" name="Picture 12" descr="Picture 12"/>
          <p:cNvPicPr>
            <a:picLocks noChangeAspect="1"/>
          </p:cNvPicPr>
          <p:nvPr/>
        </p:nvPicPr>
        <p:blipFill>
          <a:blip r:embed="rId7"/>
          <a:stretch>
            <a:fillRect/>
          </a:stretch>
        </p:blipFill>
        <p:spPr>
          <a:xfrm>
            <a:off x="12640854" y="3366657"/>
            <a:ext cx="1763899" cy="2160001"/>
          </a:xfrm>
          <a:prstGeom prst="rect">
            <a:avLst/>
          </a:prstGeom>
          <a:ln w="12700">
            <a:miter lim="400000"/>
          </a:ln>
        </p:spPr>
      </p:pic>
      <p:pic>
        <p:nvPicPr>
          <p:cNvPr id="187" name="Picture 2" descr="Picture 2"/>
          <p:cNvPicPr>
            <a:picLocks noChangeAspect="1"/>
          </p:cNvPicPr>
          <p:nvPr/>
        </p:nvPicPr>
        <p:blipFill>
          <a:blip r:embed="rId8"/>
          <a:stretch>
            <a:fillRect/>
          </a:stretch>
        </p:blipFill>
        <p:spPr>
          <a:xfrm>
            <a:off x="22328598" y="8448785"/>
            <a:ext cx="1408697" cy="2160001"/>
          </a:xfrm>
          <a:prstGeom prst="rect">
            <a:avLst/>
          </a:prstGeom>
          <a:ln w="12700">
            <a:miter lim="400000"/>
          </a:ln>
        </p:spPr>
      </p:pic>
      <p:pic>
        <p:nvPicPr>
          <p:cNvPr id="188" name="Picture 4" descr="Picture 4"/>
          <p:cNvPicPr>
            <a:picLocks noChangeAspect="1"/>
          </p:cNvPicPr>
          <p:nvPr/>
        </p:nvPicPr>
        <p:blipFill>
          <a:blip r:embed="rId9"/>
          <a:stretch>
            <a:fillRect/>
          </a:stretch>
        </p:blipFill>
        <p:spPr>
          <a:xfrm>
            <a:off x="19481813" y="3211511"/>
            <a:ext cx="4262515" cy="1955873"/>
          </a:xfrm>
          <a:prstGeom prst="rect">
            <a:avLst/>
          </a:prstGeom>
          <a:ln w="12700">
            <a:miter lim="400000"/>
          </a:ln>
        </p:spPr>
      </p:pic>
      <p:pic>
        <p:nvPicPr>
          <p:cNvPr id="189" name="Picture 6" descr="Picture 6"/>
          <p:cNvPicPr>
            <a:picLocks noChangeAspect="1"/>
          </p:cNvPicPr>
          <p:nvPr/>
        </p:nvPicPr>
        <p:blipFill>
          <a:blip r:embed="rId10"/>
          <a:stretch>
            <a:fillRect/>
          </a:stretch>
        </p:blipFill>
        <p:spPr>
          <a:xfrm>
            <a:off x="20053718" y="5535936"/>
            <a:ext cx="3280321" cy="1912931"/>
          </a:xfrm>
          <a:prstGeom prst="rect">
            <a:avLst/>
          </a:prstGeom>
          <a:ln w="12700">
            <a:miter lim="400000"/>
          </a:ln>
        </p:spPr>
      </p:pic>
      <p:pic>
        <p:nvPicPr>
          <p:cNvPr id="190" name="Picture 12" descr="Picture 12"/>
          <p:cNvPicPr>
            <a:picLocks noChangeAspect="1"/>
          </p:cNvPicPr>
          <p:nvPr/>
        </p:nvPicPr>
        <p:blipFill>
          <a:blip r:embed="rId11"/>
          <a:stretch>
            <a:fillRect/>
          </a:stretch>
        </p:blipFill>
        <p:spPr>
          <a:xfrm>
            <a:off x="19672934" y="10766411"/>
            <a:ext cx="2156626" cy="2160000"/>
          </a:xfrm>
          <a:prstGeom prst="rect">
            <a:avLst/>
          </a:prstGeom>
          <a:ln w="12700">
            <a:miter lim="400000"/>
          </a:ln>
        </p:spPr>
      </p:pic>
      <p:pic>
        <p:nvPicPr>
          <p:cNvPr id="191" name="Picture 14" descr="Picture 14"/>
          <p:cNvPicPr>
            <a:picLocks noChangeAspect="1"/>
          </p:cNvPicPr>
          <p:nvPr/>
        </p:nvPicPr>
        <p:blipFill>
          <a:blip r:embed="rId12"/>
          <a:stretch>
            <a:fillRect/>
          </a:stretch>
        </p:blipFill>
        <p:spPr>
          <a:xfrm>
            <a:off x="11325428" y="6205515"/>
            <a:ext cx="2880001" cy="1440001"/>
          </a:xfrm>
          <a:prstGeom prst="rect">
            <a:avLst/>
          </a:prstGeom>
          <a:ln w="12700">
            <a:miter lim="400000"/>
          </a:ln>
        </p:spPr>
      </p:pic>
      <p:pic>
        <p:nvPicPr>
          <p:cNvPr id="192" name="Picture 16" descr="Picture 16"/>
          <p:cNvPicPr>
            <a:picLocks noChangeAspect="1"/>
          </p:cNvPicPr>
          <p:nvPr/>
        </p:nvPicPr>
        <p:blipFill>
          <a:blip r:embed="rId13"/>
          <a:stretch>
            <a:fillRect/>
          </a:stretch>
        </p:blipFill>
        <p:spPr>
          <a:xfrm>
            <a:off x="4968466" y="8290552"/>
            <a:ext cx="2211125" cy="2160001"/>
          </a:xfrm>
          <a:prstGeom prst="rect">
            <a:avLst/>
          </a:prstGeom>
          <a:ln w="12700">
            <a:miter lim="400000"/>
          </a:ln>
        </p:spPr>
      </p:pic>
      <p:pic>
        <p:nvPicPr>
          <p:cNvPr id="193" name="Picture 18" descr="Picture 18"/>
          <p:cNvPicPr>
            <a:picLocks noChangeAspect="1"/>
          </p:cNvPicPr>
          <p:nvPr/>
        </p:nvPicPr>
        <p:blipFill>
          <a:blip r:embed="rId14"/>
          <a:stretch>
            <a:fillRect/>
          </a:stretch>
        </p:blipFill>
        <p:spPr>
          <a:xfrm>
            <a:off x="15043086" y="5697659"/>
            <a:ext cx="4777749" cy="2160001"/>
          </a:xfrm>
          <a:prstGeom prst="rect">
            <a:avLst/>
          </a:prstGeom>
          <a:ln w="12700">
            <a:miter lim="400000"/>
          </a:ln>
        </p:spPr>
      </p:pic>
      <p:sp>
        <p:nvSpPr>
          <p:cNvPr id="194" name="Title 1"/>
          <p:cNvSpPr txBox="1">
            <a:spLocks noGrp="1"/>
          </p:cNvSpPr>
          <p:nvPr>
            <p:ph type="title"/>
          </p:nvPr>
        </p:nvSpPr>
        <p:spPr>
          <a:xfrm>
            <a:off x="530147" y="338732"/>
            <a:ext cx="21031201" cy="1328281"/>
          </a:xfrm>
          <a:prstGeom prst="rect">
            <a:avLst/>
          </a:prstGeom>
        </p:spPr>
        <p:txBody>
          <a:bodyPr/>
          <a:lstStyle>
            <a:lvl1pPr>
              <a:defRPr sz="5600"/>
            </a:lvl1pPr>
          </a:lstStyle>
          <a:p>
            <a:r>
              <a:t>Outline</a:t>
            </a:r>
          </a:p>
        </p:txBody>
      </p:sp>
      <p:pic>
        <p:nvPicPr>
          <p:cNvPr id="195" name="Picture 2" descr="Picture 2"/>
          <p:cNvPicPr>
            <a:picLocks noChangeAspect="1"/>
          </p:cNvPicPr>
          <p:nvPr/>
        </p:nvPicPr>
        <p:blipFill>
          <a:blip r:embed="rId15"/>
          <a:stretch>
            <a:fillRect/>
          </a:stretch>
        </p:blipFill>
        <p:spPr>
          <a:xfrm>
            <a:off x="9752308" y="3361709"/>
            <a:ext cx="2160001" cy="2160001"/>
          </a:xfrm>
          <a:prstGeom prst="rect">
            <a:avLst/>
          </a:prstGeom>
          <a:ln w="12700">
            <a:miter lim="400000"/>
          </a:ln>
        </p:spPr>
      </p:pic>
      <p:pic>
        <p:nvPicPr>
          <p:cNvPr id="196" name="Picture 6" descr="Picture 6"/>
          <p:cNvPicPr>
            <a:picLocks noChangeAspect="1"/>
          </p:cNvPicPr>
          <p:nvPr/>
        </p:nvPicPr>
        <p:blipFill>
          <a:blip r:embed="rId16"/>
          <a:stretch>
            <a:fillRect/>
          </a:stretch>
        </p:blipFill>
        <p:spPr>
          <a:xfrm>
            <a:off x="12723366" y="8577483"/>
            <a:ext cx="4352646" cy="1800001"/>
          </a:xfrm>
          <a:prstGeom prst="rect">
            <a:avLst/>
          </a:prstGeom>
          <a:ln w="12700">
            <a:miter lim="400000"/>
          </a:ln>
        </p:spPr>
      </p:pic>
      <p:pic>
        <p:nvPicPr>
          <p:cNvPr id="197" name="Picture 8" descr="Picture 8"/>
          <p:cNvPicPr>
            <a:picLocks noChangeAspect="1"/>
          </p:cNvPicPr>
          <p:nvPr/>
        </p:nvPicPr>
        <p:blipFill>
          <a:blip r:embed="rId17"/>
          <a:stretch>
            <a:fillRect/>
          </a:stretch>
        </p:blipFill>
        <p:spPr>
          <a:xfrm>
            <a:off x="17597904" y="8628784"/>
            <a:ext cx="3989611" cy="1800001"/>
          </a:xfrm>
          <a:prstGeom prst="rect">
            <a:avLst/>
          </a:prstGeom>
          <a:ln w="12700">
            <a:miter lim="400000"/>
          </a:ln>
        </p:spPr>
      </p:pic>
      <p:pic>
        <p:nvPicPr>
          <p:cNvPr id="198" name="Picture 10" descr="Picture 10"/>
          <p:cNvPicPr>
            <a:picLocks noChangeAspect="1"/>
          </p:cNvPicPr>
          <p:nvPr/>
        </p:nvPicPr>
        <p:blipFill>
          <a:blip r:embed="rId18"/>
          <a:stretch>
            <a:fillRect/>
          </a:stretch>
        </p:blipFill>
        <p:spPr>
          <a:xfrm>
            <a:off x="7459168" y="11119135"/>
            <a:ext cx="3730117" cy="1554217"/>
          </a:xfrm>
          <a:prstGeom prst="rect">
            <a:avLst/>
          </a:prstGeom>
          <a:ln w="12700">
            <a:miter lim="400000"/>
          </a:ln>
        </p:spPr>
      </p:pic>
      <p:pic>
        <p:nvPicPr>
          <p:cNvPr id="199" name="Picture 12" descr="Picture 12"/>
          <p:cNvPicPr>
            <a:picLocks noChangeAspect="1"/>
          </p:cNvPicPr>
          <p:nvPr/>
        </p:nvPicPr>
        <p:blipFill>
          <a:blip r:embed="rId19"/>
          <a:stretch>
            <a:fillRect/>
          </a:stretch>
        </p:blipFill>
        <p:spPr>
          <a:xfrm>
            <a:off x="17178396" y="10816242"/>
            <a:ext cx="2160001" cy="2160001"/>
          </a:xfrm>
          <a:prstGeom prst="rect">
            <a:avLst/>
          </a:prstGeom>
          <a:ln w="12700">
            <a:miter lim="400000"/>
          </a:ln>
        </p:spPr>
      </p:pic>
      <p:pic>
        <p:nvPicPr>
          <p:cNvPr id="200" name="Picture 6" descr="Picture 6"/>
          <p:cNvPicPr>
            <a:picLocks noChangeAspect="1"/>
          </p:cNvPicPr>
          <p:nvPr/>
        </p:nvPicPr>
        <p:blipFill>
          <a:blip r:embed="rId20"/>
          <a:stretch>
            <a:fillRect/>
          </a:stretch>
        </p:blipFill>
        <p:spPr>
          <a:xfrm>
            <a:off x="15242410" y="3498917"/>
            <a:ext cx="3994853" cy="1811953"/>
          </a:xfrm>
          <a:prstGeom prst="rect">
            <a:avLst/>
          </a:prstGeom>
          <a:ln w="12700">
            <a:miter lim="400000"/>
          </a:ln>
        </p:spPr>
      </p:pic>
      <p:pic>
        <p:nvPicPr>
          <p:cNvPr id="201" name="Picture 9" descr="Picture 9"/>
          <p:cNvPicPr>
            <a:picLocks noChangeAspect="1"/>
          </p:cNvPicPr>
          <p:nvPr/>
        </p:nvPicPr>
        <p:blipFill>
          <a:blip r:embed="rId21"/>
          <a:stretch>
            <a:fillRect/>
          </a:stretch>
        </p:blipFill>
        <p:spPr>
          <a:xfrm>
            <a:off x="15961948" y="589349"/>
            <a:ext cx="2555777" cy="2212259"/>
          </a:xfrm>
          <a:prstGeom prst="rect">
            <a:avLst/>
          </a:prstGeom>
          <a:ln w="12700">
            <a:miter lim="400000"/>
          </a:ln>
        </p:spPr>
      </p:pic>
      <p:pic>
        <p:nvPicPr>
          <p:cNvPr id="202" name="Immagine 10" descr="Immagine 10"/>
          <p:cNvPicPr>
            <a:picLocks noChangeAspect="1"/>
          </p:cNvPicPr>
          <p:nvPr/>
        </p:nvPicPr>
        <p:blipFill>
          <a:blip r:embed="rId22"/>
          <a:stretch>
            <a:fillRect/>
          </a:stretch>
        </p:blipFill>
        <p:spPr>
          <a:xfrm>
            <a:off x="1624778" y="5771196"/>
            <a:ext cx="4690685" cy="2042467"/>
          </a:xfrm>
          <a:prstGeom prst="rect">
            <a:avLst/>
          </a:prstGeom>
          <a:ln w="12700">
            <a:miter lim="400000"/>
          </a:ln>
        </p:spPr>
      </p:pic>
      <p:sp>
        <p:nvSpPr>
          <p:cNvPr id="203" name="Rettangolo"/>
          <p:cNvSpPr/>
          <p:nvPr/>
        </p:nvSpPr>
        <p:spPr>
          <a:xfrm>
            <a:off x="-165498" y="13235712"/>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4"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rPr dirty="0"/>
              <a:t>Michele Arcangelo </a:t>
            </a:r>
            <a:r>
              <a:rPr dirty="0" err="1"/>
              <a:t>Dicorato</a:t>
            </a:r>
            <a:r>
              <a:rPr dirty="0"/>
              <a:t> and Nicolò Baldicchi, PAS Rome meeting 2026</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Titolo 1"/>
          <p:cNvSpPr txBox="1">
            <a:spLocks noGrp="1"/>
          </p:cNvSpPr>
          <p:nvPr>
            <p:ph type="title"/>
          </p:nvPr>
        </p:nvSpPr>
        <p:spPr>
          <a:xfrm>
            <a:off x="1676400" y="730251"/>
            <a:ext cx="21031200" cy="1347934"/>
          </a:xfrm>
          <a:prstGeom prst="rect">
            <a:avLst/>
          </a:prstGeom>
        </p:spPr>
        <p:txBody>
          <a:bodyPr/>
          <a:lstStyle>
            <a:lvl1pPr defTabSz="1773936">
              <a:defRPr sz="7566"/>
            </a:lvl1pPr>
          </a:lstStyle>
          <a:p>
            <a:r>
              <a:t> Suspension thermal noise</a:t>
            </a:r>
          </a:p>
        </p:txBody>
      </p:sp>
      <mc:AlternateContent xmlns:mc="http://schemas.openxmlformats.org/markup-compatibility/2006">
        <mc:Choice xmlns:a14="http://schemas.microsoft.com/office/drawing/2010/main" Requires="a14">
          <p:sp>
            <p:nvSpPr>
              <p:cNvPr id="514" name="CasellaDiTesto 3"/>
              <p:cNvSpPr txBox="1"/>
              <p:nvPr/>
            </p:nvSpPr>
            <p:spPr>
              <a:xfrm>
                <a:off x="645619" y="3381376"/>
                <a:ext cx="11454939" cy="141364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tIns="91439" bIns="91439">
                <a:spAutoFit/>
              </a:bodyPr>
              <a:lstStyle/>
              <a:p>
                <a:pPr algn="l" defTabSz="1828800">
                  <a:defRPr sz="4000" i="1">
                    <a:solidFill>
                      <a:srgbClr val="000000"/>
                    </a:solidFill>
                    <a:latin typeface="Aptos"/>
                    <a:ea typeface="Aptos"/>
                    <a:cs typeface="Aptos"/>
                    <a:sym typeface="Aptos"/>
                  </a:defRPr>
                </a:pPr>
                <a:r>
                  <a:t>Bulk loss-angle at 10 K:</a:t>
                </a:r>
              </a:p>
              <a:p>
                <a:pPr algn="l" defTabSz="1828800">
                  <a:defRPr sz="4000">
                    <a:solidFill>
                      <a:srgbClr val="000000"/>
                    </a:solidFill>
                    <a:latin typeface="Aptos"/>
                    <a:ea typeface="Aptos"/>
                    <a:cs typeface="Aptos"/>
                    <a:sym typeface="Aptos"/>
                  </a:defRPr>
                </a:pPr>
                <a:r>
                  <a:t>Silicon &lt;100&gt; 	</a:t>
                </a:r>
                <a14:m>
                  <m:oMath xmlns:m="http://schemas.openxmlformats.org/officeDocument/2006/math">
                    <m:sSub>
                      <m:sSubPr>
                        <m:ctrlPr>
                          <a:rPr sz="3900">
                            <a:solidFill>
                              <a:srgbClr val="000000"/>
                            </a:solidFill>
                            <a:latin typeface="Cambria Math" panose="02040503050406030204" pitchFamily="18" charset="0"/>
                          </a:rPr>
                        </m:ctrlPr>
                      </m:sSubPr>
                      <m:e>
                        <m:r>
                          <a:rPr sz="3900" i="1">
                            <a:solidFill>
                              <a:srgbClr val="000000"/>
                            </a:solidFill>
                            <a:latin typeface="Cambria Math" panose="02040503050406030204" pitchFamily="18" charset="0"/>
                          </a:rPr>
                          <m:t>𝜙</m:t>
                        </m:r>
                      </m:e>
                      <m:sub>
                        <m:r>
                          <a:rPr sz="3900" i="1">
                            <a:solidFill>
                              <a:srgbClr val="000000"/>
                            </a:solidFill>
                            <a:latin typeface="Cambria Math" panose="02040503050406030204" pitchFamily="18" charset="0"/>
                          </a:rPr>
                          <m:t>𝑏𝑢𝑙𝑘</m:t>
                        </m:r>
                      </m:sub>
                    </m:sSub>
                    <m:r>
                      <a:rPr sz="3900" i="1">
                        <a:solidFill>
                          <a:srgbClr val="000000"/>
                        </a:solidFill>
                        <a:latin typeface="Cambria Math" panose="02040503050406030204" pitchFamily="18" charset="0"/>
                      </a:rPr>
                      <m:t>: </m:t>
                    </m:r>
                    <m:r>
                      <m:rPr>
                        <m:sty m:val="p"/>
                      </m:rPr>
                      <a:rPr sz="3900" i="1">
                        <a:solidFill>
                          <a:srgbClr val="000000"/>
                        </a:solidFill>
                        <a:latin typeface="Cambria Math" panose="02040503050406030204" pitchFamily="18" charset="0"/>
                      </a:rPr>
                      <m:t>from</m:t>
                    </m:r>
                    <m:r>
                      <a:rPr sz="3900" i="1">
                        <a:solidFill>
                          <a:srgbClr val="000000"/>
                        </a:solidFill>
                        <a:latin typeface="Cambria Math" panose="02040503050406030204" pitchFamily="18" charset="0"/>
                      </a:rPr>
                      <m:t>  1×</m:t>
                    </m:r>
                    <m:sSup>
                      <m:sSupPr>
                        <m:ctrlPr>
                          <a:rPr sz="3900" i="1">
                            <a:solidFill>
                              <a:srgbClr val="000000"/>
                            </a:solidFill>
                            <a:latin typeface="Cambria Math" panose="02040503050406030204" pitchFamily="18" charset="0"/>
                          </a:rPr>
                        </m:ctrlPr>
                      </m:sSupPr>
                      <m:e>
                        <m:r>
                          <a:rPr sz="3900" i="1">
                            <a:solidFill>
                              <a:srgbClr val="000000"/>
                            </a:solidFill>
                            <a:latin typeface="Cambria Math" panose="02040503050406030204" pitchFamily="18" charset="0"/>
                          </a:rPr>
                          <m:t>10</m:t>
                        </m:r>
                      </m:e>
                      <m:sup>
                        <m:r>
                          <a:rPr sz="3900" i="1">
                            <a:solidFill>
                              <a:srgbClr val="000000"/>
                            </a:solidFill>
                            <a:latin typeface="Cambria Math" panose="02040503050406030204" pitchFamily="18" charset="0"/>
                          </a:rPr>
                          <m:t>−9</m:t>
                        </m:r>
                      </m:sup>
                    </m:sSup>
                    <m:r>
                      <a:rPr sz="3900" i="1">
                        <a:solidFill>
                          <a:srgbClr val="000000"/>
                        </a:solidFill>
                        <a:latin typeface="Cambria Math" panose="02040503050406030204" pitchFamily="18" charset="0"/>
                      </a:rPr>
                      <m:t>  </m:t>
                    </m:r>
                    <m:r>
                      <m:rPr>
                        <m:sty m:val="p"/>
                      </m:rPr>
                      <a:rPr sz="3900" i="1">
                        <a:solidFill>
                          <a:srgbClr val="000000"/>
                        </a:solidFill>
                        <a:latin typeface="Cambria Math" panose="02040503050406030204" pitchFamily="18" charset="0"/>
                      </a:rPr>
                      <m:t>to</m:t>
                    </m:r>
                    <m:r>
                      <a:rPr sz="3900" i="1">
                        <a:solidFill>
                          <a:srgbClr val="000000"/>
                        </a:solidFill>
                        <a:latin typeface="Cambria Math" panose="02040503050406030204" pitchFamily="18" charset="0"/>
                      </a:rPr>
                      <m:t>  5×</m:t>
                    </m:r>
                    <m:sSup>
                      <m:sSupPr>
                        <m:ctrlPr>
                          <a:rPr sz="3900" i="1">
                            <a:solidFill>
                              <a:srgbClr val="000000"/>
                            </a:solidFill>
                            <a:latin typeface="Cambria Math" panose="02040503050406030204" pitchFamily="18" charset="0"/>
                          </a:rPr>
                        </m:ctrlPr>
                      </m:sSupPr>
                      <m:e>
                        <m:r>
                          <a:rPr sz="3900" i="1">
                            <a:solidFill>
                              <a:srgbClr val="000000"/>
                            </a:solidFill>
                            <a:latin typeface="Cambria Math" panose="02040503050406030204" pitchFamily="18" charset="0"/>
                          </a:rPr>
                          <m:t>10</m:t>
                        </m:r>
                      </m:e>
                      <m:sup>
                        <m:r>
                          <a:rPr sz="3900" i="1">
                            <a:solidFill>
                              <a:srgbClr val="000000"/>
                            </a:solidFill>
                            <a:latin typeface="Cambria Math" panose="02040503050406030204" pitchFamily="18" charset="0"/>
                          </a:rPr>
                          <m:t>−9</m:t>
                        </m:r>
                      </m:sup>
                    </m:sSup>
                  </m:oMath>
                </a14:m>
                <a:endParaRPr sz="3700"/>
              </a:p>
            </p:txBody>
          </p:sp>
        </mc:Choice>
        <mc:Fallback>
          <p:sp>
            <p:nvSpPr>
              <p:cNvPr id="514" name="CasellaDiTesto 3"/>
              <p:cNvSpPr txBox="1">
                <a:spLocks noRot="1" noChangeAspect="1" noMove="1" noResize="1" noEditPoints="1" noAdjustHandles="1" noChangeArrowheads="1" noChangeShapeType="1" noTextEdit="1"/>
              </p:cNvSpPr>
              <p:nvPr/>
            </p:nvSpPr>
            <p:spPr>
              <a:xfrm>
                <a:off x="645619" y="3381376"/>
                <a:ext cx="11454939" cy="1413645"/>
              </a:xfrm>
              <a:prstGeom prst="rect">
                <a:avLst/>
              </a:prstGeom>
              <a:blipFill>
                <a:blip r:embed="rId3"/>
                <a:stretch>
                  <a:fillRect l="-1883" t="-4464" b="-14286"/>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p:sp>
        <p:nvSpPr>
          <p:cNvPr id="515" name="CasellaDiTesto 6"/>
          <p:cNvSpPr txBox="1"/>
          <p:nvPr/>
        </p:nvSpPr>
        <p:spPr>
          <a:xfrm>
            <a:off x="4043769" y="5584997"/>
            <a:ext cx="6885711" cy="3268981"/>
          </a:xfrm>
          <a:prstGeom prst="rect">
            <a:avLst/>
          </a:prstGeom>
          <a:solidFill>
            <a:srgbClr val="FFFFFF"/>
          </a:solidFill>
          <a:ln w="381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marL="571500" indent="-571500" algn="l" defTabSz="1828800">
              <a:buSzPct val="100000"/>
              <a:buFont typeface="Arial"/>
              <a:buChar char="•"/>
              <a:defRPr sz="4000">
                <a:solidFill>
                  <a:srgbClr val="000000"/>
                </a:solidFill>
                <a:latin typeface="Aptos"/>
                <a:ea typeface="Aptos"/>
                <a:cs typeface="Aptos"/>
                <a:sym typeface="Aptos"/>
              </a:defRPr>
            </a:pPr>
            <a:r>
              <a:t>4 wires</a:t>
            </a:r>
          </a:p>
          <a:p>
            <a:pPr marL="571500" indent="-571500" algn="l" defTabSz="1828800">
              <a:buSzPct val="100000"/>
              <a:buFont typeface="Arial"/>
              <a:buChar char="•"/>
              <a:defRPr sz="4000">
                <a:solidFill>
                  <a:srgbClr val="000000"/>
                </a:solidFill>
                <a:latin typeface="Aptos"/>
                <a:ea typeface="Aptos"/>
                <a:cs typeface="Aptos"/>
                <a:sym typeface="Aptos"/>
              </a:defRPr>
            </a:pPr>
            <a:r>
              <a:t>Length: 1,2 m</a:t>
            </a:r>
          </a:p>
          <a:p>
            <a:pPr marL="571500" indent="-571500" algn="l" defTabSz="1828800">
              <a:buSzPct val="100000"/>
              <a:buFont typeface="Arial"/>
              <a:buChar char="•"/>
              <a:defRPr sz="4000">
                <a:solidFill>
                  <a:srgbClr val="000000"/>
                </a:solidFill>
                <a:latin typeface="Aptos"/>
                <a:ea typeface="Aptos"/>
                <a:cs typeface="Aptos"/>
                <a:sym typeface="Aptos"/>
              </a:defRPr>
            </a:pPr>
            <a:r>
              <a:t>Diameter: 3 mm</a:t>
            </a:r>
          </a:p>
          <a:p>
            <a:pPr marL="571500" indent="-571500" algn="l" defTabSz="1828800">
              <a:buSzPct val="100000"/>
              <a:buFont typeface="Arial"/>
              <a:buChar char="•"/>
              <a:defRPr sz="4000">
                <a:solidFill>
                  <a:srgbClr val="000000"/>
                </a:solidFill>
                <a:latin typeface="Aptos"/>
                <a:ea typeface="Aptos"/>
                <a:cs typeface="Aptos"/>
                <a:sym typeface="Aptos"/>
              </a:defRPr>
            </a:pPr>
            <a:r>
              <a:t>Mirror mass: 211 kg</a:t>
            </a:r>
          </a:p>
          <a:p>
            <a:pPr marL="571500" indent="-571500" algn="l" defTabSz="1828800">
              <a:buSzPct val="100000"/>
              <a:buFont typeface="Arial"/>
              <a:buChar char="•"/>
              <a:defRPr sz="4000">
                <a:solidFill>
                  <a:srgbClr val="000000"/>
                </a:solidFill>
                <a:latin typeface="Aptos"/>
                <a:ea typeface="Aptos"/>
                <a:cs typeface="Aptos"/>
                <a:sym typeface="Aptos"/>
              </a:defRPr>
            </a:pPr>
            <a:r>
              <a:t>Average temperature: 15 K</a:t>
            </a:r>
          </a:p>
        </p:txBody>
      </p:sp>
      <p:grpSp>
        <p:nvGrpSpPr>
          <p:cNvPr id="518" name="Immagine 8"/>
          <p:cNvGrpSpPr/>
          <p:nvPr/>
        </p:nvGrpSpPr>
        <p:grpSpPr>
          <a:xfrm>
            <a:off x="14454302" y="1553167"/>
            <a:ext cx="8556954" cy="11326093"/>
            <a:chOff x="0" y="0"/>
            <a:chExt cx="8556953" cy="11326091"/>
          </a:xfrm>
        </p:grpSpPr>
        <p:sp>
          <p:nvSpPr>
            <p:cNvPr id="516" name="Rettangolo"/>
            <p:cNvSpPr/>
            <p:nvPr/>
          </p:nvSpPr>
          <p:spPr>
            <a:xfrm>
              <a:off x="0" y="0"/>
              <a:ext cx="8556954" cy="11326092"/>
            </a:xfrm>
            <a:prstGeom prst="rect">
              <a:avLst/>
            </a:prstGeom>
            <a:solidFill>
              <a:srgbClr val="ECECEC"/>
            </a:solidFill>
            <a:ln w="12700" cap="flat">
              <a:noFill/>
              <a:miter lim="400000"/>
            </a:ln>
            <a:effectLst/>
          </p:spPr>
          <p:txBody>
            <a:bodyPr wrap="square" lIns="91439" tIns="91439" rIns="91439" bIns="91439" numCol="1" anchor="ctr">
              <a:noAutofit/>
            </a:bodyPr>
            <a:lstStyle/>
            <a:p>
              <a:pPr algn="l" defTabSz="1828800">
                <a:defRPr sz="3600">
                  <a:solidFill>
                    <a:srgbClr val="000000"/>
                  </a:solidFill>
                  <a:latin typeface="Aptos"/>
                  <a:ea typeface="Aptos"/>
                  <a:cs typeface="Aptos"/>
                  <a:sym typeface="Aptos"/>
                </a:defRPr>
              </a:pPr>
              <a:endParaRPr/>
            </a:p>
          </p:txBody>
        </p:sp>
        <p:pic>
          <p:nvPicPr>
            <p:cNvPr id="517" name="image47.png" descr="image47.png"/>
            <p:cNvPicPr>
              <a:picLocks noChangeAspect="1"/>
            </p:cNvPicPr>
            <p:nvPr/>
          </p:nvPicPr>
          <p:blipFill>
            <a:blip r:embed="rId4"/>
            <a:stretch>
              <a:fillRect/>
            </a:stretch>
          </p:blipFill>
          <p:spPr>
            <a:xfrm>
              <a:off x="0" y="0"/>
              <a:ext cx="8556954" cy="11326092"/>
            </a:xfrm>
            <a:prstGeom prst="rect">
              <a:avLst/>
            </a:prstGeom>
            <a:ln w="177800" cap="sq">
              <a:solidFill>
                <a:srgbClr val="FFFFFF"/>
              </a:solidFill>
              <a:prstDash val="solid"/>
              <a:miter lim="800000"/>
            </a:ln>
            <a:effectLst>
              <a:outerShdw blurRad="101600" dist="25400" dir="5400000" rotWithShape="0">
                <a:srgbClr val="000000">
                  <a:alpha val="40000"/>
                </a:srgbClr>
              </a:outerShdw>
            </a:effectLst>
          </p:spPr>
        </p:pic>
      </p:grpSp>
      <p:sp>
        <p:nvSpPr>
          <p:cNvPr id="519" name="Connettore 2 4"/>
          <p:cNvSpPr/>
          <p:nvPr/>
        </p:nvSpPr>
        <p:spPr>
          <a:xfrm>
            <a:off x="10929480" y="7216213"/>
            <a:ext cx="3221183" cy="1"/>
          </a:xfrm>
          <a:prstGeom prst="line">
            <a:avLst/>
          </a:prstGeom>
          <a:ln w="38100">
            <a:solidFill>
              <a:srgbClr val="000000"/>
            </a:solidFill>
            <a:tailEnd type="triangle"/>
          </a:ln>
        </p:spPr>
        <p:txBody>
          <a:bodyPr tIns="91439" bIns="91439"/>
          <a:lstStyle/>
          <a:p>
            <a:pPr algn="l" defTabSz="1828800">
              <a:defRPr sz="3600">
                <a:solidFill>
                  <a:srgbClr val="000000"/>
                </a:solidFill>
                <a:latin typeface="Aptos"/>
                <a:ea typeface="Aptos"/>
                <a:cs typeface="Aptos"/>
                <a:sym typeface="Aptos"/>
              </a:defRPr>
            </a:pPr>
            <a:endParaRPr/>
          </a:p>
        </p:txBody>
      </p:sp>
      <mc:AlternateContent xmlns:mc="http://schemas.openxmlformats.org/markup-compatibility/2006">
        <mc:Choice xmlns:a14="http://schemas.microsoft.com/office/drawing/2010/main" Requires="a14">
          <p:sp>
            <p:nvSpPr>
              <p:cNvPr id="520" name="CasellaDiTesto 2"/>
              <p:cNvSpPr txBox="1"/>
              <p:nvPr/>
            </p:nvSpPr>
            <p:spPr>
              <a:xfrm>
                <a:off x="2580271" y="11202210"/>
                <a:ext cx="7496106" cy="113152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r>
                        <m:rPr>
                          <m:sty m:val="p"/>
                        </m:rPr>
                        <a:rPr sz="3600" i="1">
                          <a:solidFill>
                            <a:srgbClr val="000000"/>
                          </a:solidFill>
                          <a:latin typeface="Cambria Math" panose="02040503050406030204" pitchFamily="18" charset="0"/>
                        </a:rPr>
                        <m:t>if</m:t>
                      </m:r>
                      <m:r>
                        <a:rPr sz="3600" i="1">
                          <a:solidFill>
                            <a:srgbClr val="000000"/>
                          </a:solidFill>
                          <a:latin typeface="Cambria Math" panose="02040503050406030204" pitchFamily="18" charset="0"/>
                        </a:rPr>
                        <m:t> </m:t>
                      </m:r>
                      <m:r>
                        <a:rPr sz="3600" i="1">
                          <a:solidFill>
                            <a:srgbClr val="000000"/>
                          </a:solidFill>
                          <a:latin typeface="Cambria Math" panose="02040503050406030204" pitchFamily="18" charset="0"/>
                        </a:rPr>
                        <m:t>𝜔</m:t>
                      </m:r>
                      <m:r>
                        <a:rPr sz="3600" i="1">
                          <a:solidFill>
                            <a:srgbClr val="000000"/>
                          </a:solidFill>
                          <a:latin typeface="Cambria Math" panose="02040503050406030204" pitchFamily="18" charset="0"/>
                        </a:rPr>
                        <m:t>≫</m:t>
                      </m:r>
                      <m:sSub>
                        <m:sSubPr>
                          <m:ctrlPr>
                            <a:rPr sz="3600" i="1">
                              <a:solidFill>
                                <a:srgbClr val="000000"/>
                              </a:solidFill>
                              <a:latin typeface="Cambria Math" panose="02040503050406030204" pitchFamily="18" charset="0"/>
                            </a:rPr>
                          </m:ctrlPr>
                        </m:sSubPr>
                        <m:e>
                          <m:r>
                            <a:rPr sz="3600" i="1">
                              <a:solidFill>
                                <a:srgbClr val="000000"/>
                              </a:solidFill>
                              <a:latin typeface="Cambria Math" panose="02040503050406030204" pitchFamily="18" charset="0"/>
                            </a:rPr>
                            <m:t>𝜔</m:t>
                          </m:r>
                        </m:e>
                        <m:sub>
                          <m:r>
                            <a:rPr sz="3600" i="1">
                              <a:solidFill>
                                <a:srgbClr val="000000"/>
                              </a:solidFill>
                              <a:latin typeface="Cambria Math" panose="02040503050406030204" pitchFamily="18" charset="0"/>
                            </a:rPr>
                            <m:t>𝑝</m:t>
                          </m:r>
                        </m:sub>
                      </m:sSub>
                      <m:r>
                        <a:rPr sz="3600" i="1">
                          <a:solidFill>
                            <a:srgbClr val="000000"/>
                          </a:solidFill>
                          <a:latin typeface="Cambria Math" panose="02040503050406030204" pitchFamily="18" charset="0"/>
                        </a:rPr>
                        <m:t>     </m:t>
                      </m:r>
                      <m:sSubSup>
                        <m:sSubSupPr>
                          <m:ctrlPr>
                            <a:rPr sz="3600" i="1">
                              <a:solidFill>
                                <a:srgbClr val="000000"/>
                              </a:solidFill>
                              <a:latin typeface="Cambria Math" panose="02040503050406030204" pitchFamily="18" charset="0"/>
                            </a:rPr>
                          </m:ctrlPr>
                        </m:sSubSupPr>
                        <m:e>
                          <m:r>
                            <a:rPr sz="3600" i="1">
                              <a:solidFill>
                                <a:srgbClr val="000000"/>
                              </a:solidFill>
                              <a:latin typeface="Cambria Math" panose="02040503050406030204" pitchFamily="18" charset="0"/>
                            </a:rPr>
                            <m:t>𝑥</m:t>
                          </m:r>
                        </m:e>
                        <m:sub>
                          <m:r>
                            <a:rPr sz="3600" i="1">
                              <a:solidFill>
                                <a:srgbClr val="000000"/>
                              </a:solidFill>
                              <a:latin typeface="Cambria Math" panose="02040503050406030204" pitchFamily="18" charset="0"/>
                            </a:rPr>
                            <m:t>𝑆𝑇𝑁</m:t>
                          </m:r>
                        </m:sub>
                        <m:sup>
                          <m:r>
                            <a:rPr sz="3600" i="1">
                              <a:solidFill>
                                <a:srgbClr val="000000"/>
                              </a:solidFill>
                              <a:latin typeface="Cambria Math" panose="02040503050406030204" pitchFamily="18" charset="0"/>
                            </a:rPr>
                            <m:t>2</m:t>
                          </m:r>
                        </m:sup>
                      </m:sSubSup>
                      <m:d>
                        <m:dPr>
                          <m:ctrlPr>
                            <a:rPr sz="3600" i="1">
                              <a:solidFill>
                                <a:srgbClr val="000000"/>
                              </a:solidFill>
                              <a:latin typeface="Cambria Math" panose="02040503050406030204" pitchFamily="18" charset="0"/>
                            </a:rPr>
                          </m:ctrlPr>
                        </m:dPr>
                        <m:e>
                          <m:r>
                            <a:rPr sz="3600" i="1">
                              <a:solidFill>
                                <a:srgbClr val="000000"/>
                              </a:solidFill>
                              <a:latin typeface="Cambria Math" panose="02040503050406030204" pitchFamily="18" charset="0"/>
                            </a:rPr>
                            <m:t>𝜔</m:t>
                          </m:r>
                        </m:e>
                      </m:d>
                      <m:r>
                        <a:rPr sz="3600" i="1">
                          <a:solidFill>
                            <a:srgbClr val="000000"/>
                          </a:solidFill>
                          <a:latin typeface="Cambria Math" panose="02040503050406030204" pitchFamily="18" charset="0"/>
                        </a:rPr>
                        <m:t>  =</m:t>
                      </m:r>
                      <m:f>
                        <m:fPr>
                          <m:ctrlPr>
                            <a:rPr sz="3600" i="1">
                              <a:solidFill>
                                <a:srgbClr val="000000"/>
                              </a:solidFill>
                              <a:latin typeface="Cambria Math" panose="02040503050406030204" pitchFamily="18" charset="0"/>
                            </a:rPr>
                          </m:ctrlPr>
                        </m:fPr>
                        <m:num>
                          <m:r>
                            <a:rPr sz="3600" i="1">
                              <a:solidFill>
                                <a:srgbClr val="000000"/>
                              </a:solidFill>
                              <a:latin typeface="Cambria Math" panose="02040503050406030204" pitchFamily="18" charset="0"/>
                            </a:rPr>
                            <m:t>4</m:t>
                          </m:r>
                          <m:sSub>
                            <m:sSubPr>
                              <m:ctrlPr>
                                <a:rPr sz="3600" i="1">
                                  <a:solidFill>
                                    <a:srgbClr val="000000"/>
                                  </a:solidFill>
                                  <a:latin typeface="Cambria Math" panose="02040503050406030204" pitchFamily="18" charset="0"/>
                                </a:rPr>
                              </m:ctrlPr>
                            </m:sSubPr>
                            <m:e>
                              <m:r>
                                <a:rPr sz="3600" i="1">
                                  <a:solidFill>
                                    <a:srgbClr val="000000"/>
                                  </a:solidFill>
                                  <a:latin typeface="Cambria Math" panose="02040503050406030204" pitchFamily="18" charset="0"/>
                                </a:rPr>
                                <m:t>𝑘</m:t>
                              </m:r>
                            </m:e>
                            <m:sub>
                              <m:r>
                                <a:rPr sz="3600" i="1">
                                  <a:solidFill>
                                    <a:srgbClr val="000000"/>
                                  </a:solidFill>
                                  <a:latin typeface="Cambria Math" panose="02040503050406030204" pitchFamily="18" charset="0"/>
                                </a:rPr>
                                <m:t>𝐵</m:t>
                              </m:r>
                            </m:sub>
                          </m:sSub>
                          <m:r>
                            <a:rPr sz="3600" i="1">
                              <a:solidFill>
                                <a:srgbClr val="000000"/>
                              </a:solidFill>
                              <a:latin typeface="Cambria Math" panose="02040503050406030204" pitchFamily="18" charset="0"/>
                            </a:rPr>
                            <m:t>𝑇</m:t>
                          </m:r>
                          <m:sSubSup>
                            <m:sSubSupPr>
                              <m:ctrlPr>
                                <a:rPr sz="3600" i="1">
                                  <a:solidFill>
                                    <a:srgbClr val="000000"/>
                                  </a:solidFill>
                                  <a:latin typeface="Cambria Math" panose="02040503050406030204" pitchFamily="18" charset="0"/>
                                </a:rPr>
                              </m:ctrlPr>
                            </m:sSubSupPr>
                            <m:e>
                              <m:r>
                                <a:rPr sz="3600" i="1">
                                  <a:solidFill>
                                    <a:srgbClr val="000000"/>
                                  </a:solidFill>
                                  <a:latin typeface="Cambria Math" panose="02040503050406030204" pitchFamily="18" charset="0"/>
                                </a:rPr>
                                <m:t>𝜔</m:t>
                              </m:r>
                            </m:e>
                            <m:sub>
                              <m:r>
                                <a:rPr sz="3600" i="1">
                                  <a:solidFill>
                                    <a:srgbClr val="000000"/>
                                  </a:solidFill>
                                  <a:latin typeface="Cambria Math" panose="02040503050406030204" pitchFamily="18" charset="0"/>
                                </a:rPr>
                                <m:t>𝑝</m:t>
                              </m:r>
                            </m:sub>
                            <m:sup>
                              <m:r>
                                <a:rPr sz="3600" i="1">
                                  <a:solidFill>
                                    <a:srgbClr val="000000"/>
                                  </a:solidFill>
                                  <a:latin typeface="Cambria Math" panose="02040503050406030204" pitchFamily="18" charset="0"/>
                                </a:rPr>
                                <m:t>2</m:t>
                              </m:r>
                            </m:sup>
                          </m:sSubSup>
                          <m:r>
                            <a:rPr sz="3600" i="1">
                              <a:solidFill>
                                <a:srgbClr val="000000"/>
                              </a:solidFill>
                              <a:latin typeface="Cambria Math" panose="02040503050406030204" pitchFamily="18" charset="0"/>
                            </a:rPr>
                            <m:t>𝐷</m:t>
                          </m:r>
                          <m:sSub>
                            <m:sSubPr>
                              <m:ctrlPr>
                                <a:rPr sz="3600" i="1">
                                  <a:solidFill>
                                    <a:srgbClr val="000000"/>
                                  </a:solidFill>
                                  <a:latin typeface="Cambria Math" panose="02040503050406030204" pitchFamily="18" charset="0"/>
                                </a:rPr>
                              </m:ctrlPr>
                            </m:sSubPr>
                            <m:e>
                              <m:r>
                                <a:rPr sz="3600" i="1">
                                  <a:solidFill>
                                    <a:srgbClr val="000000"/>
                                  </a:solidFill>
                                  <a:latin typeface="Cambria Math" panose="02040503050406030204" pitchFamily="18" charset="0"/>
                                </a:rPr>
                                <m:t>𝜙</m:t>
                              </m:r>
                            </m:e>
                            <m:sub>
                              <m:r>
                                <a:rPr sz="3600" i="1">
                                  <a:solidFill>
                                    <a:srgbClr val="000000"/>
                                  </a:solidFill>
                                  <a:latin typeface="Cambria Math" panose="02040503050406030204" pitchFamily="18" charset="0"/>
                                </a:rPr>
                                <m:t>𝑏𝑢𝑙𝑘</m:t>
                              </m:r>
                            </m:sub>
                          </m:sSub>
                        </m:num>
                        <m:den>
                          <m:r>
                            <a:rPr sz="3600" i="1">
                              <a:solidFill>
                                <a:srgbClr val="000000"/>
                              </a:solidFill>
                              <a:latin typeface="Cambria Math" panose="02040503050406030204" pitchFamily="18" charset="0"/>
                            </a:rPr>
                            <m:t>𝑚</m:t>
                          </m:r>
                          <m:sSup>
                            <m:sSupPr>
                              <m:ctrlPr>
                                <a:rPr sz="3600" i="1">
                                  <a:solidFill>
                                    <a:srgbClr val="000000"/>
                                  </a:solidFill>
                                  <a:latin typeface="Cambria Math" panose="02040503050406030204" pitchFamily="18" charset="0"/>
                                </a:rPr>
                              </m:ctrlPr>
                            </m:sSupPr>
                            <m:e>
                              <m:r>
                                <a:rPr sz="3600" i="1">
                                  <a:solidFill>
                                    <a:srgbClr val="000000"/>
                                  </a:solidFill>
                                  <a:latin typeface="Cambria Math" panose="02040503050406030204" pitchFamily="18" charset="0"/>
                                </a:rPr>
                                <m:t>𝜔</m:t>
                              </m:r>
                            </m:e>
                            <m:sup>
                              <m:r>
                                <a:rPr sz="3600" i="1">
                                  <a:solidFill>
                                    <a:srgbClr val="000000"/>
                                  </a:solidFill>
                                  <a:latin typeface="Cambria Math" panose="02040503050406030204" pitchFamily="18" charset="0"/>
                                </a:rPr>
                                <m:t>5</m:t>
                              </m:r>
                            </m:sup>
                          </m:sSup>
                        </m:den>
                      </m:f>
                    </m:oMath>
                  </m:oMathPara>
                </a14:m>
                <a:endParaRPr sz="3600"/>
              </a:p>
            </p:txBody>
          </p:sp>
        </mc:Choice>
        <mc:Fallback>
          <p:sp>
            <p:nvSpPr>
              <p:cNvPr id="520" name="CasellaDiTesto 2"/>
              <p:cNvSpPr txBox="1">
                <a:spLocks noRot="1" noChangeAspect="1" noMove="1" noResize="1" noEditPoints="1" noAdjustHandles="1" noChangeArrowheads="1" noChangeShapeType="1" noTextEdit="1"/>
              </p:cNvSpPr>
              <p:nvPr/>
            </p:nvSpPr>
            <p:spPr>
              <a:xfrm>
                <a:off x="2580271" y="11202210"/>
                <a:ext cx="7496106" cy="1131520"/>
              </a:xfrm>
              <a:prstGeom prst="rect">
                <a:avLst/>
              </a:prstGeom>
              <a:blipFill>
                <a:blip r:embed="rId5"/>
                <a:stretch>
                  <a:fillRect l="-2200" r="-5584" b="-6667"/>
                </a:stretch>
              </a:blipFill>
              <a:ln w="12700">
                <a:miter lim="400000"/>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521" name="CasellaDiTesto 5"/>
              <p:cNvSpPr txBox="1"/>
              <p:nvPr/>
            </p:nvSpPr>
            <p:spPr>
              <a:xfrm>
                <a:off x="4135209" y="9288846"/>
                <a:ext cx="7003949" cy="1286877"/>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tIns="91439" bIns="91439">
                <a:spAutoFit/>
              </a:bodyPr>
              <a:lstStyle/>
              <a:p>
                <a:pPr algn="l" defTabSz="1828800">
                  <a:defRPr sz="3600">
                    <a:solidFill>
                      <a:srgbClr val="000000"/>
                    </a:solidFill>
                    <a:latin typeface="Aptos"/>
                    <a:ea typeface="Aptos"/>
                    <a:cs typeface="Aptos"/>
                    <a:sym typeface="Aptos"/>
                  </a:defRPr>
                </a:pPr>
                <a:r>
                  <a:t>Pendulum mode </a:t>
                </a:r>
                <a14:m>
                  <m:oMath xmlns:m="http://schemas.openxmlformats.org/officeDocument/2006/math">
                    <m:r>
                      <a:rPr sz="3450" i="1">
                        <a:solidFill>
                          <a:srgbClr val="000000"/>
                        </a:solidFill>
                        <a:latin typeface="Cambria Math" panose="02040503050406030204" pitchFamily="18" charset="0"/>
                      </a:rPr>
                      <m:t>≃0,5 </m:t>
                    </m:r>
                    <m:r>
                      <m:rPr>
                        <m:sty m:val="p"/>
                      </m:rPr>
                      <a:rPr sz="3450" i="1">
                        <a:solidFill>
                          <a:srgbClr val="000000"/>
                        </a:solidFill>
                        <a:latin typeface="Cambria Math" panose="02040503050406030204" pitchFamily="18" charset="0"/>
                      </a:rPr>
                      <m:t>Hz</m:t>
                    </m:r>
                  </m:oMath>
                </a14:m>
                <a:endParaRPr/>
              </a:p>
              <a:p>
                <a:pPr algn="l" defTabSz="1828800">
                  <a:defRPr sz="3600">
                    <a:solidFill>
                      <a:srgbClr val="000000"/>
                    </a:solidFill>
                    <a:latin typeface="Aptos"/>
                    <a:ea typeface="Aptos"/>
                    <a:cs typeface="Aptos"/>
                    <a:sym typeface="Aptos"/>
                  </a:defRPr>
                </a:pPr>
                <a:r>
                  <a:t>First violin mode </a:t>
                </a:r>
                <a14:m>
                  <m:oMath xmlns:m="http://schemas.openxmlformats.org/officeDocument/2006/math">
                    <m:r>
                      <a:rPr sz="3450" i="1">
                        <a:solidFill>
                          <a:srgbClr val="000000"/>
                        </a:solidFill>
                        <a:latin typeface="Cambria Math" panose="02040503050406030204" pitchFamily="18" charset="0"/>
                      </a:rPr>
                      <m:t>≃70 </m:t>
                    </m:r>
                    <m:r>
                      <m:rPr>
                        <m:sty m:val="p"/>
                      </m:rPr>
                      <a:rPr sz="3450" i="1">
                        <a:solidFill>
                          <a:srgbClr val="000000"/>
                        </a:solidFill>
                        <a:latin typeface="Cambria Math" panose="02040503050406030204" pitchFamily="18" charset="0"/>
                      </a:rPr>
                      <m:t>Hz</m:t>
                    </m:r>
                  </m:oMath>
                </a14:m>
                <a:endParaRPr sz="3300"/>
              </a:p>
            </p:txBody>
          </p:sp>
        </mc:Choice>
        <mc:Fallback>
          <p:sp>
            <p:nvSpPr>
              <p:cNvPr id="521" name="CasellaDiTesto 5"/>
              <p:cNvSpPr txBox="1">
                <a:spLocks noRot="1" noChangeAspect="1" noMove="1" noResize="1" noEditPoints="1" noAdjustHandles="1" noChangeArrowheads="1" noChangeShapeType="1" noTextEdit="1"/>
              </p:cNvSpPr>
              <p:nvPr/>
            </p:nvSpPr>
            <p:spPr>
              <a:xfrm>
                <a:off x="4135209" y="9288846"/>
                <a:ext cx="7003949" cy="1286877"/>
              </a:xfrm>
              <a:prstGeom prst="rect">
                <a:avLst/>
              </a:prstGeom>
              <a:blipFill>
                <a:blip r:embed="rId6"/>
                <a:stretch>
                  <a:fillRect l="-2536" t="-3922" b="-13725"/>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itolo 1"/>
          <p:cNvSpPr txBox="1">
            <a:spLocks noGrp="1"/>
          </p:cNvSpPr>
          <p:nvPr>
            <p:ph type="title"/>
          </p:nvPr>
        </p:nvSpPr>
        <p:spPr>
          <a:xfrm>
            <a:off x="1676400" y="730251"/>
            <a:ext cx="8631382" cy="1431062"/>
          </a:xfrm>
          <a:prstGeom prst="rect">
            <a:avLst/>
          </a:prstGeom>
        </p:spPr>
        <p:txBody>
          <a:bodyPr/>
          <a:lstStyle>
            <a:lvl1pPr defTabSz="1700783">
              <a:defRPr sz="8184">
                <a:latin typeface="Aptos"/>
                <a:ea typeface="Aptos"/>
                <a:cs typeface="Aptos"/>
                <a:sym typeface="Aptos"/>
              </a:defRPr>
            </a:lvl1pPr>
          </a:lstStyle>
          <a:p>
            <a:r>
              <a:t> Sensitivity of ET</a:t>
            </a:r>
          </a:p>
        </p:txBody>
      </p:sp>
      <p:pic>
        <p:nvPicPr>
          <p:cNvPr id="526" name="Immagine 6" descr="Immagine 6"/>
          <p:cNvPicPr>
            <a:picLocks noChangeAspect="1"/>
          </p:cNvPicPr>
          <p:nvPr/>
        </p:nvPicPr>
        <p:blipFill>
          <a:blip r:embed="rId3"/>
          <a:stretch>
            <a:fillRect/>
          </a:stretch>
        </p:blipFill>
        <p:spPr>
          <a:xfrm>
            <a:off x="683490" y="3581479"/>
            <a:ext cx="11868675" cy="7970554"/>
          </a:xfrm>
          <a:prstGeom prst="rect">
            <a:avLst/>
          </a:prstGeom>
          <a:ln w="12700">
            <a:miter lim="400000"/>
          </a:ln>
        </p:spPr>
      </p:pic>
      <p:pic>
        <p:nvPicPr>
          <p:cNvPr id="527" name="Google Shape;105;p3" descr="Google Shape;105;p3"/>
          <p:cNvPicPr>
            <a:picLocks noChangeAspect="1"/>
          </p:cNvPicPr>
          <p:nvPr/>
        </p:nvPicPr>
        <p:blipFill>
          <a:blip r:embed="rId4"/>
          <a:stretch>
            <a:fillRect/>
          </a:stretch>
        </p:blipFill>
        <p:spPr>
          <a:xfrm>
            <a:off x="13082309" y="3389741"/>
            <a:ext cx="10618201" cy="9145801"/>
          </a:xfrm>
          <a:prstGeom prst="rect">
            <a:avLst/>
          </a:prstGeom>
          <a:ln w="12700">
            <a:miter lim="400000"/>
          </a:ln>
        </p:spPr>
      </p:pic>
      <p:sp>
        <p:nvSpPr>
          <p:cNvPr id="528" name="Google Shape;107;p3"/>
          <p:cNvSpPr txBox="1"/>
          <p:nvPr/>
        </p:nvSpPr>
        <p:spPr>
          <a:xfrm>
            <a:off x="16523490" y="2651142"/>
            <a:ext cx="4721501" cy="640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l" defTabSz="1828800">
              <a:defRPr sz="3600">
                <a:solidFill>
                  <a:srgbClr val="000000"/>
                </a:solidFill>
                <a:latin typeface="Calibri"/>
                <a:ea typeface="Calibri"/>
                <a:cs typeface="Calibri"/>
                <a:sym typeface="Calibri"/>
              </a:defRPr>
            </a:lvl1pPr>
          </a:lstStyle>
          <a:p>
            <a:r>
              <a:t>ET-LF sensitivity curve</a:t>
            </a:r>
          </a:p>
        </p:txBody>
      </p:sp>
      <p:sp>
        <p:nvSpPr>
          <p:cNvPr id="529" name="Google Shape;107;p3"/>
          <p:cNvSpPr txBox="1"/>
          <p:nvPr/>
        </p:nvSpPr>
        <p:spPr>
          <a:xfrm>
            <a:off x="4271790" y="2651142"/>
            <a:ext cx="4721501" cy="640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l" defTabSz="1828800">
              <a:defRPr sz="3600">
                <a:solidFill>
                  <a:srgbClr val="000000"/>
                </a:solidFill>
                <a:latin typeface="Calibri"/>
                <a:ea typeface="Calibri"/>
                <a:cs typeface="Calibri"/>
                <a:sym typeface="Calibri"/>
              </a:defRPr>
            </a:lvl1pPr>
          </a:lstStyle>
          <a:p>
            <a:r>
              <a:t>ET sensitivity curve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Titolo 1"/>
          <p:cNvSpPr txBox="1">
            <a:spLocks noGrp="1"/>
          </p:cNvSpPr>
          <p:nvPr>
            <p:ph type="title"/>
          </p:nvPr>
        </p:nvSpPr>
        <p:spPr>
          <a:prstGeom prst="rect">
            <a:avLst/>
          </a:prstGeom>
        </p:spPr>
        <p:txBody>
          <a:bodyPr/>
          <a:lstStyle>
            <a:lvl1pPr>
              <a:defRPr>
                <a:latin typeface="Aptos"/>
                <a:ea typeface="Aptos"/>
                <a:cs typeface="Aptos"/>
                <a:sym typeface="Aptos"/>
              </a:defRPr>
            </a:lvl1pPr>
          </a:lstStyle>
          <a:p>
            <a:r>
              <a:t> Rod sizing</a:t>
            </a:r>
          </a:p>
        </p:txBody>
      </p:sp>
      <p:grpSp>
        <p:nvGrpSpPr>
          <p:cNvPr id="536" name="Immagine 13"/>
          <p:cNvGrpSpPr/>
          <p:nvPr/>
        </p:nvGrpSpPr>
        <p:grpSpPr>
          <a:xfrm>
            <a:off x="1282045" y="3203489"/>
            <a:ext cx="13369990" cy="9142461"/>
            <a:chOff x="0" y="0"/>
            <a:chExt cx="13369988" cy="9142459"/>
          </a:xfrm>
        </p:grpSpPr>
        <p:sp>
          <p:nvSpPr>
            <p:cNvPr id="534" name="Rettangolo"/>
            <p:cNvSpPr/>
            <p:nvPr/>
          </p:nvSpPr>
          <p:spPr>
            <a:xfrm>
              <a:off x="0" y="0"/>
              <a:ext cx="13369989" cy="9142460"/>
            </a:xfrm>
            <a:prstGeom prst="rect">
              <a:avLst/>
            </a:prstGeom>
            <a:solidFill>
              <a:srgbClr val="ECECEC"/>
            </a:solidFill>
            <a:ln w="12700" cap="flat">
              <a:noFill/>
              <a:miter lim="400000"/>
            </a:ln>
            <a:effectLst/>
          </p:spPr>
          <p:txBody>
            <a:bodyPr wrap="square" lIns="91439" tIns="91439" rIns="91439" bIns="91439" numCol="1" anchor="ctr">
              <a:noAutofit/>
            </a:bodyPr>
            <a:lstStyle/>
            <a:p>
              <a:pPr algn="l" defTabSz="1828800">
                <a:defRPr sz="3600">
                  <a:solidFill>
                    <a:srgbClr val="000000"/>
                  </a:solidFill>
                  <a:latin typeface="Aptos"/>
                  <a:ea typeface="Aptos"/>
                  <a:cs typeface="Aptos"/>
                  <a:sym typeface="Aptos"/>
                </a:defRPr>
              </a:pPr>
              <a:endParaRPr/>
            </a:p>
          </p:txBody>
        </p:sp>
        <p:pic>
          <p:nvPicPr>
            <p:cNvPr id="535" name="image51.png" descr="image51.png"/>
            <p:cNvPicPr>
              <a:picLocks noChangeAspect="1"/>
            </p:cNvPicPr>
            <p:nvPr/>
          </p:nvPicPr>
          <p:blipFill>
            <a:blip r:embed="rId3"/>
            <a:stretch>
              <a:fillRect/>
            </a:stretch>
          </p:blipFill>
          <p:spPr>
            <a:xfrm>
              <a:off x="0" y="0"/>
              <a:ext cx="13369989" cy="9142460"/>
            </a:xfrm>
            <a:prstGeom prst="rect">
              <a:avLst/>
            </a:prstGeom>
            <a:ln w="177800" cap="sq">
              <a:solidFill>
                <a:srgbClr val="FFFFFF"/>
              </a:solidFill>
              <a:prstDash val="solid"/>
              <a:miter lim="800000"/>
            </a:ln>
            <a:effectLst>
              <a:outerShdw blurRad="101600" dist="25400" dir="5400000" rotWithShape="0">
                <a:srgbClr val="000000">
                  <a:alpha val="40000"/>
                </a:srgbClr>
              </a:outerShdw>
            </a:effectLst>
          </p:spPr>
        </p:pic>
      </p:grpSp>
      <p:sp>
        <p:nvSpPr>
          <p:cNvPr id="537" name="CasellaDiTesto 14"/>
          <p:cNvSpPr txBox="1"/>
          <p:nvPr/>
        </p:nvSpPr>
        <p:spPr>
          <a:xfrm>
            <a:off x="15689371" y="4820063"/>
            <a:ext cx="6661266" cy="3459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a:solidFill>
                  <a:srgbClr val="000000"/>
                </a:solidFill>
                <a:latin typeface="Aptos"/>
                <a:ea typeface="Aptos"/>
                <a:cs typeface="Aptos"/>
                <a:sym typeface="Aptos"/>
              </a:defRPr>
            </a:lvl1pPr>
          </a:lstStyle>
          <a:p>
            <a:r>
              <a:t>Mirror temperature as a function of marionette temperature for some rod diameters, considering 4 silicon rods of length 1,2 m and a heat load of 0,5 W</a:t>
            </a:r>
          </a:p>
        </p:txBody>
      </p:sp>
      <p:sp>
        <p:nvSpPr>
          <p:cNvPr id="538" name="CasellaDiTesto 15"/>
          <p:cNvSpPr txBox="1"/>
          <p:nvPr/>
        </p:nvSpPr>
        <p:spPr>
          <a:xfrm>
            <a:off x="15939758" y="9786943"/>
            <a:ext cx="6160487"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1828800">
              <a:defRPr sz="3600">
                <a:solidFill>
                  <a:srgbClr val="C00000"/>
                </a:solidFill>
                <a:effectLst>
                  <a:outerShdw blurRad="38100" dist="19050" dir="2700000" rotWithShape="0">
                    <a:srgbClr val="000000">
                      <a:alpha val="40000"/>
                    </a:srgbClr>
                  </a:outerShdw>
                </a:effectLst>
                <a:latin typeface="Aptos"/>
                <a:ea typeface="Aptos"/>
                <a:cs typeface="Aptos"/>
                <a:sym typeface="Aptos"/>
              </a:defRPr>
            </a:lvl1pPr>
          </a:lstStyle>
          <a:p>
            <a:r>
              <a:t>CURRENT DIAMETER BASELINE CHOICE: d = 3 mm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536"/>
                                        </p:tgtEl>
                                        <p:attrNameLst>
                                          <p:attrName>style.visibility</p:attrName>
                                        </p:attrNameLst>
                                      </p:cBhvr>
                                      <p:to>
                                        <p:strVal val="visible"/>
                                      </p:to>
                                    </p:set>
                                    <p:animEffect transition="in" filter="fade">
                                      <p:cBhvr>
                                        <p:cTn id="7" dur="500"/>
                                        <p:tgtEl>
                                          <p:spTgt spid="536"/>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537"/>
                                        </p:tgtEl>
                                        <p:attrNameLst>
                                          <p:attrName>style.visibility</p:attrName>
                                        </p:attrNameLst>
                                      </p:cBhvr>
                                      <p:to>
                                        <p:strVal val="visible"/>
                                      </p:to>
                                    </p:set>
                                    <p:animEffect transition="in" filter="fade">
                                      <p:cBhvr>
                                        <p:cTn id="11" dur="500"/>
                                        <p:tgtEl>
                                          <p:spTgt spid="5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538"/>
                                        </p:tgtEl>
                                        <p:attrNameLst>
                                          <p:attrName>style.visibility</p:attrName>
                                        </p:attrNameLst>
                                      </p:cBhvr>
                                      <p:to>
                                        <p:strVal val="visible"/>
                                      </p:to>
                                    </p:set>
                                    <p:animEffect transition="in" filter="fade">
                                      <p:cBhvr>
                                        <p:cTn id="16" dur="5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1" animBg="1" advAuto="0"/>
      <p:bldP spid="537" grpId="2" animBg="1" advAuto="0"/>
      <p:bldP spid="538" grpId="3"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Titolo 1"/>
          <p:cNvSpPr txBox="1">
            <a:spLocks noGrp="1"/>
          </p:cNvSpPr>
          <p:nvPr>
            <p:ph type="title"/>
          </p:nvPr>
        </p:nvSpPr>
        <p:spPr>
          <a:prstGeom prst="rect">
            <a:avLst/>
          </a:prstGeom>
        </p:spPr>
        <p:txBody>
          <a:bodyPr/>
          <a:lstStyle/>
          <a:p>
            <a:r>
              <a:t> Rod sizing</a:t>
            </a:r>
          </a:p>
        </p:txBody>
      </p:sp>
      <p:sp>
        <p:nvSpPr>
          <p:cNvPr id="543" name="Google Shape;160;p7"/>
          <p:cNvSpPr txBox="1"/>
          <p:nvPr/>
        </p:nvSpPr>
        <p:spPr>
          <a:xfrm>
            <a:off x="2103849" y="3334749"/>
            <a:ext cx="6387699" cy="1199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l" defTabSz="1828800">
              <a:defRPr sz="3600">
                <a:solidFill>
                  <a:srgbClr val="000000"/>
                </a:solidFill>
                <a:latin typeface="Calibri"/>
                <a:ea typeface="Calibri"/>
                <a:cs typeface="Calibri"/>
                <a:sym typeface="Calibri"/>
              </a:defRPr>
            </a:pPr>
            <a:r>
              <a:t>4 wires of 3 mm diameter </a:t>
            </a:r>
          </a:p>
          <a:p>
            <a:pPr algn="l" defTabSz="1828800">
              <a:defRPr sz="3600">
                <a:solidFill>
                  <a:srgbClr val="000000"/>
                </a:solidFill>
                <a:latin typeface="Calibri"/>
                <a:ea typeface="Calibri"/>
                <a:cs typeface="Calibri"/>
                <a:sym typeface="Calibri"/>
              </a:defRPr>
            </a:pPr>
            <a:r>
              <a:t>211 kg mirror</a:t>
            </a:r>
          </a:p>
        </p:txBody>
      </p:sp>
      <p:sp>
        <p:nvSpPr>
          <p:cNvPr id="544" name="Google Shape;161;p7"/>
          <p:cNvSpPr txBox="1"/>
          <p:nvPr/>
        </p:nvSpPr>
        <p:spPr>
          <a:xfrm>
            <a:off x="10929182" y="3627516"/>
            <a:ext cx="6051701" cy="640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l" defTabSz="1828800">
              <a:defRPr sz="3600">
                <a:solidFill>
                  <a:srgbClr val="000000"/>
                </a:solidFill>
                <a:latin typeface="Calibri"/>
                <a:ea typeface="Calibri"/>
                <a:cs typeface="Calibri"/>
                <a:sym typeface="Calibri"/>
              </a:defRPr>
            </a:lvl1pPr>
          </a:lstStyle>
          <a:p>
            <a:r>
              <a:t>Stress on each wire = 73 MPa </a:t>
            </a:r>
          </a:p>
        </p:txBody>
      </p:sp>
      <p:sp>
        <p:nvSpPr>
          <p:cNvPr id="546" name="Google Shape;163;p7"/>
          <p:cNvSpPr txBox="1"/>
          <p:nvPr/>
        </p:nvSpPr>
        <p:spPr>
          <a:xfrm>
            <a:off x="10929118" y="4949847"/>
            <a:ext cx="3391301" cy="640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l" defTabSz="1828800">
              <a:defRPr sz="3600">
                <a:solidFill>
                  <a:srgbClr val="000000"/>
                </a:solidFill>
                <a:latin typeface="Calibri"/>
                <a:ea typeface="Calibri"/>
                <a:cs typeface="Calibri"/>
                <a:sym typeface="Calibri"/>
              </a:defRPr>
            </a:lvl1pPr>
          </a:lstStyle>
          <a:p>
            <a:r>
              <a:t>Safety factor of 6</a:t>
            </a:r>
          </a:p>
        </p:txBody>
      </p:sp>
      <p:sp>
        <p:nvSpPr>
          <p:cNvPr id="547" name="Google Shape;164;p7"/>
          <p:cNvSpPr txBox="1"/>
          <p:nvPr/>
        </p:nvSpPr>
        <p:spPr>
          <a:xfrm>
            <a:off x="16758353" y="4949847"/>
            <a:ext cx="5185901" cy="640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l" defTabSz="1828800">
              <a:defRPr sz="3600">
                <a:solidFill>
                  <a:srgbClr val="000000"/>
                </a:solidFill>
                <a:latin typeface="Calibri"/>
                <a:ea typeface="Calibri"/>
                <a:cs typeface="Calibri"/>
                <a:sym typeface="Calibri"/>
              </a:defRPr>
            </a:lvl1pPr>
          </a:lstStyle>
          <a:p>
            <a:r>
              <a:t>439 MPa tensile strength</a:t>
            </a:r>
          </a:p>
        </p:txBody>
      </p:sp>
      <p:cxnSp>
        <p:nvCxnSpPr>
          <p:cNvPr id="548" name="Google Shape;165;p7"/>
          <p:cNvCxnSpPr>
            <a:cxnSpLocks/>
          </p:cNvCxnSpPr>
          <p:nvPr/>
        </p:nvCxnSpPr>
        <p:spPr>
          <a:xfrm>
            <a:off x="14552959" y="5336992"/>
            <a:ext cx="2085144" cy="0"/>
          </a:xfrm>
          <a:prstGeom prst="straightConnector1">
            <a:avLst/>
          </a:prstGeom>
          <a:ln w="50800">
            <a:solidFill>
              <a:srgbClr val="000000"/>
            </a:solidFill>
            <a:miter/>
            <a:tailEnd type="triangle"/>
          </a:ln>
        </p:spPr>
      </p:cxnSp>
      <p:sp>
        <p:nvSpPr>
          <p:cNvPr id="549" name="Google Shape;166;p7"/>
          <p:cNvSpPr txBox="1"/>
          <p:nvPr/>
        </p:nvSpPr>
        <p:spPr>
          <a:xfrm>
            <a:off x="2103749" y="4677450"/>
            <a:ext cx="6387699" cy="1199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l" defTabSz="1828800">
              <a:defRPr sz="3600">
                <a:solidFill>
                  <a:srgbClr val="000000"/>
                </a:solidFill>
                <a:latin typeface="Calibri"/>
                <a:ea typeface="Calibri"/>
                <a:cs typeface="Calibri"/>
                <a:sym typeface="Calibri"/>
              </a:defRPr>
            </a:lvl1pPr>
          </a:lstStyle>
          <a:p>
            <a:r>
              <a:t>High variability in the breaking strength measurements</a:t>
            </a:r>
          </a:p>
        </p:txBody>
      </p:sp>
      <p:cxnSp>
        <p:nvCxnSpPr>
          <p:cNvPr id="550" name="Google Shape;167;p7"/>
          <p:cNvCxnSpPr>
            <a:cxnSpLocks/>
          </p:cNvCxnSpPr>
          <p:nvPr/>
        </p:nvCxnSpPr>
        <p:spPr>
          <a:xfrm>
            <a:off x="8491448" y="5346610"/>
            <a:ext cx="1981770" cy="0"/>
          </a:xfrm>
          <a:prstGeom prst="straightConnector1">
            <a:avLst/>
          </a:prstGeom>
          <a:ln w="50800">
            <a:solidFill>
              <a:srgbClr val="000000"/>
            </a:solidFill>
            <a:miter/>
            <a:tailEnd type="triangle"/>
          </a:ln>
        </p:spPr>
      </p:cxnSp>
      <p:sp>
        <p:nvSpPr>
          <p:cNvPr id="551" name="Google Shape;168;p7"/>
          <p:cNvSpPr txBox="1"/>
          <p:nvPr/>
        </p:nvSpPr>
        <p:spPr>
          <a:xfrm>
            <a:off x="2103849" y="6130699"/>
            <a:ext cx="20176301" cy="640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just" defTabSz="1828800">
              <a:defRPr sz="3600">
                <a:solidFill>
                  <a:srgbClr val="000000"/>
                </a:solidFill>
                <a:latin typeface="Calibri"/>
                <a:ea typeface="Calibri"/>
                <a:cs typeface="Calibri"/>
                <a:sym typeface="Calibri"/>
              </a:defRPr>
            </a:lvl1pPr>
          </a:lstStyle>
          <a:p>
            <a:r>
              <a:t>Improvement of production process and breaking strength measurements to reduce the safety factor.</a:t>
            </a:r>
          </a:p>
        </p:txBody>
      </p:sp>
      <p:sp>
        <p:nvSpPr>
          <p:cNvPr id="552" name="Google Shape;169;p7"/>
          <p:cNvSpPr txBox="1"/>
          <p:nvPr/>
        </p:nvSpPr>
        <p:spPr>
          <a:xfrm>
            <a:off x="1369533" y="2535067"/>
            <a:ext cx="4877501" cy="640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l" defTabSz="1828800">
              <a:defRPr sz="3600" b="1">
                <a:solidFill>
                  <a:srgbClr val="000000"/>
                </a:solidFill>
                <a:latin typeface="Calibri"/>
                <a:ea typeface="Calibri"/>
                <a:cs typeface="Calibri"/>
                <a:sym typeface="Calibri"/>
              </a:defRPr>
            </a:lvl1pPr>
          </a:lstStyle>
          <a:p>
            <a:r>
              <a:t>BREAKING STRENGTH</a:t>
            </a:r>
          </a:p>
        </p:txBody>
      </p:sp>
      <p:sp>
        <p:nvSpPr>
          <p:cNvPr id="553" name="Google Shape;170;p7"/>
          <p:cNvSpPr txBox="1"/>
          <p:nvPr/>
        </p:nvSpPr>
        <p:spPr>
          <a:xfrm>
            <a:off x="1369533" y="7040956"/>
            <a:ext cx="2009501" cy="640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l" defTabSz="1828800">
              <a:defRPr sz="3600" b="1">
                <a:solidFill>
                  <a:srgbClr val="000000"/>
                </a:solidFill>
                <a:latin typeface="Calibri"/>
                <a:ea typeface="Calibri"/>
                <a:cs typeface="Calibri"/>
                <a:sym typeface="Calibri"/>
              </a:defRPr>
            </a:lvl1pPr>
          </a:lstStyle>
          <a:p>
            <a:r>
              <a:t>LENGTH</a:t>
            </a:r>
          </a:p>
        </p:txBody>
      </p:sp>
      <p:sp>
        <p:nvSpPr>
          <p:cNvPr id="554" name="Google Shape;171;p7"/>
          <p:cNvSpPr txBox="1"/>
          <p:nvPr/>
        </p:nvSpPr>
        <p:spPr>
          <a:xfrm>
            <a:off x="2103849" y="7893900"/>
            <a:ext cx="20176301" cy="2875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just" defTabSz="1828800">
              <a:defRPr sz="3600">
                <a:solidFill>
                  <a:srgbClr val="000000"/>
                </a:solidFill>
                <a:latin typeface="Calibri"/>
                <a:ea typeface="Calibri"/>
                <a:cs typeface="Calibri"/>
                <a:sym typeface="Calibri"/>
              </a:defRPr>
            </a:pPr>
            <a:r>
              <a:t>A decreasing length yields a reduction of temperature of the mirror, but also shift all the modes to higher frequencies.</a:t>
            </a:r>
          </a:p>
          <a:p>
            <a:pPr algn="just" defTabSz="1828800">
              <a:defRPr sz="3600">
                <a:solidFill>
                  <a:srgbClr val="000000"/>
                </a:solidFill>
                <a:latin typeface="Calibri"/>
                <a:ea typeface="Calibri"/>
                <a:cs typeface="Calibri"/>
                <a:sym typeface="Calibri"/>
              </a:defRPr>
            </a:pPr>
            <a:endParaRPr/>
          </a:p>
          <a:p>
            <a:pPr algn="just" defTabSz="1828800">
              <a:defRPr sz="3600">
                <a:solidFill>
                  <a:srgbClr val="000000"/>
                </a:solidFill>
                <a:latin typeface="Calibri"/>
                <a:ea typeface="Calibri"/>
                <a:cs typeface="Calibri"/>
                <a:sym typeface="Calibri"/>
              </a:defRPr>
            </a:pPr>
            <a:r>
              <a:t>Constraint imposed by the tower dimensions and cryostat dimensions</a:t>
            </a:r>
          </a:p>
        </p:txBody>
      </p:sp>
      <p:sp>
        <p:nvSpPr>
          <p:cNvPr id="555" name="Google Shape;173;p7"/>
          <p:cNvSpPr txBox="1"/>
          <p:nvPr/>
        </p:nvSpPr>
        <p:spPr>
          <a:xfrm>
            <a:off x="6606554" y="10963233"/>
            <a:ext cx="11170901" cy="640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defTabSz="1828800">
              <a:defRPr sz="3600">
                <a:solidFill>
                  <a:srgbClr val="C00000"/>
                </a:solidFill>
                <a:effectLst>
                  <a:outerShdw blurRad="38100" dist="38100" dir="2700000" rotWithShape="0">
                    <a:srgbClr val="000000">
                      <a:alpha val="43137"/>
                    </a:srgbClr>
                  </a:outerShdw>
                </a:effectLst>
                <a:latin typeface="Calibri"/>
                <a:ea typeface="Calibri"/>
                <a:cs typeface="Calibri"/>
                <a:sym typeface="Calibri"/>
              </a:defRPr>
            </a:lvl1pPr>
          </a:lstStyle>
          <a:p>
            <a:r>
              <a:t>CURRENT REFERENCE LENGTH: 1,2 m</a:t>
            </a:r>
          </a:p>
        </p:txBody>
      </p:sp>
      <p:cxnSp>
        <p:nvCxnSpPr>
          <p:cNvPr id="5" name="Google Shape;167;p7">
            <a:extLst>
              <a:ext uri="{FF2B5EF4-FFF2-40B4-BE49-F238E27FC236}">
                <a16:creationId xmlns:a16="http://schemas.microsoft.com/office/drawing/2014/main" id="{DAE98DB4-2FDF-9933-4D80-829F5BB78D03}"/>
              </a:ext>
            </a:extLst>
          </p:cNvPr>
          <p:cNvCxnSpPr>
            <a:cxnSpLocks/>
          </p:cNvCxnSpPr>
          <p:nvPr/>
        </p:nvCxnSpPr>
        <p:spPr>
          <a:xfrm>
            <a:off x="7216043" y="3988262"/>
            <a:ext cx="3255874" cy="0"/>
          </a:xfrm>
          <a:prstGeom prst="straightConnector1">
            <a:avLst/>
          </a:prstGeom>
          <a:ln w="50800">
            <a:solidFill>
              <a:srgbClr val="000000"/>
            </a:solidFill>
            <a:miter/>
            <a:tailEnd type="triangle"/>
          </a:ln>
        </p:spPr>
      </p:cxn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Title 1"/>
          <p:cNvSpPr txBox="1">
            <a:spLocks noGrp="1"/>
          </p:cNvSpPr>
          <p:nvPr>
            <p:ph type="title"/>
          </p:nvPr>
        </p:nvSpPr>
        <p:spPr>
          <a:prstGeom prst="rect">
            <a:avLst/>
          </a:prstGeom>
        </p:spPr>
        <p:txBody>
          <a:bodyPr/>
          <a:lstStyle/>
          <a:p>
            <a:r>
              <a:t>Profiler</a:t>
            </a:r>
          </a:p>
        </p:txBody>
      </p:sp>
      <p:pic>
        <p:nvPicPr>
          <p:cNvPr id="560" name="Picture 4" descr="Picture 4"/>
          <p:cNvPicPr>
            <a:picLocks noChangeAspect="1"/>
          </p:cNvPicPr>
          <p:nvPr/>
        </p:nvPicPr>
        <p:blipFill>
          <a:blip r:embed="rId2"/>
          <a:stretch>
            <a:fillRect/>
          </a:stretch>
        </p:blipFill>
        <p:spPr>
          <a:xfrm>
            <a:off x="1676400" y="3210920"/>
            <a:ext cx="21438670" cy="4145120"/>
          </a:xfrm>
          <a:prstGeom prst="rect">
            <a:avLst/>
          </a:prstGeom>
          <a:ln w="12700">
            <a:miter lim="400000"/>
          </a:ln>
        </p:spPr>
      </p:pic>
      <p:pic>
        <p:nvPicPr>
          <p:cNvPr id="561" name="Picture 2" descr="Picture 2"/>
          <p:cNvPicPr>
            <a:picLocks noChangeAspect="1"/>
          </p:cNvPicPr>
          <p:nvPr/>
        </p:nvPicPr>
        <p:blipFill>
          <a:blip r:embed="rId3"/>
          <a:stretch>
            <a:fillRect/>
          </a:stretch>
        </p:blipFill>
        <p:spPr>
          <a:xfrm rot="10800000">
            <a:off x="8293837" y="7722037"/>
            <a:ext cx="6216865" cy="171944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asellaDiTesto 35"/>
          <p:cNvSpPr txBox="1"/>
          <p:nvPr/>
        </p:nvSpPr>
        <p:spPr>
          <a:xfrm>
            <a:off x="10571624" y="10014649"/>
            <a:ext cx="12772061" cy="2913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l" defTabSz="1828800">
              <a:defRPr sz="3600" b="1">
                <a:solidFill>
                  <a:srgbClr val="000000"/>
                </a:solidFill>
                <a:latin typeface="Aptos"/>
                <a:ea typeface="Aptos"/>
                <a:cs typeface="Aptos"/>
                <a:sym typeface="Aptos"/>
              </a:defRPr>
            </a:pPr>
            <a:r>
              <a:t>Monocrystalline silicon </a:t>
            </a:r>
            <a:r>
              <a:rPr b="0"/>
              <a:t>is one of the most promising candidate materials.</a:t>
            </a:r>
          </a:p>
          <a:p>
            <a:pPr algn="l" defTabSz="1828800">
              <a:defRPr sz="3600">
                <a:solidFill>
                  <a:srgbClr val="000000"/>
                </a:solidFill>
                <a:latin typeface="Aptos"/>
                <a:ea typeface="Aptos"/>
                <a:cs typeface="Aptos"/>
                <a:sym typeface="Aptos"/>
              </a:defRPr>
            </a:pPr>
            <a:r>
              <a:t>This is due to its thermoelastic nulling regions (zero crossing of the thermal expansion coefficient at 18K and 123K) and low mechanical loss at cryogenic temperatures.</a:t>
            </a:r>
          </a:p>
        </p:txBody>
      </p:sp>
      <p:grpSp>
        <p:nvGrpSpPr>
          <p:cNvPr id="222" name="Group 37"/>
          <p:cNvGrpSpPr/>
          <p:nvPr/>
        </p:nvGrpSpPr>
        <p:grpSpPr>
          <a:xfrm>
            <a:off x="0" y="2234947"/>
            <a:ext cx="10098940" cy="10800002"/>
            <a:chOff x="0" y="0"/>
            <a:chExt cx="10098939" cy="10800000"/>
          </a:xfrm>
        </p:grpSpPr>
        <p:pic>
          <p:nvPicPr>
            <p:cNvPr id="207" name="Picture 3" descr="Picture 3"/>
            <p:cNvPicPr>
              <a:picLocks noChangeAspect="1"/>
            </p:cNvPicPr>
            <p:nvPr/>
          </p:nvPicPr>
          <p:blipFill>
            <a:blip r:embed="rId2"/>
            <a:stretch>
              <a:fillRect/>
            </a:stretch>
          </p:blipFill>
          <p:spPr>
            <a:xfrm>
              <a:off x="0" y="-1"/>
              <a:ext cx="6702398" cy="10800002"/>
            </a:xfrm>
            <a:prstGeom prst="rect">
              <a:avLst/>
            </a:prstGeom>
            <a:ln w="12700" cap="flat">
              <a:noFill/>
              <a:miter lim="400000"/>
            </a:ln>
            <a:effectLst/>
          </p:spPr>
        </p:pic>
        <p:pic>
          <p:nvPicPr>
            <p:cNvPr id="208" name="Picture 4" descr="Picture 4"/>
            <p:cNvPicPr>
              <a:picLocks noChangeAspect="1"/>
            </p:cNvPicPr>
            <p:nvPr/>
          </p:nvPicPr>
          <p:blipFill>
            <a:blip r:embed="rId3"/>
            <a:stretch>
              <a:fillRect/>
            </a:stretch>
          </p:blipFill>
          <p:spPr>
            <a:xfrm>
              <a:off x="8132785" y="-1"/>
              <a:ext cx="1966155" cy="10800002"/>
            </a:xfrm>
            <a:prstGeom prst="rect">
              <a:avLst/>
            </a:prstGeom>
            <a:ln w="12700" cap="flat">
              <a:noFill/>
              <a:miter lim="400000"/>
            </a:ln>
            <a:effectLst/>
          </p:spPr>
        </p:pic>
        <p:sp>
          <p:nvSpPr>
            <p:cNvPr id="209" name="TextBox 6"/>
            <p:cNvSpPr txBox="1"/>
            <p:nvPr/>
          </p:nvSpPr>
          <p:spPr>
            <a:xfrm>
              <a:off x="974184" y="2144681"/>
              <a:ext cx="1480416" cy="7289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l" defTabSz="1828800">
                <a:defRPr sz="3600">
                  <a:solidFill>
                    <a:srgbClr val="000000"/>
                  </a:solidFill>
                  <a:latin typeface="Aptos"/>
                  <a:ea typeface="Aptos"/>
                  <a:cs typeface="Aptos"/>
                  <a:sym typeface="Aptos"/>
                </a:defRPr>
              </a:lvl1pPr>
            </a:lstStyle>
            <a:p>
              <a:r>
                <a:t>Blade</a:t>
              </a:r>
            </a:p>
          </p:txBody>
        </p:sp>
        <p:sp>
          <p:nvSpPr>
            <p:cNvPr id="210" name="TextBox 7"/>
            <p:cNvSpPr txBox="1"/>
            <p:nvPr/>
          </p:nvSpPr>
          <p:spPr>
            <a:xfrm>
              <a:off x="6676504" y="8149407"/>
              <a:ext cx="925485" cy="7289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l" defTabSz="1828800">
                <a:defRPr sz="3600">
                  <a:solidFill>
                    <a:srgbClr val="000000"/>
                  </a:solidFill>
                  <a:latin typeface="Aptos"/>
                  <a:ea typeface="Aptos"/>
                  <a:cs typeface="Aptos"/>
                  <a:sym typeface="Aptos"/>
                </a:defRPr>
              </a:lvl1pPr>
            </a:lstStyle>
            <a:p>
              <a:r>
                <a:t>Ear</a:t>
              </a:r>
            </a:p>
          </p:txBody>
        </p:sp>
        <p:sp>
          <p:nvSpPr>
            <p:cNvPr id="211" name="TextBox 8"/>
            <p:cNvSpPr txBox="1"/>
            <p:nvPr/>
          </p:nvSpPr>
          <p:spPr>
            <a:xfrm>
              <a:off x="549952" y="8876772"/>
              <a:ext cx="2165886" cy="7289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l" defTabSz="1828800">
                <a:defRPr sz="3600">
                  <a:solidFill>
                    <a:srgbClr val="000000"/>
                  </a:solidFill>
                  <a:latin typeface="Aptos"/>
                  <a:ea typeface="Aptos"/>
                  <a:cs typeface="Aptos"/>
                  <a:sym typeface="Aptos"/>
                </a:defRPr>
              </a:lvl1pPr>
            </a:lstStyle>
            <a:p>
              <a:r>
                <a:t>Substrate</a:t>
              </a:r>
            </a:p>
          </p:txBody>
        </p:sp>
        <p:sp>
          <p:nvSpPr>
            <p:cNvPr id="212" name="TextBox 9"/>
            <p:cNvSpPr txBox="1"/>
            <p:nvPr/>
          </p:nvSpPr>
          <p:spPr>
            <a:xfrm>
              <a:off x="3900051" y="2144681"/>
              <a:ext cx="2593573" cy="7289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l" defTabSz="1828800">
                <a:defRPr sz="3600">
                  <a:solidFill>
                    <a:srgbClr val="000000"/>
                  </a:solidFill>
                  <a:latin typeface="Aptos"/>
                  <a:ea typeface="Aptos"/>
                  <a:cs typeface="Aptos"/>
                  <a:sym typeface="Aptos"/>
                </a:defRPr>
              </a:lvl1pPr>
            </a:lstStyle>
            <a:p>
              <a:r>
                <a:t>Marionette</a:t>
              </a:r>
            </a:p>
          </p:txBody>
        </p:sp>
        <p:sp>
          <p:nvSpPr>
            <p:cNvPr id="213" name="TextBox 10"/>
            <p:cNvSpPr txBox="1"/>
            <p:nvPr/>
          </p:nvSpPr>
          <p:spPr>
            <a:xfrm>
              <a:off x="6898117" y="4736403"/>
              <a:ext cx="1895303" cy="7289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l" defTabSz="1828800">
                <a:defRPr sz="3600">
                  <a:solidFill>
                    <a:srgbClr val="000000"/>
                  </a:solidFill>
                  <a:latin typeface="Aptos"/>
                  <a:ea typeface="Aptos"/>
                  <a:cs typeface="Aptos"/>
                  <a:sym typeface="Aptos"/>
                </a:defRPr>
              </a:lvl1pPr>
            </a:lstStyle>
            <a:p>
              <a:r>
                <a:t>Fiber</a:t>
              </a:r>
            </a:p>
          </p:txBody>
        </p:sp>
        <p:sp>
          <p:nvSpPr>
            <p:cNvPr id="214" name="Straight Arrow Connector 12"/>
            <p:cNvSpPr/>
            <p:nvPr/>
          </p:nvSpPr>
          <p:spPr>
            <a:xfrm>
              <a:off x="2040772" y="2759823"/>
              <a:ext cx="205475" cy="914401"/>
            </a:xfrm>
            <a:prstGeom prst="line">
              <a:avLst/>
            </a:prstGeom>
            <a:noFill/>
            <a:ln w="381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15" name="Straight Arrow Connector 14"/>
            <p:cNvSpPr/>
            <p:nvPr/>
          </p:nvSpPr>
          <p:spPr>
            <a:xfrm>
              <a:off x="4601090" y="2743199"/>
              <a:ext cx="166259" cy="646755"/>
            </a:xfrm>
            <a:prstGeom prst="line">
              <a:avLst/>
            </a:prstGeom>
            <a:noFill/>
            <a:ln w="381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16" name="Straight Arrow Connector 17"/>
            <p:cNvSpPr/>
            <p:nvPr/>
          </p:nvSpPr>
          <p:spPr>
            <a:xfrm flipH="1">
              <a:off x="5230506" y="5105736"/>
              <a:ext cx="1576173" cy="498483"/>
            </a:xfrm>
            <a:prstGeom prst="line">
              <a:avLst/>
            </a:prstGeom>
            <a:noFill/>
            <a:ln w="381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17" name="Straight Arrow Connector 21"/>
            <p:cNvSpPr/>
            <p:nvPr/>
          </p:nvSpPr>
          <p:spPr>
            <a:xfrm>
              <a:off x="8041340" y="5105735"/>
              <a:ext cx="1150513" cy="270163"/>
            </a:xfrm>
            <a:prstGeom prst="line">
              <a:avLst/>
            </a:prstGeom>
            <a:noFill/>
            <a:ln w="381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18" name="TextBox 27"/>
            <p:cNvSpPr txBox="1"/>
            <p:nvPr/>
          </p:nvSpPr>
          <p:spPr>
            <a:xfrm>
              <a:off x="6623908" y="3304891"/>
              <a:ext cx="1672409" cy="7289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l" defTabSz="1828800">
                <a:defRPr sz="3600">
                  <a:solidFill>
                    <a:srgbClr val="000000"/>
                  </a:solidFill>
                  <a:latin typeface="Aptos"/>
                  <a:ea typeface="Aptos"/>
                  <a:cs typeface="Aptos"/>
                  <a:sym typeface="Aptos"/>
                </a:defRPr>
              </a:lvl1pPr>
            </a:lstStyle>
            <a:p>
              <a:r>
                <a:t>Anchor</a:t>
              </a:r>
            </a:p>
          </p:txBody>
        </p:sp>
        <p:sp>
          <p:nvSpPr>
            <p:cNvPr id="219" name="Straight Arrow Connector 28"/>
            <p:cNvSpPr/>
            <p:nvPr/>
          </p:nvSpPr>
          <p:spPr>
            <a:xfrm flipH="1">
              <a:off x="5303304" y="3674223"/>
              <a:ext cx="1229164" cy="678223"/>
            </a:xfrm>
            <a:prstGeom prst="line">
              <a:avLst/>
            </a:prstGeom>
            <a:noFill/>
            <a:ln w="381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20" name="Straight Arrow Connector 30"/>
            <p:cNvSpPr/>
            <p:nvPr/>
          </p:nvSpPr>
          <p:spPr>
            <a:xfrm flipV="1">
              <a:off x="7860426" y="945423"/>
              <a:ext cx="1036761" cy="2343353"/>
            </a:xfrm>
            <a:prstGeom prst="line">
              <a:avLst/>
            </a:prstGeom>
            <a:noFill/>
            <a:ln w="381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21" name="Straight Arrow Connector 33"/>
            <p:cNvSpPr/>
            <p:nvPr/>
          </p:nvSpPr>
          <p:spPr>
            <a:xfrm flipH="1">
              <a:off x="5296587" y="8585244"/>
              <a:ext cx="1388227" cy="1"/>
            </a:xfrm>
            <a:prstGeom prst="line">
              <a:avLst/>
            </a:prstGeom>
            <a:noFill/>
            <a:ln w="381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grpSp>
      <p:grpSp>
        <p:nvGrpSpPr>
          <p:cNvPr id="243" name="Gruppo 94"/>
          <p:cNvGrpSpPr/>
          <p:nvPr/>
        </p:nvGrpSpPr>
        <p:grpSpPr>
          <a:xfrm>
            <a:off x="9962478" y="2296465"/>
            <a:ext cx="14348731" cy="6212309"/>
            <a:chOff x="-1" y="0"/>
            <a:chExt cx="14348729" cy="6212308"/>
          </a:xfrm>
        </p:grpSpPr>
        <p:grpSp>
          <p:nvGrpSpPr>
            <p:cNvPr id="239" name="Group 45"/>
            <p:cNvGrpSpPr/>
            <p:nvPr/>
          </p:nvGrpSpPr>
          <p:grpSpPr>
            <a:xfrm>
              <a:off x="-1" y="0"/>
              <a:ext cx="13263609" cy="6212308"/>
              <a:chOff x="0" y="0"/>
              <a:chExt cx="13263606" cy="6212307"/>
            </a:xfrm>
          </p:grpSpPr>
          <p:grpSp>
            <p:nvGrpSpPr>
              <p:cNvPr id="232" name="Gruppo 26"/>
              <p:cNvGrpSpPr/>
              <p:nvPr/>
            </p:nvGrpSpPr>
            <p:grpSpPr>
              <a:xfrm>
                <a:off x="549650" y="0"/>
                <a:ext cx="12713956" cy="3202499"/>
                <a:chOff x="-1" y="0"/>
                <a:chExt cx="12713955" cy="3202498"/>
              </a:xfrm>
            </p:grpSpPr>
            <p:grpSp>
              <p:nvGrpSpPr>
                <p:cNvPr id="230" name="Gruppo 19"/>
                <p:cNvGrpSpPr/>
                <p:nvPr/>
              </p:nvGrpSpPr>
              <p:grpSpPr>
                <a:xfrm>
                  <a:off x="-1" y="0"/>
                  <a:ext cx="12713955" cy="2915533"/>
                  <a:chOff x="0" y="0"/>
                  <a:chExt cx="12713953" cy="2915532"/>
                </a:xfrm>
              </p:grpSpPr>
              <mc:AlternateContent xmlns:mc="http://schemas.openxmlformats.org/markup-compatibility/2006">
                <mc:Choice xmlns:a14="http://schemas.microsoft.com/office/drawing/2010/main" Requires="a14">
                  <p:sp>
                    <p:nvSpPr>
                      <p:cNvPr id="223" name="CasellaDiTesto 11"/>
                      <p:cNvSpPr/>
                      <p:nvPr/>
                    </p:nvSpPr>
                    <p:spPr>
                      <a:xfrm>
                        <a:off x="0" y="0"/>
                        <a:ext cx="2610617" cy="134485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91439" tIns="91439" rIns="91439" bIns="91439" numCol="1" anchor="t">
                        <a:spAutoFit/>
                      </a:bodyPr>
                      <a:lstStyle/>
                      <a:p>
                        <a:pPr algn="l" defTabSz="1828800">
                          <a:defRPr sz="3600">
                            <a:solidFill>
                              <a:srgbClr val="000000"/>
                            </a:solidFill>
                            <a:latin typeface="Aptos"/>
                            <a:ea typeface="Aptos"/>
                            <a:cs typeface="Aptos"/>
                            <a:sym typeface="Aptos"/>
                          </a:defRPr>
                        </a:pPr>
                        <a:r>
                          <a:rPr lang="it-IT" dirty="0"/>
                          <a:t>Heat load   </a:t>
                        </a:r>
                        <a14:m>
                          <m:oMath xmlns:m="http://schemas.openxmlformats.org/officeDocument/2006/math">
                            <m:limUpp>
                              <m:limUppPr>
                                <m:ctrlPr>
                                  <a:rPr lang="ar-AE" sz="3450">
                                    <a:solidFill>
                                      <a:srgbClr val="000000"/>
                                    </a:solidFill>
                                    <a:latin typeface="Cambria Math" panose="02040503050406030204" pitchFamily="18" charset="0"/>
                                  </a:rPr>
                                </m:ctrlPr>
                              </m:limUppPr>
                              <m:e>
                                <m:r>
                                  <m:rPr>
                                    <m:sty m:val="p"/>
                                  </m:rPr>
                                  <a:rPr lang="it-IT" sz="3450" i="1">
                                    <a:solidFill>
                                      <a:srgbClr val="000000"/>
                                    </a:solidFill>
                                    <a:latin typeface="Cambria Math" panose="02040503050406030204" pitchFamily="18" charset="0"/>
                                  </a:rPr>
                                  <m:t>Q</m:t>
                                </m:r>
                              </m:e>
                              <m:lim>
                                <m:r>
                                  <a:rPr lang="ar-AE" sz="3450" b="0" i="1" smtClean="0">
                                    <a:solidFill>
                                      <a:srgbClr val="000000"/>
                                    </a:solidFill>
                                    <a:latin typeface="Cambria Math" panose="02040503050406030204" pitchFamily="18" charset="0"/>
                                  </a:rPr>
                                  <m:t>.</m:t>
                                </m:r>
                              </m:lim>
                            </m:limUpp>
                            <m:r>
                              <a:rPr lang="ar-AE" sz="3450" i="1">
                                <a:solidFill>
                                  <a:srgbClr val="000000"/>
                                </a:solidFill>
                                <a:latin typeface="Cambria Math" panose="02040503050406030204" pitchFamily="18" charset="0"/>
                              </a:rPr>
                              <m:t> = 0,5 </m:t>
                            </m:r>
                            <m:r>
                              <m:rPr>
                                <m:sty m:val="p"/>
                              </m:rPr>
                              <a:rPr lang="it-IT" sz="3450" i="1">
                                <a:solidFill>
                                  <a:srgbClr val="000000"/>
                                </a:solidFill>
                                <a:latin typeface="Cambria Math" panose="02040503050406030204" pitchFamily="18" charset="0"/>
                              </a:rPr>
                              <m:t>W</m:t>
                            </m:r>
                          </m:oMath>
                        </a14:m>
                        <a:r>
                          <a:rPr lang="it-IT" dirty="0"/>
                          <a:t> </a:t>
                        </a:r>
                        <a:endParaRPr sz="3300" dirty="0"/>
                      </a:p>
                    </p:txBody>
                  </p:sp>
                </mc:Choice>
                <mc:Fallback>
                  <p:sp>
                    <p:nvSpPr>
                      <p:cNvPr id="223" name="CasellaDiTesto 11"/>
                      <p:cNvSpPr>
                        <a:spLocks noRot="1" noChangeAspect="1" noMove="1" noResize="1" noEditPoints="1" noAdjustHandles="1" noChangeArrowheads="1" noChangeShapeType="1" noTextEdit="1"/>
                      </p:cNvSpPr>
                      <p:nvPr/>
                    </p:nvSpPr>
                    <p:spPr>
                      <a:xfrm>
                        <a:off x="0" y="0"/>
                        <a:ext cx="2610617" cy="134485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blipFill>
                        <a:blip r:embed="rId4"/>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p:sp>
                <p:nvSpPr>
                  <p:cNvPr id="224" name="CasellaDiTesto 12"/>
                  <p:cNvSpPr/>
                  <p:nvPr/>
                </p:nvSpPr>
                <p:spPr>
                  <a:xfrm>
                    <a:off x="75894" y="1500996"/>
                    <a:ext cx="195285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l" defTabSz="1828800">
                      <a:defRPr sz="3600">
                        <a:solidFill>
                          <a:srgbClr val="000000"/>
                        </a:solidFill>
                        <a:latin typeface="Aptos"/>
                        <a:ea typeface="Aptos"/>
                        <a:cs typeface="Aptos"/>
                        <a:sym typeface="Aptos"/>
                      </a:defRPr>
                    </a:lvl1pPr>
                  </a:lstStyle>
                  <a:p>
                    <a:r>
                      <a:t>Mirror mass 211 kg</a:t>
                    </a:r>
                  </a:p>
                </p:txBody>
              </p:sp>
              <mc:AlternateContent xmlns:mc="http://schemas.openxmlformats.org/markup-compatibility/2006">
                <mc:Choice xmlns:a14="http://schemas.microsoft.com/office/drawing/2010/main" Requires="a14">
                  <p:sp>
                    <p:nvSpPr>
                      <p:cNvPr id="225" name="CasellaDiTesto 13"/>
                      <p:cNvSpPr/>
                      <p:nvPr/>
                    </p:nvSpPr>
                    <p:spPr>
                      <a:xfrm>
                        <a:off x="3069398" y="360985"/>
                        <a:ext cx="964455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91439" tIns="91439" rIns="91439" bIns="91439" numCol="1" anchor="t">
                        <a:spAutoFit/>
                      </a:bodyPr>
                      <a:lstStyle/>
                      <a:p>
                        <a:pPr algn="l" defTabSz="1828800">
                          <a:defRPr sz="3600" b="1">
                            <a:solidFill>
                              <a:srgbClr val="000000"/>
                            </a:solidFill>
                            <a:latin typeface="Aptos"/>
                            <a:ea typeface="Aptos"/>
                            <a:cs typeface="Aptos"/>
                            <a:sym typeface="Aptos"/>
                          </a:defRPr>
                        </a:pPr>
                        <a:r>
                          <a:rPr dirty="0"/>
                          <a:t>SUSPENSION REQUIREMENTS:</a:t>
                        </a:r>
                      </a:p>
                      <a:p>
                        <a:pPr algn="l" defTabSz="1828800">
                          <a:defRPr sz="1200" b="1">
                            <a:solidFill>
                              <a:srgbClr val="000000"/>
                            </a:solidFill>
                            <a:latin typeface="Aptos"/>
                            <a:ea typeface="Aptos"/>
                            <a:cs typeface="Aptos"/>
                            <a:sym typeface="Aptos"/>
                          </a:defRPr>
                        </a:pPr>
                        <a:endParaRPr dirty="0"/>
                      </a:p>
                      <a:p>
                        <a:pPr marL="571500" indent="-571500" algn="l" defTabSz="1828800">
                          <a:buClr>
                            <a:srgbClr val="000000"/>
                          </a:buClr>
                          <a:buSzPct val="100000"/>
                          <a:buFont typeface="Helvetica"/>
                          <a:buChar char="▪"/>
                          <a:defRPr sz="3600" b="1">
                            <a:solidFill>
                              <a:srgbClr val="000000"/>
                            </a:solidFill>
                            <a:latin typeface="Aptos"/>
                            <a:ea typeface="Aptos"/>
                            <a:cs typeface="Aptos"/>
                            <a:sym typeface="Aptos"/>
                          </a:defRPr>
                        </a:pPr>
                        <a:r>
                          <a:rPr dirty="0"/>
                          <a:t>High thermal conductivity</a:t>
                        </a:r>
                      </a:p>
                      <a:p>
                        <a:pPr algn="l" defTabSz="1828800">
                          <a:defRPr sz="3600">
                            <a:solidFill>
                              <a:srgbClr val="000000"/>
                            </a:solidFill>
                            <a:latin typeface="Aptos"/>
                            <a:ea typeface="Aptos"/>
                            <a:cs typeface="Aptos"/>
                            <a:sym typeface="Aptos"/>
                          </a:defRPr>
                        </a:pPr>
                        <a:endParaRPr dirty="0"/>
                      </a:p>
                      <a:p>
                        <a:pPr marL="571500" indent="-571500" algn="l" defTabSz="1828800">
                          <a:buClr>
                            <a:srgbClr val="000000"/>
                          </a:buClr>
                          <a:buSzPct val="100000"/>
                          <a:buFont typeface="Helvetica"/>
                          <a:buChar char="▪"/>
                          <a:defRPr sz="2000">
                            <a:solidFill>
                              <a:srgbClr val="000000"/>
                            </a:solidFill>
                            <a:latin typeface="Aptos"/>
                            <a:ea typeface="Aptos"/>
                            <a:cs typeface="Aptos"/>
                            <a:sym typeface="Aptos"/>
                          </a:defRPr>
                        </a:pPr>
                        <a:endParaRPr dirty="0"/>
                      </a:p>
                      <a:p>
                        <a:pPr marL="571500" indent="-571500" algn="l" defTabSz="1828800">
                          <a:buClr>
                            <a:srgbClr val="000000"/>
                          </a:buClr>
                          <a:buSzPct val="100000"/>
                          <a:buFont typeface="Helvetica"/>
                          <a:buChar char="▪"/>
                          <a:defRPr sz="3600" b="1">
                            <a:solidFill>
                              <a:srgbClr val="000000"/>
                            </a:solidFill>
                            <a:latin typeface="Aptos"/>
                            <a:ea typeface="Aptos"/>
                            <a:cs typeface="Aptos"/>
                            <a:sym typeface="Aptos"/>
                          </a:defRPr>
                        </a:pPr>
                        <a:r>
                          <a:rPr dirty="0"/>
                          <a:t>High breaking strength</a:t>
                        </a:r>
                      </a:p>
                      <a:p>
                        <a:pPr algn="l" defTabSz="1828800">
                          <a:defRPr sz="3600">
                            <a:solidFill>
                              <a:srgbClr val="000000"/>
                            </a:solidFill>
                            <a:latin typeface="Aptos"/>
                            <a:ea typeface="Aptos"/>
                            <a:cs typeface="Aptos"/>
                            <a:sym typeface="Aptos"/>
                          </a:defRPr>
                        </a:pPr>
                        <a:endParaRPr dirty="0"/>
                      </a:p>
                      <a:p>
                        <a:pPr algn="l" defTabSz="1828800">
                          <a:defRPr sz="3600">
                            <a:solidFill>
                              <a:srgbClr val="000000"/>
                            </a:solidFill>
                            <a:latin typeface="Aptos"/>
                            <a:ea typeface="Aptos"/>
                            <a:cs typeface="Aptos"/>
                            <a:sym typeface="Aptos"/>
                          </a:defRPr>
                        </a:pPr>
                        <a:endParaRPr dirty="0"/>
                      </a:p>
                      <a:p>
                        <a:pPr marL="571500" indent="-571500" algn="l" defTabSz="1828800">
                          <a:buClr>
                            <a:srgbClr val="000000"/>
                          </a:buClr>
                          <a:buSzPct val="100000"/>
                          <a:buFont typeface="Helvetica"/>
                          <a:buChar char="▪"/>
                          <a:defRPr sz="3600" b="1">
                            <a:solidFill>
                              <a:srgbClr val="000000"/>
                            </a:solidFill>
                            <a:latin typeface="Aptos"/>
                            <a:ea typeface="Aptos"/>
                            <a:cs typeface="Aptos"/>
                            <a:sym typeface="Aptos"/>
                          </a:defRPr>
                        </a:pPr>
                        <a:r>
                          <a:rPr dirty="0"/>
                          <a:t>Low mechanical loss</a:t>
                        </a:r>
                        <a:r>
                          <a:rPr b="0" dirty="0"/>
                          <a:t> (loss angle </a:t>
                        </a:r>
                        <a14:m>
                          <m:oMath xmlns:m="http://schemas.openxmlformats.org/officeDocument/2006/math">
                            <m:r>
                              <a:rPr sz="3450" i="1">
                                <a:solidFill>
                                  <a:srgbClr val="000000"/>
                                </a:solidFill>
                                <a:latin typeface="Cambria Math" panose="02040503050406030204" pitchFamily="18" charset="0"/>
                              </a:rPr>
                              <m:t>𝜙</m:t>
                            </m:r>
                            <m:r>
                              <a:rPr sz="3450" i="1">
                                <a:solidFill>
                                  <a:srgbClr val="000000"/>
                                </a:solidFill>
                                <a:latin typeface="Cambria Math" panose="02040503050406030204" pitchFamily="18" charset="0"/>
                              </a:rPr>
                              <m:t> ~</m:t>
                            </m:r>
                            <m:sSup>
                              <m:sSupPr>
                                <m:ctrlPr>
                                  <a:rPr sz="3450" i="1">
                                    <a:solidFill>
                                      <a:srgbClr val="000000"/>
                                    </a:solidFill>
                                    <a:latin typeface="Cambria Math" panose="02040503050406030204" pitchFamily="18" charset="0"/>
                                  </a:rPr>
                                </m:ctrlPr>
                              </m:sSupPr>
                              <m:e>
                                <m:r>
                                  <a:rPr sz="3450" i="1">
                                    <a:solidFill>
                                      <a:srgbClr val="000000"/>
                                    </a:solidFill>
                                    <a:latin typeface="Cambria Math" panose="02040503050406030204" pitchFamily="18" charset="0"/>
                                  </a:rPr>
                                  <m:t> 10</m:t>
                                </m:r>
                              </m:e>
                              <m:sup>
                                <m:r>
                                  <a:rPr sz="3450" i="1">
                                    <a:solidFill>
                                      <a:srgbClr val="000000"/>
                                    </a:solidFill>
                                    <a:latin typeface="Cambria Math" panose="02040503050406030204" pitchFamily="18" charset="0"/>
                                  </a:rPr>
                                  <m:t>−9</m:t>
                                </m:r>
                              </m:sup>
                            </m:sSup>
                          </m:oMath>
                        </a14:m>
                        <a:r>
                          <a:rPr b="0" dirty="0"/>
                          <a:t>)</a:t>
                        </a:r>
                      </a:p>
                      <a:p>
                        <a:pPr marL="571500" indent="-571500" algn="l" defTabSz="1828800">
                          <a:buClr>
                            <a:srgbClr val="000000"/>
                          </a:buClr>
                          <a:buSzPct val="100000"/>
                          <a:buFont typeface="Helvetica"/>
                          <a:buChar char="▪"/>
                          <a:defRPr sz="3600" b="1">
                            <a:solidFill>
                              <a:srgbClr val="000000"/>
                            </a:solidFill>
                            <a:latin typeface="Aptos"/>
                            <a:ea typeface="Aptos"/>
                            <a:cs typeface="Aptos"/>
                            <a:sym typeface="Aptos"/>
                          </a:defRPr>
                        </a:pPr>
                        <a:r>
                          <a:rPr dirty="0"/>
                          <a:t>Low resonant frequency </a:t>
                        </a:r>
                        <a:r>
                          <a:rPr b="0" dirty="0"/>
                          <a:t>(&lt; 2 Hz)</a:t>
                        </a:r>
                      </a:p>
                    </p:txBody>
                  </p:sp>
                </mc:Choice>
                <mc:Fallback>
                  <p:sp>
                    <p:nvSpPr>
                      <p:cNvPr id="225" name="CasellaDiTesto 13"/>
                      <p:cNvSpPr>
                        <a:spLocks noRot="1" noChangeAspect="1" noMove="1" noResize="1" noEditPoints="1" noAdjustHandles="1" noChangeArrowheads="1" noChangeShapeType="1" noTextEdit="1"/>
                      </p:cNvSpPr>
                      <p:nvPr/>
                    </p:nvSpPr>
                    <p:spPr>
                      <a:xfrm>
                        <a:off x="3069398" y="360985"/>
                        <a:ext cx="964455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blipFill>
                        <a:blip r:embed="rId5"/>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p:sp>
                <p:nvSpPr>
                  <p:cNvPr id="226" name="Connettore 2 15"/>
                  <p:cNvSpPr/>
                  <p:nvPr/>
                </p:nvSpPr>
                <p:spPr>
                  <a:xfrm>
                    <a:off x="2369898" y="645611"/>
                    <a:ext cx="701126" cy="714946"/>
                  </a:xfrm>
                  <a:prstGeom prst="line">
                    <a:avLst/>
                  </a:prstGeom>
                  <a:noFill/>
                  <a:ln w="508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27" name="Connettore 2 17"/>
                  <p:cNvSpPr/>
                  <p:nvPr/>
                </p:nvSpPr>
                <p:spPr>
                  <a:xfrm>
                    <a:off x="1660380" y="2442476"/>
                    <a:ext cx="1317579" cy="473056"/>
                  </a:xfrm>
                  <a:prstGeom prst="line">
                    <a:avLst/>
                  </a:prstGeom>
                  <a:noFill/>
                  <a:ln w="508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28" name="Connettore 2 14"/>
                  <p:cNvSpPr/>
                  <p:nvPr/>
                </p:nvSpPr>
                <p:spPr>
                  <a:xfrm>
                    <a:off x="9521144" y="1442807"/>
                    <a:ext cx="535309" cy="1"/>
                  </a:xfrm>
                  <a:prstGeom prst="line">
                    <a:avLst/>
                  </a:prstGeom>
                  <a:noFill/>
                  <a:ln w="508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mc:AlternateContent xmlns:mc="http://schemas.openxmlformats.org/markup-compatibility/2006">
                <mc:Choice xmlns:a14="http://schemas.microsoft.com/office/drawing/2010/main" Requires="a14">
                  <p:sp>
                    <p:nvSpPr>
                      <p:cNvPr id="229" name="CasellaDiTesto 16"/>
                      <p:cNvSpPr txBox="1"/>
                      <p:nvPr/>
                    </p:nvSpPr>
                    <p:spPr>
                      <a:xfrm>
                        <a:off x="10420468" y="1131663"/>
                        <a:ext cx="2245543" cy="426939"/>
                      </a:xfrm>
                      <a:prstGeom prst="rect">
                        <a:avLst/>
                      </a:prstGeom>
                      <a:noFill/>
                      <a:ln w="12700" cap="flat">
                        <a:noFill/>
                        <a:miter lim="400000"/>
                      </a:ln>
                      <a:effectLst/>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sSub>
                                <m:sSubPr>
                                  <m:ctrlPr>
                                    <a:rPr sz="3600">
                                      <a:solidFill>
                                        <a:srgbClr val="000000"/>
                                      </a:solidFill>
                                      <a:latin typeface="Cambria Math" panose="02040503050406030204" pitchFamily="18" charset="0"/>
                                    </a:rPr>
                                  </m:ctrlPr>
                                </m:sSubPr>
                                <m:e>
                                  <m:r>
                                    <a:rPr sz="3600" i="1">
                                      <a:solidFill>
                                        <a:srgbClr val="000000"/>
                                      </a:solidFill>
                                      <a:latin typeface="Cambria Math" panose="02040503050406030204" pitchFamily="18" charset="0"/>
                                    </a:rPr>
                                    <m:t>∅</m:t>
                                  </m:r>
                                </m:e>
                                <m:sub>
                                  <m:r>
                                    <a:rPr sz="3600" i="1">
                                      <a:solidFill>
                                        <a:srgbClr val="000000"/>
                                      </a:solidFill>
                                      <a:latin typeface="Cambria Math" panose="02040503050406030204" pitchFamily="18" charset="0"/>
                                    </a:rPr>
                                    <m:t>𝑆𝑖</m:t>
                                  </m:r>
                                </m:sub>
                              </m:sSub>
                              <m:r>
                                <a:rPr sz="3600" i="1">
                                  <a:solidFill>
                                    <a:srgbClr val="000000"/>
                                  </a:solidFill>
                                  <a:latin typeface="Cambria Math" panose="02040503050406030204" pitchFamily="18" charset="0"/>
                                </a:rPr>
                                <m:t>=3 </m:t>
                              </m:r>
                              <m:r>
                                <m:rPr>
                                  <m:sty m:val="p"/>
                                </m:rPr>
                                <a:rPr sz="3600" i="1">
                                  <a:solidFill>
                                    <a:srgbClr val="000000"/>
                                  </a:solidFill>
                                  <a:latin typeface="Cambria Math" panose="02040503050406030204" pitchFamily="18" charset="0"/>
                                </a:rPr>
                                <m:t>mm</m:t>
                              </m:r>
                            </m:oMath>
                          </m:oMathPara>
                        </a14:m>
                        <a:endParaRPr sz="3600" dirty="0"/>
                      </a:p>
                    </p:txBody>
                  </p:sp>
                </mc:Choice>
                <mc:Fallback>
                  <p:sp>
                    <p:nvSpPr>
                      <p:cNvPr id="229" name="CasellaDiTesto 16"/>
                      <p:cNvSpPr txBox="1">
                        <a:spLocks noRot="1" noChangeAspect="1" noMove="1" noResize="1" noEditPoints="1" noAdjustHandles="1" noChangeArrowheads="1" noChangeShapeType="1" noTextEdit="1"/>
                      </p:cNvSpPr>
                      <p:nvPr/>
                    </p:nvSpPr>
                    <p:spPr>
                      <a:xfrm>
                        <a:off x="10420468" y="1131663"/>
                        <a:ext cx="2245543" cy="426939"/>
                      </a:xfrm>
                      <a:prstGeom prst="rect">
                        <a:avLst/>
                      </a:prstGeom>
                      <a:blipFill>
                        <a:blip r:embed="rId6"/>
                        <a:stretch>
                          <a:fillRect l="-8475" t="-5714" r="-9040" b="-80000"/>
                        </a:stretch>
                      </a:blipFill>
                      <a:ln w="12700" cap="flat">
                        <a:noFill/>
                        <a:miter lim="400000"/>
                      </a:ln>
                      <a:effectLst/>
                    </p:spPr>
                    <p:txBody>
                      <a:bodyPr/>
                      <a:lstStyle/>
                      <a:p>
                        <a:r>
                          <a:rPr lang="it-IT">
                            <a:noFill/>
                          </a:rPr>
                          <a:t> </a:t>
                        </a:r>
                      </a:p>
                    </p:txBody>
                  </p:sp>
                </mc:Fallback>
              </mc:AlternateContent>
            </p:grpSp>
            <p:sp>
              <p:nvSpPr>
                <p:cNvPr id="231" name="CasellaDiTesto 21"/>
                <p:cNvSpPr/>
                <p:nvPr/>
              </p:nvSpPr>
              <p:spPr>
                <a:xfrm>
                  <a:off x="3629972" y="3202497"/>
                  <a:ext cx="742179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l" defTabSz="1828800">
                    <a:defRPr sz="3600">
                      <a:solidFill>
                        <a:srgbClr val="000000"/>
                      </a:solidFill>
                      <a:latin typeface="Aptos"/>
                      <a:ea typeface="Aptos"/>
                      <a:cs typeface="Aptos"/>
                      <a:sym typeface="Aptos"/>
                    </a:defRPr>
                  </a:lvl1pPr>
                </a:lstStyle>
                <a:p>
                  <a:r>
                    <a:t>220 MPa with a safety factor of 3</a:t>
                  </a:r>
                </a:p>
              </p:txBody>
            </p:sp>
          </p:grpSp>
          <p:sp>
            <p:nvSpPr>
              <p:cNvPr id="233" name="TextBox 15"/>
              <p:cNvSpPr/>
              <p:nvPr/>
            </p:nvSpPr>
            <p:spPr>
              <a:xfrm>
                <a:off x="486806" y="3907745"/>
                <a:ext cx="223787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l" defTabSz="1828800">
                  <a:defRPr sz="3600">
                    <a:solidFill>
                      <a:srgbClr val="000000"/>
                    </a:solidFill>
                    <a:latin typeface="Aptos"/>
                    <a:ea typeface="Aptos"/>
                    <a:cs typeface="Aptos"/>
                    <a:sym typeface="Aptos"/>
                  </a:defRPr>
                </a:lvl1pPr>
              </a:lstStyle>
              <a:p>
                <a:r>
                  <a:t>Low thermal noise</a:t>
                </a:r>
              </a:p>
            </p:txBody>
          </p:sp>
          <p:sp>
            <p:nvSpPr>
              <p:cNvPr id="234" name="TextBox 18"/>
              <p:cNvSpPr/>
              <p:nvPr/>
            </p:nvSpPr>
            <p:spPr>
              <a:xfrm>
                <a:off x="553991" y="6212306"/>
                <a:ext cx="762789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l" defTabSz="1828800">
                  <a:defRPr sz="3600">
                    <a:solidFill>
                      <a:srgbClr val="000000"/>
                    </a:solidFill>
                    <a:latin typeface="Aptos"/>
                    <a:ea typeface="Aptos"/>
                    <a:cs typeface="Aptos"/>
                    <a:sym typeface="Aptos"/>
                  </a:defRPr>
                </a:lvl1pPr>
              </a:lstStyle>
              <a:p>
                <a:r>
                  <a:t>Cryogenic temperature (10 K -20 K )</a:t>
                </a:r>
              </a:p>
            </p:txBody>
          </p:sp>
          <p:sp>
            <p:nvSpPr>
              <p:cNvPr id="235" name="Connettore 2 17"/>
              <p:cNvSpPr/>
              <p:nvPr/>
            </p:nvSpPr>
            <p:spPr>
              <a:xfrm flipV="1">
                <a:off x="1196500" y="3420151"/>
                <a:ext cx="17581" cy="449887"/>
              </a:xfrm>
              <a:prstGeom prst="line">
                <a:avLst/>
              </a:prstGeom>
              <a:noFill/>
              <a:ln w="508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36" name="Connettore 2 17"/>
              <p:cNvSpPr/>
              <p:nvPr/>
            </p:nvSpPr>
            <p:spPr>
              <a:xfrm>
                <a:off x="2392997" y="4793367"/>
                <a:ext cx="1115757" cy="1"/>
              </a:xfrm>
              <a:prstGeom prst="line">
                <a:avLst/>
              </a:prstGeom>
              <a:noFill/>
              <a:ln w="508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37" name="Connettore 2 17"/>
              <p:cNvSpPr/>
              <p:nvPr/>
            </p:nvSpPr>
            <p:spPr>
              <a:xfrm>
                <a:off x="1196500" y="5716697"/>
                <a:ext cx="8789" cy="457901"/>
              </a:xfrm>
              <a:prstGeom prst="line">
                <a:avLst/>
              </a:prstGeom>
              <a:noFill/>
              <a:ln w="508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38" name="Oval 39"/>
              <p:cNvSpPr/>
              <p:nvPr/>
            </p:nvSpPr>
            <p:spPr>
              <a:xfrm>
                <a:off x="0" y="3870038"/>
                <a:ext cx="2393001" cy="1846661"/>
              </a:xfrm>
              <a:prstGeom prst="ellipse">
                <a:avLst/>
              </a:prstGeom>
              <a:noFill/>
              <a:ln w="38100" cap="flat">
                <a:solidFill>
                  <a:srgbClr val="092937"/>
                </a:solidFill>
                <a:prstDash val="solid"/>
                <a:miter lim="800000"/>
              </a:ln>
              <a:effectLst/>
            </p:spPr>
            <p:txBody>
              <a:bodyPr wrap="square" lIns="91439" tIns="91439" rIns="91439" bIns="91439" numCol="1" anchor="ctr">
                <a:noAutofit/>
              </a:bodyPr>
              <a:lstStyle/>
              <a:p>
                <a:pPr defTabSz="1828800">
                  <a:defRPr sz="3600">
                    <a:solidFill>
                      <a:srgbClr val="FFFFFF"/>
                    </a:solidFill>
                    <a:latin typeface="Aptos"/>
                    <a:ea typeface="Aptos"/>
                    <a:cs typeface="Aptos"/>
                    <a:sym typeface="Aptos"/>
                  </a:defRPr>
                </a:pPr>
                <a:endParaRPr/>
              </a:p>
            </p:txBody>
          </p:sp>
        </p:grpSp>
        <p:sp>
          <p:nvSpPr>
            <p:cNvPr id="240" name="Rectangle 74"/>
            <p:cNvSpPr/>
            <p:nvPr/>
          </p:nvSpPr>
          <p:spPr>
            <a:xfrm>
              <a:off x="3321343" y="345506"/>
              <a:ext cx="10169949" cy="5339561"/>
            </a:xfrm>
            <a:prstGeom prst="rect">
              <a:avLst/>
            </a:prstGeom>
            <a:noFill/>
            <a:ln w="38100" cap="flat">
              <a:solidFill>
                <a:srgbClr val="092937"/>
              </a:solidFill>
              <a:prstDash val="solid"/>
              <a:miter lim="800000"/>
            </a:ln>
            <a:effectLst/>
          </p:spPr>
          <p:txBody>
            <a:bodyPr wrap="square" lIns="91439" tIns="91439" rIns="91439" bIns="91439" numCol="1" anchor="ctr">
              <a:noAutofit/>
            </a:bodyPr>
            <a:lstStyle/>
            <a:p>
              <a:pPr defTabSz="1828800">
                <a:defRPr sz="3600">
                  <a:solidFill>
                    <a:srgbClr val="FFFFFF"/>
                  </a:solidFill>
                  <a:latin typeface="Aptos"/>
                  <a:ea typeface="Aptos"/>
                  <a:cs typeface="Aptos"/>
                  <a:sym typeface="Aptos"/>
                </a:defRPr>
              </a:pPr>
              <a:endParaRPr/>
            </a:p>
          </p:txBody>
        </p:sp>
        <p:sp>
          <p:nvSpPr>
            <p:cNvPr id="241" name="TextBox 92"/>
            <p:cNvSpPr/>
            <p:nvPr/>
          </p:nvSpPr>
          <p:spPr>
            <a:xfrm>
              <a:off x="11443033" y="1923297"/>
              <a:ext cx="290569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l" defTabSz="1828800">
                <a:defRPr sz="3600">
                  <a:solidFill>
                    <a:srgbClr val="000000"/>
                  </a:solidFill>
                  <a:latin typeface="Aptos"/>
                  <a:ea typeface="Aptos"/>
                  <a:cs typeface="Aptos"/>
                  <a:sym typeface="Aptos"/>
                </a:defRPr>
              </a:lvl1pPr>
            </a:lstStyle>
            <a:p>
              <a:r>
                <a:t>Excellent surface quality</a:t>
              </a:r>
            </a:p>
          </p:txBody>
        </p:sp>
        <p:sp>
          <p:nvSpPr>
            <p:cNvPr id="242" name="Connettore 2 14"/>
            <p:cNvSpPr/>
            <p:nvPr/>
          </p:nvSpPr>
          <p:spPr>
            <a:xfrm>
              <a:off x="9533494" y="2829657"/>
              <a:ext cx="1520643" cy="1"/>
            </a:xfrm>
            <a:prstGeom prst="line">
              <a:avLst/>
            </a:prstGeom>
            <a:noFill/>
            <a:ln w="508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grpSp>
      <p:sp>
        <p:nvSpPr>
          <p:cNvPr id="244"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45"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rPr dirty="0"/>
              <a:t>Michele Arcangelo </a:t>
            </a:r>
            <a:r>
              <a:rPr dirty="0" err="1"/>
              <a:t>Dicorato</a:t>
            </a:r>
            <a:r>
              <a:rPr dirty="0"/>
              <a:t> and Nicolò Baldicchi, PAS Rome meeting 2026</a:t>
            </a:r>
          </a:p>
        </p:txBody>
      </p:sp>
      <p:sp>
        <p:nvSpPr>
          <p:cNvPr id="246" name="Title 1"/>
          <p:cNvSpPr txBox="1"/>
          <p:nvPr/>
        </p:nvSpPr>
        <p:spPr>
          <a:xfrm>
            <a:off x="533400" y="338732"/>
            <a:ext cx="21031200"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Towards the development of a silicon cryogenic suspension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object 2"/>
          <p:cNvSpPr txBox="1"/>
          <p:nvPr/>
        </p:nvSpPr>
        <p:spPr>
          <a:xfrm>
            <a:off x="2948273" y="2124463"/>
            <a:ext cx="20494465" cy="7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indent="38100" algn="l" defTabSz="1828800">
              <a:lnSpc>
                <a:spcPct val="90000"/>
              </a:lnSpc>
              <a:spcBef>
                <a:spcPts val="200"/>
              </a:spcBef>
              <a:defRPr sz="4800" spc="-228">
                <a:solidFill>
                  <a:srgbClr val="000000"/>
                </a:solidFill>
                <a:latin typeface="Aptos Display"/>
                <a:ea typeface="Aptos Display"/>
                <a:cs typeface="Aptos Display"/>
                <a:sym typeface="Aptos Display"/>
              </a:defRPr>
            </a:pPr>
            <a:r>
              <a:t>LEIBNIZ</a:t>
            </a:r>
            <a:r>
              <a:rPr spc="-590"/>
              <a:t> </a:t>
            </a:r>
            <a:r>
              <a:rPr spc="-60" baseline="19002"/>
              <a:t>-</a:t>
            </a:r>
            <a:r>
              <a:rPr spc="-568" baseline="19002"/>
              <a:t> </a:t>
            </a:r>
            <a:r>
              <a:rPr spc="-209"/>
              <a:t>INSTITUT</a:t>
            </a:r>
            <a:r>
              <a:rPr spc="-50"/>
              <a:t> </a:t>
            </a:r>
            <a:r>
              <a:rPr spc="-200"/>
              <a:t>FÜR</a:t>
            </a:r>
            <a:r>
              <a:rPr spc="90"/>
              <a:t> </a:t>
            </a:r>
            <a:r>
              <a:rPr spc="-209"/>
              <a:t>KRISTALLZÜCHTUNG</a:t>
            </a:r>
          </a:p>
        </p:txBody>
      </p:sp>
      <p:pic>
        <p:nvPicPr>
          <p:cNvPr id="249" name="object 3" descr="object 3"/>
          <p:cNvPicPr>
            <a:picLocks noChangeAspect="1"/>
          </p:cNvPicPr>
          <p:nvPr/>
        </p:nvPicPr>
        <p:blipFill>
          <a:blip r:embed="rId3"/>
          <a:stretch>
            <a:fillRect/>
          </a:stretch>
        </p:blipFill>
        <p:spPr>
          <a:xfrm>
            <a:off x="727726" y="2000295"/>
            <a:ext cx="1764183" cy="789763"/>
          </a:xfrm>
          <a:prstGeom prst="rect">
            <a:avLst/>
          </a:prstGeom>
          <a:ln w="12700">
            <a:miter lim="400000"/>
          </a:ln>
        </p:spPr>
      </p:pic>
      <p:grpSp>
        <p:nvGrpSpPr>
          <p:cNvPr id="308" name="Group 7"/>
          <p:cNvGrpSpPr/>
          <p:nvPr/>
        </p:nvGrpSpPr>
        <p:grpSpPr>
          <a:xfrm>
            <a:off x="8327678" y="3318513"/>
            <a:ext cx="15505077" cy="9551420"/>
            <a:chOff x="0" y="0"/>
            <a:chExt cx="15505075" cy="9551418"/>
          </a:xfrm>
        </p:grpSpPr>
        <p:grpSp>
          <p:nvGrpSpPr>
            <p:cNvPr id="263" name="object 10"/>
            <p:cNvGrpSpPr/>
            <p:nvPr/>
          </p:nvGrpSpPr>
          <p:grpSpPr>
            <a:xfrm>
              <a:off x="1670173" y="808483"/>
              <a:ext cx="5556760" cy="8723884"/>
              <a:chOff x="0" y="0"/>
              <a:chExt cx="5556757" cy="8723882"/>
            </a:xfrm>
          </p:grpSpPr>
          <p:pic>
            <p:nvPicPr>
              <p:cNvPr id="250" name="object 11" descr="object 11"/>
              <p:cNvPicPr>
                <a:picLocks noChangeAspect="1"/>
              </p:cNvPicPr>
              <p:nvPr/>
            </p:nvPicPr>
            <p:blipFill>
              <a:blip r:embed="rId4"/>
              <a:stretch>
                <a:fillRect/>
              </a:stretch>
            </p:blipFill>
            <p:spPr>
              <a:xfrm>
                <a:off x="0" y="0"/>
                <a:ext cx="5199889" cy="8723883"/>
              </a:xfrm>
              <a:prstGeom prst="rect">
                <a:avLst/>
              </a:prstGeom>
              <a:ln w="12700" cap="flat">
                <a:noFill/>
                <a:miter lim="400000"/>
              </a:ln>
              <a:effectLst/>
            </p:spPr>
          </p:pic>
          <p:grpSp>
            <p:nvGrpSpPr>
              <p:cNvPr id="254" name="object 12"/>
              <p:cNvGrpSpPr/>
              <p:nvPr/>
            </p:nvGrpSpPr>
            <p:grpSpPr>
              <a:xfrm>
                <a:off x="3140964" y="435102"/>
                <a:ext cx="2224785" cy="152401"/>
                <a:chOff x="0" y="0"/>
                <a:chExt cx="2224784" cy="152400"/>
              </a:xfrm>
            </p:grpSpPr>
            <p:sp>
              <p:nvSpPr>
                <p:cNvPr id="251" name="Forma"/>
                <p:cNvSpPr/>
                <p:nvPr/>
              </p:nvSpPr>
              <p:spPr>
                <a:xfrm>
                  <a:off x="0" y="0"/>
                  <a:ext cx="152400" cy="1524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21600" y="21600"/>
                      </a:lnTo>
                      <a:lnTo>
                        <a:pt x="21600" y="13500"/>
                      </a:lnTo>
                      <a:lnTo>
                        <a:pt x="18000" y="13500"/>
                      </a:lnTo>
                      <a:lnTo>
                        <a:pt x="18000" y="8100"/>
                      </a:lnTo>
                      <a:lnTo>
                        <a:pt x="21600" y="8100"/>
                      </a:lnTo>
                      <a:lnTo>
                        <a:pt x="21600" y="0"/>
                      </a:lnTo>
                      <a:close/>
                    </a:path>
                  </a:pathLst>
                </a:custGeom>
                <a:solidFill>
                  <a:srgbClr val="C0000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52" name="Rettangolo"/>
                <p:cNvSpPr/>
                <p:nvPr/>
              </p:nvSpPr>
              <p:spPr>
                <a:xfrm>
                  <a:off x="152400" y="57150"/>
                  <a:ext cx="2072385" cy="38100"/>
                </a:xfrm>
                <a:prstGeom prst="rect">
                  <a:avLst/>
                </a:prstGeom>
                <a:solidFill>
                  <a:srgbClr val="C0000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53" name="Rettangolo"/>
                <p:cNvSpPr/>
                <p:nvPr/>
              </p:nvSpPr>
              <p:spPr>
                <a:xfrm>
                  <a:off x="127000" y="57150"/>
                  <a:ext cx="25400" cy="38100"/>
                </a:xfrm>
                <a:prstGeom prst="rect">
                  <a:avLst/>
                </a:prstGeom>
                <a:no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grpSp>
          <p:grpSp>
            <p:nvGrpSpPr>
              <p:cNvPr id="258" name="object 13"/>
              <p:cNvGrpSpPr/>
              <p:nvPr/>
            </p:nvGrpSpPr>
            <p:grpSpPr>
              <a:xfrm>
                <a:off x="2996945" y="3564382"/>
                <a:ext cx="2559813" cy="152401"/>
                <a:chOff x="0" y="0"/>
                <a:chExt cx="2559812" cy="152400"/>
              </a:xfrm>
            </p:grpSpPr>
            <p:sp>
              <p:nvSpPr>
                <p:cNvPr id="255" name="Forma"/>
                <p:cNvSpPr/>
                <p:nvPr/>
              </p:nvSpPr>
              <p:spPr>
                <a:xfrm>
                  <a:off x="0" y="0"/>
                  <a:ext cx="152653" cy="1524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692"/>
                      </a:lnTo>
                      <a:lnTo>
                        <a:pt x="21492" y="21600"/>
                      </a:lnTo>
                      <a:lnTo>
                        <a:pt x="21525" y="15120"/>
                      </a:lnTo>
                      <a:lnTo>
                        <a:pt x="21533" y="13481"/>
                      </a:lnTo>
                      <a:lnTo>
                        <a:pt x="17934" y="13481"/>
                      </a:lnTo>
                      <a:lnTo>
                        <a:pt x="17959" y="9720"/>
                      </a:lnTo>
                      <a:lnTo>
                        <a:pt x="17970" y="8081"/>
                      </a:lnTo>
                      <a:lnTo>
                        <a:pt x="21560" y="8081"/>
                      </a:lnTo>
                      <a:lnTo>
                        <a:pt x="21600" y="0"/>
                      </a:lnTo>
                      <a:close/>
                    </a:path>
                  </a:pathLst>
                </a:custGeom>
                <a:solidFill>
                  <a:srgbClr val="5B9BD4"/>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56" name="Forma"/>
                <p:cNvSpPr/>
                <p:nvPr/>
              </p:nvSpPr>
              <p:spPr>
                <a:xfrm>
                  <a:off x="152177" y="57015"/>
                  <a:ext cx="2407636" cy="49665"/>
                </a:xfrm>
                <a:custGeom>
                  <a:avLst/>
                  <a:gdLst/>
                  <a:ahLst/>
                  <a:cxnLst>
                    <a:cxn ang="0">
                      <a:pos x="wd2" y="hd2"/>
                    </a:cxn>
                    <a:cxn ang="5400000">
                      <a:pos x="wd2" y="hd2"/>
                    </a:cxn>
                    <a:cxn ang="10800000">
                      <a:pos x="wd2" y="hd2"/>
                    </a:cxn>
                    <a:cxn ang="16200000">
                      <a:pos x="wd2" y="hd2"/>
                    </a:cxn>
                  </a:cxnLst>
                  <a:rect l="0" t="0" r="r" b="b"/>
                  <a:pathLst>
                    <a:path w="21600" h="21600" extrusionOk="0">
                      <a:moveTo>
                        <a:pt x="2" y="0"/>
                      </a:moveTo>
                      <a:lnTo>
                        <a:pt x="0" y="16571"/>
                      </a:lnTo>
                      <a:lnTo>
                        <a:pt x="21598" y="21600"/>
                      </a:lnTo>
                      <a:lnTo>
                        <a:pt x="21600" y="8012"/>
                      </a:lnTo>
                      <a:lnTo>
                        <a:pt x="21600" y="5029"/>
                      </a:lnTo>
                      <a:lnTo>
                        <a:pt x="2" y="0"/>
                      </a:lnTo>
                      <a:close/>
                    </a:path>
                  </a:pathLst>
                </a:custGeom>
                <a:solidFill>
                  <a:srgbClr val="5B9BD4"/>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57" name="Forma"/>
                <p:cNvSpPr/>
                <p:nvPr/>
              </p:nvSpPr>
              <p:spPr>
                <a:xfrm>
                  <a:off x="126744" y="57015"/>
                  <a:ext cx="25625" cy="381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4" y="0"/>
                      </a:lnTo>
                      <a:lnTo>
                        <a:pt x="150" y="6556"/>
                      </a:lnTo>
                      <a:lnTo>
                        <a:pt x="0" y="21600"/>
                      </a:lnTo>
                      <a:lnTo>
                        <a:pt x="21440" y="21600"/>
                      </a:lnTo>
                      <a:lnTo>
                        <a:pt x="21600" y="0"/>
                      </a:lnTo>
                      <a:close/>
                    </a:path>
                  </a:pathLst>
                </a:custGeom>
                <a:no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grpSp>
          <p:grpSp>
            <p:nvGrpSpPr>
              <p:cNvPr id="262" name="object 14"/>
              <p:cNvGrpSpPr/>
              <p:nvPr/>
            </p:nvGrpSpPr>
            <p:grpSpPr>
              <a:xfrm>
                <a:off x="4215129" y="2094484"/>
                <a:ext cx="990345" cy="152401"/>
                <a:chOff x="0" y="0"/>
                <a:chExt cx="990344" cy="152400"/>
              </a:xfrm>
            </p:grpSpPr>
            <p:sp>
              <p:nvSpPr>
                <p:cNvPr id="259" name="Forma"/>
                <p:cNvSpPr/>
                <p:nvPr/>
              </p:nvSpPr>
              <p:spPr>
                <a:xfrm>
                  <a:off x="0" y="0"/>
                  <a:ext cx="152400" cy="1524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21600" y="21600"/>
                      </a:lnTo>
                      <a:lnTo>
                        <a:pt x="21600" y="13500"/>
                      </a:lnTo>
                      <a:lnTo>
                        <a:pt x="18000" y="13500"/>
                      </a:lnTo>
                      <a:lnTo>
                        <a:pt x="18000" y="8100"/>
                      </a:lnTo>
                      <a:lnTo>
                        <a:pt x="21600" y="8100"/>
                      </a:lnTo>
                      <a:lnTo>
                        <a:pt x="21600" y="0"/>
                      </a:lnTo>
                      <a:close/>
                    </a:path>
                  </a:pathLst>
                </a:custGeom>
                <a:solidFill>
                  <a:srgbClr val="EC7C3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60" name="Rettangolo"/>
                <p:cNvSpPr/>
                <p:nvPr/>
              </p:nvSpPr>
              <p:spPr>
                <a:xfrm>
                  <a:off x="152400" y="57150"/>
                  <a:ext cx="837945" cy="38100"/>
                </a:xfrm>
                <a:prstGeom prst="rect">
                  <a:avLst/>
                </a:prstGeom>
                <a:solidFill>
                  <a:srgbClr val="EC7C3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61" name="Rettangolo"/>
                <p:cNvSpPr/>
                <p:nvPr/>
              </p:nvSpPr>
              <p:spPr>
                <a:xfrm>
                  <a:off x="127000" y="57150"/>
                  <a:ext cx="25400" cy="38100"/>
                </a:xfrm>
                <a:prstGeom prst="rect">
                  <a:avLst/>
                </a:prstGeom>
                <a:no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grpSp>
        </p:grpSp>
        <p:grpSp>
          <p:nvGrpSpPr>
            <p:cNvPr id="287" name="object 15"/>
            <p:cNvGrpSpPr/>
            <p:nvPr/>
          </p:nvGrpSpPr>
          <p:grpSpPr>
            <a:xfrm>
              <a:off x="8626981" y="808485"/>
              <a:ext cx="5364736" cy="8742934"/>
              <a:chOff x="0" y="0"/>
              <a:chExt cx="5364734" cy="8742932"/>
            </a:xfrm>
          </p:grpSpPr>
          <p:pic>
            <p:nvPicPr>
              <p:cNvPr id="264" name="object 16" descr="object 16"/>
              <p:cNvPicPr>
                <a:picLocks noChangeAspect="1"/>
              </p:cNvPicPr>
              <p:nvPr/>
            </p:nvPicPr>
            <p:blipFill>
              <a:blip r:embed="rId5"/>
              <a:stretch>
                <a:fillRect/>
              </a:stretch>
            </p:blipFill>
            <p:spPr>
              <a:xfrm>
                <a:off x="183896" y="0"/>
                <a:ext cx="5180839" cy="8742933"/>
              </a:xfrm>
              <a:prstGeom prst="rect">
                <a:avLst/>
              </a:prstGeom>
              <a:ln w="12700" cap="flat">
                <a:noFill/>
                <a:miter lim="400000"/>
              </a:ln>
              <a:effectLst/>
            </p:spPr>
          </p:pic>
          <p:grpSp>
            <p:nvGrpSpPr>
              <p:cNvPr id="272" name="object 17"/>
              <p:cNvGrpSpPr/>
              <p:nvPr/>
            </p:nvGrpSpPr>
            <p:grpSpPr>
              <a:xfrm>
                <a:off x="82549" y="492506"/>
                <a:ext cx="2304542" cy="2958085"/>
                <a:chOff x="0" y="0"/>
                <a:chExt cx="2304540" cy="2958084"/>
              </a:xfrm>
            </p:grpSpPr>
            <p:sp>
              <p:nvSpPr>
                <p:cNvPr id="265" name="Forma"/>
                <p:cNvSpPr/>
                <p:nvPr/>
              </p:nvSpPr>
              <p:spPr>
                <a:xfrm>
                  <a:off x="2144776" y="2900698"/>
                  <a:ext cx="146053" cy="57387"/>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1600"/>
                      </a:lnTo>
                      <a:lnTo>
                        <a:pt x="21600" y="1236"/>
                      </a:lnTo>
                      <a:lnTo>
                        <a:pt x="4620" y="1236"/>
                      </a:lnTo>
                      <a:lnTo>
                        <a:pt x="940" y="0"/>
                      </a:lnTo>
                      <a:close/>
                    </a:path>
                  </a:pathLst>
                </a:custGeom>
                <a:solidFill>
                  <a:srgbClr val="C0000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66" name="Forma"/>
                <p:cNvSpPr/>
                <p:nvPr/>
              </p:nvSpPr>
              <p:spPr>
                <a:xfrm>
                  <a:off x="2151129" y="2862900"/>
                  <a:ext cx="29713" cy="41083"/>
                </a:xfrm>
                <a:custGeom>
                  <a:avLst/>
                  <a:gdLst/>
                  <a:ahLst/>
                  <a:cxnLst>
                    <a:cxn ang="0">
                      <a:pos x="wd2" y="hd2"/>
                    </a:cxn>
                    <a:cxn ang="5400000">
                      <a:pos x="wd2" y="hd2"/>
                    </a:cxn>
                    <a:cxn ang="10800000">
                      <a:pos x="wd2" y="hd2"/>
                    </a:cxn>
                    <a:cxn ang="16200000">
                      <a:pos x="wd2" y="hd2"/>
                    </a:cxn>
                  </a:cxnLst>
                  <a:rect l="0" t="0" r="r" b="b"/>
                  <a:pathLst>
                    <a:path w="21600" h="21600" extrusionOk="0">
                      <a:moveTo>
                        <a:pt x="3043" y="0"/>
                      </a:moveTo>
                      <a:lnTo>
                        <a:pt x="144" y="18929"/>
                      </a:lnTo>
                      <a:lnTo>
                        <a:pt x="0" y="19873"/>
                      </a:lnTo>
                      <a:lnTo>
                        <a:pt x="18092" y="21600"/>
                      </a:lnTo>
                      <a:lnTo>
                        <a:pt x="21553" y="2102"/>
                      </a:lnTo>
                      <a:lnTo>
                        <a:pt x="21600" y="1835"/>
                      </a:lnTo>
                      <a:lnTo>
                        <a:pt x="3043" y="0"/>
                      </a:lnTo>
                      <a:close/>
                    </a:path>
                  </a:pathLst>
                </a:custGeom>
                <a:solidFill>
                  <a:srgbClr val="C0000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67" name="Forma"/>
                <p:cNvSpPr/>
                <p:nvPr/>
              </p:nvSpPr>
              <p:spPr>
                <a:xfrm>
                  <a:off x="2155316" y="2806700"/>
                  <a:ext cx="149225" cy="97283"/>
                </a:xfrm>
                <a:custGeom>
                  <a:avLst/>
                  <a:gdLst/>
                  <a:ahLst/>
                  <a:cxnLst>
                    <a:cxn ang="0">
                      <a:pos x="wd2" y="hd2"/>
                    </a:cxn>
                    <a:cxn ang="5400000">
                      <a:pos x="wd2" y="hd2"/>
                    </a:cxn>
                    <a:cxn ang="10800000">
                      <a:pos x="wd2" y="hd2"/>
                    </a:cxn>
                    <a:cxn ang="16200000">
                      <a:pos x="wd2" y="hd2"/>
                    </a:cxn>
                  </a:cxnLst>
                  <a:rect l="0" t="0" r="r" b="b"/>
                  <a:pathLst>
                    <a:path w="21600" h="21600" extrusionOk="0">
                      <a:moveTo>
                        <a:pt x="901" y="0"/>
                      </a:moveTo>
                      <a:lnTo>
                        <a:pt x="20" y="12203"/>
                      </a:lnTo>
                      <a:lnTo>
                        <a:pt x="0" y="12478"/>
                      </a:lnTo>
                      <a:lnTo>
                        <a:pt x="3695" y="13253"/>
                      </a:lnTo>
                      <a:lnTo>
                        <a:pt x="2996" y="21600"/>
                      </a:lnTo>
                      <a:lnTo>
                        <a:pt x="19615" y="21600"/>
                      </a:lnTo>
                      <a:lnTo>
                        <a:pt x="21600" y="20472"/>
                      </a:lnTo>
                      <a:lnTo>
                        <a:pt x="901" y="0"/>
                      </a:lnTo>
                      <a:close/>
                    </a:path>
                  </a:pathLst>
                </a:custGeom>
                <a:solidFill>
                  <a:srgbClr val="C0000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68" name="Forma"/>
                <p:cNvSpPr/>
                <p:nvPr/>
              </p:nvSpPr>
              <p:spPr>
                <a:xfrm>
                  <a:off x="1035810" y="936497"/>
                  <a:ext cx="1119507" cy="1964202"/>
                </a:xfrm>
                <a:custGeom>
                  <a:avLst/>
                  <a:gdLst/>
                  <a:ahLst/>
                  <a:cxnLst>
                    <a:cxn ang="0">
                      <a:pos x="wd2" y="hd2"/>
                    </a:cxn>
                    <a:cxn ang="5400000">
                      <a:pos x="wd2" y="hd2"/>
                    </a:cxn>
                    <a:cxn ang="10800000">
                      <a:pos x="wd2" y="hd2"/>
                    </a:cxn>
                    <a:cxn ang="16200000">
                      <a:pos x="wd2" y="hd2"/>
                    </a:cxn>
                  </a:cxnLst>
                  <a:rect l="0" t="0" r="r" b="b"/>
                  <a:pathLst>
                    <a:path w="21600" h="21600" extrusionOk="0">
                      <a:moveTo>
                        <a:pt x="779" y="0"/>
                      </a:moveTo>
                      <a:lnTo>
                        <a:pt x="0" y="0"/>
                      </a:lnTo>
                      <a:lnTo>
                        <a:pt x="426" y="693"/>
                      </a:lnTo>
                      <a:lnTo>
                        <a:pt x="796" y="1391"/>
                      </a:lnTo>
                      <a:lnTo>
                        <a:pt x="1385" y="2805"/>
                      </a:lnTo>
                      <a:lnTo>
                        <a:pt x="1755" y="4243"/>
                      </a:lnTo>
                      <a:lnTo>
                        <a:pt x="1759" y="4279"/>
                      </a:lnTo>
                      <a:lnTo>
                        <a:pt x="1760" y="4288"/>
                      </a:lnTo>
                      <a:lnTo>
                        <a:pt x="1854" y="4994"/>
                      </a:lnTo>
                      <a:lnTo>
                        <a:pt x="1858" y="5023"/>
                      </a:lnTo>
                      <a:lnTo>
                        <a:pt x="1887" y="5751"/>
                      </a:lnTo>
                      <a:lnTo>
                        <a:pt x="1920" y="6465"/>
                      </a:lnTo>
                      <a:lnTo>
                        <a:pt x="1921" y="6497"/>
                      </a:lnTo>
                      <a:lnTo>
                        <a:pt x="2011" y="7186"/>
                      </a:lnTo>
                      <a:lnTo>
                        <a:pt x="2015" y="7215"/>
                      </a:lnTo>
                      <a:lnTo>
                        <a:pt x="2396" y="8740"/>
                      </a:lnTo>
                      <a:lnTo>
                        <a:pt x="2999" y="10204"/>
                      </a:lnTo>
                      <a:lnTo>
                        <a:pt x="3823" y="11634"/>
                      </a:lnTo>
                      <a:lnTo>
                        <a:pt x="4842" y="13016"/>
                      </a:lnTo>
                      <a:lnTo>
                        <a:pt x="6038" y="14337"/>
                      </a:lnTo>
                      <a:lnTo>
                        <a:pt x="7400" y="15592"/>
                      </a:lnTo>
                      <a:lnTo>
                        <a:pt x="8914" y="16765"/>
                      </a:lnTo>
                      <a:lnTo>
                        <a:pt x="10561" y="17843"/>
                      </a:lnTo>
                      <a:lnTo>
                        <a:pt x="12320" y="18815"/>
                      </a:lnTo>
                      <a:lnTo>
                        <a:pt x="14188" y="19672"/>
                      </a:lnTo>
                      <a:lnTo>
                        <a:pt x="16138" y="20402"/>
                      </a:lnTo>
                      <a:lnTo>
                        <a:pt x="18157" y="20991"/>
                      </a:lnTo>
                      <a:lnTo>
                        <a:pt x="20230" y="21427"/>
                      </a:lnTo>
                      <a:lnTo>
                        <a:pt x="21519" y="21600"/>
                      </a:lnTo>
                      <a:lnTo>
                        <a:pt x="21600" y="21184"/>
                      </a:lnTo>
                      <a:lnTo>
                        <a:pt x="21483" y="21175"/>
                      </a:lnTo>
                      <a:lnTo>
                        <a:pt x="21455" y="21175"/>
                      </a:lnTo>
                      <a:lnTo>
                        <a:pt x="21420" y="21171"/>
                      </a:lnTo>
                      <a:lnTo>
                        <a:pt x="21425" y="21171"/>
                      </a:lnTo>
                      <a:lnTo>
                        <a:pt x="20446" y="21025"/>
                      </a:lnTo>
                      <a:lnTo>
                        <a:pt x="20405" y="21018"/>
                      </a:lnTo>
                      <a:lnTo>
                        <a:pt x="19447" y="20836"/>
                      </a:lnTo>
                      <a:lnTo>
                        <a:pt x="19406" y="20827"/>
                      </a:lnTo>
                      <a:lnTo>
                        <a:pt x="18443" y="20603"/>
                      </a:lnTo>
                      <a:lnTo>
                        <a:pt x="17467" y="20340"/>
                      </a:lnTo>
                      <a:lnTo>
                        <a:pt x="17478" y="20340"/>
                      </a:lnTo>
                      <a:lnTo>
                        <a:pt x="16490" y="20032"/>
                      </a:lnTo>
                      <a:lnTo>
                        <a:pt x="14634" y="19340"/>
                      </a:lnTo>
                      <a:lnTo>
                        <a:pt x="12847" y="18521"/>
                      </a:lnTo>
                      <a:lnTo>
                        <a:pt x="12821" y="18507"/>
                      </a:lnTo>
                      <a:lnTo>
                        <a:pt x="12801" y="18499"/>
                      </a:lnTo>
                      <a:lnTo>
                        <a:pt x="12509" y="18343"/>
                      </a:lnTo>
                      <a:lnTo>
                        <a:pt x="11935" y="18039"/>
                      </a:lnTo>
                      <a:lnTo>
                        <a:pt x="11099" y="17557"/>
                      </a:lnTo>
                      <a:lnTo>
                        <a:pt x="9510" y="16518"/>
                      </a:lnTo>
                      <a:lnTo>
                        <a:pt x="7991" y="15340"/>
                      </a:lnTo>
                      <a:lnTo>
                        <a:pt x="6670" y="14123"/>
                      </a:lnTo>
                      <a:lnTo>
                        <a:pt x="5503" y="12835"/>
                      </a:lnTo>
                      <a:lnTo>
                        <a:pt x="4509" y="11483"/>
                      </a:lnTo>
                      <a:lnTo>
                        <a:pt x="3712" y="10100"/>
                      </a:lnTo>
                      <a:lnTo>
                        <a:pt x="3117" y="8664"/>
                      </a:lnTo>
                      <a:lnTo>
                        <a:pt x="2750" y="7215"/>
                      </a:lnTo>
                      <a:lnTo>
                        <a:pt x="2589" y="5023"/>
                      </a:lnTo>
                      <a:lnTo>
                        <a:pt x="2588" y="4994"/>
                      </a:lnTo>
                      <a:lnTo>
                        <a:pt x="2500" y="4288"/>
                      </a:lnTo>
                      <a:lnTo>
                        <a:pt x="2499" y="4279"/>
                      </a:lnTo>
                      <a:lnTo>
                        <a:pt x="2494" y="4243"/>
                      </a:lnTo>
                      <a:lnTo>
                        <a:pt x="2117" y="2754"/>
                      </a:lnTo>
                      <a:lnTo>
                        <a:pt x="1509" y="1288"/>
                      </a:lnTo>
                      <a:lnTo>
                        <a:pt x="783" y="7"/>
                      </a:lnTo>
                      <a:lnTo>
                        <a:pt x="779" y="0"/>
                      </a:lnTo>
                      <a:close/>
                    </a:path>
                  </a:pathLst>
                </a:custGeom>
                <a:solidFill>
                  <a:srgbClr val="C0000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69" name="Forma"/>
                <p:cNvSpPr/>
                <p:nvPr/>
              </p:nvSpPr>
              <p:spPr>
                <a:xfrm>
                  <a:off x="261364" y="86614"/>
                  <a:ext cx="814800" cy="856989"/>
                </a:xfrm>
                <a:custGeom>
                  <a:avLst/>
                  <a:gdLst/>
                  <a:ahLst/>
                  <a:cxnLst>
                    <a:cxn ang="0">
                      <a:pos x="wd2" y="hd2"/>
                    </a:cxn>
                    <a:cxn ang="5400000">
                      <a:pos x="wd2" y="hd2"/>
                    </a:cxn>
                    <a:cxn ang="10800000">
                      <a:pos x="wd2" y="hd2"/>
                    </a:cxn>
                    <a:cxn ang="16200000">
                      <a:pos x="wd2" y="hd2"/>
                    </a:cxn>
                  </a:cxnLst>
                  <a:rect l="0" t="0" r="r" b="b"/>
                  <a:pathLst>
                    <a:path w="21600" h="21600" extrusionOk="0">
                      <a:moveTo>
                        <a:pt x="2556" y="0"/>
                      </a:moveTo>
                      <a:lnTo>
                        <a:pt x="0" y="0"/>
                      </a:lnTo>
                      <a:lnTo>
                        <a:pt x="1387" y="535"/>
                      </a:lnTo>
                      <a:lnTo>
                        <a:pt x="1444" y="560"/>
                      </a:lnTo>
                      <a:lnTo>
                        <a:pt x="4022" y="1814"/>
                      </a:lnTo>
                      <a:lnTo>
                        <a:pt x="6632" y="3444"/>
                      </a:lnTo>
                      <a:lnTo>
                        <a:pt x="9156" y="5380"/>
                      </a:lnTo>
                      <a:lnTo>
                        <a:pt x="11481" y="7522"/>
                      </a:lnTo>
                      <a:lnTo>
                        <a:pt x="12606" y="8700"/>
                      </a:lnTo>
                      <a:lnTo>
                        <a:pt x="12620" y="8712"/>
                      </a:lnTo>
                      <a:lnTo>
                        <a:pt x="14749" y="11247"/>
                      </a:lnTo>
                      <a:lnTo>
                        <a:pt x="16610" y="13859"/>
                      </a:lnTo>
                      <a:lnTo>
                        <a:pt x="18357" y="16776"/>
                      </a:lnTo>
                      <a:lnTo>
                        <a:pt x="19896" y="19905"/>
                      </a:lnTo>
                      <a:lnTo>
                        <a:pt x="20596" y="21600"/>
                      </a:lnTo>
                      <a:lnTo>
                        <a:pt x="20537" y="21438"/>
                      </a:lnTo>
                      <a:lnTo>
                        <a:pt x="20530" y="21421"/>
                      </a:lnTo>
                      <a:lnTo>
                        <a:pt x="21600" y="21421"/>
                      </a:lnTo>
                      <a:lnTo>
                        <a:pt x="21480" y="21094"/>
                      </a:lnTo>
                      <a:lnTo>
                        <a:pt x="20079" y="17925"/>
                      </a:lnTo>
                      <a:lnTo>
                        <a:pt x="18436" y="14897"/>
                      </a:lnTo>
                      <a:lnTo>
                        <a:pt x="16558" y="12023"/>
                      </a:lnTo>
                      <a:lnTo>
                        <a:pt x="14477" y="9340"/>
                      </a:lnTo>
                      <a:lnTo>
                        <a:pt x="12221" y="6869"/>
                      </a:lnTo>
                      <a:lnTo>
                        <a:pt x="9797" y="4635"/>
                      </a:lnTo>
                      <a:lnTo>
                        <a:pt x="7238" y="2670"/>
                      </a:lnTo>
                      <a:lnTo>
                        <a:pt x="4565" y="1005"/>
                      </a:lnTo>
                      <a:lnTo>
                        <a:pt x="3185" y="282"/>
                      </a:lnTo>
                      <a:lnTo>
                        <a:pt x="2556" y="0"/>
                      </a:lnTo>
                      <a:close/>
                    </a:path>
                  </a:pathLst>
                </a:custGeom>
                <a:solidFill>
                  <a:srgbClr val="C0000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70" name="Forma"/>
                <p:cNvSpPr/>
                <p:nvPr/>
              </p:nvSpPr>
              <p:spPr>
                <a:xfrm>
                  <a:off x="0" y="0"/>
                  <a:ext cx="357787" cy="87123"/>
                </a:xfrm>
                <a:custGeom>
                  <a:avLst/>
                  <a:gdLst/>
                  <a:ahLst/>
                  <a:cxnLst>
                    <a:cxn ang="0">
                      <a:pos x="wd2" y="hd2"/>
                    </a:cxn>
                    <a:cxn ang="5400000">
                      <a:pos x="wd2" y="hd2"/>
                    </a:cxn>
                    <a:cxn ang="10800000">
                      <a:pos x="wd2" y="hd2"/>
                    </a:cxn>
                    <a:cxn ang="16200000">
                      <a:pos x="wd2" y="hd2"/>
                    </a:cxn>
                  </a:cxnLst>
                  <a:rect l="0" t="0" r="r" b="b"/>
                  <a:pathLst>
                    <a:path w="21600" h="21600" extrusionOk="0">
                      <a:moveTo>
                        <a:pt x="92" y="0"/>
                      </a:moveTo>
                      <a:lnTo>
                        <a:pt x="12" y="8250"/>
                      </a:lnTo>
                      <a:lnTo>
                        <a:pt x="0" y="9446"/>
                      </a:lnTo>
                      <a:lnTo>
                        <a:pt x="3478" y="9985"/>
                      </a:lnTo>
                      <a:lnTo>
                        <a:pt x="3250" y="9985"/>
                      </a:lnTo>
                      <a:lnTo>
                        <a:pt x="6414" y="11461"/>
                      </a:lnTo>
                      <a:lnTo>
                        <a:pt x="9584" y="13917"/>
                      </a:lnTo>
                      <a:lnTo>
                        <a:pt x="9566" y="13917"/>
                      </a:lnTo>
                      <a:lnTo>
                        <a:pt x="12581" y="17160"/>
                      </a:lnTo>
                      <a:lnTo>
                        <a:pt x="15856" y="21600"/>
                      </a:lnTo>
                      <a:lnTo>
                        <a:pt x="15779" y="21474"/>
                      </a:lnTo>
                      <a:lnTo>
                        <a:pt x="21600" y="21474"/>
                      </a:lnTo>
                      <a:lnTo>
                        <a:pt x="19842" y="18073"/>
                      </a:lnTo>
                      <a:lnTo>
                        <a:pt x="13341" y="8250"/>
                      </a:lnTo>
                      <a:lnTo>
                        <a:pt x="6732" y="2078"/>
                      </a:lnTo>
                      <a:lnTo>
                        <a:pt x="3389" y="504"/>
                      </a:lnTo>
                      <a:lnTo>
                        <a:pt x="92" y="0"/>
                      </a:lnTo>
                      <a:close/>
                    </a:path>
                  </a:pathLst>
                </a:custGeom>
                <a:solidFill>
                  <a:srgbClr val="C0000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71" name="Forma"/>
                <p:cNvSpPr/>
                <p:nvPr/>
              </p:nvSpPr>
              <p:spPr>
                <a:xfrm>
                  <a:off x="313398" y="107830"/>
                  <a:ext cx="1835857" cy="2754243"/>
                </a:xfrm>
                <a:custGeom>
                  <a:avLst/>
                  <a:gdLst/>
                  <a:ahLst/>
                  <a:cxnLst>
                    <a:cxn ang="0">
                      <a:pos x="wd2" y="hd2"/>
                    </a:cxn>
                    <a:cxn ang="5400000">
                      <a:pos x="wd2" y="hd2"/>
                    </a:cxn>
                    <a:cxn ang="10800000">
                      <a:pos x="wd2" y="hd2"/>
                    </a:cxn>
                    <a:cxn ang="16200000">
                      <a:pos x="wd2" y="hd2"/>
                    </a:cxn>
                  </a:cxnLst>
                  <a:rect l="0" t="0" r="r" b="b"/>
                  <a:pathLst>
                    <a:path w="21600" h="21600" extrusionOk="0">
                      <a:moveTo>
                        <a:pt x="20943" y="21488"/>
                      </a:moveTo>
                      <a:lnTo>
                        <a:pt x="20967" y="21493"/>
                      </a:lnTo>
                      <a:lnTo>
                        <a:pt x="20971" y="21493"/>
                      </a:lnTo>
                      <a:lnTo>
                        <a:pt x="20943" y="21488"/>
                      </a:lnTo>
                      <a:close/>
                      <a:moveTo>
                        <a:pt x="20333" y="21352"/>
                      </a:moveTo>
                      <a:lnTo>
                        <a:pt x="20358" y="21358"/>
                      </a:lnTo>
                      <a:lnTo>
                        <a:pt x="20361" y="21358"/>
                      </a:lnTo>
                      <a:lnTo>
                        <a:pt x="20333" y="21352"/>
                      </a:lnTo>
                      <a:close/>
                      <a:moveTo>
                        <a:pt x="19157" y="21005"/>
                      </a:moveTo>
                      <a:lnTo>
                        <a:pt x="19151" y="21005"/>
                      </a:lnTo>
                      <a:lnTo>
                        <a:pt x="19171" y="21008"/>
                      </a:lnTo>
                      <a:lnTo>
                        <a:pt x="19161" y="21008"/>
                      </a:lnTo>
                      <a:lnTo>
                        <a:pt x="19199" y="21020"/>
                      </a:lnTo>
                      <a:lnTo>
                        <a:pt x="19168" y="21008"/>
                      </a:lnTo>
                      <a:lnTo>
                        <a:pt x="19171" y="21008"/>
                      </a:lnTo>
                      <a:lnTo>
                        <a:pt x="19151" y="21005"/>
                      </a:lnTo>
                      <a:lnTo>
                        <a:pt x="19157" y="21005"/>
                      </a:lnTo>
                      <a:close/>
                      <a:moveTo>
                        <a:pt x="10989" y="14193"/>
                      </a:moveTo>
                      <a:lnTo>
                        <a:pt x="10990" y="14201"/>
                      </a:lnTo>
                      <a:lnTo>
                        <a:pt x="11010" y="14238"/>
                      </a:lnTo>
                      <a:lnTo>
                        <a:pt x="10993" y="14201"/>
                      </a:lnTo>
                      <a:lnTo>
                        <a:pt x="10989" y="14193"/>
                      </a:lnTo>
                      <a:close/>
                      <a:moveTo>
                        <a:pt x="21565" y="21597"/>
                      </a:moveTo>
                      <a:lnTo>
                        <a:pt x="21562" y="21597"/>
                      </a:lnTo>
                      <a:lnTo>
                        <a:pt x="21583" y="21600"/>
                      </a:lnTo>
                      <a:lnTo>
                        <a:pt x="21565" y="21597"/>
                      </a:lnTo>
                      <a:close/>
                      <a:moveTo>
                        <a:pt x="4" y="0"/>
                      </a:moveTo>
                      <a:lnTo>
                        <a:pt x="0" y="0"/>
                      </a:lnTo>
                      <a:lnTo>
                        <a:pt x="29" y="8"/>
                      </a:lnTo>
                      <a:lnTo>
                        <a:pt x="4" y="0"/>
                      </a:lnTo>
                      <a:close/>
                      <a:moveTo>
                        <a:pt x="21565" y="21597"/>
                      </a:moveTo>
                      <a:lnTo>
                        <a:pt x="21583" y="21600"/>
                      </a:lnTo>
                      <a:lnTo>
                        <a:pt x="21600" y="21600"/>
                      </a:lnTo>
                      <a:lnTo>
                        <a:pt x="21565" y="21597"/>
                      </a:lnTo>
                      <a:close/>
                    </a:path>
                  </a:pathLst>
                </a:custGeom>
                <a:no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grpSp>
          <p:grpSp>
            <p:nvGrpSpPr>
              <p:cNvPr id="282" name="object 18"/>
              <p:cNvGrpSpPr/>
              <p:nvPr/>
            </p:nvGrpSpPr>
            <p:grpSpPr>
              <a:xfrm>
                <a:off x="-1" y="523748"/>
                <a:ext cx="2160526" cy="3158999"/>
                <a:chOff x="0" y="0"/>
                <a:chExt cx="2160524" cy="3158998"/>
              </a:xfrm>
            </p:grpSpPr>
            <p:sp>
              <p:nvSpPr>
                <p:cNvPr id="273" name="Forma"/>
                <p:cNvSpPr/>
                <p:nvPr/>
              </p:nvSpPr>
              <p:spPr>
                <a:xfrm>
                  <a:off x="0" y="3018542"/>
                  <a:ext cx="581069" cy="1404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175" y="0"/>
                      </a:lnTo>
                      <a:lnTo>
                        <a:pt x="15728" y="3922"/>
                      </a:lnTo>
                      <a:lnTo>
                        <a:pt x="15627" y="4076"/>
                      </a:lnTo>
                      <a:lnTo>
                        <a:pt x="10464" y="10467"/>
                      </a:lnTo>
                      <a:lnTo>
                        <a:pt x="5274" y="14397"/>
                      </a:lnTo>
                      <a:lnTo>
                        <a:pt x="0" y="15741"/>
                      </a:lnTo>
                      <a:lnTo>
                        <a:pt x="36" y="20194"/>
                      </a:lnTo>
                      <a:lnTo>
                        <a:pt x="44" y="21248"/>
                      </a:lnTo>
                      <a:lnTo>
                        <a:pt x="47" y="21600"/>
                      </a:lnTo>
                      <a:lnTo>
                        <a:pt x="2738" y="21248"/>
                      </a:lnTo>
                      <a:lnTo>
                        <a:pt x="8148" y="18475"/>
                      </a:lnTo>
                      <a:lnTo>
                        <a:pt x="13474" y="13162"/>
                      </a:lnTo>
                      <a:lnTo>
                        <a:pt x="18704" y="5429"/>
                      </a:lnTo>
                      <a:lnTo>
                        <a:pt x="21263" y="702"/>
                      </a:lnTo>
                      <a:lnTo>
                        <a:pt x="21600" y="0"/>
                      </a:lnTo>
                      <a:close/>
                    </a:path>
                  </a:pathLst>
                </a:custGeom>
                <a:solidFill>
                  <a:srgbClr val="5B9BD4"/>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74" name="Forma"/>
                <p:cNvSpPr/>
                <p:nvPr/>
              </p:nvSpPr>
              <p:spPr>
                <a:xfrm>
                  <a:off x="487669" y="54143"/>
                  <a:ext cx="1536410" cy="2964768"/>
                </a:xfrm>
                <a:custGeom>
                  <a:avLst/>
                  <a:gdLst/>
                  <a:ahLst/>
                  <a:cxnLst>
                    <a:cxn ang="0">
                      <a:pos x="wd2" y="hd2"/>
                    </a:cxn>
                    <a:cxn ang="5400000">
                      <a:pos x="wd2" y="hd2"/>
                    </a:cxn>
                    <a:cxn ang="10800000">
                      <a:pos x="wd2" y="hd2"/>
                    </a:cxn>
                    <a:cxn ang="16200000">
                      <a:pos x="wd2" y="hd2"/>
                    </a:cxn>
                  </a:cxnLst>
                  <a:rect l="0" t="0" r="r" b="b"/>
                  <a:pathLst>
                    <a:path w="21600" h="21600" extrusionOk="0">
                      <a:moveTo>
                        <a:pt x="21416" y="0"/>
                      </a:moveTo>
                      <a:lnTo>
                        <a:pt x="20483" y="403"/>
                      </a:lnTo>
                      <a:lnTo>
                        <a:pt x="19687" y="882"/>
                      </a:lnTo>
                      <a:lnTo>
                        <a:pt x="18930" y="1454"/>
                      </a:lnTo>
                      <a:lnTo>
                        <a:pt x="18212" y="2113"/>
                      </a:lnTo>
                      <a:lnTo>
                        <a:pt x="17533" y="2851"/>
                      </a:lnTo>
                      <a:lnTo>
                        <a:pt x="16908" y="3656"/>
                      </a:lnTo>
                      <a:lnTo>
                        <a:pt x="16341" y="4524"/>
                      </a:lnTo>
                      <a:lnTo>
                        <a:pt x="15834" y="5448"/>
                      </a:lnTo>
                      <a:lnTo>
                        <a:pt x="15398" y="6415"/>
                      </a:lnTo>
                      <a:lnTo>
                        <a:pt x="15034" y="7418"/>
                      </a:lnTo>
                      <a:lnTo>
                        <a:pt x="14752" y="8453"/>
                      </a:lnTo>
                      <a:lnTo>
                        <a:pt x="14559" y="9510"/>
                      </a:lnTo>
                      <a:lnTo>
                        <a:pt x="14459" y="10575"/>
                      </a:lnTo>
                      <a:lnTo>
                        <a:pt x="14445" y="11110"/>
                      </a:lnTo>
                      <a:lnTo>
                        <a:pt x="14413" y="11630"/>
                      </a:lnTo>
                      <a:lnTo>
                        <a:pt x="14181" y="12661"/>
                      </a:lnTo>
                      <a:lnTo>
                        <a:pt x="13705" y="13714"/>
                      </a:lnTo>
                      <a:lnTo>
                        <a:pt x="13702" y="13720"/>
                      </a:lnTo>
                      <a:lnTo>
                        <a:pt x="13044" y="14712"/>
                      </a:lnTo>
                      <a:lnTo>
                        <a:pt x="12620" y="15226"/>
                      </a:lnTo>
                      <a:lnTo>
                        <a:pt x="12140" y="15734"/>
                      </a:lnTo>
                      <a:lnTo>
                        <a:pt x="11136" y="16644"/>
                      </a:lnTo>
                      <a:lnTo>
                        <a:pt x="10516" y="17126"/>
                      </a:lnTo>
                      <a:lnTo>
                        <a:pt x="9880" y="17578"/>
                      </a:lnTo>
                      <a:lnTo>
                        <a:pt x="9207" y="18017"/>
                      </a:lnTo>
                      <a:lnTo>
                        <a:pt x="8514" y="18430"/>
                      </a:lnTo>
                      <a:lnTo>
                        <a:pt x="7786" y="18830"/>
                      </a:lnTo>
                      <a:lnTo>
                        <a:pt x="7779" y="18835"/>
                      </a:lnTo>
                      <a:lnTo>
                        <a:pt x="6238" y="19583"/>
                      </a:lnTo>
                      <a:lnTo>
                        <a:pt x="5400" y="19942"/>
                      </a:lnTo>
                      <a:lnTo>
                        <a:pt x="3685" y="20581"/>
                      </a:lnTo>
                      <a:lnTo>
                        <a:pt x="2798" y="20869"/>
                      </a:lnTo>
                      <a:lnTo>
                        <a:pt x="2790" y="20873"/>
                      </a:lnTo>
                      <a:lnTo>
                        <a:pt x="1848" y="21147"/>
                      </a:lnTo>
                      <a:lnTo>
                        <a:pt x="930" y="21386"/>
                      </a:lnTo>
                      <a:lnTo>
                        <a:pt x="0" y="21600"/>
                      </a:lnTo>
                      <a:lnTo>
                        <a:pt x="18" y="21597"/>
                      </a:lnTo>
                      <a:lnTo>
                        <a:pt x="1313" y="21597"/>
                      </a:lnTo>
                      <a:lnTo>
                        <a:pt x="2136" y="21383"/>
                      </a:lnTo>
                      <a:lnTo>
                        <a:pt x="3068" y="21109"/>
                      </a:lnTo>
                      <a:lnTo>
                        <a:pt x="3978" y="20813"/>
                      </a:lnTo>
                      <a:lnTo>
                        <a:pt x="4867" y="20496"/>
                      </a:lnTo>
                      <a:lnTo>
                        <a:pt x="5735" y="20158"/>
                      </a:lnTo>
                      <a:lnTo>
                        <a:pt x="6574" y="19799"/>
                      </a:lnTo>
                      <a:lnTo>
                        <a:pt x="7385" y="19421"/>
                      </a:lnTo>
                      <a:lnTo>
                        <a:pt x="8167" y="19027"/>
                      </a:lnTo>
                      <a:lnTo>
                        <a:pt x="8913" y="18614"/>
                      </a:lnTo>
                      <a:lnTo>
                        <a:pt x="9631" y="18187"/>
                      </a:lnTo>
                      <a:lnTo>
                        <a:pt x="10309" y="17743"/>
                      </a:lnTo>
                      <a:lnTo>
                        <a:pt x="10952" y="17287"/>
                      </a:lnTo>
                      <a:lnTo>
                        <a:pt x="11556" y="16819"/>
                      </a:lnTo>
                      <a:lnTo>
                        <a:pt x="12116" y="16338"/>
                      </a:lnTo>
                      <a:lnTo>
                        <a:pt x="12630" y="15846"/>
                      </a:lnTo>
                      <a:lnTo>
                        <a:pt x="13102" y="15346"/>
                      </a:lnTo>
                      <a:lnTo>
                        <a:pt x="13527" y="14835"/>
                      </a:lnTo>
                      <a:lnTo>
                        <a:pt x="14220" y="13794"/>
                      </a:lnTo>
                      <a:lnTo>
                        <a:pt x="14702" y="12731"/>
                      </a:lnTo>
                      <a:lnTo>
                        <a:pt x="14948" y="11654"/>
                      </a:lnTo>
                      <a:lnTo>
                        <a:pt x="14994" y="10587"/>
                      </a:lnTo>
                      <a:lnTo>
                        <a:pt x="15030" y="10063"/>
                      </a:lnTo>
                      <a:lnTo>
                        <a:pt x="15089" y="9541"/>
                      </a:lnTo>
                      <a:lnTo>
                        <a:pt x="15177" y="9004"/>
                      </a:lnTo>
                      <a:lnTo>
                        <a:pt x="15280" y="8504"/>
                      </a:lnTo>
                      <a:lnTo>
                        <a:pt x="15415" y="7974"/>
                      </a:lnTo>
                      <a:lnTo>
                        <a:pt x="15413" y="7970"/>
                      </a:lnTo>
                      <a:lnTo>
                        <a:pt x="15561" y="7467"/>
                      </a:lnTo>
                      <a:lnTo>
                        <a:pt x="15563" y="7463"/>
                      </a:lnTo>
                      <a:lnTo>
                        <a:pt x="15721" y="7000"/>
                      </a:lnTo>
                      <a:lnTo>
                        <a:pt x="15734" y="6967"/>
                      </a:lnTo>
                      <a:lnTo>
                        <a:pt x="15753" y="6913"/>
                      </a:lnTo>
                      <a:lnTo>
                        <a:pt x="15923" y="6471"/>
                      </a:lnTo>
                      <a:lnTo>
                        <a:pt x="16114" y="6018"/>
                      </a:lnTo>
                      <a:lnTo>
                        <a:pt x="16127" y="5992"/>
                      </a:lnTo>
                      <a:lnTo>
                        <a:pt x="16156" y="5927"/>
                      </a:lnTo>
                      <a:lnTo>
                        <a:pt x="16379" y="5466"/>
                      </a:lnTo>
                      <a:lnTo>
                        <a:pt x="16598" y="5055"/>
                      </a:lnTo>
                      <a:lnTo>
                        <a:pt x="16853" y="4610"/>
                      </a:lnTo>
                      <a:lnTo>
                        <a:pt x="16854" y="4605"/>
                      </a:lnTo>
                      <a:lnTo>
                        <a:pt x="17420" y="3741"/>
                      </a:lnTo>
                      <a:lnTo>
                        <a:pt x="18013" y="2975"/>
                      </a:lnTo>
                      <a:lnTo>
                        <a:pt x="18683" y="2243"/>
                      </a:lnTo>
                      <a:lnTo>
                        <a:pt x="19387" y="1599"/>
                      </a:lnTo>
                      <a:lnTo>
                        <a:pt x="20135" y="1037"/>
                      </a:lnTo>
                      <a:lnTo>
                        <a:pt x="20859" y="601"/>
                      </a:lnTo>
                      <a:lnTo>
                        <a:pt x="20867" y="597"/>
                      </a:lnTo>
                      <a:lnTo>
                        <a:pt x="21234" y="417"/>
                      </a:lnTo>
                      <a:lnTo>
                        <a:pt x="21587" y="268"/>
                      </a:lnTo>
                      <a:lnTo>
                        <a:pt x="21572" y="268"/>
                      </a:lnTo>
                      <a:lnTo>
                        <a:pt x="21600" y="259"/>
                      </a:lnTo>
                      <a:lnTo>
                        <a:pt x="21416" y="0"/>
                      </a:lnTo>
                      <a:close/>
                    </a:path>
                  </a:pathLst>
                </a:custGeom>
                <a:solidFill>
                  <a:srgbClr val="5B9BD4"/>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75" name="Forma"/>
                <p:cNvSpPr/>
                <p:nvPr/>
              </p:nvSpPr>
              <p:spPr>
                <a:xfrm>
                  <a:off x="2024226" y="44955"/>
                  <a:ext cx="111877" cy="980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42" y="0"/>
                      </a:lnTo>
                      <a:lnTo>
                        <a:pt x="4639" y="7835"/>
                      </a:lnTo>
                      <a:lnTo>
                        <a:pt x="0" y="9942"/>
                      </a:lnTo>
                      <a:lnTo>
                        <a:pt x="3756" y="21600"/>
                      </a:lnTo>
                      <a:lnTo>
                        <a:pt x="21600" y="0"/>
                      </a:lnTo>
                      <a:close/>
                    </a:path>
                  </a:pathLst>
                </a:custGeom>
                <a:solidFill>
                  <a:srgbClr val="5B9BD4"/>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76" name="Triangolo"/>
                <p:cNvSpPr/>
                <p:nvPr/>
              </p:nvSpPr>
              <p:spPr>
                <a:xfrm>
                  <a:off x="2010459" y="7760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0102" y="0"/>
                      </a:moveTo>
                      <a:lnTo>
                        <a:pt x="0" y="21600"/>
                      </a:lnTo>
                      <a:lnTo>
                        <a:pt x="21600" y="6970"/>
                      </a:lnTo>
                      <a:lnTo>
                        <a:pt x="20102" y="0"/>
                      </a:lnTo>
                      <a:close/>
                    </a:path>
                  </a:pathLst>
                </a:custGeom>
                <a:solidFill>
                  <a:srgbClr val="5B9BD4"/>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77" name="Triangolo"/>
                <p:cNvSpPr/>
                <p:nvPr/>
              </p:nvSpPr>
              <p:spPr>
                <a:xfrm>
                  <a:off x="2012798" y="76282"/>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633"/>
                      </a:lnTo>
                      <a:lnTo>
                        <a:pt x="1126" y="21600"/>
                      </a:lnTo>
                      <a:lnTo>
                        <a:pt x="21600" y="0"/>
                      </a:lnTo>
                      <a:close/>
                    </a:path>
                  </a:pathLst>
                </a:custGeom>
                <a:solidFill>
                  <a:srgbClr val="5B9BD4"/>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78" name="Triangolo"/>
                <p:cNvSpPr/>
                <p:nvPr/>
              </p:nvSpPr>
              <p:spPr>
                <a:xfrm>
                  <a:off x="2014278" y="76282"/>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566" y="0"/>
                      </a:lnTo>
                      <a:lnTo>
                        <a:pt x="0" y="21600"/>
                      </a:lnTo>
                      <a:lnTo>
                        <a:pt x="21600" y="0"/>
                      </a:lnTo>
                      <a:close/>
                    </a:path>
                  </a:pathLst>
                </a:custGeom>
                <a:solidFill>
                  <a:srgbClr val="5B9BD4"/>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79" name="Forma"/>
                <p:cNvSpPr/>
                <p:nvPr/>
              </p:nvSpPr>
              <p:spPr>
                <a:xfrm>
                  <a:off x="2011011" y="44956"/>
                  <a:ext cx="37243" cy="44723"/>
                </a:xfrm>
                <a:custGeom>
                  <a:avLst/>
                  <a:gdLst/>
                  <a:ahLst/>
                  <a:cxnLst>
                    <a:cxn ang="0">
                      <a:pos x="wd2" y="hd2"/>
                    </a:cxn>
                    <a:cxn ang="5400000">
                      <a:pos x="wd2" y="hd2"/>
                    </a:cxn>
                    <a:cxn ang="10800000">
                      <a:pos x="wd2" y="hd2"/>
                    </a:cxn>
                    <a:cxn ang="16200000">
                      <a:pos x="wd2" y="hd2"/>
                    </a:cxn>
                  </a:cxnLst>
                  <a:rect l="0" t="0" r="r" b="b"/>
                  <a:pathLst>
                    <a:path w="21600" h="21600" extrusionOk="0">
                      <a:moveTo>
                        <a:pt x="13498" y="0"/>
                      </a:moveTo>
                      <a:lnTo>
                        <a:pt x="0" y="4438"/>
                      </a:lnTo>
                      <a:lnTo>
                        <a:pt x="7578" y="21600"/>
                      </a:lnTo>
                      <a:lnTo>
                        <a:pt x="9225" y="20733"/>
                      </a:lnTo>
                      <a:lnTo>
                        <a:pt x="10868" y="20733"/>
                      </a:lnTo>
                      <a:lnTo>
                        <a:pt x="21600" y="17176"/>
                      </a:lnTo>
                      <a:lnTo>
                        <a:pt x="13498" y="0"/>
                      </a:lnTo>
                      <a:close/>
                    </a:path>
                  </a:pathLst>
                </a:custGeom>
                <a:solidFill>
                  <a:srgbClr val="5B9BD4"/>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80" name="Forma"/>
                <p:cNvSpPr/>
                <p:nvPr/>
              </p:nvSpPr>
              <p:spPr>
                <a:xfrm>
                  <a:off x="1991104" y="0"/>
                  <a:ext cx="169421" cy="541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38" y="21600"/>
                      </a:lnTo>
                      <a:lnTo>
                        <a:pt x="5505" y="17935"/>
                      </a:lnTo>
                      <a:lnTo>
                        <a:pt x="18486" y="17935"/>
                      </a:lnTo>
                      <a:lnTo>
                        <a:pt x="21600" y="7600"/>
                      </a:lnTo>
                      <a:lnTo>
                        <a:pt x="0" y="0"/>
                      </a:lnTo>
                      <a:close/>
                    </a:path>
                  </a:pathLst>
                </a:custGeom>
                <a:solidFill>
                  <a:srgbClr val="5B9BD4"/>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81" name="Forma"/>
                <p:cNvSpPr/>
                <p:nvPr/>
              </p:nvSpPr>
              <p:spPr>
                <a:xfrm>
                  <a:off x="420064" y="90082"/>
                  <a:ext cx="1604143" cy="2954966"/>
                </a:xfrm>
                <a:custGeom>
                  <a:avLst/>
                  <a:gdLst/>
                  <a:ahLst/>
                  <a:cxnLst>
                    <a:cxn ang="0">
                      <a:pos x="wd2" y="hd2"/>
                    </a:cxn>
                    <a:cxn ang="5400000">
                      <a:pos x="wd2" y="hd2"/>
                    </a:cxn>
                    <a:cxn ang="10800000">
                      <a:pos x="wd2" y="hd2"/>
                    </a:cxn>
                    <a:cxn ang="16200000">
                      <a:pos x="wd2" y="hd2"/>
                    </a:cxn>
                  </a:cxnLst>
                  <a:rect l="0" t="0" r="r" b="b"/>
                  <a:pathLst>
                    <a:path w="21600" h="21600" extrusionOk="0">
                      <a:moveTo>
                        <a:pt x="41" y="21593"/>
                      </a:moveTo>
                      <a:lnTo>
                        <a:pt x="0" y="21600"/>
                      </a:lnTo>
                      <a:lnTo>
                        <a:pt x="5" y="21600"/>
                      </a:lnTo>
                      <a:lnTo>
                        <a:pt x="41" y="21593"/>
                      </a:lnTo>
                      <a:close/>
                      <a:moveTo>
                        <a:pt x="21600" y="0"/>
                      </a:moveTo>
                      <a:lnTo>
                        <a:pt x="21572" y="6"/>
                      </a:lnTo>
                      <a:lnTo>
                        <a:pt x="21586" y="6"/>
                      </a:lnTo>
                      <a:lnTo>
                        <a:pt x="21600" y="0"/>
                      </a:lnTo>
                      <a:close/>
                      <a:moveTo>
                        <a:pt x="2719" y="20943"/>
                      </a:moveTo>
                      <a:lnTo>
                        <a:pt x="2706" y="20946"/>
                      </a:lnTo>
                      <a:lnTo>
                        <a:pt x="2681" y="20955"/>
                      </a:lnTo>
                      <a:lnTo>
                        <a:pt x="2710" y="20946"/>
                      </a:lnTo>
                      <a:lnTo>
                        <a:pt x="2719" y="20943"/>
                      </a:lnTo>
                      <a:close/>
                      <a:moveTo>
                        <a:pt x="3590" y="20675"/>
                      </a:moveTo>
                      <a:lnTo>
                        <a:pt x="3578" y="20679"/>
                      </a:lnTo>
                      <a:lnTo>
                        <a:pt x="3545" y="20691"/>
                      </a:lnTo>
                      <a:lnTo>
                        <a:pt x="3583" y="20679"/>
                      </a:lnTo>
                      <a:lnTo>
                        <a:pt x="3590" y="20675"/>
                      </a:lnTo>
                      <a:close/>
                      <a:moveTo>
                        <a:pt x="8368" y="18629"/>
                      </a:moveTo>
                      <a:lnTo>
                        <a:pt x="8357" y="18635"/>
                      </a:lnTo>
                      <a:lnTo>
                        <a:pt x="8321" y="18656"/>
                      </a:lnTo>
                      <a:lnTo>
                        <a:pt x="8361" y="18635"/>
                      </a:lnTo>
                      <a:lnTo>
                        <a:pt x="8368" y="18629"/>
                      </a:lnTo>
                      <a:close/>
                      <a:moveTo>
                        <a:pt x="927" y="21406"/>
                      </a:moveTo>
                      <a:lnTo>
                        <a:pt x="910" y="21409"/>
                      </a:lnTo>
                      <a:lnTo>
                        <a:pt x="881" y="21416"/>
                      </a:lnTo>
                      <a:lnTo>
                        <a:pt x="927" y="21406"/>
                      </a:lnTo>
                      <a:close/>
                    </a:path>
                  </a:pathLst>
                </a:custGeom>
                <a:no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grpSp>
          <p:grpSp>
            <p:nvGrpSpPr>
              <p:cNvPr id="286" name="object 19"/>
              <p:cNvGrpSpPr/>
              <p:nvPr/>
            </p:nvGrpSpPr>
            <p:grpSpPr>
              <a:xfrm>
                <a:off x="243585" y="2094484"/>
                <a:ext cx="605027" cy="152401"/>
                <a:chOff x="0" y="0"/>
                <a:chExt cx="605026" cy="152400"/>
              </a:xfrm>
            </p:grpSpPr>
            <p:sp>
              <p:nvSpPr>
                <p:cNvPr id="283" name="Forma"/>
                <p:cNvSpPr/>
                <p:nvPr/>
              </p:nvSpPr>
              <p:spPr>
                <a:xfrm>
                  <a:off x="452626" y="0"/>
                  <a:ext cx="114301" cy="152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3500"/>
                      </a:lnTo>
                      <a:lnTo>
                        <a:pt x="4800" y="13500"/>
                      </a:lnTo>
                      <a:lnTo>
                        <a:pt x="4800" y="8100"/>
                      </a:lnTo>
                      <a:lnTo>
                        <a:pt x="21600" y="8100"/>
                      </a:lnTo>
                      <a:lnTo>
                        <a:pt x="0" y="0"/>
                      </a:lnTo>
                      <a:close/>
                    </a:path>
                  </a:pathLst>
                </a:custGeom>
                <a:solidFill>
                  <a:srgbClr val="EC7C3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84" name="Rettangolo"/>
                <p:cNvSpPr/>
                <p:nvPr/>
              </p:nvSpPr>
              <p:spPr>
                <a:xfrm>
                  <a:off x="0" y="57150"/>
                  <a:ext cx="452627" cy="38100"/>
                </a:xfrm>
                <a:prstGeom prst="rect">
                  <a:avLst/>
                </a:prstGeom>
                <a:solidFill>
                  <a:srgbClr val="EC7C3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85" name="Forma"/>
                <p:cNvSpPr/>
                <p:nvPr/>
              </p:nvSpPr>
              <p:spPr>
                <a:xfrm>
                  <a:off x="478026" y="57150"/>
                  <a:ext cx="127001" cy="38100"/>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0"/>
                      </a:lnTo>
                      <a:lnTo>
                        <a:pt x="0" y="21600"/>
                      </a:lnTo>
                      <a:lnTo>
                        <a:pt x="15120" y="21600"/>
                      </a:lnTo>
                      <a:lnTo>
                        <a:pt x="21600" y="10800"/>
                      </a:lnTo>
                      <a:lnTo>
                        <a:pt x="15120" y="0"/>
                      </a:lnTo>
                      <a:close/>
                    </a:path>
                  </a:pathLst>
                </a:custGeom>
                <a:solidFill>
                  <a:srgbClr val="EC7C30"/>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grpSp>
        </p:grpSp>
        <p:sp>
          <p:nvSpPr>
            <p:cNvPr id="288" name="object 20"/>
            <p:cNvSpPr txBox="1"/>
            <p:nvPr/>
          </p:nvSpPr>
          <p:spPr>
            <a:xfrm>
              <a:off x="7044049" y="1054102"/>
              <a:ext cx="1658621" cy="5283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R="1270" defTabSz="1828800">
                <a:defRPr sz="3200" spc="-20">
                  <a:solidFill>
                    <a:srgbClr val="000000"/>
                  </a:solidFill>
                  <a:latin typeface="Aptos"/>
                  <a:ea typeface="Aptos"/>
                  <a:cs typeface="Aptos"/>
                  <a:sym typeface="Aptos"/>
                </a:defRPr>
              </a:pPr>
              <a:r>
                <a:t>Crystal</a:t>
              </a:r>
            </a:p>
            <a:p>
              <a:pPr algn="l" defTabSz="1828800">
                <a:spcBef>
                  <a:spcPts val="3600"/>
                </a:spcBef>
                <a:defRPr sz="3200">
                  <a:solidFill>
                    <a:srgbClr val="000000"/>
                  </a:solidFill>
                  <a:latin typeface="Aptos"/>
                  <a:ea typeface="Aptos"/>
                  <a:cs typeface="Aptos"/>
                  <a:sym typeface="Aptos"/>
                </a:defRPr>
              </a:pPr>
              <a:endParaRPr/>
            </a:p>
            <a:p>
              <a:pPr defTabSz="1828800">
                <a:defRPr sz="3200" spc="-50">
                  <a:solidFill>
                    <a:srgbClr val="000000"/>
                  </a:solidFill>
                  <a:latin typeface="Aptos"/>
                  <a:ea typeface="Aptos"/>
                  <a:cs typeface="Aptos"/>
                  <a:sym typeface="Aptos"/>
                </a:defRPr>
              </a:pPr>
              <a:r>
                <a:t>HF</a:t>
              </a:r>
            </a:p>
            <a:p>
              <a:pPr defTabSz="1828800">
                <a:defRPr sz="3200" spc="90">
                  <a:solidFill>
                    <a:srgbClr val="000000"/>
                  </a:solidFill>
                  <a:latin typeface="Aptos"/>
                  <a:ea typeface="Aptos"/>
                  <a:cs typeface="Aptos"/>
                  <a:sym typeface="Aptos"/>
                </a:defRPr>
              </a:pPr>
              <a:r>
                <a:t>Inductor</a:t>
              </a:r>
            </a:p>
            <a:p>
              <a:pPr algn="l" defTabSz="1828800">
                <a:spcBef>
                  <a:spcPts val="2200"/>
                </a:spcBef>
                <a:defRPr sz="3200">
                  <a:solidFill>
                    <a:srgbClr val="000000"/>
                  </a:solidFill>
                  <a:latin typeface="Aptos"/>
                  <a:ea typeface="Aptos"/>
                  <a:cs typeface="Aptos"/>
                  <a:sym typeface="Aptos"/>
                </a:defRPr>
              </a:pPr>
              <a:endParaRPr/>
            </a:p>
            <a:p>
              <a:pPr defTabSz="1828800">
                <a:defRPr sz="3200" spc="-40">
                  <a:solidFill>
                    <a:srgbClr val="000000"/>
                  </a:solidFill>
                  <a:latin typeface="Aptos"/>
                  <a:ea typeface="Aptos"/>
                  <a:cs typeface="Aptos"/>
                  <a:sym typeface="Aptos"/>
                </a:defRPr>
              </a:pPr>
              <a:r>
                <a:t>Feed</a:t>
              </a:r>
            </a:p>
            <a:p>
              <a:pPr algn="l" defTabSz="1828800">
                <a:defRPr sz="3200">
                  <a:solidFill>
                    <a:srgbClr val="000000"/>
                  </a:solidFill>
                  <a:latin typeface="Aptos"/>
                  <a:ea typeface="Aptos"/>
                  <a:cs typeface="Aptos"/>
                  <a:sym typeface="Aptos"/>
                </a:defRPr>
              </a:pPr>
              <a:endParaRPr/>
            </a:p>
            <a:p>
              <a:pPr algn="l" defTabSz="1828800">
                <a:spcBef>
                  <a:spcPts val="1600"/>
                </a:spcBef>
                <a:defRPr sz="3200">
                  <a:solidFill>
                    <a:srgbClr val="000000"/>
                  </a:solidFill>
                  <a:latin typeface="Aptos"/>
                  <a:ea typeface="Aptos"/>
                  <a:cs typeface="Aptos"/>
                  <a:sym typeface="Aptos"/>
                </a:defRPr>
              </a:pPr>
              <a:endParaRPr/>
            </a:p>
            <a:p>
              <a:pPr indent="135889" algn="l" defTabSz="1828800">
                <a:defRPr sz="3200" spc="90">
                  <a:solidFill>
                    <a:srgbClr val="000000"/>
                  </a:solidFill>
                  <a:latin typeface="Aptos"/>
                  <a:ea typeface="Aptos"/>
                  <a:cs typeface="Aptos"/>
                  <a:sym typeface="Aptos"/>
                </a:defRPr>
              </a:pPr>
              <a:r>
                <a:t>Melt</a:t>
              </a:r>
            </a:p>
          </p:txBody>
        </p:sp>
        <p:grpSp>
          <p:nvGrpSpPr>
            <p:cNvPr id="292" name="object 21"/>
            <p:cNvGrpSpPr/>
            <p:nvPr/>
          </p:nvGrpSpPr>
          <p:grpSpPr>
            <a:xfrm>
              <a:off x="5790055" y="6092445"/>
              <a:ext cx="1351533" cy="837183"/>
              <a:chOff x="0" y="0"/>
              <a:chExt cx="1351531" cy="837182"/>
            </a:xfrm>
          </p:grpSpPr>
          <p:sp>
            <p:nvSpPr>
              <p:cNvPr id="289" name="Forma"/>
              <p:cNvSpPr/>
              <p:nvPr/>
            </p:nvSpPr>
            <p:spPr>
              <a:xfrm>
                <a:off x="0" y="692656"/>
                <a:ext cx="169670" cy="144527"/>
              </a:xfrm>
              <a:custGeom>
                <a:avLst/>
                <a:gdLst/>
                <a:ahLst/>
                <a:cxnLst>
                  <a:cxn ang="0">
                    <a:pos x="wd2" y="hd2"/>
                  </a:cxn>
                  <a:cxn ang="5400000">
                    <a:pos x="wd2" y="hd2"/>
                  </a:cxn>
                  <a:cxn ang="10800000">
                    <a:pos x="wd2" y="hd2"/>
                  </a:cxn>
                  <a:cxn ang="16200000">
                    <a:pos x="wd2" y="hd2"/>
                  </a:cxn>
                </a:cxnLst>
                <a:rect l="0" t="0" r="r" b="b"/>
                <a:pathLst>
                  <a:path w="21600" h="21600" extrusionOk="0">
                    <a:moveTo>
                      <a:pt x="11479" y="0"/>
                    </a:moveTo>
                    <a:lnTo>
                      <a:pt x="0" y="21600"/>
                    </a:lnTo>
                    <a:lnTo>
                      <a:pt x="21600" y="19398"/>
                    </a:lnTo>
                    <a:lnTo>
                      <a:pt x="18847" y="14122"/>
                    </a:lnTo>
                    <a:lnTo>
                      <a:pt x="15068" y="14122"/>
                    </a:lnTo>
                    <a:lnTo>
                      <a:pt x="12514" y="9263"/>
                    </a:lnTo>
                    <a:lnTo>
                      <a:pt x="15276" y="7278"/>
                    </a:lnTo>
                    <a:lnTo>
                      <a:pt x="11479" y="0"/>
                    </a:lnTo>
                    <a:close/>
                  </a:path>
                </a:pathLst>
              </a:custGeom>
              <a:solidFill>
                <a:srgbClr val="6FAC46"/>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90" name="Forma"/>
              <p:cNvSpPr/>
              <p:nvPr/>
            </p:nvSpPr>
            <p:spPr>
              <a:xfrm>
                <a:off x="119996" y="0"/>
                <a:ext cx="1231536" cy="773935"/>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20691"/>
                    </a:lnTo>
                    <a:lnTo>
                      <a:pt x="350" y="21600"/>
                    </a:lnTo>
                    <a:lnTo>
                      <a:pt x="21600" y="907"/>
                    </a:lnTo>
                    <a:lnTo>
                      <a:pt x="21248" y="0"/>
                    </a:lnTo>
                    <a:close/>
                  </a:path>
                </a:pathLst>
              </a:custGeom>
              <a:solidFill>
                <a:srgbClr val="6FAC46"/>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91" name="Forma"/>
              <p:cNvSpPr/>
              <p:nvPr/>
            </p:nvSpPr>
            <p:spPr>
              <a:xfrm>
                <a:off x="98295" y="741354"/>
                <a:ext cx="49751" cy="45791"/>
              </a:xfrm>
              <a:custGeom>
                <a:avLst/>
                <a:gdLst/>
                <a:ahLst/>
                <a:cxnLst>
                  <a:cxn ang="0">
                    <a:pos x="wd2" y="hd2"/>
                  </a:cxn>
                  <a:cxn ang="5400000">
                    <a:pos x="wd2" y="hd2"/>
                  </a:cxn>
                  <a:cxn ang="10800000">
                    <a:pos x="wd2" y="hd2"/>
                  </a:cxn>
                  <a:cxn ang="16200000">
                    <a:pos x="wd2" y="hd2"/>
                  </a:cxn>
                </a:cxnLst>
                <a:rect l="0" t="0" r="r" b="b"/>
                <a:pathLst>
                  <a:path w="21600" h="21600" extrusionOk="0">
                    <a:moveTo>
                      <a:pt x="18086" y="15369"/>
                    </a:moveTo>
                    <a:lnTo>
                      <a:pt x="8712" y="21600"/>
                    </a:lnTo>
                    <a:lnTo>
                      <a:pt x="21600" y="21600"/>
                    </a:lnTo>
                    <a:lnTo>
                      <a:pt x="18086" y="15369"/>
                    </a:lnTo>
                    <a:close/>
                    <a:moveTo>
                      <a:pt x="9422" y="0"/>
                    </a:moveTo>
                    <a:lnTo>
                      <a:pt x="0" y="6263"/>
                    </a:lnTo>
                    <a:lnTo>
                      <a:pt x="8712" y="21600"/>
                    </a:lnTo>
                    <a:lnTo>
                      <a:pt x="18086" y="15369"/>
                    </a:lnTo>
                    <a:lnTo>
                      <a:pt x="9422" y="0"/>
                    </a:lnTo>
                    <a:close/>
                  </a:path>
                </a:pathLst>
              </a:custGeom>
              <a:no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grpSp>
        <p:grpSp>
          <p:nvGrpSpPr>
            <p:cNvPr id="297" name="object 22"/>
            <p:cNvGrpSpPr/>
            <p:nvPr/>
          </p:nvGrpSpPr>
          <p:grpSpPr>
            <a:xfrm>
              <a:off x="8338946" y="6093464"/>
              <a:ext cx="2137413" cy="1630935"/>
              <a:chOff x="0" y="0"/>
              <a:chExt cx="2137412" cy="1630933"/>
            </a:xfrm>
          </p:grpSpPr>
          <p:sp>
            <p:nvSpPr>
              <p:cNvPr id="293" name="Forma"/>
              <p:cNvSpPr/>
              <p:nvPr/>
            </p:nvSpPr>
            <p:spPr>
              <a:xfrm>
                <a:off x="1970025" y="1553775"/>
                <a:ext cx="167388" cy="77159"/>
              </a:xfrm>
              <a:custGeom>
                <a:avLst/>
                <a:gdLst/>
                <a:ahLst/>
                <a:cxnLst>
                  <a:cxn ang="0">
                    <a:pos x="wd2" y="hd2"/>
                  </a:cxn>
                  <a:cxn ang="5400000">
                    <a:pos x="wd2" y="hd2"/>
                  </a:cxn>
                  <a:cxn ang="10800000">
                    <a:pos x="wd2" y="hd2"/>
                  </a:cxn>
                  <a:cxn ang="16200000">
                    <a:pos x="wd2" y="hd2"/>
                  </a:cxn>
                </a:cxnLst>
                <a:rect l="0" t="0" r="r" b="b"/>
                <a:pathLst>
                  <a:path w="21600" h="21600" extrusionOk="0">
                    <a:moveTo>
                      <a:pt x="4459" y="0"/>
                    </a:moveTo>
                    <a:lnTo>
                      <a:pt x="0" y="12712"/>
                    </a:lnTo>
                    <a:lnTo>
                      <a:pt x="21600" y="21600"/>
                    </a:lnTo>
                    <a:lnTo>
                      <a:pt x="17684" y="4321"/>
                    </a:lnTo>
                    <a:lnTo>
                      <a:pt x="7080" y="4321"/>
                    </a:lnTo>
                    <a:lnTo>
                      <a:pt x="4459" y="0"/>
                    </a:lnTo>
                    <a:close/>
                  </a:path>
                </a:pathLst>
              </a:custGeom>
              <a:solidFill>
                <a:srgbClr val="6FAC46"/>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94" name="Forma"/>
              <p:cNvSpPr/>
              <p:nvPr/>
            </p:nvSpPr>
            <p:spPr>
              <a:xfrm>
                <a:off x="2004579" y="1523335"/>
                <a:ext cx="43426" cy="45877"/>
              </a:xfrm>
              <a:custGeom>
                <a:avLst/>
                <a:gdLst/>
                <a:ahLst/>
                <a:cxnLst>
                  <a:cxn ang="0">
                    <a:pos x="wd2" y="hd2"/>
                  </a:cxn>
                  <a:cxn ang="5400000">
                    <a:pos x="wd2" y="hd2"/>
                  </a:cxn>
                  <a:cxn ang="10800000">
                    <a:pos x="wd2" y="hd2"/>
                  </a:cxn>
                  <a:cxn ang="16200000">
                    <a:pos x="wd2" y="hd2"/>
                  </a:cxn>
                </a:cxnLst>
                <a:rect l="0" t="0" r="r" b="b"/>
                <a:pathLst>
                  <a:path w="21600" h="21600" extrusionOk="0">
                    <a:moveTo>
                      <a:pt x="11522" y="0"/>
                    </a:moveTo>
                    <a:lnTo>
                      <a:pt x="0" y="14332"/>
                    </a:lnTo>
                    <a:lnTo>
                      <a:pt x="10103" y="21600"/>
                    </a:lnTo>
                    <a:lnTo>
                      <a:pt x="21600" y="7249"/>
                    </a:lnTo>
                    <a:lnTo>
                      <a:pt x="11522" y="0"/>
                    </a:lnTo>
                    <a:close/>
                  </a:path>
                </a:pathLst>
              </a:custGeom>
              <a:solidFill>
                <a:srgbClr val="6FAC46"/>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95" name="Forma"/>
              <p:cNvSpPr/>
              <p:nvPr/>
            </p:nvSpPr>
            <p:spPr>
              <a:xfrm>
                <a:off x="2024889" y="1478025"/>
                <a:ext cx="82174" cy="91187"/>
              </a:xfrm>
              <a:custGeom>
                <a:avLst/>
                <a:gdLst/>
                <a:ahLst/>
                <a:cxnLst>
                  <a:cxn ang="0">
                    <a:pos x="wd2" y="hd2"/>
                  </a:cxn>
                  <a:cxn ang="5400000">
                    <a:pos x="wd2" y="hd2"/>
                  </a:cxn>
                  <a:cxn ang="10800000">
                    <a:pos x="wd2" y="hd2"/>
                  </a:cxn>
                  <a:cxn ang="16200000">
                    <a:pos x="wd2" y="hd2"/>
                  </a:cxn>
                </a:cxnLst>
                <a:rect l="0" t="0" r="r" b="b"/>
                <a:pathLst>
                  <a:path w="21600" h="21600" extrusionOk="0">
                    <a:moveTo>
                      <a:pt x="9815" y="0"/>
                    </a:moveTo>
                    <a:lnTo>
                      <a:pt x="750" y="10733"/>
                    </a:lnTo>
                    <a:lnTo>
                      <a:pt x="6076" y="14380"/>
                    </a:lnTo>
                    <a:lnTo>
                      <a:pt x="0" y="21600"/>
                    </a:lnTo>
                    <a:lnTo>
                      <a:pt x="21600" y="21600"/>
                    </a:lnTo>
                    <a:lnTo>
                      <a:pt x="9815" y="0"/>
                    </a:lnTo>
                    <a:close/>
                  </a:path>
                </a:pathLst>
              </a:custGeom>
              <a:solidFill>
                <a:srgbClr val="6FAC46"/>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296" name="Forma"/>
              <p:cNvSpPr/>
              <p:nvPr/>
            </p:nvSpPr>
            <p:spPr>
              <a:xfrm>
                <a:off x="0" y="0"/>
                <a:ext cx="2027744" cy="1553776"/>
              </a:xfrm>
              <a:custGeom>
                <a:avLst/>
                <a:gdLst/>
                <a:ahLst/>
                <a:cxnLst>
                  <a:cxn ang="0">
                    <a:pos x="wd2" y="hd2"/>
                  </a:cxn>
                  <a:cxn ang="5400000">
                    <a:pos x="wd2" y="hd2"/>
                  </a:cxn>
                  <a:cxn ang="10800000">
                    <a:pos x="wd2" y="hd2"/>
                  </a:cxn>
                  <a:cxn ang="16200000">
                    <a:pos x="wd2" y="hd2"/>
                  </a:cxn>
                </a:cxnLst>
                <a:rect l="0" t="0" r="r" b="b"/>
                <a:pathLst>
                  <a:path w="21600" h="21600" extrusionOk="0">
                    <a:moveTo>
                      <a:pt x="246" y="0"/>
                    </a:moveTo>
                    <a:lnTo>
                      <a:pt x="0" y="420"/>
                    </a:lnTo>
                    <a:lnTo>
                      <a:pt x="21353" y="21600"/>
                    </a:lnTo>
                    <a:lnTo>
                      <a:pt x="21600" y="21177"/>
                    </a:lnTo>
                    <a:lnTo>
                      <a:pt x="246" y="0"/>
                    </a:lnTo>
                    <a:close/>
                  </a:path>
                </a:pathLst>
              </a:custGeom>
              <a:solidFill>
                <a:srgbClr val="6FAC46"/>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grpSp>
        <p:sp>
          <p:nvSpPr>
            <p:cNvPr id="298" name="object 23"/>
            <p:cNvSpPr txBox="1"/>
            <p:nvPr/>
          </p:nvSpPr>
          <p:spPr>
            <a:xfrm rot="16200000">
              <a:off x="-421641" y="4926020"/>
              <a:ext cx="1325882"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indent="12700" algn="l" defTabSz="1828800">
                <a:spcBef>
                  <a:spcPts val="400"/>
                </a:spcBef>
                <a:defRPr sz="3200" spc="-20">
                  <a:solidFill>
                    <a:srgbClr val="000000"/>
                  </a:solidFill>
                  <a:latin typeface="Aptos"/>
                  <a:ea typeface="Aptos"/>
                  <a:cs typeface="Aptos"/>
                  <a:sym typeface="Aptos"/>
                </a:defRPr>
              </a:lvl1pPr>
            </a:lstStyle>
            <a:p>
              <a:r>
                <a:t>Pulling</a:t>
              </a:r>
            </a:p>
          </p:txBody>
        </p:sp>
        <p:sp>
          <p:nvSpPr>
            <p:cNvPr id="299" name="object 24"/>
            <p:cNvSpPr txBox="1"/>
            <p:nvPr/>
          </p:nvSpPr>
          <p:spPr>
            <a:xfrm rot="16200000">
              <a:off x="14600835" y="5051750"/>
              <a:ext cx="1325881"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indent="12700" algn="l" defTabSz="1828800">
                <a:spcBef>
                  <a:spcPts val="400"/>
                </a:spcBef>
                <a:defRPr sz="3200" spc="-20">
                  <a:solidFill>
                    <a:srgbClr val="000000"/>
                  </a:solidFill>
                  <a:latin typeface="Aptos"/>
                  <a:ea typeface="Aptos"/>
                  <a:cs typeface="Aptos"/>
                  <a:sym typeface="Aptos"/>
                </a:defRPr>
              </a:lvl1pPr>
            </a:lstStyle>
            <a:p>
              <a:r>
                <a:t>Pulling</a:t>
              </a:r>
            </a:p>
          </p:txBody>
        </p:sp>
        <p:grpSp>
          <p:nvGrpSpPr>
            <p:cNvPr id="302" name="object 25"/>
            <p:cNvGrpSpPr/>
            <p:nvPr/>
          </p:nvGrpSpPr>
          <p:grpSpPr>
            <a:xfrm>
              <a:off x="795295" y="3758186"/>
              <a:ext cx="433682" cy="2700021"/>
              <a:chOff x="0" y="0"/>
              <a:chExt cx="433680" cy="2700020"/>
            </a:xfrm>
          </p:grpSpPr>
          <p:sp>
            <p:nvSpPr>
              <p:cNvPr id="300" name="object 26"/>
              <p:cNvSpPr/>
              <p:nvPr/>
            </p:nvSpPr>
            <p:spPr>
              <a:xfrm>
                <a:off x="0" y="0"/>
                <a:ext cx="433681" cy="2700021"/>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lnTo>
                      <a:pt x="0" y="1735"/>
                    </a:lnTo>
                    <a:lnTo>
                      <a:pt x="5407" y="1735"/>
                    </a:lnTo>
                    <a:lnTo>
                      <a:pt x="5407" y="21600"/>
                    </a:lnTo>
                    <a:lnTo>
                      <a:pt x="16198" y="21600"/>
                    </a:lnTo>
                    <a:lnTo>
                      <a:pt x="16198" y="1735"/>
                    </a:lnTo>
                    <a:lnTo>
                      <a:pt x="21600" y="1735"/>
                    </a:lnTo>
                    <a:lnTo>
                      <a:pt x="10796" y="0"/>
                    </a:lnTo>
                    <a:close/>
                  </a:path>
                </a:pathLst>
              </a:custGeom>
              <a:solidFill>
                <a:srgbClr val="D9D9D9"/>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301" name="object 27"/>
              <p:cNvSpPr/>
              <p:nvPr/>
            </p:nvSpPr>
            <p:spPr>
              <a:xfrm>
                <a:off x="0" y="0"/>
                <a:ext cx="433681" cy="2700021"/>
              </a:xfrm>
              <a:custGeom>
                <a:avLst/>
                <a:gdLst/>
                <a:ahLst/>
                <a:cxnLst>
                  <a:cxn ang="0">
                    <a:pos x="wd2" y="hd2"/>
                  </a:cxn>
                  <a:cxn ang="5400000">
                    <a:pos x="wd2" y="hd2"/>
                  </a:cxn>
                  <a:cxn ang="10800000">
                    <a:pos x="wd2" y="hd2"/>
                  </a:cxn>
                  <a:cxn ang="16200000">
                    <a:pos x="wd2" y="hd2"/>
                  </a:cxn>
                </a:cxnLst>
                <a:rect l="0" t="0" r="r" b="b"/>
                <a:pathLst>
                  <a:path w="21600" h="21600" extrusionOk="0">
                    <a:moveTo>
                      <a:pt x="0" y="1735"/>
                    </a:moveTo>
                    <a:lnTo>
                      <a:pt x="10796" y="0"/>
                    </a:lnTo>
                    <a:lnTo>
                      <a:pt x="21600" y="1735"/>
                    </a:lnTo>
                    <a:lnTo>
                      <a:pt x="16198" y="1735"/>
                    </a:lnTo>
                    <a:lnTo>
                      <a:pt x="16198" y="21600"/>
                    </a:lnTo>
                    <a:lnTo>
                      <a:pt x="5407" y="21600"/>
                    </a:lnTo>
                    <a:lnTo>
                      <a:pt x="5407" y="1735"/>
                    </a:lnTo>
                    <a:lnTo>
                      <a:pt x="0" y="1735"/>
                    </a:lnTo>
                    <a:close/>
                  </a:path>
                </a:pathLst>
              </a:custGeom>
              <a:noFill/>
              <a:ln w="25400" cap="flat">
                <a:solidFill>
                  <a:srgbClr val="A6A6A6"/>
                </a:solidFill>
                <a:prstDash val="solid"/>
                <a:roun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grpSp>
        <p:grpSp>
          <p:nvGrpSpPr>
            <p:cNvPr id="305" name="object 28"/>
            <p:cNvGrpSpPr/>
            <p:nvPr/>
          </p:nvGrpSpPr>
          <p:grpSpPr>
            <a:xfrm>
              <a:off x="14513428" y="3758186"/>
              <a:ext cx="433833" cy="2700021"/>
              <a:chOff x="0" y="0"/>
              <a:chExt cx="433831" cy="2700020"/>
            </a:xfrm>
          </p:grpSpPr>
          <p:sp>
            <p:nvSpPr>
              <p:cNvPr id="303" name="object 29"/>
              <p:cNvSpPr/>
              <p:nvPr/>
            </p:nvSpPr>
            <p:spPr>
              <a:xfrm>
                <a:off x="0" y="0"/>
                <a:ext cx="433832" cy="2700021"/>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5400" y="19867"/>
                    </a:lnTo>
                    <a:lnTo>
                      <a:pt x="0" y="19867"/>
                    </a:lnTo>
                    <a:lnTo>
                      <a:pt x="10800" y="21600"/>
                    </a:lnTo>
                    <a:lnTo>
                      <a:pt x="21600" y="19867"/>
                    </a:lnTo>
                    <a:lnTo>
                      <a:pt x="16200" y="19867"/>
                    </a:lnTo>
                    <a:lnTo>
                      <a:pt x="16200" y="0"/>
                    </a:lnTo>
                    <a:close/>
                  </a:path>
                </a:pathLst>
              </a:custGeom>
              <a:solidFill>
                <a:srgbClr val="D9D9D9"/>
              </a:solidFill>
              <a:ln w="12700" cap="flat">
                <a:noFill/>
                <a:miter lim="400000"/>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304" name="object 30"/>
              <p:cNvSpPr/>
              <p:nvPr/>
            </p:nvSpPr>
            <p:spPr>
              <a:xfrm>
                <a:off x="0" y="0"/>
                <a:ext cx="433832" cy="2700021"/>
              </a:xfrm>
              <a:custGeom>
                <a:avLst/>
                <a:gdLst/>
                <a:ahLst/>
                <a:cxnLst>
                  <a:cxn ang="0">
                    <a:pos x="wd2" y="hd2"/>
                  </a:cxn>
                  <a:cxn ang="5400000">
                    <a:pos x="wd2" y="hd2"/>
                  </a:cxn>
                  <a:cxn ang="10800000">
                    <a:pos x="wd2" y="hd2"/>
                  </a:cxn>
                  <a:cxn ang="16200000">
                    <a:pos x="wd2" y="hd2"/>
                  </a:cxn>
                </a:cxnLst>
                <a:rect l="0" t="0" r="r" b="b"/>
                <a:pathLst>
                  <a:path w="21600" h="21600" extrusionOk="0">
                    <a:moveTo>
                      <a:pt x="21600" y="19867"/>
                    </a:moveTo>
                    <a:lnTo>
                      <a:pt x="10800" y="21600"/>
                    </a:lnTo>
                    <a:lnTo>
                      <a:pt x="0" y="19867"/>
                    </a:lnTo>
                    <a:lnTo>
                      <a:pt x="5400" y="19867"/>
                    </a:lnTo>
                    <a:lnTo>
                      <a:pt x="5400" y="0"/>
                    </a:lnTo>
                    <a:lnTo>
                      <a:pt x="16200" y="0"/>
                    </a:lnTo>
                    <a:lnTo>
                      <a:pt x="16200" y="19867"/>
                    </a:lnTo>
                    <a:lnTo>
                      <a:pt x="21600" y="19867"/>
                    </a:lnTo>
                    <a:close/>
                  </a:path>
                </a:pathLst>
              </a:custGeom>
              <a:noFill/>
              <a:ln w="25400" cap="flat">
                <a:solidFill>
                  <a:srgbClr val="A6A6A6"/>
                </a:solidFill>
                <a:prstDash val="solid"/>
                <a:roun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grpSp>
        <p:sp>
          <p:nvSpPr>
            <p:cNvPr id="306" name="object 31"/>
            <p:cNvSpPr txBox="1"/>
            <p:nvPr/>
          </p:nvSpPr>
          <p:spPr>
            <a:xfrm>
              <a:off x="2450206" y="0"/>
              <a:ext cx="3746501" cy="546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12700" algn="l" defTabSz="1828800">
                <a:spcBef>
                  <a:spcPts val="200"/>
                </a:spcBef>
                <a:defRPr sz="3600" b="1" spc="-250">
                  <a:solidFill>
                    <a:srgbClr val="000000"/>
                  </a:solidFill>
                  <a:latin typeface="Aptos"/>
                  <a:ea typeface="Aptos"/>
                  <a:cs typeface="Aptos"/>
                  <a:sym typeface="Aptos"/>
                </a:defRPr>
              </a:pPr>
              <a:r>
                <a:t>Pedestal</a:t>
              </a:r>
              <a:r>
                <a:rPr spc="-160"/>
                <a:t> growth</a:t>
              </a:r>
            </a:p>
          </p:txBody>
        </p:sp>
        <p:sp>
          <p:nvSpPr>
            <p:cNvPr id="307" name="object 32"/>
            <p:cNvSpPr txBox="1"/>
            <p:nvPr/>
          </p:nvSpPr>
          <p:spPr>
            <a:xfrm>
              <a:off x="9332592" y="46483"/>
              <a:ext cx="4130041" cy="546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12700" algn="l" defTabSz="1828800">
                <a:spcBef>
                  <a:spcPts val="200"/>
                </a:spcBef>
                <a:defRPr sz="3600" b="1" spc="-220">
                  <a:solidFill>
                    <a:srgbClr val="000000"/>
                  </a:solidFill>
                  <a:latin typeface="Aptos"/>
                  <a:ea typeface="Aptos"/>
                  <a:cs typeface="Aptos"/>
                  <a:sym typeface="Aptos"/>
                </a:defRPr>
              </a:pPr>
              <a:r>
                <a:t>Float</a:t>
              </a:r>
              <a:r>
                <a:rPr spc="-209"/>
                <a:t> zone</a:t>
              </a:r>
              <a:r>
                <a:rPr spc="-250"/>
                <a:t> </a:t>
              </a:r>
              <a:r>
                <a:rPr spc="-150"/>
                <a:t>growth</a:t>
              </a:r>
            </a:p>
          </p:txBody>
        </p:sp>
      </p:grpSp>
      <p:sp>
        <p:nvSpPr>
          <p:cNvPr id="309" name="TextBox 31"/>
          <p:cNvSpPr txBox="1"/>
          <p:nvPr/>
        </p:nvSpPr>
        <p:spPr>
          <a:xfrm>
            <a:off x="713698" y="3498267"/>
            <a:ext cx="7636542" cy="2367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a:solidFill>
                  <a:srgbClr val="000000"/>
                </a:solidFill>
                <a:latin typeface="Aptos"/>
                <a:ea typeface="Aptos"/>
                <a:cs typeface="Aptos"/>
                <a:sym typeface="Aptos"/>
              </a:defRPr>
            </a:lvl1pPr>
          </a:lstStyle>
          <a:p>
            <a:r>
              <a:t>Float-zone technique produces high purity, contaminant free, single crystal uniform silicon fibers with exceptionally good surface quality.</a:t>
            </a:r>
          </a:p>
        </p:txBody>
      </p:sp>
      <p:sp>
        <p:nvSpPr>
          <p:cNvPr id="310" name="TextBox 32"/>
          <p:cNvSpPr txBox="1"/>
          <p:nvPr/>
        </p:nvSpPr>
        <p:spPr>
          <a:xfrm>
            <a:off x="747671" y="6573757"/>
            <a:ext cx="7492395" cy="6736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marL="685800" indent="-685800" algn="l" defTabSz="1828800">
              <a:buSzPct val="100000"/>
              <a:buAutoNum type="arabicPeriod"/>
              <a:defRPr sz="3600">
                <a:solidFill>
                  <a:srgbClr val="000000"/>
                </a:solidFill>
                <a:latin typeface="Aptos"/>
                <a:ea typeface="Aptos"/>
                <a:cs typeface="Aptos"/>
                <a:sym typeface="Aptos"/>
              </a:defRPr>
            </a:pPr>
            <a:r>
              <a:t>A silicon feed rod is melted at the bottom using an inductive coil</a:t>
            </a:r>
          </a:p>
          <a:p>
            <a:pPr marL="685800" indent="-685800" algn="l" defTabSz="1828800">
              <a:buSzPct val="100000"/>
              <a:buAutoNum type="arabicPeriod"/>
              <a:defRPr sz="3600">
                <a:solidFill>
                  <a:srgbClr val="000000"/>
                </a:solidFill>
                <a:latin typeface="Aptos"/>
                <a:ea typeface="Aptos"/>
                <a:cs typeface="Aptos"/>
                <a:sym typeface="Aptos"/>
              </a:defRPr>
            </a:pPr>
            <a:r>
              <a:t>The molten zone contacts a monocrystalline seed</a:t>
            </a:r>
          </a:p>
          <a:p>
            <a:pPr marL="685800" indent="-685800" algn="l" defTabSz="1828800">
              <a:buSzPct val="100000"/>
              <a:buAutoNum type="arabicPeriod"/>
              <a:defRPr sz="3600">
                <a:solidFill>
                  <a:srgbClr val="000000"/>
                </a:solidFill>
                <a:latin typeface="Aptos"/>
                <a:ea typeface="Aptos"/>
                <a:cs typeface="Aptos"/>
                <a:sym typeface="Aptos"/>
              </a:defRPr>
            </a:pPr>
            <a:r>
              <a:t>The seed is moved downwards, and crystallization begins</a:t>
            </a:r>
          </a:p>
          <a:p>
            <a:pPr marL="685800" indent="-685800" algn="l" defTabSz="1828800">
              <a:buSzPct val="100000"/>
              <a:buAutoNum type="arabicPeriod"/>
              <a:defRPr sz="3600">
                <a:solidFill>
                  <a:srgbClr val="000000"/>
                </a:solidFill>
                <a:latin typeface="Aptos"/>
                <a:ea typeface="Aptos"/>
                <a:cs typeface="Aptos"/>
                <a:sym typeface="Aptos"/>
              </a:defRPr>
            </a:pPr>
            <a:r>
              <a:t>Molten silicon solidifies into a large single crystal silicon fiber without direct contact with seed rod, minimizing impurities</a:t>
            </a:r>
          </a:p>
        </p:txBody>
      </p:sp>
      <p:sp>
        <p:nvSpPr>
          <p:cNvPr id="311"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12"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313" name="Title 1"/>
          <p:cNvSpPr txBox="1"/>
          <p:nvPr/>
        </p:nvSpPr>
        <p:spPr>
          <a:xfrm>
            <a:off x="533400" y="338732"/>
            <a:ext cx="21031200"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Fiber production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Rectangle: Rounded Corners 31"/>
          <p:cNvSpPr/>
          <p:nvPr/>
        </p:nvSpPr>
        <p:spPr>
          <a:xfrm>
            <a:off x="12399070" y="2223411"/>
            <a:ext cx="11239107" cy="10029202"/>
          </a:xfrm>
          <a:prstGeom prst="roundRect">
            <a:avLst>
              <a:gd name="adj" fmla="val 3579"/>
            </a:avLst>
          </a:prstGeom>
          <a:solidFill>
            <a:srgbClr val="FFFFFF"/>
          </a:solidFill>
          <a:ln w="38100">
            <a:solidFill>
              <a:srgbClr val="4E95D9"/>
            </a:solidFill>
            <a:miter/>
          </a:ln>
        </p:spPr>
        <p:txBody>
          <a:bodyPr tIns="91439" bIns="91439" anchor="ctr"/>
          <a:lstStyle/>
          <a:p>
            <a:pPr defTabSz="1828800">
              <a:defRPr sz="3600">
                <a:solidFill>
                  <a:srgbClr val="000000"/>
                </a:solidFill>
                <a:latin typeface="Aptos"/>
                <a:ea typeface="Aptos"/>
                <a:cs typeface="Aptos"/>
                <a:sym typeface="Aptos"/>
              </a:defRPr>
            </a:pPr>
            <a:endParaRPr/>
          </a:p>
        </p:txBody>
      </p:sp>
      <p:sp>
        <p:nvSpPr>
          <p:cNvPr id="318" name="Rectangle: Rounded Corners 30"/>
          <p:cNvSpPr/>
          <p:nvPr/>
        </p:nvSpPr>
        <p:spPr>
          <a:xfrm>
            <a:off x="952889" y="2226810"/>
            <a:ext cx="11239108" cy="10029201"/>
          </a:xfrm>
          <a:prstGeom prst="roundRect">
            <a:avLst>
              <a:gd name="adj" fmla="val 3579"/>
            </a:avLst>
          </a:prstGeom>
          <a:solidFill>
            <a:srgbClr val="FFFFFF"/>
          </a:solidFill>
          <a:ln w="38100">
            <a:solidFill>
              <a:srgbClr val="E97132"/>
            </a:solidFill>
            <a:miter/>
          </a:ln>
        </p:spPr>
        <p:txBody>
          <a:bodyPr tIns="91439" bIns="91439" anchor="ctr"/>
          <a:lstStyle/>
          <a:p>
            <a:pPr defTabSz="1828800">
              <a:defRPr sz="3600">
                <a:solidFill>
                  <a:srgbClr val="000000"/>
                </a:solidFill>
                <a:latin typeface="Aptos"/>
                <a:ea typeface="Aptos"/>
                <a:cs typeface="Aptos"/>
                <a:sym typeface="Aptos"/>
              </a:defRPr>
            </a:pPr>
            <a:endParaRPr/>
          </a:p>
        </p:txBody>
      </p:sp>
      <p:pic>
        <p:nvPicPr>
          <p:cNvPr id="319" name="Grafik 4" descr="Grafik 4"/>
          <p:cNvPicPr>
            <a:picLocks noChangeAspect="1"/>
          </p:cNvPicPr>
          <p:nvPr/>
        </p:nvPicPr>
        <p:blipFill>
          <a:blip r:embed="rId2"/>
          <a:stretch>
            <a:fillRect/>
          </a:stretch>
        </p:blipFill>
        <p:spPr>
          <a:xfrm>
            <a:off x="19162776" y="2965472"/>
            <a:ext cx="4237647" cy="8900836"/>
          </a:xfrm>
          <a:prstGeom prst="rect">
            <a:avLst/>
          </a:prstGeom>
          <a:ln w="12700">
            <a:miter lim="400000"/>
          </a:ln>
        </p:spPr>
      </p:pic>
      <p:pic>
        <p:nvPicPr>
          <p:cNvPr id="320" name="Grafik 4" descr="Grafik 4"/>
          <p:cNvPicPr>
            <a:picLocks noChangeAspect="1"/>
          </p:cNvPicPr>
          <p:nvPr/>
        </p:nvPicPr>
        <p:blipFill>
          <a:blip r:embed="rId3"/>
          <a:stretch>
            <a:fillRect/>
          </a:stretch>
        </p:blipFill>
        <p:spPr>
          <a:xfrm>
            <a:off x="3412021" y="2979049"/>
            <a:ext cx="3886901" cy="5284653"/>
          </a:xfrm>
          <a:prstGeom prst="rect">
            <a:avLst/>
          </a:prstGeom>
          <a:ln w="12700">
            <a:miter lim="400000"/>
          </a:ln>
        </p:spPr>
      </p:pic>
      <p:pic>
        <p:nvPicPr>
          <p:cNvPr id="321" name="Grafik 14" descr="Grafik 14"/>
          <p:cNvPicPr>
            <a:picLocks noChangeAspect="1"/>
          </p:cNvPicPr>
          <p:nvPr/>
        </p:nvPicPr>
        <p:blipFill>
          <a:blip r:embed="rId4"/>
          <a:stretch>
            <a:fillRect/>
          </a:stretch>
        </p:blipFill>
        <p:spPr>
          <a:xfrm rot="5400000">
            <a:off x="-2168432" y="6577248"/>
            <a:ext cx="8914415" cy="1690863"/>
          </a:xfrm>
          <a:prstGeom prst="rect">
            <a:avLst/>
          </a:prstGeom>
          <a:ln w="12700">
            <a:miter lim="400000"/>
          </a:ln>
        </p:spPr>
      </p:pic>
      <p:pic>
        <p:nvPicPr>
          <p:cNvPr id="322" name="Grafik 7" descr="Grafik 7"/>
          <p:cNvPicPr>
            <a:picLocks noChangeAspect="1"/>
          </p:cNvPicPr>
          <p:nvPr/>
        </p:nvPicPr>
        <p:blipFill>
          <a:blip r:embed="rId5"/>
          <a:stretch>
            <a:fillRect/>
          </a:stretch>
        </p:blipFill>
        <p:spPr>
          <a:xfrm rot="5400000" flipH="1">
            <a:off x="6097804" y="6631374"/>
            <a:ext cx="8914415" cy="1636919"/>
          </a:xfrm>
          <a:prstGeom prst="rect">
            <a:avLst/>
          </a:prstGeom>
          <a:ln w="12700">
            <a:miter lim="400000"/>
          </a:ln>
        </p:spPr>
      </p:pic>
      <p:pic>
        <p:nvPicPr>
          <p:cNvPr id="323" name="Picture 7" descr="Picture 7"/>
          <p:cNvPicPr>
            <a:picLocks noChangeAspect="1"/>
          </p:cNvPicPr>
          <p:nvPr/>
        </p:nvPicPr>
        <p:blipFill>
          <a:blip r:embed="rId6"/>
          <a:stretch>
            <a:fillRect/>
          </a:stretch>
        </p:blipFill>
        <p:spPr>
          <a:xfrm>
            <a:off x="7544145" y="2992623"/>
            <a:ext cx="1995025" cy="5187972"/>
          </a:xfrm>
          <a:prstGeom prst="rect">
            <a:avLst/>
          </a:prstGeom>
          <a:ln w="12700">
            <a:miter lim="400000"/>
          </a:ln>
        </p:spPr>
      </p:pic>
      <p:pic>
        <p:nvPicPr>
          <p:cNvPr id="324" name="Picture 8" descr="Picture 8"/>
          <p:cNvPicPr>
            <a:picLocks noChangeAspect="1"/>
          </p:cNvPicPr>
          <p:nvPr/>
        </p:nvPicPr>
        <p:blipFill>
          <a:blip r:embed="rId7"/>
          <a:stretch>
            <a:fillRect/>
          </a:stretch>
        </p:blipFill>
        <p:spPr>
          <a:xfrm>
            <a:off x="16620783" y="2965472"/>
            <a:ext cx="2334919" cy="5187968"/>
          </a:xfrm>
          <a:prstGeom prst="rect">
            <a:avLst/>
          </a:prstGeom>
          <a:ln w="12700">
            <a:miter lim="400000"/>
          </a:ln>
        </p:spPr>
      </p:pic>
      <p:pic>
        <p:nvPicPr>
          <p:cNvPr id="325" name="Grafik 24" descr="Grafik 24"/>
          <p:cNvPicPr>
            <a:picLocks noChangeAspect="1"/>
          </p:cNvPicPr>
          <p:nvPr/>
        </p:nvPicPr>
        <p:blipFill>
          <a:blip r:embed="rId8"/>
          <a:stretch>
            <a:fillRect/>
          </a:stretch>
        </p:blipFill>
        <p:spPr>
          <a:xfrm>
            <a:off x="12731325" y="2965472"/>
            <a:ext cx="3494694" cy="5284652"/>
          </a:xfrm>
          <a:prstGeom prst="rect">
            <a:avLst/>
          </a:prstGeom>
          <a:ln w="12700">
            <a:miter lim="400000"/>
          </a:ln>
        </p:spPr>
      </p:pic>
      <p:sp>
        <p:nvSpPr>
          <p:cNvPr id="326" name="TextBox 10"/>
          <p:cNvSpPr txBox="1"/>
          <p:nvPr/>
        </p:nvSpPr>
        <p:spPr>
          <a:xfrm>
            <a:off x="3423027" y="8568348"/>
            <a:ext cx="5924366" cy="1275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b="1">
                <a:solidFill>
                  <a:srgbClr val="000000"/>
                </a:solidFill>
                <a:latin typeface="Aptos"/>
                <a:ea typeface="Aptos"/>
                <a:cs typeface="Aptos"/>
                <a:sym typeface="Aptos"/>
              </a:defRPr>
            </a:lvl1pPr>
          </a:lstStyle>
          <a:p>
            <a:r>
              <a:t>Long fibers with grown thicker ends</a:t>
            </a:r>
          </a:p>
        </p:txBody>
      </p:sp>
      <p:sp>
        <p:nvSpPr>
          <p:cNvPr id="327" name="TextBox 11"/>
          <p:cNvSpPr txBox="1"/>
          <p:nvPr/>
        </p:nvSpPr>
        <p:spPr>
          <a:xfrm>
            <a:off x="15266061" y="2247901"/>
            <a:ext cx="5742228" cy="7289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b="1">
                <a:solidFill>
                  <a:srgbClr val="000000"/>
                </a:solidFill>
                <a:latin typeface="Aptos"/>
                <a:ea typeface="Aptos"/>
                <a:cs typeface="Aptos"/>
                <a:sym typeface="Aptos"/>
              </a:defRPr>
            </a:lvl1pPr>
          </a:lstStyle>
          <a:p>
            <a:r>
              <a:t>Welding of 3 mm rods</a:t>
            </a:r>
          </a:p>
        </p:txBody>
      </p:sp>
      <p:pic>
        <p:nvPicPr>
          <p:cNvPr id="328" name="Picture 42" descr="Picture 42"/>
          <p:cNvPicPr>
            <a:picLocks noChangeAspect="1"/>
          </p:cNvPicPr>
          <p:nvPr/>
        </p:nvPicPr>
        <p:blipFill>
          <a:blip r:embed="rId9"/>
          <a:stretch>
            <a:fillRect/>
          </a:stretch>
        </p:blipFill>
        <p:spPr>
          <a:xfrm>
            <a:off x="12738837" y="10160437"/>
            <a:ext cx="6216865" cy="1719449"/>
          </a:xfrm>
          <a:prstGeom prst="rect">
            <a:avLst/>
          </a:prstGeom>
          <a:ln w="12700">
            <a:miter lim="400000"/>
          </a:ln>
        </p:spPr>
      </p:pic>
      <p:sp>
        <p:nvSpPr>
          <p:cNvPr id="329" name="TextBox 11"/>
          <p:cNvSpPr txBox="1"/>
          <p:nvPr/>
        </p:nvSpPr>
        <p:spPr>
          <a:xfrm>
            <a:off x="3605165" y="2235537"/>
            <a:ext cx="5742227" cy="7289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b="1">
                <a:solidFill>
                  <a:srgbClr val="000000"/>
                </a:solidFill>
                <a:latin typeface="Aptos"/>
                <a:ea typeface="Aptos"/>
                <a:cs typeface="Aptos"/>
                <a:sym typeface="Aptos"/>
              </a:defRPr>
            </a:lvl1pPr>
          </a:lstStyle>
          <a:p>
            <a:r>
              <a:t>Welding of 8 mm rods</a:t>
            </a:r>
          </a:p>
        </p:txBody>
      </p:sp>
      <p:sp>
        <p:nvSpPr>
          <p:cNvPr id="330"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31"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332" name="Title 1"/>
          <p:cNvSpPr txBox="1"/>
          <p:nvPr/>
        </p:nvSpPr>
        <p:spPr>
          <a:xfrm>
            <a:off x="533400" y="338732"/>
            <a:ext cx="21031200"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Fiber production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Box 4"/>
          <p:cNvSpPr txBox="1"/>
          <p:nvPr/>
        </p:nvSpPr>
        <p:spPr>
          <a:xfrm>
            <a:off x="777239" y="1812035"/>
            <a:ext cx="10789921" cy="792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4000" b="1">
                <a:solidFill>
                  <a:srgbClr val="000000"/>
                </a:solidFill>
                <a:latin typeface="Aptos Display"/>
                <a:ea typeface="Aptos Display"/>
                <a:cs typeface="Aptos Display"/>
                <a:sym typeface="Aptos Display"/>
              </a:defRPr>
            </a:lvl1pPr>
          </a:lstStyle>
          <a:p>
            <a:r>
              <a:t>Mechanical loss measurements</a:t>
            </a:r>
          </a:p>
        </p:txBody>
      </p:sp>
      <p:pic>
        <p:nvPicPr>
          <p:cNvPr id="335" name="Picture 6" descr="Picture 6"/>
          <p:cNvPicPr>
            <a:picLocks noChangeAspect="1"/>
          </p:cNvPicPr>
          <p:nvPr/>
        </p:nvPicPr>
        <p:blipFill>
          <a:blip r:embed="rId2"/>
          <a:stretch>
            <a:fillRect/>
          </a:stretch>
        </p:blipFill>
        <p:spPr>
          <a:xfrm>
            <a:off x="916806" y="2728722"/>
            <a:ext cx="7307430" cy="9743241"/>
          </a:xfrm>
          <a:prstGeom prst="rect">
            <a:avLst/>
          </a:prstGeom>
          <a:ln w="12700">
            <a:miter lim="400000"/>
          </a:ln>
        </p:spPr>
      </p:pic>
      <p:sp>
        <p:nvSpPr>
          <p:cNvPr id="336" name="TextBox 7"/>
          <p:cNvSpPr txBox="1"/>
          <p:nvPr/>
        </p:nvSpPr>
        <p:spPr>
          <a:xfrm>
            <a:off x="8832349" y="2728722"/>
            <a:ext cx="12562203"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l" defTabSz="1828800">
              <a:defRPr sz="3600">
                <a:solidFill>
                  <a:srgbClr val="000000"/>
                </a:solidFill>
                <a:latin typeface="Aptos"/>
                <a:ea typeface="Aptos"/>
                <a:cs typeface="Aptos"/>
                <a:sym typeface="Aptos"/>
              </a:defRPr>
            </a:pPr>
            <a:r>
              <a:t>Mechanical loss measurements at the University of Camerino to </a:t>
            </a:r>
            <a:r>
              <a:rPr b="1"/>
              <a:t>accurately measure the loss of fibers </a:t>
            </a:r>
            <a:r>
              <a:t>with the ring-down method</a:t>
            </a:r>
          </a:p>
        </p:txBody>
      </p:sp>
      <p:grpSp>
        <p:nvGrpSpPr>
          <p:cNvPr id="340" name="Group 8"/>
          <p:cNvGrpSpPr/>
          <p:nvPr/>
        </p:nvGrpSpPr>
        <p:grpSpPr>
          <a:xfrm>
            <a:off x="8833952" y="4829157"/>
            <a:ext cx="12560600" cy="2600822"/>
            <a:chOff x="0" y="0"/>
            <a:chExt cx="12560599" cy="2600820"/>
          </a:xfrm>
        </p:grpSpPr>
        <p:sp>
          <p:nvSpPr>
            <p:cNvPr id="337" name="TextBox 9"/>
            <p:cNvSpPr/>
            <p:nvPr/>
          </p:nvSpPr>
          <p:spPr>
            <a:xfrm>
              <a:off x="7775963" y="1477327"/>
              <a:ext cx="478463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p>
              <a:pPr marL="571500" indent="-571500" algn="l" defTabSz="1828800">
                <a:buSzPct val="100000"/>
                <a:buChar char="➢"/>
                <a:defRPr sz="3600">
                  <a:solidFill>
                    <a:srgbClr val="000000"/>
                  </a:solidFill>
                  <a:latin typeface="Aptos"/>
                  <a:ea typeface="Aptos"/>
                  <a:cs typeface="Aptos"/>
                  <a:sym typeface="Aptos"/>
                </a:defRPr>
              </a:pPr>
              <a:r>
                <a:t>Clamp material (rigidity, density)</a:t>
              </a:r>
            </a:p>
            <a:p>
              <a:pPr marL="571500" indent="-571500" algn="l" defTabSz="1828800">
                <a:buSzPct val="100000"/>
                <a:buChar char="➢"/>
                <a:defRPr sz="3600">
                  <a:solidFill>
                    <a:srgbClr val="000000"/>
                  </a:solidFill>
                  <a:latin typeface="Aptos"/>
                  <a:ea typeface="Aptos"/>
                  <a:cs typeface="Aptos"/>
                  <a:sym typeface="Aptos"/>
                </a:defRPr>
              </a:pPr>
              <a:r>
                <a:t>Clamp dimensions </a:t>
              </a:r>
            </a:p>
            <a:p>
              <a:pPr marL="571500" indent="-571500" algn="l" defTabSz="1828800">
                <a:buSzPct val="100000"/>
                <a:buChar char="➢"/>
                <a:defRPr sz="3600">
                  <a:solidFill>
                    <a:srgbClr val="000000"/>
                  </a:solidFill>
                  <a:latin typeface="Aptos"/>
                  <a:ea typeface="Aptos"/>
                  <a:cs typeface="Aptos"/>
                  <a:sym typeface="Aptos"/>
                </a:defRPr>
              </a:pPr>
              <a:r>
                <a:t>Fastening strength</a:t>
              </a:r>
            </a:p>
          </p:txBody>
        </p:sp>
        <p:sp>
          <p:nvSpPr>
            <p:cNvPr id="338" name="Straight Arrow Connector 11"/>
            <p:cNvSpPr/>
            <p:nvPr/>
          </p:nvSpPr>
          <p:spPr>
            <a:xfrm>
              <a:off x="6573615" y="2600820"/>
              <a:ext cx="925507" cy="1"/>
            </a:xfrm>
            <a:prstGeom prst="line">
              <a:avLst/>
            </a:prstGeom>
            <a:noFill/>
            <a:ln w="38100" cap="flat">
              <a:solidFill>
                <a:srgbClr val="000000"/>
              </a:solidFill>
              <a:prstDash val="solid"/>
              <a:miter lim="800000"/>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339" name="TextBox 13"/>
            <p:cNvSpPr/>
            <p:nvPr/>
          </p:nvSpPr>
          <p:spPr>
            <a:xfrm>
              <a:off x="0" y="0"/>
              <a:ext cx="708896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l" defTabSz="1828800">
                <a:defRPr sz="3600">
                  <a:solidFill>
                    <a:srgbClr val="000000"/>
                  </a:solidFill>
                  <a:latin typeface="Aptos"/>
                  <a:ea typeface="Aptos"/>
                  <a:cs typeface="Aptos"/>
                  <a:sym typeface="Aptos"/>
                </a:defRPr>
              </a:lvl1pPr>
            </a:lstStyle>
            <a:p>
              <a:r>
                <a:t>If the fiber has an excellent surface quality and a good crystallinity, the limiting factor for this measurement at cryogenic temperature is the clamp loss</a:t>
              </a:r>
            </a:p>
          </p:txBody>
        </p:sp>
      </p:grpSp>
      <mc:AlternateContent xmlns:mc="http://schemas.openxmlformats.org/markup-compatibility/2006">
        <mc:Choice xmlns:a14="http://schemas.microsoft.com/office/drawing/2010/main" Requires="a14">
          <p:sp>
            <p:nvSpPr>
              <p:cNvPr id="341" name="CasellaDiTesto 10"/>
              <p:cNvSpPr txBox="1"/>
              <p:nvPr/>
            </p:nvSpPr>
            <p:spPr>
              <a:xfrm>
                <a:off x="9396451" y="11086163"/>
                <a:ext cx="10366835" cy="2014766"/>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0" tIns="0" rIns="0" bIns="0">
                <a:spAutoFit/>
              </a:bodyPr>
              <a:lstStyle/>
              <a:p>
                <a:pPr algn="l" defTabSz="1828800">
                  <a:defRPr sz="3600">
                    <a:solidFill>
                      <a:srgbClr val="000000"/>
                    </a:solidFill>
                    <a:latin typeface="Cambria Math"/>
                    <a:ea typeface="Cambria Math"/>
                    <a:cs typeface="Cambria Math"/>
                    <a:sym typeface="Cambria Math"/>
                  </a:defRPr>
                </a:pPr>
                <a14:m>
                  <m:oMath xmlns:m="http://schemas.openxmlformats.org/officeDocument/2006/math">
                    <m:sSub>
                      <m:sSubPr>
                        <m:ctrlPr>
                          <a:rPr sz="3450">
                            <a:solidFill>
                              <a:srgbClr val="000000"/>
                            </a:solidFill>
                            <a:latin typeface="Cambria Math" panose="02040503050406030204" pitchFamily="18" charset="0"/>
                          </a:rPr>
                        </m:ctrlPr>
                      </m:sSubPr>
                      <m:e>
                        <m:r>
                          <a:rPr sz="3450" i="1">
                            <a:solidFill>
                              <a:srgbClr val="000000"/>
                            </a:solidFill>
                            <a:latin typeface="Cambria Math" panose="02040503050406030204" pitchFamily="18" charset="0"/>
                          </a:rPr>
                          <m:t>𝜙</m:t>
                        </m:r>
                      </m:e>
                      <m:sub>
                        <m:r>
                          <a:rPr sz="3450" i="1">
                            <a:solidFill>
                              <a:srgbClr val="000000"/>
                            </a:solidFill>
                            <a:latin typeface="Cambria Math" panose="02040503050406030204" pitchFamily="18" charset="0"/>
                          </a:rPr>
                          <m:t>𝑐𝑙𝑎𝑚𝑝</m:t>
                        </m:r>
                      </m:sub>
                    </m:sSub>
                    <m:r>
                      <a:rPr sz="3450" i="1">
                        <a:solidFill>
                          <a:srgbClr val="000000"/>
                        </a:solidFill>
                        <a:latin typeface="Cambria Math" panose="02040503050406030204" pitchFamily="18" charset="0"/>
                      </a:rPr>
                      <m:t>=4</m:t>
                    </m:r>
                    <m:f>
                      <m:fPr>
                        <m:ctrlPr>
                          <a:rPr sz="3450" i="1">
                            <a:solidFill>
                              <a:srgbClr val="000000"/>
                            </a:solidFill>
                            <a:latin typeface="Cambria Math" panose="02040503050406030204" pitchFamily="18" charset="0"/>
                          </a:rPr>
                        </m:ctrlPr>
                      </m:fPr>
                      <m:num>
                        <m:r>
                          <a:rPr sz="3450" i="1">
                            <a:solidFill>
                              <a:srgbClr val="000000"/>
                            </a:solidFill>
                            <a:latin typeface="Cambria Math" panose="02040503050406030204" pitchFamily="18" charset="0"/>
                          </a:rPr>
                          <m:t>𝑤</m:t>
                        </m:r>
                      </m:num>
                      <m:den>
                        <m:r>
                          <a:rPr sz="3450" i="1">
                            <a:solidFill>
                              <a:srgbClr val="000000"/>
                            </a:solidFill>
                            <a:latin typeface="Cambria Math" panose="02040503050406030204" pitchFamily="18" charset="0"/>
                          </a:rPr>
                          <m:t>𝑙</m:t>
                        </m:r>
                      </m:den>
                    </m:f>
                    <m:f>
                      <m:fPr>
                        <m:ctrlPr>
                          <a:rPr sz="3450" i="1">
                            <a:solidFill>
                              <a:srgbClr val="000000"/>
                            </a:solidFill>
                            <a:latin typeface="Cambria Math" panose="02040503050406030204" pitchFamily="18" charset="0"/>
                          </a:rPr>
                        </m:ctrlPr>
                      </m:fPr>
                      <m:num>
                        <m:sSup>
                          <m:sSupPr>
                            <m:ctrlPr>
                              <a:rPr sz="3450" i="1">
                                <a:solidFill>
                                  <a:srgbClr val="000000"/>
                                </a:solidFill>
                                <a:latin typeface="Cambria Math" panose="02040503050406030204" pitchFamily="18" charset="0"/>
                              </a:rPr>
                            </m:ctrlPr>
                          </m:sSupPr>
                          <m:e>
                            <m:r>
                              <a:rPr sz="3450" i="1">
                                <a:solidFill>
                                  <a:srgbClr val="000000"/>
                                </a:solidFill>
                                <a:latin typeface="Cambria Math" panose="02040503050406030204" pitchFamily="18" charset="0"/>
                              </a:rPr>
                              <m:t>h</m:t>
                            </m:r>
                          </m:e>
                          <m:sup>
                            <m:r>
                              <a:rPr sz="3450" i="1">
                                <a:solidFill>
                                  <a:srgbClr val="000000"/>
                                </a:solidFill>
                                <a:latin typeface="Cambria Math" panose="02040503050406030204" pitchFamily="18" charset="0"/>
                              </a:rPr>
                              <m:t>2</m:t>
                            </m:r>
                          </m:sup>
                        </m:sSup>
                      </m:num>
                      <m:den>
                        <m:sSubSup>
                          <m:sSubSupPr>
                            <m:ctrlPr>
                              <a:rPr sz="3450" i="1">
                                <a:solidFill>
                                  <a:srgbClr val="000000"/>
                                </a:solidFill>
                                <a:latin typeface="Cambria Math" panose="02040503050406030204" pitchFamily="18" charset="0"/>
                              </a:rPr>
                            </m:ctrlPr>
                          </m:sSubSupPr>
                          <m:e>
                            <m:r>
                              <a:rPr sz="3450" i="1">
                                <a:solidFill>
                                  <a:srgbClr val="000000"/>
                                </a:solidFill>
                                <a:latin typeface="Cambria Math" panose="02040503050406030204" pitchFamily="18" charset="0"/>
                              </a:rPr>
                              <m:t>h</m:t>
                            </m:r>
                          </m:e>
                          <m:sub>
                            <m:r>
                              <a:rPr sz="3450" i="1">
                                <a:solidFill>
                                  <a:srgbClr val="000000"/>
                                </a:solidFill>
                                <a:latin typeface="Cambria Math" panose="02040503050406030204" pitchFamily="18" charset="0"/>
                              </a:rPr>
                              <m:t>𝑏</m:t>
                            </m:r>
                          </m:sub>
                          <m:sup>
                            <m:r>
                              <a:rPr sz="3450" i="1">
                                <a:solidFill>
                                  <a:srgbClr val="000000"/>
                                </a:solidFill>
                                <a:latin typeface="Cambria Math" panose="02040503050406030204" pitchFamily="18" charset="0"/>
                              </a:rPr>
                              <m:t>2</m:t>
                            </m:r>
                          </m:sup>
                        </m:sSubSup>
                      </m:den>
                    </m:f>
                    <m:sSup>
                      <m:sSupPr>
                        <m:ctrlPr>
                          <a:rPr sz="3450" i="1">
                            <a:solidFill>
                              <a:srgbClr val="000000"/>
                            </a:solidFill>
                            <a:latin typeface="Cambria Math" panose="02040503050406030204" pitchFamily="18" charset="0"/>
                          </a:rPr>
                        </m:ctrlPr>
                      </m:sSupPr>
                      <m:e>
                        <m:d>
                          <m:dPr>
                            <m:begChr m:val="["/>
                            <m:endChr m:val="]"/>
                            <m:ctrlPr>
                              <a:rPr sz="3450" i="1">
                                <a:solidFill>
                                  <a:srgbClr val="000000"/>
                                </a:solidFill>
                                <a:latin typeface="Cambria Math" panose="02040503050406030204" pitchFamily="18" charset="0"/>
                              </a:rPr>
                            </m:ctrlPr>
                          </m:dPr>
                          <m:e>
                            <m:f>
                              <m:fPr>
                                <m:ctrlPr>
                                  <a:rPr sz="3450" i="1">
                                    <a:solidFill>
                                      <a:srgbClr val="000000"/>
                                    </a:solidFill>
                                    <a:latin typeface="Cambria Math" panose="02040503050406030204" pitchFamily="18" charset="0"/>
                                  </a:rPr>
                                </m:ctrlPr>
                              </m:fPr>
                              <m:num>
                                <m:r>
                                  <a:rPr sz="3450" i="1">
                                    <a:solidFill>
                                      <a:srgbClr val="000000"/>
                                    </a:solidFill>
                                    <a:latin typeface="Cambria Math" panose="02040503050406030204" pitchFamily="18" charset="0"/>
                                  </a:rPr>
                                  <m:t>𝜌</m:t>
                                </m:r>
                                <m:r>
                                  <a:rPr sz="3450" i="1">
                                    <a:solidFill>
                                      <a:srgbClr val="000000"/>
                                    </a:solidFill>
                                    <a:latin typeface="Cambria Math" panose="02040503050406030204" pitchFamily="18" charset="0"/>
                                  </a:rPr>
                                  <m:t>𝐸</m:t>
                                </m:r>
                                <m:d>
                                  <m:dPr>
                                    <m:ctrlPr>
                                      <a:rPr sz="3450" i="1">
                                        <a:solidFill>
                                          <a:srgbClr val="000000"/>
                                        </a:solidFill>
                                        <a:latin typeface="Cambria Math" panose="02040503050406030204" pitchFamily="18" charset="0"/>
                                      </a:rPr>
                                    </m:ctrlPr>
                                  </m:dPr>
                                  <m:e>
                                    <m:r>
                                      <a:rPr sz="3450" i="1">
                                        <a:solidFill>
                                          <a:srgbClr val="000000"/>
                                        </a:solidFill>
                                        <a:latin typeface="Cambria Math" panose="02040503050406030204" pitchFamily="18" charset="0"/>
                                      </a:rPr>
                                      <m:t>1−</m:t>
                                    </m:r>
                                    <m:sSubSup>
                                      <m:sSubSupPr>
                                        <m:ctrlPr>
                                          <a:rPr sz="3450" i="1">
                                            <a:solidFill>
                                              <a:srgbClr val="000000"/>
                                            </a:solidFill>
                                            <a:latin typeface="Cambria Math" panose="02040503050406030204" pitchFamily="18" charset="0"/>
                                          </a:rPr>
                                        </m:ctrlPr>
                                      </m:sSubSupPr>
                                      <m:e>
                                        <m:r>
                                          <a:rPr sz="3450" i="1">
                                            <a:solidFill>
                                              <a:srgbClr val="000000"/>
                                            </a:solidFill>
                                            <a:latin typeface="Cambria Math" panose="02040503050406030204" pitchFamily="18" charset="0"/>
                                          </a:rPr>
                                          <m:t>𝜈</m:t>
                                        </m:r>
                                      </m:e>
                                      <m:sub>
                                        <m:r>
                                          <a:rPr sz="3450" i="1">
                                            <a:solidFill>
                                              <a:srgbClr val="000000"/>
                                            </a:solidFill>
                                            <a:latin typeface="Cambria Math" panose="02040503050406030204" pitchFamily="18" charset="0"/>
                                          </a:rPr>
                                          <m:t>𝑏</m:t>
                                        </m:r>
                                      </m:sub>
                                      <m:sup>
                                        <m:r>
                                          <a:rPr sz="3450" i="1">
                                            <a:solidFill>
                                              <a:srgbClr val="000000"/>
                                            </a:solidFill>
                                            <a:latin typeface="Cambria Math" panose="02040503050406030204" pitchFamily="18" charset="0"/>
                                          </a:rPr>
                                          <m:t>2</m:t>
                                        </m:r>
                                      </m:sup>
                                    </m:sSubSup>
                                  </m:e>
                                </m:d>
                              </m:num>
                              <m:den>
                                <m:sSub>
                                  <m:sSubPr>
                                    <m:ctrlPr>
                                      <a:rPr sz="3450" i="1">
                                        <a:solidFill>
                                          <a:srgbClr val="000000"/>
                                        </a:solidFill>
                                        <a:latin typeface="Cambria Math" panose="02040503050406030204" pitchFamily="18" charset="0"/>
                                      </a:rPr>
                                    </m:ctrlPr>
                                  </m:sSubPr>
                                  <m:e>
                                    <m:r>
                                      <a:rPr sz="3450" i="1">
                                        <a:solidFill>
                                          <a:srgbClr val="000000"/>
                                        </a:solidFill>
                                        <a:latin typeface="Cambria Math" panose="02040503050406030204" pitchFamily="18" charset="0"/>
                                      </a:rPr>
                                      <m:t>𝜌</m:t>
                                    </m:r>
                                  </m:e>
                                  <m:sub>
                                    <m:r>
                                      <a:rPr sz="3450" i="1">
                                        <a:solidFill>
                                          <a:srgbClr val="000000"/>
                                        </a:solidFill>
                                        <a:latin typeface="Cambria Math" panose="02040503050406030204" pitchFamily="18" charset="0"/>
                                      </a:rPr>
                                      <m:t>𝑏</m:t>
                                    </m:r>
                                  </m:sub>
                                </m:sSub>
                                <m:sSub>
                                  <m:sSubPr>
                                    <m:ctrlPr>
                                      <a:rPr sz="3450" i="1">
                                        <a:solidFill>
                                          <a:srgbClr val="000000"/>
                                        </a:solidFill>
                                        <a:latin typeface="Cambria Math" panose="02040503050406030204" pitchFamily="18" charset="0"/>
                                      </a:rPr>
                                    </m:ctrlPr>
                                  </m:sSubPr>
                                  <m:e>
                                    <m:r>
                                      <a:rPr sz="3450" i="1">
                                        <a:solidFill>
                                          <a:srgbClr val="000000"/>
                                        </a:solidFill>
                                        <a:latin typeface="Cambria Math" panose="02040503050406030204" pitchFamily="18" charset="0"/>
                                      </a:rPr>
                                      <m:t>𝐸</m:t>
                                    </m:r>
                                  </m:e>
                                  <m:sub>
                                    <m:r>
                                      <a:rPr sz="3450" i="1">
                                        <a:solidFill>
                                          <a:srgbClr val="000000"/>
                                        </a:solidFill>
                                        <a:latin typeface="Cambria Math" panose="02040503050406030204" pitchFamily="18" charset="0"/>
                                      </a:rPr>
                                      <m:t>𝑏</m:t>
                                    </m:r>
                                  </m:sub>
                                </m:sSub>
                              </m:den>
                            </m:f>
                          </m:e>
                        </m:d>
                      </m:e>
                      <m:sup>
                        <m:f>
                          <m:fPr>
                            <m:type m:val="lin"/>
                            <m:ctrlPr>
                              <a:rPr sz="3450" i="1">
                                <a:solidFill>
                                  <a:srgbClr val="000000"/>
                                </a:solidFill>
                                <a:latin typeface="Cambria Math" panose="02040503050406030204" pitchFamily="18" charset="0"/>
                              </a:rPr>
                            </m:ctrlPr>
                          </m:fPr>
                          <m:num>
                            <m:r>
                              <a:rPr sz="3450" i="1">
                                <a:solidFill>
                                  <a:srgbClr val="000000"/>
                                </a:solidFill>
                                <a:latin typeface="Cambria Math" panose="02040503050406030204" pitchFamily="18" charset="0"/>
                              </a:rPr>
                              <m:t>1</m:t>
                            </m:r>
                          </m:num>
                          <m:den>
                            <m:r>
                              <a:rPr sz="3450" i="1">
                                <a:solidFill>
                                  <a:srgbClr val="000000"/>
                                </a:solidFill>
                                <a:latin typeface="Cambria Math" panose="02040503050406030204" pitchFamily="18" charset="0"/>
                              </a:rPr>
                              <m:t>2</m:t>
                            </m:r>
                          </m:den>
                        </m:f>
                      </m:sup>
                    </m:sSup>
                    <m:r>
                      <a:rPr sz="3450" i="1">
                        <a:solidFill>
                          <a:srgbClr val="000000"/>
                        </a:solidFill>
                        <a:latin typeface="Cambria Math" panose="02040503050406030204" pitchFamily="18" charset="0"/>
                      </a:rPr>
                      <m:t>𝑝</m:t>
                    </m:r>
                    <m:d>
                      <m:dPr>
                        <m:ctrlPr>
                          <a:rPr sz="3450" i="1">
                            <a:solidFill>
                              <a:srgbClr val="000000"/>
                            </a:solidFill>
                            <a:latin typeface="Cambria Math" panose="02040503050406030204" pitchFamily="18" charset="0"/>
                          </a:rPr>
                        </m:ctrlPr>
                      </m:dPr>
                      <m:e>
                        <m:r>
                          <a:rPr sz="3450" i="1">
                            <a:solidFill>
                              <a:srgbClr val="000000"/>
                            </a:solidFill>
                            <a:latin typeface="Cambria Math" panose="02040503050406030204" pitchFamily="18" charset="0"/>
                          </a:rPr>
                          <m:t>𝜈</m:t>
                        </m:r>
                        <m:r>
                          <a:rPr sz="3450" i="1">
                            <a:solidFill>
                              <a:srgbClr val="000000"/>
                            </a:solidFill>
                            <a:latin typeface="Cambria Math" panose="02040503050406030204" pitchFamily="18" charset="0"/>
                          </a:rPr>
                          <m:t>,</m:t>
                        </m:r>
                        <m:sSub>
                          <m:sSubPr>
                            <m:ctrlPr>
                              <a:rPr sz="3450" i="1">
                                <a:solidFill>
                                  <a:srgbClr val="000000"/>
                                </a:solidFill>
                                <a:latin typeface="Cambria Math" panose="02040503050406030204" pitchFamily="18" charset="0"/>
                              </a:rPr>
                            </m:ctrlPr>
                          </m:sSubPr>
                          <m:e>
                            <m:r>
                              <a:rPr sz="3450" i="1">
                                <a:solidFill>
                                  <a:srgbClr val="000000"/>
                                </a:solidFill>
                                <a:latin typeface="Cambria Math" panose="02040503050406030204" pitchFamily="18" charset="0"/>
                              </a:rPr>
                              <m:t>𝑘</m:t>
                            </m:r>
                          </m:e>
                          <m:sub>
                            <m:r>
                              <a:rPr sz="3450" i="1">
                                <a:solidFill>
                                  <a:srgbClr val="000000"/>
                                </a:solidFill>
                                <a:latin typeface="Cambria Math" panose="02040503050406030204" pitchFamily="18" charset="0"/>
                              </a:rPr>
                              <m:t>𝑏</m:t>
                            </m:r>
                          </m:sub>
                        </m:sSub>
                        <m:r>
                          <a:rPr sz="3450" i="1">
                            <a:solidFill>
                              <a:srgbClr val="000000"/>
                            </a:solidFill>
                            <a:latin typeface="Cambria Math" panose="02040503050406030204" pitchFamily="18" charset="0"/>
                          </a:rPr>
                          <m:t>/</m:t>
                        </m:r>
                        <m:r>
                          <a:rPr sz="3450" i="1">
                            <a:solidFill>
                              <a:srgbClr val="000000"/>
                            </a:solidFill>
                            <a:latin typeface="Cambria Math" panose="02040503050406030204" pitchFamily="18" charset="0"/>
                          </a:rPr>
                          <m:t>𝑘</m:t>
                        </m:r>
                      </m:e>
                    </m:d>
                  </m:oMath>
                </a14:m>
                <a:r>
                  <a:rPr dirty="0">
                    <a:latin typeface="Aptos"/>
                    <a:ea typeface="Aptos"/>
                    <a:cs typeface="Aptos"/>
                    <a:sym typeface="Aptos"/>
                  </a:rPr>
                  <a:t>   </a:t>
                </a:r>
              </a:p>
              <a:p>
                <a:pPr algn="l" defTabSz="1828800">
                  <a:defRPr sz="3600">
                    <a:solidFill>
                      <a:srgbClr val="000000"/>
                    </a:solidFill>
                    <a:latin typeface="Aptos"/>
                    <a:ea typeface="Aptos"/>
                    <a:cs typeface="Aptos"/>
                    <a:sym typeface="Aptos"/>
                  </a:defRPr>
                </a:pPr>
                <a:r>
                  <a:rPr dirty="0"/>
                  <a:t> </a:t>
                </a:r>
              </a:p>
            </p:txBody>
          </p:sp>
        </mc:Choice>
        <mc:Fallback>
          <p:sp>
            <p:nvSpPr>
              <p:cNvPr id="341" name="CasellaDiTesto 10"/>
              <p:cNvSpPr txBox="1">
                <a:spLocks noRot="1" noChangeAspect="1" noMove="1" noResize="1" noEditPoints="1" noAdjustHandles="1" noChangeArrowheads="1" noChangeShapeType="1" noTextEdit="1"/>
              </p:cNvSpPr>
              <p:nvPr/>
            </p:nvSpPr>
            <p:spPr>
              <a:xfrm>
                <a:off x="9396451" y="11086163"/>
                <a:ext cx="10366835" cy="2014766"/>
              </a:xfrm>
              <a:prstGeom prst="rect">
                <a:avLst/>
              </a:prstGeom>
              <a:blipFill>
                <a:blip r:embed="rId3"/>
                <a:stretch>
                  <a:fillRect l="-1834" t="-3522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p:sp>
        <p:nvSpPr>
          <p:cNvPr id="342" name="CasellaDiTesto 5"/>
          <p:cNvSpPr txBox="1"/>
          <p:nvPr/>
        </p:nvSpPr>
        <p:spPr>
          <a:xfrm>
            <a:off x="18060877" y="10764835"/>
            <a:ext cx="5039570" cy="2024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l" defTabSz="1828800">
              <a:defRPr>
                <a:solidFill>
                  <a:srgbClr val="000000"/>
                </a:solidFill>
                <a:latin typeface="Aptos"/>
                <a:ea typeface="Aptos"/>
                <a:cs typeface="Aptos"/>
                <a:sym typeface="Aptos"/>
              </a:defRPr>
            </a:pPr>
            <a:endParaRPr/>
          </a:p>
          <a:p>
            <a:pPr algn="l" defTabSz="1828800">
              <a:defRPr>
                <a:solidFill>
                  <a:srgbClr val="000000"/>
                </a:solidFill>
                <a:latin typeface="Aptos"/>
                <a:ea typeface="Aptos"/>
                <a:cs typeface="Aptos"/>
                <a:sym typeface="Aptos"/>
              </a:defRPr>
            </a:pPr>
            <a:r>
              <a:t>[Douglas M. Photiadis and John A. Judge </a:t>
            </a:r>
            <a:r>
              <a:rPr i="1"/>
              <a:t>Attachment losses of high Q oscillators] </a:t>
            </a:r>
          </a:p>
        </p:txBody>
      </p:sp>
      <mc:AlternateContent xmlns:mc="http://schemas.openxmlformats.org/markup-compatibility/2006">
        <mc:Choice xmlns:a14="http://schemas.microsoft.com/office/drawing/2010/main" Requires="a14">
          <p:sp>
            <p:nvSpPr>
              <p:cNvPr id="343" name="CasellaDiTesto 7"/>
              <p:cNvSpPr txBox="1"/>
              <p:nvPr/>
            </p:nvSpPr>
            <p:spPr>
              <a:xfrm>
                <a:off x="9150268" y="9890412"/>
                <a:ext cx="15233732" cy="549189"/>
              </a:xfrm>
              <a:prstGeom prst="rect">
                <a:avLst/>
              </a:prstGeom>
              <a:ln w="12700">
                <a:miter lim="400000"/>
              </a:ln>
            </p:spPr>
            <p:txBody>
              <a:bodyPr wrap="squar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r>
                        <a:rPr sz="3300" i="1">
                          <a:solidFill>
                            <a:srgbClr val="000000"/>
                          </a:solidFill>
                          <a:latin typeface="Cambria Math" panose="02040503050406030204" pitchFamily="18" charset="0"/>
                        </a:rPr>
                        <m:t>𝜙</m:t>
                      </m:r>
                      <m:d>
                        <m:dPr>
                          <m:ctrlPr>
                            <a:rPr sz="3300" i="1">
                              <a:solidFill>
                                <a:srgbClr val="000000"/>
                              </a:solidFill>
                              <a:latin typeface="Cambria Math" panose="02040503050406030204" pitchFamily="18" charset="0"/>
                            </a:rPr>
                          </m:ctrlPr>
                        </m:dPr>
                        <m:e>
                          <m:r>
                            <a:rPr sz="3300" i="1">
                              <a:solidFill>
                                <a:srgbClr val="000000"/>
                              </a:solidFill>
                              <a:latin typeface="Cambria Math" panose="02040503050406030204" pitchFamily="18" charset="0"/>
                            </a:rPr>
                            <m:t>𝜔</m:t>
                          </m:r>
                        </m:e>
                      </m:d>
                      <m:r>
                        <a:rPr sz="3300" i="1">
                          <a:solidFill>
                            <a:srgbClr val="000000"/>
                          </a:solidFill>
                          <a:latin typeface="Cambria Math" panose="02040503050406030204" pitchFamily="18" charset="0"/>
                        </a:rPr>
                        <m:t>=</m:t>
                      </m:r>
                      <m:sSub>
                        <m:sSubPr>
                          <m:ctrlPr>
                            <a:rPr sz="3300" i="1">
                              <a:solidFill>
                                <a:srgbClr val="000000"/>
                              </a:solidFill>
                              <a:latin typeface="Cambria Math" panose="02040503050406030204" pitchFamily="18" charset="0"/>
                            </a:rPr>
                          </m:ctrlPr>
                        </m:sSubPr>
                        <m:e>
                          <m:r>
                            <a:rPr sz="3300" i="1">
                              <a:solidFill>
                                <a:srgbClr val="000000"/>
                              </a:solidFill>
                              <a:latin typeface="Cambria Math" panose="02040503050406030204" pitchFamily="18" charset="0"/>
                            </a:rPr>
                            <m:t>𝜙</m:t>
                          </m:r>
                        </m:e>
                        <m:sub>
                          <m:r>
                            <a:rPr sz="3300" i="1">
                              <a:solidFill>
                                <a:srgbClr val="000000"/>
                              </a:solidFill>
                              <a:latin typeface="Cambria Math" panose="02040503050406030204" pitchFamily="18" charset="0"/>
                            </a:rPr>
                            <m:t>𝑏𝑢𝑙𝑘</m:t>
                          </m:r>
                        </m:sub>
                      </m:sSub>
                      <m:r>
                        <a:rPr sz="3300" i="1">
                          <a:solidFill>
                            <a:srgbClr val="000000"/>
                          </a:solidFill>
                          <a:latin typeface="Cambria Math" panose="02040503050406030204" pitchFamily="18" charset="0"/>
                        </a:rPr>
                        <m:t>+</m:t>
                      </m:r>
                      <m:sSub>
                        <m:sSubPr>
                          <m:ctrlPr>
                            <a:rPr sz="3300" i="1">
                              <a:solidFill>
                                <a:srgbClr val="000000"/>
                              </a:solidFill>
                              <a:latin typeface="Cambria Math" panose="02040503050406030204" pitchFamily="18" charset="0"/>
                            </a:rPr>
                          </m:ctrlPr>
                        </m:sSubPr>
                        <m:e>
                          <m:r>
                            <a:rPr sz="3300" i="1">
                              <a:solidFill>
                                <a:srgbClr val="000000"/>
                              </a:solidFill>
                              <a:latin typeface="Cambria Math" panose="02040503050406030204" pitchFamily="18" charset="0"/>
                            </a:rPr>
                            <m:t>𝜙</m:t>
                          </m:r>
                        </m:e>
                        <m:sub>
                          <m:r>
                            <a:rPr sz="3300" i="1">
                              <a:solidFill>
                                <a:srgbClr val="000000"/>
                              </a:solidFill>
                              <a:latin typeface="Cambria Math" panose="02040503050406030204" pitchFamily="18" charset="0"/>
                            </a:rPr>
                            <m:t>𝑠𝑢𝑟𝑓𝑎𝑐𝑒</m:t>
                          </m:r>
                        </m:sub>
                      </m:sSub>
                      <m:r>
                        <a:rPr sz="3300" i="1">
                          <a:solidFill>
                            <a:srgbClr val="000000"/>
                          </a:solidFill>
                          <a:latin typeface="Cambria Math" panose="02040503050406030204" pitchFamily="18" charset="0"/>
                        </a:rPr>
                        <m:t>+</m:t>
                      </m:r>
                      <m:sSub>
                        <m:sSubPr>
                          <m:ctrlPr>
                            <a:rPr sz="3300" i="1">
                              <a:solidFill>
                                <a:srgbClr val="000000"/>
                              </a:solidFill>
                              <a:latin typeface="Cambria Math" panose="02040503050406030204" pitchFamily="18" charset="0"/>
                            </a:rPr>
                          </m:ctrlPr>
                        </m:sSubPr>
                        <m:e>
                          <m:r>
                            <a:rPr sz="3300" i="1">
                              <a:solidFill>
                                <a:srgbClr val="000000"/>
                              </a:solidFill>
                              <a:latin typeface="Cambria Math" panose="02040503050406030204" pitchFamily="18" charset="0"/>
                            </a:rPr>
                            <m:t>𝜙</m:t>
                          </m:r>
                        </m:e>
                        <m:sub>
                          <m:r>
                            <a:rPr sz="3300" i="1">
                              <a:solidFill>
                                <a:srgbClr val="000000"/>
                              </a:solidFill>
                              <a:latin typeface="Cambria Math" panose="02040503050406030204" pitchFamily="18" charset="0"/>
                            </a:rPr>
                            <m:t>𝑡h𝑒𝑟𝑚𝑜𝑒𝑙𝑎𝑠𝑡𝑖𝑐</m:t>
                          </m:r>
                        </m:sub>
                      </m:sSub>
                      <m:d>
                        <m:dPr>
                          <m:ctrlPr>
                            <a:rPr sz="3300" i="1">
                              <a:solidFill>
                                <a:srgbClr val="000000"/>
                              </a:solidFill>
                              <a:latin typeface="Cambria Math" panose="02040503050406030204" pitchFamily="18" charset="0"/>
                            </a:rPr>
                          </m:ctrlPr>
                        </m:dPr>
                        <m:e>
                          <m:r>
                            <a:rPr sz="3300" i="1">
                              <a:solidFill>
                                <a:srgbClr val="000000"/>
                              </a:solidFill>
                              <a:latin typeface="Cambria Math" panose="02040503050406030204" pitchFamily="18" charset="0"/>
                            </a:rPr>
                            <m:t>𝜔</m:t>
                          </m:r>
                        </m:e>
                      </m:d>
                      <m:r>
                        <a:rPr sz="3300" i="1">
                          <a:solidFill>
                            <a:srgbClr val="000000"/>
                          </a:solidFill>
                          <a:latin typeface="Cambria Math" panose="02040503050406030204" pitchFamily="18" charset="0"/>
                        </a:rPr>
                        <m:t>+</m:t>
                      </m:r>
                      <m:sSub>
                        <m:sSubPr>
                          <m:ctrlPr>
                            <a:rPr sz="3300" i="1">
                              <a:solidFill>
                                <a:srgbClr val="000000"/>
                              </a:solidFill>
                              <a:latin typeface="Cambria Math" panose="02040503050406030204" pitchFamily="18" charset="0"/>
                            </a:rPr>
                          </m:ctrlPr>
                        </m:sSubPr>
                        <m:e>
                          <m:r>
                            <a:rPr sz="3300" i="1">
                              <a:solidFill>
                                <a:srgbClr val="000000"/>
                              </a:solidFill>
                              <a:latin typeface="Cambria Math" panose="02040503050406030204" pitchFamily="18" charset="0"/>
                            </a:rPr>
                            <m:t>𝜙</m:t>
                          </m:r>
                        </m:e>
                        <m:sub>
                          <m:r>
                            <a:rPr sz="3300" i="1">
                              <a:solidFill>
                                <a:srgbClr val="000000"/>
                              </a:solidFill>
                              <a:latin typeface="Cambria Math" panose="02040503050406030204" pitchFamily="18" charset="0"/>
                            </a:rPr>
                            <m:t>𝑐𝑙𝑎𝑚𝑝</m:t>
                          </m:r>
                        </m:sub>
                      </m:sSub>
                      <m:d>
                        <m:dPr>
                          <m:ctrlPr>
                            <a:rPr sz="3300" i="1">
                              <a:solidFill>
                                <a:srgbClr val="000000"/>
                              </a:solidFill>
                              <a:latin typeface="Cambria Math" panose="02040503050406030204" pitchFamily="18" charset="0"/>
                            </a:rPr>
                          </m:ctrlPr>
                        </m:dPr>
                        <m:e>
                          <m:r>
                            <a:rPr sz="3300" i="1">
                              <a:solidFill>
                                <a:srgbClr val="000000"/>
                              </a:solidFill>
                              <a:latin typeface="Cambria Math" panose="02040503050406030204" pitchFamily="18" charset="0"/>
                            </a:rPr>
                            <m:t>𝜔</m:t>
                          </m:r>
                        </m:e>
                      </m:d>
                      <m:r>
                        <a:rPr sz="3300" i="1">
                          <a:solidFill>
                            <a:srgbClr val="000000"/>
                          </a:solidFill>
                          <a:latin typeface="Cambria Math" panose="02040503050406030204" pitchFamily="18" charset="0"/>
                        </a:rPr>
                        <m:t>+</m:t>
                      </m:r>
                      <m:sSub>
                        <m:sSubPr>
                          <m:ctrlPr>
                            <a:rPr sz="3300" i="1">
                              <a:solidFill>
                                <a:srgbClr val="000000"/>
                              </a:solidFill>
                              <a:latin typeface="Cambria Math" panose="02040503050406030204" pitchFamily="18" charset="0"/>
                            </a:rPr>
                          </m:ctrlPr>
                        </m:sSubPr>
                        <m:e>
                          <m:r>
                            <a:rPr sz="3300" i="1">
                              <a:solidFill>
                                <a:srgbClr val="000000"/>
                              </a:solidFill>
                              <a:latin typeface="Cambria Math" panose="02040503050406030204" pitchFamily="18" charset="0"/>
                            </a:rPr>
                            <m:t>𝜙</m:t>
                          </m:r>
                        </m:e>
                        <m:sub>
                          <m:r>
                            <a:rPr sz="3300" i="1">
                              <a:solidFill>
                                <a:srgbClr val="000000"/>
                              </a:solidFill>
                              <a:latin typeface="Cambria Math" panose="02040503050406030204" pitchFamily="18" charset="0"/>
                            </a:rPr>
                            <m:t>𝑔𝑎𝑠</m:t>
                          </m:r>
                        </m:sub>
                      </m:sSub>
                      <m:d>
                        <m:dPr>
                          <m:ctrlPr>
                            <a:rPr sz="3300" i="1">
                              <a:solidFill>
                                <a:srgbClr val="000000"/>
                              </a:solidFill>
                              <a:latin typeface="Cambria Math" panose="02040503050406030204" pitchFamily="18" charset="0"/>
                            </a:rPr>
                          </m:ctrlPr>
                        </m:dPr>
                        <m:e>
                          <m:r>
                            <a:rPr sz="3300" i="1">
                              <a:solidFill>
                                <a:srgbClr val="000000"/>
                              </a:solidFill>
                              <a:latin typeface="Cambria Math" panose="02040503050406030204" pitchFamily="18" charset="0"/>
                            </a:rPr>
                            <m:t>𝜔</m:t>
                          </m:r>
                        </m:e>
                      </m:d>
                      <m:r>
                        <a:rPr sz="3300" i="1">
                          <a:solidFill>
                            <a:srgbClr val="000000"/>
                          </a:solidFill>
                          <a:latin typeface="Cambria Math" panose="02040503050406030204" pitchFamily="18" charset="0"/>
                        </a:rPr>
                        <m:t>+</m:t>
                      </m:r>
                      <m:sSub>
                        <m:sSubPr>
                          <m:ctrlPr>
                            <a:rPr sz="3300" i="1">
                              <a:solidFill>
                                <a:srgbClr val="000000"/>
                              </a:solidFill>
                              <a:latin typeface="Cambria Math" panose="02040503050406030204" pitchFamily="18" charset="0"/>
                            </a:rPr>
                          </m:ctrlPr>
                        </m:sSubPr>
                        <m:e>
                          <m:r>
                            <a:rPr sz="3300" i="1">
                              <a:solidFill>
                                <a:srgbClr val="000000"/>
                              </a:solidFill>
                              <a:latin typeface="Cambria Math" panose="02040503050406030204" pitchFamily="18" charset="0"/>
                            </a:rPr>
                            <m:t>𝜙</m:t>
                          </m:r>
                        </m:e>
                        <m:sub>
                          <m:r>
                            <a:rPr sz="3300" i="1">
                              <a:solidFill>
                                <a:srgbClr val="000000"/>
                              </a:solidFill>
                              <a:latin typeface="Cambria Math" panose="02040503050406030204" pitchFamily="18" charset="0"/>
                            </a:rPr>
                            <m:t>𝑜𝑡h𝑒𝑟</m:t>
                          </m:r>
                        </m:sub>
                      </m:sSub>
                      <m:r>
                        <a:rPr sz="3300" i="1">
                          <a:solidFill>
                            <a:srgbClr val="000000"/>
                          </a:solidFill>
                          <a:latin typeface="Cambria Math" panose="02040503050406030204" pitchFamily="18" charset="0"/>
                        </a:rPr>
                        <m:t>(</m:t>
                      </m:r>
                      <m:r>
                        <a:rPr sz="3300" i="1">
                          <a:solidFill>
                            <a:srgbClr val="000000"/>
                          </a:solidFill>
                          <a:latin typeface="Cambria Math" panose="02040503050406030204" pitchFamily="18" charset="0"/>
                        </a:rPr>
                        <m:t>𝜔</m:t>
                      </m:r>
                      <m:r>
                        <a:rPr sz="3300" i="1">
                          <a:solidFill>
                            <a:srgbClr val="000000"/>
                          </a:solidFill>
                          <a:latin typeface="Cambria Math" panose="02040503050406030204" pitchFamily="18" charset="0"/>
                        </a:rPr>
                        <m:t>)</m:t>
                      </m:r>
                    </m:oMath>
                  </m:oMathPara>
                </a14:m>
                <a:endParaRPr sz="3300" dirty="0"/>
              </a:p>
            </p:txBody>
          </p:sp>
        </mc:Choice>
        <mc:Fallback>
          <p:sp>
            <p:nvSpPr>
              <p:cNvPr id="343" name="CasellaDiTesto 7"/>
              <p:cNvSpPr txBox="1">
                <a:spLocks noRot="1" noChangeAspect="1" noMove="1" noResize="1" noEditPoints="1" noAdjustHandles="1" noChangeArrowheads="1" noChangeShapeType="1" noTextEdit="1"/>
              </p:cNvSpPr>
              <p:nvPr/>
            </p:nvSpPr>
            <p:spPr>
              <a:xfrm>
                <a:off x="9150268" y="9890412"/>
                <a:ext cx="15233732" cy="549189"/>
              </a:xfrm>
              <a:prstGeom prst="rect">
                <a:avLst/>
              </a:prstGeom>
              <a:blipFill>
                <a:blip r:embed="rId4"/>
                <a:stretch>
                  <a:fillRect b="-24444"/>
                </a:stretch>
              </a:blipFill>
              <a:ln w="12700">
                <a:miter lim="400000"/>
              </a:ln>
            </p:spPr>
            <p:txBody>
              <a:bodyPr/>
              <a:lstStyle/>
              <a:p>
                <a:r>
                  <a:rPr lang="it-IT">
                    <a:noFill/>
                  </a:rPr>
                  <a:t> </a:t>
                </a:r>
              </a:p>
            </p:txBody>
          </p:sp>
        </mc:Fallback>
      </mc:AlternateContent>
      <p:sp>
        <p:nvSpPr>
          <p:cNvPr id="344" name="Straight Arrow Connector 12"/>
          <p:cNvSpPr/>
          <p:nvPr/>
        </p:nvSpPr>
        <p:spPr>
          <a:xfrm flipH="1">
            <a:off x="2685289" y="5763259"/>
            <a:ext cx="3566159" cy="2779777"/>
          </a:xfrm>
          <a:prstGeom prst="line">
            <a:avLst/>
          </a:prstGeom>
          <a:ln w="50800">
            <a:solidFill>
              <a:srgbClr val="FFFF00"/>
            </a:solidFill>
            <a:miter/>
            <a:headEnd type="triangle"/>
            <a:tailEnd type="triangle"/>
          </a:ln>
        </p:spPr>
        <p:txBody>
          <a:bodyPr tIns="91439" bIns="91439"/>
          <a:lstStyle/>
          <a:p>
            <a:pPr algn="l" defTabSz="1828800">
              <a:defRPr sz="3600">
                <a:solidFill>
                  <a:srgbClr val="000000"/>
                </a:solidFill>
                <a:latin typeface="Aptos"/>
                <a:ea typeface="Aptos"/>
                <a:cs typeface="Aptos"/>
                <a:sym typeface="Aptos"/>
              </a:defRPr>
            </a:pPr>
            <a:endParaRPr/>
          </a:p>
        </p:txBody>
      </p:sp>
      <mc:AlternateContent xmlns:mc="http://schemas.openxmlformats.org/markup-compatibility/2006">
        <mc:Choice xmlns:a14="http://schemas.microsoft.com/office/drawing/2010/main" Requires="a14">
          <p:sp>
            <p:nvSpPr>
              <p:cNvPr id="345" name="TextBox 15"/>
              <p:cNvSpPr txBox="1"/>
              <p:nvPr/>
            </p:nvSpPr>
            <p:spPr>
              <a:xfrm>
                <a:off x="3087624" y="6954009"/>
                <a:ext cx="713233" cy="1211581"/>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tIns="91439" bIns="91439">
                <a:spAutoFit/>
              </a:bodyPr>
              <a:lstStyle>
                <a:lvl1pPr algn="l" defTabSz="1828800">
                  <a:defRPr sz="3600">
                    <a:solidFill>
                      <a:srgbClr val="FFFF00"/>
                    </a:solidFill>
                    <a:latin typeface="Cambria Math"/>
                    <a:ea typeface="Cambria Math"/>
                    <a:cs typeface="Cambria Math"/>
                    <a:sym typeface="Cambria Math"/>
                  </a:defRPr>
                </a:lvl1pPr>
              </a:lstStyle>
              <a:p>
                <a:pPr/>
                <a14:m>
                  <m:oMathPara xmlns:m="http://schemas.openxmlformats.org/officeDocument/2006/math">
                    <m:oMathParaPr>
                      <m:jc m:val="left"/>
                    </m:oMathParaPr>
                    <m:oMath xmlns:m="http://schemas.openxmlformats.org/officeDocument/2006/math">
                      <m:sSub>
                        <m:sSubPr>
                          <m:ctrlPr>
                            <a:rPr sz="1800">
                              <a:solidFill>
                                <a:srgbClr val="FFFF00"/>
                              </a:solidFill>
                              <a:latin typeface="Cambria Math" panose="02040503050406030204" pitchFamily="18" charset="0"/>
                            </a:rPr>
                          </m:ctrlPr>
                        </m:sSubPr>
                        <m:e>
                          <m:r>
                            <a:rPr sz="1800" i="1">
                              <a:solidFill>
                                <a:srgbClr val="FFFF00"/>
                              </a:solidFill>
                              <a:latin typeface="Cambria Math" panose="02040503050406030204" pitchFamily="18" charset="0"/>
                            </a:rPr>
                            <m:t>h</m:t>
                          </m:r>
                        </m:e>
                        <m:sub>
                          <m:r>
                            <a:rPr sz="1800" i="1">
                              <a:solidFill>
                                <a:srgbClr val="FFFF00"/>
                              </a:solidFill>
                              <a:latin typeface="Cambria Math" panose="02040503050406030204" pitchFamily="18" charset="0"/>
                            </a:rPr>
                            <m:t>𝑏</m:t>
                          </m:r>
                        </m:sub>
                      </m:sSub>
                    </m:oMath>
                  </m:oMathPara>
                </a14:m>
                <a:endParaRPr/>
              </a:p>
            </p:txBody>
          </p:sp>
        </mc:Choice>
        <mc:Fallback>
          <p:sp>
            <p:nvSpPr>
              <p:cNvPr id="345" name="TextBox 15"/>
              <p:cNvSpPr txBox="1">
                <a:spLocks noRot="1" noChangeAspect="1" noMove="1" noResize="1" noEditPoints="1" noAdjustHandles="1" noChangeArrowheads="1" noChangeShapeType="1" noTextEdit="1"/>
              </p:cNvSpPr>
              <p:nvPr/>
            </p:nvSpPr>
            <p:spPr>
              <a:xfrm>
                <a:off x="3087624" y="6954009"/>
                <a:ext cx="713233" cy="1211581"/>
              </a:xfrm>
              <a:prstGeom prst="rect">
                <a:avLst/>
              </a:prstGeom>
              <a:blipFill>
                <a:blip r:embed="rId5"/>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p:sp>
        <p:nvSpPr>
          <p:cNvPr id="346"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47"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348" name="Title 1"/>
          <p:cNvSpPr txBox="1"/>
          <p:nvPr/>
        </p:nvSpPr>
        <p:spPr>
          <a:xfrm>
            <a:off x="533400" y="338732"/>
            <a:ext cx="21031200"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Fiber characterization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Box 3"/>
          <p:cNvSpPr txBox="1"/>
          <p:nvPr/>
        </p:nvSpPr>
        <p:spPr>
          <a:xfrm>
            <a:off x="774700" y="1816100"/>
            <a:ext cx="10789920" cy="792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4000" b="1">
                <a:solidFill>
                  <a:srgbClr val="000000"/>
                </a:solidFill>
                <a:latin typeface="Aptos Display"/>
                <a:ea typeface="Aptos Display"/>
                <a:cs typeface="Aptos Display"/>
                <a:sym typeface="Aptos Display"/>
              </a:defRPr>
            </a:lvl1pPr>
          </a:lstStyle>
          <a:p>
            <a:r>
              <a:t>Tensile stress measurements</a:t>
            </a:r>
          </a:p>
        </p:txBody>
      </p:sp>
      <p:pic>
        <p:nvPicPr>
          <p:cNvPr id="351" name="Immagine 4" descr="Immagine 4"/>
          <p:cNvPicPr>
            <a:picLocks noChangeAspect="1"/>
          </p:cNvPicPr>
          <p:nvPr/>
        </p:nvPicPr>
        <p:blipFill>
          <a:blip r:embed="rId2"/>
          <a:stretch>
            <a:fillRect/>
          </a:stretch>
        </p:blipFill>
        <p:spPr>
          <a:xfrm>
            <a:off x="6463831" y="5441091"/>
            <a:ext cx="4091697" cy="6500976"/>
          </a:xfrm>
          <a:prstGeom prst="rect">
            <a:avLst/>
          </a:prstGeom>
          <a:ln w="12700">
            <a:miter lim="400000"/>
          </a:ln>
        </p:spPr>
      </p:pic>
      <p:pic>
        <p:nvPicPr>
          <p:cNvPr id="352" name="Picture 16" descr="Picture 16"/>
          <p:cNvPicPr>
            <a:picLocks noChangeAspect="1"/>
          </p:cNvPicPr>
          <p:nvPr/>
        </p:nvPicPr>
        <p:blipFill>
          <a:blip r:embed="rId3"/>
          <a:stretch>
            <a:fillRect/>
          </a:stretch>
        </p:blipFill>
        <p:spPr>
          <a:xfrm>
            <a:off x="17826939" y="4168476"/>
            <a:ext cx="5830193" cy="7773590"/>
          </a:xfrm>
          <a:prstGeom prst="rect">
            <a:avLst/>
          </a:prstGeom>
          <a:ln w="12700">
            <a:miter lim="400000"/>
          </a:ln>
        </p:spPr>
      </p:pic>
      <p:pic>
        <p:nvPicPr>
          <p:cNvPr id="353" name="Picture 19" descr="Picture 19"/>
          <p:cNvPicPr>
            <a:picLocks noChangeAspect="1"/>
          </p:cNvPicPr>
          <p:nvPr/>
        </p:nvPicPr>
        <p:blipFill>
          <a:blip r:embed="rId4"/>
          <a:stretch>
            <a:fillRect/>
          </a:stretch>
        </p:blipFill>
        <p:spPr>
          <a:xfrm>
            <a:off x="12875054" y="4168476"/>
            <a:ext cx="3274627" cy="7773591"/>
          </a:xfrm>
          <a:prstGeom prst="rect">
            <a:avLst/>
          </a:prstGeom>
          <a:ln w="12700">
            <a:miter lim="400000"/>
          </a:ln>
        </p:spPr>
      </p:pic>
      <p:pic>
        <p:nvPicPr>
          <p:cNvPr id="354" name="Immagine 6" descr="Immagine 6"/>
          <p:cNvPicPr>
            <a:picLocks noChangeAspect="1"/>
          </p:cNvPicPr>
          <p:nvPr/>
        </p:nvPicPr>
        <p:blipFill>
          <a:blip r:embed="rId5"/>
          <a:stretch>
            <a:fillRect/>
          </a:stretch>
        </p:blipFill>
        <p:spPr>
          <a:xfrm>
            <a:off x="903971" y="2983377"/>
            <a:ext cx="3838307" cy="8958690"/>
          </a:xfrm>
          <a:prstGeom prst="rect">
            <a:avLst/>
          </a:prstGeom>
          <a:ln w="12700">
            <a:miter lim="400000"/>
          </a:ln>
        </p:spPr>
      </p:pic>
      <p:sp>
        <p:nvSpPr>
          <p:cNvPr id="355" name="TextBox 21"/>
          <p:cNvSpPr txBox="1"/>
          <p:nvPr/>
        </p:nvSpPr>
        <p:spPr>
          <a:xfrm>
            <a:off x="6408038" y="3005855"/>
            <a:ext cx="4381084" cy="2367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a:solidFill>
                  <a:srgbClr val="000000"/>
                </a:solidFill>
                <a:latin typeface="Aptos"/>
                <a:ea typeface="Aptos"/>
                <a:cs typeface="Aptos"/>
                <a:sym typeface="Aptos"/>
              </a:defRPr>
            </a:lvl1pPr>
          </a:lstStyle>
          <a:p>
            <a:r>
              <a:t>Vertical Alignment with micrometric controls and laser level</a:t>
            </a:r>
          </a:p>
        </p:txBody>
      </p:sp>
      <p:sp>
        <p:nvSpPr>
          <p:cNvPr id="356" name="TextBox 22"/>
          <p:cNvSpPr txBox="1"/>
          <p:nvPr/>
        </p:nvSpPr>
        <p:spPr>
          <a:xfrm>
            <a:off x="12627801" y="2492966"/>
            <a:ext cx="5048182" cy="1275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l" defTabSz="1828800">
              <a:defRPr sz="3600">
                <a:solidFill>
                  <a:srgbClr val="000000"/>
                </a:solidFill>
                <a:latin typeface="Aptos"/>
                <a:ea typeface="Aptos"/>
                <a:cs typeface="Aptos"/>
                <a:sym typeface="Aptos"/>
              </a:defRPr>
            </a:pPr>
            <a:r>
              <a:t>Fiber with seed</a:t>
            </a:r>
          </a:p>
          <a:p>
            <a:pPr algn="l" defTabSz="1828800">
              <a:defRPr sz="3600">
                <a:solidFill>
                  <a:srgbClr val="000000"/>
                </a:solidFill>
                <a:latin typeface="Aptos"/>
                <a:ea typeface="Aptos"/>
                <a:cs typeface="Aptos"/>
                <a:sym typeface="Aptos"/>
              </a:defRPr>
            </a:pPr>
            <a:r>
              <a:t>(Perugia method)</a:t>
            </a:r>
          </a:p>
        </p:txBody>
      </p:sp>
      <p:sp>
        <p:nvSpPr>
          <p:cNvPr id="357" name="TextBox 23"/>
          <p:cNvSpPr txBox="1"/>
          <p:nvPr/>
        </p:nvSpPr>
        <p:spPr>
          <a:xfrm>
            <a:off x="18739164" y="2492966"/>
            <a:ext cx="5224819" cy="1275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l" defTabSz="1828800">
              <a:defRPr sz="3600">
                <a:solidFill>
                  <a:srgbClr val="000000"/>
                </a:solidFill>
                <a:latin typeface="Aptos"/>
                <a:ea typeface="Aptos"/>
                <a:cs typeface="Aptos"/>
                <a:sym typeface="Aptos"/>
              </a:defRPr>
            </a:pPr>
            <a:r>
              <a:t>Fiber without seed</a:t>
            </a:r>
          </a:p>
          <a:p>
            <a:pPr algn="l" defTabSz="1828800">
              <a:defRPr sz="3600">
                <a:solidFill>
                  <a:srgbClr val="000000"/>
                </a:solidFill>
                <a:latin typeface="Aptos"/>
                <a:ea typeface="Aptos"/>
                <a:cs typeface="Aptos"/>
                <a:sym typeface="Aptos"/>
              </a:defRPr>
            </a:pPr>
            <a:r>
              <a:t>(Glasgow method)</a:t>
            </a:r>
          </a:p>
        </p:txBody>
      </p:sp>
      <p:sp>
        <p:nvSpPr>
          <p:cNvPr id="358" name="TextBox 26"/>
          <p:cNvSpPr txBox="1"/>
          <p:nvPr/>
        </p:nvSpPr>
        <p:spPr>
          <a:xfrm>
            <a:off x="4137582" y="12246062"/>
            <a:ext cx="19050308" cy="7289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i="1">
                <a:solidFill>
                  <a:srgbClr val="000000"/>
                </a:solidFill>
                <a:latin typeface="Aptos"/>
                <a:ea typeface="Aptos"/>
                <a:cs typeface="Aptos"/>
                <a:sym typeface="Aptos"/>
              </a:defRPr>
            </a:lvl1pPr>
          </a:lstStyle>
          <a:p>
            <a:r>
              <a:t>Work done with Ardiana Nela and Dr Flavio Travasso at the University of Perugia</a:t>
            </a:r>
          </a:p>
        </p:txBody>
      </p:sp>
      <p:sp>
        <p:nvSpPr>
          <p:cNvPr id="359"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60"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361" name="Title 1"/>
          <p:cNvSpPr txBox="1"/>
          <p:nvPr/>
        </p:nvSpPr>
        <p:spPr>
          <a:xfrm>
            <a:off x="533400" y="351432"/>
            <a:ext cx="21031200"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Fiber characterization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asellaDiTesto 16"/>
          <p:cNvSpPr txBox="1"/>
          <p:nvPr/>
        </p:nvSpPr>
        <p:spPr>
          <a:xfrm>
            <a:off x="9666789" y="9867255"/>
            <a:ext cx="7136622" cy="2913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b="1">
                <a:solidFill>
                  <a:srgbClr val="000000"/>
                </a:solidFill>
                <a:latin typeface="Aptos"/>
                <a:ea typeface="Aptos"/>
                <a:cs typeface="Aptos"/>
                <a:sym typeface="Aptos"/>
              </a:defRPr>
            </a:lvl1pPr>
          </a:lstStyle>
          <a:p>
            <a:r>
              <a:t>Bending system designed and optimized for cylindrical rods 3 mm thick and 5 cm long, according to the standard ASTM C1684-18 2023</a:t>
            </a:r>
          </a:p>
        </p:txBody>
      </p:sp>
      <p:grpSp>
        <p:nvGrpSpPr>
          <p:cNvPr id="366" name="Gruppo 4"/>
          <p:cNvGrpSpPr/>
          <p:nvPr/>
        </p:nvGrpSpPr>
        <p:grpSpPr>
          <a:xfrm>
            <a:off x="1070420" y="5083311"/>
            <a:ext cx="5929589" cy="1134462"/>
            <a:chOff x="0" y="0"/>
            <a:chExt cx="5929588" cy="1134460"/>
          </a:xfrm>
        </p:grpSpPr>
        <mc:AlternateContent xmlns:mc="http://schemas.openxmlformats.org/markup-compatibility/2006">
          <mc:Choice xmlns:a14="http://schemas.microsoft.com/office/drawing/2010/main" Requires="a14">
            <p:sp>
              <p:nvSpPr>
                <p:cNvPr id="364" name="CasellaDiTesto 3"/>
                <p:cNvSpPr txBox="1"/>
                <p:nvPr/>
              </p:nvSpPr>
              <p:spPr>
                <a:xfrm>
                  <a:off x="0" y="0"/>
                  <a:ext cx="2422905" cy="983895"/>
                </a:xfrm>
                <a:prstGeom prst="rect">
                  <a:avLst/>
                </a:prstGeom>
                <a:noFill/>
                <a:ln w="12700" cap="flat">
                  <a:noFill/>
                  <a:miter lim="400000"/>
                </a:ln>
                <a:effectLst/>
              </p:spPr>
              <p:txBody>
                <a:bodyPr wrap="none" lIns="0" tIns="0" rIns="0" bIns="0">
                  <a:spAutoFit/>
                </a:bodyPr>
                <a:lstStyle/>
                <a:p>
                  <a:pPr algn="l" defTabSz="914400" latinLnBrk="1">
                    <a:defRPr sz="1800">
                      <a:solidFill>
                        <a:srgbClr val="000000"/>
                      </a:solidFill>
                    </a:defRPr>
                  </a:pPr>
                  <a14:m>
                    <m:oMathPara xmlns:m="http://schemas.openxmlformats.org/officeDocument/2006/math">
                      <m:oMathParaPr>
                        <m:jc m:val="centerGroup"/>
                      </m:oMathParaPr>
                      <m:oMath xmlns:m="http://schemas.openxmlformats.org/officeDocument/2006/math">
                        <m:sSub>
                          <m:sSubPr>
                            <m:ctrlPr>
                              <a:rPr sz="3600">
                                <a:solidFill>
                                  <a:srgbClr val="000000"/>
                                </a:solidFill>
                                <a:latin typeface="Cambria Math" panose="02040503050406030204" pitchFamily="18" charset="0"/>
                              </a:rPr>
                            </m:ctrlPr>
                          </m:sSubPr>
                          <m:e>
                            <m:r>
                              <a:rPr sz="3600" i="1">
                                <a:solidFill>
                                  <a:srgbClr val="000000"/>
                                </a:solidFill>
                                <a:latin typeface="Cambria Math" panose="02040503050406030204" pitchFamily="18" charset="0"/>
                              </a:rPr>
                              <m:t>𝜎</m:t>
                            </m:r>
                          </m:e>
                          <m:sub>
                            <m:r>
                              <a:rPr sz="3600" i="1">
                                <a:solidFill>
                                  <a:srgbClr val="000000"/>
                                </a:solidFill>
                                <a:latin typeface="Cambria Math" panose="02040503050406030204" pitchFamily="18" charset="0"/>
                              </a:rPr>
                              <m:t>𝑚𝑎𝑥</m:t>
                            </m:r>
                          </m:sub>
                        </m:sSub>
                        <m:r>
                          <a:rPr sz="3600" i="1">
                            <a:solidFill>
                              <a:srgbClr val="000000"/>
                            </a:solidFill>
                            <a:latin typeface="Cambria Math" panose="02040503050406030204" pitchFamily="18" charset="0"/>
                          </a:rPr>
                          <m:t>=</m:t>
                        </m:r>
                        <m:f>
                          <m:fPr>
                            <m:ctrlPr>
                              <a:rPr sz="3600" i="1">
                                <a:solidFill>
                                  <a:srgbClr val="000000"/>
                                </a:solidFill>
                                <a:latin typeface="Cambria Math" panose="02040503050406030204" pitchFamily="18" charset="0"/>
                              </a:rPr>
                            </m:ctrlPr>
                          </m:fPr>
                          <m:num>
                            <m:r>
                              <a:rPr sz="3600" i="1">
                                <a:solidFill>
                                  <a:srgbClr val="000000"/>
                                </a:solidFill>
                                <a:latin typeface="Cambria Math" panose="02040503050406030204" pitchFamily="18" charset="0"/>
                              </a:rPr>
                              <m:t>16</m:t>
                            </m:r>
                            <m:r>
                              <a:rPr sz="3600" i="1">
                                <a:solidFill>
                                  <a:srgbClr val="000000"/>
                                </a:solidFill>
                                <a:latin typeface="Cambria Math" panose="02040503050406030204" pitchFamily="18" charset="0"/>
                              </a:rPr>
                              <m:t>𝑃𝑎</m:t>
                            </m:r>
                          </m:num>
                          <m:den>
                            <m:r>
                              <a:rPr sz="3600" i="1">
                                <a:solidFill>
                                  <a:srgbClr val="000000"/>
                                </a:solidFill>
                                <a:latin typeface="Cambria Math" panose="02040503050406030204" pitchFamily="18" charset="0"/>
                              </a:rPr>
                              <m:t>𝜋</m:t>
                            </m:r>
                            <m:sSup>
                              <m:sSupPr>
                                <m:ctrlPr>
                                  <a:rPr sz="3600" i="1">
                                    <a:solidFill>
                                      <a:srgbClr val="000000"/>
                                    </a:solidFill>
                                    <a:latin typeface="Cambria Math" panose="02040503050406030204" pitchFamily="18" charset="0"/>
                                  </a:rPr>
                                </m:ctrlPr>
                              </m:sSupPr>
                              <m:e>
                                <m:r>
                                  <a:rPr sz="3600" i="1">
                                    <a:solidFill>
                                      <a:srgbClr val="000000"/>
                                    </a:solidFill>
                                    <a:latin typeface="Cambria Math" panose="02040503050406030204" pitchFamily="18" charset="0"/>
                                  </a:rPr>
                                  <m:t>𝐷</m:t>
                                </m:r>
                              </m:e>
                              <m:sup>
                                <m:r>
                                  <a:rPr sz="3600" i="1">
                                    <a:solidFill>
                                      <a:srgbClr val="000000"/>
                                    </a:solidFill>
                                    <a:latin typeface="Cambria Math" panose="02040503050406030204" pitchFamily="18" charset="0"/>
                                  </a:rPr>
                                  <m:t>3</m:t>
                                </m:r>
                              </m:sup>
                            </m:sSup>
                          </m:den>
                        </m:f>
                      </m:oMath>
                    </m:oMathPara>
                  </a14:m>
                  <a:endParaRPr sz="3600"/>
                </a:p>
              </p:txBody>
            </p:sp>
          </mc:Choice>
          <mc:Fallback>
            <p:sp>
              <p:nvSpPr>
                <p:cNvPr id="364" name="CasellaDiTesto 3"/>
                <p:cNvSpPr txBox="1">
                  <a:spLocks noRot="1" noChangeAspect="1" noMove="1" noResize="1" noEditPoints="1" noAdjustHandles="1" noChangeArrowheads="1" noChangeShapeType="1" noTextEdit="1"/>
                </p:cNvSpPr>
                <p:nvPr/>
              </p:nvSpPr>
              <p:spPr>
                <a:xfrm>
                  <a:off x="0" y="0"/>
                  <a:ext cx="2422905" cy="983895"/>
                </a:xfrm>
                <a:prstGeom prst="rect">
                  <a:avLst/>
                </a:prstGeom>
                <a:blipFill>
                  <a:blip r:embed="rId2"/>
                  <a:stretch>
                    <a:fillRect l="-4688" t="-1282" r="-14583" b="-20513"/>
                  </a:stretch>
                </a:blipFill>
                <a:ln w="12700" cap="flat">
                  <a:noFill/>
                  <a:miter lim="400000"/>
                </a:ln>
                <a:effectLst/>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65" name="CasellaDiTesto 17"/>
                <p:cNvSpPr txBox="1"/>
                <p:nvPr/>
              </p:nvSpPr>
              <p:spPr>
                <a:xfrm>
                  <a:off x="3290670" y="0"/>
                  <a:ext cx="2638919" cy="11344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91439" tIns="91439" rIns="91439" bIns="91439" numCol="1" anchor="t">
                  <a:spAutoFit/>
                </a:bodyPr>
                <a:lstStyle/>
                <a:p>
                  <a:pPr algn="l" defTabSz="1828800">
                    <a:defRPr sz="3100">
                      <a:solidFill>
                        <a:srgbClr val="000000"/>
                      </a:solidFill>
                      <a:latin typeface="Cambria Math"/>
                      <a:ea typeface="Cambria Math"/>
                      <a:cs typeface="Cambria Math"/>
                      <a:sym typeface="Cambria Math"/>
                    </a:defRPr>
                  </a:pPr>
                  <a14:m>
                    <m:oMathPara xmlns:m="http://schemas.openxmlformats.org/officeDocument/2006/math">
                      <m:oMathParaPr>
                        <m:jc m:val="left"/>
                      </m:oMathParaPr>
                      <m:oMath xmlns:m="http://schemas.openxmlformats.org/officeDocument/2006/math">
                        <m:r>
                          <a:rPr sz="3250" i="1">
                            <a:solidFill>
                              <a:srgbClr val="000000"/>
                            </a:solidFill>
                            <a:latin typeface="Cambria Math" panose="02040503050406030204" pitchFamily="18" charset="0"/>
                          </a:rPr>
                          <m:t>𝑎</m:t>
                        </m:r>
                        <m:r>
                          <a:rPr sz="3250" i="1">
                            <a:solidFill>
                              <a:srgbClr val="000000"/>
                            </a:solidFill>
                            <a:latin typeface="Cambria Math" panose="02040503050406030204" pitchFamily="18" charset="0"/>
                          </a:rPr>
                          <m:t>=10 </m:t>
                        </m:r>
                        <m:r>
                          <m:rPr>
                            <m:sty m:val="p"/>
                          </m:rPr>
                          <a:rPr sz="3250" i="1">
                            <a:solidFill>
                              <a:srgbClr val="000000"/>
                            </a:solidFill>
                            <a:latin typeface="Cambria Math" panose="02040503050406030204" pitchFamily="18" charset="0"/>
                          </a:rPr>
                          <m:t>mm</m:t>
                        </m:r>
                      </m:oMath>
                    </m:oMathPara>
                  </a14:m>
                  <a:endParaRPr/>
                </a:p>
                <a:p>
                  <a:pPr algn="l" defTabSz="1828800">
                    <a:defRPr sz="3100">
                      <a:solidFill>
                        <a:srgbClr val="000000"/>
                      </a:solidFill>
                      <a:latin typeface="Cambria Math"/>
                      <a:ea typeface="Cambria Math"/>
                      <a:cs typeface="Cambria Math"/>
                      <a:sym typeface="Cambria Math"/>
                    </a:defRPr>
                  </a:pPr>
                  <a14:m>
                    <m:oMathPara xmlns:m="http://schemas.openxmlformats.org/officeDocument/2006/math">
                      <m:oMathParaPr>
                        <m:jc m:val="left"/>
                      </m:oMathParaPr>
                      <m:oMath xmlns:m="http://schemas.openxmlformats.org/officeDocument/2006/math">
                        <m:r>
                          <a:rPr sz="3250" i="1">
                            <a:solidFill>
                              <a:srgbClr val="000000"/>
                            </a:solidFill>
                            <a:latin typeface="Cambria Math" panose="02040503050406030204" pitchFamily="18" charset="0"/>
                          </a:rPr>
                          <m:t>𝐷</m:t>
                        </m:r>
                        <m:r>
                          <a:rPr sz="3250" i="1">
                            <a:solidFill>
                              <a:srgbClr val="000000"/>
                            </a:solidFill>
                            <a:latin typeface="Cambria Math" panose="02040503050406030204" pitchFamily="18" charset="0"/>
                          </a:rPr>
                          <m:t>= 3 </m:t>
                        </m:r>
                        <m:r>
                          <m:rPr>
                            <m:sty m:val="p"/>
                          </m:rPr>
                          <a:rPr sz="3250" i="1">
                            <a:solidFill>
                              <a:srgbClr val="000000"/>
                            </a:solidFill>
                            <a:latin typeface="Cambria Math" panose="02040503050406030204" pitchFamily="18" charset="0"/>
                          </a:rPr>
                          <m:t>mm</m:t>
                        </m:r>
                      </m:oMath>
                    </m:oMathPara>
                  </a14:m>
                  <a:endParaRPr/>
                </a:p>
              </p:txBody>
            </p:sp>
          </mc:Choice>
          <mc:Fallback>
            <p:sp>
              <p:nvSpPr>
                <p:cNvPr id="365" name="CasellaDiTesto 17"/>
                <p:cNvSpPr txBox="1">
                  <a:spLocks noRot="1" noChangeAspect="1" noMove="1" noResize="1" noEditPoints="1" noAdjustHandles="1" noChangeArrowheads="1" noChangeShapeType="1" noTextEdit="1"/>
                </p:cNvSpPr>
                <p:nvPr/>
              </p:nvSpPr>
              <p:spPr>
                <a:xfrm>
                  <a:off x="3290670" y="0"/>
                  <a:ext cx="2638919" cy="1134461"/>
                </a:xfrm>
                <a:prstGeom prst="rect">
                  <a:avLst/>
                </a:prstGeom>
                <a:blipFill>
                  <a:blip r:embed="rId3"/>
                  <a:stretch>
                    <a:fillRect l="-1914" b="-12222"/>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it-IT">
                      <a:noFill/>
                    </a:rPr>
                    <a:t> </a:t>
                  </a:r>
                </a:p>
              </p:txBody>
            </p:sp>
          </mc:Fallback>
        </mc:AlternateContent>
      </p:grpSp>
      <p:sp>
        <p:nvSpPr>
          <p:cNvPr id="367" name="CasellaDiTesto 2"/>
          <p:cNvSpPr txBox="1"/>
          <p:nvPr/>
        </p:nvSpPr>
        <p:spPr>
          <a:xfrm>
            <a:off x="18361383" y="11755871"/>
            <a:ext cx="5406095" cy="1046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2800">
                <a:solidFill>
                  <a:srgbClr val="000000"/>
                </a:solidFill>
                <a:latin typeface="Aptos"/>
                <a:ea typeface="Aptos"/>
                <a:cs typeface="Aptos"/>
                <a:sym typeface="Aptos"/>
              </a:defRPr>
            </a:lvl1pPr>
          </a:lstStyle>
          <a:p>
            <a:r>
              <a:t>[Quinn et al., Journal of Testing and Evaluation, 2009]</a:t>
            </a:r>
          </a:p>
        </p:txBody>
      </p:sp>
      <p:pic>
        <p:nvPicPr>
          <p:cNvPr id="368" name="Picture 8" descr="Picture 8"/>
          <p:cNvPicPr>
            <a:picLocks noChangeAspect="1"/>
          </p:cNvPicPr>
          <p:nvPr/>
        </p:nvPicPr>
        <p:blipFill>
          <a:blip r:embed="rId4"/>
          <a:stretch>
            <a:fillRect/>
          </a:stretch>
        </p:blipFill>
        <p:spPr>
          <a:xfrm>
            <a:off x="9575348" y="2521015"/>
            <a:ext cx="7315201" cy="7315201"/>
          </a:xfrm>
          <a:prstGeom prst="rect">
            <a:avLst/>
          </a:prstGeom>
          <a:ln w="12700">
            <a:miter lim="400000"/>
          </a:ln>
        </p:spPr>
      </p:pic>
      <p:grpSp>
        <p:nvGrpSpPr>
          <p:cNvPr id="372" name="Gruppo 5"/>
          <p:cNvGrpSpPr/>
          <p:nvPr/>
        </p:nvGrpSpPr>
        <p:grpSpPr>
          <a:xfrm>
            <a:off x="18269943" y="1269248"/>
            <a:ext cx="5213579" cy="10334529"/>
            <a:chOff x="0" y="0"/>
            <a:chExt cx="5213577" cy="10334528"/>
          </a:xfrm>
        </p:grpSpPr>
        <p:pic>
          <p:nvPicPr>
            <p:cNvPr id="369" name="Immagine 7" descr="Immagine 7"/>
            <p:cNvPicPr>
              <a:picLocks noChangeAspect="1"/>
            </p:cNvPicPr>
            <p:nvPr/>
          </p:nvPicPr>
          <p:blipFill>
            <a:blip r:embed="rId5"/>
            <a:stretch>
              <a:fillRect/>
            </a:stretch>
          </p:blipFill>
          <p:spPr>
            <a:xfrm>
              <a:off x="0" y="0"/>
              <a:ext cx="5213578" cy="10334529"/>
            </a:xfrm>
            <a:prstGeom prst="rect">
              <a:avLst/>
            </a:prstGeom>
            <a:ln w="12700" cap="flat">
              <a:noFill/>
              <a:miter lim="400000"/>
            </a:ln>
            <a:effectLst/>
          </p:spPr>
        </p:pic>
        <p:sp>
          <p:nvSpPr>
            <p:cNvPr id="370" name="Connettore 2 19"/>
            <p:cNvSpPr/>
            <p:nvPr/>
          </p:nvSpPr>
          <p:spPr>
            <a:xfrm>
              <a:off x="1585559" y="1397995"/>
              <a:ext cx="2026511" cy="1"/>
            </a:xfrm>
            <a:prstGeom prst="line">
              <a:avLst/>
            </a:prstGeom>
            <a:noFill/>
            <a:ln w="38100" cap="flat">
              <a:solidFill>
                <a:srgbClr val="000000"/>
              </a:solidFill>
              <a:prstDash val="solid"/>
              <a:miter lim="800000"/>
              <a:headEnd type="triangle" w="med" len="med"/>
              <a:tailEnd type="triangle" w="med" len="med"/>
            </a:ln>
            <a:effectLst/>
          </p:spPr>
          <p:txBody>
            <a:bodyPr wrap="square" lIns="91439" tIns="91439" rIns="91439" bIns="91439" numCol="1" anchor="t">
              <a:noAutofit/>
            </a:bodyPr>
            <a:lstStyle/>
            <a:p>
              <a:pPr algn="l" defTabSz="1828800">
                <a:defRPr sz="3600">
                  <a:solidFill>
                    <a:srgbClr val="000000"/>
                  </a:solidFill>
                  <a:latin typeface="Aptos"/>
                  <a:ea typeface="Aptos"/>
                  <a:cs typeface="Aptos"/>
                  <a:sym typeface="Aptos"/>
                </a:defRPr>
              </a:pPr>
              <a:endParaRPr/>
            </a:p>
          </p:txBody>
        </p:sp>
        <p:sp>
          <p:nvSpPr>
            <p:cNvPr id="371" name="CasellaDiTesto 21"/>
            <p:cNvSpPr txBox="1"/>
            <p:nvPr/>
          </p:nvSpPr>
          <p:spPr>
            <a:xfrm>
              <a:off x="2030291" y="712383"/>
              <a:ext cx="1043249" cy="7289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defTabSz="1828800">
                <a:defRPr sz="3600">
                  <a:solidFill>
                    <a:srgbClr val="000000"/>
                  </a:solidFill>
                  <a:latin typeface="Aptos"/>
                  <a:ea typeface="Aptos"/>
                  <a:cs typeface="Aptos"/>
                  <a:sym typeface="Aptos"/>
                </a:defRPr>
              </a:lvl1pPr>
            </a:lstStyle>
            <a:p>
              <a:r>
                <a:t>2a</a:t>
              </a:r>
            </a:p>
          </p:txBody>
        </p:sp>
      </p:grpSp>
      <p:sp>
        <p:nvSpPr>
          <p:cNvPr id="373" name="TextBox 24"/>
          <p:cNvSpPr txBox="1"/>
          <p:nvPr/>
        </p:nvSpPr>
        <p:spPr>
          <a:xfrm>
            <a:off x="802638" y="2932288"/>
            <a:ext cx="6034699" cy="7289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b="1">
                <a:solidFill>
                  <a:srgbClr val="000000"/>
                </a:solidFill>
                <a:latin typeface="Aptos"/>
                <a:ea typeface="Aptos"/>
                <a:cs typeface="Aptos"/>
                <a:sym typeface="Aptos"/>
              </a:defRPr>
            </a:lvl1pPr>
          </a:lstStyle>
          <a:p>
            <a:r>
              <a:t>4-point bending method</a:t>
            </a:r>
          </a:p>
        </p:txBody>
      </p:sp>
      <p:sp>
        <p:nvSpPr>
          <p:cNvPr id="374" name="TextBox 29"/>
          <p:cNvSpPr txBox="1"/>
          <p:nvPr/>
        </p:nvSpPr>
        <p:spPr>
          <a:xfrm>
            <a:off x="825783" y="11174679"/>
            <a:ext cx="8060151"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i="1">
                <a:solidFill>
                  <a:srgbClr val="000000"/>
                </a:solidFill>
                <a:latin typeface="Aptos"/>
                <a:ea typeface="Aptos"/>
                <a:cs typeface="Aptos"/>
                <a:sym typeface="Aptos"/>
              </a:defRPr>
            </a:lvl1pPr>
          </a:lstStyle>
          <a:p>
            <a:r>
              <a:t>Work done with Ardiana Nela and Dr Flavio Travasso at the University of Perugia</a:t>
            </a:r>
          </a:p>
        </p:txBody>
      </p:sp>
      <p:sp>
        <p:nvSpPr>
          <p:cNvPr id="375" name="TextBox 1"/>
          <p:cNvSpPr txBox="1"/>
          <p:nvPr/>
        </p:nvSpPr>
        <p:spPr>
          <a:xfrm>
            <a:off x="802637" y="6410938"/>
            <a:ext cx="8083299" cy="45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l" defTabSz="1828800">
              <a:defRPr sz="3600">
                <a:solidFill>
                  <a:srgbClr val="000000"/>
                </a:solidFill>
                <a:latin typeface="Aptos"/>
                <a:ea typeface="Aptos"/>
                <a:cs typeface="Aptos"/>
                <a:sym typeface="Aptos"/>
              </a:defRPr>
            </a:pPr>
            <a:r>
              <a:t>Why bending test? </a:t>
            </a:r>
          </a:p>
          <a:p>
            <a:pPr marL="571500" indent="-571500" algn="l" defTabSz="1828800">
              <a:buSzPct val="100000"/>
              <a:buChar char="-"/>
              <a:defRPr sz="3600">
                <a:solidFill>
                  <a:srgbClr val="000000"/>
                </a:solidFill>
                <a:latin typeface="Aptos"/>
                <a:ea typeface="Aptos"/>
                <a:cs typeface="Aptos"/>
                <a:sym typeface="Aptos"/>
              </a:defRPr>
            </a:pPr>
            <a:r>
              <a:t>To determine the assembly precision (some misalignment in the assembly can cause the fiber to bend)</a:t>
            </a:r>
          </a:p>
          <a:p>
            <a:pPr marL="571500" indent="-571500" algn="l" defTabSz="1828800">
              <a:buSzPct val="100000"/>
              <a:buChar char="-"/>
              <a:defRPr sz="3600">
                <a:solidFill>
                  <a:srgbClr val="000000"/>
                </a:solidFill>
                <a:latin typeface="Aptos"/>
                <a:ea typeface="Aptos"/>
                <a:cs typeface="Aptos"/>
                <a:sym typeface="Aptos"/>
              </a:defRPr>
            </a:pPr>
            <a:r>
              <a:t>To determine the dynamic displacement range during the setup of the active controls</a:t>
            </a:r>
          </a:p>
        </p:txBody>
      </p:sp>
      <p:sp>
        <p:nvSpPr>
          <p:cNvPr id="376" name="CasellaDiTesto 5"/>
          <p:cNvSpPr txBox="1"/>
          <p:nvPr/>
        </p:nvSpPr>
        <p:spPr>
          <a:xfrm>
            <a:off x="825786" y="4166685"/>
            <a:ext cx="5096131" cy="7289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a:solidFill>
                  <a:srgbClr val="000000"/>
                </a:solidFill>
                <a:latin typeface="Aptos"/>
                <a:ea typeface="Aptos"/>
                <a:cs typeface="Aptos"/>
                <a:sym typeface="Aptos"/>
              </a:defRPr>
            </a:lvl1pPr>
          </a:lstStyle>
          <a:p>
            <a:r>
              <a:t>Maximum tensile stress</a:t>
            </a:r>
          </a:p>
        </p:txBody>
      </p:sp>
      <p:sp>
        <p:nvSpPr>
          <p:cNvPr id="377"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78"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379" name="Title 1"/>
          <p:cNvSpPr txBox="1"/>
          <p:nvPr/>
        </p:nvSpPr>
        <p:spPr>
          <a:xfrm>
            <a:off x="533400" y="338732"/>
            <a:ext cx="21031200"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Fiber characterization</a:t>
            </a:r>
          </a:p>
        </p:txBody>
      </p:sp>
      <p:sp>
        <p:nvSpPr>
          <p:cNvPr id="380" name="TextBox 3"/>
          <p:cNvSpPr txBox="1"/>
          <p:nvPr/>
        </p:nvSpPr>
        <p:spPr>
          <a:xfrm>
            <a:off x="774700" y="1816100"/>
            <a:ext cx="10789920" cy="792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4000" b="1">
                <a:solidFill>
                  <a:srgbClr val="000000"/>
                </a:solidFill>
                <a:latin typeface="Aptos Display"/>
                <a:ea typeface="Aptos Display"/>
                <a:cs typeface="Aptos Display"/>
                <a:sym typeface="Aptos Display"/>
              </a:defRPr>
            </a:lvl1pPr>
          </a:lstStyle>
          <a:p>
            <a:r>
              <a:t>Bending stress measurements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WhatsApp Image 2026-03-11 at 23.39.05.jpeg" descr="WhatsApp Image 2026-03-11 at 23.39.05.jpeg"/>
          <p:cNvPicPr>
            <a:picLocks noChangeAspect="1"/>
          </p:cNvPicPr>
          <p:nvPr/>
        </p:nvPicPr>
        <p:blipFill>
          <a:blip r:embed="rId2"/>
          <a:stretch>
            <a:fillRect/>
          </a:stretch>
        </p:blipFill>
        <p:spPr>
          <a:xfrm>
            <a:off x="17889188" y="3479965"/>
            <a:ext cx="5008726" cy="8904400"/>
          </a:xfrm>
          <a:prstGeom prst="rect">
            <a:avLst/>
          </a:prstGeom>
          <a:ln w="12700">
            <a:miter lim="400000"/>
          </a:ln>
        </p:spPr>
      </p:pic>
      <p:pic>
        <p:nvPicPr>
          <p:cNvPr id="383" name="tensilefinal.png" descr="tensilefinal.png"/>
          <p:cNvPicPr>
            <a:picLocks noChangeAspect="1"/>
          </p:cNvPicPr>
          <p:nvPr/>
        </p:nvPicPr>
        <p:blipFill>
          <a:blip r:embed="rId3"/>
          <a:stretch>
            <a:fillRect/>
          </a:stretch>
        </p:blipFill>
        <p:spPr>
          <a:xfrm>
            <a:off x="821196" y="2287898"/>
            <a:ext cx="13783259" cy="7723181"/>
          </a:xfrm>
          <a:prstGeom prst="rect">
            <a:avLst/>
          </a:prstGeom>
          <a:ln w="12700">
            <a:miter lim="400000"/>
          </a:ln>
        </p:spPr>
      </p:pic>
      <p:sp>
        <p:nvSpPr>
          <p:cNvPr id="384" name="Data dispersion on tensile tests is most likely due to imperfection on the fibers (microcracks) caused by a not optimal shipping and handling technique"/>
          <p:cNvSpPr txBox="1"/>
          <p:nvPr/>
        </p:nvSpPr>
        <p:spPr>
          <a:xfrm>
            <a:off x="823778" y="10625564"/>
            <a:ext cx="13778094" cy="228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solidFill>
                  <a:srgbClr val="000000"/>
                </a:solidFill>
              </a:defRPr>
            </a:pPr>
            <a:r>
              <a:t>Data dispersion on tensile tests is most likely due to imperfection on the fibers (microcracks) caused by a not optimal shipping and handling </a:t>
            </a:r>
            <a:r>
              <a:rPr>
                <a:latin typeface="Aptos"/>
                <a:ea typeface="Aptos"/>
                <a:cs typeface="Aptos"/>
                <a:sym typeface="Aptos"/>
              </a:rPr>
              <a:t>technique</a:t>
            </a:r>
          </a:p>
        </p:txBody>
      </p:sp>
      <p:sp>
        <p:nvSpPr>
          <p:cNvPr id="385" name="The good news is that fibers don’t break at the welding point"/>
          <p:cNvSpPr txBox="1"/>
          <p:nvPr/>
        </p:nvSpPr>
        <p:spPr>
          <a:xfrm>
            <a:off x="17496964" y="1530125"/>
            <a:ext cx="5793173" cy="173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600">
                <a:solidFill>
                  <a:srgbClr val="000000"/>
                </a:solidFill>
                <a:latin typeface="Aptos"/>
                <a:ea typeface="Aptos"/>
                <a:cs typeface="Aptos"/>
                <a:sym typeface="Aptos"/>
              </a:defRPr>
            </a:lvl1pPr>
          </a:lstStyle>
          <a:p>
            <a:r>
              <a:t>The good news is that fibers don’t break at the welding point</a:t>
            </a:r>
          </a:p>
        </p:txBody>
      </p:sp>
      <p:sp>
        <p:nvSpPr>
          <p:cNvPr id="386" name="Rettangolo"/>
          <p:cNvSpPr/>
          <p:nvPr/>
        </p:nvSpPr>
        <p:spPr>
          <a:xfrm>
            <a:off x="-165498" y="13214447"/>
            <a:ext cx="24714996" cy="503070"/>
          </a:xfrm>
          <a:prstGeom prst="rect">
            <a:avLst/>
          </a:prstGeom>
          <a:solidFill>
            <a:schemeClr val="accent1">
              <a:lumOff val="-1357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87" name="Michele Arcangelo Dicorato and Nicolò Baldicchi, PAS Rome meeting 2026"/>
          <p:cNvSpPr txBox="1"/>
          <p:nvPr/>
        </p:nvSpPr>
        <p:spPr>
          <a:xfrm>
            <a:off x="-1792704" y="13279038"/>
            <a:ext cx="12191994"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defRPr sz="2000">
                <a:solidFill>
                  <a:srgbClr val="FFFFFF"/>
                </a:solidFill>
              </a:defRPr>
            </a:pPr>
            <a:r>
              <a:t>Michele Arcangelo Dicorato and Nicolò Baldicchi, PAS Rome meeting 2026</a:t>
            </a:r>
          </a:p>
        </p:txBody>
      </p:sp>
      <p:sp>
        <p:nvSpPr>
          <p:cNvPr id="388" name="Title 1"/>
          <p:cNvSpPr txBox="1"/>
          <p:nvPr/>
        </p:nvSpPr>
        <p:spPr>
          <a:xfrm>
            <a:off x="533400" y="338732"/>
            <a:ext cx="21031200" cy="132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l" defTabSz="1828800">
              <a:lnSpc>
                <a:spcPct val="90000"/>
              </a:lnSpc>
              <a:defRPr sz="5600">
                <a:solidFill>
                  <a:srgbClr val="000000"/>
                </a:solidFill>
                <a:latin typeface="Aptos Display"/>
                <a:ea typeface="Aptos Display"/>
                <a:cs typeface="Aptos Display"/>
                <a:sym typeface="Aptos Display"/>
              </a:defRPr>
            </a:lvl1pPr>
          </a:lstStyle>
          <a:p>
            <a:r>
              <a:t>Tensile tests</a:t>
            </a:r>
          </a:p>
        </p:txBody>
      </p:sp>
      <p:sp>
        <p:nvSpPr>
          <p:cNvPr id="389" name="Cerchio"/>
          <p:cNvSpPr/>
          <p:nvPr/>
        </p:nvSpPr>
        <p:spPr>
          <a:xfrm>
            <a:off x="19355734" y="7061131"/>
            <a:ext cx="1270001" cy="1270001"/>
          </a:xfrm>
          <a:prstGeom prst="ellipse">
            <a:avLst/>
          </a:prstGeom>
          <a:ln w="63500">
            <a:solidFill>
              <a:schemeClr val="accent5">
                <a:hueOff val="-82419"/>
                <a:satOff val="-9513"/>
                <a:lumOff val="-16343"/>
              </a:schemeClr>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91" name="Linea di collegamento"/>
          <p:cNvSpPr/>
          <p:nvPr/>
        </p:nvSpPr>
        <p:spPr>
          <a:xfrm>
            <a:off x="20710635" y="3270025"/>
            <a:ext cx="1353559" cy="4139779"/>
          </a:xfrm>
          <a:custGeom>
            <a:avLst/>
            <a:gdLst/>
            <a:ahLst/>
            <a:cxnLst>
              <a:cxn ang="0">
                <a:pos x="wd2" y="hd2"/>
              </a:cxn>
              <a:cxn ang="5400000">
                <a:pos x="wd2" y="hd2"/>
              </a:cxn>
              <a:cxn ang="10800000">
                <a:pos x="wd2" y="hd2"/>
              </a:cxn>
              <a:cxn ang="16200000">
                <a:pos x="wd2" y="hd2"/>
              </a:cxn>
            </a:cxnLst>
            <a:rect l="0" t="0" r="r" b="b"/>
            <a:pathLst>
              <a:path w="16284" h="21600" extrusionOk="0">
                <a:moveTo>
                  <a:pt x="0" y="21600"/>
                </a:moveTo>
                <a:cubicBezTo>
                  <a:pt x="20155" y="17783"/>
                  <a:pt x="21600" y="10583"/>
                  <a:pt x="4334" y="0"/>
                </a:cubicBezTo>
              </a:path>
            </a:pathLst>
          </a:custGeom>
          <a:ln w="63500">
            <a:solidFill>
              <a:schemeClr val="accent5">
                <a:hueOff val="-82419"/>
                <a:satOff val="-9513"/>
                <a:lumOff val="-16343"/>
              </a:schemeClr>
            </a:solidFill>
            <a:miter lim="400000"/>
            <a:headEnd type="triangle"/>
          </a:ln>
        </p:spPr>
        <p:txBody>
          <a:bodyPr/>
          <a:lstStyle/>
          <a:p>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1805</Words>
  <Application>Microsoft Macintosh PowerPoint</Application>
  <PresentationFormat>Personalizzato</PresentationFormat>
  <Paragraphs>238</Paragraphs>
  <Slides>24</Slides>
  <Notes>5</Notes>
  <HiddenSlides>0</HiddenSlides>
  <MMClips>2</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24</vt:i4>
      </vt:variant>
    </vt:vector>
  </HeadingPairs>
  <TitlesOfParts>
    <vt:vector size="32" baseType="lpstr">
      <vt:lpstr>Aptos</vt:lpstr>
      <vt:lpstr>Aptos Display</vt:lpstr>
      <vt:lpstr>Arial</vt:lpstr>
      <vt:lpstr>Cambria Math</vt:lpstr>
      <vt:lpstr>Helvetica</vt:lpstr>
      <vt:lpstr>Helvetica Neue</vt:lpstr>
      <vt:lpstr>Helvetica Neue Medium</vt:lpstr>
      <vt:lpstr>21_BasicWhite</vt:lpstr>
      <vt:lpstr>Status of crystalline monolithic suspension for ET-LF </vt:lpstr>
      <vt:lpstr>Outline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Supplementary slides</vt:lpstr>
      <vt:lpstr>Losses in a pendulum</vt:lpstr>
      <vt:lpstr> Suspension thermal noise</vt:lpstr>
      <vt:lpstr> Sensitivity of ET</vt:lpstr>
      <vt:lpstr> Rod sizing</vt:lpstr>
      <vt:lpstr> Rod sizing</vt:lpstr>
      <vt:lpstr>Profiler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Nicolo' Baldicchi</cp:lastModifiedBy>
  <cp:revision>4</cp:revision>
  <dcterms:modified xsi:type="dcterms:W3CDTF">2026-03-16T11:38:11Z</dcterms:modified>
</cp:coreProperties>
</file>