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698500" y="8657488"/>
            <a:ext cx="11607801" cy="461060"/>
          </a:xfrm>
          <a:prstGeom prst="rect">
            <a:avLst/>
          </a:prstGeom>
        </p:spPr>
        <p:txBody>
          <a:bodyPr anchor="b"/>
          <a:lstStyle>
            <a:lvl1pPr marL="0" indent="0" defTabSz="563541">
              <a:lnSpc>
                <a:spcPct val="100000"/>
              </a:lnSpc>
              <a:spcBef>
                <a:spcPts val="0"/>
              </a:spcBef>
              <a:buSzTx/>
              <a:buNone/>
              <a:defRPr b="1" sz="2304"/>
            </a:lvl1pPr>
          </a:lstStyle>
          <a:p>
            <a:pPr/>
            <a:r>
              <a:t>Author and Date</a:t>
            </a:r>
          </a:p>
        </p:txBody>
      </p:sp>
      <p:sp>
        <p:nvSpPr>
          <p:cNvPr id="12" name="Presentation Title"/>
          <p:cNvSpPr txBox="1"/>
          <p:nvPr>
            <p:ph type="title" hasCustomPrompt="1"/>
          </p:nvPr>
        </p:nvSpPr>
        <p:spPr>
          <a:xfrm>
            <a:off x="698500" y="1854200"/>
            <a:ext cx="11609057" cy="3302000"/>
          </a:xfrm>
          <a:prstGeom prst="rect">
            <a:avLst/>
          </a:prstGeom>
        </p:spPr>
        <p:txBody>
          <a:bodyPr anchor="b"/>
          <a:lstStyle>
            <a:lvl1pPr>
              <a:defRPr spc="-164" sz="8200"/>
            </a:lvl1pPr>
          </a:lstStyle>
          <a:p>
            <a:pPr/>
            <a:r>
              <a:t>Presentation Title</a:t>
            </a:r>
          </a:p>
        </p:txBody>
      </p:sp>
      <p:sp>
        <p:nvSpPr>
          <p:cNvPr id="13" name="Body Level One…"/>
          <p:cNvSpPr txBox="1"/>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6353454" y="9220199"/>
            <a:ext cx="297892"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pc="-164" sz="82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164" sz="82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164" sz="82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164" sz="82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164" sz="82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b="1" sz="3800"/>
            </a:lvl1pPr>
          </a:lstStyle>
          <a:p>
            <a:pPr/>
            <a:r>
              <a:t>Fact information</a:t>
            </a:r>
          </a:p>
        </p:txBody>
      </p:sp>
      <p:sp>
        <p:nvSpPr>
          <p:cNvPr id="107" name="Body Level One…"/>
          <p:cNvSpPr txBox="1"/>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b="1" spc="-176" sz="17600"/>
            </a:lvl1pPr>
            <a:lvl2pPr marL="0" indent="457200" algn="ctr">
              <a:lnSpc>
                <a:spcPct val="80000"/>
              </a:lnSpc>
              <a:spcBef>
                <a:spcPts val="0"/>
              </a:spcBef>
              <a:buSzTx/>
              <a:buNone/>
              <a:defRPr b="1" spc="-176" sz="17600"/>
            </a:lvl2pPr>
            <a:lvl3pPr marL="0" indent="914400" algn="ctr">
              <a:lnSpc>
                <a:spcPct val="80000"/>
              </a:lnSpc>
              <a:spcBef>
                <a:spcPts val="0"/>
              </a:spcBef>
              <a:buSzTx/>
              <a:buNone/>
              <a:defRPr b="1" spc="-176" sz="17600"/>
            </a:lvl3pPr>
            <a:lvl4pPr marL="0" indent="1371600" algn="ctr">
              <a:lnSpc>
                <a:spcPct val="80000"/>
              </a:lnSpc>
              <a:spcBef>
                <a:spcPts val="0"/>
              </a:spcBef>
              <a:buSzTx/>
              <a:buNone/>
              <a:defRPr b="1" spc="-176" sz="17600"/>
            </a:lvl4pPr>
            <a:lvl5pPr marL="0" indent="1828800" algn="ctr">
              <a:lnSpc>
                <a:spcPct val="80000"/>
              </a:lnSpc>
              <a:spcBef>
                <a:spcPts val="0"/>
              </a:spcBef>
              <a:buSzTx/>
              <a:buNone/>
              <a:defRPr b="1" spc="-176" sz="176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Body Level One…"/>
          <p:cNvSpPr txBox="1"/>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pc="-119" sz="6000">
                <a:latin typeface="Helvetica Neue Medium"/>
                <a:ea typeface="Helvetica Neue Medium"/>
                <a:cs typeface="Helvetica Neue Medium"/>
                <a:sym typeface="Helvetica Neue Medium"/>
              </a:defRPr>
            </a:lvl1pPr>
            <a:lvl2pPr marL="457200" indent="114300">
              <a:spcBef>
                <a:spcPts val="0"/>
              </a:spcBef>
              <a:buSzTx/>
              <a:buNone/>
              <a:defRPr spc="-119" sz="6000">
                <a:latin typeface="Helvetica Neue Medium"/>
                <a:ea typeface="Helvetica Neue Medium"/>
                <a:cs typeface="Helvetica Neue Medium"/>
                <a:sym typeface="Helvetica Neue Medium"/>
              </a:defRPr>
            </a:lvl2pPr>
            <a:lvl3pPr marL="457200" indent="571500">
              <a:spcBef>
                <a:spcPts val="0"/>
              </a:spcBef>
              <a:buSzTx/>
              <a:buNone/>
              <a:defRPr spc="-119" sz="6000">
                <a:latin typeface="Helvetica Neue Medium"/>
                <a:ea typeface="Helvetica Neue Medium"/>
                <a:cs typeface="Helvetica Neue Medium"/>
                <a:sym typeface="Helvetica Neue Medium"/>
              </a:defRPr>
            </a:lvl3pPr>
            <a:lvl4pPr marL="457200" indent="1028700">
              <a:spcBef>
                <a:spcPts val="0"/>
              </a:spcBef>
              <a:buSzTx/>
              <a:buNone/>
              <a:defRPr spc="-119" sz="6000">
                <a:latin typeface="Helvetica Neue Medium"/>
                <a:ea typeface="Helvetica Neue Medium"/>
                <a:cs typeface="Helvetica Neue Medium"/>
                <a:sym typeface="Helvetica Neue Medium"/>
              </a:defRPr>
            </a:lvl4pPr>
            <a:lvl5pPr marL="457200" indent="1485900">
              <a:spcBef>
                <a:spcPts val="0"/>
              </a:spcBef>
              <a:buSzTx/>
              <a:buNone/>
              <a:defRPr spc="-119" sz="60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6" name="Attribution"/>
          <p:cNvSpPr txBox="1"/>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b="1" sz="2304"/>
            </a:lvl1pPr>
          </a:lstStyle>
          <a:p>
            <a:pPr/>
            <a:r>
              <a:t>Attribution</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Image"/>
          <p:cNvSpPr/>
          <p:nvPr>
            <p:ph type="pic" idx="21"/>
          </p:nvPr>
        </p:nvSpPr>
        <p:spPr>
          <a:xfrm>
            <a:off x="-2082800" y="687558"/>
            <a:ext cx="11165190" cy="8373892"/>
          </a:xfrm>
          <a:prstGeom prst="rect">
            <a:avLst/>
          </a:prstGeom>
        </p:spPr>
        <p:txBody>
          <a:bodyPr lIns="91439" tIns="45719" rIns="91439" bIns="45719">
            <a:noAutofit/>
          </a:bodyPr>
          <a:lstStyle/>
          <a:p>
            <a:pPr/>
          </a:p>
        </p:txBody>
      </p:sp>
      <p:sp>
        <p:nvSpPr>
          <p:cNvPr id="125" name="Image"/>
          <p:cNvSpPr/>
          <p:nvPr>
            <p:ph type="pic" sz="half" idx="22"/>
          </p:nvPr>
        </p:nvSpPr>
        <p:spPr>
          <a:xfrm>
            <a:off x="6597650" y="292100"/>
            <a:ext cx="5740400" cy="4592321"/>
          </a:xfrm>
          <a:prstGeom prst="rect">
            <a:avLst/>
          </a:prstGeom>
        </p:spPr>
        <p:txBody>
          <a:bodyPr lIns="91439" tIns="45719" rIns="91439" bIns="45719">
            <a:noAutofit/>
          </a:bodyPr>
          <a:lstStyle/>
          <a:p>
            <a:pPr/>
          </a:p>
        </p:txBody>
      </p:sp>
      <p:sp>
        <p:nvSpPr>
          <p:cNvPr id="126" name="Image"/>
          <p:cNvSpPr/>
          <p:nvPr>
            <p:ph type="pic" idx="23"/>
          </p:nvPr>
        </p:nvSpPr>
        <p:spPr>
          <a:xfrm>
            <a:off x="4984750" y="2749550"/>
            <a:ext cx="7937500" cy="9238276"/>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886640052_3195x2556.jpeg"/>
          <p:cNvSpPr/>
          <p:nvPr>
            <p:ph type="pic" idx="21"/>
          </p:nvPr>
        </p:nvSpPr>
        <p:spPr>
          <a:xfrm>
            <a:off x="-1016000" y="-1054100"/>
            <a:ext cx="14427200" cy="11541760"/>
          </a:xfrm>
          <a:prstGeom prst="rect">
            <a:avLst/>
          </a:prstGeom>
        </p:spPr>
        <p:txBody>
          <a:bodyPr lIns="91439" tIns="45719" rIns="91439" bIns="45719">
            <a:noAutofit/>
          </a:bodyPr>
          <a:lstStyle/>
          <a:p>
            <a:pPr/>
          </a:p>
        </p:txBody>
      </p:sp>
      <p:sp>
        <p:nvSpPr>
          <p:cNvPr id="135" name="Slide Number"/>
          <p:cNvSpPr txBox="1"/>
          <p:nvPr>
            <p:ph type="sldNum" sz="quarter" idx="2"/>
          </p:nvPr>
        </p:nvSpPr>
        <p:spPr>
          <a:xfrm>
            <a:off x="6353454" y="9220199"/>
            <a:ext cx="297892" cy="287479"/>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Image"/>
          <p:cNvSpPr/>
          <p:nvPr>
            <p:ph type="pic" idx="21"/>
          </p:nvPr>
        </p:nvSpPr>
        <p:spPr>
          <a:xfrm>
            <a:off x="-376767" y="-915894"/>
            <a:ext cx="17835652" cy="10682195"/>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698500" y="5181600"/>
            <a:ext cx="11607800" cy="3302000"/>
          </a:xfrm>
          <a:prstGeom prst="rect">
            <a:avLst/>
          </a:prstGeom>
        </p:spPr>
        <p:txBody>
          <a:bodyPr anchor="b"/>
          <a:lstStyle>
            <a:lvl1pPr>
              <a:defRPr spc="-164" sz="8200"/>
            </a:lvl1pPr>
          </a:lstStyle>
          <a:p>
            <a:pPr/>
            <a:r>
              <a:t>Presentation Title</a:t>
            </a:r>
          </a:p>
        </p:txBody>
      </p:sp>
      <p:sp>
        <p:nvSpPr>
          <p:cNvPr id="23" name="Body Level One…"/>
          <p:cNvSpPr txBox="1"/>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24" name="Author and Date"/>
          <p:cNvSpPr txBox="1"/>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b="1" sz="2304"/>
            </a:lvl1pPr>
          </a:lstStyle>
          <a:p>
            <a:pPr/>
            <a:r>
              <a:t>Author and Date</a:t>
            </a:r>
          </a:p>
        </p:txBody>
      </p:sp>
      <p:sp>
        <p:nvSpPr>
          <p:cNvPr id="25" name="Slide Number"/>
          <p:cNvSpPr txBox="1"/>
          <p:nvPr>
            <p:ph type="sldNum" sz="quarter" idx="2"/>
          </p:nvPr>
        </p:nvSpPr>
        <p:spPr>
          <a:xfrm>
            <a:off x="6349999" y="9220199"/>
            <a:ext cx="297893"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910457886_1434x1669.jpeg"/>
          <p:cNvSpPr/>
          <p:nvPr>
            <p:ph type="pic" idx="21"/>
          </p:nvPr>
        </p:nvSpPr>
        <p:spPr>
          <a:xfrm>
            <a:off x="5319129" y="495299"/>
            <a:ext cx="7543801" cy="8780059"/>
          </a:xfrm>
          <a:prstGeom prst="rect">
            <a:avLst/>
          </a:prstGeom>
        </p:spPr>
        <p:txBody>
          <a:bodyPr lIns="91439" tIns="45719" rIns="91439" bIns="45719">
            <a:noAutofit/>
          </a:bodyPr>
          <a:lstStyle/>
          <a:p>
            <a:pPr/>
          </a:p>
        </p:txBody>
      </p:sp>
      <p:sp>
        <p:nvSpPr>
          <p:cNvPr id="33" name="Body Level One…"/>
          <p:cNvSpPr txBox="1"/>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Slide Subtitle</a:t>
            </a:r>
          </a:p>
          <a:p>
            <a:pPr lvl="1"/>
            <a:r>
              <a:t/>
            </a:r>
          </a:p>
          <a:p>
            <a:pPr lvl="2"/>
            <a:r>
              <a:t/>
            </a:r>
          </a:p>
          <a:p>
            <a:pPr lvl="3"/>
            <a:r>
              <a:t/>
            </a:r>
          </a:p>
          <a:p>
            <a:pPr lvl="4"/>
            <a:r>
              <a:t/>
            </a:r>
          </a:p>
        </p:txBody>
      </p:sp>
      <p:sp>
        <p:nvSpPr>
          <p:cNvPr id="34" name="Slide Title"/>
          <p:cNvSpPr txBox="1"/>
          <p:nvPr>
            <p:ph type="title" hasCustomPrompt="1"/>
          </p:nvPr>
        </p:nvSpPr>
        <p:spPr>
          <a:xfrm>
            <a:off x="698500" y="692534"/>
            <a:ext cx="5105400" cy="4387466"/>
          </a:xfrm>
          <a:prstGeom prst="rect">
            <a:avLst/>
          </a:prstGeom>
        </p:spPr>
        <p:txBody>
          <a:bodyPr anchor="b"/>
          <a:lstStyle/>
          <a:p>
            <a:pPr/>
            <a:r>
              <a:t>Slide Title</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3"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44" name="Slide Title"/>
          <p:cNvSpPr txBox="1"/>
          <p:nvPr>
            <p:ph type="title" hasCustomPrompt="1"/>
          </p:nvPr>
        </p:nvSpPr>
        <p:spPr>
          <a:prstGeom prst="rect">
            <a:avLst/>
          </a:prstGeom>
        </p:spPr>
        <p:txBody>
          <a:bodyPr/>
          <a:lstStyle/>
          <a:p>
            <a:pPr/>
            <a:r>
              <a:t>Slide Title</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589358"/>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660384004_1290x1720.jpeg"/>
          <p:cNvSpPr/>
          <p:nvPr>
            <p:ph type="pic" idx="21"/>
          </p:nvPr>
        </p:nvSpPr>
        <p:spPr>
          <a:xfrm>
            <a:off x="6172200" y="596900"/>
            <a:ext cx="6448425" cy="8597900"/>
          </a:xfrm>
          <a:prstGeom prst="rect">
            <a:avLst/>
          </a:prstGeom>
        </p:spPr>
        <p:txBody>
          <a:bodyPr lIns="91439" tIns="45719" rIns="91439" bIns="45719">
            <a:noAutofit/>
          </a:bodyPr>
          <a:lstStyle/>
          <a:p>
            <a:pPr/>
          </a:p>
        </p:txBody>
      </p:sp>
      <p:sp>
        <p:nvSpPr>
          <p:cNvPr id="61" name="Slide Title"/>
          <p:cNvSpPr txBox="1"/>
          <p:nvPr>
            <p:ph type="title" hasCustomPrompt="1"/>
          </p:nvPr>
        </p:nvSpPr>
        <p:spPr>
          <a:xfrm>
            <a:off x="698500" y="444500"/>
            <a:ext cx="5105400" cy="1016000"/>
          </a:xfrm>
          <a:prstGeom prst="rect">
            <a:avLst/>
          </a:prstGeom>
        </p:spPr>
        <p:txBody>
          <a:bodyPr/>
          <a:lstStyle/>
          <a:p>
            <a:pPr/>
            <a:r>
              <a:t>Slide Title</a:t>
            </a:r>
          </a:p>
        </p:txBody>
      </p:sp>
      <p:sp>
        <p:nvSpPr>
          <p:cNvPr id="62" name="Slide Subtitle"/>
          <p:cNvSpPr txBox="1"/>
          <p:nvPr>
            <p:ph type="body" sz="quarter" idx="22"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63" name="Body Level One…"/>
          <p:cNvSpPr txBox="1"/>
          <p:nvPr>
            <p:ph type="body" sz="half" idx="1" hasCustomPrompt="1"/>
          </p:nvPr>
        </p:nvSpPr>
        <p:spPr>
          <a:xfrm>
            <a:off x="698500" y="3480196"/>
            <a:ext cx="5105400" cy="5593161"/>
          </a:xfrm>
          <a:prstGeom prst="rect">
            <a:avLst/>
          </a:prstGeom>
        </p:spPr>
        <p:txBody>
          <a:bodyPr/>
          <a:lstStyle/>
          <a:p>
            <a:pPr/>
            <a:r>
              <a:t>Slide bullet text</a:t>
            </a:r>
          </a:p>
          <a:p>
            <a:pPr lvl="1"/>
            <a:r>
              <a:t/>
            </a:r>
          </a:p>
          <a:p>
            <a:pPr lvl="2"/>
            <a:r>
              <a:t/>
            </a:r>
          </a:p>
          <a:p>
            <a:pPr lvl="3"/>
            <a:r>
              <a:t/>
            </a:r>
          </a:p>
          <a:p>
            <a:pPr lvl="4"/>
            <a:r>
              <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698500" y="3225800"/>
            <a:ext cx="11607800" cy="3302000"/>
          </a:xfrm>
          <a:prstGeom prst="rect">
            <a:avLst/>
          </a:prstGeom>
        </p:spPr>
        <p:txBody>
          <a:bodyPr anchor="ctr"/>
          <a:lstStyle>
            <a:lvl1pPr>
              <a:defRPr b="0" spc="-164" sz="82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prstGeom prst="rect">
            <a:avLst/>
          </a:prstGeom>
        </p:spPr>
        <p:txBody>
          <a:bodyPr/>
          <a:lstStyle/>
          <a:p>
            <a:pPr/>
            <a:r>
              <a:t>Slide Title</a:t>
            </a:r>
          </a:p>
        </p:txBody>
      </p:sp>
      <p:sp>
        <p:nvSpPr>
          <p:cNvPr id="80"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698500" y="444500"/>
            <a:ext cx="11607800" cy="1016000"/>
          </a:xfrm>
          <a:prstGeom prst="rect">
            <a:avLst/>
          </a:prstGeom>
        </p:spPr>
        <p:txBody>
          <a:bodyPr/>
          <a:lstStyle/>
          <a:p>
            <a:pPr/>
            <a:r>
              <a:t>Agenda Title</a:t>
            </a:r>
          </a:p>
        </p:txBody>
      </p:sp>
      <p:sp>
        <p:nvSpPr>
          <p:cNvPr id="89" name="Agenda Subtitle"/>
          <p:cNvSpPr txBox="1"/>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b="1" sz="38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a:spcBef>
                <a:spcPts val="1300"/>
              </a:spcBef>
              <a:buSzTx/>
              <a:buNone/>
              <a:defRPr spc="-38" sz="3800"/>
            </a:lvl1pPr>
            <a:lvl2pPr marL="0" indent="457200">
              <a:spcBef>
                <a:spcPts val="1300"/>
              </a:spcBef>
              <a:buSzTx/>
              <a:buNone/>
              <a:defRPr spc="-38" sz="3800"/>
            </a:lvl2pPr>
            <a:lvl3pPr marL="0" indent="914400">
              <a:spcBef>
                <a:spcPts val="1300"/>
              </a:spcBef>
              <a:buSzTx/>
              <a:buNone/>
              <a:defRPr spc="-38" sz="3800"/>
            </a:lvl3pPr>
            <a:lvl4pPr marL="0" indent="1371600">
              <a:spcBef>
                <a:spcPts val="1300"/>
              </a:spcBef>
              <a:buSzTx/>
              <a:buNone/>
              <a:defRPr spc="-38" sz="3800"/>
            </a:lvl4pPr>
            <a:lvl5pPr marL="0" indent="1828800">
              <a:spcBef>
                <a:spcPts val="1300"/>
              </a:spcBef>
              <a:buSzTx/>
              <a:buNone/>
              <a:defRPr spc="-38" sz="38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3" name="Slide Title"/>
          <p:cNvSpPr txBox="1"/>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4" name="Slide Number"/>
          <p:cNvSpPr txBox="1"/>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tif"/><Relationship Id="rId4"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gif"/><Relationship Id="rId3" Type="http://schemas.openxmlformats.org/officeDocument/2006/relationships/image" Target="../media/image4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png"/><Relationship Id="rId3" Type="http://schemas.openxmlformats.org/officeDocument/2006/relationships/image" Target="../media/image4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 Id="rId3" Type="http://schemas.openxmlformats.org/officeDocument/2006/relationships/image" Target="../media/image4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1" Type="http://schemas.openxmlformats.org/officeDocument/2006/relationships/image" Target="../media/image22.png"/><Relationship Id="rId12" Type="http://schemas.openxmlformats.org/officeDocument/2006/relationships/image" Target="../media/image2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0829_11.jpg" descr="0829_11.jpg"/>
          <p:cNvPicPr>
            <a:picLocks noChangeAspect="1"/>
          </p:cNvPicPr>
          <p:nvPr/>
        </p:nvPicPr>
        <p:blipFill>
          <a:blip r:embed="rId2">
            <a:alphaModFix amt="27327"/>
            <a:extLst/>
          </a:blip>
          <a:stretch>
            <a:fillRect/>
          </a:stretch>
        </p:blipFill>
        <p:spPr>
          <a:xfrm>
            <a:off x="0" y="566103"/>
            <a:ext cx="13004800" cy="8621394"/>
          </a:xfrm>
          <a:prstGeom prst="rect">
            <a:avLst/>
          </a:prstGeom>
          <a:ln w="12700">
            <a:miter lim="400000"/>
          </a:ln>
        </p:spPr>
      </p:pic>
      <p:sp>
        <p:nvSpPr>
          <p:cNvPr id="152" name="Pooya Saffarieh, Nathan A. Holland, Michele Valentini, Jesse van Dongen, Alexandra Mitchell, Sander Sijtsma, Armin Numic, Abhay Karia, Wouter Hakvoort, Conor Mow-Lowry"/>
          <p:cNvSpPr txBox="1"/>
          <p:nvPr>
            <p:ph type="body" idx="21"/>
          </p:nvPr>
        </p:nvSpPr>
        <p:spPr>
          <a:xfrm>
            <a:off x="704726" y="6323813"/>
            <a:ext cx="11595348" cy="843577"/>
          </a:xfrm>
          <a:prstGeom prst="rect">
            <a:avLst/>
          </a:prstGeom>
          <a:extLst>
            <a:ext uri="{C572A759-6A51-4108-AA02-DFA0A04FC94B}">
              <ma14:wrappingTextBoxFlag xmlns:ma14="http://schemas.microsoft.com/office/mac/drawingml/2011/main" val="1"/>
            </a:ext>
          </a:extLst>
        </p:spPr>
        <p:txBody>
          <a:bodyPr/>
          <a:lstStyle/>
          <a:p>
            <a:pPr defTabSz="551800">
              <a:defRPr b="0" sz="2256">
                <a:solidFill>
                  <a:srgbClr val="5E5E5E"/>
                </a:solidFill>
              </a:defRPr>
            </a:pPr>
            <a:r>
              <a:rPr b="1"/>
              <a:t>Pooya Saffarieh</a:t>
            </a:r>
            <a:r>
              <a:t>, Nathan A. Holland, Michele Valentini, Jesse van Dongen, Alexandra Mitchell, Sander Sijtsma, Armin Numic, Abhay Karia, Wouter Hakvoort, Conor Mow-Lowry</a:t>
            </a:r>
          </a:p>
        </p:txBody>
      </p:sp>
      <p:sp>
        <p:nvSpPr>
          <p:cNvPr id="153" name="ET design ∩ Optimal control"/>
          <p:cNvSpPr txBox="1"/>
          <p:nvPr>
            <p:ph type="ctrTitle"/>
          </p:nvPr>
        </p:nvSpPr>
        <p:spPr>
          <a:xfrm>
            <a:off x="918926" y="2787798"/>
            <a:ext cx="11761788" cy="1785643"/>
          </a:xfrm>
          <a:prstGeom prst="rect">
            <a:avLst/>
          </a:prstGeom>
        </p:spPr>
        <p:txBody>
          <a:bodyPr/>
          <a:lstStyle/>
          <a:p>
            <a:pPr defTabSz="1473840">
              <a:defRPr spc="-139" sz="6970">
                <a:latin typeface="Optima"/>
                <a:ea typeface="Optima"/>
                <a:cs typeface="Optima"/>
                <a:sym typeface="Optima"/>
              </a:defRPr>
            </a:pPr>
            <a:r>
              <a:t>ET design </a:t>
            </a:r>
            <a:r>
              <a:rPr spc="-221" sz="11050"/>
              <a:t>∩ </a:t>
            </a:r>
            <a:r>
              <a:t>Optimal control</a:t>
            </a:r>
          </a:p>
        </p:txBody>
      </p:sp>
      <p:sp>
        <p:nvSpPr>
          <p:cNvPr id="154" name="Multi-scale optimal control for ET active seismic isolation"/>
          <p:cNvSpPr txBox="1"/>
          <p:nvPr>
            <p:ph type="subTitle" sz="quarter" idx="1"/>
          </p:nvPr>
        </p:nvSpPr>
        <p:spPr>
          <a:xfrm>
            <a:off x="999938" y="4525849"/>
            <a:ext cx="10127742" cy="701902"/>
          </a:xfrm>
          <a:prstGeom prst="rect">
            <a:avLst/>
          </a:prstGeom>
        </p:spPr>
        <p:txBody>
          <a:bodyPr/>
          <a:lstStyle>
            <a:lvl1pPr>
              <a:defRPr sz="3000">
                <a:latin typeface="Optima"/>
                <a:ea typeface="Optima"/>
                <a:cs typeface="Optima"/>
                <a:sym typeface="Optima"/>
              </a:defRPr>
            </a:lvl1pPr>
          </a:lstStyle>
          <a:p>
            <a:pPr/>
            <a:r>
              <a:t>Multi-scale optimal control for ET active seismic isolation</a:t>
            </a:r>
          </a:p>
        </p:txBody>
      </p:sp>
      <p:sp>
        <p:nvSpPr>
          <p:cNvPr id="155" name="Slide Number"/>
          <p:cNvSpPr txBox="1"/>
          <p:nvPr>
            <p:ph type="sldNum" sz="quarter" idx="2"/>
          </p:nvPr>
        </p:nvSpPr>
        <p:spPr>
          <a:xfrm>
            <a:off x="6399352" y="9220199"/>
            <a:ext cx="206096"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6" name="Image" descr="Image"/>
          <p:cNvPicPr>
            <a:picLocks noChangeAspect="1"/>
          </p:cNvPicPr>
          <p:nvPr/>
        </p:nvPicPr>
        <p:blipFill>
          <a:blip r:embed="rId3">
            <a:extLst/>
          </a:blip>
          <a:stretch>
            <a:fillRect/>
          </a:stretch>
        </p:blipFill>
        <p:spPr>
          <a:xfrm>
            <a:off x="7487369" y="8143516"/>
            <a:ext cx="2765165" cy="823869"/>
          </a:xfrm>
          <a:prstGeom prst="rect">
            <a:avLst/>
          </a:prstGeom>
          <a:ln w="12700">
            <a:miter lim="400000"/>
          </a:ln>
        </p:spPr>
      </p:pic>
      <p:pic>
        <p:nvPicPr>
          <p:cNvPr id="157" name="Image" descr="Image"/>
          <p:cNvPicPr>
            <a:picLocks noChangeAspect="1"/>
          </p:cNvPicPr>
          <p:nvPr/>
        </p:nvPicPr>
        <p:blipFill>
          <a:blip r:embed="rId4">
            <a:extLst/>
          </a:blip>
          <a:stretch>
            <a:fillRect/>
          </a:stretch>
        </p:blipFill>
        <p:spPr>
          <a:xfrm>
            <a:off x="10290302" y="8055902"/>
            <a:ext cx="2220316" cy="999142"/>
          </a:xfrm>
          <a:prstGeom prst="rect">
            <a:avLst/>
          </a:prstGeom>
          <a:ln w="12700">
            <a:miter lim="400000"/>
          </a:ln>
        </p:spPr>
      </p:pic>
      <p:sp>
        <p:nvSpPr>
          <p:cNvPr id="158" name="ET Annual meeting, Croatia, November 2025"/>
          <p:cNvSpPr txBox="1"/>
          <p:nvPr/>
        </p:nvSpPr>
        <p:spPr>
          <a:xfrm>
            <a:off x="611893" y="8451552"/>
            <a:ext cx="5179278" cy="3685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l" defTabSz="581151">
              <a:defRPr sz="1782"/>
            </a:lvl1pPr>
          </a:lstStyle>
          <a:p>
            <a:pPr/>
            <a:r>
              <a:t>ET Annual meeting, Croatia, November 2025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x-output.gif" descr="x-output.gif"/>
          <p:cNvPicPr>
            <a:picLocks noChangeAspect="0"/>
          </p:cNvPicPr>
          <p:nvPr/>
        </p:nvPicPr>
        <p:blipFill>
          <a:blip r:embed="rId2">
            <a:extLst/>
          </a:blip>
          <a:stretch>
            <a:fillRect/>
          </a:stretch>
        </p:blipFill>
        <p:spPr>
          <a:xfrm>
            <a:off x="6201275" y="1461350"/>
            <a:ext cx="6711461" cy="5032158"/>
          </a:xfrm>
          <a:prstGeom prst="rect">
            <a:avLst/>
          </a:prstGeom>
          <a:ln w="12700">
            <a:miter lim="400000"/>
          </a:ln>
        </p:spPr>
      </p:pic>
      <p:pic>
        <p:nvPicPr>
          <p:cNvPr id="308" name="pasted-movie.png" descr="pasted-movie.png"/>
          <p:cNvPicPr>
            <a:picLocks noChangeAspect="1"/>
          </p:cNvPicPr>
          <p:nvPr/>
        </p:nvPicPr>
        <p:blipFill>
          <a:blip r:embed="rId3">
            <a:extLst/>
          </a:blip>
          <a:stretch>
            <a:fillRect/>
          </a:stretch>
        </p:blipFill>
        <p:spPr>
          <a:xfrm>
            <a:off x="1882476" y="6986571"/>
            <a:ext cx="9239848" cy="2026157"/>
          </a:xfrm>
          <a:prstGeom prst="rect">
            <a:avLst/>
          </a:prstGeom>
          <a:ln w="12700">
            <a:miter lim="400000"/>
          </a:ln>
        </p:spPr>
      </p:pic>
      <p:sp>
        <p:nvSpPr>
          <p:cNvPr id="309" name="Optimization Method: Sub-Gradient Descent…"/>
          <p:cNvSpPr txBox="1"/>
          <p:nvPr/>
        </p:nvSpPr>
        <p:spPr>
          <a:xfrm>
            <a:off x="616128" y="2636874"/>
            <a:ext cx="4894025" cy="32366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80000"/>
              </a:lnSpc>
              <a:spcBef>
                <a:spcPts val="1200"/>
              </a:spcBef>
              <a:defRPr b="1" sz="2000">
                <a:solidFill>
                  <a:srgbClr val="000000"/>
                </a:solidFill>
              </a:defRPr>
            </a:pPr>
            <a:r>
              <a:t>Optimization Method: Sub-Gradient Descent</a:t>
            </a:r>
            <a:endParaRPr b="0"/>
          </a:p>
          <a:p>
            <a:pPr marL="254000" indent="-254000" algn="l" defTabSz="457200">
              <a:lnSpc>
                <a:spcPct val="80000"/>
              </a:lnSpc>
              <a:spcBef>
                <a:spcPts val="1200"/>
              </a:spcBef>
              <a:buSzPct val="123000"/>
              <a:buChar char="•"/>
              <a:defRPr sz="2000">
                <a:solidFill>
                  <a:srgbClr val="000000"/>
                </a:solidFill>
              </a:defRPr>
            </a:pPr>
            <a:r>
              <a:t>Filter size and structure are predefined (a priori)</a:t>
            </a:r>
          </a:p>
          <a:p>
            <a:pPr marL="254000" indent="-254000" algn="l" defTabSz="457200">
              <a:lnSpc>
                <a:spcPct val="80000"/>
              </a:lnSpc>
              <a:spcBef>
                <a:spcPts val="1200"/>
              </a:spcBef>
              <a:buSzPct val="123000"/>
              <a:buChar char="•"/>
              <a:defRPr sz="2000">
                <a:solidFill>
                  <a:srgbClr val="000000"/>
                </a:solidFill>
              </a:defRPr>
            </a:pPr>
            <a:r>
              <a:t>Robust to numerical noise and high dynamic range</a:t>
            </a:r>
          </a:p>
          <a:p>
            <a:pPr marL="254000" indent="-254000" algn="l" defTabSz="457200">
              <a:lnSpc>
                <a:spcPct val="80000"/>
              </a:lnSpc>
              <a:spcBef>
                <a:spcPts val="1200"/>
              </a:spcBef>
              <a:buSzPct val="123000"/>
              <a:buChar char="•"/>
              <a:defRPr sz="2000">
                <a:solidFill>
                  <a:srgbClr val="000000"/>
                </a:solidFill>
              </a:defRPr>
            </a:pPr>
            <a:r>
              <a:t>No guarantee of reaching a global optimum</a:t>
            </a:r>
          </a:p>
          <a:p>
            <a:pPr marL="254000" indent="-254000" algn="l" defTabSz="457200">
              <a:lnSpc>
                <a:spcPct val="80000"/>
              </a:lnSpc>
              <a:spcBef>
                <a:spcPts val="1200"/>
              </a:spcBef>
              <a:buSzPct val="123000"/>
              <a:buChar char="•"/>
              <a:defRPr sz="2000">
                <a:solidFill>
                  <a:srgbClr val="000000"/>
                </a:solidFill>
              </a:defRPr>
            </a:pPr>
            <a:r>
              <a:t>Supports complex, multi-objective cost functions</a:t>
            </a:r>
          </a:p>
        </p:txBody>
      </p:sp>
      <p:sp>
        <p:nvSpPr>
          <p:cNvPr id="3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1" name="Example optimisation process:"/>
          <p:cNvSpPr txBox="1"/>
          <p:nvPr/>
        </p:nvSpPr>
        <p:spPr>
          <a:xfrm>
            <a:off x="7663118" y="747448"/>
            <a:ext cx="3787775" cy="399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30000"/>
              </a:lnSpc>
              <a:defRPr sz="2000"/>
            </a:lvl1pPr>
          </a:lstStyle>
          <a:p>
            <a:pPr/>
            <a:r>
              <a:t>Example optimisation process:</a:t>
            </a:r>
          </a:p>
        </p:txBody>
      </p:sp>
      <p:sp>
        <p:nvSpPr>
          <p:cNvPr id="312" name="Algorithm"/>
          <p:cNvSpPr txBox="1"/>
          <p:nvPr/>
        </p:nvSpPr>
        <p:spPr>
          <a:xfrm>
            <a:off x="736514" y="666103"/>
            <a:ext cx="1987729" cy="5619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000">
                <a:latin typeface="Optima"/>
                <a:ea typeface="Optima"/>
                <a:cs typeface="Optima"/>
                <a:sym typeface="Optima"/>
              </a:defRPr>
            </a:lvl1pPr>
          </a:lstStyle>
          <a:p>
            <a:pPr/>
            <a:r>
              <a:t>Algorithm</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omnisens_vs_altsens_x.pdf" descr="omnisens_vs_altsens_x.pdf"/>
          <p:cNvPicPr>
            <a:picLocks noChangeAspect="1"/>
          </p:cNvPicPr>
          <p:nvPr/>
        </p:nvPicPr>
        <p:blipFill>
          <a:blip r:embed="rId2">
            <a:extLst/>
          </a:blip>
          <a:stretch>
            <a:fillRect/>
          </a:stretch>
        </p:blipFill>
        <p:spPr>
          <a:xfrm>
            <a:off x="291979" y="2354970"/>
            <a:ext cx="5868498" cy="4541100"/>
          </a:xfrm>
          <a:prstGeom prst="rect">
            <a:avLst/>
          </a:prstGeom>
          <a:ln w="12700">
            <a:miter lim="400000"/>
          </a:ln>
        </p:spPr>
      </p:pic>
      <p:pic>
        <p:nvPicPr>
          <p:cNvPr id="315" name="omnisens_vs_altsens_x_velocity.pdf" descr="omnisens_vs_altsens_x_velocity.pdf"/>
          <p:cNvPicPr>
            <a:picLocks noChangeAspect="1"/>
          </p:cNvPicPr>
          <p:nvPr/>
        </p:nvPicPr>
        <p:blipFill>
          <a:blip r:embed="rId3">
            <a:extLst/>
          </a:blip>
          <a:stretch>
            <a:fillRect/>
          </a:stretch>
        </p:blipFill>
        <p:spPr>
          <a:xfrm>
            <a:off x="6540048" y="2396229"/>
            <a:ext cx="5868499" cy="4541100"/>
          </a:xfrm>
          <a:prstGeom prst="rect">
            <a:avLst/>
          </a:prstGeom>
          <a:ln w="12700">
            <a:miter lim="400000"/>
          </a:ln>
        </p:spPr>
      </p:pic>
      <p:sp>
        <p:nvSpPr>
          <p:cNvPr id="3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7" name="Results: OmniSens vs. BRS-T360"/>
          <p:cNvSpPr txBox="1"/>
          <p:nvPr/>
        </p:nvSpPr>
        <p:spPr>
          <a:xfrm>
            <a:off x="736514" y="666103"/>
            <a:ext cx="5662924" cy="5619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000">
                <a:latin typeface="Optima"/>
                <a:ea typeface="Optima"/>
                <a:cs typeface="Optima"/>
                <a:sym typeface="Optima"/>
              </a:defRPr>
            </a:lvl1pPr>
          </a:lstStyle>
          <a:p>
            <a:pPr/>
            <a:r>
              <a:t>Results: OmniSens vs. BRS-T360</a:t>
            </a:r>
          </a:p>
        </p:txBody>
      </p:sp>
      <p:sp>
        <p:nvSpPr>
          <p:cNvPr id="318" name="Accelaration"/>
          <p:cNvSpPr txBox="1"/>
          <p:nvPr/>
        </p:nvSpPr>
        <p:spPr>
          <a:xfrm>
            <a:off x="2735565" y="7549528"/>
            <a:ext cx="1664822" cy="436678"/>
          </a:xfrm>
          <a:prstGeom prst="rect">
            <a:avLst/>
          </a:prstGeom>
          <a:solidFill>
            <a:srgbClr val="5E5E5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200">
                <a:solidFill>
                  <a:srgbClr val="FFFFFF"/>
                </a:solidFill>
              </a:defRPr>
            </a:lvl1pPr>
          </a:lstStyle>
          <a:p>
            <a:pPr/>
            <a:r>
              <a:t>Accelaration</a:t>
            </a:r>
          </a:p>
        </p:txBody>
      </p:sp>
      <p:sp>
        <p:nvSpPr>
          <p:cNvPr id="319" name="Velocity"/>
          <p:cNvSpPr txBox="1"/>
          <p:nvPr/>
        </p:nvSpPr>
        <p:spPr>
          <a:xfrm>
            <a:off x="9184914" y="7549528"/>
            <a:ext cx="1139823" cy="436678"/>
          </a:xfrm>
          <a:prstGeom prst="rect">
            <a:avLst/>
          </a:prstGeom>
          <a:solidFill>
            <a:srgbClr val="5E5E5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200">
                <a:solidFill>
                  <a:srgbClr val="FFFFFF"/>
                </a:solidFill>
              </a:defRPr>
            </a:lvl1pPr>
          </a:lstStyle>
          <a:p>
            <a:pPr/>
            <a:r>
              <a:t>Velocity</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85258"/>
            <a:satOff val="14347"/>
            <a:lumOff val="22373"/>
          </a:schemeClr>
        </a:solidFill>
      </p:bgPr>
    </p:bg>
    <p:spTree>
      <p:nvGrpSpPr>
        <p:cNvPr id="1" name=""/>
        <p:cNvGrpSpPr/>
        <p:nvPr/>
      </p:nvGrpSpPr>
      <p:grpSpPr>
        <a:xfrm>
          <a:off x="0" y="0"/>
          <a:ext cx="0" cy="0"/>
          <a:chOff x="0" y="0"/>
          <a:chExt cx="0" cy="0"/>
        </a:xfrm>
      </p:grpSpPr>
      <p:sp>
        <p:nvSpPr>
          <p:cNvPr id="321" name="Summary"/>
          <p:cNvSpPr txBox="1"/>
          <p:nvPr/>
        </p:nvSpPr>
        <p:spPr>
          <a:xfrm>
            <a:off x="5662104" y="666103"/>
            <a:ext cx="1680592" cy="5619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latin typeface="Optima"/>
                <a:ea typeface="Optima"/>
                <a:cs typeface="Optima"/>
                <a:sym typeface="Optima"/>
              </a:defRPr>
            </a:lvl1pPr>
          </a:lstStyle>
          <a:p>
            <a:pPr/>
            <a:r>
              <a:t>Summary</a:t>
            </a:r>
          </a:p>
        </p:txBody>
      </p:sp>
      <p:sp>
        <p:nvSpPr>
          <p:cNvPr id="322" name="ET design necessiates iterative design…"/>
          <p:cNvSpPr txBox="1"/>
          <p:nvPr/>
        </p:nvSpPr>
        <p:spPr>
          <a:xfrm>
            <a:off x="811930" y="11363020"/>
            <a:ext cx="10852874" cy="40097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62279" indent="-462279" algn="l">
              <a:lnSpc>
                <a:spcPct val="150000"/>
              </a:lnSpc>
              <a:buSzPct val="100000"/>
              <a:buAutoNum type="arabicPeriod" startAt="1"/>
              <a:defRPr sz="2200">
                <a:solidFill>
                  <a:srgbClr val="000000"/>
                </a:solidFill>
              </a:defRPr>
            </a:pPr>
            <a:r>
              <a:t>ET design necessiates iterative design</a:t>
            </a:r>
          </a:p>
          <a:p>
            <a:pPr marL="462279" indent="-462279" algn="l">
              <a:lnSpc>
                <a:spcPct val="150000"/>
              </a:lnSpc>
              <a:buSzPct val="100000"/>
              <a:buAutoNum type="arabicPeriod" startAt="1"/>
              <a:defRPr sz="2200">
                <a:solidFill>
                  <a:srgbClr val="000000"/>
                </a:solidFill>
              </a:defRPr>
            </a:pPr>
            <a:r>
              <a:t>Each design relies on active feedback loops involving control filters</a:t>
            </a:r>
          </a:p>
          <a:p>
            <a:pPr marL="462279" indent="-462279" algn="l">
              <a:lnSpc>
                <a:spcPct val="150000"/>
              </a:lnSpc>
              <a:buSzPct val="100000"/>
              <a:buAutoNum type="arabicPeriod" startAt="1"/>
              <a:defRPr sz="2200">
                <a:solidFill>
                  <a:srgbClr val="000000"/>
                </a:solidFill>
              </a:defRPr>
            </a:pPr>
            <a:r>
              <a:t>Loop structures are </a:t>
            </a:r>
            <a:r>
              <a:rPr i="1"/>
              <a:t>multi-scale</a:t>
            </a:r>
            <a:r>
              <a:t> and </a:t>
            </a:r>
            <a:r>
              <a:rPr i="1"/>
              <a:t>coupled</a:t>
            </a:r>
          </a:p>
          <a:p>
            <a:pPr marL="462279" indent="-462279" algn="l">
              <a:lnSpc>
                <a:spcPct val="150000"/>
              </a:lnSpc>
              <a:buSzPct val="100000"/>
              <a:buAutoNum type="arabicPeriod" startAt="1"/>
              <a:defRPr sz="2200">
                <a:solidFill>
                  <a:srgbClr val="000000"/>
                </a:solidFill>
              </a:defRPr>
            </a:pPr>
            <a:r>
              <a:t>We presented a framework and a fundamental metric, acasusal optimum, which universally solves optimal control problem</a:t>
            </a:r>
          </a:p>
          <a:p>
            <a:pPr marL="462279" indent="-462279" algn="l">
              <a:lnSpc>
                <a:spcPct val="150000"/>
              </a:lnSpc>
              <a:buSzPct val="100000"/>
              <a:buAutoNum type="arabicPeriod" startAt="1"/>
              <a:defRPr sz="2200">
                <a:solidFill>
                  <a:srgbClr val="000000"/>
                </a:solidFill>
              </a:defRPr>
            </a:pPr>
            <a:r>
              <a:t>We applied the method on two candidate sensor configurations: OmniSens and BRS-T360</a:t>
            </a:r>
          </a:p>
          <a:p>
            <a:pPr marL="462279" indent="-462279" algn="l">
              <a:lnSpc>
                <a:spcPct val="150000"/>
              </a:lnSpc>
              <a:buSzPct val="100000"/>
              <a:buAutoNum type="arabicPeriod" startAt="1"/>
              <a:defRPr sz="2200">
                <a:solidFill>
                  <a:srgbClr val="000000"/>
                </a:solidFill>
              </a:defRPr>
            </a:pPr>
            <a:r>
              <a:t>OmniSens yeilds lower residual motion as predicted by the closed loop model</a:t>
            </a:r>
          </a:p>
        </p:txBody>
      </p:sp>
      <p:sp>
        <p:nvSpPr>
          <p:cNvPr id="3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defRPr>
                <a:solidFill>
                  <a:srgbClr val="FFFFFF"/>
                </a:solidFill>
              </a:defRPr>
            </a:lvl1pPr>
          </a:lstStyle>
          <a:p>
            <a:pPr/>
            <a:fld id="{86CB4B4D-7CA3-9044-876B-883B54F8677D}" type="slidenum"/>
          </a:p>
        </p:txBody>
      </p:sp>
      <p:sp>
        <p:nvSpPr>
          <p:cNvPr id="324" name="We have solved the problem of defining optimality for seismic isolation, and developed an implementation that resolves numerical noise issues. This method can be directly applied to solutions for ET and it can be readily updated for different sensors, pl"/>
          <p:cNvSpPr txBox="1"/>
          <p:nvPr/>
        </p:nvSpPr>
        <p:spPr>
          <a:xfrm>
            <a:off x="1075964" y="2652932"/>
            <a:ext cx="10852873" cy="19679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50000"/>
              </a:lnSpc>
              <a:defRPr sz="2200">
                <a:solidFill>
                  <a:srgbClr val="000000"/>
                </a:solidFill>
              </a:defRPr>
            </a:pPr>
            <a:r>
              <a:t>We have solved the problem of defining </a:t>
            </a:r>
            <a:r>
              <a:rPr i="1"/>
              <a:t>optimality</a:t>
            </a:r>
            <a:r>
              <a:t> for </a:t>
            </a:r>
            <a:r>
              <a:rPr i="1"/>
              <a:t>seismic isolation</a:t>
            </a:r>
            <a:r>
              <a:t>, and developed an implementation that </a:t>
            </a:r>
            <a:r>
              <a:rPr i="1"/>
              <a:t>resolves numerical noise</a:t>
            </a:r>
            <a:r>
              <a:t> issues. This method can be directly applied to </a:t>
            </a:r>
            <a:r>
              <a:rPr i="1"/>
              <a:t>solutions for ET</a:t>
            </a:r>
            <a:r>
              <a:t> and it can be readily updated for different sensors, platforms, and input seismic spectra.</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26" name="Abhay Karia poster presentation on OmniSens commissioning"/>
          <p:cNvSpPr txBox="1"/>
          <p:nvPr/>
        </p:nvSpPr>
        <p:spPr>
          <a:xfrm>
            <a:off x="2635176" y="2266477"/>
            <a:ext cx="3641476" cy="25485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lnSpc>
                <a:spcPct val="90000"/>
              </a:lnSpc>
              <a:defRPr sz="3500">
                <a:solidFill>
                  <a:srgbClr val="FFFFFF"/>
                </a:solidFill>
                <a:latin typeface="Optima"/>
                <a:ea typeface="Optima"/>
                <a:cs typeface="Optima"/>
                <a:sym typeface="Optima"/>
              </a:defRPr>
            </a:lvl1pPr>
          </a:lstStyle>
          <a:p>
            <a:pPr/>
            <a:r>
              <a:t>Abhay Karia poster presentation on OmniSens commissioning</a:t>
            </a:r>
          </a:p>
        </p:txBody>
      </p:sp>
      <p:sp>
        <p:nvSpPr>
          <p:cNvPr id="3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8" name="pasted-movie.png" descr="pasted-movie.png"/>
          <p:cNvPicPr>
            <a:picLocks noChangeAspect="1"/>
          </p:cNvPicPr>
          <p:nvPr/>
        </p:nvPicPr>
        <p:blipFill>
          <a:blip r:embed="rId2">
            <a:extLst/>
          </a:blip>
          <a:stretch>
            <a:fillRect/>
          </a:stretch>
        </p:blipFill>
        <p:spPr>
          <a:xfrm>
            <a:off x="6549029" y="781953"/>
            <a:ext cx="5720811" cy="8189694"/>
          </a:xfrm>
          <a:prstGeom prst="rect">
            <a:avLst/>
          </a:prstGeom>
          <a:ln w="12700">
            <a:miter lim="400000"/>
          </a:ln>
        </p:spPr>
      </p:pic>
      <p:sp>
        <p:nvSpPr>
          <p:cNvPr id="329" name="Check out"/>
          <p:cNvSpPr txBox="1"/>
          <p:nvPr/>
        </p:nvSpPr>
        <p:spPr>
          <a:xfrm>
            <a:off x="3487522" y="1424134"/>
            <a:ext cx="2776430" cy="6238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lnSpc>
                <a:spcPct val="75000"/>
              </a:lnSpc>
              <a:defRPr sz="3500">
                <a:solidFill>
                  <a:schemeClr val="accent5">
                    <a:lumOff val="-29866"/>
                  </a:schemeClr>
                </a:solidFill>
                <a:latin typeface="Optima"/>
                <a:ea typeface="Optima"/>
                <a:cs typeface="Optima"/>
                <a:sym typeface="Optima"/>
              </a:defRPr>
            </a:lvl1pPr>
          </a:lstStyle>
          <a:p>
            <a:pPr/>
            <a:r>
              <a:t>Check out</a:t>
            </a:r>
          </a:p>
        </p:txBody>
      </p:sp>
      <p:pic>
        <p:nvPicPr>
          <p:cNvPr id="330" name="pasted-movie.png" descr="pasted-movie.png"/>
          <p:cNvPicPr>
            <a:picLocks noChangeAspect="1"/>
          </p:cNvPicPr>
          <p:nvPr/>
        </p:nvPicPr>
        <p:blipFill>
          <a:blip r:embed="rId3">
            <a:extLst/>
          </a:blip>
          <a:stretch>
            <a:fillRect/>
          </a:stretch>
        </p:blipFill>
        <p:spPr>
          <a:xfrm>
            <a:off x="620962" y="5692322"/>
            <a:ext cx="5720811" cy="3217957"/>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https://arxiv.org/abs/2507.15398"/>
          <p:cNvSpPr txBox="1"/>
          <p:nvPr/>
        </p:nvSpPr>
        <p:spPr>
          <a:xfrm rot="16200000">
            <a:off x="-2247773" y="6307191"/>
            <a:ext cx="4991895"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atin typeface="Andale Mono"/>
                <a:ea typeface="Andale Mono"/>
                <a:cs typeface="Andale Mono"/>
                <a:sym typeface="Andale Mono"/>
              </a:defRPr>
            </a:lvl1pPr>
          </a:lstStyle>
          <a:p>
            <a:pPr/>
            <a:r>
              <a:t>https://arxiv.org/abs/2507.15398</a:t>
            </a:r>
          </a:p>
        </p:txBody>
      </p:sp>
      <p:sp>
        <p:nvSpPr>
          <p:cNvPr id="333" name="Details and open source code:"/>
          <p:cNvSpPr txBox="1"/>
          <p:nvPr/>
        </p:nvSpPr>
        <p:spPr>
          <a:xfrm>
            <a:off x="1147761" y="716563"/>
            <a:ext cx="4528110"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Details and open source code:</a:t>
            </a:r>
          </a:p>
        </p:txBody>
      </p:sp>
      <p:pic>
        <p:nvPicPr>
          <p:cNvPr id="334" name="pasted-movie.png" descr="pasted-movie.png"/>
          <p:cNvPicPr>
            <a:picLocks noChangeAspect="1"/>
          </p:cNvPicPr>
          <p:nvPr/>
        </p:nvPicPr>
        <p:blipFill>
          <a:blip r:embed="rId2">
            <a:extLst/>
          </a:blip>
          <a:stretch>
            <a:fillRect/>
          </a:stretch>
        </p:blipFill>
        <p:spPr>
          <a:xfrm>
            <a:off x="575600" y="1416514"/>
            <a:ext cx="6074350" cy="7515583"/>
          </a:xfrm>
          <a:prstGeom prst="rect">
            <a:avLst/>
          </a:prstGeom>
          <a:ln w="25400">
            <a:solidFill>
              <a:srgbClr val="000000"/>
            </a:solidFill>
            <a:miter lim="400000"/>
          </a:ln>
        </p:spPr>
      </p:pic>
      <p:sp>
        <p:nvSpPr>
          <p:cNvPr id="3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6" name="Thank you!"/>
          <p:cNvSpPr txBox="1"/>
          <p:nvPr/>
        </p:nvSpPr>
        <p:spPr>
          <a:xfrm>
            <a:off x="8022256" y="5898831"/>
            <a:ext cx="3779077" cy="9347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600">
                <a:solidFill>
                  <a:schemeClr val="accent5">
                    <a:lumOff val="-29866"/>
                  </a:schemeClr>
                </a:solidFill>
                <a:latin typeface="Optima"/>
                <a:ea typeface="Optima"/>
                <a:cs typeface="Optima"/>
                <a:sym typeface="Optima"/>
              </a:defRPr>
            </a:lvl1pPr>
          </a:lstStyle>
          <a:p>
            <a:pPr/>
            <a:r>
              <a:t>Thank you!</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336"/>
                                        </p:tgtEl>
                                        <p:attrNameLst>
                                          <p:attrName>style.visibility</p:attrName>
                                        </p:attrNameLst>
                                      </p:cBhvr>
                                      <p:to>
                                        <p:strVal val="visible"/>
                                      </p:to>
                                    </p:set>
                                    <p:animEffect filter="box(out)" transition="in">
                                      <p:cBhvr>
                                        <p:cTn id="7" dur="1000"/>
                                        <p:tgtEl>
                                          <p:spTgt spid="3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6"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Screenshot 2025-11-06 at 10.14.18.png" descr="Screenshot 2025-11-06 at 10.14.18.png"/>
          <p:cNvPicPr>
            <a:picLocks noChangeAspect="1"/>
          </p:cNvPicPr>
          <p:nvPr/>
        </p:nvPicPr>
        <p:blipFill>
          <a:blip r:embed="rId2">
            <a:alphaModFix amt="89832"/>
            <a:extLst/>
          </a:blip>
          <a:stretch>
            <a:fillRect/>
          </a:stretch>
        </p:blipFill>
        <p:spPr>
          <a:xfrm>
            <a:off x="6088093" y="981534"/>
            <a:ext cx="5204565" cy="3436397"/>
          </a:xfrm>
          <a:prstGeom prst="rect">
            <a:avLst/>
          </a:prstGeom>
          <a:ln w="12700">
            <a:miter lim="400000"/>
          </a:ln>
        </p:spPr>
      </p:pic>
      <p:pic>
        <p:nvPicPr>
          <p:cNvPr id="161" name="Screenshot 2025-11-06 at 10.25.26.png" descr="Screenshot 2025-11-06 at 10.25.26.png"/>
          <p:cNvPicPr>
            <a:picLocks noChangeAspect="1"/>
          </p:cNvPicPr>
          <p:nvPr/>
        </p:nvPicPr>
        <p:blipFill>
          <a:blip r:embed="rId3">
            <a:alphaModFix amt="89832"/>
            <a:extLst/>
          </a:blip>
          <a:stretch>
            <a:fillRect/>
          </a:stretch>
        </p:blipFill>
        <p:spPr>
          <a:xfrm>
            <a:off x="846775" y="3083391"/>
            <a:ext cx="2038325" cy="3586818"/>
          </a:xfrm>
          <a:prstGeom prst="rect">
            <a:avLst/>
          </a:prstGeom>
          <a:ln w="12700">
            <a:miter lim="400000"/>
          </a:ln>
        </p:spPr>
      </p:pic>
      <p:pic>
        <p:nvPicPr>
          <p:cNvPr id="162" name="pasted-movie.png" descr="pasted-movie.png"/>
          <p:cNvPicPr>
            <a:picLocks noChangeAspect="1"/>
          </p:cNvPicPr>
          <p:nvPr/>
        </p:nvPicPr>
        <p:blipFill>
          <a:blip r:embed="rId4">
            <a:alphaModFix amt="89832"/>
            <a:extLst/>
          </a:blip>
          <a:stretch>
            <a:fillRect/>
          </a:stretch>
        </p:blipFill>
        <p:spPr>
          <a:xfrm>
            <a:off x="6749641" y="6141317"/>
            <a:ext cx="3412980" cy="2632118"/>
          </a:xfrm>
          <a:prstGeom prst="rect">
            <a:avLst/>
          </a:prstGeom>
          <a:ln w="12700">
            <a:miter lim="400000"/>
          </a:ln>
        </p:spPr>
      </p:pic>
      <p:grpSp>
        <p:nvGrpSpPr>
          <p:cNvPr id="167" name="Drawing"/>
          <p:cNvGrpSpPr/>
          <p:nvPr/>
        </p:nvGrpSpPr>
        <p:grpSpPr>
          <a:xfrm>
            <a:off x="3643342" y="1488594"/>
            <a:ext cx="1932562" cy="1384561"/>
            <a:chOff x="-1860940" y="-99248"/>
            <a:chExt cx="1932560" cy="1384560"/>
          </a:xfrm>
        </p:grpSpPr>
        <p:pic>
          <p:nvPicPr>
            <p:cNvPr id="163" name="Line Shape" descr="Line Shape"/>
            <p:cNvPicPr>
              <a:picLocks noChangeAspect="0"/>
            </p:cNvPicPr>
            <p:nvPr/>
          </p:nvPicPr>
          <p:blipFill>
            <a:blip r:embed="rId5">
              <a:extLst/>
            </a:blip>
            <a:stretch>
              <a:fillRect/>
            </a:stretch>
          </p:blipFill>
          <p:spPr>
            <a:xfrm>
              <a:off x="-1845829" y="-99249"/>
              <a:ext cx="1917449" cy="1384561"/>
            </a:xfrm>
            <a:prstGeom prst="rect">
              <a:avLst/>
            </a:prstGeom>
            <a:effectLst/>
          </p:spPr>
        </p:pic>
        <p:pic>
          <p:nvPicPr>
            <p:cNvPr id="165" name="Line Shape" descr="Line Shape"/>
            <p:cNvPicPr>
              <a:picLocks noChangeAspect="0"/>
            </p:cNvPicPr>
            <p:nvPr/>
          </p:nvPicPr>
          <p:blipFill>
            <a:blip r:embed="rId6">
              <a:extLst/>
            </a:blip>
            <a:stretch>
              <a:fillRect/>
            </a:stretch>
          </p:blipFill>
          <p:spPr>
            <a:xfrm>
              <a:off x="-1860941" y="698194"/>
              <a:ext cx="747041" cy="558256"/>
            </a:xfrm>
            <a:prstGeom prst="rect">
              <a:avLst/>
            </a:prstGeom>
            <a:effectLst/>
          </p:spPr>
        </p:pic>
      </p:grpSp>
      <p:pic>
        <p:nvPicPr>
          <p:cNvPr id="168" name="Drawing" descr="Drawing"/>
          <p:cNvPicPr>
            <a:picLocks noChangeAspect="0"/>
          </p:cNvPicPr>
          <p:nvPr/>
        </p:nvPicPr>
        <p:blipFill>
          <a:blip r:embed="rId7">
            <a:extLst/>
          </a:blip>
          <a:stretch>
            <a:fillRect/>
          </a:stretch>
        </p:blipFill>
        <p:spPr>
          <a:xfrm>
            <a:off x="2422106" y="7432211"/>
            <a:ext cx="2565769" cy="1190060"/>
          </a:xfrm>
          <a:prstGeom prst="rect">
            <a:avLst/>
          </a:prstGeom>
        </p:spPr>
      </p:pic>
      <p:grpSp>
        <p:nvGrpSpPr>
          <p:cNvPr id="174" name="Drawing"/>
          <p:cNvGrpSpPr/>
          <p:nvPr/>
        </p:nvGrpSpPr>
        <p:grpSpPr>
          <a:xfrm>
            <a:off x="10905538" y="4488261"/>
            <a:ext cx="774419" cy="1899002"/>
            <a:chOff x="-101573" y="-1703502"/>
            <a:chExt cx="774417" cy="1899001"/>
          </a:xfrm>
        </p:grpSpPr>
        <p:pic>
          <p:nvPicPr>
            <p:cNvPr id="170" name="Line Shape" descr="Line Shape"/>
            <p:cNvPicPr>
              <a:picLocks noChangeAspect="0"/>
            </p:cNvPicPr>
            <p:nvPr/>
          </p:nvPicPr>
          <p:blipFill>
            <a:blip r:embed="rId8">
              <a:extLst/>
            </a:blip>
            <a:stretch>
              <a:fillRect/>
            </a:stretch>
          </p:blipFill>
          <p:spPr>
            <a:xfrm>
              <a:off x="-101574" y="-1703503"/>
              <a:ext cx="774418" cy="1824141"/>
            </a:xfrm>
            <a:prstGeom prst="rect">
              <a:avLst/>
            </a:prstGeom>
            <a:effectLst/>
          </p:spPr>
        </p:pic>
        <p:pic>
          <p:nvPicPr>
            <p:cNvPr id="172" name="Line Shape" descr="Line Shape"/>
            <p:cNvPicPr>
              <a:picLocks noChangeAspect="0"/>
            </p:cNvPicPr>
            <p:nvPr/>
          </p:nvPicPr>
          <p:blipFill>
            <a:blip r:embed="rId9">
              <a:extLst/>
            </a:blip>
            <a:stretch>
              <a:fillRect/>
            </a:stretch>
          </p:blipFill>
          <p:spPr>
            <a:xfrm>
              <a:off x="-49598" y="-1627411"/>
              <a:ext cx="515513" cy="1822911"/>
            </a:xfrm>
            <a:prstGeom prst="rect">
              <a:avLst/>
            </a:prstGeom>
            <a:effectLst/>
          </p:spPr>
        </p:pic>
      </p:grpSp>
      <p:sp>
        <p:nvSpPr>
          <p:cNvPr id="175" name="Slide Number"/>
          <p:cNvSpPr txBox="1"/>
          <p:nvPr>
            <p:ph type="sldNum" sz="quarter" idx="2"/>
          </p:nvPr>
        </p:nvSpPr>
        <p:spPr>
          <a:xfrm>
            <a:off x="6395965" y="9220199"/>
            <a:ext cx="206097"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6" name="Design cycle"/>
          <p:cNvSpPr txBox="1"/>
          <p:nvPr/>
        </p:nvSpPr>
        <p:spPr>
          <a:xfrm>
            <a:off x="3750560" y="4846928"/>
            <a:ext cx="2503450" cy="6115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400">
                <a:latin typeface="Optima"/>
                <a:ea typeface="Optima"/>
                <a:cs typeface="Optima"/>
                <a:sym typeface="Optima"/>
              </a:defRPr>
            </a:lvl1pPr>
          </a:lstStyle>
          <a:p>
            <a:pPr/>
            <a:r>
              <a:t>Design cycle</a:t>
            </a:r>
          </a:p>
        </p:txBody>
      </p:sp>
      <p:sp>
        <p:nvSpPr>
          <p:cNvPr id="177" name="Active platform"/>
          <p:cNvSpPr txBox="1"/>
          <p:nvPr/>
        </p:nvSpPr>
        <p:spPr>
          <a:xfrm>
            <a:off x="6986542" y="8981366"/>
            <a:ext cx="2608979" cy="399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Active platform</a:t>
            </a:r>
          </a:p>
        </p:txBody>
      </p:sp>
      <p:sp>
        <p:nvSpPr>
          <p:cNvPr id="178" name="ET requirement…"/>
          <p:cNvSpPr txBox="1"/>
          <p:nvPr/>
        </p:nvSpPr>
        <p:spPr>
          <a:xfrm>
            <a:off x="6868665" y="112220"/>
            <a:ext cx="3412980" cy="7040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pPr>
            <a:r>
              <a:t>ET requirement </a:t>
            </a:r>
          </a:p>
          <a:p>
            <a:pPr>
              <a:defRPr sz="2000"/>
            </a:pPr>
            <a:r>
              <a:t>design performance</a:t>
            </a:r>
          </a:p>
        </p:txBody>
      </p:sp>
      <p:sp>
        <p:nvSpPr>
          <p:cNvPr id="179" name="Subsystem…"/>
          <p:cNvSpPr txBox="1"/>
          <p:nvPr/>
        </p:nvSpPr>
        <p:spPr>
          <a:xfrm>
            <a:off x="754750" y="2203704"/>
            <a:ext cx="2222374" cy="7040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pPr>
            <a:r>
              <a:t>Subsystem</a:t>
            </a:r>
          </a:p>
          <a:p>
            <a:pPr>
              <a:defRPr sz="2000"/>
            </a:pPr>
            <a:r>
              <a:t>(e.g suspension)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Slide Number"/>
          <p:cNvSpPr txBox="1"/>
          <p:nvPr>
            <p:ph type="sldNum" sz="quarter" idx="2"/>
          </p:nvPr>
        </p:nvSpPr>
        <p:spPr>
          <a:xfrm>
            <a:off x="6395965" y="9220199"/>
            <a:ext cx="206097"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2" name="omnisens_ctrl_paper_block_diagram-ET_annual2025.drawio(1).svg" descr="omnisens_ctrl_paper_block_diagram-ET_annual2025.drawio(1).svg"/>
          <p:cNvPicPr>
            <a:picLocks noChangeAspect="1"/>
          </p:cNvPicPr>
          <p:nvPr/>
        </p:nvPicPr>
        <p:blipFill>
          <a:blip r:embed="rId2">
            <a:extLst/>
          </a:blip>
          <a:stretch>
            <a:fillRect/>
          </a:stretch>
        </p:blipFill>
        <p:spPr>
          <a:xfrm>
            <a:off x="433110" y="1415186"/>
            <a:ext cx="12391300" cy="6923228"/>
          </a:xfrm>
          <a:prstGeom prst="rect">
            <a:avLst/>
          </a:prstGeom>
          <a:ln w="12700">
            <a:miter lim="400000"/>
          </a:ln>
        </p:spPr>
      </p:pic>
      <p:sp>
        <p:nvSpPr>
          <p:cNvPr id="183" name="Multi-scale"/>
          <p:cNvSpPr txBox="1"/>
          <p:nvPr/>
        </p:nvSpPr>
        <p:spPr>
          <a:xfrm>
            <a:off x="2369364" y="8055024"/>
            <a:ext cx="1956055" cy="5619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latin typeface="Optima"/>
                <a:ea typeface="Optima"/>
                <a:cs typeface="Optima"/>
                <a:sym typeface="Optima"/>
              </a:defRPr>
            </a:lvl1pPr>
          </a:lstStyle>
          <a:p>
            <a:pPr/>
            <a:r>
              <a:t>Multi-scale</a:t>
            </a:r>
          </a:p>
        </p:txBody>
      </p:sp>
      <p:sp>
        <p:nvSpPr>
          <p:cNvPr id="184" name="Cross coupling"/>
          <p:cNvSpPr txBox="1"/>
          <p:nvPr/>
        </p:nvSpPr>
        <p:spPr>
          <a:xfrm>
            <a:off x="8445408" y="1057555"/>
            <a:ext cx="2570989" cy="5619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latin typeface="Optima"/>
                <a:ea typeface="Optima"/>
                <a:cs typeface="Optima"/>
                <a:sym typeface="Optima"/>
              </a:defRPr>
            </a:lvl1pPr>
          </a:lstStyle>
          <a:p>
            <a:pPr/>
            <a:r>
              <a:t>Cross coupling</a:t>
            </a:r>
          </a:p>
        </p:txBody>
      </p:sp>
      <p:sp>
        <p:nvSpPr>
          <p:cNvPr id="185" name="Rectangle"/>
          <p:cNvSpPr/>
          <p:nvPr/>
        </p:nvSpPr>
        <p:spPr>
          <a:xfrm>
            <a:off x="5626506" y="2450155"/>
            <a:ext cx="7245992" cy="6108394"/>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186" name="Shape"/>
          <p:cNvSpPr/>
          <p:nvPr/>
        </p:nvSpPr>
        <p:spPr>
          <a:xfrm>
            <a:off x="201946" y="1291729"/>
            <a:ext cx="7091158" cy="6180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7" y="18124"/>
                </a:moveTo>
                <a:lnTo>
                  <a:pt x="11562" y="18166"/>
                </a:lnTo>
                <a:lnTo>
                  <a:pt x="12067" y="14803"/>
                </a:lnTo>
                <a:lnTo>
                  <a:pt x="12921" y="14347"/>
                </a:lnTo>
                <a:lnTo>
                  <a:pt x="15550" y="12022"/>
                </a:lnTo>
                <a:lnTo>
                  <a:pt x="15308" y="9339"/>
                </a:lnTo>
                <a:lnTo>
                  <a:pt x="12864" y="7251"/>
                </a:lnTo>
                <a:lnTo>
                  <a:pt x="11506" y="6402"/>
                </a:lnTo>
                <a:lnTo>
                  <a:pt x="6849" y="6970"/>
                </a:lnTo>
                <a:lnTo>
                  <a:pt x="2080" y="7599"/>
                </a:lnTo>
                <a:lnTo>
                  <a:pt x="2840" y="14979"/>
                </a:lnTo>
                <a:lnTo>
                  <a:pt x="1762" y="18519"/>
                </a:lnTo>
                <a:lnTo>
                  <a:pt x="558" y="20101"/>
                </a:lnTo>
                <a:lnTo>
                  <a:pt x="0" y="2266"/>
                </a:lnTo>
                <a:lnTo>
                  <a:pt x="9912" y="0"/>
                </a:lnTo>
                <a:lnTo>
                  <a:pt x="21600" y="3544"/>
                </a:lnTo>
                <a:lnTo>
                  <a:pt x="18947" y="17642"/>
                </a:lnTo>
                <a:lnTo>
                  <a:pt x="16110" y="21298"/>
                </a:lnTo>
                <a:lnTo>
                  <a:pt x="7524" y="21600"/>
                </a:lnTo>
                <a:lnTo>
                  <a:pt x="472" y="21033"/>
                </a:lnTo>
                <a:lnTo>
                  <a:pt x="1500" y="17195"/>
                </a:lnTo>
                <a:lnTo>
                  <a:pt x="2147" y="18124"/>
                </a:lnTo>
                <a:close/>
              </a:path>
            </a:pathLst>
          </a:cu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32" presetID="4" grpId="1" fill="hold">
                                  <p:stCondLst>
                                    <p:cond delay="0"/>
                                  </p:stCondLst>
                                  <p:iterate type="el" backwards="0">
                                    <p:tmAbs val="0"/>
                                  </p:iterate>
                                  <p:childTnLst>
                                    <p:animEffect filter="box(out)" transition="out">
                                      <p:cBhvr>
                                        <p:cTn id="6" dur="1000" fill="hold"/>
                                        <p:tgtEl>
                                          <p:spTgt spid="186"/>
                                        </p:tgtEl>
                                      </p:cBhvr>
                                    </p:animEffect>
                                    <p:set>
                                      <p:cBhvr>
                                        <p:cTn id="7" fill="hold">
                                          <p:stCondLst>
                                            <p:cond delay="999"/>
                                          </p:stCondLst>
                                        </p:cTn>
                                        <p:tgtEl>
                                          <p:spTgt spid="186"/>
                                        </p:tgtEl>
                                        <p:attrNameLst>
                                          <p:attrName>style.visibility</p:attrName>
                                        </p:attrNameLst>
                                      </p:cBhvr>
                                      <p:to>
                                        <p:strVal val="hidden"/>
                                      </p:to>
                                    </p:set>
                                  </p:childTnLst>
                                </p:cTn>
                              </p:par>
                            </p:childTnLst>
                          </p:cTn>
                        </p:par>
                        <p:par>
                          <p:cTn id="8" fill="hold">
                            <p:stCondLst>
                              <p:cond delay="1000"/>
                            </p:stCondLst>
                            <p:childTnLst>
                              <p:par>
                                <p:cTn id="9" presetClass="entr" nodeType="afterEffect" presetSubtype="32" presetID="4" grpId="2" fill="hold">
                                  <p:stCondLst>
                                    <p:cond delay="0"/>
                                  </p:stCondLst>
                                  <p:iterate type="el" backwards="0">
                                    <p:tmAbs val="0"/>
                                  </p:iterate>
                                  <p:childTnLst>
                                    <p:set>
                                      <p:cBhvr>
                                        <p:cTn id="10" fill="hold"/>
                                        <p:tgtEl>
                                          <p:spTgt spid="183"/>
                                        </p:tgtEl>
                                        <p:attrNameLst>
                                          <p:attrName>style.visibility</p:attrName>
                                        </p:attrNameLst>
                                      </p:cBhvr>
                                      <p:to>
                                        <p:strVal val="visible"/>
                                      </p:to>
                                    </p:set>
                                    <p:animEffect filter="box(out)" transition="in">
                                      <p:cBhvr>
                                        <p:cTn id="11" dur="1000"/>
                                        <p:tgtEl>
                                          <p:spTgt spid="183"/>
                                        </p:tgtEl>
                                      </p:cBhvr>
                                    </p:animEffect>
                                  </p:childTnLst>
                                </p:cTn>
                              </p:par>
                            </p:childTnLst>
                          </p:cTn>
                        </p:par>
                      </p:childTnLst>
                    </p:cTn>
                  </p:par>
                  <p:par>
                    <p:cTn id="12" fill="hold">
                      <p:stCondLst>
                        <p:cond delay="indefinite"/>
                      </p:stCondLst>
                      <p:childTnLst>
                        <p:par>
                          <p:cTn id="13" fill="hold">
                            <p:stCondLst>
                              <p:cond delay="0"/>
                            </p:stCondLst>
                            <p:childTnLst>
                              <p:par>
                                <p:cTn id="14" presetClass="exit" nodeType="clickEffect" presetSubtype="32" presetID="4" grpId="3" fill="hold">
                                  <p:stCondLst>
                                    <p:cond delay="0"/>
                                  </p:stCondLst>
                                  <p:iterate type="el" backwards="0">
                                    <p:tmAbs val="0"/>
                                  </p:iterate>
                                  <p:childTnLst>
                                    <p:animEffect filter="box(out)" transition="out">
                                      <p:cBhvr>
                                        <p:cTn id="15" dur="1000" fill="hold"/>
                                        <p:tgtEl>
                                          <p:spTgt spid="185"/>
                                        </p:tgtEl>
                                      </p:cBhvr>
                                    </p:animEffect>
                                    <p:set>
                                      <p:cBhvr>
                                        <p:cTn id="16" fill="hold">
                                          <p:stCondLst>
                                            <p:cond delay="999"/>
                                          </p:stCondLst>
                                        </p:cTn>
                                        <p:tgtEl>
                                          <p:spTgt spid="185"/>
                                        </p:tgtEl>
                                        <p:attrNameLst>
                                          <p:attrName>style.visibility</p:attrName>
                                        </p:attrNameLst>
                                      </p:cBhvr>
                                      <p:to>
                                        <p:strVal val="hidden"/>
                                      </p:to>
                                    </p:set>
                                  </p:childTnLst>
                                </p:cTn>
                              </p:par>
                            </p:childTnLst>
                          </p:cTn>
                        </p:par>
                        <p:par>
                          <p:cTn id="17" fill="hold">
                            <p:stCondLst>
                              <p:cond delay="1000"/>
                            </p:stCondLst>
                            <p:childTnLst>
                              <p:par>
                                <p:cTn id="18" presetClass="entr" nodeType="afterEffect" presetSubtype="32" presetID="4" grpId="4" fill="hold">
                                  <p:stCondLst>
                                    <p:cond delay="0"/>
                                  </p:stCondLst>
                                  <p:iterate type="el" backwards="0">
                                    <p:tmAbs val="0"/>
                                  </p:iterate>
                                  <p:childTnLst>
                                    <p:set>
                                      <p:cBhvr>
                                        <p:cTn id="19" fill="hold"/>
                                        <p:tgtEl>
                                          <p:spTgt spid="184"/>
                                        </p:tgtEl>
                                        <p:attrNameLst>
                                          <p:attrName>style.visibility</p:attrName>
                                        </p:attrNameLst>
                                      </p:cBhvr>
                                      <p:to>
                                        <p:strVal val="visible"/>
                                      </p:to>
                                    </p:set>
                                    <p:animEffect filter="box(out)" transition="in">
                                      <p:cBhvr>
                                        <p:cTn id="20" dur="1000"/>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6" grpId="1"/>
      <p:bldP build="whole" bldLvl="1" animBg="1" rev="0" advAuto="0" spid="184" grpId="4"/>
      <p:bldP build="whole" bldLvl="1" animBg="1" rev="0" advAuto="0" spid="183" grpId="2"/>
      <p:bldP build="whole" bldLvl="1" animBg="1" rev="0" advAuto="0" spid="185" grpId="3"/>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85258"/>
            <a:satOff val="14347"/>
            <a:lumOff val="22373"/>
          </a:schemeClr>
        </a:solidFill>
      </p:bgPr>
    </p:bg>
    <p:spTree>
      <p:nvGrpSpPr>
        <p:cNvPr id="1" name=""/>
        <p:cNvGrpSpPr/>
        <p:nvPr/>
      </p:nvGrpSpPr>
      <p:grpSpPr>
        <a:xfrm>
          <a:off x="0" y="0"/>
          <a:ext cx="0" cy="0"/>
          <a:chOff x="0" y="0"/>
          <a:chExt cx="0" cy="0"/>
        </a:xfrm>
      </p:grpSpPr>
      <p:sp>
        <p:nvSpPr>
          <p:cNvPr id="188" name="Slide Number"/>
          <p:cNvSpPr txBox="1"/>
          <p:nvPr>
            <p:ph type="sldNum" sz="quarter" idx="2"/>
          </p:nvPr>
        </p:nvSpPr>
        <p:spPr>
          <a:xfrm>
            <a:off x="6395965" y="9220199"/>
            <a:ext cx="206097"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9" name="Modeling the plant and noise inputs…"/>
          <p:cNvSpPr txBox="1"/>
          <p:nvPr/>
        </p:nvSpPr>
        <p:spPr>
          <a:xfrm>
            <a:off x="1405876" y="4012874"/>
            <a:ext cx="7978141" cy="24225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533400" indent="-533400" algn="l">
              <a:lnSpc>
                <a:spcPct val="200000"/>
              </a:lnSpc>
              <a:buSzPct val="100000"/>
              <a:buAutoNum type="arabicPeriod" startAt="1"/>
              <a:defRPr sz="3000">
                <a:solidFill>
                  <a:srgbClr val="000000"/>
                </a:solidFill>
                <a:latin typeface="Optima"/>
                <a:ea typeface="Optima"/>
                <a:cs typeface="Optima"/>
                <a:sym typeface="Optima"/>
              </a:defRPr>
            </a:pPr>
            <a:r>
              <a:rPr b="1"/>
              <a:t>Modeling</a:t>
            </a:r>
            <a:r>
              <a:t> the plant and noise inputs </a:t>
            </a:r>
          </a:p>
          <a:p>
            <a:pPr marL="533400" indent="-533400" algn="l">
              <a:lnSpc>
                <a:spcPct val="200000"/>
              </a:lnSpc>
              <a:buSzPct val="100000"/>
              <a:buAutoNum type="arabicPeriod" startAt="1"/>
              <a:defRPr sz="3000">
                <a:solidFill>
                  <a:srgbClr val="000000"/>
                </a:solidFill>
                <a:latin typeface="Optima"/>
                <a:ea typeface="Optima"/>
                <a:cs typeface="Optima"/>
                <a:sym typeface="Optima"/>
              </a:defRPr>
            </a:pPr>
            <a:r>
              <a:t>Forming </a:t>
            </a:r>
            <a:r>
              <a:rPr b="1"/>
              <a:t>acasual optimum</a:t>
            </a:r>
            <a:r>
              <a:t> and cost function </a:t>
            </a:r>
          </a:p>
          <a:p>
            <a:pPr marL="533400" indent="-533400" algn="l">
              <a:lnSpc>
                <a:spcPct val="200000"/>
              </a:lnSpc>
              <a:buSzPct val="100000"/>
              <a:buAutoNum type="arabicPeriod" startAt="1"/>
              <a:defRPr sz="3000">
                <a:solidFill>
                  <a:srgbClr val="000000"/>
                </a:solidFill>
                <a:latin typeface="Optima"/>
                <a:ea typeface="Optima"/>
                <a:cs typeface="Optima"/>
                <a:sym typeface="Optima"/>
              </a:defRPr>
            </a:pPr>
            <a:r>
              <a:t>Optimisation and </a:t>
            </a:r>
            <a:r>
              <a:rPr b="1"/>
              <a:t>predicted performance</a:t>
            </a:r>
          </a:p>
        </p:txBody>
      </p:sp>
      <p:sp>
        <p:nvSpPr>
          <p:cNvPr id="190" name="Multi scale optimal control"/>
          <p:cNvSpPr txBox="1"/>
          <p:nvPr/>
        </p:nvSpPr>
        <p:spPr>
          <a:xfrm>
            <a:off x="4190301" y="666103"/>
            <a:ext cx="4624198" cy="5619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latin typeface="Optima"/>
                <a:ea typeface="Optima"/>
                <a:cs typeface="Optima"/>
                <a:sym typeface="Optima"/>
              </a:defRPr>
            </a:lvl1pPr>
          </a:lstStyle>
          <a:p>
            <a:pPr/>
            <a:r>
              <a:t>Multi scale optimal control</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isi_brs_t360.png" descr="isi_brs_t360.png"/>
          <p:cNvPicPr>
            <a:picLocks noChangeAspect="1"/>
          </p:cNvPicPr>
          <p:nvPr/>
        </p:nvPicPr>
        <p:blipFill>
          <a:blip r:embed="rId2">
            <a:extLst/>
          </a:blip>
          <a:stretch>
            <a:fillRect/>
          </a:stretch>
        </p:blipFill>
        <p:spPr>
          <a:xfrm>
            <a:off x="6955704" y="1701531"/>
            <a:ext cx="5342727" cy="4120355"/>
          </a:xfrm>
          <a:prstGeom prst="rect">
            <a:avLst/>
          </a:prstGeom>
          <a:ln w="12700">
            <a:miter lim="400000"/>
          </a:ln>
        </p:spPr>
      </p:pic>
      <p:pic>
        <p:nvPicPr>
          <p:cNvPr id="193" name="omnisens.png" descr="omnisens.png"/>
          <p:cNvPicPr>
            <a:picLocks noChangeAspect="1"/>
          </p:cNvPicPr>
          <p:nvPr/>
        </p:nvPicPr>
        <p:blipFill>
          <a:blip r:embed="rId3">
            <a:extLst/>
          </a:blip>
          <a:stretch>
            <a:fillRect/>
          </a:stretch>
        </p:blipFill>
        <p:spPr>
          <a:xfrm>
            <a:off x="798780" y="1701531"/>
            <a:ext cx="5342726" cy="4120355"/>
          </a:xfrm>
          <a:prstGeom prst="rect">
            <a:avLst/>
          </a:prstGeom>
          <a:ln w="12700">
            <a:miter lim="400000"/>
          </a:ln>
        </p:spPr>
      </p:pic>
      <p:sp>
        <p:nvSpPr>
          <p:cNvPr id="194" name="Case study"/>
          <p:cNvSpPr txBox="1"/>
          <p:nvPr/>
        </p:nvSpPr>
        <p:spPr>
          <a:xfrm>
            <a:off x="5560568" y="452799"/>
            <a:ext cx="1883665" cy="5619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latin typeface="Optima"/>
                <a:ea typeface="Optima"/>
                <a:cs typeface="Optima"/>
                <a:sym typeface="Optima"/>
              </a:defRPr>
            </a:lvl1pPr>
          </a:lstStyle>
          <a:p>
            <a:pPr/>
            <a:r>
              <a:t>Case study</a:t>
            </a:r>
          </a:p>
        </p:txBody>
      </p:sp>
      <p:sp>
        <p:nvSpPr>
          <p:cNvPr id="195" name="Slide Number"/>
          <p:cNvSpPr txBox="1"/>
          <p:nvPr>
            <p:ph type="sldNum" sz="quarter" idx="2"/>
          </p:nvPr>
        </p:nvSpPr>
        <p:spPr>
          <a:xfrm>
            <a:off x="6395965" y="9220199"/>
            <a:ext cx="206097"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6" name="OmniSens Softly suspended reference mass with HoQi readout on the reference mass"/>
          <p:cNvSpPr txBox="1"/>
          <p:nvPr/>
        </p:nvSpPr>
        <p:spPr>
          <a:xfrm>
            <a:off x="1422278" y="6336881"/>
            <a:ext cx="3695284" cy="13263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pPr>
            <a:r>
              <a:rPr b="1"/>
              <a:t>OmniSens</a:t>
            </a:r>
            <a:br/>
            <a:r>
              <a:t>Softly suspended reference mass with HoQi readout on the reference mass</a:t>
            </a:r>
          </a:p>
        </p:txBody>
      </p:sp>
      <p:sp>
        <p:nvSpPr>
          <p:cNvPr id="197" name="BRS-T360 Updated Beam Rotation Sensor (BRS) with HoQi readout and T360 seismometer."/>
          <p:cNvSpPr txBox="1"/>
          <p:nvPr/>
        </p:nvSpPr>
        <p:spPr>
          <a:xfrm>
            <a:off x="7401950" y="6336881"/>
            <a:ext cx="3695285" cy="13263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pPr>
            <a:r>
              <a:rPr b="1"/>
              <a:t>BRS-T360</a:t>
            </a:r>
            <a:br/>
            <a:r>
              <a:t>Updated Beam Rotation Sensor (BRS) with HoQi readout and T360 seismometer. </a:t>
            </a:r>
          </a:p>
        </p:txBody>
      </p:sp>
      <p:sp>
        <p:nvSpPr>
          <p:cNvPr id="198" name="Both configurations use same table design ( ISI ) with HoQi readout and seismic modeled noise from LNGS (Italy)"/>
          <p:cNvSpPr txBox="1"/>
          <p:nvPr/>
        </p:nvSpPr>
        <p:spPr>
          <a:xfrm>
            <a:off x="2883795" y="8331622"/>
            <a:ext cx="6982660" cy="7040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pPr>
            <a:r>
              <a:t>Both configurations use same table design ( </a:t>
            </a:r>
            <a:r>
              <a:rPr i="1"/>
              <a:t>ISI</a:t>
            </a:r>
            <a:r>
              <a:t> ) with </a:t>
            </a:r>
            <a:r>
              <a:rPr i="1"/>
              <a:t>HoQi</a:t>
            </a:r>
            <a:r>
              <a:t> readout and seismic modeled noise from </a:t>
            </a:r>
            <a:r>
              <a:rPr i="1"/>
              <a:t>LNGS</a:t>
            </a:r>
            <a:r>
              <a:t> (Italy)</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optimal_control_procedure.pdf" descr="optimal_control_procedure.pdf"/>
          <p:cNvPicPr>
            <a:picLocks noChangeAspect="1"/>
          </p:cNvPicPr>
          <p:nvPr/>
        </p:nvPicPr>
        <p:blipFill>
          <a:blip r:embed="rId2">
            <a:extLst/>
          </a:blip>
          <a:stretch>
            <a:fillRect/>
          </a:stretch>
        </p:blipFill>
        <p:spPr>
          <a:xfrm>
            <a:off x="212494" y="2417468"/>
            <a:ext cx="12379837" cy="4000454"/>
          </a:xfrm>
          <a:prstGeom prst="rect">
            <a:avLst/>
          </a:prstGeom>
          <a:ln w="12700">
            <a:miter lim="400000"/>
          </a:ln>
        </p:spPr>
      </p:pic>
      <p:sp>
        <p:nvSpPr>
          <p:cNvPr id="201" name="Slide Number"/>
          <p:cNvSpPr txBox="1"/>
          <p:nvPr>
            <p:ph type="sldNum" sz="quarter" idx="2"/>
          </p:nvPr>
        </p:nvSpPr>
        <p:spPr>
          <a:xfrm>
            <a:off x="6395965" y="9220199"/>
            <a:ext cx="206097"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2" name="Implementing optimal control"/>
          <p:cNvSpPr txBox="1"/>
          <p:nvPr/>
        </p:nvSpPr>
        <p:spPr>
          <a:xfrm>
            <a:off x="3947033" y="452799"/>
            <a:ext cx="5110735" cy="5619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latin typeface="Optima"/>
                <a:ea typeface="Optima"/>
                <a:cs typeface="Optima"/>
                <a:sym typeface="Optima"/>
              </a:defRPr>
            </a:lvl1pPr>
          </a:lstStyle>
          <a:p>
            <a:pPr/>
            <a:r>
              <a:t>Implementing optimal control</a:t>
            </a:r>
          </a:p>
        </p:txBody>
      </p:sp>
      <p:sp>
        <p:nvSpPr>
          <p:cNvPr id="203" name="Numerical conditioning:…"/>
          <p:cNvSpPr txBox="1"/>
          <p:nvPr/>
        </p:nvSpPr>
        <p:spPr>
          <a:xfrm>
            <a:off x="622685" y="7068180"/>
            <a:ext cx="7662353" cy="11431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20000"/>
              </a:lnSpc>
              <a:defRPr b="1" sz="2000"/>
            </a:pPr>
            <a:r>
              <a:t>Numerical conditioning:</a:t>
            </a:r>
          </a:p>
          <a:p>
            <a:pPr marL="284479" indent="-284479" algn="l">
              <a:lnSpc>
                <a:spcPct val="120000"/>
              </a:lnSpc>
              <a:buSzPct val="100000"/>
              <a:buAutoNum type="arabicPeriod" startAt="1"/>
              <a:defRPr sz="2000"/>
            </a:pPr>
            <a:r>
              <a:t>Acceleration domain reduces dynamic range (whiter spectra)</a:t>
            </a:r>
          </a:p>
          <a:p>
            <a:pPr marL="284479" indent="-284479" algn="l">
              <a:lnSpc>
                <a:spcPct val="120000"/>
              </a:lnSpc>
              <a:buSzPct val="100000"/>
              <a:buAutoNum type="arabicPeriod" startAt="1"/>
              <a:defRPr sz="2000"/>
            </a:pPr>
            <a:r>
              <a:t>Sub-gradient algorithm rather than Riccati equation solver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control-diagram.pdf" descr="control-diagram.pdf"/>
          <p:cNvPicPr>
            <a:picLocks noChangeAspect="1"/>
          </p:cNvPicPr>
          <p:nvPr/>
        </p:nvPicPr>
        <p:blipFill>
          <a:blip r:embed="rId2">
            <a:extLst/>
          </a:blip>
          <a:stretch>
            <a:fillRect/>
          </a:stretch>
        </p:blipFill>
        <p:spPr>
          <a:xfrm>
            <a:off x="749300" y="2676097"/>
            <a:ext cx="11506200" cy="4090417"/>
          </a:xfrm>
          <a:prstGeom prst="rect">
            <a:avLst/>
          </a:prstGeom>
          <a:ln w="12700">
            <a:miter lim="400000"/>
          </a:ln>
        </p:spPr>
      </p:pic>
      <p:sp>
        <p:nvSpPr>
          <p:cNvPr id="206" name="Slide Number"/>
          <p:cNvSpPr txBox="1"/>
          <p:nvPr>
            <p:ph type="sldNum" sz="quarter" idx="2"/>
          </p:nvPr>
        </p:nvSpPr>
        <p:spPr>
          <a:xfrm>
            <a:off x="6395965" y="9207666"/>
            <a:ext cx="206097" cy="300012"/>
          </a:xfrm>
          <a:prstGeom prst="rect">
            <a:avLst/>
          </a:prstGeom>
          <a:extLst>
            <a:ext uri="{C572A759-6A51-4108-AA02-DFA0A04FC94B}">
              <ma14:wrappingTextBoxFlag xmlns:ma14="http://schemas.microsoft.com/office/mac/drawingml/2011/main" val="1"/>
            </a:ext>
          </a:extLst>
        </p:spPr>
        <p:txBody>
          <a:bodyPr/>
          <a:lstStyle>
            <a:lvl1pPr>
              <a:defRPr b="1"/>
            </a:lvl1pPr>
          </a:lstStyle>
          <a:p>
            <a:pPr/>
            <a:fld id="{86CB4B4D-7CA3-9044-876B-883B54F8677D}" type="slidenum"/>
          </a:p>
        </p:txBody>
      </p:sp>
      <p:sp>
        <p:nvSpPr>
          <p:cNvPr id="207" name="Control block schematic"/>
          <p:cNvSpPr txBox="1"/>
          <p:nvPr/>
        </p:nvSpPr>
        <p:spPr>
          <a:xfrm>
            <a:off x="4419472" y="452799"/>
            <a:ext cx="4165855" cy="5619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
                <a:latin typeface="Optima"/>
                <a:ea typeface="Optima"/>
                <a:cs typeface="Optima"/>
                <a:sym typeface="Optima"/>
              </a:defRPr>
            </a:lvl1pPr>
          </a:lstStyle>
          <a:p>
            <a:pPr/>
            <a:r>
              <a:t>Control block schematic</a:t>
            </a:r>
          </a:p>
        </p:txBody>
      </p:sp>
      <p:sp>
        <p:nvSpPr>
          <p:cNvPr id="208" name="Rotatation loop (Ry)"/>
          <p:cNvSpPr txBox="1"/>
          <p:nvPr/>
        </p:nvSpPr>
        <p:spPr>
          <a:xfrm>
            <a:off x="2107175" y="8427833"/>
            <a:ext cx="2502129" cy="399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rgbClr val="FFFFFF"/>
                </a:solidFill>
              </a:defRPr>
            </a:lvl1pPr>
          </a:lstStyle>
          <a:p>
            <a:pPr/>
            <a:r>
              <a:t>Rotatation loop (Ry)</a:t>
            </a:r>
          </a:p>
        </p:txBody>
      </p:sp>
      <p:sp>
        <p:nvSpPr>
          <p:cNvPr id="209" name="Translation loop (X)"/>
          <p:cNvSpPr txBox="1"/>
          <p:nvPr/>
        </p:nvSpPr>
        <p:spPr>
          <a:xfrm>
            <a:off x="8471892" y="8427833"/>
            <a:ext cx="2502129" cy="399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solidFill>
                  <a:srgbClr val="FFFFFF"/>
                </a:solidFill>
              </a:defRPr>
            </a:lvl1pPr>
          </a:lstStyle>
          <a:p>
            <a:pPr/>
            <a:r>
              <a:t>Translation loop (X)</a:t>
            </a:r>
          </a:p>
        </p:txBody>
      </p:sp>
      <p:grpSp>
        <p:nvGrpSpPr>
          <p:cNvPr id="217" name="Group"/>
          <p:cNvGrpSpPr/>
          <p:nvPr/>
        </p:nvGrpSpPr>
        <p:grpSpPr>
          <a:xfrm>
            <a:off x="-2515" y="1738062"/>
            <a:ext cx="8182777" cy="6112132"/>
            <a:chOff x="0" y="0"/>
            <a:chExt cx="8182776" cy="6112130"/>
          </a:xfrm>
        </p:grpSpPr>
        <p:sp>
          <p:nvSpPr>
            <p:cNvPr id="210" name="sens: Inertial sensor noise"/>
            <p:cNvSpPr txBox="1"/>
            <p:nvPr/>
          </p:nvSpPr>
          <p:spPr>
            <a:xfrm>
              <a:off x="1536391" y="5458130"/>
              <a:ext cx="2502128" cy="65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800">
                  <a:solidFill>
                    <a:srgbClr val="929292"/>
                  </a:solidFill>
                </a:defRPr>
              </a:lvl1pPr>
            </a:lstStyle>
            <a:p>
              <a:pPr/>
              <a:r>
                <a:t>sens: Inertial sensor noise</a:t>
              </a:r>
            </a:p>
          </p:txBody>
        </p:sp>
        <p:sp>
          <p:nvSpPr>
            <p:cNvPr id="211" name="disp: Displacement sensor noise"/>
            <p:cNvSpPr txBox="1"/>
            <p:nvPr/>
          </p:nvSpPr>
          <p:spPr>
            <a:xfrm>
              <a:off x="4327897" y="5136619"/>
              <a:ext cx="2502128" cy="65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800">
                  <a:solidFill>
                    <a:srgbClr val="929292"/>
                  </a:solidFill>
                </a:defRPr>
              </a:lvl1pPr>
            </a:lstStyle>
            <a:p>
              <a:pPr/>
              <a:r>
                <a:t>disp: Displacement sensor noise</a:t>
              </a:r>
            </a:p>
          </p:txBody>
        </p:sp>
        <p:sp>
          <p:nvSpPr>
            <p:cNvPr id="212" name="dist: Disturbance sensor noise"/>
            <p:cNvSpPr txBox="1"/>
            <p:nvPr/>
          </p:nvSpPr>
          <p:spPr>
            <a:xfrm>
              <a:off x="3226494" y="0"/>
              <a:ext cx="2502129" cy="65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800">
                  <a:solidFill>
                    <a:srgbClr val="929292"/>
                  </a:solidFill>
                </a:defRPr>
              </a:lvl1pPr>
            </a:lstStyle>
            <a:p>
              <a:pPr/>
              <a:r>
                <a:t>dist: Disturbance sensor noise</a:t>
              </a:r>
            </a:p>
          </p:txBody>
        </p:sp>
        <p:sp>
          <p:nvSpPr>
            <p:cNvPr id="213" name="H: Blending filter"/>
            <p:cNvSpPr txBox="1"/>
            <p:nvPr/>
          </p:nvSpPr>
          <p:spPr>
            <a:xfrm>
              <a:off x="0" y="4494615"/>
              <a:ext cx="2502128" cy="374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800">
                  <a:solidFill>
                    <a:srgbClr val="929292"/>
                  </a:solidFill>
                </a:defRPr>
              </a:lvl1pPr>
            </a:lstStyle>
            <a:p>
              <a:pPr/>
              <a:r>
                <a:t>H: Blending filter</a:t>
              </a:r>
            </a:p>
          </p:txBody>
        </p:sp>
        <p:sp>
          <p:nvSpPr>
            <p:cNvPr id="214" name="K: Control filter"/>
            <p:cNvSpPr txBox="1"/>
            <p:nvPr/>
          </p:nvSpPr>
          <p:spPr>
            <a:xfrm>
              <a:off x="173205" y="1002199"/>
              <a:ext cx="2502129" cy="374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800">
                  <a:solidFill>
                    <a:srgbClr val="929292"/>
                  </a:solidFill>
                </a:defRPr>
              </a:lvl1pPr>
            </a:lstStyle>
            <a:p>
              <a:pPr/>
              <a:r>
                <a:t>K: Control filter</a:t>
              </a:r>
            </a:p>
          </p:txBody>
        </p:sp>
        <p:sp>
          <p:nvSpPr>
            <p:cNvPr id="215" name="W: weighting function"/>
            <p:cNvSpPr txBox="1"/>
            <p:nvPr/>
          </p:nvSpPr>
          <p:spPr>
            <a:xfrm>
              <a:off x="5423270" y="636342"/>
              <a:ext cx="2759507" cy="374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800">
                  <a:solidFill>
                    <a:srgbClr val="929292"/>
                  </a:solidFill>
                </a:defRPr>
              </a:lvl1pPr>
            </a:lstStyle>
            <a:p>
              <a:pPr/>
              <a:r>
                <a:t>W: weighting function</a:t>
              </a:r>
            </a:p>
          </p:txBody>
        </p:sp>
        <p:sp>
          <p:nvSpPr>
            <p:cNvPr id="216" name="z: performance output"/>
            <p:cNvSpPr txBox="1"/>
            <p:nvPr/>
          </p:nvSpPr>
          <p:spPr>
            <a:xfrm>
              <a:off x="4872592" y="3046159"/>
              <a:ext cx="2155718" cy="65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800">
                  <a:solidFill>
                    <a:srgbClr val="929292"/>
                  </a:solidFill>
                </a:defRPr>
              </a:lvl1pPr>
            </a:lstStyle>
            <a:p>
              <a:pPr/>
              <a:r>
                <a:t>z: performance output</a:t>
              </a:r>
            </a:p>
          </p:txBody>
        </p:sp>
      </p:grpSp>
      <p:sp>
        <p:nvSpPr>
          <p:cNvPr id="218" name="Rectangle"/>
          <p:cNvSpPr/>
          <p:nvPr/>
        </p:nvSpPr>
        <p:spPr>
          <a:xfrm>
            <a:off x="6785077" y="2821167"/>
            <a:ext cx="5439609" cy="3800277"/>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grpSp>
        <p:nvGrpSpPr>
          <p:cNvPr id="239" name="Group"/>
          <p:cNvGrpSpPr/>
          <p:nvPr/>
        </p:nvGrpSpPr>
        <p:grpSpPr>
          <a:xfrm>
            <a:off x="503139" y="2323019"/>
            <a:ext cx="6035660" cy="4945666"/>
            <a:chOff x="-57150" y="-57150"/>
            <a:chExt cx="6035658" cy="4945665"/>
          </a:xfrm>
        </p:grpSpPr>
        <p:grpSp>
          <p:nvGrpSpPr>
            <p:cNvPr id="225" name="Drawing"/>
            <p:cNvGrpSpPr/>
            <p:nvPr/>
          </p:nvGrpSpPr>
          <p:grpSpPr>
            <a:xfrm>
              <a:off x="4315490" y="-32399"/>
              <a:ext cx="1515174" cy="1203761"/>
              <a:chOff x="-941156" y="-1041777"/>
              <a:chExt cx="1515173" cy="1203759"/>
            </a:xfrm>
          </p:grpSpPr>
          <p:pic>
            <p:nvPicPr>
              <p:cNvPr id="219" name="Line Shape" descr="Line Shape"/>
              <p:cNvPicPr>
                <a:picLocks noChangeAspect="0"/>
              </p:cNvPicPr>
              <p:nvPr/>
            </p:nvPicPr>
            <p:blipFill>
              <a:blip r:embed="rId3">
                <a:extLst/>
              </a:blip>
              <a:stretch>
                <a:fillRect/>
              </a:stretch>
            </p:blipFill>
            <p:spPr>
              <a:xfrm>
                <a:off x="-56515" y="-645116"/>
                <a:ext cx="630532" cy="702266"/>
              </a:xfrm>
              <a:prstGeom prst="rect">
                <a:avLst/>
              </a:prstGeom>
              <a:effectLst/>
            </p:spPr>
          </p:pic>
          <p:pic>
            <p:nvPicPr>
              <p:cNvPr id="221" name="Line Shape" descr="Line Shape"/>
              <p:cNvPicPr>
                <a:picLocks noChangeAspect="0"/>
              </p:cNvPicPr>
              <p:nvPr/>
            </p:nvPicPr>
            <p:blipFill>
              <a:blip r:embed="rId4">
                <a:extLst/>
              </a:blip>
              <a:stretch>
                <a:fillRect/>
              </a:stretch>
            </p:blipFill>
            <p:spPr>
              <a:xfrm>
                <a:off x="-941157" y="-1041778"/>
                <a:ext cx="334868" cy="695739"/>
              </a:xfrm>
              <a:prstGeom prst="rect">
                <a:avLst/>
              </a:prstGeom>
              <a:effectLst/>
            </p:spPr>
          </p:pic>
          <p:pic>
            <p:nvPicPr>
              <p:cNvPr id="223" name="Line Shape" descr="Line Shape"/>
              <p:cNvPicPr>
                <a:picLocks noChangeAspect="0"/>
              </p:cNvPicPr>
              <p:nvPr/>
            </p:nvPicPr>
            <p:blipFill>
              <a:blip r:embed="rId5">
                <a:extLst/>
              </a:blip>
              <a:stretch>
                <a:fillRect/>
              </a:stretch>
            </p:blipFill>
            <p:spPr>
              <a:xfrm>
                <a:off x="-93414" y="-76864"/>
                <a:ext cx="151664" cy="238846"/>
              </a:xfrm>
              <a:prstGeom prst="rect">
                <a:avLst/>
              </a:prstGeom>
              <a:effectLst/>
            </p:spPr>
          </p:pic>
        </p:grpSp>
        <p:pic>
          <p:nvPicPr>
            <p:cNvPr id="226" name="Drawing" descr="Drawing"/>
            <p:cNvPicPr>
              <a:picLocks noChangeAspect="0"/>
            </p:cNvPicPr>
            <p:nvPr/>
          </p:nvPicPr>
          <p:blipFill>
            <a:blip r:embed="rId6">
              <a:extLst/>
            </a:blip>
            <a:stretch>
              <a:fillRect/>
            </a:stretch>
          </p:blipFill>
          <p:spPr>
            <a:xfrm>
              <a:off x="1365402" y="-57151"/>
              <a:ext cx="742045" cy="1102929"/>
            </a:xfrm>
            <a:prstGeom prst="rect">
              <a:avLst/>
            </a:prstGeom>
            <a:effectLst/>
          </p:spPr>
        </p:pic>
        <p:grpSp>
          <p:nvGrpSpPr>
            <p:cNvPr id="238" name="Drawing"/>
            <p:cNvGrpSpPr/>
            <p:nvPr/>
          </p:nvGrpSpPr>
          <p:grpSpPr>
            <a:xfrm>
              <a:off x="-57151" y="1956288"/>
              <a:ext cx="6035660" cy="2932228"/>
              <a:chOff x="-1993423" y="-1806234"/>
              <a:chExt cx="6035658" cy="2932226"/>
            </a:xfrm>
          </p:grpSpPr>
          <p:pic>
            <p:nvPicPr>
              <p:cNvPr id="228" name="Line Shape" descr="Line Shape"/>
              <p:cNvPicPr>
                <a:picLocks noChangeAspect="0"/>
              </p:cNvPicPr>
              <p:nvPr/>
            </p:nvPicPr>
            <p:blipFill>
              <a:blip r:embed="rId7">
                <a:extLst/>
              </a:blip>
              <a:stretch>
                <a:fillRect/>
              </a:stretch>
            </p:blipFill>
            <p:spPr>
              <a:xfrm>
                <a:off x="-545925" y="-57150"/>
                <a:ext cx="603711" cy="815269"/>
              </a:xfrm>
              <a:prstGeom prst="rect">
                <a:avLst/>
              </a:prstGeom>
              <a:effectLst/>
            </p:spPr>
          </p:pic>
          <p:pic>
            <p:nvPicPr>
              <p:cNvPr id="230" name="Line Shape" descr="Line Shape"/>
              <p:cNvPicPr>
                <a:picLocks noChangeAspect="0"/>
              </p:cNvPicPr>
              <p:nvPr/>
            </p:nvPicPr>
            <p:blipFill>
              <a:blip r:embed="rId8">
                <a:extLst/>
              </a:blip>
              <a:stretch>
                <a:fillRect/>
              </a:stretch>
            </p:blipFill>
            <p:spPr>
              <a:xfrm>
                <a:off x="767056" y="420153"/>
                <a:ext cx="1006256" cy="705840"/>
              </a:xfrm>
              <a:prstGeom prst="rect">
                <a:avLst/>
              </a:prstGeom>
              <a:effectLst/>
            </p:spPr>
          </p:pic>
          <p:pic>
            <p:nvPicPr>
              <p:cNvPr id="232" name="Line Shape" descr="Line Shape"/>
              <p:cNvPicPr>
                <a:picLocks noChangeAspect="0"/>
              </p:cNvPicPr>
              <p:nvPr/>
            </p:nvPicPr>
            <p:blipFill>
              <a:blip r:embed="rId9">
                <a:extLst/>
              </a:blip>
              <a:stretch>
                <a:fillRect/>
              </a:stretch>
            </p:blipFill>
            <p:spPr>
              <a:xfrm>
                <a:off x="2399178" y="-748895"/>
                <a:ext cx="716119" cy="1360672"/>
              </a:xfrm>
              <a:prstGeom prst="rect">
                <a:avLst/>
              </a:prstGeom>
              <a:effectLst/>
            </p:spPr>
          </p:pic>
          <p:pic>
            <p:nvPicPr>
              <p:cNvPr id="234" name="Line Shape" descr="Line Shape"/>
              <p:cNvPicPr>
                <a:picLocks noChangeAspect="0"/>
              </p:cNvPicPr>
              <p:nvPr/>
            </p:nvPicPr>
            <p:blipFill>
              <a:blip r:embed="rId10">
                <a:extLst/>
              </a:blip>
              <a:stretch>
                <a:fillRect/>
              </a:stretch>
            </p:blipFill>
            <p:spPr>
              <a:xfrm>
                <a:off x="3284611" y="-1806235"/>
                <a:ext cx="757624" cy="496037"/>
              </a:xfrm>
              <a:prstGeom prst="rect">
                <a:avLst/>
              </a:prstGeom>
              <a:effectLst/>
            </p:spPr>
          </p:pic>
          <p:pic>
            <p:nvPicPr>
              <p:cNvPr id="236" name="Line Shape" descr="Line Shape"/>
              <p:cNvPicPr>
                <a:picLocks noChangeAspect="0"/>
              </p:cNvPicPr>
              <p:nvPr/>
            </p:nvPicPr>
            <p:blipFill>
              <a:blip r:embed="rId11">
                <a:extLst/>
              </a:blip>
              <a:stretch>
                <a:fillRect/>
              </a:stretch>
            </p:blipFill>
            <p:spPr>
              <a:xfrm>
                <a:off x="-1993424" y="-1636502"/>
                <a:ext cx="1255703" cy="1477332"/>
              </a:xfrm>
              <a:prstGeom prst="rect">
                <a:avLst/>
              </a:prstGeom>
              <a:effectLst/>
            </p:spPr>
          </p:pic>
        </p:grpSp>
      </p:grpSp>
      <p:pic>
        <p:nvPicPr>
          <p:cNvPr id="240" name="Drawing" descr="Drawing"/>
          <p:cNvPicPr>
            <a:picLocks noChangeAspect="0"/>
          </p:cNvPicPr>
          <p:nvPr/>
        </p:nvPicPr>
        <p:blipFill>
          <a:blip r:embed="rId12">
            <a:extLst/>
          </a:blip>
          <a:stretch>
            <a:fillRect/>
          </a:stretch>
        </p:blipFill>
        <p:spPr>
          <a:xfrm>
            <a:off x="10812022" y="6589902"/>
            <a:ext cx="769595" cy="830190"/>
          </a:xfrm>
          <a:prstGeom prst="rect">
            <a:avLst/>
          </a:prstGeom>
        </p:spPr>
      </p:pic>
      <p:sp>
        <p:nvSpPr>
          <p:cNvPr id="242" name="Cross coupling from rotation to translation"/>
          <p:cNvSpPr txBox="1"/>
          <p:nvPr/>
        </p:nvSpPr>
        <p:spPr>
          <a:xfrm>
            <a:off x="8357881" y="7245129"/>
            <a:ext cx="2629477" cy="7040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solidFill>
                  <a:srgbClr val="929292"/>
                </a:solidFill>
              </a:defRPr>
            </a:lvl1pPr>
          </a:lstStyle>
          <a:p>
            <a:pPr/>
            <a:r>
              <a:t>Cross coupling from rotation to translation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217"/>
                                        </p:tgtEl>
                                        <p:attrNameLst>
                                          <p:attrName>style.visibility</p:attrName>
                                        </p:attrNameLst>
                                      </p:cBhvr>
                                      <p:to>
                                        <p:strVal val="visible"/>
                                      </p:to>
                                    </p:set>
                                    <p:animEffect filter="box(out)" transition="in">
                                      <p:cBhvr>
                                        <p:cTn id="7" dur="1000"/>
                                        <p:tgtEl>
                                          <p:spTgt spid="217"/>
                                        </p:tgtEl>
                                      </p:cBhvr>
                                    </p:animEffect>
                                  </p:childTnLst>
                                </p:cTn>
                              </p:par>
                            </p:childTnLst>
                          </p:cTn>
                        </p:par>
                        <p:par>
                          <p:cTn id="8" fill="hold">
                            <p:stCondLst>
                              <p:cond delay="1000"/>
                            </p:stCondLst>
                            <p:childTnLst>
                              <p:par>
                                <p:cTn id="9" presetClass="entr" nodeType="afterEffect" presetSubtype="0" presetID="1" grpId="2" fill="hold">
                                  <p:stCondLst>
                                    <p:cond delay="0"/>
                                  </p:stCondLst>
                                  <p:iterate type="el" backwards="0">
                                    <p:tmAbs val="0"/>
                                  </p:iterate>
                                  <p:childTnLst>
                                    <p:set>
                                      <p:cBhvr>
                                        <p:cTn id="10" fill="hold"/>
                                        <p:tgtEl>
                                          <p:spTgt spid="2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xit" nodeType="clickEffect" presetSubtype="32" presetID="4" grpId="3" fill="hold">
                                  <p:stCondLst>
                                    <p:cond delay="0"/>
                                  </p:stCondLst>
                                  <p:iterate type="el" backwards="0">
                                    <p:tmAbs val="0"/>
                                  </p:iterate>
                                  <p:childTnLst>
                                    <p:animEffect filter="box(out)" transition="out">
                                      <p:cBhvr>
                                        <p:cTn id="14" dur="1000" fill="hold"/>
                                        <p:tgtEl>
                                          <p:spTgt spid="218"/>
                                        </p:tgtEl>
                                      </p:cBhvr>
                                    </p:animEffect>
                                    <p:set>
                                      <p:cBhvr>
                                        <p:cTn id="15" fill="hold">
                                          <p:stCondLst>
                                            <p:cond delay="999"/>
                                          </p:stCondLst>
                                        </p:cTn>
                                        <p:tgtEl>
                                          <p:spTgt spid="218"/>
                                        </p:tgtEl>
                                        <p:attrNameLst>
                                          <p:attrName>style.visibility</p:attrName>
                                        </p:attrNameLst>
                                      </p:cBhvr>
                                      <p:to>
                                        <p:strVal val="hidden"/>
                                      </p:to>
                                    </p:set>
                                  </p:childTnLst>
                                </p:cTn>
                              </p:par>
                            </p:childTnLst>
                          </p:cTn>
                        </p:par>
                        <p:par>
                          <p:cTn id="16" fill="hold">
                            <p:stCondLst>
                              <p:cond delay="1000"/>
                            </p:stCondLst>
                            <p:childTnLst>
                              <p:par>
                                <p:cTn id="17" presetClass="entr" nodeType="afterEffect" presetSubtype="0" presetID="1" grpId="4" fill="hold">
                                  <p:stCondLst>
                                    <p:cond delay="0"/>
                                  </p:stCondLst>
                                  <p:iterate type="el" backwards="0">
                                    <p:tmAbs val="0"/>
                                  </p:iterate>
                                  <p:childTnLst>
                                    <p:set>
                                      <p:cBhvr>
                                        <p:cTn id="18" fill="hold"/>
                                        <p:tgtEl>
                                          <p:spTgt spid="2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40"/>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6" fill="hold">
                                  <p:stCondLst>
                                    <p:cond delay="0"/>
                                  </p:stCondLst>
                                  <p:iterate type="el" backwards="0">
                                    <p:tmAbs val="0"/>
                                  </p:iterate>
                                  <p:childTnLst>
                                    <p:set>
                                      <p:cBhvr>
                                        <p:cTn id="25" fill="hold"/>
                                        <p:tgtEl>
                                          <p:spTgt spid="2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8" grpId="3"/>
      <p:bldP build="whole" bldLvl="1" animBg="1" rev="0" advAuto="0" spid="209" grpId="4"/>
      <p:bldP build="whole" bldLvl="1" animBg="1" rev="0" advAuto="0" spid="217" grpId="1"/>
      <p:bldP build="whole" bldLvl="1" animBg="1" rev="0" advAuto="0" spid="240" grpId="5"/>
      <p:bldP build="whole" bldLvl="1" animBg="1" rev="0" advAuto="0" spid="242" grpId="6"/>
      <p:bldP build="whole" bldLvl="1" animBg="1" rev="0" advAuto="0" spid="239"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altsens_x_s0.pdf" descr="altsens_x_s0.pdf"/>
          <p:cNvPicPr>
            <a:picLocks noChangeAspect="1"/>
          </p:cNvPicPr>
          <p:nvPr/>
        </p:nvPicPr>
        <p:blipFill>
          <a:blip r:embed="rId2">
            <a:extLst/>
          </a:blip>
          <a:stretch>
            <a:fillRect/>
          </a:stretch>
        </p:blipFill>
        <p:spPr>
          <a:xfrm>
            <a:off x="2973223" y="1233471"/>
            <a:ext cx="7058354" cy="5508283"/>
          </a:xfrm>
          <a:prstGeom prst="rect">
            <a:avLst/>
          </a:prstGeom>
          <a:ln w="12700">
            <a:miter lim="400000"/>
          </a:ln>
        </p:spPr>
      </p:pic>
      <p:pic>
        <p:nvPicPr>
          <p:cNvPr id="245" name="pasted-movie.png" descr="pasted-movie.png"/>
          <p:cNvPicPr>
            <a:picLocks noChangeAspect="1"/>
          </p:cNvPicPr>
          <p:nvPr/>
        </p:nvPicPr>
        <p:blipFill>
          <a:blip r:embed="rId3">
            <a:extLst/>
          </a:blip>
          <a:stretch>
            <a:fillRect/>
          </a:stretch>
        </p:blipFill>
        <p:spPr>
          <a:xfrm>
            <a:off x="3239079" y="7916995"/>
            <a:ext cx="6526642" cy="1245909"/>
          </a:xfrm>
          <a:prstGeom prst="rect">
            <a:avLst/>
          </a:prstGeom>
          <a:ln w="12700">
            <a:miter lim="400000"/>
          </a:ln>
        </p:spPr>
      </p:pic>
      <p:sp>
        <p:nvSpPr>
          <p:cNvPr id="246" name="Formal definition acausal curve (optimum):"/>
          <p:cNvSpPr txBox="1"/>
          <p:nvPr/>
        </p:nvSpPr>
        <p:spPr>
          <a:xfrm>
            <a:off x="491823" y="7978710"/>
            <a:ext cx="2463421" cy="11224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200"/>
            </a:lvl1pPr>
          </a:lstStyle>
          <a:p>
            <a:pPr/>
            <a:r>
              <a:t>Formal definition acausal curve (optimum):</a:t>
            </a:r>
          </a:p>
        </p:txBody>
      </p:sp>
      <p:sp>
        <p:nvSpPr>
          <p:cNvPr id="247" name="OmniSens acausal optimum decomposition x"/>
          <p:cNvSpPr txBox="1"/>
          <p:nvPr/>
        </p:nvSpPr>
        <p:spPr>
          <a:xfrm>
            <a:off x="2884929" y="265145"/>
            <a:ext cx="7804605" cy="5619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000">
                <a:latin typeface="Optima"/>
                <a:ea typeface="Optima"/>
                <a:cs typeface="Optima"/>
                <a:sym typeface="Optima"/>
              </a:defRPr>
            </a:lvl1pPr>
          </a:lstStyle>
          <a:p>
            <a:pPr/>
            <a:r>
              <a:t>OmniSens acausal optimum decomposition x</a:t>
            </a:r>
          </a:p>
        </p:txBody>
      </p:sp>
      <p:grpSp>
        <p:nvGrpSpPr>
          <p:cNvPr id="264" name="Group"/>
          <p:cNvGrpSpPr/>
          <p:nvPr/>
        </p:nvGrpSpPr>
        <p:grpSpPr>
          <a:xfrm>
            <a:off x="199086" y="2278168"/>
            <a:ext cx="12620619" cy="4683734"/>
            <a:chOff x="0" y="-1"/>
            <a:chExt cx="12620616" cy="4683732"/>
          </a:xfrm>
        </p:grpSpPr>
        <p:grpSp>
          <p:nvGrpSpPr>
            <p:cNvPr id="260" name="Drawing"/>
            <p:cNvGrpSpPr/>
            <p:nvPr/>
          </p:nvGrpSpPr>
          <p:grpSpPr>
            <a:xfrm>
              <a:off x="2041951" y="1072397"/>
              <a:ext cx="9087599" cy="2984011"/>
              <a:chOff x="-1719660" y="-1403033"/>
              <a:chExt cx="9087597" cy="2984010"/>
            </a:xfrm>
          </p:grpSpPr>
          <p:pic>
            <p:nvPicPr>
              <p:cNvPr id="248" name="Line Shape" descr="Line Shape"/>
              <p:cNvPicPr>
                <a:picLocks noChangeAspect="0"/>
              </p:cNvPicPr>
              <p:nvPr/>
            </p:nvPicPr>
            <p:blipFill>
              <a:blip r:embed="rId4">
                <a:extLst/>
              </a:blip>
              <a:stretch>
                <a:fillRect/>
              </a:stretch>
            </p:blipFill>
            <p:spPr>
              <a:xfrm>
                <a:off x="-107316" y="-753875"/>
                <a:ext cx="1194881" cy="861825"/>
              </a:xfrm>
              <a:prstGeom prst="rect">
                <a:avLst/>
              </a:prstGeom>
              <a:effectLst/>
            </p:spPr>
          </p:pic>
          <p:pic>
            <p:nvPicPr>
              <p:cNvPr id="250" name="Line Shape" descr="Line Shape"/>
              <p:cNvPicPr>
                <a:picLocks noChangeAspect="0"/>
              </p:cNvPicPr>
              <p:nvPr/>
            </p:nvPicPr>
            <p:blipFill>
              <a:blip r:embed="rId5">
                <a:extLst/>
              </a:blip>
              <a:stretch>
                <a:fillRect/>
              </a:stretch>
            </p:blipFill>
            <p:spPr>
              <a:xfrm>
                <a:off x="906988" y="-733690"/>
                <a:ext cx="4348809" cy="1812470"/>
              </a:xfrm>
              <a:prstGeom prst="rect">
                <a:avLst/>
              </a:prstGeom>
              <a:effectLst/>
            </p:spPr>
          </p:pic>
          <p:pic>
            <p:nvPicPr>
              <p:cNvPr id="252" name="Line Shape" descr="Line Shape"/>
              <p:cNvPicPr>
                <a:picLocks noChangeAspect="0"/>
              </p:cNvPicPr>
              <p:nvPr/>
            </p:nvPicPr>
            <p:blipFill>
              <a:blip r:embed="rId6">
                <a:extLst/>
              </a:blip>
              <a:stretch>
                <a:fillRect/>
              </a:stretch>
            </p:blipFill>
            <p:spPr>
              <a:xfrm>
                <a:off x="5029803" y="-655696"/>
                <a:ext cx="1151146" cy="498916"/>
              </a:xfrm>
              <a:prstGeom prst="rect">
                <a:avLst/>
              </a:prstGeom>
              <a:effectLst/>
            </p:spPr>
          </p:pic>
          <p:pic>
            <p:nvPicPr>
              <p:cNvPr id="254" name="Line Shape" descr="Line Shape"/>
              <p:cNvPicPr>
                <a:picLocks noChangeAspect="0"/>
              </p:cNvPicPr>
              <p:nvPr/>
            </p:nvPicPr>
            <p:blipFill>
              <a:blip r:embed="rId7">
                <a:extLst/>
              </a:blip>
              <a:stretch>
                <a:fillRect/>
              </a:stretch>
            </p:blipFill>
            <p:spPr>
              <a:xfrm>
                <a:off x="5662939" y="-1403034"/>
                <a:ext cx="1704998" cy="818228"/>
              </a:xfrm>
              <a:prstGeom prst="rect">
                <a:avLst/>
              </a:prstGeom>
              <a:effectLst/>
            </p:spPr>
          </p:pic>
          <p:pic>
            <p:nvPicPr>
              <p:cNvPr id="256" name="Line Shape" descr="Line Shape"/>
              <p:cNvPicPr>
                <a:picLocks noChangeAspect="0"/>
              </p:cNvPicPr>
              <p:nvPr/>
            </p:nvPicPr>
            <p:blipFill>
              <a:blip r:embed="rId8">
                <a:extLst/>
              </a:blip>
              <a:stretch>
                <a:fillRect/>
              </a:stretch>
            </p:blipFill>
            <p:spPr>
              <a:xfrm>
                <a:off x="4478268" y="251149"/>
                <a:ext cx="2475382" cy="1329829"/>
              </a:xfrm>
              <a:prstGeom prst="rect">
                <a:avLst/>
              </a:prstGeom>
              <a:effectLst/>
            </p:spPr>
          </p:pic>
          <p:pic>
            <p:nvPicPr>
              <p:cNvPr id="258" name="Line Shape" descr="Line Shape"/>
              <p:cNvPicPr>
                <a:picLocks noChangeAspect="0"/>
              </p:cNvPicPr>
              <p:nvPr/>
            </p:nvPicPr>
            <p:blipFill>
              <a:blip r:embed="rId9">
                <a:extLst/>
              </a:blip>
              <a:stretch>
                <a:fillRect/>
              </a:stretch>
            </p:blipFill>
            <p:spPr>
              <a:xfrm>
                <a:off x="-1719661" y="-126358"/>
                <a:ext cx="2473768" cy="1393297"/>
              </a:xfrm>
              <a:prstGeom prst="rect">
                <a:avLst/>
              </a:prstGeom>
              <a:effectLst/>
            </p:spPr>
          </p:pic>
        </p:grpSp>
        <p:sp>
          <p:nvSpPr>
            <p:cNvPr id="261" name="displacement sensor"/>
            <p:cNvSpPr txBox="1"/>
            <p:nvPr/>
          </p:nvSpPr>
          <p:spPr>
            <a:xfrm>
              <a:off x="0" y="3752501"/>
              <a:ext cx="2334671" cy="931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12700" rtl="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2700">
                  <a:latin typeface="Optima"/>
                  <a:ea typeface="Optima"/>
                  <a:cs typeface="Optima"/>
                  <a:sym typeface="Optima"/>
                </a:defRPr>
              </a:lvl1pPr>
            </a:lstStyle>
            <a:p>
              <a:pPr/>
              <a:r>
                <a:t>displacement sensor</a:t>
              </a:r>
            </a:p>
          </p:txBody>
        </p:sp>
        <p:sp>
          <p:nvSpPr>
            <p:cNvPr id="262" name="inertial sensor"/>
            <p:cNvSpPr txBox="1"/>
            <p:nvPr/>
          </p:nvSpPr>
          <p:spPr>
            <a:xfrm>
              <a:off x="9846714" y="3937127"/>
              <a:ext cx="2464690" cy="5619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latin typeface="Optima"/>
                  <a:ea typeface="Optima"/>
                  <a:cs typeface="Optima"/>
                  <a:sym typeface="Optima"/>
                </a:defRPr>
              </a:lvl1pPr>
            </a:lstStyle>
            <a:p>
              <a:pPr/>
              <a:r>
                <a:t>inertial sensor</a:t>
              </a:r>
            </a:p>
          </p:txBody>
        </p:sp>
        <p:sp>
          <p:nvSpPr>
            <p:cNvPr id="263" name="free running plant"/>
            <p:cNvSpPr txBox="1"/>
            <p:nvPr/>
          </p:nvSpPr>
          <p:spPr>
            <a:xfrm>
              <a:off x="10271955" y="-2"/>
              <a:ext cx="2348662" cy="10318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3000">
                  <a:latin typeface="Optima"/>
                  <a:ea typeface="Optima"/>
                  <a:cs typeface="Optima"/>
                  <a:sym typeface="Optima"/>
                </a:defRPr>
              </a:lvl1pPr>
            </a:lstStyle>
            <a:p>
              <a:pPr/>
              <a:r>
                <a:t>free running plant</a:t>
              </a:r>
            </a:p>
          </p:txBody>
        </p:sp>
      </p:grpSp>
      <p:sp>
        <p:nvSpPr>
          <p:cNvPr id="265" name="Slide Number"/>
          <p:cNvSpPr txBox="1"/>
          <p:nvPr>
            <p:ph type="sldNum" sz="quarter" idx="2"/>
          </p:nvPr>
        </p:nvSpPr>
        <p:spPr>
          <a:xfrm>
            <a:off x="6395965" y="9220199"/>
            <a:ext cx="206097"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6" name="Fundamental limit on suppression in LTI feedback loop."/>
          <p:cNvSpPr txBox="1"/>
          <p:nvPr/>
        </p:nvSpPr>
        <p:spPr>
          <a:xfrm>
            <a:off x="10260331" y="7978711"/>
            <a:ext cx="2463421" cy="11224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200"/>
            </a:lvl1pPr>
          </a:lstStyle>
          <a:p>
            <a:pPr/>
            <a:r>
              <a:t>Fundamental limit on suppression in LTI feedback loop.</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4"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gen-plant-simplified.pdf" descr="gen-plant-simplified.pdf"/>
          <p:cNvPicPr>
            <a:picLocks noChangeAspect="1"/>
          </p:cNvPicPr>
          <p:nvPr/>
        </p:nvPicPr>
        <p:blipFill>
          <a:blip r:embed="rId2">
            <a:extLst/>
          </a:blip>
          <a:stretch>
            <a:fillRect/>
          </a:stretch>
        </p:blipFill>
        <p:spPr>
          <a:xfrm>
            <a:off x="-94258" y="1983808"/>
            <a:ext cx="5503833" cy="5785984"/>
          </a:xfrm>
          <a:prstGeom prst="rect">
            <a:avLst/>
          </a:prstGeom>
          <a:ln w="12700">
            <a:miter lim="400000"/>
          </a:ln>
        </p:spPr>
      </p:pic>
      <p:grpSp>
        <p:nvGrpSpPr>
          <p:cNvPr id="272" name="Group"/>
          <p:cNvGrpSpPr/>
          <p:nvPr/>
        </p:nvGrpSpPr>
        <p:grpSpPr>
          <a:xfrm>
            <a:off x="5796527" y="2252455"/>
            <a:ext cx="5494627" cy="6695163"/>
            <a:chOff x="0" y="0"/>
            <a:chExt cx="5494626" cy="6695161"/>
          </a:xfrm>
        </p:grpSpPr>
        <p:pic>
          <p:nvPicPr>
            <p:cNvPr id="269" name="opt-set.pdf" descr="opt-set.pdf"/>
            <p:cNvPicPr>
              <a:picLocks noChangeAspect="1"/>
            </p:cNvPicPr>
            <p:nvPr/>
          </p:nvPicPr>
          <p:blipFill>
            <a:blip r:embed="rId3">
              <a:extLst/>
            </a:blip>
            <a:stretch>
              <a:fillRect/>
            </a:stretch>
          </p:blipFill>
          <p:spPr>
            <a:xfrm>
              <a:off x="172182" y="3129440"/>
              <a:ext cx="4840716" cy="3565722"/>
            </a:xfrm>
            <a:prstGeom prst="rect">
              <a:avLst/>
            </a:prstGeom>
            <a:ln w="12700" cap="flat">
              <a:noFill/>
              <a:miter lim="400000"/>
            </a:ln>
            <a:effectLst/>
          </p:spPr>
        </p:pic>
        <p:pic>
          <p:nvPicPr>
            <p:cNvPr id="270" name="equation.svg" descr="equation.svg"/>
            <p:cNvPicPr>
              <a:picLocks noChangeAspect="1"/>
            </p:cNvPicPr>
            <p:nvPr/>
          </p:nvPicPr>
          <p:blipFill>
            <a:blip r:embed="rId4">
              <a:extLst/>
            </a:blip>
            <a:stretch>
              <a:fillRect/>
            </a:stretch>
          </p:blipFill>
          <p:spPr>
            <a:xfrm>
              <a:off x="0" y="1414198"/>
              <a:ext cx="5494627" cy="437538"/>
            </a:xfrm>
            <a:prstGeom prst="rect">
              <a:avLst/>
            </a:prstGeom>
            <a:ln w="12700" cap="flat">
              <a:noFill/>
              <a:miter lim="400000"/>
            </a:ln>
            <a:effectLst/>
          </p:spPr>
        </p:pic>
        <p:pic>
          <p:nvPicPr>
            <p:cNvPr id="271" name="equation(1).svg" descr="equation(1).svg"/>
            <p:cNvPicPr>
              <a:picLocks noChangeAspect="1"/>
            </p:cNvPicPr>
            <p:nvPr/>
          </p:nvPicPr>
          <p:blipFill>
            <a:blip r:embed="rId5">
              <a:extLst/>
            </a:blip>
            <a:stretch>
              <a:fillRect/>
            </a:stretch>
          </p:blipFill>
          <p:spPr>
            <a:xfrm>
              <a:off x="62926" y="0"/>
              <a:ext cx="5059228" cy="702158"/>
            </a:xfrm>
            <a:prstGeom prst="rect">
              <a:avLst/>
            </a:prstGeom>
            <a:ln w="12700" cap="flat">
              <a:noFill/>
              <a:miter lim="400000"/>
            </a:ln>
            <a:effectLst/>
          </p:spPr>
        </p:pic>
      </p:grpSp>
      <p:sp>
        <p:nvSpPr>
          <p:cNvPr id="273" name="Slide Number"/>
          <p:cNvSpPr txBox="1"/>
          <p:nvPr>
            <p:ph type="sldNum" sz="quarter" idx="2"/>
          </p:nvPr>
        </p:nvSpPr>
        <p:spPr>
          <a:xfrm>
            <a:off x="6395965" y="9220199"/>
            <a:ext cx="206097"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4" name="Generalised plant"/>
          <p:cNvSpPr txBox="1"/>
          <p:nvPr/>
        </p:nvSpPr>
        <p:spPr>
          <a:xfrm>
            <a:off x="1658048" y="7862795"/>
            <a:ext cx="2294001" cy="4366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200"/>
            </a:lvl1pPr>
          </a:lstStyle>
          <a:p>
            <a:pPr/>
            <a:r>
              <a:t>Generalised plant</a:t>
            </a:r>
          </a:p>
        </p:txBody>
      </p:sp>
      <p:sp>
        <p:nvSpPr>
          <p:cNvPr id="275" name="Cost function"/>
          <p:cNvSpPr txBox="1"/>
          <p:nvPr/>
        </p:nvSpPr>
        <p:spPr>
          <a:xfrm>
            <a:off x="4710170" y="280547"/>
            <a:ext cx="3584460" cy="5619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000">
                <a:latin typeface="Optima"/>
                <a:ea typeface="Optima"/>
                <a:cs typeface="Optima"/>
                <a:sym typeface="Optima"/>
              </a:defRPr>
            </a:lvl1pPr>
          </a:lstStyle>
          <a:p>
            <a:pPr/>
            <a:r>
              <a:t>Cost function</a:t>
            </a:r>
          </a:p>
        </p:txBody>
      </p:sp>
      <p:grpSp>
        <p:nvGrpSpPr>
          <p:cNvPr id="297" name="Group"/>
          <p:cNvGrpSpPr/>
          <p:nvPr/>
        </p:nvGrpSpPr>
        <p:grpSpPr>
          <a:xfrm>
            <a:off x="628189" y="1433364"/>
            <a:ext cx="11021302" cy="4173978"/>
            <a:chOff x="-57149" y="-57149"/>
            <a:chExt cx="11021300" cy="4173977"/>
          </a:xfrm>
        </p:grpSpPr>
        <p:grpSp>
          <p:nvGrpSpPr>
            <p:cNvPr id="282" name="Drawing"/>
            <p:cNvGrpSpPr/>
            <p:nvPr/>
          </p:nvGrpSpPr>
          <p:grpSpPr>
            <a:xfrm>
              <a:off x="7980410" y="-57150"/>
              <a:ext cx="2983741" cy="1577598"/>
              <a:chOff x="-56515" y="-697209"/>
              <a:chExt cx="2983740" cy="1577597"/>
            </a:xfrm>
          </p:grpSpPr>
          <p:pic>
            <p:nvPicPr>
              <p:cNvPr id="276" name="Line Shape" descr="Line Shape"/>
              <p:cNvPicPr>
                <a:picLocks noChangeAspect="0"/>
              </p:cNvPicPr>
              <p:nvPr/>
            </p:nvPicPr>
            <p:blipFill>
              <a:blip r:embed="rId6">
                <a:extLst/>
              </a:blip>
              <a:stretch>
                <a:fillRect/>
              </a:stretch>
            </p:blipFill>
            <p:spPr>
              <a:xfrm>
                <a:off x="-56516" y="-697210"/>
                <a:ext cx="894943" cy="754361"/>
              </a:xfrm>
              <a:prstGeom prst="rect">
                <a:avLst/>
              </a:prstGeom>
              <a:effectLst/>
            </p:spPr>
          </p:pic>
          <p:pic>
            <p:nvPicPr>
              <p:cNvPr id="278" name="Line Line" descr="Line Line"/>
              <p:cNvPicPr>
                <a:picLocks noChangeAspect="0"/>
              </p:cNvPicPr>
              <p:nvPr/>
            </p:nvPicPr>
            <p:blipFill>
              <a:blip r:embed="rId7">
                <a:extLst/>
              </a:blip>
              <a:stretch>
                <a:fillRect/>
              </a:stretch>
            </p:blipFill>
            <p:spPr>
              <a:xfrm>
                <a:off x="1947734" y="613842"/>
                <a:ext cx="228601" cy="114301"/>
              </a:xfrm>
              <a:prstGeom prst="rect">
                <a:avLst/>
              </a:prstGeom>
              <a:effectLst/>
            </p:spPr>
          </p:pic>
          <p:pic>
            <p:nvPicPr>
              <p:cNvPr id="280" name="Line Shape" descr="Line Shape"/>
              <p:cNvPicPr>
                <a:picLocks noChangeAspect="0"/>
              </p:cNvPicPr>
              <p:nvPr/>
            </p:nvPicPr>
            <p:blipFill>
              <a:blip r:embed="rId8">
                <a:extLst/>
              </a:blip>
              <a:stretch>
                <a:fillRect/>
              </a:stretch>
            </p:blipFill>
            <p:spPr>
              <a:xfrm>
                <a:off x="1984131" y="453772"/>
                <a:ext cx="943095" cy="426616"/>
              </a:xfrm>
              <a:prstGeom prst="rect">
                <a:avLst/>
              </a:prstGeom>
              <a:effectLst/>
            </p:spPr>
          </p:pic>
        </p:grpSp>
        <p:grpSp>
          <p:nvGrpSpPr>
            <p:cNvPr id="287" name="Drawing"/>
            <p:cNvGrpSpPr/>
            <p:nvPr/>
          </p:nvGrpSpPr>
          <p:grpSpPr>
            <a:xfrm>
              <a:off x="3871447" y="2552254"/>
              <a:ext cx="1832227" cy="1552951"/>
              <a:chOff x="-1363912" y="-114617"/>
              <a:chExt cx="1832226" cy="1552950"/>
            </a:xfrm>
          </p:grpSpPr>
          <p:pic>
            <p:nvPicPr>
              <p:cNvPr id="283" name="Line Shape" descr="Line Shape"/>
              <p:cNvPicPr>
                <a:picLocks noChangeAspect="0"/>
              </p:cNvPicPr>
              <p:nvPr/>
            </p:nvPicPr>
            <p:blipFill>
              <a:blip r:embed="rId9">
                <a:extLst/>
              </a:blip>
              <a:stretch>
                <a:fillRect/>
              </a:stretch>
            </p:blipFill>
            <p:spPr>
              <a:xfrm>
                <a:off x="-276381" y="-114618"/>
                <a:ext cx="744695" cy="738999"/>
              </a:xfrm>
              <a:prstGeom prst="rect">
                <a:avLst/>
              </a:prstGeom>
              <a:effectLst/>
            </p:spPr>
          </p:pic>
          <p:pic>
            <p:nvPicPr>
              <p:cNvPr id="285" name="Line Shape" descr="Line Shape"/>
              <p:cNvPicPr>
                <a:picLocks noChangeAspect="0"/>
              </p:cNvPicPr>
              <p:nvPr/>
            </p:nvPicPr>
            <p:blipFill>
              <a:blip r:embed="rId10">
                <a:extLst/>
              </a:blip>
              <a:stretch>
                <a:fillRect/>
              </a:stretch>
            </p:blipFill>
            <p:spPr>
              <a:xfrm>
                <a:off x="-1363913" y="906176"/>
                <a:ext cx="515513" cy="532158"/>
              </a:xfrm>
              <a:prstGeom prst="rect">
                <a:avLst/>
              </a:prstGeom>
              <a:effectLst/>
            </p:spPr>
          </p:pic>
        </p:grpSp>
        <p:pic>
          <p:nvPicPr>
            <p:cNvPr id="288" name="Drawing" descr="Drawing"/>
            <p:cNvPicPr>
              <a:picLocks noChangeAspect="0"/>
            </p:cNvPicPr>
            <p:nvPr/>
          </p:nvPicPr>
          <p:blipFill>
            <a:blip r:embed="rId11">
              <a:extLst/>
            </a:blip>
            <a:stretch>
              <a:fillRect/>
            </a:stretch>
          </p:blipFill>
          <p:spPr>
            <a:xfrm>
              <a:off x="-57150" y="3571246"/>
              <a:ext cx="528835" cy="545582"/>
            </a:xfrm>
            <a:prstGeom prst="rect">
              <a:avLst/>
            </a:prstGeom>
            <a:effectLst/>
          </p:spPr>
        </p:pic>
        <p:grpSp>
          <p:nvGrpSpPr>
            <p:cNvPr id="294" name="Drawing"/>
            <p:cNvGrpSpPr/>
            <p:nvPr/>
          </p:nvGrpSpPr>
          <p:grpSpPr>
            <a:xfrm>
              <a:off x="9272162" y="2644308"/>
              <a:ext cx="704095" cy="724370"/>
              <a:chOff x="-113664" y="-57150"/>
              <a:chExt cx="704093" cy="724368"/>
            </a:xfrm>
          </p:grpSpPr>
          <p:pic>
            <p:nvPicPr>
              <p:cNvPr id="290" name="Line Line" descr="Line Line"/>
              <p:cNvPicPr>
                <a:picLocks noChangeAspect="0"/>
              </p:cNvPicPr>
              <p:nvPr/>
            </p:nvPicPr>
            <p:blipFill>
              <a:blip r:embed="rId7">
                <a:extLst/>
              </a:blip>
              <a:stretch>
                <a:fillRect/>
              </a:stretch>
            </p:blipFill>
            <p:spPr>
              <a:xfrm>
                <a:off x="-113665" y="-57150"/>
                <a:ext cx="228601" cy="114300"/>
              </a:xfrm>
              <a:prstGeom prst="rect">
                <a:avLst/>
              </a:prstGeom>
              <a:effectLst/>
            </p:spPr>
          </p:pic>
          <p:pic>
            <p:nvPicPr>
              <p:cNvPr id="292" name="Line Shape" descr="Line Shape"/>
              <p:cNvPicPr>
                <a:picLocks noChangeAspect="0"/>
              </p:cNvPicPr>
              <p:nvPr/>
            </p:nvPicPr>
            <p:blipFill>
              <a:blip r:embed="rId12">
                <a:extLst/>
              </a:blip>
              <a:stretch>
                <a:fillRect/>
              </a:stretch>
            </p:blipFill>
            <p:spPr>
              <a:xfrm>
                <a:off x="-76242" y="-54845"/>
                <a:ext cx="666671" cy="722064"/>
              </a:xfrm>
              <a:prstGeom prst="rect">
                <a:avLst/>
              </a:prstGeom>
              <a:effectLst/>
            </p:spPr>
          </p:pic>
        </p:grpSp>
        <p:pic>
          <p:nvPicPr>
            <p:cNvPr id="295" name="Drawing" descr="Drawing"/>
            <p:cNvPicPr>
              <a:picLocks noChangeAspect="0"/>
            </p:cNvPicPr>
            <p:nvPr/>
          </p:nvPicPr>
          <p:blipFill>
            <a:blip r:embed="rId13">
              <a:extLst/>
            </a:blip>
            <a:stretch>
              <a:fillRect/>
            </a:stretch>
          </p:blipFill>
          <p:spPr>
            <a:xfrm>
              <a:off x="4412332" y="88707"/>
              <a:ext cx="922318" cy="643090"/>
            </a:xfrm>
            <a:prstGeom prst="rect">
              <a:avLst/>
            </a:prstGeom>
            <a:effectLst/>
          </p:spPr>
        </p:pic>
      </p:grpSp>
      <p:grpSp>
        <p:nvGrpSpPr>
          <p:cNvPr id="305" name="Group"/>
          <p:cNvGrpSpPr/>
          <p:nvPr/>
        </p:nvGrpSpPr>
        <p:grpSpPr>
          <a:xfrm>
            <a:off x="267034" y="676356"/>
            <a:ext cx="12664455" cy="6036181"/>
            <a:chOff x="0" y="0"/>
            <a:chExt cx="12664454" cy="6036180"/>
          </a:xfrm>
        </p:grpSpPr>
        <p:sp>
          <p:nvSpPr>
            <p:cNvPr id="298" name="weighted closed loop transfer function from input to output"/>
            <p:cNvSpPr txBox="1"/>
            <p:nvPr/>
          </p:nvSpPr>
          <p:spPr>
            <a:xfrm>
              <a:off x="9425880" y="-1"/>
              <a:ext cx="3003217" cy="10088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2000">
                  <a:solidFill>
                    <a:srgbClr val="929292"/>
                  </a:solidFill>
                </a:defRPr>
              </a:lvl1pPr>
            </a:lstStyle>
            <a:p>
              <a:pPr/>
              <a:r>
                <a:t>weighted closed loop transfer function from input to output</a:t>
              </a:r>
            </a:p>
          </p:txBody>
        </p:sp>
        <p:sp>
          <p:nvSpPr>
            <p:cNvPr id="299" name="Optimal control filter"/>
            <p:cNvSpPr txBox="1"/>
            <p:nvPr/>
          </p:nvSpPr>
          <p:spPr>
            <a:xfrm>
              <a:off x="2339280" y="677333"/>
              <a:ext cx="2549192" cy="3992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2000">
                  <a:solidFill>
                    <a:srgbClr val="929292"/>
                  </a:solidFill>
                </a:defRPr>
              </a:lvl1pPr>
            </a:lstStyle>
            <a:p>
              <a:pPr/>
              <a:r>
                <a:t>Optimal control filter</a:t>
              </a:r>
            </a:p>
          </p:txBody>
        </p:sp>
        <p:sp>
          <p:nvSpPr>
            <p:cNvPr id="300" name="Set of all filters which satisfy H-infinity criteria"/>
            <p:cNvSpPr txBox="1"/>
            <p:nvPr/>
          </p:nvSpPr>
          <p:spPr>
            <a:xfrm>
              <a:off x="6170483" y="3714643"/>
              <a:ext cx="2869442" cy="704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2000">
                  <a:solidFill>
                    <a:srgbClr val="929292"/>
                  </a:solidFill>
                </a:defRPr>
              </a:lvl1pPr>
            </a:lstStyle>
            <a:p>
              <a:pPr/>
              <a:r>
                <a:t>Set of all filters which satisfy H-infinity criteria</a:t>
              </a:r>
            </a:p>
          </p:txBody>
        </p:sp>
        <p:sp>
          <p:nvSpPr>
            <p:cNvPr id="301" name="H-infinity / max deviation norm"/>
            <p:cNvSpPr txBox="1"/>
            <p:nvPr/>
          </p:nvSpPr>
          <p:spPr>
            <a:xfrm>
              <a:off x="10406534" y="4142887"/>
              <a:ext cx="1911915" cy="704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2000">
                  <a:solidFill>
                    <a:srgbClr val="929292"/>
                  </a:solidFill>
                </a:defRPr>
              </a:lvl1pPr>
            </a:lstStyle>
            <a:p>
              <a:pPr/>
              <a:r>
                <a:t>H-infinity / max deviation norm</a:t>
              </a:r>
            </a:p>
          </p:txBody>
        </p:sp>
        <p:sp>
          <p:nvSpPr>
            <p:cNvPr id="302" name="H-2 / RMS norm"/>
            <p:cNvSpPr txBox="1"/>
            <p:nvPr/>
          </p:nvSpPr>
          <p:spPr>
            <a:xfrm>
              <a:off x="11304726" y="2223843"/>
              <a:ext cx="1359729" cy="704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2000">
                  <a:solidFill>
                    <a:srgbClr val="929292"/>
                  </a:solidFill>
                </a:defRPr>
              </a:lvl1pPr>
            </a:lstStyle>
            <a:p>
              <a:pPr/>
              <a:r>
                <a:t>H-2 / RMS norm</a:t>
              </a:r>
            </a:p>
          </p:txBody>
        </p:sp>
        <p:sp>
          <p:nvSpPr>
            <p:cNvPr id="303" name="Input (white noise)"/>
            <p:cNvSpPr txBox="1"/>
            <p:nvPr/>
          </p:nvSpPr>
          <p:spPr>
            <a:xfrm>
              <a:off x="0" y="5027291"/>
              <a:ext cx="808018" cy="10088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2000">
                  <a:solidFill>
                    <a:srgbClr val="929292"/>
                  </a:solidFill>
                </a:defRPr>
              </a:lvl1pPr>
            </a:lstStyle>
            <a:p>
              <a:pPr/>
              <a:r>
                <a:t>Input (white noise)</a:t>
              </a:r>
            </a:p>
          </p:txBody>
        </p:sp>
        <p:sp>
          <p:nvSpPr>
            <p:cNvPr id="304" name="Output (weighted motion)"/>
            <p:cNvSpPr txBox="1"/>
            <p:nvPr/>
          </p:nvSpPr>
          <p:spPr>
            <a:xfrm>
              <a:off x="4292600" y="5027291"/>
              <a:ext cx="1359729" cy="10088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2000">
                  <a:solidFill>
                    <a:srgbClr val="929292"/>
                  </a:solidFill>
                </a:defRPr>
              </a:lvl1pPr>
            </a:lstStyle>
            <a:p>
              <a:pPr/>
              <a:r>
                <a:t>Output (weighted motion)</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272"/>
                                        </p:tgtEl>
                                        <p:attrNameLst>
                                          <p:attrName>style.visibility</p:attrName>
                                        </p:attrNameLst>
                                      </p:cBhvr>
                                      <p:to>
                                        <p:strVal val="visible"/>
                                      </p:to>
                                    </p:set>
                                    <p:animEffect filter="box(out)" transition="in">
                                      <p:cBhvr>
                                        <p:cTn id="7" dur="1000"/>
                                        <p:tgtEl>
                                          <p:spTgt spid="27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32" presetID="4" grpId="2" fill="hold">
                                  <p:stCondLst>
                                    <p:cond delay="0"/>
                                  </p:stCondLst>
                                  <p:iterate type="el" backwards="0">
                                    <p:tmAbs val="0"/>
                                  </p:iterate>
                                  <p:childTnLst>
                                    <p:set>
                                      <p:cBhvr>
                                        <p:cTn id="11" fill="hold"/>
                                        <p:tgtEl>
                                          <p:spTgt spid="305"/>
                                        </p:tgtEl>
                                        <p:attrNameLst>
                                          <p:attrName>style.visibility</p:attrName>
                                        </p:attrNameLst>
                                      </p:cBhvr>
                                      <p:to>
                                        <p:strVal val="visible"/>
                                      </p:to>
                                    </p:set>
                                    <p:animEffect filter="box(out)" transition="in">
                                      <p:cBhvr>
                                        <p:cTn id="12" dur="1000"/>
                                        <p:tgtEl>
                                          <p:spTgt spid="305"/>
                                        </p:tgtEl>
                                      </p:cBhvr>
                                    </p:animEffect>
                                  </p:childTnLst>
                                </p:cTn>
                              </p:par>
                            </p:childTnLst>
                          </p:cTn>
                        </p:par>
                        <p:par>
                          <p:cTn id="13" fill="hold">
                            <p:stCondLst>
                              <p:cond delay="1000"/>
                            </p:stCondLst>
                            <p:childTnLst>
                              <p:par>
                                <p:cTn id="14" presetClass="entr" nodeType="afterEffect" presetSubtype="32" presetID="4" grpId="3" fill="hold">
                                  <p:stCondLst>
                                    <p:cond delay="0"/>
                                  </p:stCondLst>
                                  <p:iterate type="el" backwards="0">
                                    <p:tmAbs val="0"/>
                                  </p:iterate>
                                  <p:childTnLst>
                                    <p:set>
                                      <p:cBhvr>
                                        <p:cTn id="15" fill="hold"/>
                                        <p:tgtEl>
                                          <p:spTgt spid="297"/>
                                        </p:tgtEl>
                                        <p:attrNameLst>
                                          <p:attrName>style.visibility</p:attrName>
                                        </p:attrNameLst>
                                      </p:cBhvr>
                                      <p:to>
                                        <p:strVal val="visible"/>
                                      </p:to>
                                    </p:set>
                                    <p:animEffect filter="box(out)" transition="in">
                                      <p:cBhvr>
                                        <p:cTn id="16" dur="10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5" grpId="2"/>
      <p:bldP build="whole" bldLvl="1" animBg="1" rev="0" advAuto="0" spid="297" grpId="3"/>
      <p:bldP build="whole" bldLvl="1" animBg="1" rev="0" advAuto="0" spid="272" grpId="1"/>
    </p:bldLst>
  </p:timing>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