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1924A87-A180-4B5F-9360-82CFA01C63A8}">
  <a:tblStyle styleId="{E1924A87-A180-4B5F-9360-82CFA01C63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95080ffb4b_2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95080ffb4b_2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8683463ce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98683463ce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98683463c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98683463c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98a3e9f2f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98a3e9f2f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95080ffb4b_2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95080ffb4b_2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95080ffb4b_2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95080ffb4b_2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9f0d9f9d0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9f0d9f9d0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95080ffb4b_2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95080ffb4b_2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95080ffb4b_2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95080ffb4b_2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95080ffb4b_2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95080ffb4b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98683463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98683463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95080ffb4b_2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95080ffb4b_2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95080ffb4b_2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95080ffb4b_2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98a3e9f2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98a3e9f2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32.png"/><Relationship Id="rId5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10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20.gif"/><Relationship Id="rId5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11" Type="http://schemas.openxmlformats.org/officeDocument/2006/relationships/image" Target="../media/image9.png"/><Relationship Id="rId10" Type="http://schemas.openxmlformats.org/officeDocument/2006/relationships/image" Target="../media/image12.png"/><Relationship Id="rId12" Type="http://schemas.openxmlformats.org/officeDocument/2006/relationships/image" Target="../media/image5.png"/><Relationship Id="rId9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1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0.gif"/><Relationship Id="rId6" Type="http://schemas.openxmlformats.org/officeDocument/2006/relationships/image" Target="../media/image37.gif"/><Relationship Id="rId7" Type="http://schemas.openxmlformats.org/officeDocument/2006/relationships/image" Target="../media/image23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gif"/><Relationship Id="rId4" Type="http://schemas.openxmlformats.org/officeDocument/2006/relationships/image" Target="../media/image25.png"/><Relationship Id="rId9" Type="http://schemas.openxmlformats.org/officeDocument/2006/relationships/image" Target="../media/image36.gif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image" Target="../media/image42.png"/><Relationship Id="rId8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545100" y="675801"/>
            <a:ext cx="7524900" cy="93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980"/>
              <a:t>QTAM: </a:t>
            </a:r>
            <a:r>
              <a:rPr lang="it" sz="3980"/>
              <a:t>Qtransform</a:t>
            </a:r>
            <a:br>
              <a:rPr lang="it" sz="3980"/>
            </a:br>
            <a:r>
              <a:rPr lang="it" sz="3980"/>
              <a:t>Amplitude Modulation</a:t>
            </a:r>
            <a:endParaRPr sz="398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49050" y="4106525"/>
            <a:ext cx="8520600" cy="8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9323"/>
              <a:t>Lorenzo Asprea</a:t>
            </a:r>
            <a:br>
              <a:rPr lang="it" sz="9323"/>
            </a:br>
            <a:r>
              <a:rPr lang="it" sz="8823"/>
              <a:t>INFN Torino ET Group</a:t>
            </a:r>
            <a:br>
              <a:rPr lang="it" sz="8823"/>
            </a:br>
            <a:r>
              <a:rPr lang="it" sz="9323"/>
              <a:t>12/11/25 Opatija, 4th Annual ET Meeting </a:t>
            </a:r>
            <a:endParaRPr sz="9323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080" y="1682203"/>
            <a:ext cx="4261833" cy="22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title="Pi7_cropper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088" y="1715553"/>
            <a:ext cx="4261825" cy="223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213" name="Google Shape;213;p22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QTAM results: inversion</a:t>
            </a:r>
            <a:endParaRPr/>
          </a:p>
        </p:txBody>
      </p:sp>
      <p:pic>
        <p:nvPicPr>
          <p:cNvPr id="214" name="Google Shape;2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8950" y="684800"/>
            <a:ext cx="5366110" cy="4153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220" name="Google Shape;220;p23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QTAM results: speed test</a:t>
            </a:r>
            <a:endParaRPr/>
          </a:p>
        </p:txBody>
      </p:sp>
      <p:sp>
        <p:nvSpPr>
          <p:cNvPr id="221" name="Google Shape;221;p23"/>
          <p:cNvSpPr txBox="1"/>
          <p:nvPr/>
        </p:nvSpPr>
        <p:spPr>
          <a:xfrm>
            <a:off x="7861275" y="2579000"/>
            <a:ext cx="106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</a:rPr>
              <a:t>duration:6s</a:t>
            </a:r>
            <a:br>
              <a:rPr lang="it" sz="1300">
                <a:solidFill>
                  <a:schemeClr val="dk2"/>
                </a:solidFill>
              </a:rPr>
            </a:br>
            <a:r>
              <a:rPr lang="it" sz="1300">
                <a:solidFill>
                  <a:schemeClr val="dk2"/>
                </a:solidFill>
              </a:rPr>
              <a:t>sr: 4096Hz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222" name="Google Shape;222;p23" title="computation_tim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363" y="737650"/>
            <a:ext cx="5817280" cy="4153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QTAM results: multi scan</a:t>
            </a:r>
            <a:endParaRPr/>
          </a:p>
        </p:txBody>
      </p:sp>
      <p:pic>
        <p:nvPicPr>
          <p:cNvPr id="228" name="Google Shape;2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325" y="633075"/>
            <a:ext cx="7013345" cy="41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990" y="597743"/>
            <a:ext cx="6440020" cy="157218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5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QTAM results: decoupling of signals in TF domain </a:t>
            </a:r>
            <a:endParaRPr/>
          </a:p>
        </p:txBody>
      </p:sp>
      <p:pic>
        <p:nvPicPr>
          <p:cNvPr id="235" name="Google Shape;23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1136" y="2213405"/>
            <a:ext cx="4716865" cy="1126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25"/>
          <p:cNvCxnSpPr/>
          <p:nvPr/>
        </p:nvCxnSpPr>
        <p:spPr>
          <a:xfrm>
            <a:off x="3583900" y="1556463"/>
            <a:ext cx="418500" cy="1443300"/>
          </a:xfrm>
          <a:prstGeom prst="straightConnector1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37" name="Google Shape;237;p25"/>
          <p:cNvCxnSpPr/>
          <p:nvPr/>
        </p:nvCxnSpPr>
        <p:spPr>
          <a:xfrm>
            <a:off x="2111750" y="1591200"/>
            <a:ext cx="3211800" cy="1284900"/>
          </a:xfrm>
          <a:prstGeom prst="straightConnector1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38" name="Google Shape;23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412" y="3379294"/>
            <a:ext cx="8605200" cy="164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244" name="Google Shape;244;p26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Conclusions</a:t>
            </a:r>
            <a:endParaRPr/>
          </a:p>
        </p:txBody>
      </p:sp>
      <p:pic>
        <p:nvPicPr>
          <p:cNvPr id="245" name="Google Shape;245;p26" title="QTAM_logo_transparent.png"/>
          <p:cNvPicPr preferRelativeResize="0"/>
          <p:nvPr/>
        </p:nvPicPr>
        <p:blipFill rotWithShape="1">
          <a:blip r:embed="rId3">
            <a:alphaModFix/>
          </a:blip>
          <a:srcRect b="13714" l="36041" r="36103" t="11631"/>
          <a:stretch/>
        </p:blipFill>
        <p:spPr>
          <a:xfrm>
            <a:off x="233100" y="803794"/>
            <a:ext cx="1214349" cy="1764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6" name="Google Shape;246;p26"/>
          <p:cNvGraphicFramePr/>
          <p:nvPr/>
        </p:nvGraphicFramePr>
        <p:xfrm>
          <a:off x="1620985" y="11142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{E1924A87-A180-4B5F-9360-82CFA01C63A8}</a:tableStyleId>
              </a:tblPr>
              <a:tblGrid>
                <a:gridCol w="515700"/>
                <a:gridCol w="691950"/>
                <a:gridCol w="1217375"/>
                <a:gridCol w="1456200"/>
                <a:gridCol w="1790425"/>
                <a:gridCol w="1261500"/>
              </a:tblGrid>
              <a:tr h="747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/>
                        <a:t>GPU</a:t>
                      </a:r>
                      <a:endParaRPr sz="12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/>
                        <a:t>I</a:t>
                      </a:r>
                      <a:r>
                        <a:rPr lang="it" sz="1200"/>
                        <a:t>nverse</a:t>
                      </a:r>
                      <a:endParaRPr sz="12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/>
                        <a:t>M</a:t>
                      </a:r>
                      <a:r>
                        <a:rPr lang="it" sz="1200"/>
                        <a:t>ulti resolution</a:t>
                      </a:r>
                      <a:endParaRPr sz="12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solidFill>
                            <a:schemeClr val="dk1"/>
                          </a:solidFill>
                        </a:rPr>
                        <a:t>I</a:t>
                      </a:r>
                      <a:r>
                        <a:rPr lang="it" sz="1200">
                          <a:solidFill>
                            <a:schemeClr val="dk1"/>
                          </a:solidFill>
                        </a:rPr>
                        <a:t>nvertible &amp; linear down/up sampling</a:t>
                      </a:r>
                      <a:endParaRPr sz="12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solidFill>
                            <a:schemeClr val="dk1"/>
                          </a:solidFill>
                        </a:rPr>
                        <a:t>M</a:t>
                      </a:r>
                      <a:r>
                        <a:rPr lang="it" sz="1200">
                          <a:solidFill>
                            <a:schemeClr val="dk1"/>
                          </a:solidFill>
                        </a:rPr>
                        <a:t>eaningful values after down/up sampling</a:t>
                      </a:r>
                      <a:endParaRPr sz="12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/>
                        <a:t>B</a:t>
                      </a:r>
                      <a:r>
                        <a:rPr lang="it" sz="1200"/>
                        <a:t>etter physical representation</a:t>
                      </a:r>
                      <a:endParaRPr sz="1200"/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descr="a green icon with a white check mark inside of it (Fornito da Tenor)" id="247" name="Google Shape;24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495" y="1902150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248" name="Google Shape;2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7822" y="1902134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249" name="Google Shape;2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867" y="1902136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250" name="Google Shape;2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0537" y="1902144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251" name="Google Shape;2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327" y="1902141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252" name="Google Shape;2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904" y="1902150"/>
            <a:ext cx="304799" cy="30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385575" y="2672109"/>
            <a:ext cx="85662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it" sz="1600">
                <a:solidFill>
                  <a:schemeClr val="dk2"/>
                </a:solidFill>
              </a:rPr>
              <a:t>Allows Time-Frequency pipelines to work within low latency (</a:t>
            </a:r>
            <a:r>
              <a:rPr i="1" lang="it" sz="1600">
                <a:solidFill>
                  <a:schemeClr val="dk2"/>
                </a:solidFill>
              </a:rPr>
              <a:t>O(1s)</a:t>
            </a:r>
            <a:r>
              <a:rPr lang="it" sz="1600">
                <a:solidFill>
                  <a:schemeClr val="dk2"/>
                </a:solidFill>
              </a:rPr>
              <a:t>) bounds</a:t>
            </a:r>
            <a:endParaRPr sz="16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it" sz="1600">
                <a:solidFill>
                  <a:schemeClr val="dk2"/>
                </a:solidFill>
              </a:rPr>
              <a:t>Provides a more physically </a:t>
            </a:r>
            <a:r>
              <a:rPr lang="it" sz="1600">
                <a:solidFill>
                  <a:schemeClr val="dk2"/>
                </a:solidFill>
              </a:rPr>
              <a:t>faithful</a:t>
            </a:r>
            <a:r>
              <a:rPr lang="it" sz="1600">
                <a:solidFill>
                  <a:schemeClr val="dk2"/>
                </a:solidFill>
              </a:rPr>
              <a:t> data representation for Glitch Classification</a:t>
            </a:r>
            <a:endParaRPr sz="16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it" sz="1600">
                <a:solidFill>
                  <a:schemeClr val="dk2"/>
                </a:solidFill>
              </a:rPr>
              <a:t>Enables inclusion of the phase in data analysis and noise studies</a:t>
            </a:r>
            <a:endParaRPr sz="16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it" sz="1600">
                <a:solidFill>
                  <a:schemeClr val="dk2"/>
                </a:solidFill>
              </a:rPr>
              <a:t>Paves the way for future hybrid Time and Time-Frequency analyses (third gen detectors?)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259" name="Google Shape;2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4336" y="310775"/>
            <a:ext cx="2335325" cy="233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7"/>
          <p:cNvSpPr txBox="1"/>
          <p:nvPr/>
        </p:nvSpPr>
        <p:spPr>
          <a:xfrm>
            <a:off x="1731871" y="3501700"/>
            <a:ext cx="273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Code and tutorial at: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1" name="Google Shape;2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0474" y="3143900"/>
            <a:ext cx="1719173" cy="172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7"/>
          <p:cNvSpPr txBox="1"/>
          <p:nvPr/>
        </p:nvSpPr>
        <p:spPr>
          <a:xfrm>
            <a:off x="363425" y="3988075"/>
            <a:ext cx="546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</a:rPr>
              <a:t>https://github.com/dottormale/Qtransform_torch/tree/main/QTAM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525" y="951250"/>
            <a:ext cx="3562825" cy="4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Qtransform: definition</a:t>
            </a:r>
            <a:endParaRPr/>
          </a:p>
        </p:txBody>
      </p:sp>
      <p:pic>
        <p:nvPicPr>
          <p:cNvPr id="65" name="Google Shape;65;p14" title="convolution_cqt_fullpass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4525" y="1493050"/>
            <a:ext cx="6834952" cy="341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3325" y="1035950"/>
            <a:ext cx="1180575" cy="323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104" y="967278"/>
            <a:ext cx="3932775" cy="283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96" y="1045760"/>
            <a:ext cx="4507200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599601" y="467477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9155" y="4642175"/>
            <a:ext cx="1519250" cy="42274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973400" y="292325"/>
            <a:ext cx="273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6" name="Google Shape;76;p15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Qtransform: implementation (gwpy)</a:t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1362038" y="609224"/>
            <a:ext cx="273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Convolution theorem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0363" y="573597"/>
            <a:ext cx="4227451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4804275" y="3733825"/>
            <a:ext cx="3989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b="1" lang="it">
                <a:solidFill>
                  <a:schemeClr val="dk2"/>
                </a:solidFill>
              </a:rPr>
              <a:t>Energy preservation: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</a:pPr>
            <a:r>
              <a:rPr b="1" lang="it">
                <a:solidFill>
                  <a:schemeClr val="dk2"/>
                </a:solidFill>
              </a:rPr>
              <a:t>QTile Median Normalization</a:t>
            </a:r>
            <a:r>
              <a:rPr lang="it">
                <a:solidFill>
                  <a:schemeClr val="dk2"/>
                </a:solidFill>
              </a:rPr>
              <a:t>:     </a:t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5420806" y="2112190"/>
            <a:ext cx="3397200" cy="479100"/>
          </a:xfrm>
          <a:prstGeom prst="rect">
            <a:avLst/>
          </a:prstGeom>
          <a:noFill/>
          <a:ln cap="flat" cmpd="sng" w="27700">
            <a:solidFill>
              <a:srgbClr val="A2BF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8625" lIns="88625" spcFirstLastPara="1" rIns="88625" wrap="square" tIns="88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7"/>
          </a:p>
        </p:txBody>
      </p:sp>
      <p:sp>
        <p:nvSpPr>
          <p:cNvPr id="81" name="Google Shape;81;p15"/>
          <p:cNvSpPr/>
          <p:nvPr/>
        </p:nvSpPr>
        <p:spPr>
          <a:xfrm>
            <a:off x="5426899" y="3080472"/>
            <a:ext cx="3397200" cy="479100"/>
          </a:xfrm>
          <a:prstGeom prst="rect">
            <a:avLst/>
          </a:prstGeom>
          <a:noFill/>
          <a:ln cap="flat" cmpd="sng" w="28575">
            <a:solidFill>
              <a:srgbClr val="FFB2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5421978" y="1150946"/>
            <a:ext cx="3397200" cy="479100"/>
          </a:xfrm>
          <a:prstGeom prst="rect">
            <a:avLst/>
          </a:prstGeom>
          <a:noFill/>
          <a:ln cap="flat" cmpd="sng" w="27700">
            <a:solidFill>
              <a:srgbClr val="8BC6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8625" lIns="88625" spcFirstLastPara="1" rIns="88625" wrap="square" tIns="88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7"/>
          </a:p>
        </p:txBody>
      </p:sp>
      <p:sp>
        <p:nvSpPr>
          <p:cNvPr id="83" name="Google Shape;83;p15"/>
          <p:cNvSpPr txBox="1"/>
          <p:nvPr/>
        </p:nvSpPr>
        <p:spPr>
          <a:xfrm>
            <a:off x="6818927" y="2735623"/>
            <a:ext cx="6384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88625" lIns="88625" spcFirstLastPara="1" rIns="88625" wrap="square" tIns="886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54">
                <a:solidFill>
                  <a:srgbClr val="FFB26E"/>
                </a:solidFill>
              </a:rPr>
              <a:t>QTile</a:t>
            </a:r>
            <a:endParaRPr sz="1454">
              <a:solidFill>
                <a:srgbClr val="FFB26E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8291081" y="2497258"/>
            <a:ext cx="6384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88625" lIns="88625" spcFirstLastPara="1" rIns="88625" wrap="square" tIns="886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54">
                <a:solidFill>
                  <a:srgbClr val="A2BFF4"/>
                </a:solidFill>
              </a:rPr>
              <a:t>QTile</a:t>
            </a:r>
            <a:endParaRPr sz="1454">
              <a:solidFill>
                <a:srgbClr val="A2BFF4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8443613" y="800941"/>
            <a:ext cx="658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8BC6A8"/>
                </a:solidFill>
              </a:rPr>
              <a:t>QTile</a:t>
            </a:r>
            <a:endParaRPr sz="1500">
              <a:solidFill>
                <a:srgbClr val="8BC6A8"/>
              </a:solidFill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1100" y="4742251"/>
            <a:ext cx="1880125" cy="354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5"/>
          <p:cNvCxnSpPr>
            <a:endCxn id="81" idx="1"/>
          </p:cNvCxnSpPr>
          <p:nvPr/>
        </p:nvCxnSpPr>
        <p:spPr>
          <a:xfrm>
            <a:off x="1433299" y="1771422"/>
            <a:ext cx="3993600" cy="1548600"/>
          </a:xfrm>
          <a:prstGeom prst="bentConnector3">
            <a:avLst>
              <a:gd fmla="val 34422" name="adj1"/>
            </a:avLst>
          </a:prstGeom>
          <a:noFill/>
          <a:ln cap="flat" cmpd="sng" w="27700">
            <a:solidFill>
              <a:srgbClr val="FFB26E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88" name="Google Shape;88;p15"/>
          <p:cNvCxnSpPr>
            <a:endCxn id="80" idx="1"/>
          </p:cNvCxnSpPr>
          <p:nvPr/>
        </p:nvCxnSpPr>
        <p:spPr>
          <a:xfrm>
            <a:off x="2665906" y="1482340"/>
            <a:ext cx="2754900" cy="869400"/>
          </a:xfrm>
          <a:prstGeom prst="bentConnector3">
            <a:avLst>
              <a:gd fmla="val 10836" name="adj1"/>
            </a:avLst>
          </a:prstGeom>
          <a:noFill/>
          <a:ln cap="flat" cmpd="sng" w="27700">
            <a:solidFill>
              <a:srgbClr val="A2BFF4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89" name="Google Shape;89;p15"/>
          <p:cNvCxnSpPr>
            <a:endCxn id="82" idx="1"/>
          </p:cNvCxnSpPr>
          <p:nvPr/>
        </p:nvCxnSpPr>
        <p:spPr>
          <a:xfrm flipH="1" rot="10800000">
            <a:off x="4087878" y="1390496"/>
            <a:ext cx="1334100" cy="807600"/>
          </a:xfrm>
          <a:prstGeom prst="bentConnector3">
            <a:avLst>
              <a:gd fmla="val 50000" name="adj1"/>
            </a:avLst>
          </a:prstGeom>
          <a:noFill/>
          <a:ln cap="flat" cmpd="sng" w="27700">
            <a:solidFill>
              <a:srgbClr val="8BC6A8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90" name="Google Shape;9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33893" y="3195730"/>
            <a:ext cx="298558" cy="21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0135" y="1292002"/>
            <a:ext cx="327739" cy="23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4519" y="2252978"/>
            <a:ext cx="298558" cy="21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3249" y="4285750"/>
            <a:ext cx="3490923" cy="4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4663" y="4065652"/>
            <a:ext cx="1880125" cy="3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/>
        </p:nvSpPr>
        <p:spPr>
          <a:xfrm>
            <a:off x="85500" y="3637645"/>
            <a:ext cx="4956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</a:pPr>
            <a:r>
              <a:rPr lang="it" sz="1800">
                <a:solidFill>
                  <a:schemeClr val="dk2"/>
                </a:solidFill>
              </a:rPr>
              <a:t>  ,      : </a:t>
            </a:r>
            <a:r>
              <a:rPr lang="it">
                <a:solidFill>
                  <a:schemeClr val="dk2"/>
                </a:solidFill>
              </a:rPr>
              <a:t>Fast Fourier Transform (</a:t>
            </a:r>
            <a:r>
              <a:rPr b="1" lang="it">
                <a:solidFill>
                  <a:schemeClr val="dk2"/>
                </a:solidFill>
              </a:rPr>
              <a:t>FFT</a:t>
            </a:r>
            <a:r>
              <a:rPr lang="it">
                <a:solidFill>
                  <a:schemeClr val="dk2"/>
                </a:solidFill>
              </a:rPr>
              <a:t>)</a:t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2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</a:pPr>
            <a:r>
              <a:rPr b="1" lang="it">
                <a:solidFill>
                  <a:schemeClr val="dk2"/>
                </a:solidFill>
              </a:rPr>
              <a:t>Windows </a:t>
            </a:r>
            <a:r>
              <a:rPr lang="it">
                <a:solidFill>
                  <a:schemeClr val="dk2"/>
                </a:solidFill>
              </a:rPr>
              <a:t>computed in </a:t>
            </a:r>
            <a:r>
              <a:rPr b="1" lang="it">
                <a:solidFill>
                  <a:schemeClr val="dk2"/>
                </a:solidFill>
              </a:rPr>
              <a:t>frequency domain</a:t>
            </a:r>
            <a:r>
              <a:rPr lang="it">
                <a:solidFill>
                  <a:schemeClr val="dk2"/>
                </a:solidFill>
              </a:rPr>
              <a:t>: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8664" y="3791205"/>
            <a:ext cx="338050" cy="24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1102" y="3858753"/>
            <a:ext cx="148150" cy="1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56479" y="3975483"/>
            <a:ext cx="1519252" cy="51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8599601" y="467477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04" name="Google Shape;104;p16"/>
          <p:cNvSpPr txBox="1"/>
          <p:nvPr/>
        </p:nvSpPr>
        <p:spPr>
          <a:xfrm>
            <a:off x="973400" y="292325"/>
            <a:ext cx="273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5" name="Google Shape;105;p16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Qtransform: visualization</a:t>
            </a:r>
            <a:endParaRPr/>
          </a:p>
        </p:txBody>
      </p:sp>
      <p:sp>
        <p:nvSpPr>
          <p:cNvPr id="106" name="Google Shape;106;p16"/>
          <p:cNvSpPr txBox="1"/>
          <p:nvPr/>
        </p:nvSpPr>
        <p:spPr>
          <a:xfrm>
            <a:off x="702525" y="754025"/>
            <a:ext cx="6657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Complex output → Amplitude squared (Normalized Energy)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QTiles have different length → Bi-spline interpolation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388" y="1599664"/>
            <a:ext cx="4193176" cy="32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0253" y="1595193"/>
            <a:ext cx="4194000" cy="32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14" name="Google Shape;114;p17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Qtransform: applications</a:t>
            </a:r>
            <a:endParaRPr/>
          </a:p>
        </p:txBody>
      </p:sp>
      <p:sp>
        <p:nvSpPr>
          <p:cNvPr id="115" name="Google Shape;115;p17"/>
          <p:cNvSpPr txBox="1"/>
          <p:nvPr/>
        </p:nvSpPr>
        <p:spPr>
          <a:xfrm>
            <a:off x="4433870" y="378772"/>
            <a:ext cx="4929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2"/>
                </a:solidFill>
              </a:rPr>
              <a:t>Glitch classification and characterization</a:t>
            </a:r>
            <a:r>
              <a:rPr lang="it" sz="1800">
                <a:solidFill>
                  <a:schemeClr val="dk2"/>
                </a:solidFill>
              </a:rPr>
              <a:t> (</a:t>
            </a:r>
            <a:r>
              <a:rPr b="1" i="1" lang="it" sz="1800">
                <a:solidFill>
                  <a:schemeClr val="dk2"/>
                </a:solidFill>
              </a:rPr>
              <a:t>Gravity spy</a:t>
            </a:r>
            <a:r>
              <a:rPr lang="it" sz="1800">
                <a:solidFill>
                  <a:schemeClr val="dk2"/>
                </a:solidFill>
              </a:rPr>
              <a:t>, VIGILant, many others...)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432" y="1174209"/>
            <a:ext cx="2019749" cy="2005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100219" y="806989"/>
            <a:ext cx="41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2"/>
                </a:solidFill>
              </a:rPr>
              <a:t>Parameter estimation (</a:t>
            </a:r>
            <a:r>
              <a:rPr b="1" i="1" lang="it" sz="1800">
                <a:solidFill>
                  <a:schemeClr val="dk2"/>
                </a:solidFill>
              </a:rPr>
              <a:t>GP12,</a:t>
            </a:r>
            <a:r>
              <a:rPr b="1" lang="it" sz="1800">
                <a:solidFill>
                  <a:schemeClr val="dk2"/>
                </a:solidFill>
              </a:rPr>
              <a:t> </a:t>
            </a:r>
            <a:r>
              <a:rPr lang="it" sz="1800">
                <a:solidFill>
                  <a:schemeClr val="dk2"/>
                </a:solidFill>
              </a:rPr>
              <a:t>cWB</a:t>
            </a:r>
            <a:r>
              <a:rPr b="1" lang="it" sz="1800">
                <a:solidFill>
                  <a:schemeClr val="dk2"/>
                </a:solidFill>
              </a:rPr>
              <a:t>,...)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1607584" y="3179460"/>
            <a:ext cx="767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2"/>
                </a:solidFill>
              </a:rPr>
              <a:t>Detection </a:t>
            </a:r>
            <a:r>
              <a:rPr lang="it" sz="1800">
                <a:solidFill>
                  <a:schemeClr val="dk2"/>
                </a:solidFill>
              </a:rPr>
              <a:t>and </a:t>
            </a:r>
            <a:r>
              <a:rPr b="1" lang="it" sz="1800">
                <a:solidFill>
                  <a:schemeClr val="dk2"/>
                </a:solidFill>
              </a:rPr>
              <a:t>data analysis (</a:t>
            </a:r>
            <a:r>
              <a:rPr b="1" i="1" lang="it" sz="1800">
                <a:solidFill>
                  <a:schemeClr val="dk2"/>
                </a:solidFill>
              </a:rPr>
              <a:t>Omicron</a:t>
            </a:r>
            <a:r>
              <a:rPr b="1" lang="it" sz="1800">
                <a:solidFill>
                  <a:schemeClr val="dk2"/>
                </a:solidFill>
              </a:rPr>
              <a:t>, </a:t>
            </a:r>
            <a:r>
              <a:rPr lang="it" sz="1800">
                <a:solidFill>
                  <a:schemeClr val="dk2"/>
                </a:solidFill>
              </a:rPr>
              <a:t>UPV, many others</a:t>
            </a:r>
            <a:r>
              <a:rPr b="1" lang="it" sz="1800">
                <a:solidFill>
                  <a:schemeClr val="dk2"/>
                </a:solidFill>
              </a:rPr>
              <a:t>)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8225" y="3543173"/>
            <a:ext cx="5873904" cy="15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4225" y="1082083"/>
            <a:ext cx="3280799" cy="189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26" name="Google Shape;126;p18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Qtransform: implementations and challenges</a:t>
            </a:r>
            <a:endParaRPr/>
          </a:p>
        </p:txBody>
      </p:sp>
      <p:grpSp>
        <p:nvGrpSpPr>
          <p:cNvPr id="127" name="Google Shape;127;p18"/>
          <p:cNvGrpSpPr/>
          <p:nvPr/>
        </p:nvGrpSpPr>
        <p:grpSpPr>
          <a:xfrm>
            <a:off x="81502" y="1589208"/>
            <a:ext cx="1808203" cy="600292"/>
            <a:chOff x="409636" y="1144175"/>
            <a:chExt cx="2339202" cy="776575"/>
          </a:xfrm>
        </p:grpSpPr>
        <p:pic>
          <p:nvPicPr>
            <p:cNvPr id="128" name="Google Shape;128;p18"/>
            <p:cNvPicPr preferRelativeResize="0"/>
            <p:nvPr/>
          </p:nvPicPr>
          <p:blipFill rotWithShape="1">
            <a:blip r:embed="rId3">
              <a:alphaModFix/>
            </a:blip>
            <a:srcRect b="19295" l="10176" r="9119" t="19055"/>
            <a:stretch/>
          </p:blipFill>
          <p:spPr>
            <a:xfrm>
              <a:off x="1732208" y="1144175"/>
              <a:ext cx="1016629" cy="776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18"/>
            <p:cNvSpPr txBox="1"/>
            <p:nvPr/>
          </p:nvSpPr>
          <p:spPr>
            <a:xfrm>
              <a:off x="409636" y="1311283"/>
              <a:ext cx="1290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0675" lIns="70675" spcFirstLastPara="1" rIns="70675" wrap="square" tIns="70675">
              <a:spAutoFit/>
            </a:bodyPr>
            <a:lstStyle/>
            <a:p>
              <a:pPr indent="0" lvl="0" marL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391">
                  <a:solidFill>
                    <a:srgbClr val="1F2328"/>
                  </a:solidFill>
                  <a:highlight>
                    <a:srgbClr val="FFFFFF"/>
                  </a:highlight>
                </a:rPr>
                <a:t>ML4GW</a:t>
              </a:r>
              <a:endParaRPr b="1" sz="1314"/>
            </a:p>
          </p:txBody>
        </p:sp>
      </p:grpSp>
      <p:sp>
        <p:nvSpPr>
          <p:cNvPr id="130" name="Google Shape;130;p18"/>
          <p:cNvSpPr txBox="1"/>
          <p:nvPr/>
        </p:nvSpPr>
        <p:spPr>
          <a:xfrm>
            <a:off x="152112" y="2659117"/>
            <a:ext cx="6188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2222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 sz="2000">
                <a:solidFill>
                  <a:srgbClr val="202124"/>
                </a:solidFill>
                <a:highlight>
                  <a:srgbClr val="FFFFFF"/>
                </a:highlight>
              </a:rPr>
              <a:t>cmorlet-tensorflow CWT</a:t>
            </a:r>
            <a:endParaRPr b="1" sz="2000">
              <a:solidFill>
                <a:srgbClr val="202124"/>
              </a:solidFill>
              <a:highlight>
                <a:srgbClr val="FFFFFF"/>
              </a:highlight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96" y="1221885"/>
            <a:ext cx="1377939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135400" y="2225922"/>
            <a:ext cx="1887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2222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 sz="2000">
                <a:solidFill>
                  <a:srgbClr val="202124"/>
                </a:solidFill>
                <a:highlight>
                  <a:srgbClr val="FFFFFF"/>
                </a:highlight>
              </a:rPr>
              <a:t>Qp-transform</a:t>
            </a:r>
            <a:endParaRPr b="1" sz="2000">
              <a:solidFill>
                <a:srgbClr val="202124"/>
              </a:solidFill>
              <a:highlight>
                <a:srgbClr val="FFFFFF"/>
              </a:highlight>
            </a:endParaRPr>
          </a:p>
        </p:txBody>
      </p:sp>
      <p:graphicFrame>
        <p:nvGraphicFramePr>
          <p:cNvPr id="133" name="Google Shape;133;p18"/>
          <p:cNvGraphicFramePr/>
          <p:nvPr/>
        </p:nvGraphicFramePr>
        <p:xfrm>
          <a:off x="152121" y="6334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{E1924A87-A180-4B5F-9360-82CFA01C63A8}</a:tableStyleId>
              </a:tblPr>
              <a:tblGrid>
                <a:gridCol w="3248475"/>
                <a:gridCol w="570525"/>
                <a:gridCol w="771875"/>
                <a:gridCol w="948125"/>
                <a:gridCol w="907200"/>
                <a:gridCol w="1137850"/>
                <a:gridCol w="1277650"/>
              </a:tblGrid>
              <a:tr h="499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/>
                        <a:t>GPU</a:t>
                      </a:r>
                      <a:endParaRPr b="1" sz="12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/>
                        <a:t>Inverse</a:t>
                      </a:r>
                      <a:endParaRPr b="1" sz="12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/>
                        <a:t>Multi resolution</a:t>
                      </a:r>
                      <a:endParaRPr b="1" sz="12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/>
                        <a:t>Phase</a:t>
                      </a:r>
                      <a:endParaRPr b="1" sz="12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/>
                        <a:t>downsample</a:t>
                      </a:r>
                      <a:endParaRPr b="1" sz="12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/>
                        <a:t>Invertible after </a:t>
                      </a:r>
                      <a:br>
                        <a:rPr b="1" lang="it" sz="1200"/>
                      </a:br>
                      <a:r>
                        <a:rPr b="1" lang="it" sz="1200"/>
                        <a:t>downsample</a:t>
                      </a:r>
                      <a:endParaRPr b="1" sz="1200"/>
                    </a:p>
                  </a:txBody>
                  <a:tcPr marT="91425" marB="91425" marR="91425" marL="91425" anchor="ctr"/>
                </a:tc>
              </a:tr>
              <a:tr h="480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80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80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80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descr="a green icon with a white check mark inside of it (Fornito da Tenor)" id="134" name="Google Shape;13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6665" y="1771771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135" name="Google Shape;13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1653" y="2237871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136" name="Google Shape;13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658" y="2715048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137" name="Google Shape;13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3490" y="2235773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138" name="Google Shape;13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2568" y="1786774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139" name="Google Shape;13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2577" y="1291544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140" name="Google Shape;14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7435" y="2239924"/>
            <a:ext cx="304799" cy="30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139299" y="3254200"/>
            <a:ext cx="47526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2"/>
                </a:solidFill>
              </a:rPr>
              <a:t>ML applications need small input</a:t>
            </a:r>
            <a:r>
              <a:rPr lang="it" sz="1500">
                <a:solidFill>
                  <a:schemeClr val="dk2"/>
                </a:solidFill>
              </a:rPr>
              <a:t>: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it" sz="1500">
                <a:solidFill>
                  <a:schemeClr val="dk2"/>
                </a:solidFill>
              </a:rPr>
              <a:t>Whitening short time series produces artefacts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it" sz="1500">
                <a:solidFill>
                  <a:schemeClr val="dk2"/>
                </a:solidFill>
              </a:rPr>
              <a:t>Interpolation needed at the cost of invertibility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it" sz="1500">
                <a:solidFill>
                  <a:schemeClr val="dk2"/>
                </a:solidFill>
              </a:rPr>
              <a:t>Interpolation introduces artefacts (like unphysical negative values in energy)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it" sz="1500">
                <a:solidFill>
                  <a:schemeClr val="dk2"/>
                </a:solidFill>
              </a:rPr>
              <a:t>Interpolation is unreliable for phase at high frequency 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descr="a green icon with a white check mark inside of it (Fornito da Tenor)" id="142" name="Google Shape;14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4685" y="1771788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143" name="Google Shape;14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4685" y="1276563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44" name="Google Shape;14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4677" y="2239895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45" name="Google Shape;14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82792" y="1282686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46" name="Google Shape;14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19482" y="1282686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47" name="Google Shape;14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6657" y="1276549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48" name="Google Shape;14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1532" y="1276549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49" name="Google Shape;14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19482" y="1761311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50" name="Google Shape;15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19482" y="2718511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51" name="Google Shape;15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1532" y="1761311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52" name="Google Shape;15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1532" y="2246086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53" name="Google Shape;15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1532" y="2730861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54" name="Google Shape;15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4677" y="2708045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ross in a red circle (Fornito da Tenor)" id="155" name="Google Shape;15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2561" y="2730858"/>
            <a:ext cx="304800" cy="304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156" name="Google Shape;15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2793" y="1771786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157" name="Google Shape;15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2793" y="2240286"/>
            <a:ext cx="304799" cy="30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Fornito da Tenor)" id="158" name="Google Shape;15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2793" y="2715061"/>
            <a:ext cx="304799" cy="30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/>
          <p:nvPr/>
        </p:nvSpPr>
        <p:spPr>
          <a:xfrm>
            <a:off x="4800800" y="3254200"/>
            <a:ext cx="43431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2"/>
                </a:solidFill>
              </a:rPr>
              <a:t>Physical representation of data</a:t>
            </a:r>
            <a:endParaRPr b="1"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it" sz="1500">
                <a:solidFill>
                  <a:schemeClr val="dk2"/>
                </a:solidFill>
              </a:rPr>
              <a:t>Phase must be kept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it" sz="1500">
                <a:solidFill>
                  <a:schemeClr val="dk2"/>
                </a:solidFill>
              </a:rPr>
              <a:t>Physical information in phase is hidden behind fast oscillations at high frequency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it" sz="1500">
                <a:solidFill>
                  <a:schemeClr val="dk2"/>
                </a:solidFill>
              </a:rPr>
              <a:t>Spectrogram cannot be treated as RGB image (</a:t>
            </a:r>
            <a:r>
              <a:rPr lang="it" sz="1200">
                <a:solidFill>
                  <a:schemeClr val="dk2"/>
                </a:solidFill>
              </a:rPr>
              <a:t>typically 25.5 max normalized energy and viridis cmap</a:t>
            </a:r>
            <a:r>
              <a:rPr lang="it" sz="1500">
                <a:solidFill>
                  <a:schemeClr val="dk2"/>
                </a:solidFill>
              </a:rPr>
              <a:t>)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65" name="Google Shape;165;p19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QTransform Amplitude Modulation (QTAM): demodulation </a:t>
            </a:r>
            <a:endParaRPr/>
          </a:p>
        </p:txBody>
      </p:sp>
      <p:pic>
        <p:nvPicPr>
          <p:cNvPr descr="a cartoon illustration of a tower with the letters k t and a on it (Fornito da Tenor)" id="166" name="Google Shape;1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3812" y="500640"/>
            <a:ext cx="1365975" cy="245578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/>
          <p:nvPr/>
        </p:nvSpPr>
        <p:spPr>
          <a:xfrm>
            <a:off x="233875" y="575775"/>
            <a:ext cx="8021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2"/>
                </a:solidFill>
              </a:rPr>
              <a:t>Borrow idea from radio broadcasting ([</a:t>
            </a:r>
            <a:r>
              <a:rPr lang="it" sz="1200">
                <a:solidFill>
                  <a:schemeClr val="dk2"/>
                </a:solidFill>
              </a:rPr>
              <a:t>1906 R. Fessender] &amp; [1933  E. Armstrong] </a:t>
            </a:r>
            <a:r>
              <a:rPr lang="it" sz="1200">
                <a:solidFill>
                  <a:schemeClr val="dk2"/>
                </a:solidFill>
              </a:rPr>
              <a:t>AM &amp; </a:t>
            </a:r>
            <a:r>
              <a:rPr lang="it" sz="1200">
                <a:solidFill>
                  <a:schemeClr val="dk2"/>
                </a:solidFill>
              </a:rPr>
              <a:t>FM radio</a:t>
            </a:r>
            <a:r>
              <a:rPr lang="it" sz="1500">
                <a:solidFill>
                  <a:schemeClr val="dk2"/>
                </a:solidFill>
              </a:rPr>
              <a:t>)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168" name="Google Shape;16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760" y="921818"/>
            <a:ext cx="2485750" cy="78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 txBox="1"/>
          <p:nvPr/>
        </p:nvSpPr>
        <p:spPr>
          <a:xfrm>
            <a:off x="2502136" y="1382656"/>
            <a:ext cx="396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/>
              <a:t>Physical content of</a:t>
            </a:r>
            <a:r>
              <a:rPr b="1" lang="it" sz="1000"/>
              <a:t> the signal</a:t>
            </a:r>
            <a:endParaRPr b="1" sz="1000"/>
          </a:p>
        </p:txBody>
      </p:sp>
      <p:sp>
        <p:nvSpPr>
          <p:cNvPr id="170" name="Google Shape;170;p19"/>
          <p:cNvSpPr txBox="1"/>
          <p:nvPr/>
        </p:nvSpPr>
        <p:spPr>
          <a:xfrm>
            <a:off x="940879" y="1996289"/>
            <a:ext cx="987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</a:rPr>
              <a:t>A</a:t>
            </a:r>
            <a:r>
              <a:rPr b="1" lang="it" sz="1000">
                <a:solidFill>
                  <a:schemeClr val="dk1"/>
                </a:solidFill>
              </a:rPr>
              <a:t>mplitude </a:t>
            </a:r>
            <a:endParaRPr b="1" sz="1000"/>
          </a:p>
        </p:txBody>
      </p:sp>
      <p:sp>
        <p:nvSpPr>
          <p:cNvPr id="171" name="Google Shape;171;p19"/>
          <p:cNvSpPr txBox="1"/>
          <p:nvPr/>
        </p:nvSpPr>
        <p:spPr>
          <a:xfrm>
            <a:off x="950311" y="2282843"/>
            <a:ext cx="201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</a:rPr>
              <a:t>Fine-grained </a:t>
            </a:r>
            <a:r>
              <a:rPr b="1" lang="it" sz="1000">
                <a:solidFill>
                  <a:schemeClr val="dk1"/>
                </a:solidFill>
              </a:rPr>
              <a:t>phase modulation</a:t>
            </a:r>
            <a:endParaRPr b="1" sz="1000"/>
          </a:p>
        </p:txBody>
      </p:sp>
      <p:sp>
        <p:nvSpPr>
          <p:cNvPr id="172" name="Google Shape;172;p19"/>
          <p:cNvSpPr txBox="1"/>
          <p:nvPr/>
        </p:nvSpPr>
        <p:spPr>
          <a:xfrm>
            <a:off x="1128849" y="1728795"/>
            <a:ext cx="622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/>
              <a:t>“C</a:t>
            </a:r>
            <a:r>
              <a:rPr b="1" lang="it" sz="1000"/>
              <a:t>arrier</a:t>
            </a:r>
            <a:r>
              <a:rPr lang="it" sz="1000"/>
              <a:t> </a:t>
            </a:r>
            <a:r>
              <a:rPr b="1" lang="it" sz="1000"/>
              <a:t>term</a:t>
            </a:r>
            <a:r>
              <a:rPr lang="it" sz="1000"/>
              <a:t>”: a deterministic, high-frequency component </a:t>
            </a:r>
            <a:r>
              <a:rPr b="1" lang="it" sz="1000"/>
              <a:t>fully described by</a:t>
            </a:r>
            <a:r>
              <a:rPr lang="it" sz="1000"/>
              <a:t> the center frequency </a:t>
            </a:r>
            <a:r>
              <a:rPr b="1" lang="it" sz="1000"/>
              <a:t>fk</a:t>
            </a:r>
            <a:endParaRPr b="1" sz="1000"/>
          </a:p>
        </p:txBody>
      </p:sp>
      <p:pic>
        <p:nvPicPr>
          <p:cNvPr id="173" name="Google Shape;17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179" y="2053439"/>
            <a:ext cx="426350" cy="2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84" y="2354689"/>
            <a:ext cx="468145" cy="2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9292" y="1764589"/>
            <a:ext cx="661925" cy="2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9"/>
          <p:cNvSpPr/>
          <p:nvPr/>
        </p:nvSpPr>
        <p:spPr>
          <a:xfrm>
            <a:off x="546750" y="1373175"/>
            <a:ext cx="3965100" cy="333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7489" y="2578467"/>
            <a:ext cx="5575177" cy="162671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 txBox="1"/>
          <p:nvPr/>
        </p:nvSpPr>
        <p:spPr>
          <a:xfrm>
            <a:off x="338150" y="4222250"/>
            <a:ext cx="72531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b="1" lang="it" sz="1200">
                <a:solidFill>
                  <a:schemeClr val="dk2"/>
                </a:solidFill>
              </a:rPr>
              <a:t>Max window size determines max downsampling possible</a:t>
            </a:r>
            <a:r>
              <a:rPr lang="it" sz="1200">
                <a:solidFill>
                  <a:schemeClr val="dk2"/>
                </a:solidFill>
              </a:rPr>
              <a:t>. For less aggressive </a:t>
            </a:r>
            <a:r>
              <a:rPr lang="it" sz="1200">
                <a:solidFill>
                  <a:schemeClr val="dk2"/>
                </a:solidFill>
              </a:rPr>
              <a:t>downsampling crop wider region</a:t>
            </a:r>
            <a:endParaRPr sz="12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it" sz="1200">
                <a:solidFill>
                  <a:schemeClr val="dk2"/>
                </a:solidFill>
              </a:rPr>
              <a:t>(Optional) after demodulation, cropping and IFFT apply </a:t>
            </a:r>
            <a:r>
              <a:rPr b="1" lang="it" sz="1200">
                <a:solidFill>
                  <a:schemeClr val="dk2"/>
                </a:solidFill>
              </a:rPr>
              <a:t>remodulation </a:t>
            </a:r>
            <a:r>
              <a:rPr lang="it" sz="1200">
                <a:solidFill>
                  <a:schemeClr val="dk2"/>
                </a:solidFill>
              </a:rPr>
              <a:t>to get </a:t>
            </a:r>
            <a:r>
              <a:rPr b="1" lang="it" sz="1200">
                <a:solidFill>
                  <a:schemeClr val="dk2"/>
                </a:solidFill>
              </a:rPr>
              <a:t>downsampled Qtile</a:t>
            </a:r>
            <a:endParaRPr b="1" sz="1200">
              <a:solidFill>
                <a:schemeClr val="dk2"/>
              </a:solidFill>
            </a:endParaRPr>
          </a:p>
        </p:txBody>
      </p:sp>
      <p:grpSp>
        <p:nvGrpSpPr>
          <p:cNvPr id="179" name="Google Shape;179;p19"/>
          <p:cNvGrpSpPr/>
          <p:nvPr/>
        </p:nvGrpSpPr>
        <p:grpSpPr>
          <a:xfrm>
            <a:off x="7087184" y="3006300"/>
            <a:ext cx="1879225" cy="1468150"/>
            <a:chOff x="7087184" y="3006300"/>
            <a:chExt cx="1879225" cy="1468150"/>
          </a:xfrm>
        </p:grpSpPr>
        <p:pic>
          <p:nvPicPr>
            <p:cNvPr id="180" name="Google Shape;180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087184" y="3006300"/>
              <a:ext cx="1879225" cy="1468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19"/>
            <p:cNvSpPr/>
            <p:nvPr/>
          </p:nvSpPr>
          <p:spPr>
            <a:xfrm>
              <a:off x="7102175" y="4027325"/>
              <a:ext cx="1808700" cy="385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87" name="Google Shape;187;p20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520"/>
              <a:t>QTAM: implementation details</a:t>
            </a:r>
            <a:endParaRPr sz="2520"/>
          </a:p>
        </p:txBody>
      </p:sp>
      <p:sp>
        <p:nvSpPr>
          <p:cNvPr id="188" name="Google Shape;188;p20"/>
          <p:cNvSpPr txBox="1"/>
          <p:nvPr/>
        </p:nvSpPr>
        <p:spPr>
          <a:xfrm>
            <a:off x="4490100" y="1867263"/>
            <a:ext cx="4342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it" sz="1200">
                <a:solidFill>
                  <a:schemeClr val="dk2"/>
                </a:solidFill>
              </a:rPr>
              <a:t>Windows defined over the whole spectrum:</a:t>
            </a:r>
            <a:endParaRPr sz="1200">
              <a:solidFill>
                <a:schemeClr val="dk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b="1" lang="it" sz="1200">
                <a:solidFill>
                  <a:schemeClr val="dk2"/>
                </a:solidFill>
              </a:rPr>
              <a:t>Tiles have same length </a:t>
            </a:r>
            <a:r>
              <a:rPr lang="it" sz="1200">
                <a:solidFill>
                  <a:schemeClr val="dk2"/>
                </a:solidFill>
              </a:rPr>
              <a:t>(no interpolation needed for visualization)</a:t>
            </a:r>
            <a:endParaRPr sz="1200">
              <a:solidFill>
                <a:schemeClr val="dk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it" sz="1200">
                <a:solidFill>
                  <a:schemeClr val="dk2"/>
                </a:solidFill>
              </a:rPr>
              <a:t>Spectrogram is maximally redundant: </a:t>
            </a:r>
            <a:r>
              <a:rPr b="1" lang="it" sz="1200">
                <a:solidFill>
                  <a:schemeClr val="dk2"/>
                </a:solidFill>
              </a:rPr>
              <a:t>only one Tile</a:t>
            </a:r>
            <a:r>
              <a:rPr lang="it" sz="1200">
                <a:solidFill>
                  <a:schemeClr val="dk2"/>
                </a:solidFill>
              </a:rPr>
              <a:t> is needed for </a:t>
            </a:r>
            <a:r>
              <a:rPr b="1" lang="it" sz="1200">
                <a:solidFill>
                  <a:schemeClr val="dk2"/>
                </a:solidFill>
              </a:rPr>
              <a:t>analytical inversion</a:t>
            </a:r>
            <a:r>
              <a:rPr lang="it" sz="1200">
                <a:solidFill>
                  <a:schemeClr val="dk2"/>
                </a:solidFill>
              </a:rPr>
              <a:t> formula</a:t>
            </a:r>
            <a:endParaRPr sz="1200">
              <a:solidFill>
                <a:schemeClr val="dk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(if no downsampling)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89" name="Google Shape;1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144" y="684800"/>
            <a:ext cx="3810932" cy="11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0"/>
          <p:cNvSpPr txBox="1"/>
          <p:nvPr/>
        </p:nvSpPr>
        <p:spPr>
          <a:xfrm>
            <a:off x="4490092" y="770329"/>
            <a:ext cx="4342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it" sz="1200">
                <a:solidFill>
                  <a:schemeClr val="dk2"/>
                </a:solidFill>
              </a:rPr>
              <a:t>Customizable window types and parameters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it" sz="1200">
                <a:solidFill>
                  <a:schemeClr val="dk2"/>
                </a:solidFill>
              </a:rPr>
              <a:t>Possibility to scan for</a:t>
            </a:r>
            <a:r>
              <a:rPr lang="it" sz="1800">
                <a:solidFill>
                  <a:schemeClr val="dk2"/>
                </a:solidFill>
              </a:rPr>
              <a:t> </a:t>
            </a:r>
            <a:r>
              <a:rPr lang="it" sz="1200">
                <a:solidFill>
                  <a:schemeClr val="dk2"/>
                </a:solidFill>
              </a:rPr>
              <a:t>best window configuration and Q value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91" name="Google Shape;19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148" y="2007645"/>
            <a:ext cx="3998925" cy="118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363" y="3292542"/>
            <a:ext cx="3580499" cy="166755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 txBox="1"/>
          <p:nvPr/>
        </p:nvSpPr>
        <p:spPr>
          <a:xfrm>
            <a:off x="4633025" y="3370213"/>
            <a:ext cx="4342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it" sz="1200">
                <a:solidFill>
                  <a:schemeClr val="dk2"/>
                </a:solidFill>
              </a:rPr>
              <a:t>Downsampling can be made more aggressive by increasing Q value </a:t>
            </a:r>
            <a:endParaRPr sz="12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it" sz="1200">
                <a:solidFill>
                  <a:schemeClr val="dk2"/>
                </a:solidFill>
              </a:rPr>
              <a:t>or by allowing Q to vary for high frequencies (optimal configuration chosen automatically) and</a:t>
            </a:r>
            <a:endParaRPr sz="12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it" sz="1200">
                <a:solidFill>
                  <a:schemeClr val="dk2"/>
                </a:solidFill>
              </a:rPr>
              <a:t>increasing the number of central frequencies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99" name="Google Shape;199;p21"/>
          <p:cNvSpPr txBox="1"/>
          <p:nvPr>
            <p:ph idx="4294967295" type="title"/>
          </p:nvPr>
        </p:nvSpPr>
        <p:spPr>
          <a:xfrm>
            <a:off x="311700" y="11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QTAM results: down/up-sampling with AM</a:t>
            </a:r>
            <a:endParaRPr/>
          </a:p>
        </p:txBody>
      </p:sp>
      <p:sp>
        <p:nvSpPr>
          <p:cNvPr id="200" name="Google Shape;200;p21"/>
          <p:cNvSpPr txBox="1"/>
          <p:nvPr/>
        </p:nvSpPr>
        <p:spPr>
          <a:xfrm>
            <a:off x="4040950" y="3013400"/>
            <a:ext cx="15075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1" name="Google Shape;2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550" y="602963"/>
            <a:ext cx="7482478" cy="28789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/>
          <p:nvPr/>
        </p:nvSpPr>
        <p:spPr>
          <a:xfrm>
            <a:off x="5127080" y="2259363"/>
            <a:ext cx="1026275" cy="461125"/>
          </a:xfrm>
          <a:custGeom>
            <a:rect b="b" l="l" r="r" t="t"/>
            <a:pathLst>
              <a:path extrusionOk="0" h="18445" w="41051">
                <a:moveTo>
                  <a:pt x="39115" y="0"/>
                </a:moveTo>
                <a:cubicBezTo>
                  <a:pt x="37850" y="252"/>
                  <a:pt x="36783" y="1288"/>
                  <a:pt x="36028" y="2334"/>
                </a:cubicBezTo>
                <a:cubicBezTo>
                  <a:pt x="30243" y="10355"/>
                  <a:pt x="19016" y="13166"/>
                  <a:pt x="9373" y="15360"/>
                </a:cubicBezTo>
                <a:cubicBezTo>
                  <a:pt x="6299" y="16059"/>
                  <a:pt x="554" y="13756"/>
                  <a:pt x="37" y="16866"/>
                </a:cubicBezTo>
                <a:cubicBezTo>
                  <a:pt x="-487" y="20016"/>
                  <a:pt x="6405" y="17468"/>
                  <a:pt x="9599" y="17468"/>
                </a:cubicBezTo>
                <a:cubicBezTo>
                  <a:pt x="20529" y="17468"/>
                  <a:pt x="40847" y="18459"/>
                  <a:pt x="40847" y="7529"/>
                </a:cubicBezTo>
                <a:cubicBezTo>
                  <a:pt x="40847" y="4965"/>
                  <a:pt x="41820" y="231"/>
                  <a:pt x="39266" y="0"/>
                </a:cubicBezTo>
              </a:path>
            </a:pathLst>
          </a:cu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" name="Google Shape;203;p21"/>
          <p:cNvSpPr txBox="1"/>
          <p:nvPr/>
        </p:nvSpPr>
        <p:spPr>
          <a:xfrm>
            <a:off x="839850" y="3112600"/>
            <a:ext cx="31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signal visible (sort of) in phase as well…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3830372" y="3112600"/>
            <a:ext cx="251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 more visible in phase derivative</a:t>
            </a:r>
            <a:endParaRPr sz="1200"/>
          </a:p>
        </p:txBody>
      </p:sp>
      <p:cxnSp>
        <p:nvCxnSpPr>
          <p:cNvPr id="205" name="Google Shape;205;p21"/>
          <p:cNvCxnSpPr/>
          <p:nvPr/>
        </p:nvCxnSpPr>
        <p:spPr>
          <a:xfrm flipH="1">
            <a:off x="6165500" y="2670925"/>
            <a:ext cx="770400" cy="6261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206" name="Google Shape;206;p21"/>
          <p:cNvCxnSpPr/>
          <p:nvPr/>
        </p:nvCxnSpPr>
        <p:spPr>
          <a:xfrm flipH="1">
            <a:off x="3592800" y="2685400"/>
            <a:ext cx="1540200" cy="5547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stealth"/>
            <a:tailEnd len="med" w="med" type="none"/>
          </a:ln>
        </p:spPr>
      </p:cxnSp>
      <p:pic>
        <p:nvPicPr>
          <p:cNvPr id="207" name="Google Shape;2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9579" y="3480975"/>
            <a:ext cx="5596407" cy="149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