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81"/>
    <p:restoredTop sz="94645"/>
  </p:normalViewPr>
  <p:slideViewPr>
    <p:cSldViewPr snapToGrid="0">
      <p:cViewPr varScale="1">
        <p:scale>
          <a:sx n="118" d="100"/>
          <a:sy n="118" d="100"/>
        </p:scale>
        <p:origin x="12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78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545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2124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807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10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4536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6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2249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540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073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367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AEFC03-7962-1E4C-9BF3-286249C50F33}" type="datetimeFigureOut">
              <a:rPr lang="it-IT" smtClean="0"/>
              <a:t>11/11/25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C329C5-F366-9644-80A4-B17853079F7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8861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29C2AB1-A34A-57E5-F9B2-AF87C33543CA}"/>
              </a:ext>
            </a:extLst>
          </p:cNvPr>
          <p:cNvSpPr txBox="1"/>
          <p:nvPr/>
        </p:nvSpPr>
        <p:spPr>
          <a:xfrm>
            <a:off x="163283" y="1619072"/>
            <a:ext cx="892628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ET core </a:t>
            </a:r>
            <a:r>
              <a:rPr lang="it-IT" sz="2400" b="1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actvitivy</a:t>
            </a:r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  <a:r>
              <a:rPr lang="it-IT" sz="2400" b="1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program</a:t>
            </a:r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for science and data </a:t>
            </a:r>
            <a:r>
              <a:rPr lang="it-IT" sz="2400" b="1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analysis</a:t>
            </a:r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</a:t>
            </a:r>
          </a:p>
          <a:p>
            <a:pPr algn="ctr"/>
            <a:r>
              <a:rPr lang="it-IT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by Project Program Committee (PPC)</a:t>
            </a:r>
          </a:p>
          <a:p>
            <a:endParaRPr lang="it-IT" dirty="0"/>
          </a:p>
          <a:p>
            <a:pPr algn="ctr"/>
            <a:r>
              <a:rPr lang="it-IT" dirty="0"/>
              <a:t>Marica Branchesi, Jerome Novak and Stefano Bagnasco </a:t>
            </a:r>
          </a:p>
          <a:p>
            <a:pPr algn="ctr"/>
            <a:r>
              <a:rPr lang="it-IT" dirty="0" err="1"/>
              <a:t>members</a:t>
            </a:r>
            <a:r>
              <a:rPr lang="it-IT" dirty="0"/>
              <a:t> of the PPC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representative</a:t>
            </a:r>
            <a:r>
              <a:rPr lang="it-IT" dirty="0"/>
              <a:t> of the OSB and </a:t>
            </a:r>
            <a:r>
              <a:rPr lang="it-IT" dirty="0" err="1"/>
              <a:t>eIB</a:t>
            </a: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6352D48-5826-2C2F-1833-8D39CC1302D2}"/>
              </a:ext>
            </a:extLst>
          </p:cNvPr>
          <p:cNvSpPr txBox="1"/>
          <p:nvPr/>
        </p:nvSpPr>
        <p:spPr>
          <a:xfrm>
            <a:off x="859968" y="3733799"/>
            <a:ext cx="7532915" cy="1200329"/>
          </a:xfrm>
          <a:prstGeom prst="rect">
            <a:avLst/>
          </a:prstGeom>
          <a:solidFill>
            <a:schemeClr val="tx2">
              <a:lumMod val="25000"/>
              <a:lumOff val="75000"/>
              <a:alpha val="44042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/>
              <a:t>For the OSB, the roadmap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integrated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the core activity </a:t>
            </a:r>
            <a:r>
              <a:rPr lang="it-IT" dirty="0" err="1"/>
              <a:t>program</a:t>
            </a:r>
            <a:r>
              <a:rPr lang="it-IT" dirty="0"/>
              <a:t>.</a:t>
            </a:r>
          </a:p>
          <a:p>
            <a:endParaRPr lang="it-IT" dirty="0"/>
          </a:p>
          <a:p>
            <a:pPr algn="ctr"/>
            <a:r>
              <a:rPr lang="it-IT" dirty="0"/>
              <a:t>The </a:t>
            </a:r>
            <a:r>
              <a:rPr lang="it-IT" dirty="0" err="1"/>
              <a:t>program</a:t>
            </a:r>
            <a:r>
              <a:rPr lang="it-IT" dirty="0"/>
              <a:t> activities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implemented</a:t>
            </a:r>
            <a:r>
              <a:rPr lang="it-IT" dirty="0"/>
              <a:t> in the </a:t>
            </a:r>
            <a:r>
              <a:rPr lang="it-IT" dirty="0" err="1"/>
              <a:t>structure</a:t>
            </a:r>
            <a:r>
              <a:rPr lang="it-IT" dirty="0"/>
              <a:t> of the ETMD</a:t>
            </a:r>
          </a:p>
          <a:p>
            <a:pPr algn="ctr"/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requested</a:t>
            </a:r>
            <a:r>
              <a:rPr lang="it-IT" dirty="0"/>
              <a:t> to associate to </a:t>
            </a:r>
            <a:r>
              <a:rPr lang="it-IT" dirty="0" err="1"/>
              <a:t>them</a:t>
            </a:r>
            <a:r>
              <a:rPr lang="it-IT" dirty="0"/>
              <a:t> FRTE </a:t>
            </a:r>
          </a:p>
        </p:txBody>
      </p:sp>
      <p:pic>
        <p:nvPicPr>
          <p:cNvPr id="2" name="Immagine 1" descr="Immagine che contiene Carattere, Blu elettrico, Elementi grafici, testo&#10;&#10;Descrizione generata automaticamente">
            <a:extLst>
              <a:ext uri="{FF2B5EF4-FFF2-40B4-BE49-F238E27FC236}">
                <a16:creationId xmlns:a16="http://schemas.microsoft.com/office/drawing/2014/main" id="{CBF466CE-2AA7-69EC-04E3-237B4D356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9668" y="228301"/>
            <a:ext cx="1054048" cy="97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94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2242AEC8-B2EF-542E-2E63-956224E8B1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28079"/>
              </p:ext>
            </p:extLst>
          </p:nvPr>
        </p:nvGraphicFramePr>
        <p:xfrm>
          <a:off x="371420" y="192765"/>
          <a:ext cx="8075895" cy="5272761"/>
        </p:xfrm>
        <a:graphic>
          <a:graphicData uri="http://schemas.openxmlformats.org/drawingml/2006/table">
            <a:tbl>
              <a:tblPr/>
              <a:tblGrid>
                <a:gridCol w="690180">
                  <a:extLst>
                    <a:ext uri="{9D8B030D-6E8A-4147-A177-3AD203B41FA5}">
                      <a16:colId xmlns:a16="http://schemas.microsoft.com/office/drawing/2014/main" val="4067886050"/>
                    </a:ext>
                  </a:extLst>
                </a:gridCol>
                <a:gridCol w="1757800">
                  <a:extLst>
                    <a:ext uri="{9D8B030D-6E8A-4147-A177-3AD203B41FA5}">
                      <a16:colId xmlns:a16="http://schemas.microsoft.com/office/drawing/2014/main" val="914827922"/>
                    </a:ext>
                  </a:extLst>
                </a:gridCol>
                <a:gridCol w="2177017">
                  <a:extLst>
                    <a:ext uri="{9D8B030D-6E8A-4147-A177-3AD203B41FA5}">
                      <a16:colId xmlns:a16="http://schemas.microsoft.com/office/drawing/2014/main" val="3951914435"/>
                    </a:ext>
                  </a:extLst>
                </a:gridCol>
                <a:gridCol w="3450898">
                  <a:extLst>
                    <a:ext uri="{9D8B030D-6E8A-4147-A177-3AD203B41FA5}">
                      <a16:colId xmlns:a16="http://schemas.microsoft.com/office/drawing/2014/main" val="2608531051"/>
                    </a:ext>
                  </a:extLst>
                </a:gridCol>
              </a:tblGrid>
              <a:tr h="471264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 err="1">
                          <a:effectLst/>
                        </a:rPr>
                        <a:t>Section</a:t>
                      </a:r>
                      <a:endParaRPr lang="it-IT" sz="1400" b="1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>
                          <a:effectLst/>
                        </a:rPr>
                        <a:t>Items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01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9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i="1" dirty="0">
                          <a:effectLst/>
                        </a:rPr>
                        <a:t>Short </a:t>
                      </a:r>
                      <a:r>
                        <a:rPr lang="it-IT" sz="1200" i="1" dirty="0" err="1">
                          <a:effectLst/>
                        </a:rPr>
                        <a:t>description</a:t>
                      </a:r>
                      <a:endParaRPr lang="it-IT" sz="1200" i="1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3027017"/>
                  </a:ext>
                </a:extLst>
              </a:tr>
              <a:tr h="241636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1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01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Science Case</a:t>
                      </a: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C001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01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9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825418"/>
                  </a:ext>
                </a:extLst>
              </a:tr>
              <a:tr h="466011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 dirty="0">
                          <a:effectLst/>
                        </a:rPr>
                        <a:t>1.1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Fundamental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Physics</a:t>
                      </a:r>
                      <a:endParaRPr lang="it-IT" sz="1200" b="1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Testing GR, </a:t>
                      </a:r>
                      <a:r>
                        <a:rPr lang="it-IT" sz="1100" dirty="0" err="1">
                          <a:effectLst/>
                        </a:rPr>
                        <a:t>probing</a:t>
                      </a:r>
                      <a:r>
                        <a:rPr lang="it-IT" sz="1100" dirty="0">
                          <a:effectLst/>
                        </a:rPr>
                        <a:t> compact </a:t>
                      </a:r>
                      <a:r>
                        <a:rPr lang="it-IT" sz="1100" dirty="0" err="1">
                          <a:effectLst/>
                        </a:rPr>
                        <a:t>object</a:t>
                      </a:r>
                      <a:r>
                        <a:rPr lang="it-IT" sz="1100" dirty="0">
                          <a:effectLst/>
                        </a:rPr>
                        <a:t> nature &amp; </a:t>
                      </a:r>
                      <a:r>
                        <a:rPr lang="it-IT" sz="1100" dirty="0" err="1">
                          <a:effectLst/>
                        </a:rPr>
                        <a:t>horizon</a:t>
                      </a:r>
                      <a:r>
                        <a:rPr lang="it-IT" sz="1100" dirty="0">
                          <a:effectLst/>
                        </a:rPr>
                        <a:t>-scale </a:t>
                      </a:r>
                      <a:r>
                        <a:rPr lang="it-IT" sz="1100" dirty="0" err="1">
                          <a:effectLst/>
                        </a:rPr>
                        <a:t>physics</a:t>
                      </a:r>
                      <a:r>
                        <a:rPr lang="it-IT" sz="1100" dirty="0">
                          <a:effectLst/>
                        </a:rPr>
                        <a:t>, dark-</a:t>
                      </a:r>
                      <a:r>
                        <a:rPr lang="it-IT" sz="1100" dirty="0" err="1">
                          <a:effectLst/>
                        </a:rPr>
                        <a:t>matter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candidates</a:t>
                      </a:r>
                      <a:endParaRPr lang="it-IT" sz="1100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8603368"/>
                  </a:ext>
                </a:extLst>
              </a:tr>
              <a:tr h="466011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>
                          <a:effectLst/>
                        </a:rPr>
                        <a:t>1.2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Cosmology</a:t>
                      </a:r>
                      <a:endParaRPr lang="it-IT" sz="1200" b="1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Stochastic</a:t>
                      </a:r>
                      <a:r>
                        <a:rPr lang="it-IT" sz="1100" dirty="0">
                          <a:effectLst/>
                        </a:rPr>
                        <a:t> and </a:t>
                      </a:r>
                      <a:r>
                        <a:rPr lang="it-IT" sz="1100" dirty="0" err="1">
                          <a:effectLst/>
                        </a:rPr>
                        <a:t>primordial</a:t>
                      </a:r>
                      <a:r>
                        <a:rPr lang="it-IT" sz="1100" dirty="0">
                          <a:effectLst/>
                        </a:rPr>
                        <a:t> GW backgrounds, </a:t>
                      </a:r>
                      <a:r>
                        <a:rPr lang="it-IT" sz="1100" dirty="0" err="1">
                          <a:effectLst/>
                        </a:rPr>
                        <a:t>early</a:t>
                      </a:r>
                      <a:r>
                        <a:rPr lang="it-IT" sz="1100" dirty="0">
                          <a:effectLst/>
                        </a:rPr>
                        <a:t> and late </a:t>
                      </a:r>
                      <a:r>
                        <a:rPr lang="it-IT" sz="1100" dirty="0" err="1">
                          <a:effectLst/>
                        </a:rPr>
                        <a:t>Universe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cosmology</a:t>
                      </a:r>
                      <a:r>
                        <a:rPr lang="it-IT" sz="1100" dirty="0">
                          <a:effectLst/>
                        </a:rPr>
                        <a:t>, dark </a:t>
                      </a:r>
                      <a:r>
                        <a:rPr lang="it-IT" sz="1100" dirty="0" err="1">
                          <a:effectLst/>
                        </a:rPr>
                        <a:t>matter</a:t>
                      </a:r>
                      <a:r>
                        <a:rPr lang="it-IT" sz="1100" dirty="0">
                          <a:effectLst/>
                        </a:rPr>
                        <a:t> and LSS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8383196"/>
                  </a:ext>
                </a:extLst>
              </a:tr>
              <a:tr h="62134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>
                          <a:effectLst/>
                        </a:rPr>
                        <a:t>1.3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Population</a:t>
                      </a:r>
                      <a:r>
                        <a:rPr lang="it-IT" sz="1200" b="1" dirty="0">
                          <a:effectLst/>
                        </a:rPr>
                        <a:t> Studies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Population</a:t>
                      </a:r>
                      <a:r>
                        <a:rPr lang="it-IT" sz="1100" dirty="0">
                          <a:effectLst/>
                        </a:rPr>
                        <a:t> models of </a:t>
                      </a:r>
                      <a:r>
                        <a:rPr lang="it-IT" sz="1100" dirty="0" err="1">
                          <a:effectLst/>
                        </a:rPr>
                        <a:t>binary</a:t>
                      </a:r>
                      <a:r>
                        <a:rPr lang="it-IT" sz="1100" dirty="0">
                          <a:effectLst/>
                        </a:rPr>
                        <a:t> systems </a:t>
                      </a:r>
                      <a:r>
                        <a:rPr lang="it-IT" sz="1100" dirty="0" err="1">
                          <a:effectLst/>
                        </a:rPr>
                        <a:t>containing</a:t>
                      </a:r>
                      <a:r>
                        <a:rPr lang="it-IT" sz="1100" dirty="0">
                          <a:effectLst/>
                        </a:rPr>
                        <a:t> BH (</a:t>
                      </a:r>
                      <a:r>
                        <a:rPr lang="it-IT" sz="1100" dirty="0" err="1">
                          <a:effectLst/>
                        </a:rPr>
                        <a:t>primordial</a:t>
                      </a:r>
                      <a:r>
                        <a:rPr lang="it-IT" sz="1100" dirty="0">
                          <a:effectLst/>
                        </a:rPr>
                        <a:t>, stellar and intermediate) and NS, and </a:t>
                      </a:r>
                      <a:r>
                        <a:rPr lang="it-IT" sz="1100" dirty="0" err="1">
                          <a:effectLst/>
                        </a:rPr>
                        <a:t>population</a:t>
                      </a:r>
                      <a:r>
                        <a:rPr lang="it-IT" sz="1100" dirty="0">
                          <a:effectLst/>
                        </a:rPr>
                        <a:t> backgrounds.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384703"/>
                  </a:ext>
                </a:extLst>
              </a:tr>
              <a:tr h="62134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>
                          <a:effectLst/>
                        </a:rPr>
                        <a:t>1.4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Nuclear</a:t>
                      </a:r>
                      <a:r>
                        <a:rPr lang="it-IT" sz="1200" b="1" dirty="0">
                          <a:effectLst/>
                        </a:rPr>
                        <a:t> and </a:t>
                      </a:r>
                      <a:r>
                        <a:rPr lang="it-IT" sz="1200" b="1" dirty="0" err="1">
                          <a:effectLst/>
                        </a:rPr>
                        <a:t>Subatomic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Physics</a:t>
                      </a:r>
                      <a:endParaRPr lang="it-IT" sz="1200" b="1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Equation of state and </a:t>
                      </a:r>
                      <a:r>
                        <a:rPr lang="it-IT" sz="1100" dirty="0" err="1">
                          <a:effectLst/>
                        </a:rPr>
                        <a:t>properties</a:t>
                      </a:r>
                      <a:r>
                        <a:rPr lang="it-IT" sz="1100" dirty="0">
                          <a:effectLst/>
                        </a:rPr>
                        <a:t> of </a:t>
                      </a:r>
                      <a:r>
                        <a:rPr lang="it-IT" sz="1100" dirty="0" err="1">
                          <a:effectLst/>
                        </a:rPr>
                        <a:t>matter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at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supranuclear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densities</a:t>
                      </a:r>
                      <a:r>
                        <a:rPr lang="it-IT" sz="1100" dirty="0">
                          <a:effectLst/>
                        </a:rPr>
                        <a:t> (hot and </a:t>
                      </a:r>
                      <a:r>
                        <a:rPr lang="it-IT" sz="1100" dirty="0" err="1">
                          <a:effectLst/>
                        </a:rPr>
                        <a:t>cold</a:t>
                      </a:r>
                      <a:r>
                        <a:rPr lang="it-IT" sz="1100" dirty="0">
                          <a:effectLst/>
                        </a:rPr>
                        <a:t>), signatures of </a:t>
                      </a:r>
                      <a:r>
                        <a:rPr lang="it-IT" sz="1100" dirty="0" err="1">
                          <a:effectLst/>
                        </a:rPr>
                        <a:t>phase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transitions</a:t>
                      </a:r>
                      <a:r>
                        <a:rPr lang="it-IT" sz="1100" dirty="0">
                          <a:effectLst/>
                        </a:rPr>
                        <a:t> in the QCD </a:t>
                      </a:r>
                      <a:r>
                        <a:rPr lang="it-IT" sz="1100" dirty="0" err="1">
                          <a:effectLst/>
                        </a:rPr>
                        <a:t>phase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diagram</a:t>
                      </a:r>
                      <a:r>
                        <a:rPr lang="it-IT" sz="1100" dirty="0">
                          <a:effectLst/>
                        </a:rPr>
                        <a:t>. 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6549870"/>
                  </a:ext>
                </a:extLst>
              </a:tr>
              <a:tr h="62134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>
                          <a:effectLst/>
                        </a:rPr>
                        <a:t>1.5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65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Stellar </a:t>
                      </a:r>
                      <a:r>
                        <a:rPr lang="it-IT" sz="1200" b="1" dirty="0" err="1">
                          <a:effectLst/>
                        </a:rPr>
                        <a:t>Collapse</a:t>
                      </a:r>
                      <a:r>
                        <a:rPr lang="it-IT" sz="1200" b="1" dirty="0">
                          <a:effectLst/>
                        </a:rPr>
                        <a:t> and </a:t>
                      </a:r>
                      <a:r>
                        <a:rPr lang="it-IT" sz="1200" b="1" dirty="0" err="1">
                          <a:effectLst/>
                        </a:rPr>
                        <a:t>isolated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Neutron</a:t>
                      </a:r>
                      <a:r>
                        <a:rPr lang="it-IT" sz="1200" b="1" dirty="0">
                          <a:effectLst/>
                        </a:rPr>
                        <a:t> Stars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064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Core-</a:t>
                      </a:r>
                      <a:r>
                        <a:rPr lang="it-IT" sz="1100" dirty="0" err="1">
                          <a:effectLst/>
                        </a:rPr>
                        <a:t>collapse</a:t>
                      </a:r>
                      <a:r>
                        <a:rPr lang="it-IT" sz="1100" dirty="0">
                          <a:effectLst/>
                        </a:rPr>
                        <a:t> SN, single </a:t>
                      </a:r>
                      <a:r>
                        <a:rPr lang="it-IT" sz="1100" dirty="0" err="1">
                          <a:effectLst/>
                        </a:rPr>
                        <a:t>rotating</a:t>
                      </a:r>
                      <a:r>
                        <a:rPr lang="it-IT" sz="1100" dirty="0">
                          <a:effectLst/>
                        </a:rPr>
                        <a:t> NS, bursts and </a:t>
                      </a:r>
                      <a:r>
                        <a:rPr lang="it-IT" sz="1100" dirty="0" err="1">
                          <a:effectLst/>
                        </a:rPr>
                        <a:t>continuous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wave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signals</a:t>
                      </a:r>
                      <a:r>
                        <a:rPr lang="it-IT" sz="1100" dirty="0">
                          <a:effectLst/>
                        </a:rPr>
                        <a:t>, neutrino and </a:t>
                      </a:r>
                      <a:r>
                        <a:rPr lang="it-IT" sz="1100" dirty="0" err="1">
                          <a:effectLst/>
                        </a:rPr>
                        <a:t>electromagnetic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counterparts</a:t>
                      </a:r>
                      <a:endParaRPr lang="it-IT" sz="1100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724761"/>
                  </a:ext>
                </a:extLst>
              </a:tr>
              <a:tr h="1087360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65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Science targets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evaluation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for the site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selection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and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instrument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optimization</a:t>
                      </a:r>
                      <a:endParaRPr lang="it-IT" sz="14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2065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064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65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200" b="1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E064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0641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 dirty="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120654"/>
                  </a:ext>
                </a:extLst>
              </a:tr>
              <a:tr h="310675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>
                          <a:effectLst/>
                        </a:rPr>
                        <a:t>2.2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Site-</a:t>
                      </a:r>
                      <a:r>
                        <a:rPr lang="it-IT" sz="1200" b="1" dirty="0" err="1">
                          <a:effectLst/>
                        </a:rPr>
                        <a:t>dependent</a:t>
                      </a:r>
                      <a:r>
                        <a:rPr lang="it-IT" sz="1200" b="1" dirty="0">
                          <a:effectLst/>
                        </a:rPr>
                        <a:t> Target Science (with the SCB)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Simulation</a:t>
                      </a:r>
                      <a:r>
                        <a:rPr lang="it-IT" sz="1100" dirty="0">
                          <a:effectLst/>
                        </a:rPr>
                        <a:t> and science </a:t>
                      </a:r>
                      <a:r>
                        <a:rPr lang="it-IT" sz="1100" dirty="0" err="1">
                          <a:effectLst/>
                        </a:rPr>
                        <a:t>metrics</a:t>
                      </a:r>
                      <a:r>
                        <a:rPr lang="it-IT" sz="1100" dirty="0">
                          <a:effectLst/>
                        </a:rPr>
                        <a:t> to </a:t>
                      </a:r>
                      <a:r>
                        <a:rPr lang="it-IT" sz="1100" dirty="0" err="1">
                          <a:effectLst/>
                        </a:rPr>
                        <a:t>characterize</a:t>
                      </a:r>
                      <a:r>
                        <a:rPr lang="it-IT" sz="1100" dirty="0">
                          <a:effectLst/>
                        </a:rPr>
                        <a:t> the site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2807585"/>
                  </a:ext>
                </a:extLst>
              </a:tr>
              <a:tr h="310675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>
                        <a:effectLst/>
                      </a:endParaRP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b="1">
                          <a:effectLst/>
                        </a:rPr>
                        <a:t>2.2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Science targets (with ISB)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Simulation</a:t>
                      </a:r>
                      <a:r>
                        <a:rPr lang="it-IT" sz="1100" dirty="0">
                          <a:effectLst/>
                        </a:rPr>
                        <a:t> and science </a:t>
                      </a:r>
                      <a:r>
                        <a:rPr lang="it-IT" sz="1100" dirty="0" err="1">
                          <a:effectLst/>
                        </a:rPr>
                        <a:t>metrics</a:t>
                      </a:r>
                      <a:r>
                        <a:rPr lang="it-IT" sz="1100" dirty="0">
                          <a:effectLst/>
                        </a:rPr>
                        <a:t> to </a:t>
                      </a:r>
                      <a:r>
                        <a:rPr lang="it-IT" sz="1100" dirty="0" err="1">
                          <a:effectLst/>
                        </a:rPr>
                        <a:t>optimize</a:t>
                      </a:r>
                      <a:r>
                        <a:rPr lang="it-IT" sz="1100" dirty="0">
                          <a:effectLst/>
                        </a:rPr>
                        <a:t> the detector</a:t>
                      </a:r>
                    </a:p>
                  </a:txBody>
                  <a:tcPr marL="14364" marR="14364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362195"/>
                  </a:ext>
                </a:extLst>
              </a:tr>
            </a:tbl>
          </a:graphicData>
        </a:graphic>
      </p:graphicFrame>
      <p:pic>
        <p:nvPicPr>
          <p:cNvPr id="2" name="Immagine 1" descr="Immagine che contiene Carattere, Blu elettrico, Elementi grafici, testo&#10;&#10;Descrizione generata automaticamente">
            <a:extLst>
              <a:ext uri="{FF2B5EF4-FFF2-40B4-BE49-F238E27FC236}">
                <a16:creationId xmlns:a16="http://schemas.microsoft.com/office/drawing/2014/main" id="{43E0B349-A50C-FA30-A0BF-932DB3DF12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291" y="5879880"/>
            <a:ext cx="1054048" cy="97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54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722EF86F-3EF3-081C-0889-867833FC1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89615"/>
              </p:ext>
            </p:extLst>
          </p:nvPr>
        </p:nvGraphicFramePr>
        <p:xfrm>
          <a:off x="195942" y="1273273"/>
          <a:ext cx="8512630" cy="4069080"/>
        </p:xfrm>
        <a:graphic>
          <a:graphicData uri="http://schemas.openxmlformats.org/drawingml/2006/table">
            <a:tbl>
              <a:tblPr/>
              <a:tblGrid>
                <a:gridCol w="727504">
                  <a:extLst>
                    <a:ext uri="{9D8B030D-6E8A-4147-A177-3AD203B41FA5}">
                      <a16:colId xmlns:a16="http://schemas.microsoft.com/office/drawing/2014/main" val="780043285"/>
                    </a:ext>
                  </a:extLst>
                </a:gridCol>
                <a:gridCol w="1743554">
                  <a:extLst>
                    <a:ext uri="{9D8B030D-6E8A-4147-A177-3AD203B41FA5}">
                      <a16:colId xmlns:a16="http://schemas.microsoft.com/office/drawing/2014/main" val="4226217862"/>
                    </a:ext>
                  </a:extLst>
                </a:gridCol>
                <a:gridCol w="2404052">
                  <a:extLst>
                    <a:ext uri="{9D8B030D-6E8A-4147-A177-3AD203B41FA5}">
                      <a16:colId xmlns:a16="http://schemas.microsoft.com/office/drawing/2014/main" val="326851525"/>
                    </a:ext>
                  </a:extLst>
                </a:gridCol>
                <a:gridCol w="3637520">
                  <a:extLst>
                    <a:ext uri="{9D8B030D-6E8A-4147-A177-3AD203B41FA5}">
                      <a16:colId xmlns:a16="http://schemas.microsoft.com/office/drawing/2014/main" val="10154295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3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95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Modelling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and data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analysis</a:t>
                      </a:r>
                      <a:endParaRPr lang="it-IT" sz="14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6095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951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2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579095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 dirty="0">
                          <a:effectLst/>
                        </a:rPr>
                        <a:t>3.1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Waveforms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development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Analytic</a:t>
                      </a:r>
                      <a:r>
                        <a:rPr lang="it-IT" sz="1100" dirty="0">
                          <a:effectLst/>
                        </a:rPr>
                        <a:t> and </a:t>
                      </a:r>
                      <a:r>
                        <a:rPr lang="it-IT" sz="1100" dirty="0" err="1">
                          <a:effectLst/>
                        </a:rPr>
                        <a:t>numeric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approaches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waveform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systematics</a:t>
                      </a:r>
                      <a:r>
                        <a:rPr lang="it-IT" sz="1100" dirty="0">
                          <a:effectLst/>
                        </a:rPr>
                        <a:t> and </a:t>
                      </a:r>
                      <a:r>
                        <a:rPr lang="it-IT" sz="1100" dirty="0" err="1">
                          <a:effectLst/>
                        </a:rPr>
                        <a:t>accuracy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requirements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acceleration</a:t>
                      </a:r>
                      <a:r>
                        <a:rPr lang="it-IT" sz="1100" dirty="0">
                          <a:effectLst/>
                        </a:rPr>
                        <a:t> techniques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164897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3.2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Data Analysis Development 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Algorithm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development</a:t>
                      </a:r>
                      <a:r>
                        <a:rPr lang="it-IT" sz="1100" dirty="0">
                          <a:effectLst/>
                        </a:rPr>
                        <a:t> for </a:t>
                      </a:r>
                      <a:r>
                        <a:rPr lang="it-IT" sz="1100" dirty="0" err="1">
                          <a:effectLst/>
                        </a:rPr>
                        <a:t>detection</a:t>
                      </a:r>
                      <a:r>
                        <a:rPr lang="it-IT" sz="1100" dirty="0">
                          <a:effectLst/>
                        </a:rPr>
                        <a:t> and </a:t>
                      </a:r>
                      <a:r>
                        <a:rPr lang="it-IT" sz="1100" dirty="0" err="1">
                          <a:effectLst/>
                        </a:rPr>
                        <a:t>parameter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estimation</a:t>
                      </a:r>
                      <a:r>
                        <a:rPr lang="it-IT" sz="1100" dirty="0">
                          <a:effectLst/>
                        </a:rPr>
                        <a:t>, machine learning, </a:t>
                      </a:r>
                      <a:r>
                        <a:rPr lang="it-IT" sz="1100" dirty="0" err="1">
                          <a:effectLst/>
                        </a:rPr>
                        <a:t>overlapping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signals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null</a:t>
                      </a:r>
                      <a:r>
                        <a:rPr lang="it-IT" sz="1100" dirty="0">
                          <a:effectLst/>
                        </a:rPr>
                        <a:t> stream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280016"/>
                  </a:ext>
                </a:extLst>
              </a:tr>
              <a:tr h="399037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3.3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5D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Common Tools, </a:t>
                      </a:r>
                      <a:r>
                        <a:rPr lang="it-IT" sz="1200" b="1" dirty="0" err="1">
                          <a:effectLst/>
                        </a:rPr>
                        <a:t>sofware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comparison</a:t>
                      </a:r>
                      <a:r>
                        <a:rPr lang="it-IT" sz="1200" b="1" dirty="0">
                          <a:effectLst/>
                        </a:rPr>
                        <a:t> and </a:t>
                      </a:r>
                      <a:r>
                        <a:rPr lang="it-IT" sz="1200" b="1" dirty="0" err="1">
                          <a:effectLst/>
                        </a:rPr>
                        <a:t>validation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Development and </a:t>
                      </a:r>
                      <a:r>
                        <a:rPr lang="it-IT" sz="1100" dirty="0" err="1">
                          <a:effectLst/>
                        </a:rPr>
                        <a:t>maintainance</a:t>
                      </a:r>
                      <a:r>
                        <a:rPr lang="it-IT" sz="1100" dirty="0">
                          <a:effectLst/>
                        </a:rPr>
                        <a:t> of software tools, code review and </a:t>
                      </a:r>
                      <a:r>
                        <a:rPr lang="it-IT" sz="1100" dirty="0" err="1">
                          <a:effectLst/>
                        </a:rPr>
                        <a:t>comparison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figures</a:t>
                      </a:r>
                      <a:r>
                        <a:rPr lang="it-IT" sz="1100" dirty="0">
                          <a:effectLst/>
                        </a:rPr>
                        <a:t> of </a:t>
                      </a:r>
                      <a:r>
                        <a:rPr lang="it-IT" sz="1100" dirty="0" err="1">
                          <a:effectLst/>
                        </a:rPr>
                        <a:t>merit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metrics</a:t>
                      </a:r>
                      <a:r>
                        <a:rPr lang="it-IT" sz="1100" dirty="0">
                          <a:effectLst/>
                        </a:rPr>
                        <a:t> and forecasting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896579"/>
                  </a:ext>
                </a:extLst>
              </a:tr>
              <a:tr h="394426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4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5D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Multi-Messenger and multi-band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synergies</a:t>
                      </a:r>
                      <a:endParaRPr lang="it-IT" sz="14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C05D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5D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9882645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4.1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Multi-</a:t>
                      </a:r>
                      <a:r>
                        <a:rPr lang="it-IT" sz="1200" b="1" dirty="0" err="1">
                          <a:effectLst/>
                        </a:rPr>
                        <a:t>messenger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Modelling</a:t>
                      </a:r>
                      <a:r>
                        <a:rPr lang="it-IT" sz="1200" b="1" dirty="0">
                          <a:effectLst/>
                        </a:rPr>
                        <a:t> of GW sources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Modelling</a:t>
                      </a:r>
                      <a:r>
                        <a:rPr lang="it-IT" sz="1100" dirty="0">
                          <a:effectLst/>
                        </a:rPr>
                        <a:t> of </a:t>
                      </a:r>
                      <a:r>
                        <a:rPr lang="it-IT" sz="1100" dirty="0" err="1">
                          <a:effectLst/>
                        </a:rPr>
                        <a:t>electromagnetic</a:t>
                      </a:r>
                      <a:r>
                        <a:rPr lang="it-IT" sz="1100" dirty="0">
                          <a:effectLst/>
                        </a:rPr>
                        <a:t> (GRB and KN) and neutrino </a:t>
                      </a:r>
                      <a:r>
                        <a:rPr lang="it-IT" sz="1100" dirty="0" err="1">
                          <a:effectLst/>
                        </a:rPr>
                        <a:t>counterparts</a:t>
                      </a:r>
                      <a:r>
                        <a:rPr lang="it-IT" sz="1100" dirty="0">
                          <a:effectLst/>
                        </a:rPr>
                        <a:t> of compact </a:t>
                      </a:r>
                      <a:r>
                        <a:rPr lang="it-IT" sz="1100" dirty="0" err="1">
                          <a:effectLst/>
                        </a:rPr>
                        <a:t>object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mergers</a:t>
                      </a: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1188768"/>
                  </a:ext>
                </a:extLst>
              </a:tr>
              <a:tr h="399037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4.2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Synergies</a:t>
                      </a:r>
                      <a:r>
                        <a:rPr lang="it-IT" sz="1200" b="1" dirty="0">
                          <a:effectLst/>
                        </a:rPr>
                        <a:t> with </a:t>
                      </a:r>
                      <a:r>
                        <a:rPr lang="it-IT" sz="1200" b="1" dirty="0" err="1">
                          <a:effectLst/>
                        </a:rPr>
                        <a:t>electromagnetic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Observatories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Requirements</a:t>
                      </a:r>
                      <a:r>
                        <a:rPr lang="it-IT" sz="1100" dirty="0">
                          <a:effectLst/>
                        </a:rPr>
                        <a:t> for </a:t>
                      </a:r>
                      <a:r>
                        <a:rPr lang="it-IT" sz="1100" dirty="0" err="1">
                          <a:effectLst/>
                        </a:rPr>
                        <a:t>space</a:t>
                      </a:r>
                      <a:r>
                        <a:rPr lang="it-IT" sz="1100" dirty="0">
                          <a:effectLst/>
                        </a:rPr>
                        <a:t> and ground EM </a:t>
                      </a:r>
                      <a:r>
                        <a:rPr lang="it-IT" sz="1100" dirty="0" err="1">
                          <a:effectLst/>
                        </a:rPr>
                        <a:t>observatories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observational</a:t>
                      </a:r>
                      <a:r>
                        <a:rPr lang="it-IT" sz="1100" dirty="0">
                          <a:effectLst/>
                        </a:rPr>
                        <a:t> strategy and data </a:t>
                      </a:r>
                      <a:r>
                        <a:rPr lang="it-IT" sz="1100" dirty="0" err="1">
                          <a:effectLst/>
                        </a:rPr>
                        <a:t>analysis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optimization</a:t>
                      </a:r>
                      <a:r>
                        <a:rPr lang="it-IT" sz="1100" dirty="0">
                          <a:effectLst/>
                        </a:rPr>
                        <a:t>, GW/EM science </a:t>
                      </a:r>
                      <a:r>
                        <a:rPr lang="it-IT" sz="1100" dirty="0" err="1">
                          <a:effectLst/>
                        </a:rPr>
                        <a:t>perspectives</a:t>
                      </a:r>
                      <a:r>
                        <a:rPr lang="it-IT" sz="1100" dirty="0">
                          <a:effectLst/>
                        </a:rPr>
                        <a:t>.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8826965"/>
                  </a:ext>
                </a:extLst>
              </a:tr>
              <a:tr h="399037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4.3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Synergies</a:t>
                      </a:r>
                      <a:r>
                        <a:rPr lang="it-IT" sz="1200" b="1" dirty="0">
                          <a:effectLst/>
                        </a:rPr>
                        <a:t> with Neutrino </a:t>
                      </a:r>
                      <a:r>
                        <a:rPr lang="it-IT" sz="1200" b="1" dirty="0" err="1">
                          <a:effectLst/>
                        </a:rPr>
                        <a:t>Observatories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Requirements</a:t>
                      </a:r>
                      <a:r>
                        <a:rPr lang="it-IT" sz="1100" dirty="0">
                          <a:effectLst/>
                        </a:rPr>
                        <a:t> for neutrino </a:t>
                      </a:r>
                      <a:r>
                        <a:rPr lang="it-IT" sz="1100" dirty="0" err="1">
                          <a:effectLst/>
                        </a:rPr>
                        <a:t>observatories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observational</a:t>
                      </a:r>
                      <a:r>
                        <a:rPr lang="it-IT" sz="1100" dirty="0">
                          <a:effectLst/>
                        </a:rPr>
                        <a:t> strategy and data </a:t>
                      </a:r>
                      <a:r>
                        <a:rPr lang="it-IT" sz="1100" dirty="0" err="1">
                          <a:effectLst/>
                        </a:rPr>
                        <a:t>analysis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optimization</a:t>
                      </a:r>
                      <a:r>
                        <a:rPr lang="it-IT" sz="1100" dirty="0">
                          <a:effectLst/>
                        </a:rPr>
                        <a:t>, GW/neutrino science </a:t>
                      </a:r>
                      <a:r>
                        <a:rPr lang="it-IT" sz="1100" dirty="0" err="1">
                          <a:effectLst/>
                        </a:rPr>
                        <a:t>perspectives</a:t>
                      </a:r>
                      <a:r>
                        <a:rPr lang="it-IT" sz="1100" dirty="0">
                          <a:effectLst/>
                        </a:rPr>
                        <a:t>.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559526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4.4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20B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Synergies</a:t>
                      </a:r>
                      <a:r>
                        <a:rPr lang="it-IT" sz="1200" b="1" dirty="0">
                          <a:effectLst/>
                        </a:rPr>
                        <a:t> with ground-</a:t>
                      </a:r>
                      <a:r>
                        <a:rPr lang="it-IT" sz="1200" b="1" dirty="0" err="1">
                          <a:effectLst/>
                        </a:rPr>
                        <a:t>based</a:t>
                      </a:r>
                      <a:r>
                        <a:rPr lang="it-IT" sz="1200" b="1" dirty="0">
                          <a:effectLst/>
                        </a:rPr>
                        <a:t> and </a:t>
                      </a:r>
                      <a:r>
                        <a:rPr lang="it-IT" sz="1200" b="1" dirty="0" err="1">
                          <a:effectLst/>
                        </a:rPr>
                        <a:t>space-born</a:t>
                      </a:r>
                      <a:r>
                        <a:rPr lang="it-IT" sz="1200" b="1" dirty="0">
                          <a:effectLst/>
                        </a:rPr>
                        <a:t> GW Detectors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Development of science </a:t>
                      </a:r>
                      <a:r>
                        <a:rPr lang="it-IT" sz="1100" dirty="0" err="1">
                          <a:effectLst/>
                        </a:rPr>
                        <a:t>cases</a:t>
                      </a:r>
                      <a:r>
                        <a:rPr lang="it-IT" sz="1100" dirty="0">
                          <a:effectLst/>
                        </a:rPr>
                        <a:t> in </a:t>
                      </a:r>
                      <a:r>
                        <a:rPr lang="it-IT" sz="1100" dirty="0" err="1">
                          <a:effectLst/>
                        </a:rPr>
                        <a:t>synergy</a:t>
                      </a:r>
                      <a:r>
                        <a:rPr lang="it-IT" sz="1100" dirty="0">
                          <a:effectLst/>
                        </a:rPr>
                        <a:t> with ground-</a:t>
                      </a:r>
                      <a:r>
                        <a:rPr lang="it-IT" sz="1100" dirty="0" err="1">
                          <a:effectLst/>
                        </a:rPr>
                        <a:t>based</a:t>
                      </a:r>
                      <a:r>
                        <a:rPr lang="it-IT" sz="1100" dirty="0">
                          <a:effectLst/>
                        </a:rPr>
                        <a:t> and </a:t>
                      </a:r>
                      <a:r>
                        <a:rPr lang="it-IT" sz="1100" dirty="0" err="1">
                          <a:effectLst/>
                        </a:rPr>
                        <a:t>space-born</a:t>
                      </a:r>
                      <a:r>
                        <a:rPr lang="it-IT" sz="1100" dirty="0">
                          <a:effectLst/>
                        </a:rPr>
                        <a:t> GW </a:t>
                      </a:r>
                      <a:r>
                        <a:rPr lang="it-IT" sz="1100" dirty="0" err="1">
                          <a:effectLst/>
                        </a:rPr>
                        <a:t>observatories</a:t>
                      </a:r>
                      <a:r>
                        <a:rPr lang="it-IT" sz="1100" dirty="0">
                          <a:effectLst/>
                        </a:rPr>
                        <a:t>, multi-band data </a:t>
                      </a:r>
                      <a:r>
                        <a:rPr lang="it-IT" sz="1100" dirty="0" err="1">
                          <a:effectLst/>
                        </a:rPr>
                        <a:t>analysis</a:t>
                      </a: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909901"/>
                  </a:ext>
                </a:extLst>
              </a:tr>
            </a:tbl>
          </a:graphicData>
        </a:graphic>
      </p:graphicFrame>
      <p:pic>
        <p:nvPicPr>
          <p:cNvPr id="2" name="Immagine 1" descr="Immagine che contiene Carattere, Blu elettrico, Elementi grafici, testo&#10;&#10;Descrizione generata automaticamente">
            <a:extLst>
              <a:ext uri="{FF2B5EF4-FFF2-40B4-BE49-F238E27FC236}">
                <a16:creationId xmlns:a16="http://schemas.microsoft.com/office/drawing/2014/main" id="{F0999D84-4A9F-2255-38EE-AF0E59FA01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5548" y="5714700"/>
            <a:ext cx="1054048" cy="97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03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E4BC105-36F9-3C65-386E-9E600D3EF7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620824"/>
              </p:ext>
            </p:extLst>
          </p:nvPr>
        </p:nvGraphicFramePr>
        <p:xfrm>
          <a:off x="315685" y="726148"/>
          <a:ext cx="8512630" cy="4576373"/>
        </p:xfrm>
        <a:graphic>
          <a:graphicData uri="http://schemas.openxmlformats.org/drawingml/2006/table">
            <a:tbl>
              <a:tblPr/>
              <a:tblGrid>
                <a:gridCol w="727504">
                  <a:extLst>
                    <a:ext uri="{9D8B030D-6E8A-4147-A177-3AD203B41FA5}">
                      <a16:colId xmlns:a16="http://schemas.microsoft.com/office/drawing/2014/main" val="1623575714"/>
                    </a:ext>
                  </a:extLst>
                </a:gridCol>
                <a:gridCol w="1637417">
                  <a:extLst>
                    <a:ext uri="{9D8B030D-6E8A-4147-A177-3AD203B41FA5}">
                      <a16:colId xmlns:a16="http://schemas.microsoft.com/office/drawing/2014/main" val="2474158904"/>
                    </a:ext>
                  </a:extLst>
                </a:gridCol>
                <a:gridCol w="2510189">
                  <a:extLst>
                    <a:ext uri="{9D8B030D-6E8A-4147-A177-3AD203B41FA5}">
                      <a16:colId xmlns:a16="http://schemas.microsoft.com/office/drawing/2014/main" val="4187064197"/>
                    </a:ext>
                  </a:extLst>
                </a:gridCol>
                <a:gridCol w="3637520">
                  <a:extLst>
                    <a:ext uri="{9D8B030D-6E8A-4147-A177-3AD203B41FA5}">
                      <a16:colId xmlns:a16="http://schemas.microsoft.com/office/drawing/2014/main" val="4249951407"/>
                    </a:ext>
                  </a:extLst>
                </a:gridCol>
              </a:tblGrid>
              <a:tr h="796853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5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20B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Mock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Data Challenges</a:t>
                      </a: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20B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20B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5855165"/>
                  </a:ext>
                </a:extLst>
              </a:tr>
              <a:tr h="19951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 dirty="0">
                          <a:effectLst/>
                        </a:rPr>
                        <a:t>5.1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MDC Code </a:t>
                      </a:r>
                      <a:r>
                        <a:rPr lang="it-IT" sz="1200" b="1" dirty="0" err="1">
                          <a:effectLst/>
                        </a:rPr>
                        <a:t>development</a:t>
                      </a:r>
                      <a:r>
                        <a:rPr lang="it-IT" sz="1200" b="1" dirty="0">
                          <a:effectLst/>
                        </a:rPr>
                        <a:t> and injection models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MDC code </a:t>
                      </a:r>
                      <a:r>
                        <a:rPr lang="it-IT" sz="1100" dirty="0" err="1">
                          <a:effectLst/>
                        </a:rPr>
                        <a:t>development</a:t>
                      </a:r>
                      <a:r>
                        <a:rPr lang="it-IT" sz="1100" dirty="0">
                          <a:effectLst/>
                        </a:rPr>
                        <a:t>, </a:t>
                      </a:r>
                      <a:r>
                        <a:rPr lang="it-IT" sz="1100" dirty="0" err="1">
                          <a:effectLst/>
                        </a:rPr>
                        <a:t>implementation</a:t>
                      </a:r>
                      <a:r>
                        <a:rPr lang="it-IT" sz="1100" dirty="0">
                          <a:effectLst/>
                        </a:rPr>
                        <a:t> and review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702657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 dirty="0">
                          <a:effectLst/>
                        </a:rPr>
                        <a:t>5.2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MDC </a:t>
                      </a:r>
                      <a:r>
                        <a:rPr lang="it-IT" sz="1200" b="1" dirty="0" err="1">
                          <a:effectLst/>
                        </a:rPr>
                        <a:t>infrastructure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Tools, services and </a:t>
                      </a:r>
                      <a:r>
                        <a:rPr lang="it-IT" sz="1100" dirty="0" err="1">
                          <a:effectLst/>
                        </a:rPr>
                        <a:t>infrastructure</a:t>
                      </a:r>
                      <a:r>
                        <a:rPr lang="it-IT" sz="1100" dirty="0">
                          <a:effectLst/>
                        </a:rPr>
                        <a:t> (middleware) </a:t>
                      </a:r>
                      <a:r>
                        <a:rPr lang="it-IT" sz="1100" dirty="0" err="1">
                          <a:effectLst/>
                        </a:rPr>
                        <a:t>specific</a:t>
                      </a:r>
                      <a:r>
                        <a:rPr lang="it-IT" sz="1100" dirty="0">
                          <a:effectLst/>
                        </a:rPr>
                        <a:t> to the management of </a:t>
                      </a:r>
                      <a:r>
                        <a:rPr lang="it-IT" sz="1100" dirty="0" err="1">
                          <a:effectLst/>
                        </a:rPr>
                        <a:t>MDCs</a:t>
                      </a: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1563268"/>
                  </a:ext>
                </a:extLst>
              </a:tr>
              <a:tr h="19951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 dirty="0">
                          <a:effectLst/>
                        </a:rPr>
                        <a:t>5.3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Data </a:t>
                      </a:r>
                      <a:r>
                        <a:rPr lang="it-IT" sz="1200" b="1" dirty="0" err="1">
                          <a:effectLst/>
                        </a:rPr>
                        <a:t>analysis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improvements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MDC to </a:t>
                      </a:r>
                      <a:r>
                        <a:rPr lang="it-IT" sz="1100" dirty="0" err="1">
                          <a:effectLst/>
                        </a:rPr>
                        <a:t>identify</a:t>
                      </a:r>
                      <a:r>
                        <a:rPr lang="it-IT" sz="1100" dirty="0">
                          <a:effectLst/>
                        </a:rPr>
                        <a:t> data </a:t>
                      </a:r>
                      <a:r>
                        <a:rPr lang="it-IT" sz="1100" dirty="0" err="1">
                          <a:effectLst/>
                        </a:rPr>
                        <a:t>analysis</a:t>
                      </a:r>
                      <a:r>
                        <a:rPr lang="it-IT" sz="1100" dirty="0">
                          <a:effectLst/>
                        </a:rPr>
                        <a:t> challenges, and help </a:t>
                      </a:r>
                      <a:r>
                        <a:rPr lang="it-IT" sz="1100" dirty="0" err="1">
                          <a:effectLst/>
                        </a:rPr>
                        <a:t>developing</a:t>
                      </a:r>
                      <a:r>
                        <a:rPr lang="it-IT" sz="1100" dirty="0">
                          <a:effectLst/>
                        </a:rPr>
                        <a:t> data </a:t>
                      </a:r>
                      <a:r>
                        <a:rPr lang="it-IT" sz="1100" dirty="0" err="1">
                          <a:effectLst/>
                        </a:rPr>
                        <a:t>analysis</a:t>
                      </a:r>
                      <a:r>
                        <a:rPr lang="it-IT" sz="1100" dirty="0">
                          <a:effectLst/>
                        </a:rPr>
                        <a:t> code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136394"/>
                  </a:ext>
                </a:extLst>
              </a:tr>
              <a:tr h="99760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5.4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Optimization</a:t>
                      </a:r>
                      <a:r>
                        <a:rPr lang="it-IT" sz="1200" b="1" dirty="0">
                          <a:effectLst/>
                        </a:rPr>
                        <a:t> of the </a:t>
                      </a:r>
                      <a:r>
                        <a:rPr lang="it-IT" sz="1200" b="1" dirty="0" err="1">
                          <a:effectLst/>
                        </a:rPr>
                        <a:t>instrument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through</a:t>
                      </a:r>
                      <a:r>
                        <a:rPr lang="it-IT" sz="1200" b="1" dirty="0">
                          <a:effectLst/>
                        </a:rPr>
                        <a:t> MDC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MDC to </a:t>
                      </a:r>
                      <a:r>
                        <a:rPr lang="it-IT" sz="1100" dirty="0" err="1">
                          <a:effectLst/>
                        </a:rPr>
                        <a:t>optimize</a:t>
                      </a:r>
                      <a:r>
                        <a:rPr lang="it-IT" sz="1100" dirty="0">
                          <a:effectLst/>
                        </a:rPr>
                        <a:t> the </a:t>
                      </a:r>
                      <a:r>
                        <a:rPr lang="it-IT" sz="1100" dirty="0" err="1">
                          <a:effectLst/>
                        </a:rPr>
                        <a:t>instruments</a:t>
                      </a: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944101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5.5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0D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Evaluation of </a:t>
                      </a:r>
                      <a:r>
                        <a:rPr lang="it-IT" sz="1200" b="1" dirty="0" err="1">
                          <a:effectLst/>
                        </a:rPr>
                        <a:t>computational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needs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 err="1">
                          <a:effectLst/>
                        </a:rPr>
                        <a:t>Estimates</a:t>
                      </a:r>
                      <a:r>
                        <a:rPr lang="it-IT" sz="1100" dirty="0">
                          <a:effectLst/>
                        </a:rPr>
                        <a:t> of </a:t>
                      </a:r>
                      <a:r>
                        <a:rPr lang="it-IT" sz="1100" dirty="0" err="1">
                          <a:effectLst/>
                        </a:rPr>
                        <a:t>required</a:t>
                      </a:r>
                      <a:r>
                        <a:rPr lang="it-IT" sz="1100" dirty="0">
                          <a:effectLst/>
                        </a:rPr>
                        <a:t> computing power for </a:t>
                      </a:r>
                      <a:r>
                        <a:rPr lang="it-IT" sz="1100" dirty="0" err="1">
                          <a:effectLst/>
                        </a:rPr>
                        <a:t>each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search</a:t>
                      </a:r>
                      <a:r>
                        <a:rPr lang="it-IT" sz="1100" dirty="0">
                          <a:effectLst/>
                        </a:rPr>
                        <a:t>. </a:t>
                      </a:r>
                      <a:r>
                        <a:rPr lang="it-IT" sz="1100" dirty="0" err="1">
                          <a:effectLst/>
                        </a:rPr>
                        <a:t>Also</a:t>
                      </a:r>
                      <a:r>
                        <a:rPr lang="it-IT" sz="1100" dirty="0">
                          <a:effectLst/>
                        </a:rPr>
                        <a:t>, test and </a:t>
                      </a:r>
                      <a:r>
                        <a:rPr lang="it-IT" sz="1100" dirty="0" err="1">
                          <a:effectLst/>
                        </a:rPr>
                        <a:t>evaluation</a:t>
                      </a:r>
                      <a:r>
                        <a:rPr lang="it-IT" sz="1100" dirty="0">
                          <a:effectLst/>
                        </a:rPr>
                        <a:t> of tools and </a:t>
                      </a:r>
                      <a:r>
                        <a:rPr lang="it-IT" sz="1100" dirty="0" err="1">
                          <a:effectLst/>
                        </a:rPr>
                        <a:t>infrastructure</a:t>
                      </a:r>
                      <a:r>
                        <a:rPr lang="it-IT" sz="1100" dirty="0">
                          <a:effectLst/>
                        </a:rPr>
                        <a:t> </a:t>
                      </a:r>
                      <a:r>
                        <a:rPr lang="it-IT" sz="1100" dirty="0" err="1">
                          <a:effectLst/>
                        </a:rPr>
                        <a:t>prototypes</a:t>
                      </a: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030809"/>
                  </a:ext>
                </a:extLst>
              </a:tr>
              <a:tr h="473312"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6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0D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Infrastructure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requirements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and </a:t>
                      </a:r>
                      <a:r>
                        <a:rPr lang="it-IT" sz="1400" b="1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development</a:t>
                      </a:r>
                      <a:r>
                        <a:rPr lang="it-IT" sz="1400" b="1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</a:p>
                  </a:txBody>
                  <a:tcPr marL="0" marR="0" marT="0" marB="0" anchor="b">
                    <a:lnL w="9525" cap="flat" cmpd="sng" algn="ctr">
                      <a:solidFill>
                        <a:srgbClr val="60D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0D46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100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4765468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6.1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 err="1">
                          <a:effectLst/>
                        </a:rPr>
                        <a:t>Detection</a:t>
                      </a:r>
                      <a:r>
                        <a:rPr lang="it-IT" sz="1200" b="1" dirty="0">
                          <a:effectLst/>
                        </a:rPr>
                        <a:t> and </a:t>
                      </a:r>
                      <a:r>
                        <a:rPr lang="it-IT" sz="1200" b="1" dirty="0" err="1">
                          <a:effectLst/>
                        </a:rPr>
                        <a:t>Parameter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Estimation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Tools, services and </a:t>
                      </a:r>
                      <a:r>
                        <a:rPr lang="it-IT" sz="1100" dirty="0" err="1">
                          <a:effectLst/>
                        </a:rPr>
                        <a:t>infrastructure</a:t>
                      </a:r>
                      <a:r>
                        <a:rPr lang="it-IT" sz="1100" dirty="0">
                          <a:effectLst/>
                        </a:rPr>
                        <a:t> for management of offline data </a:t>
                      </a:r>
                      <a:r>
                        <a:rPr lang="it-IT" sz="1100" dirty="0" err="1">
                          <a:effectLst/>
                        </a:rPr>
                        <a:t>analysis</a:t>
                      </a:r>
                      <a:r>
                        <a:rPr lang="it-IT" sz="1100" dirty="0">
                          <a:effectLst/>
                        </a:rPr>
                        <a:t> activities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068690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6.2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Low-</a:t>
                      </a:r>
                      <a:r>
                        <a:rPr lang="it-IT" sz="1200" b="1" dirty="0" err="1">
                          <a:effectLst/>
                        </a:rPr>
                        <a:t>Latency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Infrastructure</a:t>
                      </a:r>
                      <a:r>
                        <a:rPr lang="it-IT" sz="1200" b="1" dirty="0">
                          <a:effectLst/>
                        </a:rPr>
                        <a:t> </a:t>
                      </a:r>
                      <a:r>
                        <a:rPr lang="it-IT" sz="1200" b="1" dirty="0" err="1">
                          <a:effectLst/>
                        </a:rPr>
                        <a:t>Requirements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Tools, services and </a:t>
                      </a:r>
                      <a:r>
                        <a:rPr lang="it-IT" sz="1100" dirty="0" err="1">
                          <a:effectLst/>
                        </a:rPr>
                        <a:t>infrastructure</a:t>
                      </a:r>
                      <a:r>
                        <a:rPr lang="it-IT" sz="1100" dirty="0">
                          <a:effectLst/>
                        </a:rPr>
                        <a:t> for low-</a:t>
                      </a:r>
                      <a:r>
                        <a:rPr lang="it-IT" sz="1100" dirty="0" err="1">
                          <a:effectLst/>
                        </a:rPr>
                        <a:t>latency</a:t>
                      </a:r>
                      <a:r>
                        <a:rPr lang="it-IT" sz="1100" dirty="0">
                          <a:effectLst/>
                        </a:rPr>
                        <a:t> alert generation and management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679763"/>
                  </a:ext>
                </a:extLst>
              </a:tr>
              <a:tr h="299278"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endParaRPr lang="it-IT" sz="100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000" b="1">
                          <a:effectLst/>
                        </a:rPr>
                        <a:t>6.3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200" b="1" dirty="0">
                          <a:effectLst/>
                        </a:rPr>
                        <a:t>Data and </a:t>
                      </a:r>
                      <a:r>
                        <a:rPr lang="it-IT" sz="1200" b="1" dirty="0" err="1">
                          <a:effectLst/>
                        </a:rPr>
                        <a:t>workload</a:t>
                      </a:r>
                      <a:r>
                        <a:rPr lang="it-IT" sz="1200" b="1" dirty="0">
                          <a:effectLst/>
                        </a:rPr>
                        <a:t> management </a:t>
                      </a:r>
                      <a:r>
                        <a:rPr lang="it-IT" sz="1200" b="1" dirty="0" err="1">
                          <a:effectLst/>
                        </a:rPr>
                        <a:t>infrastructure</a:t>
                      </a:r>
                      <a:endParaRPr lang="it-IT" sz="1200" b="1" dirty="0">
                        <a:effectLst/>
                      </a:endParaRP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">
                        <a:buNone/>
                      </a:pPr>
                      <a:r>
                        <a:rPr lang="it-IT" sz="1100" dirty="0">
                          <a:effectLst/>
                        </a:rPr>
                        <a:t>Tools, services and </a:t>
                      </a:r>
                      <a:r>
                        <a:rPr lang="it-IT" sz="1100" dirty="0" err="1">
                          <a:effectLst/>
                        </a:rPr>
                        <a:t>infrastructure</a:t>
                      </a:r>
                      <a:r>
                        <a:rPr lang="it-IT" sz="1100" dirty="0">
                          <a:effectLst/>
                        </a:rPr>
                        <a:t> for data and job management: accounting, databases, </a:t>
                      </a:r>
                      <a:r>
                        <a:rPr lang="it-IT" sz="1100" dirty="0" err="1">
                          <a:effectLst/>
                        </a:rPr>
                        <a:t>resource</a:t>
                      </a:r>
                      <a:r>
                        <a:rPr lang="it-IT" sz="1100" dirty="0">
                          <a:effectLst/>
                        </a:rPr>
                        <a:t> managers etc.</a:t>
                      </a:r>
                    </a:p>
                  </a:txBody>
                  <a:tcPr marL="8030" marR="8030" marT="0" marB="0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597875"/>
                  </a:ext>
                </a:extLst>
              </a:tr>
            </a:tbl>
          </a:graphicData>
        </a:graphic>
      </p:graphicFrame>
      <p:pic>
        <p:nvPicPr>
          <p:cNvPr id="2" name="Immagine 1" descr="Immagine che contiene Carattere, Blu elettrico, Elementi grafici, testo&#10;&#10;Descrizione generata automaticamente">
            <a:extLst>
              <a:ext uri="{FF2B5EF4-FFF2-40B4-BE49-F238E27FC236}">
                <a16:creationId xmlns:a16="http://schemas.microsoft.com/office/drawing/2014/main" id="{DC5BC7D9-A9E6-90E1-16C2-C5C09F06B8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684" y="5642792"/>
            <a:ext cx="1054048" cy="97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95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3F8D814-A35E-00A3-C8CC-50128D2FBF5D}"/>
              </a:ext>
            </a:extLst>
          </p:cNvPr>
          <p:cNvSpPr txBox="1"/>
          <p:nvPr/>
        </p:nvSpPr>
        <p:spPr>
          <a:xfrm>
            <a:off x="827314" y="457200"/>
            <a:ext cx="7315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NEXT STEPS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/>
              <a:t>Implement</a:t>
            </a:r>
            <a:r>
              <a:rPr lang="it-IT" dirty="0"/>
              <a:t> the </a:t>
            </a:r>
            <a:r>
              <a:rPr lang="it-IT" dirty="0" err="1"/>
              <a:t>structure</a:t>
            </a:r>
            <a:r>
              <a:rPr lang="it-IT" dirty="0"/>
              <a:t> on the ETMD (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Gary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is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working for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it</a:t>
            </a:r>
            <a:r>
              <a:rPr lang="it-IT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Edit a a more </a:t>
            </a:r>
            <a:r>
              <a:rPr lang="it-IT" dirty="0" err="1"/>
              <a:t>detailed</a:t>
            </a:r>
            <a:r>
              <a:rPr lang="it-IT" dirty="0"/>
              <a:t> </a:t>
            </a:r>
            <a:r>
              <a:rPr lang="it-IT" dirty="0" err="1"/>
              <a:t>description</a:t>
            </a:r>
            <a:r>
              <a:rPr lang="it-IT" dirty="0"/>
              <a:t> of the activities in the core-</a:t>
            </a:r>
            <a:r>
              <a:rPr lang="it-IT" dirty="0" err="1"/>
              <a:t>program</a:t>
            </a:r>
            <a:r>
              <a:rPr lang="it-IT" dirty="0"/>
              <a:t> </a:t>
            </a:r>
            <a:r>
              <a:rPr lang="it-IT" dirty="0" err="1"/>
              <a:t>document</a:t>
            </a:r>
            <a:r>
              <a:rPr lang="it-IT" dirty="0"/>
              <a:t>  (</a:t>
            </a:r>
            <a:r>
              <a:rPr lang="it-IT" dirty="0" err="1"/>
              <a:t>similar</a:t>
            </a:r>
            <a:r>
              <a:rPr lang="it-IT" dirty="0"/>
              <a:t> to LVK white paper)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The </a:t>
            </a:r>
            <a:r>
              <a:rPr lang="it-IT" dirty="0" err="1"/>
              <a:t>document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</a:t>
            </a:r>
            <a:r>
              <a:rPr lang="it-IT" dirty="0" err="1"/>
              <a:t>wil</a:t>
            </a:r>
            <a:r>
              <a:rPr lang="it-IT" dirty="0"/>
              <a:t> be </a:t>
            </a:r>
            <a:r>
              <a:rPr lang="it-IT" dirty="0" err="1"/>
              <a:t>based</a:t>
            </a:r>
            <a:r>
              <a:rPr lang="it-IT" dirty="0"/>
              <a:t> on</a:t>
            </a:r>
            <a:r>
              <a:rPr lang="it-IT" b="1" dirty="0"/>
              <a:t> «</a:t>
            </a:r>
            <a:r>
              <a:rPr lang="it-IT" b="1" dirty="0" err="1"/>
              <a:t>four</a:t>
            </a:r>
            <a:r>
              <a:rPr lang="it-IT" b="1" dirty="0"/>
              <a:t> </a:t>
            </a:r>
            <a:r>
              <a:rPr lang="it-IT" b="1" dirty="0" err="1"/>
              <a:t>descriptors</a:t>
            </a:r>
            <a:r>
              <a:rPr lang="it-IT" b="1" dirty="0"/>
              <a:t>»</a:t>
            </a:r>
          </a:p>
          <a:p>
            <a:r>
              <a:rPr lang="it-IT" b="1" dirty="0"/>
              <a:t>       - A. The </a:t>
            </a:r>
            <a:r>
              <a:rPr lang="it-IT" b="1" dirty="0" err="1"/>
              <a:t>basic</a:t>
            </a:r>
            <a:r>
              <a:rPr lang="it-IT" b="1" dirty="0"/>
              <a:t> layout</a:t>
            </a:r>
          </a:p>
          <a:p>
            <a:r>
              <a:rPr lang="it-IT" b="1" dirty="0"/>
              <a:t>       - B. short-</a:t>
            </a:r>
            <a:r>
              <a:rPr lang="it-IT" b="1" dirty="0" err="1"/>
              <a:t>term</a:t>
            </a:r>
            <a:r>
              <a:rPr lang="it-IT" b="1" dirty="0"/>
              <a:t> R&amp;D (2 </a:t>
            </a:r>
            <a:r>
              <a:rPr lang="it-IT" b="1" dirty="0" err="1"/>
              <a:t>years</a:t>
            </a:r>
            <a:r>
              <a:rPr lang="it-IT" b="1" dirty="0"/>
              <a:t>)</a:t>
            </a:r>
          </a:p>
          <a:p>
            <a:r>
              <a:rPr lang="it-IT" b="1" dirty="0"/>
              <a:t>      - C. Backup </a:t>
            </a:r>
            <a:r>
              <a:rPr lang="it-IT" b="1" dirty="0" err="1"/>
              <a:t>solutions</a:t>
            </a:r>
            <a:endParaRPr lang="it-IT" b="1" dirty="0"/>
          </a:p>
          <a:p>
            <a:r>
              <a:rPr lang="it-IT" b="1" dirty="0"/>
              <a:t>      - D. long-</a:t>
            </a:r>
            <a:r>
              <a:rPr lang="it-IT" b="1" dirty="0" err="1"/>
              <a:t>term</a:t>
            </a:r>
            <a:r>
              <a:rPr lang="it-IT" b="1" dirty="0"/>
              <a:t> R&amp;D</a:t>
            </a:r>
          </a:p>
          <a:p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(Jerome, Marica and Stefano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will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take of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it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asking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help (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if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necessary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) to DIV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coordinators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,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who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will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be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involeved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 in the review and green light on the </a:t>
            </a:r>
            <a:r>
              <a:rPr lang="it-IT" dirty="0" err="1">
                <a:solidFill>
                  <a:schemeClr val="tx2">
                    <a:lumMod val="75000"/>
                    <a:lumOff val="25000"/>
                  </a:schemeClr>
                </a:solidFill>
              </a:rPr>
              <a:t>document</a:t>
            </a:r>
            <a:r>
              <a:rPr lang="it-IT" dirty="0">
                <a:solidFill>
                  <a:schemeClr val="tx2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pic>
        <p:nvPicPr>
          <p:cNvPr id="5" name="Immagine 4" descr="Immagine che contiene Carattere, Blu elettrico, Elementi grafici, testo&#10;&#10;Descrizione generata automaticamente">
            <a:extLst>
              <a:ext uri="{FF2B5EF4-FFF2-40B4-BE49-F238E27FC236}">
                <a16:creationId xmlns:a16="http://schemas.microsoft.com/office/drawing/2014/main" id="{B0D35DBD-DE3E-718B-3533-201F2EF07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9668" y="228301"/>
            <a:ext cx="1054048" cy="97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996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665</Words>
  <Application>Microsoft Macintosh PowerPoint</Application>
  <PresentationFormat>Presentazione su schermo (4:3)</PresentationFormat>
  <Paragraphs>100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Marica Branchesi</dc:creator>
  <cp:lastModifiedBy>Marica Branchesi</cp:lastModifiedBy>
  <cp:revision>3</cp:revision>
  <dcterms:created xsi:type="dcterms:W3CDTF">2025-11-10T23:02:15Z</dcterms:created>
  <dcterms:modified xsi:type="dcterms:W3CDTF">2025-11-11T09:07:29Z</dcterms:modified>
</cp:coreProperties>
</file>