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70" r:id="rId3"/>
    <p:sldId id="279" r:id="rId4"/>
    <p:sldId id="293" r:id="rId5"/>
    <p:sldId id="284" r:id="rId6"/>
    <p:sldId id="281" r:id="rId7"/>
    <p:sldId id="278" r:id="rId8"/>
    <p:sldId id="277" r:id="rId9"/>
    <p:sldId id="291" r:id="rId10"/>
    <p:sldId id="292" r:id="rId11"/>
    <p:sldId id="283" r:id="rId12"/>
    <p:sldId id="286" r:id="rId13"/>
    <p:sldId id="294" r:id="rId14"/>
    <p:sldId id="290" r:id="rId15"/>
    <p:sldId id="282" r:id="rId16"/>
    <p:sldId id="295" r:id="rId17"/>
    <p:sldId id="285" r:id="rId18"/>
    <p:sldId id="274" r:id="rId19"/>
    <p:sldId id="275" r:id="rId20"/>
    <p:sldId id="268" r:id="rId21"/>
    <p:sldId id="272" r:id="rId22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1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FFFF"/>
    <a:srgbClr val="3366FF"/>
    <a:srgbClr val="FF9900"/>
    <a:srgbClr val="FFC000"/>
    <a:srgbClr val="008080"/>
    <a:srgbClr val="009999"/>
    <a:srgbClr val="FF0000"/>
    <a:srgbClr val="9933FF"/>
    <a:srgbClr val="79393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1" autoAdjust="0"/>
    <p:restoredTop sz="86427" autoAdjust="0"/>
  </p:normalViewPr>
  <p:slideViewPr>
    <p:cSldViewPr snapToGrid="0">
      <p:cViewPr varScale="1">
        <p:scale>
          <a:sx n="80" d="100"/>
          <a:sy n="80" d="100"/>
        </p:scale>
        <p:origin x="108" y="5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6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901"/>
        <p:guide pos="2161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6" rIns="91531" bIns="45766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6" rIns="91531" bIns="45766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6" rIns="91531" bIns="45766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6" rIns="91531" bIns="45766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</a:defRPr>
            </a:lvl1pPr>
          </a:lstStyle>
          <a:p>
            <a:fld id="{F4ED165A-7269-4D20-A4D1-827E263E82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AutoShape 29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AutoShape 3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AutoShape 34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AutoShape 36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AutoShape 37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AutoShape 38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AutoShape 39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2" name="AutoShape 40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AutoShape 4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5" name="AutoShape 4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AutoShape 44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7" name="AutoShape 45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8" name="AutoShape 46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3" name="AutoShape 51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4" name="AutoShape 52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AutoShape 53"/>
          <p:cNvSpPr>
            <a:spLocks noChangeArrowheads="1"/>
          </p:cNvSpPr>
          <p:nvPr/>
        </p:nvSpPr>
        <p:spPr bwMode="auto">
          <a:xfrm>
            <a:off x="0" y="0"/>
            <a:ext cx="6799263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63" name="Rectangle 5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013" y="744538"/>
            <a:ext cx="6610350" cy="37195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27" name="Rectangle 5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6463" y="4714875"/>
            <a:ext cx="498792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90" tIns="46847" rIns="90090" bIns="4684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3854450" y="9656763"/>
            <a:ext cx="2946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90" tIns="46847" rIns="90090" bIns="46847" anchor="b">
            <a:spAutoFit/>
          </a:bodyPr>
          <a:lstStyle/>
          <a:p>
            <a:pPr algn="r" defTabSz="915988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8525" algn="l"/>
                <a:tab pos="1347788" algn="l"/>
                <a:tab pos="1797050" algn="l"/>
                <a:tab pos="2246313" algn="l"/>
                <a:tab pos="2697163" algn="l"/>
                <a:tab pos="3146425" algn="l"/>
                <a:tab pos="3595688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2338" algn="l"/>
                <a:tab pos="8993188" algn="l"/>
              </a:tabLst>
            </a:pPr>
            <a:fld id="{510F957B-9FBD-4B1D-876C-B790E611054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 defTabSz="915988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8525" algn="l"/>
                  <a:tab pos="1347788" algn="l"/>
                  <a:tab pos="1797050" algn="l"/>
                  <a:tab pos="2246313" algn="l"/>
                  <a:tab pos="2697163" algn="l"/>
                  <a:tab pos="3146425" algn="l"/>
                  <a:tab pos="3595688" algn="l"/>
                  <a:tab pos="4046538" algn="l"/>
                  <a:tab pos="4495800" algn="l"/>
                  <a:tab pos="4945063" algn="l"/>
                  <a:tab pos="5394325" algn="l"/>
                  <a:tab pos="5845175" algn="l"/>
                  <a:tab pos="6294438" algn="l"/>
                  <a:tab pos="6743700" algn="l"/>
                  <a:tab pos="7194550" algn="l"/>
                  <a:tab pos="7643813" algn="l"/>
                  <a:tab pos="8093075" algn="l"/>
                  <a:tab pos="8542338" algn="l"/>
                  <a:tab pos="8993188" algn="l"/>
                </a:tabLst>
              </a:pPr>
              <a:t>‹#›</a:t>
            </a:fld>
            <a:endParaRPr lang="en-GB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4538"/>
            <a:ext cx="6610350" cy="3719512"/>
          </a:xfrm>
          <a:ln/>
        </p:spPr>
      </p:sp>
      <p:sp>
        <p:nvSpPr>
          <p:cNvPr id="184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7925" cy="4468813"/>
          </a:xfrm>
          <a:noFill/>
          <a:ln/>
        </p:spPr>
        <p:txBody>
          <a:bodyPr wrap="none" lIns="91531" tIns="45766" rIns="91531" bIns="45766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7467" y="2473326"/>
            <a:ext cx="10363200" cy="1171575"/>
          </a:xfrm>
        </p:spPr>
        <p:txBody>
          <a:bodyPr/>
          <a:lstStyle>
            <a:lvl1pPr>
              <a:defRPr sz="3600">
                <a:solidFill>
                  <a:srgbClr val="00808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6634" y="0"/>
            <a:ext cx="2713567" cy="6127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1700" y="0"/>
            <a:ext cx="7941733" cy="6127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52537AA0-4505-4509-A466-F3669C4ADB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advlogo_fin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69888"/>
            <a:ext cx="1524000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0" y="274638"/>
            <a:ext cx="8331200" cy="8683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 b="0" baseline="0">
                <a:solidFill>
                  <a:schemeClr val="bg1">
                    <a:lumMod val="6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876800"/>
          </a:xfr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tIns="72000"/>
          <a:lstStyle>
            <a:lvl1pPr>
              <a:buClr>
                <a:schemeClr val="tx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>
              <a:buClr>
                <a:schemeClr val="tx2"/>
              </a:buClr>
              <a:buSzPct val="70000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chemeClr val="tx2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Microsoft Sans Serif" pitchFamily="34" charset="0"/>
                <a:cs typeface="Microsoft Sans Serif" pitchFamily="34" charset="0"/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Microsoft Sans Serif" pitchFamily="34" charset="0"/>
                <a:cs typeface="Microsoft Sans Serif" pitchFamily="34" charset="0"/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Microsoft Sans Serif" pitchFamily="34" charset="0"/>
                <a:cs typeface="Microsoft Sans Serif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59200" y="6356351"/>
            <a:ext cx="5588000" cy="365125"/>
          </a:xfrm>
        </p:spPr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6356351"/>
            <a:ext cx="609600" cy="365125"/>
          </a:xfrm>
        </p:spPr>
        <p:txBody>
          <a:bodyPr/>
          <a:lstStyle>
            <a:lvl1pPr eaLnBrk="0" hangingPunct="0">
              <a:defRPr/>
            </a:lvl1pPr>
          </a:lstStyle>
          <a:p>
            <a:fld id="{A4534B44-03E0-4A2D-9227-019F66EBB4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3149600" cy="365125"/>
          </a:xfrm>
        </p:spPr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21201BBA-8C14-4A9C-A5E7-5845F95D96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8302E580-A33B-43E3-A9A7-D06A1DA4B5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0020A976-B881-402A-BA0E-6CF4C8C40E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4824311-91F7-4874-A8E7-02D19A516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5C9A262F-4930-4AF0-81D4-4D6C94B540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4AE3DA33-68C9-4D94-A1BA-9B97FC144B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171" y="0"/>
            <a:ext cx="10024533" cy="89693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FA98C625-9CEB-4912-BF2B-84D33A98D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E01868E6-E6F3-41F7-99FA-FD007CDD8F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CB7C73E5-44BE-4851-8085-3757E0ECE6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884" y="2781301"/>
            <a:ext cx="10363200" cy="952500"/>
          </a:xfrm>
        </p:spPr>
        <p:txBody>
          <a:bodyPr/>
          <a:lstStyle>
            <a:lvl1pPr algn="ctr">
              <a:defRPr sz="3200" b="0" cap="none" baseline="0">
                <a:solidFill>
                  <a:srgbClr val="00808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1700" y="1030288"/>
            <a:ext cx="4953000" cy="5097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7900" y="1030288"/>
            <a:ext cx="4955117" cy="5097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845985" y="6402988"/>
            <a:ext cx="3456516" cy="377825"/>
          </a:xfrm>
          <a:prstGeom prst="roundRect">
            <a:avLst>
              <a:gd name="adj" fmla="val 41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solidFill>
                <a:srgbClr val="606060"/>
              </a:solidFill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385984" y="6471249"/>
            <a:ext cx="49022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5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000" dirty="0" smtClean="0">
                <a:solidFill>
                  <a:schemeClr val="bg2">
                    <a:lumMod val="75000"/>
                  </a:schemeClr>
                </a:solidFill>
                <a:ea typeface="+mn-ea"/>
                <a:cs typeface="+mn-cs"/>
              </a:rPr>
              <a:t>Implementation Committee, 07/10/2025</a:t>
            </a:r>
            <a:endParaRPr lang="en-US" sz="1000" dirty="0">
              <a:solidFill>
                <a:schemeClr val="bg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735667" y="0"/>
            <a:ext cx="10024533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228600" rIns="0" bIns="228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das Format des </a:t>
            </a:r>
            <a:r>
              <a:rPr lang="en-GB" dirty="0" err="1" smtClean="0"/>
              <a:t>Titeltextes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1700" y="1030288"/>
            <a:ext cx="10111317" cy="509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die </a:t>
            </a:r>
            <a:r>
              <a:rPr lang="en-GB" dirty="0" err="1" smtClean="0"/>
              <a:t>Formate</a:t>
            </a:r>
            <a:r>
              <a:rPr lang="en-GB" dirty="0" smtClean="0"/>
              <a:t> des </a:t>
            </a:r>
            <a:r>
              <a:rPr lang="en-GB" dirty="0" err="1" smtClean="0"/>
              <a:t>Gliederungstextes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2"/>
            <a:r>
              <a:rPr lang="en-GB" dirty="0" err="1" smtClean="0"/>
              <a:t>Dritte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3"/>
            <a:r>
              <a:rPr lang="en-GB" dirty="0" err="1" smtClean="0"/>
              <a:t>Vierte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4"/>
            <a:r>
              <a:rPr lang="en-GB" dirty="0" err="1" smtClean="0"/>
              <a:t>Fünfte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4"/>
            <a:r>
              <a:rPr lang="en-GB" dirty="0" err="1" smtClean="0"/>
              <a:t>Sechste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4"/>
            <a:r>
              <a:rPr lang="en-GB" dirty="0" err="1" smtClean="0"/>
              <a:t>Siebente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4"/>
            <a:r>
              <a:rPr lang="en-GB" dirty="0" err="1" smtClean="0"/>
              <a:t>Achte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  <a:p>
            <a:pPr lvl="4"/>
            <a:r>
              <a:rPr lang="en-GB" dirty="0" err="1" smtClean="0"/>
              <a:t>Neunte</a:t>
            </a:r>
            <a:r>
              <a:rPr lang="en-GB" dirty="0" smtClean="0"/>
              <a:t> </a:t>
            </a:r>
            <a:r>
              <a:rPr lang="en-GB" dirty="0" err="1" smtClean="0"/>
              <a:t>Gliederungsebene</a:t>
            </a:r>
            <a:endParaRPr lang="en-GB" dirty="0" smtClean="0"/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778933" y="6468074"/>
            <a:ext cx="998843" cy="2469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160" tIns="46080" rIns="92160" bIns="46080">
            <a:spAutoFit/>
          </a:bodyPr>
          <a:lstStyle/>
          <a:p>
            <a:pPr marL="228600" indent="-228600" defTabSz="449263">
              <a:spcBef>
                <a:spcPts val="3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sz="1000" dirty="0">
                <a:solidFill>
                  <a:schemeClr val="bg2">
                    <a:lumMod val="75000"/>
                  </a:schemeClr>
                </a:solidFill>
                <a:ea typeface="+mn-ea"/>
              </a:rPr>
              <a:t>H. Heitmann</a:t>
            </a:r>
          </a:p>
        </p:txBody>
      </p:sp>
      <p:pic>
        <p:nvPicPr>
          <p:cNvPr id="1031" name="Picture 28" descr="advlogo_fina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152401"/>
            <a:ext cx="15240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76200" dir="2700000" algn="tl" rotWithShape="0">
              <a:schemeClr val="bg1">
                <a:lumMod val="50000"/>
                <a:alpha val="30000"/>
              </a:schemeClr>
            </a:outerShdw>
          </a:effectLst>
        </p:spPr>
      </p:pic>
      <p:sp>
        <p:nvSpPr>
          <p:cNvPr id="3" name="TextBox 2"/>
          <p:cNvSpPr txBox="1"/>
          <p:nvPr userDrawn="1"/>
        </p:nvSpPr>
        <p:spPr>
          <a:xfrm>
            <a:off x="5448638" y="6468790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992B0EF-1D7D-4F9D-B6D2-C07FA7987151}" type="slidenum">
              <a:rPr lang="en-US" sz="1000" smtClean="0">
                <a:solidFill>
                  <a:schemeClr val="bg2">
                    <a:lumMod val="75000"/>
                  </a:schemeClr>
                </a:solidFill>
              </a:rPr>
              <a:pPr/>
              <a:t>‹#›</a:t>
            </a:fld>
            <a:endParaRPr lang="en-US" sz="10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2400">
          <a:solidFill>
            <a:srgbClr val="4D4D4D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2400">
          <a:solidFill>
            <a:srgbClr val="4D4D4D"/>
          </a:solidFill>
          <a:latin typeface="Verdana" pitchFamily="34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2400">
          <a:solidFill>
            <a:srgbClr val="4D4D4D"/>
          </a:solidFill>
          <a:latin typeface="Verdana" pitchFamily="34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2400">
          <a:solidFill>
            <a:srgbClr val="4D4D4D"/>
          </a:solidFill>
          <a:latin typeface="Verdana" pitchFamily="34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2400">
          <a:solidFill>
            <a:srgbClr val="4D4D4D"/>
          </a:solidFill>
          <a:latin typeface="Verdana" pitchFamily="34" charset="0"/>
          <a:ea typeface="Lucida Sans Unicode" pitchFamily="34" charset="0"/>
          <a:cs typeface="Lucida Sans Unicode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9pPr>
    </p:titleStyle>
    <p:bodyStyle>
      <a:lvl1pPr marL="258763" indent="-258763" algn="l" defTabSz="449263" rtl="0" eaLnBrk="0" fontAlgn="base" hangingPunct="0">
        <a:spcBef>
          <a:spcPts val="12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9999"/>
          </a:solidFill>
          <a:latin typeface="+mn-lt"/>
          <a:ea typeface="Lucida Sans Unicode" pitchFamily="34" charset="0"/>
          <a:cs typeface="+mn-cs"/>
        </a:defRPr>
      </a:lvl1pPr>
      <a:lvl2pPr marL="6858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4D4D4D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spcBef>
          <a:spcPts val="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500">
          <a:solidFill>
            <a:srgbClr val="4D4D4D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spcBef>
          <a:spcPts val="1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400">
          <a:solidFill>
            <a:srgbClr val="4D4D4D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300">
          <a:solidFill>
            <a:srgbClr val="4D4D4D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300">
          <a:solidFill>
            <a:srgbClr val="4D4D4D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300">
          <a:solidFill>
            <a:srgbClr val="4D4D4D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300">
          <a:solidFill>
            <a:srgbClr val="4D4D4D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300">
          <a:solidFill>
            <a:srgbClr val="4D4D4D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">
              <a:schemeClr val="tx2"/>
            </a:gs>
            <a:gs pos="0">
              <a:schemeClr val="accent1">
                <a:tint val="66000"/>
                <a:satMod val="160000"/>
              </a:schemeClr>
            </a:gs>
            <a:gs pos="33000">
              <a:schemeClr val="accent1">
                <a:tint val="66000"/>
                <a:satMod val="160000"/>
              </a:schemeClr>
            </a:gs>
            <a:gs pos="0">
              <a:schemeClr val="accent1">
                <a:tint val="66000"/>
                <a:satMod val="160000"/>
              </a:schemeClr>
            </a:gs>
            <a:gs pos="8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0" y="285750"/>
            <a:ext cx="939165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428750"/>
            <a:ext cx="10972800" cy="46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3251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it-IT"/>
              <a:t>EGO Council - Cascina, Dec 4,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G.Losurdo - AdV Project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86D770F-BD8B-40F1-A809-D9D245E790D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5" name="Picture 28" descr="advlogo_fina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369888"/>
            <a:ext cx="1524000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A6A6A6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6A6A6"/>
          </a:solidFill>
          <a:latin typeface="Calibri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6A6A6"/>
          </a:solidFill>
          <a:latin typeface="Calibri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6A6A6"/>
          </a:solidFill>
          <a:latin typeface="Calibri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6A6A6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q"/>
        <a:defRPr sz="2000" kern="1200">
          <a:solidFill>
            <a:srgbClr val="595959"/>
          </a:solidFill>
          <a:latin typeface="+mj-lt"/>
          <a:ea typeface="ＭＳ Ｐゴシック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595959"/>
          </a:solidFill>
          <a:latin typeface="Arial" pitchFamily="34" charset="0"/>
          <a:ea typeface="ＭＳ Ｐゴシック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595959"/>
          </a:solidFill>
          <a:latin typeface="Microsoft Sans Serif" pitchFamily="34" charset="0"/>
          <a:ea typeface="ＭＳ Ｐゴシック" charset="-128"/>
          <a:cs typeface="Microsoft Sans Serif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Microsoft Sans Serif" pitchFamily="34" charset="0"/>
          <a:ea typeface="ＭＳ Ｐゴシック" charset="-128"/>
          <a:cs typeface="Microsoft Sans Serif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Microsoft Sans Serif" pitchFamily="34" charset="0"/>
          <a:ea typeface="ＭＳ Ｐゴシック" charset="-128"/>
          <a:cs typeface="Microsoft Sans Serif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Resource 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</a:t>
            </a:r>
            <a:r>
              <a:rPr lang="en-IE" baseline="0" dirty="0" smtClean="0"/>
              <a:t> p</a:t>
            </a:r>
            <a:r>
              <a:rPr lang="en-IE" dirty="0" smtClean="0"/>
              <a:t>ledge document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275" y="3367144"/>
            <a:ext cx="7583488" cy="2760606"/>
          </a:xfrm>
        </p:spPr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384" y="1012826"/>
            <a:ext cx="8222917" cy="53784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 bwMode="auto">
          <a:xfrm>
            <a:off x="2577768" y="2018721"/>
            <a:ext cx="1803731" cy="252000"/>
          </a:xfrm>
          <a:prstGeom prst="rect">
            <a:avLst/>
          </a:prstGeom>
          <a:solidFill>
            <a:srgbClr val="3366FF">
              <a:alpha val="25098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6" name="Rectangle 5"/>
          <p:cNvSpPr/>
          <p:nvPr/>
        </p:nvSpPr>
        <p:spPr bwMode="auto">
          <a:xfrm>
            <a:off x="7480039" y="2018721"/>
            <a:ext cx="2406911" cy="252000"/>
          </a:xfrm>
          <a:prstGeom prst="rect">
            <a:avLst/>
          </a:prstGeom>
          <a:solidFill>
            <a:srgbClr val="3366FF">
              <a:alpha val="25098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7" name="Rectangle 6"/>
          <p:cNvSpPr/>
          <p:nvPr/>
        </p:nvSpPr>
        <p:spPr bwMode="auto">
          <a:xfrm>
            <a:off x="2164650" y="3437274"/>
            <a:ext cx="7686675" cy="5040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6397144" y="3664179"/>
            <a:ext cx="484094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9281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Generation of </a:t>
            </a:r>
            <a:r>
              <a:rPr lang="en-IE" dirty="0" smtClean="0"/>
              <a:t>Resource Pledge </a:t>
            </a:r>
            <a:r>
              <a:rPr lang="en-IE" dirty="0" smtClean="0"/>
              <a:t>D</a:t>
            </a:r>
            <a:r>
              <a:rPr lang="en-IE" dirty="0" smtClean="0"/>
              <a:t>ocuments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387" y="1208417"/>
            <a:ext cx="10111317" cy="5097462"/>
          </a:xfrm>
        </p:spPr>
        <p:txBody>
          <a:bodyPr/>
          <a:lstStyle/>
          <a:p>
            <a:r>
              <a:rPr lang="en-IE" dirty="0" smtClean="0"/>
              <a:t>Generating </a:t>
            </a:r>
            <a:r>
              <a:rPr lang="en-IE" baseline="0" dirty="0" smtClean="0"/>
              <a:t>Member Labs’</a:t>
            </a:r>
            <a:r>
              <a:rPr lang="en-IE" dirty="0" smtClean="0"/>
              <a:t> Pledge </a:t>
            </a:r>
            <a:r>
              <a:rPr lang="en-IE" dirty="0" smtClean="0"/>
              <a:t>D</a:t>
            </a:r>
            <a:r>
              <a:rPr lang="en-IE" dirty="0" smtClean="0"/>
              <a:t>ocuments</a:t>
            </a:r>
            <a:endParaRPr lang="en-IE" dirty="0" smtClean="0"/>
          </a:p>
          <a:p>
            <a:pPr lvl="1"/>
            <a:r>
              <a:rPr lang="en-IE" dirty="0" smtClean="0"/>
              <a:t>Build semi-automatically from pledges in VMD and “VBD”, like the yearly activity report?  </a:t>
            </a:r>
            <a:endParaRPr lang="en-IE" dirty="0" smtClean="0"/>
          </a:p>
          <a:p>
            <a:pPr lvl="2"/>
            <a:r>
              <a:rPr lang="en-IE" dirty="0" smtClean="0"/>
              <a:t>=&gt; Data is certain to be coherent between database and documents</a:t>
            </a:r>
          </a:p>
          <a:p>
            <a:pPr lvl="1"/>
            <a:r>
              <a:rPr lang="en-IE" dirty="0" smtClean="0"/>
              <a:t>Must </a:t>
            </a:r>
            <a:r>
              <a:rPr lang="en-IE" dirty="0" smtClean="0"/>
              <a:t>be signed by PI, National Organization and EGO director</a:t>
            </a:r>
          </a:p>
          <a:p>
            <a:pPr lvl="1"/>
            <a:r>
              <a:rPr lang="en-IE" dirty="0" smtClean="0"/>
              <a:t>In</a:t>
            </a:r>
            <a:r>
              <a:rPr lang="en-IE" baseline="0" dirty="0" smtClean="0"/>
              <a:t> time for December Council? </a:t>
            </a:r>
            <a:endParaRPr lang="en-IE" dirty="0" smtClean="0"/>
          </a:p>
          <a:p>
            <a:r>
              <a:rPr lang="en-IE" dirty="0" smtClean="0"/>
              <a:t>Global resource pledge </a:t>
            </a:r>
            <a:r>
              <a:rPr lang="en-IE" dirty="0" smtClean="0"/>
              <a:t>document</a:t>
            </a:r>
          </a:p>
          <a:p>
            <a:pPr lvl="1"/>
            <a:r>
              <a:rPr lang="en-IE" dirty="0" smtClean="0"/>
              <a:t>Extract dat</a:t>
            </a:r>
            <a:r>
              <a:rPr lang="en-IE" dirty="0" smtClean="0"/>
              <a:t>a from </a:t>
            </a:r>
            <a:r>
              <a:rPr lang="en-IE" baseline="0" dirty="0" smtClean="0"/>
              <a:t>VMD and “VBD”</a:t>
            </a:r>
            <a:endParaRPr lang="en-IE" baseline="0" dirty="0" smtClean="0"/>
          </a:p>
          <a:p>
            <a:pPr lvl="1"/>
            <a:r>
              <a:rPr lang="en-IE" dirty="0" smtClean="0"/>
              <a:t>Build global document semi-automatically as above</a:t>
            </a:r>
          </a:p>
          <a:p>
            <a:pPr marL="30163" indent="0"/>
            <a:r>
              <a:rPr lang="en-IE" dirty="0"/>
              <a:t>Information collection</a:t>
            </a:r>
          </a:p>
          <a:p>
            <a:pPr marL="457200" lvl="1" indent="0"/>
            <a:r>
              <a:rPr lang="en-IE" dirty="0"/>
              <a:t>National representatives to coordinate collection of data</a:t>
            </a:r>
          </a:p>
          <a:p>
            <a:pPr lvl="1"/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81762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Budget </a:t>
            </a:r>
            <a:r>
              <a:rPr lang="en-IE" dirty="0" smtClean="0"/>
              <a:t>strategy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97146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Budget </a:t>
            </a:r>
            <a:r>
              <a:rPr lang="en-IE" dirty="0" smtClean="0"/>
              <a:t>strategy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274" y="2443106"/>
            <a:ext cx="9060063" cy="4008494"/>
          </a:xfrm>
        </p:spPr>
        <p:txBody>
          <a:bodyPr/>
          <a:lstStyle/>
          <a:p>
            <a:r>
              <a:rPr lang="en-IE" dirty="0" smtClean="0"/>
              <a:t>Needed budget</a:t>
            </a:r>
          </a:p>
          <a:p>
            <a:pPr lvl="1"/>
            <a:r>
              <a:rPr lang="en-IE" dirty="0" smtClean="0"/>
              <a:t>Upgrades: </a:t>
            </a:r>
            <a:r>
              <a:rPr lang="en-IE" dirty="0" smtClean="0"/>
              <a:t>can be derived</a:t>
            </a:r>
            <a:r>
              <a:rPr lang="en-IE" baseline="0" dirty="0" smtClean="0"/>
              <a:t> from the upgrade </a:t>
            </a:r>
            <a:r>
              <a:rPr lang="en-IE" baseline="0" dirty="0" smtClean="0"/>
              <a:t>planning (under development)</a:t>
            </a:r>
            <a:endParaRPr lang="en-IE" baseline="0" dirty="0" smtClean="0"/>
          </a:p>
          <a:p>
            <a:pPr lvl="1"/>
            <a:r>
              <a:rPr lang="en-IE" baseline="0" dirty="0" smtClean="0"/>
              <a:t>Commissioning: TBD</a:t>
            </a:r>
          </a:p>
          <a:p>
            <a:pPr lvl="1"/>
            <a:r>
              <a:rPr lang="en-IE" baseline="0" dirty="0" smtClean="0"/>
              <a:t>Operations: TBD, must include maintenance budget</a:t>
            </a:r>
          </a:p>
          <a:p>
            <a:pPr lvl="0"/>
            <a:r>
              <a:rPr lang="en-IE" baseline="0" dirty="0" smtClean="0"/>
              <a:t>Available budget</a:t>
            </a:r>
          </a:p>
          <a:p>
            <a:pPr lvl="1"/>
            <a:r>
              <a:rPr lang="en-IE" baseline="0" dirty="0" smtClean="0"/>
              <a:t>Waiting for Council outcome (October 24 for 2026; December </a:t>
            </a:r>
            <a:r>
              <a:rPr lang="en-IE" baseline="0" dirty="0" smtClean="0"/>
              <a:t>11 for </a:t>
            </a:r>
            <a:r>
              <a:rPr lang="en-IE" baseline="0" dirty="0" smtClean="0"/>
              <a:t>next years)</a:t>
            </a:r>
          </a:p>
          <a:p>
            <a:pPr lvl="1"/>
            <a:r>
              <a:rPr lang="en-IE" dirty="0" smtClean="0"/>
              <a:t>Member Labs</a:t>
            </a:r>
            <a:r>
              <a:rPr lang="en-IE" dirty="0" smtClean="0"/>
              <a:t>’ contributions? </a:t>
            </a:r>
          </a:p>
          <a:p>
            <a:pPr lvl="1"/>
            <a:r>
              <a:rPr lang="en-IE" dirty="0" smtClean="0"/>
              <a:t>EGO budget, common funds, … ? </a:t>
            </a:r>
            <a:endParaRPr lang="en-IE" dirty="0" smtClean="0"/>
          </a:p>
          <a:p>
            <a:pPr lvl="1"/>
            <a:r>
              <a:rPr lang="en-IE" dirty="0" smtClean="0"/>
              <a:t>In-kind contributions?</a:t>
            </a:r>
            <a:endParaRPr lang="en-IE" dirty="0" smtClean="0"/>
          </a:p>
          <a:p>
            <a:pPr lvl="0"/>
            <a:r>
              <a:rPr lang="en-IE" baseline="0" dirty="0" smtClean="0"/>
              <a:t>To </a:t>
            </a:r>
            <a:r>
              <a:rPr lang="en-IE" baseline="0" dirty="0" smtClean="0"/>
              <a:t>be sent to STAC and </a:t>
            </a:r>
            <a:r>
              <a:rPr lang="en-IE" baseline="0" dirty="0" smtClean="0"/>
              <a:t>AFC</a:t>
            </a:r>
          </a:p>
          <a:p>
            <a:pPr lvl="0"/>
            <a:r>
              <a:rPr lang="en-IE" dirty="0" smtClean="0"/>
              <a:t>Will we have the data in time for the Council? </a:t>
            </a:r>
            <a:endParaRPr lang="en-IE" baseline="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207" y="1186385"/>
            <a:ext cx="9483131" cy="8424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 bwMode="auto">
          <a:xfrm>
            <a:off x="1956226" y="1470939"/>
            <a:ext cx="1116000" cy="2520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7962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estimate of AdV+ budget profile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781391"/>
            <a:ext cx="6380799" cy="36759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167" y="4702316"/>
            <a:ext cx="9773584" cy="172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371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Conclusion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55814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 clarify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259" y="765166"/>
            <a:ext cx="9038356" cy="5935293"/>
          </a:xfrm>
        </p:spPr>
        <p:txBody>
          <a:bodyPr/>
          <a:lstStyle/>
          <a:p>
            <a:r>
              <a:rPr lang="en-IE" dirty="0" smtClean="0"/>
              <a:t>Budget </a:t>
            </a:r>
            <a:r>
              <a:rPr lang="en-IE" dirty="0" smtClean="0"/>
              <a:t>flow</a:t>
            </a:r>
            <a:endParaRPr lang="en-IE" dirty="0" smtClean="0"/>
          </a:p>
          <a:p>
            <a:pPr lvl="1"/>
            <a:r>
              <a:rPr lang="en-IE" dirty="0" smtClean="0"/>
              <a:t>Centrally </a:t>
            </a:r>
            <a:r>
              <a:rPr lang="en-IE" baseline="0" dirty="0" smtClean="0"/>
              <a:t>collected</a:t>
            </a:r>
            <a:r>
              <a:rPr lang="en-IE" baseline="0" dirty="0" smtClean="0"/>
              <a:t>, then distributed to the </a:t>
            </a:r>
            <a:r>
              <a:rPr lang="en-IE" baseline="0" dirty="0" smtClean="0"/>
              <a:t>projects, as in the past? </a:t>
            </a:r>
            <a:endParaRPr lang="en-IE" baseline="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baseline="0" dirty="0" smtClean="0"/>
              <a:t>Funding </a:t>
            </a:r>
            <a:r>
              <a:rPr lang="en-IE" baseline="0" dirty="0" smtClean="0"/>
              <a:t>agencies gave money to EGO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EGO made the purchases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EGO sent money to labs through conventions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+ in-kind contributions</a:t>
            </a:r>
          </a:p>
          <a:p>
            <a:pPr marL="457200" lvl="1" indent="0"/>
            <a:r>
              <a:rPr lang="en-IE" dirty="0" smtClean="0"/>
              <a:t>Other </a:t>
            </a:r>
            <a:r>
              <a:rPr lang="en-IE" dirty="0" smtClean="0"/>
              <a:t>scenario: (some</a:t>
            </a:r>
            <a:r>
              <a:rPr lang="en-IE" dirty="0" smtClean="0"/>
              <a:t>) budget</a:t>
            </a:r>
            <a:r>
              <a:rPr lang="en-IE" baseline="0" dirty="0" smtClean="0"/>
              <a:t> </a:t>
            </a:r>
            <a:r>
              <a:rPr lang="en-IE" baseline="0" dirty="0" smtClean="0"/>
              <a:t>given </a:t>
            </a:r>
            <a:r>
              <a:rPr lang="en-IE" baseline="0" dirty="0" smtClean="0"/>
              <a:t>directly to the labs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/>
              <a:t>Bad experience in the past (Advanced Virgo)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baseline="0" dirty="0" smtClean="0"/>
              <a:t>Reporting difficult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Laborious reconstruction of budget flow from rumours and hearsay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Money went back and forth CNRS &lt;-&gt; Lab each year =&gt; lost 200 </a:t>
            </a:r>
            <a:r>
              <a:rPr lang="en-IE" dirty="0" err="1" smtClean="0"/>
              <a:t>kE</a:t>
            </a:r>
            <a:endParaRPr lang="en-IE" dirty="0" smtClean="0"/>
          </a:p>
          <a:p>
            <a:pPr marL="30163" indent="0"/>
            <a:r>
              <a:rPr lang="en-IE" dirty="0" smtClean="0"/>
              <a:t>Common funds</a:t>
            </a:r>
          </a:p>
          <a:p>
            <a:pPr marL="457200" lvl="1" indent="0"/>
            <a:r>
              <a:rPr lang="en-IE" dirty="0" smtClean="0"/>
              <a:t>Go to EGO, VirgoLab, both?</a:t>
            </a:r>
          </a:p>
          <a:p>
            <a:pPr marL="914400" lvl="2" indent="0"/>
            <a:r>
              <a:rPr lang="en-IE" dirty="0" smtClean="0"/>
              <a:t>In the past: only for EGO running costs</a:t>
            </a:r>
          </a:p>
          <a:p>
            <a:pPr marL="457200" lvl="1" indent="0"/>
            <a:r>
              <a:rPr lang="en-IE" dirty="0" smtClean="0"/>
              <a:t>Global contributions, or </a:t>
            </a:r>
            <a:r>
              <a:rPr lang="en-IE" dirty="0" smtClean="0"/>
              <a:t>earmarked for a single</a:t>
            </a:r>
            <a:r>
              <a:rPr lang="en-IE" baseline="0" dirty="0" smtClean="0"/>
              <a:t> project, or even a single activity? </a:t>
            </a:r>
          </a:p>
          <a:p>
            <a:pPr lvl="0"/>
            <a:r>
              <a:rPr lang="en-IE" dirty="0" smtClean="0"/>
              <a:t>What is the calendar of the Member Lab resource pledge documents?</a:t>
            </a:r>
          </a:p>
          <a:p>
            <a:pPr lvl="1"/>
            <a:r>
              <a:rPr lang="en-IE" dirty="0" smtClean="0"/>
              <a:t>Must be signed</a:t>
            </a:r>
            <a:r>
              <a:rPr lang="en-IE" baseline="0" dirty="0" smtClean="0"/>
              <a:t> by </a:t>
            </a:r>
            <a:r>
              <a:rPr lang="en-IE" baseline="0" dirty="0" smtClean="0"/>
              <a:t>national </a:t>
            </a:r>
            <a:r>
              <a:rPr lang="en-IE" baseline="0" dirty="0" smtClean="0"/>
              <a:t>agency, PI, EGO director</a:t>
            </a:r>
          </a:p>
          <a:p>
            <a:pPr lvl="1"/>
            <a:r>
              <a:rPr lang="en-IE" baseline="0" dirty="0" smtClean="0"/>
              <a:t>In time for December Council? </a:t>
            </a:r>
            <a:endParaRPr lang="en-IE" baseline="0" dirty="0" smtClean="0"/>
          </a:p>
          <a:p>
            <a:pPr lvl="0"/>
            <a:r>
              <a:rPr lang="en-IE" dirty="0" smtClean="0"/>
              <a:t>When will we know how</a:t>
            </a:r>
            <a:r>
              <a:rPr lang="en-IE" baseline="0" dirty="0" smtClean="0"/>
              <a:t> much money will arrive when and from where?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23101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 Do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834" y="658725"/>
            <a:ext cx="8467725" cy="6066928"/>
          </a:xfrm>
        </p:spPr>
        <p:txBody>
          <a:bodyPr/>
          <a:lstStyle/>
          <a:p>
            <a:pPr lvl="0"/>
            <a:r>
              <a:rPr lang="en-IE" dirty="0" smtClean="0"/>
              <a:t>Solve </a:t>
            </a:r>
            <a:r>
              <a:rPr lang="en-IE" dirty="0"/>
              <a:t>the issue “VMD year vs. calendar year”</a:t>
            </a:r>
          </a:p>
          <a:p>
            <a:pPr lvl="0"/>
            <a:r>
              <a:rPr lang="en-IE" dirty="0" smtClean="0"/>
              <a:t>VMD </a:t>
            </a:r>
          </a:p>
          <a:p>
            <a:pPr lvl="1"/>
            <a:r>
              <a:rPr lang="en-IE" dirty="0" smtClean="0"/>
              <a:t>Prepare</a:t>
            </a:r>
            <a:r>
              <a:rPr lang="en-IE" baseline="0" dirty="0" smtClean="0"/>
              <a:t> VMD structure for 2026 pledges (25/10 – 08/11)</a:t>
            </a:r>
            <a:endParaRPr lang="en-IE" dirty="0" smtClean="0"/>
          </a:p>
          <a:p>
            <a:pPr lvl="1"/>
            <a:r>
              <a:rPr lang="en-IE" dirty="0" smtClean="0"/>
              <a:t>Add workforce needs in the VMD for comparing with pledges</a:t>
            </a:r>
          </a:p>
          <a:p>
            <a:pPr lvl="0"/>
            <a:r>
              <a:rPr lang="en-IE" dirty="0"/>
              <a:t>Create a VMD-like budget database</a:t>
            </a:r>
          </a:p>
          <a:p>
            <a:pPr lvl="1"/>
            <a:r>
              <a:rPr lang="en-IE" dirty="0"/>
              <a:t>Could it be ready in time?</a:t>
            </a:r>
          </a:p>
          <a:p>
            <a:pPr lvl="1"/>
            <a:r>
              <a:rPr lang="en-IE" dirty="0"/>
              <a:t>And be filled in time? </a:t>
            </a:r>
          </a:p>
          <a:p>
            <a:pPr lvl="1"/>
            <a:r>
              <a:rPr lang="en-IE" dirty="0"/>
              <a:t>Use </a:t>
            </a:r>
            <a:r>
              <a:rPr lang="en-IE" dirty="0" smtClean="0"/>
              <a:t>with VMD for </a:t>
            </a:r>
            <a:r>
              <a:rPr lang="en-IE" dirty="0"/>
              <a:t>creating members’ Resource Pledge </a:t>
            </a:r>
            <a:r>
              <a:rPr lang="en-IE" dirty="0" smtClean="0"/>
              <a:t>Documents</a:t>
            </a:r>
            <a:endParaRPr lang="en-IE" dirty="0" smtClean="0"/>
          </a:p>
          <a:p>
            <a:pPr lvl="0"/>
            <a:r>
              <a:rPr lang="en-IE" dirty="0" smtClean="0"/>
              <a:t>Determine </a:t>
            </a:r>
            <a:r>
              <a:rPr lang="en-IE" dirty="0" smtClean="0"/>
              <a:t>budget</a:t>
            </a:r>
            <a:r>
              <a:rPr lang="en-IE" baseline="0" dirty="0" smtClean="0"/>
              <a:t> needs for 3 projects</a:t>
            </a:r>
          </a:p>
          <a:p>
            <a:pPr lvl="1"/>
            <a:r>
              <a:rPr lang="en-IE" dirty="0" smtClean="0"/>
              <a:t>Upgrades: </a:t>
            </a:r>
            <a:r>
              <a:rPr lang="en-IE" dirty="0" smtClean="0"/>
              <a:t>from AdV+ WBS</a:t>
            </a:r>
          </a:p>
          <a:p>
            <a:pPr lvl="1"/>
            <a:r>
              <a:rPr lang="en-IE" dirty="0" smtClean="0"/>
              <a:t>Commissioning: any needs? </a:t>
            </a:r>
          </a:p>
          <a:p>
            <a:pPr lvl="1"/>
            <a:r>
              <a:rPr lang="en-IE" dirty="0" smtClean="0"/>
              <a:t>Operations: add maintenance needs;</a:t>
            </a:r>
            <a:r>
              <a:rPr lang="en-IE" baseline="0" dirty="0" smtClean="0"/>
              <a:t> anything else? </a:t>
            </a:r>
          </a:p>
          <a:p>
            <a:pPr lvl="0"/>
            <a:r>
              <a:rPr lang="en-IE" dirty="0" smtClean="0"/>
              <a:t>Set up mechanism </a:t>
            </a:r>
            <a:r>
              <a:rPr lang="en-IE" dirty="0" smtClean="0"/>
              <a:t>for</a:t>
            </a:r>
            <a:r>
              <a:rPr lang="en-IE" baseline="0" dirty="0" smtClean="0"/>
              <a:t> Member</a:t>
            </a:r>
            <a:r>
              <a:rPr lang="en-IE" dirty="0" smtClean="0"/>
              <a:t> Labs’ </a:t>
            </a:r>
            <a:r>
              <a:rPr lang="en-IE" baseline="0" dirty="0" smtClean="0"/>
              <a:t>Resource Pledge documents</a:t>
            </a:r>
            <a:endParaRPr lang="en-IE" dirty="0" smtClean="0"/>
          </a:p>
          <a:p>
            <a:pPr lvl="0"/>
            <a:r>
              <a:rPr lang="en-IE" dirty="0" smtClean="0"/>
              <a:t>Clarify</a:t>
            </a:r>
            <a:r>
              <a:rPr lang="en-IE" baseline="0" dirty="0" smtClean="0"/>
              <a:t> budget availability</a:t>
            </a:r>
          </a:p>
          <a:p>
            <a:pPr lvl="1"/>
            <a:r>
              <a:rPr lang="en-IE" dirty="0" smtClean="0"/>
              <a:t>Council contributions</a:t>
            </a:r>
          </a:p>
          <a:p>
            <a:pPr lvl="1"/>
            <a:r>
              <a:rPr lang="en-IE" dirty="0" smtClean="0"/>
              <a:t>Member lab contributions / common funds</a:t>
            </a:r>
          </a:p>
          <a:p>
            <a:pPr lvl="1"/>
            <a:r>
              <a:rPr lang="en-IE" dirty="0" smtClean="0"/>
              <a:t>In-kind</a:t>
            </a:r>
            <a:r>
              <a:rPr lang="en-IE" baseline="0" dirty="0" smtClean="0"/>
              <a:t> contributions</a:t>
            </a:r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3841709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Conclusion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00" y="1030288"/>
            <a:ext cx="10528300" cy="5097462"/>
          </a:xfrm>
        </p:spPr>
        <p:txBody>
          <a:bodyPr/>
          <a:lstStyle/>
          <a:p>
            <a:r>
              <a:rPr lang="en-IE" dirty="0"/>
              <a:t>Documents / presentations to be prepared</a:t>
            </a:r>
          </a:p>
          <a:p>
            <a:pPr lvl="1"/>
            <a:r>
              <a:rPr lang="en-IE" dirty="0"/>
              <a:t>Global resource pledge document</a:t>
            </a:r>
          </a:p>
          <a:p>
            <a:pPr lvl="2"/>
            <a:r>
              <a:rPr lang="en-IE" dirty="0" smtClean="0"/>
              <a:t>Based on member </a:t>
            </a:r>
            <a:r>
              <a:rPr lang="en-IE" dirty="0"/>
              <a:t>lab resource pledge documents</a:t>
            </a:r>
          </a:p>
          <a:p>
            <a:pPr lvl="2"/>
            <a:r>
              <a:rPr lang="en-IE" dirty="0"/>
              <a:t>To be collected and signed </a:t>
            </a:r>
            <a:endParaRPr lang="en-IE" dirty="0" smtClean="0"/>
          </a:p>
          <a:p>
            <a:pPr lvl="1"/>
            <a:r>
              <a:rPr lang="en-IE" dirty="0" smtClean="0"/>
              <a:t>Presentation to Council</a:t>
            </a:r>
          </a:p>
          <a:p>
            <a:pPr lvl="2"/>
            <a:r>
              <a:rPr lang="en-IE" dirty="0" smtClean="0"/>
              <a:t>Needed </a:t>
            </a:r>
            <a:r>
              <a:rPr lang="en-IE" dirty="0"/>
              <a:t>resources</a:t>
            </a:r>
          </a:p>
          <a:p>
            <a:pPr lvl="2"/>
            <a:r>
              <a:rPr lang="en-IE" dirty="0"/>
              <a:t>Pledged </a:t>
            </a:r>
            <a:r>
              <a:rPr lang="en-IE" dirty="0" smtClean="0"/>
              <a:t>resources</a:t>
            </a:r>
          </a:p>
          <a:p>
            <a:pPr lvl="1"/>
            <a:r>
              <a:rPr lang="en-IE" dirty="0" smtClean="0"/>
              <a:t>Budget strategy </a:t>
            </a:r>
            <a:r>
              <a:rPr lang="en-IE" dirty="0" smtClean="0"/>
              <a:t>for the next 3 years</a:t>
            </a:r>
            <a:endParaRPr lang="en-IE" dirty="0"/>
          </a:p>
          <a:p>
            <a:pPr rtl="0" eaLnBrk="0" fontAlgn="base" hangingPunct="0"/>
            <a:r>
              <a:rPr lang="en-IE" dirty="0"/>
              <a:t>General observation</a:t>
            </a:r>
          </a:p>
          <a:p>
            <a:pPr lvl="1" rtl="0" eaLnBrk="0" fontAlgn="base" hangingPunct="0"/>
            <a:r>
              <a:rPr lang="en-IE" dirty="0" smtClean="0"/>
              <a:t>Having a </a:t>
            </a:r>
            <a:r>
              <a:rPr lang="en-IE" dirty="0" smtClean="0"/>
              <a:t>complete/meaningful </a:t>
            </a:r>
            <a:r>
              <a:rPr lang="en-IE" dirty="0" smtClean="0"/>
              <a:t>resource plan for the December Council is </a:t>
            </a:r>
            <a:r>
              <a:rPr lang="en-IE" dirty="0" smtClean="0"/>
              <a:t>difficult</a:t>
            </a:r>
            <a:endParaRPr lang="en-IE" dirty="0"/>
          </a:p>
          <a:p>
            <a:pPr lvl="1">
              <a:defRPr/>
            </a:pPr>
            <a:r>
              <a:rPr lang="en-IE" dirty="0" smtClean="0"/>
              <a:t>Many</a:t>
            </a:r>
            <a:r>
              <a:rPr lang="en-IE" dirty="0" smtClean="0"/>
              <a:t> </a:t>
            </a:r>
            <a:r>
              <a:rPr lang="en-IE" dirty="0"/>
              <a:t>questions to be clarified before going on</a:t>
            </a:r>
          </a:p>
          <a:p>
            <a:pPr lvl="1" rtl="0" eaLnBrk="0" fontAlgn="base" hangingPunct="0"/>
            <a:r>
              <a:rPr lang="en-IE" dirty="0" smtClean="0"/>
              <a:t>Structures to be created, decisions to </a:t>
            </a:r>
            <a:r>
              <a:rPr lang="en-IE" dirty="0" smtClean="0"/>
              <a:t>take or wait for, </a:t>
            </a:r>
            <a:r>
              <a:rPr lang="en-IE" dirty="0" smtClean="0"/>
              <a:t>documents to be created and validated / signed / sent to committees </a:t>
            </a:r>
            <a:r>
              <a:rPr lang="en-IE" dirty="0" smtClean="0"/>
              <a:t>…</a:t>
            </a:r>
          </a:p>
          <a:p>
            <a:pPr lvl="0" rtl="0" eaLnBrk="0" fontAlgn="base" hangingPunct="0"/>
            <a:r>
              <a:rPr lang="en-IE" baseline="0" dirty="0" smtClean="0"/>
              <a:t>Reconsider the usefulness of starting the resource review already for 2026</a:t>
            </a:r>
            <a:endParaRPr lang="en-IE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687943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443163" y="3009900"/>
            <a:ext cx="7518400" cy="896938"/>
          </a:xfrm>
          <a:noFill/>
        </p:spPr>
        <p:txBody>
          <a:bodyPr/>
          <a:lstStyle/>
          <a:p>
            <a:r>
              <a:rPr lang="en-US" sz="1800" i="1" dirty="0">
                <a:solidFill>
                  <a:srgbClr val="009999"/>
                </a:solidFill>
                <a:effectLst/>
              </a:rPr>
              <a:t>End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 Review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536" y="896939"/>
            <a:ext cx="8467614" cy="57779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 bwMode="auto">
          <a:xfrm>
            <a:off x="6686377" y="1745672"/>
            <a:ext cx="3611642" cy="1921027"/>
          </a:xfrm>
          <a:prstGeom prst="rect">
            <a:avLst/>
          </a:prstGeom>
          <a:solidFill>
            <a:srgbClr val="3366FF">
              <a:alpha val="20000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7597460" y="657169"/>
            <a:ext cx="2569934" cy="307777"/>
          </a:xfrm>
          <a:prstGeom prst="rect">
            <a:avLst/>
          </a:prstGeom>
          <a:noFill/>
          <a:ln w="28575">
            <a:solidFill>
              <a:srgbClr val="3366FF"/>
            </a:solidFill>
          </a:ln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3366FF"/>
                </a:solidFill>
              </a:rPr>
              <a:t>December Council Session</a:t>
            </a:r>
            <a:endParaRPr lang="en-IE" dirty="0">
              <a:solidFill>
                <a:srgbClr val="3366FF"/>
              </a:solidFill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 bwMode="auto">
          <a:xfrm flipH="1">
            <a:off x="8564704" y="964946"/>
            <a:ext cx="317723" cy="755963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3174696" y="3882374"/>
            <a:ext cx="1213691" cy="180000"/>
          </a:xfrm>
          <a:prstGeom prst="rect">
            <a:avLst/>
          </a:prstGeom>
          <a:solidFill>
            <a:srgbClr val="3366FF">
              <a:alpha val="20000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11" name="TextBox 10"/>
          <p:cNvSpPr txBox="1"/>
          <p:nvPr/>
        </p:nvSpPr>
        <p:spPr>
          <a:xfrm>
            <a:off x="1938940" y="883756"/>
            <a:ext cx="1791324" cy="307777"/>
          </a:xfrm>
          <a:prstGeom prst="rect">
            <a:avLst/>
          </a:prstGeom>
          <a:noFill/>
          <a:ln w="28575">
            <a:solidFill>
              <a:srgbClr val="3366FF"/>
            </a:solidFill>
          </a:ln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3366FF"/>
                </a:solidFill>
              </a:rPr>
              <a:t>Review Procedure</a:t>
            </a:r>
            <a:endParaRPr lang="en-IE" dirty="0">
              <a:solidFill>
                <a:srgbClr val="3366FF"/>
              </a:solidFill>
            </a:endParaRPr>
          </a:p>
        </p:txBody>
      </p:sp>
      <p:cxnSp>
        <p:nvCxnSpPr>
          <p:cNvPr id="12" name="Straight Arrow Connector 11"/>
          <p:cNvCxnSpPr>
            <a:stCxn id="11" idx="2"/>
          </p:cNvCxnSpPr>
          <p:nvPr/>
        </p:nvCxnSpPr>
        <p:spPr bwMode="auto">
          <a:xfrm>
            <a:off x="2834603" y="1191533"/>
            <a:ext cx="699173" cy="2684571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6686378" y="4169578"/>
            <a:ext cx="3600000" cy="2448000"/>
          </a:xfrm>
          <a:prstGeom prst="rect">
            <a:avLst/>
          </a:prstGeom>
          <a:solidFill>
            <a:srgbClr val="C00000">
              <a:alpha val="20000"/>
            </a:srgbClr>
          </a:solidFill>
          <a:ln w="28575" algn="ctr">
            <a:solidFill>
              <a:srgbClr val="C00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3948171" y="657168"/>
            <a:ext cx="1725315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rgbClr val="C00000"/>
                </a:solidFill>
              </a:rPr>
              <a:t>Resource pledge documents</a:t>
            </a:r>
            <a:endParaRPr lang="en-IE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4818758" y="1191533"/>
            <a:ext cx="1809847" cy="3151363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686377" y="3685596"/>
            <a:ext cx="3611641" cy="309958"/>
          </a:xfrm>
          <a:prstGeom prst="rect">
            <a:avLst/>
          </a:prstGeom>
          <a:solidFill>
            <a:srgbClr val="FF9900">
              <a:alpha val="20000"/>
            </a:srgbClr>
          </a:solidFill>
          <a:ln w="28575" algn="ctr">
            <a:solidFill>
              <a:srgbClr val="FF99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19" name="TextBox 18"/>
          <p:cNvSpPr txBox="1"/>
          <p:nvPr/>
        </p:nvSpPr>
        <p:spPr>
          <a:xfrm>
            <a:off x="5767979" y="657169"/>
            <a:ext cx="1725315" cy="307777"/>
          </a:xfrm>
          <a:prstGeom prst="rect">
            <a:avLst/>
          </a:prstGeom>
          <a:noFill/>
          <a:ln w="28575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rgbClr val="FFC000"/>
                </a:solidFill>
              </a:rPr>
              <a:t>Budget forecast</a:t>
            </a:r>
            <a:endParaRPr lang="en-IE" dirty="0">
              <a:solidFill>
                <a:srgbClr val="FFC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6035706" y="964945"/>
            <a:ext cx="604540" cy="2820987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FF99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1927540" y="4127454"/>
            <a:ext cx="3840438" cy="2572235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  <a:ln w="28575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17" name="TextBox 16"/>
          <p:cNvSpPr txBox="1"/>
          <p:nvPr/>
        </p:nvSpPr>
        <p:spPr>
          <a:xfrm>
            <a:off x="0" y="3746979"/>
            <a:ext cx="2004075" cy="307777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chemeClr val="bg1">
                    <a:lumMod val="65000"/>
                  </a:schemeClr>
                </a:solidFill>
              </a:rPr>
              <a:t>July </a:t>
            </a:r>
            <a:r>
              <a:rPr lang="en-IE" dirty="0" smtClean="0">
                <a:solidFill>
                  <a:schemeClr val="bg1">
                    <a:lumMod val="65000"/>
                  </a:schemeClr>
                </a:solidFill>
              </a:rPr>
              <a:t>Council Session</a:t>
            </a:r>
            <a:endParaRPr lang="en-IE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0" name="Straight Arrow Connector 19"/>
          <p:cNvCxnSpPr>
            <a:stCxn id="17" idx="2"/>
          </p:cNvCxnSpPr>
          <p:nvPr/>
        </p:nvCxnSpPr>
        <p:spPr bwMode="auto">
          <a:xfrm>
            <a:off x="1002038" y="4054756"/>
            <a:ext cx="874498" cy="1289404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4637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 review planning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041" y="643283"/>
            <a:ext cx="9250877" cy="60165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Oval 2"/>
          <p:cNvSpPr/>
          <p:nvPr/>
        </p:nvSpPr>
        <p:spPr bwMode="auto">
          <a:xfrm>
            <a:off x="4263242" y="5371948"/>
            <a:ext cx="2018805" cy="216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4" name="TextBox 3"/>
          <p:cNvSpPr txBox="1"/>
          <p:nvPr/>
        </p:nvSpPr>
        <p:spPr>
          <a:xfrm>
            <a:off x="3396469" y="5315637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25/10</a:t>
            </a:r>
            <a:endParaRPr lang="en-I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8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 Review Procedure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6149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Required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387" y="1172792"/>
            <a:ext cx="10111317" cy="5097462"/>
          </a:xfrm>
        </p:spPr>
        <p:txBody>
          <a:bodyPr/>
          <a:lstStyle/>
          <a:p>
            <a:pPr rtl="0" eaLnBrk="0" fontAlgn="base" hangingPunct="0"/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Executed resource plan of year N </a:t>
            </a:r>
            <a:endParaRPr lang="en-IE" dirty="0">
              <a:solidFill>
                <a:schemeClr val="bg1">
                  <a:lumMod val="65000"/>
                </a:schemeClr>
              </a:solidFill>
            </a:endParaRPr>
          </a:p>
          <a:p>
            <a:pPr lvl="1" rtl="0" eaLnBrk="0" fontAlgn="base" hangingPunct="0"/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No such plan yet for past year</a:t>
            </a:r>
            <a:endParaRPr lang="en-IE" i="1" dirty="0">
              <a:solidFill>
                <a:schemeClr val="bg1">
                  <a:lumMod val="65000"/>
                </a:schemeClr>
              </a:solidFill>
            </a:endParaRPr>
          </a:p>
          <a:p>
            <a:pPr lvl="0"/>
            <a:r>
              <a:rPr lang="en-IE" dirty="0"/>
              <a:t>Resource needs from the VirgoLab projects</a:t>
            </a:r>
            <a:endParaRPr lang="en-IE" dirty="0"/>
          </a:p>
          <a:p>
            <a:pPr lvl="1"/>
            <a:r>
              <a:rPr lang="en-IE" dirty="0"/>
              <a:t>Budget</a:t>
            </a:r>
          </a:p>
          <a:p>
            <a:pPr lvl="1"/>
            <a:r>
              <a:rPr lang="en-IE" dirty="0"/>
              <a:t>Workforce</a:t>
            </a:r>
          </a:p>
          <a:p>
            <a:pPr lvl="0"/>
            <a:r>
              <a:rPr lang="en-IE" dirty="0"/>
              <a:t>Resource availability</a:t>
            </a:r>
          </a:p>
          <a:p>
            <a:pPr lvl="1"/>
            <a:r>
              <a:rPr lang="en-IE" dirty="0"/>
              <a:t>Budget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Funding agencies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 smtClean="0"/>
              <a:t>Cash</a:t>
            </a:r>
            <a:endParaRPr lang="en-I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/>
              <a:t>In-kind (“deliverables”)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/>
              <a:t>From </a:t>
            </a:r>
            <a:r>
              <a:rPr lang="en-IE" dirty="0" smtClean="0"/>
              <a:t>EGO </a:t>
            </a:r>
            <a:endParaRPr lang="en-I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/>
              <a:t>VirgoLab members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E" dirty="0"/>
              <a:t>Common funds</a:t>
            </a:r>
            <a:endParaRPr lang="en-IE" dirty="0"/>
          </a:p>
          <a:p>
            <a:pPr lvl="1"/>
            <a:r>
              <a:rPr lang="en-IE" dirty="0"/>
              <a:t>Workforce</a:t>
            </a:r>
          </a:p>
          <a:p>
            <a:pPr lvl="0"/>
            <a:r>
              <a:rPr lang="en-IE" dirty="0"/>
              <a:t>Mitigation for any discrepancies </a:t>
            </a:r>
            <a:r>
              <a:rPr lang="en-IE" dirty="0" smtClean="0"/>
              <a:t>pledged vs. needed</a:t>
            </a:r>
            <a:endParaRPr lang="en-IE" dirty="0"/>
          </a:p>
          <a:p>
            <a:pPr lvl="0"/>
            <a:r>
              <a:rPr lang="en-IE" dirty="0"/>
              <a:t>Opinions from STAC and AFC</a:t>
            </a:r>
          </a:p>
        </p:txBody>
      </p:sp>
    </p:spTree>
    <p:extLst>
      <p:ext uri="{BB962C8B-B14F-4D97-AF65-F5344CB8AC3E}">
        <p14:creationId xmlns:p14="http://schemas.microsoft.com/office/powerpoint/2010/main" val="22084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Workforce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8096" y="724815"/>
            <a:ext cx="7876054" cy="5783561"/>
          </a:xfrm>
        </p:spPr>
        <p:txBody>
          <a:bodyPr/>
          <a:lstStyle/>
          <a:p>
            <a:r>
              <a:rPr lang="en-IE" dirty="0" smtClean="0"/>
              <a:t>Workforce information </a:t>
            </a:r>
            <a:r>
              <a:rPr lang="en-IE" dirty="0" smtClean="0"/>
              <a:t>comes </a:t>
            </a:r>
            <a:r>
              <a:rPr lang="en-IE" dirty="0" smtClean="0"/>
              <a:t>from VMD</a:t>
            </a:r>
          </a:p>
          <a:p>
            <a:pPr lvl="1"/>
            <a:r>
              <a:rPr lang="en-IE" dirty="0" smtClean="0"/>
              <a:t>Procedure already </a:t>
            </a:r>
            <a:r>
              <a:rPr lang="en-IE" dirty="0" smtClean="0"/>
              <a:t>in </a:t>
            </a:r>
            <a:r>
              <a:rPr lang="en-IE" dirty="0" smtClean="0"/>
              <a:t>place</a:t>
            </a:r>
            <a:endParaRPr lang="en-IE" baseline="0" dirty="0" smtClean="0"/>
          </a:p>
          <a:p>
            <a:pPr lvl="1"/>
            <a:r>
              <a:rPr lang="en-IE" baseline="0" dirty="0" smtClean="0"/>
              <a:t>Extraction </a:t>
            </a:r>
            <a:r>
              <a:rPr lang="en-IE" baseline="0" dirty="0" smtClean="0"/>
              <a:t>of data for </a:t>
            </a:r>
            <a:r>
              <a:rPr lang="en-IE" baseline="0" dirty="0" smtClean="0"/>
              <a:t>reports possible</a:t>
            </a:r>
            <a:endParaRPr lang="en-IE" baseline="0" dirty="0" smtClean="0"/>
          </a:p>
          <a:p>
            <a:pPr lvl="0"/>
            <a:r>
              <a:rPr lang="en-IE" baseline="0" dirty="0" smtClean="0"/>
              <a:t>VMD setup</a:t>
            </a:r>
          </a:p>
          <a:p>
            <a:pPr lvl="1"/>
            <a:r>
              <a:rPr lang="en-IE" baseline="0" dirty="0" smtClean="0"/>
              <a:t>Tagging Virgo activities as “VirgoLab” already foreseen</a:t>
            </a:r>
          </a:p>
          <a:p>
            <a:pPr lvl="1"/>
            <a:r>
              <a:rPr lang="en-IE" baseline="0" dirty="0" smtClean="0"/>
              <a:t>Activity structure under the 3 projects exists, to be updated for 2026</a:t>
            </a:r>
          </a:p>
          <a:p>
            <a:pPr lvl="1"/>
            <a:r>
              <a:rPr lang="en-IE" dirty="0" smtClean="0"/>
              <a:t>Will be used for pledging and next year reporting</a:t>
            </a:r>
          </a:p>
          <a:p>
            <a:pPr lvl="0"/>
            <a:r>
              <a:rPr lang="en-IE" dirty="0" smtClean="0"/>
              <a:t>Workforce pledges start 25 October</a:t>
            </a:r>
          </a:p>
          <a:p>
            <a:pPr lvl="1"/>
            <a:r>
              <a:rPr lang="en-IE" dirty="0" smtClean="0"/>
              <a:t>Activity list to be consolidated by then</a:t>
            </a:r>
          </a:p>
          <a:p>
            <a:pPr marL="30163" indent="0"/>
            <a:r>
              <a:rPr lang="en-IE" dirty="0"/>
              <a:t>Information comes from individuals</a:t>
            </a:r>
          </a:p>
          <a:p>
            <a:pPr marL="457200" lvl="1" indent="0"/>
            <a:r>
              <a:rPr lang="en-IE" dirty="0"/>
              <a:t>Approval from agencies,… through Pledge Documents</a:t>
            </a:r>
          </a:p>
          <a:p>
            <a:pPr lvl="0"/>
            <a:r>
              <a:rPr lang="en-IE" dirty="0" smtClean="0">
                <a:solidFill>
                  <a:srgbClr val="C00000"/>
                </a:solidFill>
              </a:rPr>
              <a:t>Problem</a:t>
            </a:r>
            <a:endParaRPr lang="en-IE" dirty="0" smtClean="0">
              <a:solidFill>
                <a:srgbClr val="C00000"/>
              </a:solidFill>
            </a:endParaRPr>
          </a:p>
          <a:p>
            <a:pPr lvl="1"/>
            <a:r>
              <a:rPr lang="en-IE" dirty="0" smtClean="0"/>
              <a:t>VMD period:</a:t>
            </a:r>
            <a:r>
              <a:rPr lang="en-IE" baseline="0" dirty="0" smtClean="0"/>
              <a:t> October 1</a:t>
            </a:r>
            <a:r>
              <a:rPr lang="en-IE" baseline="30000" dirty="0" smtClean="0"/>
              <a:t>st</a:t>
            </a:r>
            <a:r>
              <a:rPr lang="en-IE" baseline="0" dirty="0" smtClean="0"/>
              <a:t> to September 30</a:t>
            </a:r>
            <a:r>
              <a:rPr lang="en-IE" baseline="30000" dirty="0" smtClean="0"/>
              <a:t>th</a:t>
            </a:r>
            <a:r>
              <a:rPr lang="en-IE" baseline="0" dirty="0" smtClean="0"/>
              <a:t> </a:t>
            </a:r>
          </a:p>
          <a:p>
            <a:pPr lvl="1"/>
            <a:r>
              <a:rPr lang="en-IE" dirty="0" smtClean="0"/>
              <a:t>Discrepancy </a:t>
            </a:r>
            <a:r>
              <a:rPr lang="en-IE" dirty="0"/>
              <a:t>with calendar year to be solved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Base </a:t>
            </a:r>
            <a:r>
              <a:rPr lang="en-IE" dirty="0" smtClean="0"/>
              <a:t>the Resource </a:t>
            </a:r>
            <a:r>
              <a:rPr lang="en-IE" dirty="0"/>
              <a:t>Report on VMD year (Oct-Sep)?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Extrapolate </a:t>
            </a:r>
            <a:r>
              <a:rPr lang="en-IE" dirty="0"/>
              <a:t>from VMD year to calendar year?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Ask </a:t>
            </a:r>
            <a:r>
              <a:rPr lang="en-IE" dirty="0"/>
              <a:t>that pledges cover Jan – Dec? </a:t>
            </a:r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458463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VMD Projects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750" y="1380942"/>
            <a:ext cx="6756190" cy="2834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 bwMode="auto">
          <a:xfrm>
            <a:off x="2825750" y="1463529"/>
            <a:ext cx="1776520" cy="309958"/>
          </a:xfrm>
          <a:prstGeom prst="rect">
            <a:avLst/>
          </a:prstGeom>
          <a:solidFill>
            <a:srgbClr val="FFC000">
              <a:alpha val="21961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6" name="Rectangle 5"/>
          <p:cNvSpPr/>
          <p:nvPr/>
        </p:nvSpPr>
        <p:spPr bwMode="auto">
          <a:xfrm>
            <a:off x="2825751" y="2143053"/>
            <a:ext cx="1195607" cy="309958"/>
          </a:xfrm>
          <a:prstGeom prst="rect">
            <a:avLst/>
          </a:prstGeom>
          <a:solidFill>
            <a:srgbClr val="FFC000">
              <a:alpha val="21961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7" name="Rectangle 6"/>
          <p:cNvSpPr/>
          <p:nvPr/>
        </p:nvSpPr>
        <p:spPr bwMode="auto">
          <a:xfrm>
            <a:off x="2825750" y="3197915"/>
            <a:ext cx="1421518" cy="309958"/>
          </a:xfrm>
          <a:prstGeom prst="rect">
            <a:avLst/>
          </a:prstGeom>
          <a:solidFill>
            <a:srgbClr val="FFC000">
              <a:alpha val="21961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2666612" y="4922618"/>
            <a:ext cx="7031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dirty="0"/>
              <a:t>3 VirgoLab projects relevant for the Resource Review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334129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80" y="959935"/>
            <a:ext cx="8793480" cy="464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VMD – 2025 Project structure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020" y="620979"/>
            <a:ext cx="3589020" cy="6141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 bwMode="auto">
          <a:xfrm>
            <a:off x="571599" y="929943"/>
            <a:ext cx="824381" cy="309958"/>
          </a:xfrm>
          <a:prstGeom prst="rect">
            <a:avLst/>
          </a:prstGeom>
          <a:solidFill>
            <a:srgbClr val="FFC000">
              <a:alpha val="40000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sp>
        <p:nvSpPr>
          <p:cNvPr id="8" name="Rectangle 7"/>
          <p:cNvSpPr/>
          <p:nvPr/>
        </p:nvSpPr>
        <p:spPr bwMode="auto">
          <a:xfrm>
            <a:off x="4390018" y="620194"/>
            <a:ext cx="1132799" cy="309958"/>
          </a:xfrm>
          <a:prstGeom prst="rect">
            <a:avLst/>
          </a:prstGeom>
          <a:solidFill>
            <a:srgbClr val="FFC000">
              <a:alpha val="40000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8376" y="649977"/>
            <a:ext cx="3208020" cy="6576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 bwMode="auto">
          <a:xfrm>
            <a:off x="8295449" y="620194"/>
            <a:ext cx="762337" cy="309958"/>
          </a:xfrm>
          <a:prstGeom prst="rect">
            <a:avLst/>
          </a:prstGeom>
          <a:solidFill>
            <a:srgbClr val="FFC000">
              <a:alpha val="40000"/>
            </a:srgbClr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3366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Budget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362" y="1111501"/>
            <a:ext cx="8058150" cy="4964446"/>
          </a:xfrm>
        </p:spPr>
        <p:txBody>
          <a:bodyPr/>
          <a:lstStyle/>
          <a:p>
            <a:r>
              <a:rPr lang="en-IE" dirty="0"/>
              <a:t>Budget pledging/reporting</a:t>
            </a:r>
          </a:p>
          <a:p>
            <a:pPr lvl="1"/>
            <a:r>
              <a:rPr lang="en-IE" dirty="0"/>
              <a:t>There is presently no collaboration-wide budget database </a:t>
            </a:r>
            <a:endParaRPr lang="en-IE" dirty="0" smtClean="0"/>
          </a:p>
          <a:p>
            <a:pPr lvl="1"/>
            <a:r>
              <a:rPr lang="en-IE" dirty="0" smtClean="0"/>
              <a:t>Extraction by</a:t>
            </a:r>
            <a:r>
              <a:rPr lang="en-IE" baseline="0" dirty="0" smtClean="0"/>
              <a:t> hand from </a:t>
            </a:r>
            <a:r>
              <a:rPr lang="en-IE" baseline="0" dirty="0" smtClean="0"/>
              <a:t>documents inefficient/error-prone</a:t>
            </a:r>
          </a:p>
          <a:p>
            <a:pPr lvl="0"/>
            <a:r>
              <a:rPr lang="en-IE" dirty="0" smtClean="0"/>
              <a:t>We </a:t>
            </a:r>
            <a:r>
              <a:rPr lang="en-IE" dirty="0" smtClean="0"/>
              <a:t>need a VMD-like tool for collecting the budget information</a:t>
            </a:r>
          </a:p>
          <a:p>
            <a:pPr lvl="1"/>
            <a:r>
              <a:rPr lang="en-IE" dirty="0" smtClean="0"/>
              <a:t>Many requirements are the</a:t>
            </a:r>
            <a:r>
              <a:rPr lang="en-IE" baseline="0" dirty="0" smtClean="0"/>
              <a:t> same as in the VMD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/>
              <a:t>Definition of project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Pledging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Reporting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Validating by the project coordinators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Project structure (WBS) must be the same as in existing VMD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Accessibility by collaboration members (PI’s)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dirty="0" smtClean="0"/>
              <a:t>Extraction of </a:t>
            </a:r>
            <a:r>
              <a:rPr lang="en-IE" dirty="0" smtClean="0"/>
              <a:t>reports (automatically build Resource Pledge docs?)</a:t>
            </a:r>
            <a:endParaRPr lang="en-IE" dirty="0" smtClean="0"/>
          </a:p>
          <a:p>
            <a:pPr marL="457200" lvl="1" indent="0"/>
            <a:r>
              <a:rPr lang="en-IE" dirty="0" smtClean="0"/>
              <a:t>“VirgoLab Budget Database (VBD)” </a:t>
            </a:r>
            <a:r>
              <a:rPr lang="en-IE" dirty="0" smtClean="0"/>
              <a:t>?</a:t>
            </a:r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171318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 Pledge Documents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888239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Lucida Sans Unicode"/>
      </a:majorFont>
      <a:minorFont>
        <a:latin typeface="Verdan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algn="ctr">
          <a:solidFill>
            <a:srgbClr val="FF0000"/>
          </a:solidFill>
          <a:round/>
          <a:headEnd/>
          <a:tailEnd/>
        </a:ln>
      </a:spPr>
      <a:bodyPr wrap="none" lIns="90000" tIns="46800" rIns="90000" bIns="46800" anchor="ctr">
        <a:spAutoFit/>
      </a:bodyPr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osurdo_AdV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4448</TotalTime>
  <Words>838</Words>
  <Application>Microsoft Office PowerPoint</Application>
  <PresentationFormat>Widescreen</PresentationFormat>
  <Paragraphs>143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ＭＳ Ｐゴシック</vt:lpstr>
      <vt:lpstr>Arial</vt:lpstr>
      <vt:lpstr>Calibri</vt:lpstr>
      <vt:lpstr>Lucida Sans Unicode</vt:lpstr>
      <vt:lpstr>Microsoft Sans Serif</vt:lpstr>
      <vt:lpstr>Times</vt:lpstr>
      <vt:lpstr>Times New Roman</vt:lpstr>
      <vt:lpstr>Verdana</vt:lpstr>
      <vt:lpstr>Wingdings</vt:lpstr>
      <vt:lpstr>Default Design</vt:lpstr>
      <vt:lpstr>Losurdo_AdV_theme</vt:lpstr>
      <vt:lpstr>Resource planning</vt:lpstr>
      <vt:lpstr>Resource Review</vt:lpstr>
      <vt:lpstr>Resource Review Procedure</vt:lpstr>
      <vt:lpstr>Required information</vt:lpstr>
      <vt:lpstr>Workforce</vt:lpstr>
      <vt:lpstr>VMD Projects</vt:lpstr>
      <vt:lpstr>VMD – 2025 Project structure</vt:lpstr>
      <vt:lpstr>Budget information</vt:lpstr>
      <vt:lpstr>Resource Pledge Documents</vt:lpstr>
      <vt:lpstr>Resource pledge document</vt:lpstr>
      <vt:lpstr>Generation of Resource Pledge Documents</vt:lpstr>
      <vt:lpstr>Budget strategy</vt:lpstr>
      <vt:lpstr>Budget strategy</vt:lpstr>
      <vt:lpstr>Current estimate of AdV+ budget profile</vt:lpstr>
      <vt:lpstr>Conclusion</vt:lpstr>
      <vt:lpstr>To clarify</vt:lpstr>
      <vt:lpstr>To Do</vt:lpstr>
      <vt:lpstr>Conclusion</vt:lpstr>
      <vt:lpstr>End</vt:lpstr>
      <vt:lpstr>Resource review planning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Virgo alignment status</dc:title>
  <dc:creator>Henrich Heitmann</dc:creator>
  <cp:lastModifiedBy>Henrich Heitmann</cp:lastModifiedBy>
  <cp:revision>441</cp:revision>
  <dcterms:modified xsi:type="dcterms:W3CDTF">2025-10-07T12:15:08Z</dcterms:modified>
</cp:coreProperties>
</file>