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8"/>
  </p:notesMasterIdLst>
  <p:sldIdLst>
    <p:sldId id="256" r:id="rId2"/>
    <p:sldId id="278" r:id="rId3"/>
    <p:sldId id="275" r:id="rId4"/>
    <p:sldId id="279" r:id="rId5"/>
    <p:sldId id="280" r:id="rId6"/>
    <p:sldId id="264" r:id="rId7"/>
    <p:sldId id="259" r:id="rId8"/>
    <p:sldId id="260" r:id="rId9"/>
    <p:sldId id="276" r:id="rId10"/>
    <p:sldId id="277" r:id="rId11"/>
    <p:sldId id="281" r:id="rId12"/>
    <p:sldId id="265" r:id="rId13"/>
    <p:sldId id="273" r:id="rId14"/>
    <p:sldId id="268" r:id="rId15"/>
    <p:sldId id="271" r:id="rId16"/>
    <p:sldId id="274" r:id="rId1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BEF4"/>
    <a:srgbClr val="CB86EA"/>
    <a:srgbClr val="0089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Stile medio 1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DBED569-4797-4DF1-A0F4-6AAB3CD982D8}" styleName="Stile chiaro 3 - Colore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7" autoAdjust="0"/>
    <p:restoredTop sz="96416" autoAdjust="0"/>
  </p:normalViewPr>
  <p:slideViewPr>
    <p:cSldViewPr snapToGrid="0">
      <p:cViewPr varScale="1">
        <p:scale>
          <a:sx n="109" d="100"/>
          <a:sy n="109" d="100"/>
        </p:scale>
        <p:origin x="666" y="10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818F1F-49DC-4821-BC3E-D92163CBB150}" type="datetimeFigureOut">
              <a:rPr lang="en-GB" smtClean="0"/>
              <a:t>03/10/2025</a:t>
            </a:fld>
            <a:endParaRPr lang="en-GB" dirty="0"/>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GB"/>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239570-7828-4130-B1D6-A59A74894806}" type="slidenum">
              <a:rPr lang="en-GB" smtClean="0"/>
              <a:t>‹N›</a:t>
            </a:fld>
            <a:endParaRPr lang="en-GB" dirty="0"/>
          </a:p>
        </p:txBody>
      </p:sp>
    </p:spTree>
    <p:extLst>
      <p:ext uri="{BB962C8B-B14F-4D97-AF65-F5344CB8AC3E}">
        <p14:creationId xmlns:p14="http://schemas.microsoft.com/office/powerpoint/2010/main" val="1062136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A4776E08-0B3E-41C6-9AB6-4C4039EFD9C0}"/>
              </a:ext>
            </a:extLst>
          </p:cNvPr>
          <p:cNvSpPr>
            <a:spLocks noGrp="1"/>
          </p:cNvSpPr>
          <p:nvPr>
            <p:ph type="subTitle" idx="1"/>
          </p:nvPr>
        </p:nvSpPr>
        <p:spPr>
          <a:xfrm>
            <a:off x="719999" y="3602038"/>
            <a:ext cx="10751999"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endParaRPr lang="it-IT" dirty="0"/>
          </a:p>
        </p:txBody>
      </p:sp>
      <p:sp>
        <p:nvSpPr>
          <p:cNvPr id="78" name="Titolo 77">
            <a:extLst>
              <a:ext uri="{FF2B5EF4-FFF2-40B4-BE49-F238E27FC236}">
                <a16:creationId xmlns:a16="http://schemas.microsoft.com/office/drawing/2014/main" id="{C5311155-7095-4C68-8326-07F8DC309E63}"/>
              </a:ext>
            </a:extLst>
          </p:cNvPr>
          <p:cNvSpPr>
            <a:spLocks noGrp="1"/>
          </p:cNvSpPr>
          <p:nvPr>
            <p:ph type="title"/>
          </p:nvPr>
        </p:nvSpPr>
        <p:spPr>
          <a:xfrm>
            <a:off x="720000" y="1674674"/>
            <a:ext cx="10752000" cy="1754326"/>
          </a:xfrm>
        </p:spPr>
        <p:txBody>
          <a:bodyPr anchor="b" anchorCtr="1"/>
          <a:lstStyle>
            <a:lvl1pPr algn="ctr">
              <a:defRPr sz="6000"/>
            </a:lvl1pPr>
          </a:lstStyle>
          <a:p>
            <a:r>
              <a:rPr lang="it-IT" dirty="0"/>
              <a:t>Fare clic per modificare lo stile del titolo dello schema</a:t>
            </a:r>
          </a:p>
        </p:txBody>
      </p:sp>
    </p:spTree>
    <p:extLst>
      <p:ext uri="{BB962C8B-B14F-4D97-AF65-F5344CB8AC3E}">
        <p14:creationId xmlns:p14="http://schemas.microsoft.com/office/powerpoint/2010/main" val="2020234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153771D-3E76-4BC0-BF34-D83F0529DFCD}"/>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Titolo 6">
            <a:extLst>
              <a:ext uri="{FF2B5EF4-FFF2-40B4-BE49-F238E27FC236}">
                <a16:creationId xmlns:a16="http://schemas.microsoft.com/office/drawing/2014/main" id="{EB1DA487-F258-4D99-B0CF-0333CAC62A87}"/>
              </a:ext>
            </a:extLst>
          </p:cNvPr>
          <p:cNvSpPr>
            <a:spLocks noGrp="1"/>
          </p:cNvSpPr>
          <p:nvPr>
            <p:ph type="title"/>
          </p:nvPr>
        </p:nvSpPr>
        <p:spPr/>
        <p:txBody>
          <a:bodyPr/>
          <a:lstStyle/>
          <a:p>
            <a:r>
              <a:rPr lang="it-IT"/>
              <a:t>Fare clic per modificare lo stile del titolo dello schema</a:t>
            </a:r>
          </a:p>
        </p:txBody>
      </p:sp>
      <p:sp>
        <p:nvSpPr>
          <p:cNvPr id="2" name="Segnaposto numero diapositiva 1">
            <a:extLst>
              <a:ext uri="{FF2B5EF4-FFF2-40B4-BE49-F238E27FC236}">
                <a16:creationId xmlns:a16="http://schemas.microsoft.com/office/drawing/2014/main" id="{33C2D4BC-0F07-4C9F-8610-1CFE2E766718}"/>
              </a:ext>
            </a:extLst>
          </p:cNvPr>
          <p:cNvSpPr>
            <a:spLocks noGrp="1"/>
          </p:cNvSpPr>
          <p:nvPr>
            <p:ph type="sldNum" sz="quarter" idx="10"/>
          </p:nvPr>
        </p:nvSpPr>
        <p:spPr/>
        <p:txBody>
          <a:bodyPr/>
          <a:lstStyle/>
          <a:p>
            <a:fld id="{FF5090E5-DA23-46E3-934B-EA253CDAEF5B}" type="slidenum">
              <a:rPr lang="en-GB" smtClean="0"/>
              <a:pPr/>
              <a:t>‹N›</a:t>
            </a:fld>
            <a:endParaRPr lang="en-GB" dirty="0"/>
          </a:p>
        </p:txBody>
      </p:sp>
    </p:spTree>
    <p:extLst>
      <p:ext uri="{BB962C8B-B14F-4D97-AF65-F5344CB8AC3E}">
        <p14:creationId xmlns:p14="http://schemas.microsoft.com/office/powerpoint/2010/main" val="4043296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65948F-8855-4962-8E9E-16F1FA06A335}"/>
              </a:ext>
            </a:extLst>
          </p:cNvPr>
          <p:cNvSpPr>
            <a:spLocks noGrp="1"/>
          </p:cNvSpPr>
          <p:nvPr>
            <p:ph type="title"/>
          </p:nvPr>
        </p:nvSpPr>
        <p:spPr>
          <a:xfrm>
            <a:off x="831850" y="2974348"/>
            <a:ext cx="10515600" cy="1588127"/>
          </a:xfrm>
          <a:prstGeom prst="rect">
            <a:avLst/>
          </a:prstGeom>
        </p:spPr>
        <p:txBody>
          <a:bodyPr anchor="b"/>
          <a:lstStyle>
            <a:lvl1pPr>
              <a:defRPr sz="5400"/>
            </a:lvl1p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532DEABB-7DC6-4F02-A411-EED23437053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numero diapositiva 3">
            <a:extLst>
              <a:ext uri="{FF2B5EF4-FFF2-40B4-BE49-F238E27FC236}">
                <a16:creationId xmlns:a16="http://schemas.microsoft.com/office/drawing/2014/main" id="{44F6634A-E2BD-4011-A00C-FCA7A600A468}"/>
              </a:ext>
            </a:extLst>
          </p:cNvPr>
          <p:cNvSpPr>
            <a:spLocks noGrp="1"/>
          </p:cNvSpPr>
          <p:nvPr>
            <p:ph type="sldNum" sz="quarter" idx="10"/>
          </p:nvPr>
        </p:nvSpPr>
        <p:spPr/>
        <p:txBody>
          <a:bodyPr/>
          <a:lstStyle/>
          <a:p>
            <a:fld id="{FF5090E5-DA23-46E3-934B-EA253CDAEF5B}" type="slidenum">
              <a:rPr lang="en-GB" smtClean="0"/>
              <a:pPr/>
              <a:t>‹N›</a:t>
            </a:fld>
            <a:endParaRPr lang="en-GB" dirty="0"/>
          </a:p>
        </p:txBody>
      </p:sp>
    </p:spTree>
    <p:extLst>
      <p:ext uri="{BB962C8B-B14F-4D97-AF65-F5344CB8AC3E}">
        <p14:creationId xmlns:p14="http://schemas.microsoft.com/office/powerpoint/2010/main" val="1569587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6" name="Titolo 5">
            <a:extLst>
              <a:ext uri="{FF2B5EF4-FFF2-40B4-BE49-F238E27FC236}">
                <a16:creationId xmlns:a16="http://schemas.microsoft.com/office/drawing/2014/main" id="{1D666E08-E2F1-4186-A8CF-26FC0246D0A2}"/>
              </a:ext>
            </a:extLst>
          </p:cNvPr>
          <p:cNvSpPr>
            <a:spLocks noGrp="1"/>
          </p:cNvSpPr>
          <p:nvPr>
            <p:ph type="title"/>
          </p:nvPr>
        </p:nvSpPr>
        <p:spPr/>
        <p:txBody>
          <a:bodyPr/>
          <a:lstStyle/>
          <a:p>
            <a:r>
              <a:rPr lang="it-IT"/>
              <a:t>Fare clic per modificare lo stile del titolo dello schema</a:t>
            </a:r>
          </a:p>
        </p:txBody>
      </p:sp>
      <p:sp>
        <p:nvSpPr>
          <p:cNvPr id="2" name="Segnaposto numero diapositiva 1">
            <a:extLst>
              <a:ext uri="{FF2B5EF4-FFF2-40B4-BE49-F238E27FC236}">
                <a16:creationId xmlns:a16="http://schemas.microsoft.com/office/drawing/2014/main" id="{C5242C9E-A0DE-47EA-AA3E-A5E1B5962FD7}"/>
              </a:ext>
            </a:extLst>
          </p:cNvPr>
          <p:cNvSpPr>
            <a:spLocks noGrp="1"/>
          </p:cNvSpPr>
          <p:nvPr>
            <p:ph type="sldNum" sz="quarter" idx="10"/>
          </p:nvPr>
        </p:nvSpPr>
        <p:spPr/>
        <p:txBody>
          <a:bodyPr/>
          <a:lstStyle/>
          <a:p>
            <a:fld id="{FF5090E5-DA23-46E3-934B-EA253CDAEF5B}" type="slidenum">
              <a:rPr lang="en-GB" smtClean="0"/>
              <a:pPr/>
              <a:t>‹N›</a:t>
            </a:fld>
            <a:endParaRPr lang="en-GB" dirty="0"/>
          </a:p>
        </p:txBody>
      </p:sp>
    </p:spTree>
    <p:extLst>
      <p:ext uri="{BB962C8B-B14F-4D97-AF65-F5344CB8AC3E}">
        <p14:creationId xmlns:p14="http://schemas.microsoft.com/office/powerpoint/2010/main" val="2872798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86AD56AF-2266-4B0D-AB1B-70C2C17F126E}"/>
              </a:ext>
            </a:extLst>
          </p:cNvPr>
          <p:cNvSpPr>
            <a:spLocks noGrp="1"/>
          </p:cNvSpPr>
          <p:nvPr>
            <p:ph type="sldNum" sz="quarter" idx="10"/>
          </p:nvPr>
        </p:nvSpPr>
        <p:spPr/>
        <p:txBody>
          <a:bodyPr/>
          <a:lstStyle/>
          <a:p>
            <a:fld id="{FF5090E5-DA23-46E3-934B-EA253CDAEF5B}" type="slidenum">
              <a:rPr lang="en-GB" smtClean="0"/>
              <a:pPr/>
              <a:t>‹N›</a:t>
            </a:fld>
            <a:endParaRPr lang="en-GB" dirty="0"/>
          </a:p>
        </p:txBody>
      </p:sp>
    </p:spTree>
    <p:extLst>
      <p:ext uri="{BB962C8B-B14F-4D97-AF65-F5344CB8AC3E}">
        <p14:creationId xmlns:p14="http://schemas.microsoft.com/office/powerpoint/2010/main" val="3745798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CF5D3CA8-0525-459C-91E0-3D7586916FCE}"/>
              </a:ext>
            </a:extLst>
          </p:cNvPr>
          <p:cNvSpPr>
            <a:spLocks noGrp="1"/>
          </p:cNvSpPr>
          <p:nvPr>
            <p:ph type="body" idx="1"/>
          </p:nvPr>
        </p:nvSpPr>
        <p:spPr>
          <a:xfrm>
            <a:off x="179999" y="1117130"/>
            <a:ext cx="11825035" cy="5059833"/>
          </a:xfrm>
          <a:prstGeom prst="rect">
            <a:avLst/>
          </a:prstGeom>
        </p:spPr>
        <p:txBody>
          <a:bodyPr vert="horz" lIns="91440" tIns="45720" rIns="91440" bIns="45720" rtlCol="0">
            <a:normAutofit/>
          </a:bodyPr>
          <a:lstStyle/>
          <a:p>
            <a:pPr lvl="0"/>
            <a:r>
              <a:rPr lang="it-IT" dirty="0"/>
              <a:t>Modifica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pic>
        <p:nvPicPr>
          <p:cNvPr id="7" name="Picture 37">
            <a:extLst>
              <a:ext uri="{FF2B5EF4-FFF2-40B4-BE49-F238E27FC236}">
                <a16:creationId xmlns:a16="http://schemas.microsoft.com/office/drawing/2014/main" id="{4A734878-EF7E-43FD-99FB-3AC1240D9544}"/>
              </a:ext>
            </a:extLst>
          </p:cNvPr>
          <p:cNvPicPr>
            <a:picLocks noChangeAspect="1"/>
          </p:cNvPicPr>
          <p:nvPr userDrawn="1"/>
        </p:nvPicPr>
        <p:blipFill>
          <a:blip r:embed="rId7"/>
          <a:srcRect/>
          <a:stretch>
            <a:fillRect/>
          </a:stretch>
        </p:blipFill>
        <p:spPr>
          <a:xfrm>
            <a:off x="9756000" y="6379757"/>
            <a:ext cx="2289600" cy="285393"/>
          </a:xfrm>
          <a:prstGeom prst="rect">
            <a:avLst/>
          </a:prstGeom>
        </p:spPr>
      </p:pic>
      <p:pic>
        <p:nvPicPr>
          <p:cNvPr id="8" name="Immagine 7">
            <a:extLst>
              <a:ext uri="{FF2B5EF4-FFF2-40B4-BE49-F238E27FC236}">
                <a16:creationId xmlns:a16="http://schemas.microsoft.com/office/drawing/2014/main" id="{32184ACB-EE1A-4F02-AB4D-C2AE52A3FFFE}"/>
              </a:ext>
            </a:extLst>
          </p:cNvPr>
          <p:cNvPicPr>
            <a:picLocks noChangeAspect="1"/>
          </p:cNvPicPr>
          <p:nvPr userDrawn="1"/>
        </p:nvPicPr>
        <p:blipFill rotWithShape="1">
          <a:blip r:embed="rId8"/>
          <a:srcRect t="56445" r="43336"/>
          <a:stretch/>
        </p:blipFill>
        <p:spPr>
          <a:xfrm>
            <a:off x="6419501" y="0"/>
            <a:ext cx="5772499" cy="3693601"/>
          </a:xfrm>
          <a:prstGeom prst="rect">
            <a:avLst/>
          </a:prstGeom>
        </p:spPr>
      </p:pic>
      <p:pic>
        <p:nvPicPr>
          <p:cNvPr id="9" name="Immagine 8">
            <a:extLst>
              <a:ext uri="{FF2B5EF4-FFF2-40B4-BE49-F238E27FC236}">
                <a16:creationId xmlns:a16="http://schemas.microsoft.com/office/drawing/2014/main" id="{69DDC822-5723-4D06-8295-2EED59C24D88}"/>
              </a:ext>
            </a:extLst>
          </p:cNvPr>
          <p:cNvPicPr>
            <a:picLocks noChangeAspect="1"/>
          </p:cNvPicPr>
          <p:nvPr userDrawn="1"/>
        </p:nvPicPr>
        <p:blipFill rotWithShape="1">
          <a:blip r:embed="rId9"/>
          <a:srcRect l="69075" b="18494"/>
          <a:stretch/>
        </p:blipFill>
        <p:spPr>
          <a:xfrm>
            <a:off x="0" y="2400796"/>
            <a:ext cx="4130798" cy="4457204"/>
          </a:xfrm>
          <a:prstGeom prst="rect">
            <a:avLst/>
          </a:prstGeom>
        </p:spPr>
      </p:pic>
      <p:sp>
        <p:nvSpPr>
          <p:cNvPr id="10" name="Segnaposto titolo 9">
            <a:extLst>
              <a:ext uri="{FF2B5EF4-FFF2-40B4-BE49-F238E27FC236}">
                <a16:creationId xmlns:a16="http://schemas.microsoft.com/office/drawing/2014/main" id="{609BEB73-2C36-477B-A788-0A6A19364962}"/>
              </a:ext>
            </a:extLst>
          </p:cNvPr>
          <p:cNvSpPr>
            <a:spLocks noGrp="1"/>
          </p:cNvSpPr>
          <p:nvPr>
            <p:ph type="title"/>
          </p:nvPr>
        </p:nvSpPr>
        <p:spPr>
          <a:xfrm>
            <a:off x="179999" y="180000"/>
            <a:ext cx="11825035" cy="757130"/>
          </a:xfrm>
          <a:prstGeom prst="rect">
            <a:avLst/>
          </a:prstGeom>
        </p:spPr>
        <p:txBody>
          <a:bodyPr vert="horz" wrap="square" lIns="91440" tIns="45720" rIns="91440" bIns="45720" rtlCol="0" anchor="t" anchorCtr="0">
            <a:spAutoFit/>
          </a:bodyPr>
          <a:lstStyle/>
          <a:p>
            <a:r>
              <a:rPr lang="it-IT" dirty="0"/>
              <a:t>Fare clic per modificare lo stile del titolo</a:t>
            </a:r>
          </a:p>
        </p:txBody>
      </p:sp>
      <p:sp>
        <p:nvSpPr>
          <p:cNvPr id="2" name="Segnaposto numero diapositiva 1">
            <a:extLst>
              <a:ext uri="{FF2B5EF4-FFF2-40B4-BE49-F238E27FC236}">
                <a16:creationId xmlns:a16="http://schemas.microsoft.com/office/drawing/2014/main" id="{31CBAD91-93F5-4798-BEF0-EE09127E78D2}"/>
              </a:ext>
            </a:extLst>
          </p:cNvPr>
          <p:cNvSpPr>
            <a:spLocks noGrp="1"/>
          </p:cNvSpPr>
          <p:nvPr>
            <p:ph type="sldNum" sz="quarter" idx="4"/>
          </p:nvPr>
        </p:nvSpPr>
        <p:spPr>
          <a:xfrm>
            <a:off x="5047901" y="6356350"/>
            <a:ext cx="27432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FF5090E5-DA23-46E3-934B-EA253CDAEF5B}" type="slidenum">
              <a:rPr lang="en-GB" smtClean="0"/>
              <a:pPr/>
              <a:t>‹N›</a:t>
            </a:fld>
            <a:endParaRPr lang="en-GB" dirty="0"/>
          </a:p>
        </p:txBody>
      </p:sp>
    </p:spTree>
    <p:extLst>
      <p:ext uri="{BB962C8B-B14F-4D97-AF65-F5344CB8AC3E}">
        <p14:creationId xmlns:p14="http://schemas.microsoft.com/office/powerpoint/2010/main" val="30164766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6" r:id="rId4"/>
    <p:sldLayoutId id="2147483667" r:id="rId5"/>
  </p:sldLayoutIdLst>
  <p:hf hdr="0" ftr="0" dt="0"/>
  <p:txStyles>
    <p:titleStyle>
      <a:lvl1pPr algn="l" defTabSz="914400" rtl="0" eaLnBrk="1" latinLnBrk="0" hangingPunct="1">
        <a:lnSpc>
          <a:spcPct val="90000"/>
        </a:lnSpc>
        <a:spcBef>
          <a:spcPct val="0"/>
        </a:spcBef>
        <a:buNone/>
        <a:defRPr sz="4800" b="1" kern="1200" baseline="0">
          <a:solidFill>
            <a:srgbClr val="00898B"/>
          </a:solidFill>
          <a:latin typeface="Calibri" panose="020F0502020204030204" pitchFamily="34" charset="0"/>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ottotitolo 10">
            <a:extLst>
              <a:ext uri="{FF2B5EF4-FFF2-40B4-BE49-F238E27FC236}">
                <a16:creationId xmlns:a16="http://schemas.microsoft.com/office/drawing/2014/main" id="{5F2B3B43-D1AF-49E7-B4A3-8A9DF7C12088}"/>
              </a:ext>
            </a:extLst>
          </p:cNvPr>
          <p:cNvSpPr>
            <a:spLocks noGrp="1"/>
          </p:cNvSpPr>
          <p:nvPr>
            <p:ph type="subTitle" idx="1"/>
          </p:nvPr>
        </p:nvSpPr>
        <p:spPr/>
        <p:txBody>
          <a:bodyPr/>
          <a:lstStyle/>
          <a:p>
            <a:endParaRPr lang="it-IT" dirty="0"/>
          </a:p>
        </p:txBody>
      </p:sp>
      <p:sp>
        <p:nvSpPr>
          <p:cNvPr id="2" name="Titolo 1">
            <a:extLst>
              <a:ext uri="{FF2B5EF4-FFF2-40B4-BE49-F238E27FC236}">
                <a16:creationId xmlns:a16="http://schemas.microsoft.com/office/drawing/2014/main" id="{99F8B13F-6152-46F8-B132-1895B416C4E3}"/>
              </a:ext>
            </a:extLst>
          </p:cNvPr>
          <p:cNvSpPr>
            <a:spLocks noGrp="1"/>
          </p:cNvSpPr>
          <p:nvPr>
            <p:ph type="title"/>
          </p:nvPr>
        </p:nvSpPr>
        <p:spPr>
          <a:xfrm>
            <a:off x="720000" y="2505670"/>
            <a:ext cx="10752000" cy="923330"/>
          </a:xfrm>
        </p:spPr>
        <p:txBody>
          <a:bodyPr/>
          <a:lstStyle/>
          <a:p>
            <a:r>
              <a:rPr lang="en-GB" noProof="0" dirty="0"/>
              <a:t>Technical Teams</a:t>
            </a:r>
          </a:p>
        </p:txBody>
      </p:sp>
    </p:spTree>
    <p:extLst>
      <p:ext uri="{BB962C8B-B14F-4D97-AF65-F5344CB8AC3E}">
        <p14:creationId xmlns:p14="http://schemas.microsoft.com/office/powerpoint/2010/main" val="1565263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4665A9-0442-42A4-9214-772BFB6CE2D3}"/>
              </a:ext>
            </a:extLst>
          </p:cNvPr>
          <p:cNvSpPr>
            <a:spLocks noGrp="1"/>
          </p:cNvSpPr>
          <p:nvPr>
            <p:ph type="title"/>
          </p:nvPr>
        </p:nvSpPr>
        <p:spPr/>
        <p:txBody>
          <a:bodyPr/>
          <a:lstStyle/>
          <a:p>
            <a:r>
              <a:rPr lang="it-IT" dirty="0"/>
              <a:t>Formation Phase</a:t>
            </a:r>
            <a:endParaRPr lang="en-GB" dirty="0"/>
          </a:p>
        </p:txBody>
      </p:sp>
      <p:sp>
        <p:nvSpPr>
          <p:cNvPr id="3" name="Segnaposto numero diapositiva 2">
            <a:extLst>
              <a:ext uri="{FF2B5EF4-FFF2-40B4-BE49-F238E27FC236}">
                <a16:creationId xmlns:a16="http://schemas.microsoft.com/office/drawing/2014/main" id="{F4DC0EBD-FA1E-487E-9F06-17AFC55C1630}"/>
              </a:ext>
            </a:extLst>
          </p:cNvPr>
          <p:cNvSpPr>
            <a:spLocks noGrp="1"/>
          </p:cNvSpPr>
          <p:nvPr>
            <p:ph type="sldNum" sz="quarter" idx="10"/>
          </p:nvPr>
        </p:nvSpPr>
        <p:spPr/>
        <p:txBody>
          <a:bodyPr/>
          <a:lstStyle/>
          <a:p>
            <a:fld id="{FF5090E5-DA23-46E3-934B-EA253CDAEF5B}" type="slidenum">
              <a:rPr lang="en-GB" smtClean="0"/>
              <a:pPr/>
              <a:t>10</a:t>
            </a:fld>
            <a:endParaRPr lang="en-GB" dirty="0"/>
          </a:p>
        </p:txBody>
      </p:sp>
      <p:sp>
        <p:nvSpPr>
          <p:cNvPr id="5" name="Rettangolo 4">
            <a:extLst>
              <a:ext uri="{FF2B5EF4-FFF2-40B4-BE49-F238E27FC236}">
                <a16:creationId xmlns:a16="http://schemas.microsoft.com/office/drawing/2014/main" id="{C99FFBB1-5839-4369-A095-ED19626B470F}"/>
              </a:ext>
            </a:extLst>
          </p:cNvPr>
          <p:cNvSpPr/>
          <p:nvPr/>
        </p:nvSpPr>
        <p:spPr>
          <a:xfrm>
            <a:off x="692516" y="1850587"/>
            <a:ext cx="10800000" cy="3156826"/>
          </a:xfrm>
          <a:prstGeom prst="rect">
            <a:avLst/>
          </a:prstGeom>
        </p:spPr>
        <p:txBody>
          <a:bodyPr>
            <a:spAutoFit/>
          </a:bodyPr>
          <a:lstStyle/>
          <a:p>
            <a:pPr marL="342900" indent="-342900" algn="just">
              <a:lnSpc>
                <a:spcPct val="107000"/>
              </a:lnSpc>
              <a:spcAft>
                <a:spcPts val="800"/>
              </a:spcAft>
              <a:buFont typeface="+mj-lt"/>
              <a:buAutoNum type="arabicPeriod"/>
            </a:pPr>
            <a:r>
              <a:rPr lang="en-GB" dirty="0">
                <a:latin typeface="Calibri" panose="020F0502020204030204" pitchFamily="34" charset="0"/>
                <a:ea typeface="Calibri" panose="020F0502020204030204" pitchFamily="34" charset="0"/>
                <a:cs typeface="Calibri" panose="020F0502020204030204" pitchFamily="34" charset="0"/>
              </a:rPr>
              <a:t>The ProtoEB appoints the Interim Technical Team Leaders and the Interim Technical Committee Chair.</a:t>
            </a:r>
          </a:p>
          <a:p>
            <a:pPr marL="342900" indent="-342900" algn="just">
              <a:lnSpc>
                <a:spcPct val="107000"/>
              </a:lnSpc>
              <a:spcAft>
                <a:spcPts val="800"/>
              </a:spcAft>
              <a:buFont typeface="+mj-lt"/>
              <a:buAutoNum type="arabicPeriod"/>
            </a:pPr>
            <a:r>
              <a:rPr lang="en-GB" dirty="0">
                <a:latin typeface="Calibri" panose="020F0502020204030204" pitchFamily="34" charset="0"/>
                <a:ea typeface="Calibri" panose="020F0502020204030204" pitchFamily="34" charset="0"/>
                <a:cs typeface="Calibri" panose="020F0502020204030204" pitchFamily="34" charset="0"/>
              </a:rPr>
              <a:t>The Interim Technical Committee Chair organizes the first Technical Committee and he coordinated the definition of the initial Technical Team Procedure.</a:t>
            </a:r>
          </a:p>
          <a:p>
            <a:pPr marL="342900" indent="-342900" algn="just">
              <a:lnSpc>
                <a:spcPct val="107000"/>
              </a:lnSpc>
              <a:spcAft>
                <a:spcPts val="800"/>
              </a:spcAft>
              <a:buFont typeface="+mj-lt"/>
              <a:buAutoNum type="arabicPeriod"/>
            </a:pPr>
            <a:r>
              <a:rPr lang="en-GB" dirty="0">
                <a:latin typeface="Calibri" panose="020F0502020204030204" pitchFamily="34" charset="0"/>
                <a:ea typeface="Calibri" panose="020F0502020204030204" pitchFamily="34" charset="0"/>
                <a:cs typeface="Calibri" panose="020F0502020204030204" pitchFamily="34" charset="0"/>
              </a:rPr>
              <a:t>The Interim Technical Team Leaders contact the System Units and organize the first Technical Team meetings to define the Technical Team Deliverables.</a:t>
            </a:r>
          </a:p>
          <a:p>
            <a:pPr marL="342900" indent="-342900" algn="just">
              <a:lnSpc>
                <a:spcPct val="107000"/>
              </a:lnSpc>
              <a:spcAft>
                <a:spcPts val="800"/>
              </a:spcAft>
              <a:buFont typeface="+mj-lt"/>
              <a:buAutoNum type="arabicPeriod"/>
            </a:pPr>
            <a:r>
              <a:rPr lang="en-GB" dirty="0">
                <a:latin typeface="Calibri" panose="020F0502020204030204" pitchFamily="34" charset="0"/>
                <a:ea typeface="Calibri" panose="020F0502020204030204" pitchFamily="34" charset="0"/>
                <a:cs typeface="Calibri" panose="020F0502020204030204" pitchFamily="34" charset="0"/>
              </a:rPr>
              <a:t>At the end of the transition phase (one year), each Technical Team proposes a list of possible Technical Team Leaders to the Executive Board.</a:t>
            </a:r>
          </a:p>
          <a:p>
            <a:pPr marL="342900" indent="-342900" algn="just">
              <a:lnSpc>
                <a:spcPct val="107000"/>
              </a:lnSpc>
              <a:spcAft>
                <a:spcPts val="800"/>
              </a:spcAft>
              <a:buFont typeface="+mj-lt"/>
              <a:buAutoNum type="arabicPeriod"/>
            </a:pPr>
            <a:r>
              <a:rPr lang="en-GB" dirty="0">
                <a:latin typeface="Calibri" panose="020F0502020204030204" pitchFamily="34" charset="0"/>
                <a:ea typeface="Calibri" panose="020F0502020204030204" pitchFamily="34" charset="0"/>
                <a:cs typeface="Calibri" panose="020F0502020204030204" pitchFamily="34" charset="0"/>
              </a:rPr>
              <a:t>After the new Technical Team Leaders are appointed, the Technical Team Leaders appoint the new Technical Committee Chair. </a:t>
            </a:r>
          </a:p>
        </p:txBody>
      </p:sp>
    </p:spTree>
    <p:extLst>
      <p:ext uri="{BB962C8B-B14F-4D97-AF65-F5344CB8AC3E}">
        <p14:creationId xmlns:p14="http://schemas.microsoft.com/office/powerpoint/2010/main" val="1248942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562C0D-5F54-4C52-8EA1-A81038207C0D}"/>
              </a:ext>
            </a:extLst>
          </p:cNvPr>
          <p:cNvSpPr>
            <a:spLocks noGrp="1"/>
          </p:cNvSpPr>
          <p:nvPr>
            <p:ph type="title"/>
          </p:nvPr>
        </p:nvSpPr>
        <p:spPr/>
        <p:txBody>
          <a:bodyPr/>
          <a:lstStyle/>
          <a:p>
            <a:r>
              <a:rPr lang="it-IT" dirty="0"/>
              <a:t>Next Step</a:t>
            </a:r>
          </a:p>
        </p:txBody>
      </p:sp>
      <p:sp>
        <p:nvSpPr>
          <p:cNvPr id="3" name="Segnaposto numero diapositiva 2">
            <a:extLst>
              <a:ext uri="{FF2B5EF4-FFF2-40B4-BE49-F238E27FC236}">
                <a16:creationId xmlns:a16="http://schemas.microsoft.com/office/drawing/2014/main" id="{275E4C5D-6833-4826-9B97-9A2A117BBCA2}"/>
              </a:ext>
            </a:extLst>
          </p:cNvPr>
          <p:cNvSpPr>
            <a:spLocks noGrp="1"/>
          </p:cNvSpPr>
          <p:nvPr>
            <p:ph type="sldNum" sz="quarter" idx="10"/>
          </p:nvPr>
        </p:nvSpPr>
        <p:spPr/>
        <p:txBody>
          <a:bodyPr/>
          <a:lstStyle/>
          <a:p>
            <a:fld id="{FF5090E5-DA23-46E3-934B-EA253CDAEF5B}" type="slidenum">
              <a:rPr lang="en-GB" smtClean="0"/>
              <a:pPr/>
              <a:t>11</a:t>
            </a:fld>
            <a:endParaRPr lang="en-GB" dirty="0"/>
          </a:p>
        </p:txBody>
      </p:sp>
      <p:grpSp>
        <p:nvGrpSpPr>
          <p:cNvPr id="7" name="Gruppo 6">
            <a:extLst>
              <a:ext uri="{FF2B5EF4-FFF2-40B4-BE49-F238E27FC236}">
                <a16:creationId xmlns:a16="http://schemas.microsoft.com/office/drawing/2014/main" id="{96CB372F-7F99-4879-9906-E09A3190D38E}"/>
              </a:ext>
            </a:extLst>
          </p:cNvPr>
          <p:cNvGrpSpPr/>
          <p:nvPr/>
        </p:nvGrpSpPr>
        <p:grpSpPr>
          <a:xfrm>
            <a:off x="1629777" y="2378986"/>
            <a:ext cx="4466223" cy="2100028"/>
            <a:chOff x="1629777" y="2057400"/>
            <a:chExt cx="4466223" cy="2100028"/>
          </a:xfrm>
        </p:grpSpPr>
        <p:sp>
          <p:nvSpPr>
            <p:cNvPr id="4" name="CasellaDiTesto 3">
              <a:extLst>
                <a:ext uri="{FF2B5EF4-FFF2-40B4-BE49-F238E27FC236}">
                  <a16:creationId xmlns:a16="http://schemas.microsoft.com/office/drawing/2014/main" id="{50F22A87-27D9-44A8-BFC9-7E3907321DFD}"/>
                </a:ext>
              </a:extLst>
            </p:cNvPr>
            <p:cNvSpPr txBox="1"/>
            <p:nvPr/>
          </p:nvSpPr>
          <p:spPr>
            <a:xfrm>
              <a:off x="1629777" y="2057400"/>
              <a:ext cx="4466223" cy="369332"/>
            </a:xfrm>
            <a:prstGeom prst="rect">
              <a:avLst/>
            </a:prstGeom>
            <a:noFill/>
          </p:spPr>
          <p:txBody>
            <a:bodyPr wrap="none" rtlCol="0">
              <a:spAutoFit/>
            </a:bodyPr>
            <a:lstStyle/>
            <a:p>
              <a:r>
                <a:rPr lang="it-IT" dirty="0"/>
                <a:t>Nominate the Interim Technical Team Leaders</a:t>
              </a:r>
            </a:p>
          </p:txBody>
        </p:sp>
        <p:sp>
          <p:nvSpPr>
            <p:cNvPr id="5" name="CasellaDiTesto 4">
              <a:extLst>
                <a:ext uri="{FF2B5EF4-FFF2-40B4-BE49-F238E27FC236}">
                  <a16:creationId xmlns:a16="http://schemas.microsoft.com/office/drawing/2014/main" id="{142A441D-494D-4BF1-B67E-05DBC91A31F0}"/>
                </a:ext>
              </a:extLst>
            </p:cNvPr>
            <p:cNvSpPr txBox="1"/>
            <p:nvPr/>
          </p:nvSpPr>
          <p:spPr>
            <a:xfrm>
              <a:off x="1629777" y="2922748"/>
              <a:ext cx="4436279" cy="369332"/>
            </a:xfrm>
            <a:prstGeom prst="rect">
              <a:avLst/>
            </a:prstGeom>
            <a:noFill/>
          </p:spPr>
          <p:txBody>
            <a:bodyPr wrap="none" rtlCol="0">
              <a:spAutoFit/>
            </a:bodyPr>
            <a:lstStyle/>
            <a:p>
              <a:r>
                <a:rPr lang="en-GB" dirty="0"/>
                <a:t>Invite VirgoLab people in the Technical Teams</a:t>
              </a:r>
            </a:p>
          </p:txBody>
        </p:sp>
        <p:sp>
          <p:nvSpPr>
            <p:cNvPr id="6" name="CasellaDiTesto 5">
              <a:extLst>
                <a:ext uri="{FF2B5EF4-FFF2-40B4-BE49-F238E27FC236}">
                  <a16:creationId xmlns:a16="http://schemas.microsoft.com/office/drawing/2014/main" id="{88152E19-EAA7-46AD-BBA6-00AD6FF38D60}"/>
                </a:ext>
              </a:extLst>
            </p:cNvPr>
            <p:cNvSpPr txBox="1"/>
            <p:nvPr/>
          </p:nvSpPr>
          <p:spPr>
            <a:xfrm>
              <a:off x="1629777" y="3788096"/>
              <a:ext cx="3882088" cy="369332"/>
            </a:xfrm>
            <a:prstGeom prst="rect">
              <a:avLst/>
            </a:prstGeom>
            <a:noFill/>
          </p:spPr>
          <p:txBody>
            <a:bodyPr wrap="none" rtlCol="0">
              <a:spAutoFit/>
            </a:bodyPr>
            <a:lstStyle/>
            <a:p>
              <a:r>
                <a:rPr lang="en-US" dirty="0"/>
                <a:t>Define</a:t>
              </a:r>
              <a:r>
                <a:rPr lang="it-IT" dirty="0"/>
                <a:t> the interaction with the Projects</a:t>
              </a:r>
            </a:p>
          </p:txBody>
        </p:sp>
      </p:grpSp>
    </p:spTree>
    <p:extLst>
      <p:ext uri="{BB962C8B-B14F-4D97-AF65-F5344CB8AC3E}">
        <p14:creationId xmlns:p14="http://schemas.microsoft.com/office/powerpoint/2010/main" val="3463847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9600C7C7-7CE2-4199-8E92-CF3980FC059A}"/>
              </a:ext>
            </a:extLst>
          </p:cNvPr>
          <p:cNvSpPr>
            <a:spLocks noGrp="1"/>
          </p:cNvSpPr>
          <p:nvPr>
            <p:ph type="title"/>
          </p:nvPr>
        </p:nvSpPr>
        <p:spPr/>
        <p:txBody>
          <a:bodyPr/>
          <a:lstStyle/>
          <a:p>
            <a:r>
              <a:rPr lang="en-GB" noProof="0" dirty="0"/>
              <a:t>Guideline</a:t>
            </a:r>
          </a:p>
        </p:txBody>
      </p:sp>
      <p:sp>
        <p:nvSpPr>
          <p:cNvPr id="4" name="Segnaposto numero diapositiva 3">
            <a:extLst>
              <a:ext uri="{FF2B5EF4-FFF2-40B4-BE49-F238E27FC236}">
                <a16:creationId xmlns:a16="http://schemas.microsoft.com/office/drawing/2014/main" id="{DD3BF85E-229C-4DF6-A9AB-A8BB866646ED}"/>
              </a:ext>
            </a:extLst>
          </p:cNvPr>
          <p:cNvSpPr>
            <a:spLocks noGrp="1"/>
          </p:cNvSpPr>
          <p:nvPr>
            <p:ph type="sldNum" sz="quarter" idx="10"/>
          </p:nvPr>
        </p:nvSpPr>
        <p:spPr/>
        <p:txBody>
          <a:bodyPr/>
          <a:lstStyle/>
          <a:p>
            <a:fld id="{FF5090E5-DA23-46E3-934B-EA253CDAEF5B}" type="slidenum">
              <a:rPr lang="en-GB" smtClean="0"/>
              <a:pPr/>
              <a:t>12</a:t>
            </a:fld>
            <a:endParaRPr lang="en-GB" dirty="0"/>
          </a:p>
        </p:txBody>
      </p:sp>
      <p:sp>
        <p:nvSpPr>
          <p:cNvPr id="5" name="Rettangolo 4">
            <a:extLst>
              <a:ext uri="{FF2B5EF4-FFF2-40B4-BE49-F238E27FC236}">
                <a16:creationId xmlns:a16="http://schemas.microsoft.com/office/drawing/2014/main" id="{5657F20A-BC14-4705-A56D-D570761AA364}"/>
              </a:ext>
            </a:extLst>
          </p:cNvPr>
          <p:cNvSpPr/>
          <p:nvPr/>
        </p:nvSpPr>
        <p:spPr>
          <a:xfrm>
            <a:off x="696000" y="1089000"/>
            <a:ext cx="10800000" cy="4855240"/>
          </a:xfrm>
          <a:prstGeom prst="rect">
            <a:avLst/>
          </a:prstGeom>
        </p:spPr>
        <p:txBody>
          <a:bodyPr>
            <a:spAutoFit/>
          </a:bodyPr>
          <a:lstStyle/>
          <a:p>
            <a:pPr algn="just">
              <a:lnSpc>
                <a:spcPct val="107000"/>
              </a:lnSpc>
              <a:spcAft>
                <a:spcPts val="1200"/>
              </a:spcAft>
            </a:pPr>
            <a:r>
              <a:rPr lang="en-GB" dirty="0">
                <a:latin typeface="Calibri" panose="020F0502020204030204" pitchFamily="34" charset="0"/>
                <a:ea typeface="Calibri" panose="020F0502020204030204" pitchFamily="34" charset="0"/>
                <a:cs typeface="Calibri" panose="020F0502020204030204" pitchFamily="34" charset="0"/>
              </a:rPr>
              <a:t>The Guideline is a set of recommendations, advice, or best practices.</a:t>
            </a:r>
          </a:p>
          <a:p>
            <a:pPr algn="just">
              <a:lnSpc>
                <a:spcPct val="107000"/>
              </a:lnSpc>
              <a:spcAft>
                <a:spcPts val="1200"/>
              </a:spcAft>
            </a:pPr>
            <a:r>
              <a:rPr lang="en-GB" dirty="0">
                <a:latin typeface="Calibri" panose="020F0502020204030204" pitchFamily="34" charset="0"/>
                <a:ea typeface="Calibri" panose="020F0502020204030204" pitchFamily="34" charset="0"/>
                <a:cs typeface="Calibri" panose="020F0502020204030204" pitchFamily="34" charset="0"/>
              </a:rPr>
              <a:t>The Technical Committee oversee the creation, maintenance and application of the Guidelines across the Technical Teams.</a:t>
            </a:r>
          </a:p>
          <a:p>
            <a:pPr algn="just">
              <a:lnSpc>
                <a:spcPct val="107000"/>
              </a:lnSpc>
              <a:spcAft>
                <a:spcPts val="1200"/>
              </a:spcAft>
            </a:pPr>
            <a:r>
              <a:rPr lang="en-GB" dirty="0">
                <a:latin typeface="Calibri" panose="020F0502020204030204" pitchFamily="34" charset="0"/>
                <a:ea typeface="Calibri" panose="020F0502020204030204" pitchFamily="34" charset="0"/>
                <a:cs typeface="Calibri" panose="020F0502020204030204" pitchFamily="34" charset="0"/>
              </a:rPr>
              <a:t>The Executive Board, Projects or Technical Committee can request or propose the Creation a new Guideline, or a Change to an existing Guideline.</a:t>
            </a:r>
          </a:p>
          <a:p>
            <a:pPr algn="just">
              <a:lnSpc>
                <a:spcPct val="107000"/>
              </a:lnSpc>
              <a:spcAft>
                <a:spcPts val="1200"/>
              </a:spcAft>
            </a:pPr>
            <a:r>
              <a:rPr lang="en-GB" dirty="0">
                <a:latin typeface="Calibri" panose="020F0502020204030204" pitchFamily="34" charset="0"/>
                <a:ea typeface="Calibri" panose="020F0502020204030204" pitchFamily="34" charset="0"/>
                <a:cs typeface="Calibri" panose="020F0502020204030204" pitchFamily="34" charset="0"/>
              </a:rPr>
              <a:t>The Request or Propose of Creation of a new Guideline, or the Change to an existing Guideline, is discussed by the Technical Committee.</a:t>
            </a:r>
          </a:p>
          <a:p>
            <a:pPr algn="just">
              <a:lnSpc>
                <a:spcPct val="107000"/>
              </a:lnSpc>
              <a:spcAft>
                <a:spcPts val="1200"/>
              </a:spcAft>
            </a:pPr>
            <a:r>
              <a:rPr lang="en-GB" dirty="0">
                <a:latin typeface="Calibri" panose="020F0502020204030204" pitchFamily="34" charset="0"/>
                <a:ea typeface="Calibri" panose="020F0502020204030204" pitchFamily="34" charset="0"/>
                <a:cs typeface="Calibri" panose="020F0502020204030204" pitchFamily="34" charset="0"/>
              </a:rPr>
              <a:t>The Proposal of Creation of a new Guideline could be rejected by the Technical Committee with a motivated reason, provided to the requesting body (Executive Board or Projects).</a:t>
            </a:r>
          </a:p>
          <a:p>
            <a:pPr algn="just">
              <a:lnSpc>
                <a:spcPct val="107000"/>
              </a:lnSpc>
              <a:spcAft>
                <a:spcPts val="1200"/>
              </a:spcAft>
            </a:pPr>
            <a:r>
              <a:rPr lang="en-GB" dirty="0">
                <a:latin typeface="Calibri" panose="020F0502020204030204" pitchFamily="34" charset="0"/>
                <a:ea typeface="Calibri" panose="020F0502020204030204" pitchFamily="34" charset="0"/>
                <a:cs typeface="Calibri" panose="020F0502020204030204" pitchFamily="34" charset="0"/>
              </a:rPr>
              <a:t>The Technical Committee can make a motivated request of negotiation over a Request of Creation of a new Guideline or Change to an existing Guideline with the requesting body (Executive Board or Projects).</a:t>
            </a:r>
          </a:p>
          <a:p>
            <a:pPr algn="just">
              <a:lnSpc>
                <a:spcPct val="107000"/>
              </a:lnSpc>
              <a:spcAft>
                <a:spcPts val="1200"/>
              </a:spcAft>
            </a:pPr>
            <a:r>
              <a:rPr lang="en-GB" dirty="0">
                <a:latin typeface="Calibri" panose="020F0502020204030204" pitchFamily="34" charset="0"/>
                <a:ea typeface="Calibri" panose="020F0502020204030204" pitchFamily="34" charset="0"/>
                <a:cs typeface="Calibri" panose="020F0502020204030204" pitchFamily="34" charset="0"/>
              </a:rPr>
              <a:t>A new Guideline or a Change of an existing Guideline is approved by the Technical Committee and by the requesting or proposing body (Executive Board or Projects).</a:t>
            </a:r>
          </a:p>
        </p:txBody>
      </p:sp>
    </p:spTree>
    <p:extLst>
      <p:ext uri="{BB962C8B-B14F-4D97-AF65-F5344CB8AC3E}">
        <p14:creationId xmlns:p14="http://schemas.microsoft.com/office/powerpoint/2010/main" val="27321396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9600C7C7-7CE2-4199-8E92-CF3980FC059A}"/>
              </a:ext>
            </a:extLst>
          </p:cNvPr>
          <p:cNvSpPr>
            <a:spLocks noGrp="1"/>
          </p:cNvSpPr>
          <p:nvPr>
            <p:ph type="title"/>
          </p:nvPr>
        </p:nvSpPr>
        <p:spPr/>
        <p:txBody>
          <a:bodyPr/>
          <a:lstStyle/>
          <a:p>
            <a:r>
              <a:rPr lang="en-GB" noProof="0" dirty="0"/>
              <a:t>Policy</a:t>
            </a:r>
          </a:p>
        </p:txBody>
      </p:sp>
      <p:sp>
        <p:nvSpPr>
          <p:cNvPr id="4" name="Segnaposto numero diapositiva 3">
            <a:extLst>
              <a:ext uri="{FF2B5EF4-FFF2-40B4-BE49-F238E27FC236}">
                <a16:creationId xmlns:a16="http://schemas.microsoft.com/office/drawing/2014/main" id="{8EC9AF1E-5059-43DC-A96B-34AD32011995}"/>
              </a:ext>
            </a:extLst>
          </p:cNvPr>
          <p:cNvSpPr>
            <a:spLocks noGrp="1"/>
          </p:cNvSpPr>
          <p:nvPr>
            <p:ph type="sldNum" sz="quarter" idx="10"/>
          </p:nvPr>
        </p:nvSpPr>
        <p:spPr/>
        <p:txBody>
          <a:bodyPr/>
          <a:lstStyle/>
          <a:p>
            <a:fld id="{FF5090E5-DA23-46E3-934B-EA253CDAEF5B}" type="slidenum">
              <a:rPr lang="en-GB" smtClean="0"/>
              <a:pPr/>
              <a:t>13</a:t>
            </a:fld>
            <a:endParaRPr lang="en-GB" dirty="0"/>
          </a:p>
        </p:txBody>
      </p:sp>
      <p:sp>
        <p:nvSpPr>
          <p:cNvPr id="5" name="Rettangolo 4">
            <a:extLst>
              <a:ext uri="{FF2B5EF4-FFF2-40B4-BE49-F238E27FC236}">
                <a16:creationId xmlns:a16="http://schemas.microsoft.com/office/drawing/2014/main" id="{DB8E449E-3FBF-4C63-BD32-A1B0C223F0A1}"/>
              </a:ext>
            </a:extLst>
          </p:cNvPr>
          <p:cNvSpPr/>
          <p:nvPr/>
        </p:nvSpPr>
        <p:spPr>
          <a:xfrm>
            <a:off x="696000" y="1089000"/>
            <a:ext cx="10800000" cy="4855240"/>
          </a:xfrm>
          <a:prstGeom prst="rect">
            <a:avLst/>
          </a:prstGeom>
        </p:spPr>
        <p:txBody>
          <a:bodyPr>
            <a:spAutoFit/>
          </a:bodyPr>
          <a:lstStyle/>
          <a:p>
            <a:pPr algn="just">
              <a:lnSpc>
                <a:spcPct val="107000"/>
              </a:lnSpc>
              <a:spcAft>
                <a:spcPts val="1200"/>
              </a:spcAft>
            </a:pPr>
            <a:r>
              <a:rPr lang="en-GB" dirty="0">
                <a:latin typeface="Calibri" panose="020F0502020204030204" pitchFamily="34" charset="0"/>
                <a:ea typeface="Calibri" panose="020F0502020204030204" pitchFamily="34" charset="0"/>
                <a:cs typeface="Calibri" panose="020F0502020204030204" pitchFamily="34" charset="0"/>
              </a:rPr>
              <a:t>The Policies is a formal statement of rules or principles that must be followed.</a:t>
            </a:r>
          </a:p>
          <a:p>
            <a:pPr algn="just">
              <a:lnSpc>
                <a:spcPct val="107000"/>
              </a:lnSpc>
              <a:spcAft>
                <a:spcPts val="1200"/>
              </a:spcAft>
            </a:pPr>
            <a:r>
              <a:rPr lang="en-GB" dirty="0">
                <a:latin typeface="Calibri" panose="020F0502020204030204" pitchFamily="34" charset="0"/>
                <a:ea typeface="Calibri" panose="020F0502020204030204" pitchFamily="34" charset="0"/>
                <a:cs typeface="Calibri" panose="020F0502020204030204" pitchFamily="34" charset="0"/>
              </a:rPr>
              <a:t>The Technical Committee oversee the creation, maintenance and application of the Policies across the Technical Teams.</a:t>
            </a:r>
          </a:p>
          <a:p>
            <a:pPr algn="just">
              <a:lnSpc>
                <a:spcPct val="107000"/>
              </a:lnSpc>
              <a:spcAft>
                <a:spcPts val="1200"/>
              </a:spcAft>
            </a:pPr>
            <a:r>
              <a:rPr lang="en-GB" dirty="0">
                <a:latin typeface="Calibri" panose="020F0502020204030204" pitchFamily="34" charset="0"/>
                <a:ea typeface="Calibri" panose="020F0502020204030204" pitchFamily="34" charset="0"/>
                <a:cs typeface="Calibri" panose="020F0502020204030204" pitchFamily="34" charset="0"/>
              </a:rPr>
              <a:t>The Executive Board, Projects or Technical Committee can propose the Creation of a new Policy or a Change to an existing Policy. The Executive Board can Request the Creation of a new Policy or a Change to an existing Policy.</a:t>
            </a:r>
          </a:p>
          <a:p>
            <a:pPr algn="just">
              <a:lnSpc>
                <a:spcPct val="107000"/>
              </a:lnSpc>
              <a:spcAft>
                <a:spcPts val="1200"/>
              </a:spcAft>
            </a:pPr>
            <a:r>
              <a:rPr lang="en-GB" dirty="0">
                <a:latin typeface="Calibri" panose="020F0502020204030204" pitchFamily="34" charset="0"/>
                <a:ea typeface="Calibri" panose="020F0502020204030204" pitchFamily="34" charset="0"/>
                <a:cs typeface="Calibri" panose="020F0502020204030204" pitchFamily="34" charset="0"/>
              </a:rPr>
              <a:t>The Request or Propose of Creation of a new Policy or a Changes to an existing Policy, is discussed by the Technical Committee. </a:t>
            </a:r>
          </a:p>
          <a:p>
            <a:pPr algn="just">
              <a:lnSpc>
                <a:spcPct val="107000"/>
              </a:lnSpc>
              <a:spcAft>
                <a:spcPts val="1200"/>
              </a:spcAft>
            </a:pPr>
            <a:r>
              <a:rPr lang="en-GB" dirty="0">
                <a:latin typeface="Calibri" panose="020F0502020204030204" pitchFamily="34" charset="0"/>
                <a:ea typeface="Calibri" panose="020F0502020204030204" pitchFamily="34" charset="0"/>
                <a:cs typeface="Calibri" panose="020F0502020204030204" pitchFamily="34" charset="0"/>
              </a:rPr>
              <a:t>The Propose of Creation of a new Policy or a Changes to an existing Policy can be rejected by the Technical Committee with a motivated reason, provided to the requesting body (Executive Board or Projects).</a:t>
            </a:r>
          </a:p>
          <a:p>
            <a:pPr algn="just">
              <a:lnSpc>
                <a:spcPct val="107000"/>
              </a:lnSpc>
              <a:spcAft>
                <a:spcPts val="1200"/>
              </a:spcAft>
            </a:pPr>
            <a:r>
              <a:rPr lang="en-GB" dirty="0">
                <a:latin typeface="Calibri" panose="020F0502020204030204" pitchFamily="34" charset="0"/>
                <a:ea typeface="Calibri" panose="020F0502020204030204" pitchFamily="34" charset="0"/>
                <a:cs typeface="Calibri" panose="020F0502020204030204" pitchFamily="34" charset="0"/>
              </a:rPr>
              <a:t>The Technical Committee can make a motivated request of negotiation over a Request of Creation of a new Policy or Change to an existing Policy with the Executive Board.</a:t>
            </a:r>
          </a:p>
          <a:p>
            <a:pPr algn="just">
              <a:lnSpc>
                <a:spcPct val="107000"/>
              </a:lnSpc>
              <a:spcAft>
                <a:spcPts val="1200"/>
              </a:spcAft>
            </a:pPr>
            <a:r>
              <a:rPr lang="en-GB" dirty="0">
                <a:latin typeface="Calibri" panose="020F0502020204030204" pitchFamily="34" charset="0"/>
                <a:ea typeface="Calibri" panose="020F0502020204030204" pitchFamily="34" charset="0"/>
                <a:cs typeface="Calibri" panose="020F0502020204030204" pitchFamily="34" charset="0"/>
              </a:rPr>
              <a:t>A new Policy or a Change of an existing Policy is approved by the Technical Committee, by the Projects and by the Executive Board.</a:t>
            </a:r>
          </a:p>
        </p:txBody>
      </p:sp>
    </p:spTree>
    <p:extLst>
      <p:ext uri="{BB962C8B-B14F-4D97-AF65-F5344CB8AC3E}">
        <p14:creationId xmlns:p14="http://schemas.microsoft.com/office/powerpoint/2010/main" val="23659123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D5951D5F-114E-4239-BE03-E709B317BA1B}"/>
              </a:ext>
            </a:extLst>
          </p:cNvPr>
          <p:cNvSpPr>
            <a:spLocks noGrp="1"/>
          </p:cNvSpPr>
          <p:nvPr>
            <p:ph type="title"/>
          </p:nvPr>
        </p:nvSpPr>
        <p:spPr/>
        <p:txBody>
          <a:bodyPr/>
          <a:lstStyle/>
          <a:p>
            <a:r>
              <a:rPr lang="it-IT" dirty="0"/>
              <a:t>Plan of Action</a:t>
            </a:r>
          </a:p>
        </p:txBody>
      </p:sp>
      <p:sp>
        <p:nvSpPr>
          <p:cNvPr id="2" name="Segnaposto numero diapositiva 1">
            <a:extLst>
              <a:ext uri="{FF2B5EF4-FFF2-40B4-BE49-F238E27FC236}">
                <a16:creationId xmlns:a16="http://schemas.microsoft.com/office/drawing/2014/main" id="{728E82B6-8251-40F4-8A92-B6F06CF95F45}"/>
              </a:ext>
            </a:extLst>
          </p:cNvPr>
          <p:cNvSpPr>
            <a:spLocks noGrp="1"/>
          </p:cNvSpPr>
          <p:nvPr>
            <p:ph type="sldNum" sz="quarter" idx="10"/>
          </p:nvPr>
        </p:nvSpPr>
        <p:spPr/>
        <p:txBody>
          <a:bodyPr/>
          <a:lstStyle/>
          <a:p>
            <a:fld id="{FF5090E5-DA23-46E3-934B-EA253CDAEF5B}" type="slidenum">
              <a:rPr lang="en-GB" smtClean="0"/>
              <a:pPr/>
              <a:t>14</a:t>
            </a:fld>
            <a:endParaRPr lang="en-GB" dirty="0"/>
          </a:p>
        </p:txBody>
      </p:sp>
      <p:sp>
        <p:nvSpPr>
          <p:cNvPr id="5" name="Rettangolo 4">
            <a:extLst>
              <a:ext uri="{FF2B5EF4-FFF2-40B4-BE49-F238E27FC236}">
                <a16:creationId xmlns:a16="http://schemas.microsoft.com/office/drawing/2014/main" id="{638E7B68-225E-4075-9805-56673F186002}"/>
              </a:ext>
            </a:extLst>
          </p:cNvPr>
          <p:cNvSpPr/>
          <p:nvPr/>
        </p:nvSpPr>
        <p:spPr>
          <a:xfrm>
            <a:off x="692516" y="1960028"/>
            <a:ext cx="10800000" cy="3373424"/>
          </a:xfrm>
          <a:prstGeom prst="rect">
            <a:avLst/>
          </a:prstGeom>
        </p:spPr>
        <p:txBody>
          <a:bodyPr>
            <a:spAutoFit/>
          </a:bodyPr>
          <a:lstStyle/>
          <a:p>
            <a:pPr algn="just">
              <a:lnSpc>
                <a:spcPct val="107000"/>
              </a:lnSpc>
              <a:spcAft>
                <a:spcPts val="1800"/>
              </a:spcAft>
            </a:pPr>
            <a:r>
              <a:rPr lang="en-GB" dirty="0">
                <a:latin typeface="Calibri" panose="020F0502020204030204" pitchFamily="34" charset="0"/>
                <a:ea typeface="Calibri" panose="020F0502020204030204" pitchFamily="34" charset="0"/>
                <a:cs typeface="Calibri" panose="020F0502020204030204" pitchFamily="34" charset="0"/>
              </a:rPr>
              <a:t>Technical Committee or the Projects can raise a Critical Issue and, eventually, Propose a Plan of Action to the Executive Board, in order to solve or mitigate it.</a:t>
            </a:r>
          </a:p>
          <a:p>
            <a:pPr algn="just">
              <a:lnSpc>
                <a:spcPct val="107000"/>
              </a:lnSpc>
              <a:spcAft>
                <a:spcPts val="1800"/>
              </a:spcAft>
            </a:pPr>
            <a:r>
              <a:rPr lang="en-GB" dirty="0">
                <a:latin typeface="Calibri" panose="020F0502020204030204" pitchFamily="34" charset="0"/>
                <a:ea typeface="Calibri" panose="020F0502020204030204" pitchFamily="34" charset="0"/>
                <a:cs typeface="Calibri" panose="020F0502020204030204" pitchFamily="34" charset="0"/>
              </a:rPr>
              <a:t>The Executive Board can request a Plan of Action to the Technical Committee or to the Projects in order to resolve or mitigate a Critical Issue.</a:t>
            </a:r>
          </a:p>
          <a:p>
            <a:pPr algn="just">
              <a:lnSpc>
                <a:spcPct val="107000"/>
              </a:lnSpc>
              <a:spcAft>
                <a:spcPts val="1800"/>
              </a:spcAft>
            </a:pPr>
            <a:r>
              <a:rPr lang="en-GB" dirty="0">
                <a:latin typeface="Calibri" panose="020F0502020204030204" pitchFamily="34" charset="0"/>
                <a:ea typeface="Calibri" panose="020F0502020204030204" pitchFamily="34" charset="0"/>
                <a:cs typeface="Calibri" panose="020F0502020204030204" pitchFamily="34" charset="0"/>
              </a:rPr>
              <a:t>The Executive Board reviews and request changes to a Proposed Plan of Action.</a:t>
            </a:r>
          </a:p>
          <a:p>
            <a:pPr algn="just">
              <a:lnSpc>
                <a:spcPct val="107000"/>
              </a:lnSpc>
              <a:spcAft>
                <a:spcPts val="1800"/>
              </a:spcAft>
            </a:pPr>
            <a:r>
              <a:rPr lang="en-GB" dirty="0">
                <a:latin typeface="Calibri" panose="020F0502020204030204" pitchFamily="34" charset="0"/>
                <a:ea typeface="Calibri" panose="020F0502020204030204" pitchFamily="34" charset="0"/>
                <a:cs typeface="Calibri" panose="020F0502020204030204" pitchFamily="34" charset="0"/>
              </a:rPr>
              <a:t>The Executive Board can instruct a Proposed Plan of Action to the Technical Committee or to the Projects.</a:t>
            </a:r>
          </a:p>
          <a:p>
            <a:pPr algn="just">
              <a:lnSpc>
                <a:spcPct val="107000"/>
              </a:lnSpc>
              <a:spcAft>
                <a:spcPts val="1800"/>
              </a:spcAft>
            </a:pPr>
            <a:r>
              <a:rPr lang="en-GB" dirty="0">
                <a:latin typeface="Calibri" panose="020F0502020204030204" pitchFamily="34" charset="0"/>
                <a:ea typeface="Calibri" panose="020F0502020204030204" pitchFamily="34" charset="0"/>
                <a:cs typeface="Calibri" panose="020F0502020204030204" pitchFamily="34" charset="0"/>
              </a:rPr>
              <a:t>The Technical Committee or the Projects distribute and coordinate the work of a Plan of Action, monitoring the progress and reporting periodically to the Executive Board.</a:t>
            </a:r>
          </a:p>
        </p:txBody>
      </p:sp>
    </p:spTree>
    <p:extLst>
      <p:ext uri="{BB962C8B-B14F-4D97-AF65-F5344CB8AC3E}">
        <p14:creationId xmlns:p14="http://schemas.microsoft.com/office/powerpoint/2010/main" val="32116362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33CD2E92-58FC-4522-9178-01DB92F8DF19}"/>
              </a:ext>
            </a:extLst>
          </p:cNvPr>
          <p:cNvSpPr>
            <a:spLocks noGrp="1"/>
          </p:cNvSpPr>
          <p:nvPr>
            <p:ph type="title"/>
          </p:nvPr>
        </p:nvSpPr>
        <p:spPr/>
        <p:txBody>
          <a:bodyPr/>
          <a:lstStyle/>
          <a:p>
            <a:r>
              <a:rPr lang="en-GB" dirty="0"/>
              <a:t>Major Technical Question</a:t>
            </a:r>
          </a:p>
        </p:txBody>
      </p:sp>
      <p:sp>
        <p:nvSpPr>
          <p:cNvPr id="4" name="Segnaposto numero diapositiva 3">
            <a:extLst>
              <a:ext uri="{FF2B5EF4-FFF2-40B4-BE49-F238E27FC236}">
                <a16:creationId xmlns:a16="http://schemas.microsoft.com/office/drawing/2014/main" id="{9D41893E-AD59-4420-B4FF-A46FF1BE50E4}"/>
              </a:ext>
            </a:extLst>
          </p:cNvPr>
          <p:cNvSpPr>
            <a:spLocks noGrp="1"/>
          </p:cNvSpPr>
          <p:nvPr>
            <p:ph type="sldNum" sz="quarter" idx="10"/>
          </p:nvPr>
        </p:nvSpPr>
        <p:spPr/>
        <p:txBody>
          <a:bodyPr/>
          <a:lstStyle/>
          <a:p>
            <a:fld id="{FF5090E5-DA23-46E3-934B-EA253CDAEF5B}" type="slidenum">
              <a:rPr lang="en-GB" smtClean="0"/>
              <a:pPr/>
              <a:t>15</a:t>
            </a:fld>
            <a:endParaRPr lang="en-GB" dirty="0"/>
          </a:p>
        </p:txBody>
      </p:sp>
      <p:sp>
        <p:nvSpPr>
          <p:cNvPr id="7" name="Rettangolo 6">
            <a:extLst>
              <a:ext uri="{FF2B5EF4-FFF2-40B4-BE49-F238E27FC236}">
                <a16:creationId xmlns:a16="http://schemas.microsoft.com/office/drawing/2014/main" id="{40187F6C-E80A-4F02-825C-151A74B43D53}"/>
              </a:ext>
            </a:extLst>
          </p:cNvPr>
          <p:cNvSpPr/>
          <p:nvPr/>
        </p:nvSpPr>
        <p:spPr>
          <a:xfrm>
            <a:off x="692516" y="1709522"/>
            <a:ext cx="10800000" cy="3438955"/>
          </a:xfrm>
          <a:prstGeom prst="rect">
            <a:avLst/>
          </a:prstGeom>
        </p:spPr>
        <p:txBody>
          <a:bodyPr>
            <a:spAutoFit/>
          </a:bodyPr>
          <a:lstStyle/>
          <a:p>
            <a:pPr algn="just">
              <a:lnSpc>
                <a:spcPct val="107000"/>
              </a:lnSpc>
              <a:spcAft>
                <a:spcPts val="1800"/>
              </a:spcAft>
            </a:pPr>
            <a:r>
              <a:rPr lang="en-GB" dirty="0">
                <a:latin typeface="Calibri" panose="020F0502020204030204" pitchFamily="34" charset="0"/>
                <a:ea typeface="Calibri" panose="020F0502020204030204" pitchFamily="34" charset="0"/>
                <a:cs typeface="Calibri" panose="020F0502020204030204" pitchFamily="34" charset="0"/>
              </a:rPr>
              <a:t>The Executive Board or the Projects can request the Technical Committee to provide a Major Technical Advice regarding a complex technical problem, a major upgrade, etc.</a:t>
            </a:r>
          </a:p>
          <a:p>
            <a:pPr algn="just">
              <a:lnSpc>
                <a:spcPct val="107000"/>
              </a:lnSpc>
              <a:spcAft>
                <a:spcPts val="1800"/>
              </a:spcAft>
            </a:pPr>
            <a:r>
              <a:rPr lang="en-GB" dirty="0">
                <a:latin typeface="Calibri" panose="020F0502020204030204" pitchFamily="34" charset="0"/>
                <a:ea typeface="Calibri" panose="020F0502020204030204" pitchFamily="34" charset="0"/>
                <a:cs typeface="Calibri" panose="020F0502020204030204" pitchFamily="34" charset="0"/>
              </a:rPr>
              <a:t>The Technical Committee creates a plan and distributes the work across the Technical Teams, coordinates its progress and collects all the options with the related information (Risk, Cost, Benefit, etc.).</a:t>
            </a:r>
          </a:p>
          <a:p>
            <a:pPr algn="just">
              <a:lnSpc>
                <a:spcPct val="107000"/>
              </a:lnSpc>
              <a:spcAft>
                <a:spcPts val="1800"/>
              </a:spcAft>
            </a:pPr>
            <a:r>
              <a:rPr lang="en-GB" dirty="0">
                <a:latin typeface="Calibri" panose="020F0502020204030204" pitchFamily="34" charset="0"/>
                <a:ea typeface="Calibri" panose="020F0502020204030204" pitchFamily="34" charset="0"/>
                <a:cs typeface="Calibri" panose="020F0502020204030204" pitchFamily="34" charset="0"/>
              </a:rPr>
              <a:t>The Technical Committee discusses and reviews all the options, and provides a Major Technical Advice Report. The advice report must include all the options discussed with all the related information for each of them, indicating their benefits and drawbacks. Preferred options could be indicated with a motivated reason.</a:t>
            </a:r>
          </a:p>
          <a:p>
            <a:pPr algn="just">
              <a:lnSpc>
                <a:spcPct val="107000"/>
              </a:lnSpc>
              <a:spcAft>
                <a:spcPts val="1800"/>
              </a:spcAft>
            </a:pPr>
            <a:r>
              <a:rPr lang="en-GB" dirty="0">
                <a:latin typeface="Calibri" panose="020F0502020204030204" pitchFamily="34" charset="0"/>
                <a:ea typeface="Calibri" panose="020F0502020204030204" pitchFamily="34" charset="0"/>
                <a:cs typeface="Calibri" panose="020F0502020204030204" pitchFamily="34" charset="0"/>
              </a:rPr>
              <a:t>The Major Technical Advice Report is reported to the requesting body (Executive Board or Projects) by the Technical Committee Chair.</a:t>
            </a:r>
          </a:p>
        </p:txBody>
      </p:sp>
    </p:spTree>
    <p:extLst>
      <p:ext uri="{BB962C8B-B14F-4D97-AF65-F5344CB8AC3E}">
        <p14:creationId xmlns:p14="http://schemas.microsoft.com/office/powerpoint/2010/main" val="39937591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33CD2E92-58FC-4522-9178-01DB92F8DF19}"/>
              </a:ext>
            </a:extLst>
          </p:cNvPr>
          <p:cNvSpPr>
            <a:spLocks noGrp="1"/>
          </p:cNvSpPr>
          <p:nvPr>
            <p:ph type="title"/>
          </p:nvPr>
        </p:nvSpPr>
        <p:spPr/>
        <p:txBody>
          <a:bodyPr/>
          <a:lstStyle/>
          <a:p>
            <a:r>
              <a:rPr lang="en-GB" dirty="0"/>
              <a:t>Minor Technical Question</a:t>
            </a:r>
          </a:p>
        </p:txBody>
      </p:sp>
      <p:sp>
        <p:nvSpPr>
          <p:cNvPr id="7" name="Segnaposto numero diapositiva 6">
            <a:extLst>
              <a:ext uri="{FF2B5EF4-FFF2-40B4-BE49-F238E27FC236}">
                <a16:creationId xmlns:a16="http://schemas.microsoft.com/office/drawing/2014/main" id="{03BF40D6-3E85-4567-8200-34C06357604E}"/>
              </a:ext>
            </a:extLst>
          </p:cNvPr>
          <p:cNvSpPr>
            <a:spLocks noGrp="1"/>
          </p:cNvSpPr>
          <p:nvPr>
            <p:ph type="sldNum" sz="quarter" idx="10"/>
          </p:nvPr>
        </p:nvSpPr>
        <p:spPr/>
        <p:txBody>
          <a:bodyPr/>
          <a:lstStyle/>
          <a:p>
            <a:fld id="{FF5090E5-DA23-46E3-934B-EA253CDAEF5B}" type="slidenum">
              <a:rPr lang="en-GB" smtClean="0"/>
              <a:pPr/>
              <a:t>16</a:t>
            </a:fld>
            <a:endParaRPr lang="en-GB" dirty="0"/>
          </a:p>
        </p:txBody>
      </p:sp>
      <p:sp>
        <p:nvSpPr>
          <p:cNvPr id="2" name="Rettangolo 1">
            <a:extLst>
              <a:ext uri="{FF2B5EF4-FFF2-40B4-BE49-F238E27FC236}">
                <a16:creationId xmlns:a16="http://schemas.microsoft.com/office/drawing/2014/main" id="{16064260-9C8E-484C-B38C-228416C7B125}"/>
              </a:ext>
            </a:extLst>
          </p:cNvPr>
          <p:cNvSpPr/>
          <p:nvPr/>
        </p:nvSpPr>
        <p:spPr>
          <a:xfrm>
            <a:off x="692516" y="1594106"/>
            <a:ext cx="10800000" cy="3669787"/>
          </a:xfrm>
          <a:prstGeom prst="rect">
            <a:avLst/>
          </a:prstGeom>
        </p:spPr>
        <p:txBody>
          <a:bodyPr>
            <a:spAutoFit/>
          </a:bodyPr>
          <a:lstStyle/>
          <a:p>
            <a:pPr algn="just">
              <a:lnSpc>
                <a:spcPct val="107000"/>
              </a:lnSpc>
              <a:spcAft>
                <a:spcPts val="1800"/>
              </a:spcAft>
            </a:pPr>
            <a:r>
              <a:rPr lang="en-GB" dirty="0">
                <a:latin typeface="Calibri" panose="020F0502020204030204" pitchFamily="34" charset="0"/>
                <a:ea typeface="Calibri" panose="020F0502020204030204" pitchFamily="34" charset="0"/>
                <a:cs typeface="Calibri" panose="020F0502020204030204" pitchFamily="34" charset="0"/>
              </a:rPr>
              <a:t>A body in the VirgoLab (Projects, System Unit, etc) can request a Minor Technical Advice to a Technical Team.</a:t>
            </a:r>
          </a:p>
          <a:p>
            <a:pPr algn="just">
              <a:lnSpc>
                <a:spcPct val="107000"/>
              </a:lnSpc>
              <a:spcAft>
                <a:spcPts val="1800"/>
              </a:spcAft>
            </a:pPr>
            <a:r>
              <a:rPr lang="en-GB" dirty="0">
                <a:latin typeface="Calibri" panose="020F0502020204030204" pitchFamily="34" charset="0"/>
                <a:ea typeface="Calibri" panose="020F0502020204030204" pitchFamily="34" charset="0"/>
                <a:cs typeface="Calibri" panose="020F0502020204030204" pitchFamily="34" charset="0"/>
              </a:rPr>
              <a:t>The Technical Team reviews the request, prioritises the work, and accepts it or rejects it with a motivated reason.</a:t>
            </a:r>
          </a:p>
          <a:p>
            <a:pPr algn="just">
              <a:lnSpc>
                <a:spcPct val="107000"/>
              </a:lnSpc>
              <a:spcAft>
                <a:spcPts val="1800"/>
              </a:spcAft>
            </a:pPr>
            <a:r>
              <a:rPr lang="en-GB" dirty="0">
                <a:latin typeface="Calibri" panose="020F0502020204030204" pitchFamily="34" charset="0"/>
                <a:ea typeface="Calibri" panose="020F0502020204030204" pitchFamily="34" charset="0"/>
                <a:cs typeface="Calibri" panose="020F0502020204030204" pitchFamily="34" charset="0"/>
              </a:rPr>
              <a:t>The Technical Team creates a plan, distributes and coordinates the work, and collects all the options with the related information (Risk, Cost, Benefit, etc.).</a:t>
            </a:r>
          </a:p>
          <a:p>
            <a:pPr algn="just">
              <a:lnSpc>
                <a:spcPct val="107000"/>
              </a:lnSpc>
              <a:spcAft>
                <a:spcPts val="1800"/>
              </a:spcAft>
            </a:pPr>
            <a:r>
              <a:rPr lang="en-GB" dirty="0">
                <a:latin typeface="Calibri" panose="020F0502020204030204" pitchFamily="34" charset="0"/>
                <a:ea typeface="Calibri" panose="020F0502020204030204" pitchFamily="34" charset="0"/>
                <a:cs typeface="Calibri" panose="020F0502020204030204" pitchFamily="34" charset="0"/>
              </a:rPr>
              <a:t>The Technical Team discusses and reviews all the options, and provides an advice report. The Minor Technical Advice Report must include all the options discussed with all the related information for each of them, indicating their benefits and drawbacks. Preferred options could be indicated with a motivated reason.</a:t>
            </a:r>
          </a:p>
          <a:p>
            <a:pPr algn="just">
              <a:lnSpc>
                <a:spcPct val="107000"/>
              </a:lnSpc>
              <a:spcAft>
                <a:spcPts val="1800"/>
              </a:spcAft>
            </a:pPr>
            <a:r>
              <a:rPr lang="en-GB" dirty="0">
                <a:latin typeface="Calibri" panose="020F0502020204030204" pitchFamily="34" charset="0"/>
                <a:ea typeface="Calibri" panose="020F0502020204030204" pitchFamily="34" charset="0"/>
                <a:cs typeface="Calibri" panose="020F0502020204030204" pitchFamily="34" charset="0"/>
              </a:rPr>
              <a:t>The Technical Team Leader reports the Minor Technical Advice Report to the requesting body (Projects, System Unit, etc).</a:t>
            </a:r>
          </a:p>
        </p:txBody>
      </p:sp>
    </p:spTree>
    <p:extLst>
      <p:ext uri="{BB962C8B-B14F-4D97-AF65-F5344CB8AC3E}">
        <p14:creationId xmlns:p14="http://schemas.microsoft.com/office/powerpoint/2010/main" val="3475784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1AA689-500D-4A6C-85EC-32EDFF9748A3}"/>
              </a:ext>
            </a:extLst>
          </p:cNvPr>
          <p:cNvSpPr>
            <a:spLocks noGrp="1"/>
          </p:cNvSpPr>
          <p:nvPr>
            <p:ph type="title"/>
          </p:nvPr>
        </p:nvSpPr>
        <p:spPr/>
        <p:txBody>
          <a:bodyPr/>
          <a:lstStyle/>
          <a:p>
            <a:r>
              <a:rPr lang="it-IT" dirty="0"/>
              <a:t>Technical Teams</a:t>
            </a:r>
            <a:endParaRPr lang="en-GB" dirty="0"/>
          </a:p>
        </p:txBody>
      </p:sp>
      <p:sp>
        <p:nvSpPr>
          <p:cNvPr id="3" name="Segnaposto numero diapositiva 2">
            <a:extLst>
              <a:ext uri="{FF2B5EF4-FFF2-40B4-BE49-F238E27FC236}">
                <a16:creationId xmlns:a16="http://schemas.microsoft.com/office/drawing/2014/main" id="{701CFF2E-03D9-4F8B-B46A-145282BECCC6}"/>
              </a:ext>
            </a:extLst>
          </p:cNvPr>
          <p:cNvSpPr>
            <a:spLocks noGrp="1"/>
          </p:cNvSpPr>
          <p:nvPr>
            <p:ph type="sldNum" sz="quarter" idx="10"/>
          </p:nvPr>
        </p:nvSpPr>
        <p:spPr/>
        <p:txBody>
          <a:bodyPr/>
          <a:lstStyle/>
          <a:p>
            <a:fld id="{FF5090E5-DA23-46E3-934B-EA253CDAEF5B}" type="slidenum">
              <a:rPr lang="en-GB" smtClean="0"/>
              <a:pPr/>
              <a:t>2</a:t>
            </a:fld>
            <a:endParaRPr lang="en-GB" dirty="0"/>
          </a:p>
        </p:txBody>
      </p:sp>
      <p:sp>
        <p:nvSpPr>
          <p:cNvPr id="4" name="Rettangolo 3">
            <a:extLst>
              <a:ext uri="{FF2B5EF4-FFF2-40B4-BE49-F238E27FC236}">
                <a16:creationId xmlns:a16="http://schemas.microsoft.com/office/drawing/2014/main" id="{10FF27AC-C6E2-4789-A645-366D79D7A625}"/>
              </a:ext>
            </a:extLst>
          </p:cNvPr>
          <p:cNvSpPr/>
          <p:nvPr/>
        </p:nvSpPr>
        <p:spPr>
          <a:xfrm>
            <a:off x="696000" y="1892413"/>
            <a:ext cx="10800000" cy="3508653"/>
          </a:xfrm>
          <a:prstGeom prst="rect">
            <a:avLst/>
          </a:prstGeom>
        </p:spPr>
        <p:txBody>
          <a:bodyPr>
            <a:spAutoFit/>
          </a:bodyPr>
          <a:lstStyle/>
          <a:p>
            <a:pPr algn="just">
              <a:spcAft>
                <a:spcPts val="1800"/>
              </a:spcAft>
            </a:pPr>
            <a:r>
              <a:rPr lang="en-GB" dirty="0">
                <a:latin typeface="Calibri" panose="020F0502020204030204" pitchFamily="34" charset="0"/>
                <a:ea typeface="Calibri" panose="020F0502020204030204" pitchFamily="34" charset="0"/>
                <a:cs typeface="Calibri" panose="020F0502020204030204" pitchFamily="34" charset="0"/>
              </a:rPr>
              <a:t>The VirgoLab Technical Teams (VirgoLab TTs) coordinate and support technical activities driven by the needs of the Projects.</a:t>
            </a:r>
          </a:p>
          <a:p>
            <a:pPr algn="just">
              <a:spcAft>
                <a:spcPts val="1800"/>
              </a:spcAft>
            </a:pPr>
            <a:endParaRPr lang="en-GB" dirty="0">
              <a:latin typeface="Calibri" panose="020F0502020204030204" pitchFamily="34" charset="0"/>
              <a:ea typeface="Calibri" panose="020F0502020204030204" pitchFamily="34" charset="0"/>
              <a:cs typeface="Calibri" panose="020F0502020204030204" pitchFamily="34" charset="0"/>
            </a:endParaRPr>
          </a:p>
          <a:p>
            <a:pPr algn="just">
              <a:spcAft>
                <a:spcPts val="1800"/>
              </a:spcAft>
            </a:pPr>
            <a:r>
              <a:rPr lang="en-GB" dirty="0">
                <a:latin typeface="Calibri" panose="020F0502020204030204" pitchFamily="34" charset="0"/>
                <a:ea typeface="Calibri" panose="020F0502020204030204" pitchFamily="34" charset="0"/>
                <a:cs typeface="Calibri" panose="020F0502020204030204" pitchFamily="34" charset="0"/>
              </a:rPr>
              <a:t>The VirgoLab TTs can be understood as overarching working-groups on technical subjects, fostering the exchange between the different Member Labs and EGO, as well as enhancing the underlying expertise and facilitating the cross-fertilization of technical aspects between the Projects.</a:t>
            </a:r>
          </a:p>
          <a:p>
            <a:pPr algn="just">
              <a:spcAft>
                <a:spcPts val="1800"/>
              </a:spcAft>
            </a:pPr>
            <a:endParaRPr lang="en-GB" dirty="0">
              <a:latin typeface="Calibri" panose="020F0502020204030204" pitchFamily="34" charset="0"/>
              <a:ea typeface="Calibri" panose="020F0502020204030204" pitchFamily="34" charset="0"/>
              <a:cs typeface="Calibri" panose="020F0502020204030204" pitchFamily="34" charset="0"/>
            </a:endParaRPr>
          </a:p>
          <a:p>
            <a:pPr algn="just">
              <a:spcAft>
                <a:spcPts val="1800"/>
              </a:spcAft>
            </a:pPr>
            <a:r>
              <a:rPr lang="en-GB" dirty="0">
                <a:latin typeface="Calibri" panose="020F0502020204030204" pitchFamily="34" charset="0"/>
                <a:ea typeface="Calibri" panose="020F0502020204030204" pitchFamily="34" charset="0"/>
                <a:cs typeface="Calibri" panose="020F0502020204030204" pitchFamily="34" charset="0"/>
              </a:rPr>
              <a:t>They promote the standardization across VirgoLab, provide technical advises to the Executive Board and the Projects, help the Projects and the System Units to design, operate and/or training activities.</a:t>
            </a:r>
          </a:p>
        </p:txBody>
      </p:sp>
    </p:spTree>
    <p:extLst>
      <p:ext uri="{BB962C8B-B14F-4D97-AF65-F5344CB8AC3E}">
        <p14:creationId xmlns:p14="http://schemas.microsoft.com/office/powerpoint/2010/main" val="2362991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AE211BDB-7EF2-4F4B-B496-A0CBCE9193D6}"/>
              </a:ext>
            </a:extLst>
          </p:cNvPr>
          <p:cNvSpPr>
            <a:spLocks noGrp="1"/>
          </p:cNvSpPr>
          <p:nvPr>
            <p:ph type="title"/>
          </p:nvPr>
        </p:nvSpPr>
        <p:spPr/>
        <p:txBody>
          <a:bodyPr/>
          <a:lstStyle/>
          <a:p>
            <a:r>
              <a:rPr lang="en-GB" noProof="0" dirty="0"/>
              <a:t>Structure</a:t>
            </a:r>
          </a:p>
        </p:txBody>
      </p:sp>
      <p:sp>
        <p:nvSpPr>
          <p:cNvPr id="20" name="Rettangolo 19">
            <a:extLst>
              <a:ext uri="{FF2B5EF4-FFF2-40B4-BE49-F238E27FC236}">
                <a16:creationId xmlns:a16="http://schemas.microsoft.com/office/drawing/2014/main" id="{7E0AC8FA-45E5-41CD-BA2E-32457A55167A}"/>
              </a:ext>
            </a:extLst>
          </p:cNvPr>
          <p:cNvSpPr/>
          <p:nvPr/>
        </p:nvSpPr>
        <p:spPr>
          <a:xfrm>
            <a:off x="8295862" y="2598352"/>
            <a:ext cx="3346632" cy="1107996"/>
          </a:xfrm>
          <a:prstGeom prst="rect">
            <a:avLst/>
          </a:prstGeom>
          <a:ln w="19050"/>
        </p:spPr>
        <p:style>
          <a:lnRef idx="1">
            <a:schemeClr val="accent2"/>
          </a:lnRef>
          <a:fillRef idx="2">
            <a:schemeClr val="accent2"/>
          </a:fillRef>
          <a:effectRef idx="1">
            <a:schemeClr val="accent2"/>
          </a:effectRef>
          <a:fontRef idx="minor">
            <a:schemeClr val="dk1"/>
          </a:fontRef>
        </p:style>
        <p:txBody>
          <a:bodyPr wrap="square" rtlCol="0" anchor="ctr">
            <a:spAutoFit/>
          </a:bodyPr>
          <a:lstStyle/>
          <a:p>
            <a:pPr algn="ctr"/>
            <a:r>
              <a:rPr lang="it-IT" b="1" dirty="0"/>
              <a:t>Project Management</a:t>
            </a:r>
            <a:endParaRPr lang="en-GB" b="1" dirty="0"/>
          </a:p>
          <a:p>
            <a:pPr algn="just"/>
            <a:r>
              <a:rPr lang="en-GB" sz="1200" dirty="0"/>
              <a:t>Expertise on Project management, the overall system design and integration, including risk management and quality control, ensuring the coherence of procedures for all System Units.</a:t>
            </a:r>
            <a:endParaRPr lang="en-GB" sz="1200" b="1" dirty="0"/>
          </a:p>
        </p:txBody>
      </p:sp>
      <p:sp>
        <p:nvSpPr>
          <p:cNvPr id="22" name="Rettangolo 21">
            <a:extLst>
              <a:ext uri="{FF2B5EF4-FFF2-40B4-BE49-F238E27FC236}">
                <a16:creationId xmlns:a16="http://schemas.microsoft.com/office/drawing/2014/main" id="{7ED14EC6-752E-40E4-B657-FD6DC0C33B06}"/>
              </a:ext>
            </a:extLst>
          </p:cNvPr>
          <p:cNvSpPr/>
          <p:nvPr/>
        </p:nvSpPr>
        <p:spPr>
          <a:xfrm>
            <a:off x="8301623" y="5258495"/>
            <a:ext cx="3346632" cy="923330"/>
          </a:xfrm>
          <a:prstGeom prst="rect">
            <a:avLst/>
          </a:prstGeom>
          <a:ln w="19050"/>
        </p:spPr>
        <p:style>
          <a:lnRef idx="1">
            <a:schemeClr val="accent2"/>
          </a:lnRef>
          <a:fillRef idx="2">
            <a:schemeClr val="accent2"/>
          </a:fillRef>
          <a:effectRef idx="1">
            <a:schemeClr val="accent2"/>
          </a:effectRef>
          <a:fontRef idx="minor">
            <a:schemeClr val="dk1"/>
          </a:fontRef>
        </p:style>
        <p:txBody>
          <a:bodyPr wrap="square" rtlCol="0" anchor="ctr">
            <a:spAutoFit/>
          </a:bodyPr>
          <a:lstStyle/>
          <a:p>
            <a:pPr algn="ctr"/>
            <a:r>
              <a:rPr lang="en-GB" b="1" dirty="0"/>
              <a:t>Sensing &amp; Actuation</a:t>
            </a:r>
          </a:p>
          <a:p>
            <a:pPr algn="just"/>
            <a:r>
              <a:rPr lang="en-GB" sz="1200" dirty="0"/>
              <a:t>Technical aspects of sensors and actuators made in VirgoLab (TCS, ring heater, etc.), including the associated analogue electronics and cabling.</a:t>
            </a:r>
            <a:endParaRPr lang="en-GB" sz="1200" b="1" dirty="0"/>
          </a:p>
        </p:txBody>
      </p:sp>
      <p:sp>
        <p:nvSpPr>
          <p:cNvPr id="23" name="Rettangolo 22">
            <a:extLst>
              <a:ext uri="{FF2B5EF4-FFF2-40B4-BE49-F238E27FC236}">
                <a16:creationId xmlns:a16="http://schemas.microsoft.com/office/drawing/2014/main" id="{06EE38C9-16D2-4835-9C09-18C7198E9471}"/>
              </a:ext>
            </a:extLst>
          </p:cNvPr>
          <p:cNvSpPr/>
          <p:nvPr/>
        </p:nvSpPr>
        <p:spPr>
          <a:xfrm>
            <a:off x="4475291" y="5258495"/>
            <a:ext cx="3346632" cy="923330"/>
          </a:xfrm>
          <a:prstGeom prst="rect">
            <a:avLst/>
          </a:prstGeom>
          <a:ln w="19050"/>
        </p:spPr>
        <p:style>
          <a:lnRef idx="1">
            <a:schemeClr val="accent2"/>
          </a:lnRef>
          <a:fillRef idx="2">
            <a:schemeClr val="accent2"/>
          </a:fillRef>
          <a:effectRef idx="1">
            <a:schemeClr val="accent2"/>
          </a:effectRef>
          <a:fontRef idx="minor">
            <a:schemeClr val="dk1"/>
          </a:fontRef>
        </p:style>
        <p:txBody>
          <a:bodyPr wrap="square" rtlCol="0" anchor="ctr">
            <a:spAutoFit/>
          </a:bodyPr>
          <a:lstStyle/>
          <a:p>
            <a:pPr algn="ctr"/>
            <a:r>
              <a:rPr lang="en-GB" b="1" dirty="0"/>
              <a:t>Optics &amp; Light Source</a:t>
            </a:r>
          </a:p>
          <a:p>
            <a:pPr algn="just"/>
            <a:r>
              <a:rPr lang="en-GB" sz="1200" dirty="0"/>
              <a:t>Technical aspects of optics, crystals, coatings, lasers, other light sources, and physical optics simulations.</a:t>
            </a:r>
            <a:endParaRPr lang="en-GB" sz="1200" b="1" dirty="0"/>
          </a:p>
        </p:txBody>
      </p:sp>
      <p:sp>
        <p:nvSpPr>
          <p:cNvPr id="24" name="Rettangolo 23">
            <a:extLst>
              <a:ext uri="{FF2B5EF4-FFF2-40B4-BE49-F238E27FC236}">
                <a16:creationId xmlns:a16="http://schemas.microsoft.com/office/drawing/2014/main" id="{AB609D01-A711-4E43-8758-B527DEB7C7A1}"/>
              </a:ext>
            </a:extLst>
          </p:cNvPr>
          <p:cNvSpPr/>
          <p:nvPr/>
        </p:nvSpPr>
        <p:spPr>
          <a:xfrm>
            <a:off x="641883" y="3859174"/>
            <a:ext cx="3346632" cy="1292662"/>
          </a:xfrm>
          <a:prstGeom prst="rect">
            <a:avLst/>
          </a:prstGeom>
          <a:ln w="19050"/>
        </p:spPr>
        <p:style>
          <a:lnRef idx="1">
            <a:schemeClr val="accent2"/>
          </a:lnRef>
          <a:fillRef idx="2">
            <a:schemeClr val="accent2"/>
          </a:fillRef>
          <a:effectRef idx="1">
            <a:schemeClr val="accent2"/>
          </a:effectRef>
          <a:fontRef idx="minor">
            <a:schemeClr val="dk1"/>
          </a:fontRef>
        </p:style>
        <p:txBody>
          <a:bodyPr wrap="square" rtlCol="0" anchor="ctr">
            <a:spAutoFit/>
          </a:bodyPr>
          <a:lstStyle/>
          <a:p>
            <a:pPr algn="ctr"/>
            <a:r>
              <a:rPr lang="en-GB" b="1" dirty="0"/>
              <a:t>Controls &amp; Simulation</a:t>
            </a:r>
          </a:p>
          <a:p>
            <a:pPr algn="just"/>
            <a:r>
              <a:rPr lang="en-GB" sz="1200" dirty="0"/>
              <a:t>Technical aspects of optical and mechanical plant simulation, controls of opto-mechanical plants, and the digital infrastructure or analogue hardware implementing the controls (DAQ, MPC, etc), detector calibration.</a:t>
            </a:r>
            <a:endParaRPr lang="en-GB" sz="1200" b="1" dirty="0"/>
          </a:p>
        </p:txBody>
      </p:sp>
      <p:sp>
        <p:nvSpPr>
          <p:cNvPr id="25" name="Rettangolo 24">
            <a:extLst>
              <a:ext uri="{FF2B5EF4-FFF2-40B4-BE49-F238E27FC236}">
                <a16:creationId xmlns:a16="http://schemas.microsoft.com/office/drawing/2014/main" id="{8CA94B03-98EA-4CAB-AE8E-54AB67E3B7CE}"/>
              </a:ext>
            </a:extLst>
          </p:cNvPr>
          <p:cNvSpPr/>
          <p:nvPr/>
        </p:nvSpPr>
        <p:spPr>
          <a:xfrm>
            <a:off x="4465309" y="2598352"/>
            <a:ext cx="3346632" cy="923330"/>
          </a:xfrm>
          <a:prstGeom prst="rect">
            <a:avLst/>
          </a:prstGeom>
          <a:ln w="19050"/>
        </p:spPr>
        <p:style>
          <a:lnRef idx="1">
            <a:schemeClr val="accent2"/>
          </a:lnRef>
          <a:fillRef idx="2">
            <a:schemeClr val="accent2"/>
          </a:fillRef>
          <a:effectRef idx="1">
            <a:schemeClr val="accent2"/>
          </a:effectRef>
          <a:fontRef idx="minor">
            <a:schemeClr val="dk1"/>
          </a:fontRef>
        </p:style>
        <p:txBody>
          <a:bodyPr wrap="square" rtlCol="0" anchor="ctr">
            <a:spAutoFit/>
          </a:bodyPr>
          <a:lstStyle/>
          <a:p>
            <a:pPr algn="ctr"/>
            <a:r>
              <a:rPr lang="en-GB" b="1" dirty="0"/>
              <a:t>Mechanics &amp; Vacuum</a:t>
            </a:r>
          </a:p>
          <a:p>
            <a:pPr algn="just"/>
            <a:r>
              <a:rPr lang="en-GB" sz="1200" dirty="0"/>
              <a:t>Technical aspects of vacuum system, suspensions, optical benches and other large mechanical parts, and their finite-element simulation.</a:t>
            </a:r>
          </a:p>
        </p:txBody>
      </p:sp>
      <p:sp>
        <p:nvSpPr>
          <p:cNvPr id="26" name="Rettangolo 25">
            <a:extLst>
              <a:ext uri="{FF2B5EF4-FFF2-40B4-BE49-F238E27FC236}">
                <a16:creationId xmlns:a16="http://schemas.microsoft.com/office/drawing/2014/main" id="{1D794B3B-84A3-45A5-B6EC-74D14E0D1FC1}"/>
              </a:ext>
            </a:extLst>
          </p:cNvPr>
          <p:cNvSpPr/>
          <p:nvPr/>
        </p:nvSpPr>
        <p:spPr>
          <a:xfrm>
            <a:off x="648958" y="5304662"/>
            <a:ext cx="3346632" cy="877163"/>
          </a:xfrm>
          <a:prstGeom prst="rect">
            <a:avLst/>
          </a:prstGeom>
          <a:ln w="19050"/>
        </p:spPr>
        <p:style>
          <a:lnRef idx="1">
            <a:schemeClr val="accent2"/>
          </a:lnRef>
          <a:fillRef idx="2">
            <a:schemeClr val="accent2"/>
          </a:fillRef>
          <a:effectRef idx="1">
            <a:schemeClr val="accent2"/>
          </a:effectRef>
          <a:fontRef idx="minor">
            <a:schemeClr val="dk1"/>
          </a:fontRef>
        </p:style>
        <p:txBody>
          <a:bodyPr wrap="square" rtlCol="0" anchor="ctr">
            <a:spAutoFit/>
          </a:bodyPr>
          <a:lstStyle/>
          <a:p>
            <a:pPr algn="ctr"/>
            <a:r>
              <a:rPr lang="en-GB" b="1" dirty="0"/>
              <a:t>Infrastructure</a:t>
            </a:r>
          </a:p>
          <a:p>
            <a:pPr algn="just"/>
            <a:r>
              <a:rPr lang="en-GB" sz="1100" dirty="0"/>
              <a:t>The Virgo detector infrastructure including buildings, power systems and environmental controls, and the mitigation of noises produced by this infrastructure.</a:t>
            </a:r>
          </a:p>
        </p:txBody>
      </p:sp>
      <p:sp>
        <p:nvSpPr>
          <p:cNvPr id="27" name="Rettangolo 26">
            <a:extLst>
              <a:ext uri="{FF2B5EF4-FFF2-40B4-BE49-F238E27FC236}">
                <a16:creationId xmlns:a16="http://schemas.microsoft.com/office/drawing/2014/main" id="{5635A3F5-9F3D-4113-B6E2-C9907668B98D}"/>
              </a:ext>
            </a:extLst>
          </p:cNvPr>
          <p:cNvSpPr/>
          <p:nvPr/>
        </p:nvSpPr>
        <p:spPr>
          <a:xfrm>
            <a:off x="634755" y="2598352"/>
            <a:ext cx="3346632" cy="1107996"/>
          </a:xfrm>
          <a:prstGeom prst="rect">
            <a:avLst/>
          </a:prstGeom>
          <a:ln w="19050"/>
        </p:spPr>
        <p:style>
          <a:lnRef idx="1">
            <a:schemeClr val="accent2"/>
          </a:lnRef>
          <a:fillRef idx="2">
            <a:schemeClr val="accent2"/>
          </a:fillRef>
          <a:effectRef idx="1">
            <a:schemeClr val="accent2"/>
          </a:effectRef>
          <a:fontRef idx="minor">
            <a:schemeClr val="dk1"/>
          </a:fontRef>
        </p:style>
        <p:txBody>
          <a:bodyPr wrap="square" rtlCol="0" anchor="ctr">
            <a:spAutoFit/>
          </a:bodyPr>
          <a:lstStyle/>
          <a:p>
            <a:pPr algn="ctr"/>
            <a:r>
              <a:rPr lang="en-GB" b="1" dirty="0"/>
              <a:t>Computing &amp; Software</a:t>
            </a:r>
          </a:p>
          <a:p>
            <a:pPr algn="just"/>
            <a:r>
              <a:rPr lang="en-GB" sz="1200" dirty="0"/>
              <a:t>Computing infrastructure, low-latency infrastructure, online pipelines, data management, software development and operation, data visualization and cybersecurity.</a:t>
            </a:r>
          </a:p>
        </p:txBody>
      </p:sp>
      <p:sp>
        <p:nvSpPr>
          <p:cNvPr id="28" name="Rettangolo 27">
            <a:extLst>
              <a:ext uri="{FF2B5EF4-FFF2-40B4-BE49-F238E27FC236}">
                <a16:creationId xmlns:a16="http://schemas.microsoft.com/office/drawing/2014/main" id="{D25D66B6-252B-4AD1-91DF-C9BA7131E7AA}"/>
              </a:ext>
            </a:extLst>
          </p:cNvPr>
          <p:cNvSpPr/>
          <p:nvPr/>
        </p:nvSpPr>
        <p:spPr>
          <a:xfrm>
            <a:off x="4471753" y="3743757"/>
            <a:ext cx="3346632" cy="1292662"/>
          </a:xfrm>
          <a:prstGeom prst="rect">
            <a:avLst/>
          </a:prstGeom>
          <a:ln w="19050"/>
        </p:spPr>
        <p:style>
          <a:lnRef idx="1">
            <a:schemeClr val="accent2"/>
          </a:lnRef>
          <a:fillRef idx="2">
            <a:schemeClr val="accent2"/>
          </a:fillRef>
          <a:effectRef idx="1">
            <a:schemeClr val="accent2"/>
          </a:effectRef>
          <a:fontRef idx="minor">
            <a:schemeClr val="dk1"/>
          </a:fontRef>
        </p:style>
        <p:txBody>
          <a:bodyPr wrap="square" rtlCol="0" anchor="ctr">
            <a:spAutoFit/>
          </a:bodyPr>
          <a:lstStyle/>
          <a:p>
            <a:pPr algn="ctr"/>
            <a:r>
              <a:rPr lang="en-GB" b="1" dirty="0"/>
              <a:t>Noise</a:t>
            </a:r>
          </a:p>
          <a:p>
            <a:pPr algn="just"/>
            <a:r>
              <a:rPr lang="en-GB" sz="1200" dirty="0"/>
              <a:t>Detector characterization noise studies, environmental noise hunting, theoretical noise budget (GWINC) and the measured interferometer noise budget, technical noise reviews, detector calibration.</a:t>
            </a:r>
          </a:p>
        </p:txBody>
      </p:sp>
      <p:sp>
        <p:nvSpPr>
          <p:cNvPr id="2" name="Segnaposto numero diapositiva 1">
            <a:extLst>
              <a:ext uri="{FF2B5EF4-FFF2-40B4-BE49-F238E27FC236}">
                <a16:creationId xmlns:a16="http://schemas.microsoft.com/office/drawing/2014/main" id="{A928940F-F471-46E4-A303-64B8F039FE2E}"/>
              </a:ext>
            </a:extLst>
          </p:cNvPr>
          <p:cNvSpPr>
            <a:spLocks noGrp="1"/>
          </p:cNvSpPr>
          <p:nvPr>
            <p:ph type="sldNum" sz="quarter" idx="10"/>
          </p:nvPr>
        </p:nvSpPr>
        <p:spPr/>
        <p:txBody>
          <a:bodyPr/>
          <a:lstStyle/>
          <a:p>
            <a:fld id="{FF5090E5-DA23-46E3-934B-EA253CDAEF5B}" type="slidenum">
              <a:rPr lang="en-GB" smtClean="0"/>
              <a:pPr/>
              <a:t>3</a:t>
            </a:fld>
            <a:endParaRPr lang="en-GB" dirty="0"/>
          </a:p>
        </p:txBody>
      </p:sp>
      <p:cxnSp>
        <p:nvCxnSpPr>
          <p:cNvPr id="37" name="Connettore diritto 36">
            <a:extLst>
              <a:ext uri="{FF2B5EF4-FFF2-40B4-BE49-F238E27FC236}">
                <a16:creationId xmlns:a16="http://schemas.microsoft.com/office/drawing/2014/main" id="{1153C2F5-6F9A-44F1-816C-523C78741D09}"/>
              </a:ext>
            </a:extLst>
          </p:cNvPr>
          <p:cNvCxnSpPr>
            <a:cxnSpLocks/>
          </p:cNvCxnSpPr>
          <p:nvPr/>
        </p:nvCxnSpPr>
        <p:spPr>
          <a:xfrm flipV="1">
            <a:off x="641885" y="2420918"/>
            <a:ext cx="4406016" cy="15770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8" name="Connettore diritto 37">
            <a:extLst>
              <a:ext uri="{FF2B5EF4-FFF2-40B4-BE49-F238E27FC236}">
                <a16:creationId xmlns:a16="http://schemas.microsoft.com/office/drawing/2014/main" id="{BFBC04B7-7F71-4896-8E54-0B7D39BC664F}"/>
              </a:ext>
            </a:extLst>
          </p:cNvPr>
          <p:cNvCxnSpPr>
            <a:cxnSpLocks/>
          </p:cNvCxnSpPr>
          <p:nvPr/>
        </p:nvCxnSpPr>
        <p:spPr>
          <a:xfrm>
            <a:off x="7226071" y="2422790"/>
            <a:ext cx="4416423" cy="15582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39" name="Rettangolo 38">
            <a:extLst>
              <a:ext uri="{FF2B5EF4-FFF2-40B4-BE49-F238E27FC236}">
                <a16:creationId xmlns:a16="http://schemas.microsoft.com/office/drawing/2014/main" id="{3D6BBF6C-3FB8-4308-B0EE-A20924057899}"/>
              </a:ext>
            </a:extLst>
          </p:cNvPr>
          <p:cNvSpPr/>
          <p:nvPr/>
        </p:nvSpPr>
        <p:spPr>
          <a:xfrm>
            <a:off x="5468858" y="954364"/>
            <a:ext cx="1341586" cy="369332"/>
          </a:xfrm>
          <a:prstGeom prst="rect">
            <a:avLst/>
          </a:prstGeom>
        </p:spPr>
        <p:style>
          <a:lnRef idx="1">
            <a:schemeClr val="accent1"/>
          </a:lnRef>
          <a:fillRef idx="2">
            <a:schemeClr val="accent1"/>
          </a:fillRef>
          <a:effectRef idx="1">
            <a:schemeClr val="accent1"/>
          </a:effectRef>
          <a:fontRef idx="minor">
            <a:schemeClr val="dk1"/>
          </a:fontRef>
        </p:style>
        <p:txBody>
          <a:bodyPr wrap="none" rtlCol="0" anchor="ctr">
            <a:spAutoFit/>
          </a:bodyPr>
          <a:lstStyle/>
          <a:p>
            <a:pPr algn="ctr"/>
            <a:r>
              <a:rPr lang="en-GB" dirty="0"/>
              <a:t>Ego Director</a:t>
            </a:r>
          </a:p>
        </p:txBody>
      </p:sp>
      <p:sp>
        <p:nvSpPr>
          <p:cNvPr id="40" name="Rettangolo 39">
            <a:extLst>
              <a:ext uri="{FF2B5EF4-FFF2-40B4-BE49-F238E27FC236}">
                <a16:creationId xmlns:a16="http://schemas.microsoft.com/office/drawing/2014/main" id="{E33DD19D-2E26-4A39-BFA7-F9B378CBAACE}"/>
              </a:ext>
            </a:extLst>
          </p:cNvPr>
          <p:cNvSpPr/>
          <p:nvPr/>
        </p:nvSpPr>
        <p:spPr>
          <a:xfrm>
            <a:off x="5298844" y="1501527"/>
            <a:ext cx="1681614" cy="369332"/>
          </a:xfrm>
          <a:prstGeom prst="rect">
            <a:avLst/>
          </a:prstGeom>
        </p:spPr>
        <p:style>
          <a:lnRef idx="1">
            <a:schemeClr val="accent4"/>
          </a:lnRef>
          <a:fillRef idx="2">
            <a:schemeClr val="accent4"/>
          </a:fillRef>
          <a:effectRef idx="1">
            <a:schemeClr val="accent4"/>
          </a:effectRef>
          <a:fontRef idx="minor">
            <a:schemeClr val="dk1"/>
          </a:fontRef>
        </p:style>
        <p:txBody>
          <a:bodyPr wrap="none" rtlCol="0" anchor="ctr">
            <a:spAutoFit/>
          </a:bodyPr>
          <a:lstStyle/>
          <a:p>
            <a:pPr algn="ctr"/>
            <a:r>
              <a:rPr lang="en-GB" dirty="0"/>
              <a:t>Executive Board</a:t>
            </a:r>
          </a:p>
        </p:txBody>
      </p:sp>
      <p:sp>
        <p:nvSpPr>
          <p:cNvPr id="41" name="Rettangolo 40">
            <a:extLst>
              <a:ext uri="{FF2B5EF4-FFF2-40B4-BE49-F238E27FC236}">
                <a16:creationId xmlns:a16="http://schemas.microsoft.com/office/drawing/2014/main" id="{BB762C87-D64E-4625-A62F-F37387CCA190}"/>
              </a:ext>
            </a:extLst>
          </p:cNvPr>
          <p:cNvSpPr/>
          <p:nvPr/>
        </p:nvSpPr>
        <p:spPr>
          <a:xfrm>
            <a:off x="8075353" y="1499719"/>
            <a:ext cx="1305230" cy="369332"/>
          </a:xfrm>
          <a:prstGeom prst="rect">
            <a:avLst/>
          </a:prstGeom>
        </p:spPr>
        <p:style>
          <a:lnRef idx="1">
            <a:schemeClr val="accent4"/>
          </a:lnRef>
          <a:fillRef idx="2">
            <a:schemeClr val="accent4"/>
          </a:fillRef>
          <a:effectRef idx="1">
            <a:schemeClr val="accent4"/>
          </a:effectRef>
          <a:fontRef idx="minor">
            <a:schemeClr val="dk1"/>
          </a:fontRef>
        </p:style>
        <p:txBody>
          <a:bodyPr wrap="none" rtlCol="0" anchor="ctr">
            <a:spAutoFit/>
          </a:bodyPr>
          <a:lstStyle/>
          <a:p>
            <a:pPr algn="ctr"/>
            <a:r>
              <a:rPr lang="en-GB" dirty="0"/>
              <a:t>Board of PIs</a:t>
            </a:r>
          </a:p>
        </p:txBody>
      </p:sp>
      <p:sp>
        <p:nvSpPr>
          <p:cNvPr id="42" name="Rettangolo 41">
            <a:extLst>
              <a:ext uri="{FF2B5EF4-FFF2-40B4-BE49-F238E27FC236}">
                <a16:creationId xmlns:a16="http://schemas.microsoft.com/office/drawing/2014/main" id="{05DBB5D4-33F4-4D1B-A334-BFA0ECA4BF29}"/>
              </a:ext>
            </a:extLst>
          </p:cNvPr>
          <p:cNvSpPr/>
          <p:nvPr/>
        </p:nvSpPr>
        <p:spPr>
          <a:xfrm>
            <a:off x="2394286" y="1501527"/>
            <a:ext cx="1809663" cy="369332"/>
          </a:xfrm>
          <a:prstGeom prst="rect">
            <a:avLst/>
          </a:prstGeom>
          <a:solidFill>
            <a:srgbClr val="CB86EA"/>
          </a:solidFill>
          <a:ln>
            <a:solidFill>
              <a:srgbClr val="7030A0"/>
            </a:solidFill>
          </a:ln>
        </p:spPr>
        <p:style>
          <a:lnRef idx="1">
            <a:schemeClr val="accent6"/>
          </a:lnRef>
          <a:fillRef idx="2">
            <a:schemeClr val="accent6"/>
          </a:fillRef>
          <a:effectRef idx="1">
            <a:schemeClr val="accent6"/>
          </a:effectRef>
          <a:fontRef idx="minor">
            <a:schemeClr val="dk1"/>
          </a:fontRef>
        </p:style>
        <p:txBody>
          <a:bodyPr wrap="none" rtlCol="0" anchor="ctr">
            <a:spAutoFit/>
          </a:bodyPr>
          <a:lstStyle/>
          <a:p>
            <a:pPr algn="ctr"/>
            <a:r>
              <a:rPr lang="en-GB" dirty="0"/>
              <a:t>VirgoLab Projects</a:t>
            </a:r>
          </a:p>
        </p:txBody>
      </p:sp>
      <p:cxnSp>
        <p:nvCxnSpPr>
          <p:cNvPr id="43" name="Connettore diritto 42">
            <a:extLst>
              <a:ext uri="{FF2B5EF4-FFF2-40B4-BE49-F238E27FC236}">
                <a16:creationId xmlns:a16="http://schemas.microsoft.com/office/drawing/2014/main" id="{2B97D0DD-8447-4653-9B0F-3BDCCE2F42AE}"/>
              </a:ext>
            </a:extLst>
          </p:cNvPr>
          <p:cNvCxnSpPr>
            <a:stCxn id="39" idx="2"/>
            <a:endCxn id="40" idx="0"/>
          </p:cNvCxnSpPr>
          <p:nvPr/>
        </p:nvCxnSpPr>
        <p:spPr>
          <a:xfrm>
            <a:off x="6139651" y="1323696"/>
            <a:ext cx="0" cy="177831"/>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Connettore diritto 43">
            <a:extLst>
              <a:ext uri="{FF2B5EF4-FFF2-40B4-BE49-F238E27FC236}">
                <a16:creationId xmlns:a16="http://schemas.microsoft.com/office/drawing/2014/main" id="{542B7419-DB83-4C66-8B35-F4740E0D6A65}"/>
              </a:ext>
            </a:extLst>
          </p:cNvPr>
          <p:cNvCxnSpPr>
            <a:stCxn id="40" idx="3"/>
            <a:endCxn id="41" idx="1"/>
          </p:cNvCxnSpPr>
          <p:nvPr/>
        </p:nvCxnSpPr>
        <p:spPr>
          <a:xfrm flipV="1">
            <a:off x="6980458" y="1684385"/>
            <a:ext cx="1094895" cy="1808"/>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Connettore diritto 44">
            <a:extLst>
              <a:ext uri="{FF2B5EF4-FFF2-40B4-BE49-F238E27FC236}">
                <a16:creationId xmlns:a16="http://schemas.microsoft.com/office/drawing/2014/main" id="{63657A79-5EB8-49CC-9092-381ABE71ADE8}"/>
              </a:ext>
            </a:extLst>
          </p:cNvPr>
          <p:cNvCxnSpPr>
            <a:cxnSpLocks/>
            <a:stCxn id="40" idx="2"/>
            <a:endCxn id="47" idx="0"/>
          </p:cNvCxnSpPr>
          <p:nvPr/>
        </p:nvCxnSpPr>
        <p:spPr>
          <a:xfrm>
            <a:off x="6139651" y="1870859"/>
            <a:ext cx="1" cy="177831"/>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Connettore diritto 45">
            <a:extLst>
              <a:ext uri="{FF2B5EF4-FFF2-40B4-BE49-F238E27FC236}">
                <a16:creationId xmlns:a16="http://schemas.microsoft.com/office/drawing/2014/main" id="{FBDFCB10-5C15-4830-B91A-AB4631B0F898}"/>
              </a:ext>
            </a:extLst>
          </p:cNvPr>
          <p:cNvCxnSpPr>
            <a:cxnSpLocks/>
            <a:stCxn id="40" idx="1"/>
            <a:endCxn id="42" idx="3"/>
          </p:cNvCxnSpPr>
          <p:nvPr/>
        </p:nvCxnSpPr>
        <p:spPr>
          <a:xfrm flipH="1">
            <a:off x="4203949" y="1686193"/>
            <a:ext cx="1094895"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Rettangolo 46">
            <a:extLst>
              <a:ext uri="{FF2B5EF4-FFF2-40B4-BE49-F238E27FC236}">
                <a16:creationId xmlns:a16="http://schemas.microsoft.com/office/drawing/2014/main" id="{A74C739B-0457-4FD3-BAA3-6CB2E5C07D72}"/>
              </a:ext>
            </a:extLst>
          </p:cNvPr>
          <p:cNvSpPr/>
          <p:nvPr/>
        </p:nvSpPr>
        <p:spPr>
          <a:xfrm>
            <a:off x="5053232" y="2048690"/>
            <a:ext cx="2172839" cy="369332"/>
          </a:xfrm>
          <a:prstGeom prst="rect">
            <a:avLst/>
          </a:prstGeom>
          <a:solidFill>
            <a:schemeClr val="accent2">
              <a:lumMod val="40000"/>
              <a:lumOff val="60000"/>
            </a:schemeClr>
          </a:solidFill>
        </p:spPr>
        <p:style>
          <a:lnRef idx="1">
            <a:schemeClr val="accent2"/>
          </a:lnRef>
          <a:fillRef idx="2">
            <a:schemeClr val="accent2"/>
          </a:fillRef>
          <a:effectRef idx="1">
            <a:schemeClr val="accent2"/>
          </a:effectRef>
          <a:fontRef idx="minor">
            <a:schemeClr val="dk1"/>
          </a:fontRef>
        </p:style>
        <p:txBody>
          <a:bodyPr wrap="square" rtlCol="0" anchor="ctr">
            <a:spAutoFit/>
          </a:bodyPr>
          <a:lstStyle/>
          <a:p>
            <a:pPr algn="ctr"/>
            <a:r>
              <a:rPr lang="en-GB" dirty="0"/>
              <a:t>Technical Committee</a:t>
            </a:r>
          </a:p>
        </p:txBody>
      </p:sp>
      <p:sp>
        <p:nvSpPr>
          <p:cNvPr id="48" name="Rettangolo 47">
            <a:extLst>
              <a:ext uri="{FF2B5EF4-FFF2-40B4-BE49-F238E27FC236}">
                <a16:creationId xmlns:a16="http://schemas.microsoft.com/office/drawing/2014/main" id="{317E1EEB-C190-433D-89BE-3C5E72A16DCC}"/>
              </a:ext>
            </a:extLst>
          </p:cNvPr>
          <p:cNvSpPr/>
          <p:nvPr/>
        </p:nvSpPr>
        <p:spPr>
          <a:xfrm>
            <a:off x="2602644" y="2044605"/>
            <a:ext cx="1392946" cy="369332"/>
          </a:xfrm>
          <a:prstGeom prst="rect">
            <a:avLst/>
          </a:prstGeom>
          <a:solidFill>
            <a:srgbClr val="E3BEF4"/>
          </a:solidFill>
          <a:ln>
            <a:solidFill>
              <a:srgbClr val="7030A0"/>
            </a:solidFill>
          </a:ln>
        </p:spPr>
        <p:style>
          <a:lnRef idx="1">
            <a:schemeClr val="accent6"/>
          </a:lnRef>
          <a:fillRef idx="2">
            <a:schemeClr val="accent6"/>
          </a:fillRef>
          <a:effectRef idx="1">
            <a:schemeClr val="accent6"/>
          </a:effectRef>
          <a:fontRef idx="minor">
            <a:schemeClr val="dk1"/>
          </a:fontRef>
        </p:style>
        <p:txBody>
          <a:bodyPr wrap="none" rtlCol="0" anchor="ctr">
            <a:spAutoFit/>
          </a:bodyPr>
          <a:lstStyle/>
          <a:p>
            <a:pPr algn="ctr"/>
            <a:r>
              <a:rPr lang="en-GB" dirty="0"/>
              <a:t>System Units</a:t>
            </a:r>
          </a:p>
        </p:txBody>
      </p:sp>
      <p:cxnSp>
        <p:nvCxnSpPr>
          <p:cNvPr id="49" name="Connettore diritto 48">
            <a:extLst>
              <a:ext uri="{FF2B5EF4-FFF2-40B4-BE49-F238E27FC236}">
                <a16:creationId xmlns:a16="http://schemas.microsoft.com/office/drawing/2014/main" id="{B4B54F29-821C-47ED-A435-BD1A4BBEF6CC}"/>
              </a:ext>
            </a:extLst>
          </p:cNvPr>
          <p:cNvCxnSpPr>
            <a:cxnSpLocks/>
            <a:stCxn id="42" idx="2"/>
            <a:endCxn id="48" idx="0"/>
          </p:cNvCxnSpPr>
          <p:nvPr/>
        </p:nvCxnSpPr>
        <p:spPr>
          <a:xfrm flipH="1">
            <a:off x="3299117" y="1870859"/>
            <a:ext cx="1" cy="173746"/>
          </a:xfrm>
          <a:prstGeom prst="line">
            <a:avLst/>
          </a:prstGeom>
        </p:spPr>
        <p:style>
          <a:lnRef idx="1">
            <a:schemeClr val="accent1"/>
          </a:lnRef>
          <a:fillRef idx="0">
            <a:schemeClr val="accent1"/>
          </a:fillRef>
          <a:effectRef idx="0">
            <a:schemeClr val="accent1"/>
          </a:effectRef>
          <a:fontRef idx="minor">
            <a:schemeClr val="tx1"/>
          </a:fontRef>
        </p:style>
      </p:cxnSp>
      <p:sp>
        <p:nvSpPr>
          <p:cNvPr id="29" name="Rettangolo 28">
            <a:extLst>
              <a:ext uri="{FF2B5EF4-FFF2-40B4-BE49-F238E27FC236}">
                <a16:creationId xmlns:a16="http://schemas.microsoft.com/office/drawing/2014/main" id="{D1C47D29-4914-456F-BC2B-852A104C5D83}"/>
              </a:ext>
            </a:extLst>
          </p:cNvPr>
          <p:cNvSpPr/>
          <p:nvPr/>
        </p:nvSpPr>
        <p:spPr>
          <a:xfrm>
            <a:off x="8301623" y="3836091"/>
            <a:ext cx="3346632" cy="1292662"/>
          </a:xfrm>
          <a:prstGeom prst="rect">
            <a:avLst/>
          </a:prstGeom>
          <a:ln w="19050"/>
        </p:spPr>
        <p:style>
          <a:lnRef idx="1">
            <a:schemeClr val="accent2"/>
          </a:lnRef>
          <a:fillRef idx="2">
            <a:schemeClr val="accent2"/>
          </a:fillRef>
          <a:effectRef idx="1">
            <a:schemeClr val="accent2"/>
          </a:effectRef>
          <a:fontRef idx="minor">
            <a:schemeClr val="dk1"/>
          </a:fontRef>
        </p:style>
        <p:txBody>
          <a:bodyPr wrap="square" rtlCol="0" anchor="ctr">
            <a:spAutoFit/>
          </a:bodyPr>
          <a:lstStyle/>
          <a:p>
            <a:pPr algn="ctr"/>
            <a:r>
              <a:rPr lang="it-IT" b="1" dirty="0"/>
              <a:t>Safety</a:t>
            </a:r>
          </a:p>
          <a:p>
            <a:pPr algn="just"/>
            <a:r>
              <a:rPr lang="en-GB" sz="1200" dirty="0"/>
              <a:t>Defines Policies and safety procedures with the related Technical Team(s). Oversees the legal requirement of the safety across VirgoLab, including mandatory safety training and certification, hardware safety certification, etc.</a:t>
            </a:r>
            <a:endParaRPr lang="en-GB" sz="1200" b="1" dirty="0"/>
          </a:p>
        </p:txBody>
      </p:sp>
    </p:spTree>
    <p:extLst>
      <p:ext uri="{BB962C8B-B14F-4D97-AF65-F5344CB8AC3E}">
        <p14:creationId xmlns:p14="http://schemas.microsoft.com/office/powerpoint/2010/main" val="638215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8C4F20-D13C-4EF1-B23B-6ADB991575F6}"/>
              </a:ext>
            </a:extLst>
          </p:cNvPr>
          <p:cNvSpPr>
            <a:spLocks noGrp="1"/>
          </p:cNvSpPr>
          <p:nvPr>
            <p:ph type="title"/>
          </p:nvPr>
        </p:nvSpPr>
        <p:spPr/>
        <p:txBody>
          <a:bodyPr/>
          <a:lstStyle/>
          <a:p>
            <a:r>
              <a:rPr lang="it-IT" dirty="0"/>
              <a:t>Technical Team </a:t>
            </a:r>
            <a:r>
              <a:rPr lang="en-GB" dirty="0"/>
              <a:t>Structure</a:t>
            </a:r>
          </a:p>
        </p:txBody>
      </p:sp>
      <p:sp>
        <p:nvSpPr>
          <p:cNvPr id="3" name="Segnaposto numero diapositiva 2">
            <a:extLst>
              <a:ext uri="{FF2B5EF4-FFF2-40B4-BE49-F238E27FC236}">
                <a16:creationId xmlns:a16="http://schemas.microsoft.com/office/drawing/2014/main" id="{08074309-5FC1-48E6-8004-73883B697EAC}"/>
              </a:ext>
            </a:extLst>
          </p:cNvPr>
          <p:cNvSpPr>
            <a:spLocks noGrp="1"/>
          </p:cNvSpPr>
          <p:nvPr>
            <p:ph type="sldNum" sz="quarter" idx="10"/>
          </p:nvPr>
        </p:nvSpPr>
        <p:spPr/>
        <p:txBody>
          <a:bodyPr/>
          <a:lstStyle/>
          <a:p>
            <a:fld id="{FF5090E5-DA23-46E3-934B-EA253CDAEF5B}" type="slidenum">
              <a:rPr lang="en-GB" smtClean="0"/>
              <a:pPr/>
              <a:t>4</a:t>
            </a:fld>
            <a:endParaRPr lang="en-GB" dirty="0"/>
          </a:p>
        </p:txBody>
      </p:sp>
      <p:sp>
        <p:nvSpPr>
          <p:cNvPr id="4" name="Rettangolo 3">
            <a:extLst>
              <a:ext uri="{FF2B5EF4-FFF2-40B4-BE49-F238E27FC236}">
                <a16:creationId xmlns:a16="http://schemas.microsoft.com/office/drawing/2014/main" id="{F82AD7D4-284B-4D13-AEA2-958FF03FABC7}"/>
              </a:ext>
            </a:extLst>
          </p:cNvPr>
          <p:cNvSpPr/>
          <p:nvPr/>
        </p:nvSpPr>
        <p:spPr>
          <a:xfrm>
            <a:off x="696000" y="1269000"/>
            <a:ext cx="10800000" cy="4558877"/>
          </a:xfrm>
          <a:prstGeom prst="rect">
            <a:avLst/>
          </a:prstGeom>
        </p:spPr>
        <p:txBody>
          <a:bodyPr>
            <a:spAutoFit/>
          </a:bodyPr>
          <a:lstStyle/>
          <a:p>
            <a:pPr algn="just">
              <a:lnSpc>
                <a:spcPct val="107000"/>
              </a:lnSpc>
              <a:spcAft>
                <a:spcPts val="1800"/>
              </a:spcAft>
            </a:pPr>
            <a:r>
              <a:rPr lang="en-GB" dirty="0">
                <a:latin typeface="Calibri" panose="020F0502020204030204" pitchFamily="34" charset="0"/>
                <a:ea typeface="Calibri" panose="020F0502020204030204" pitchFamily="34" charset="0"/>
                <a:cs typeface="Calibri" panose="020F0502020204030204" pitchFamily="34" charset="0"/>
              </a:rPr>
              <a:t>The Technical Teams are open to any active members in the VirgoLab, and any recognized expert in the Technical Team field.</a:t>
            </a:r>
          </a:p>
          <a:p>
            <a:pPr algn="just">
              <a:lnSpc>
                <a:spcPct val="107000"/>
              </a:lnSpc>
              <a:spcAft>
                <a:spcPts val="1800"/>
              </a:spcAft>
            </a:pPr>
            <a:r>
              <a:rPr lang="en-GB" dirty="0">
                <a:latin typeface="Calibri" panose="020F0502020204030204" pitchFamily="34" charset="0"/>
                <a:ea typeface="Calibri" panose="020F0502020204030204" pitchFamily="34" charset="0"/>
                <a:cs typeface="Calibri" panose="020F0502020204030204" pitchFamily="34" charset="0"/>
              </a:rPr>
              <a:t>Each Technical Team is headed by a Team Leader. The Team Leader is proposed by the Executive Board and he is ratified by the VirgoLab Board of PIs. The Technical Team could suggest a list of names to the Executive Board.</a:t>
            </a:r>
          </a:p>
          <a:p>
            <a:pPr algn="just">
              <a:lnSpc>
                <a:spcPct val="107000"/>
              </a:lnSpc>
              <a:spcAft>
                <a:spcPts val="1800"/>
              </a:spcAft>
            </a:pPr>
            <a:r>
              <a:rPr lang="en-GB" dirty="0">
                <a:latin typeface="Calibri" panose="020F0502020204030204" pitchFamily="34" charset="0"/>
                <a:ea typeface="Calibri" panose="020F0502020204030204" pitchFamily="34" charset="0"/>
                <a:cs typeface="Calibri" panose="020F0502020204030204" pitchFamily="34" charset="0"/>
              </a:rPr>
              <a:t>The Technical Teams are coordinated by the Technical Committee. The Technical Committee is composed by the Technical Team Leaders and the Technical Committee Chair. Additional experts could be invited to meetings of the Technical Committee by the Executive Board or by the Technical Committee.</a:t>
            </a:r>
          </a:p>
          <a:p>
            <a:pPr algn="just">
              <a:lnSpc>
                <a:spcPct val="107000"/>
              </a:lnSpc>
              <a:spcAft>
                <a:spcPts val="1800"/>
              </a:spcAft>
            </a:pPr>
            <a:r>
              <a:rPr lang="en-GB" dirty="0">
                <a:latin typeface="Calibri" panose="020F0502020204030204" pitchFamily="34" charset="0"/>
                <a:ea typeface="Calibri" panose="020F0502020204030204" pitchFamily="34" charset="0"/>
                <a:cs typeface="Calibri" panose="020F0502020204030204" pitchFamily="34" charset="0"/>
              </a:rPr>
              <a:t>The Technical Committee Chair is designated by the Technical Team Leaders. He calls the Technical Committee meetings, proposes the agenda and leads the discussions. He is a member of the Executive Board. </a:t>
            </a:r>
          </a:p>
          <a:p>
            <a:pPr algn="just">
              <a:lnSpc>
                <a:spcPct val="107000"/>
              </a:lnSpc>
              <a:spcAft>
                <a:spcPts val="1800"/>
              </a:spcAft>
            </a:pPr>
            <a:r>
              <a:rPr lang="en-GB" dirty="0">
                <a:latin typeface="Calibri" panose="020F0502020204030204" pitchFamily="34" charset="0"/>
                <a:ea typeface="Calibri" panose="020F0502020204030204" pitchFamily="34" charset="0"/>
                <a:cs typeface="Calibri" panose="020F0502020204030204" pitchFamily="34" charset="0"/>
              </a:rPr>
              <a:t>Any changes on the Technical Team structures, including creation or closure of a Technical Team, feedback will be searched for from the VirgoLab Board of PIs, must be approved by the Executive Board and presented to the VirgoLab Board of PIs and to the EGO Council.</a:t>
            </a:r>
          </a:p>
        </p:txBody>
      </p:sp>
    </p:spTree>
    <p:extLst>
      <p:ext uri="{BB962C8B-B14F-4D97-AF65-F5344CB8AC3E}">
        <p14:creationId xmlns:p14="http://schemas.microsoft.com/office/powerpoint/2010/main" val="1913260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12DF17-86D8-45DA-8000-5F928BA62CD1}"/>
              </a:ext>
            </a:extLst>
          </p:cNvPr>
          <p:cNvSpPr>
            <a:spLocks noGrp="1"/>
          </p:cNvSpPr>
          <p:nvPr>
            <p:ph type="title"/>
          </p:nvPr>
        </p:nvSpPr>
        <p:spPr/>
        <p:txBody>
          <a:bodyPr/>
          <a:lstStyle/>
          <a:p>
            <a:r>
              <a:rPr lang="en-GB" dirty="0"/>
              <a:t>Technical Team Members</a:t>
            </a:r>
          </a:p>
        </p:txBody>
      </p:sp>
      <p:sp>
        <p:nvSpPr>
          <p:cNvPr id="3" name="Segnaposto numero diapositiva 2">
            <a:extLst>
              <a:ext uri="{FF2B5EF4-FFF2-40B4-BE49-F238E27FC236}">
                <a16:creationId xmlns:a16="http://schemas.microsoft.com/office/drawing/2014/main" id="{8E281392-291F-4BD4-B435-3DBD55336DB8}"/>
              </a:ext>
            </a:extLst>
          </p:cNvPr>
          <p:cNvSpPr>
            <a:spLocks noGrp="1"/>
          </p:cNvSpPr>
          <p:nvPr>
            <p:ph type="sldNum" sz="quarter" idx="10"/>
          </p:nvPr>
        </p:nvSpPr>
        <p:spPr/>
        <p:txBody>
          <a:bodyPr/>
          <a:lstStyle/>
          <a:p>
            <a:fld id="{FF5090E5-DA23-46E3-934B-EA253CDAEF5B}" type="slidenum">
              <a:rPr lang="en-GB" smtClean="0"/>
              <a:pPr/>
              <a:t>5</a:t>
            </a:fld>
            <a:endParaRPr lang="en-GB" dirty="0"/>
          </a:p>
        </p:txBody>
      </p:sp>
      <p:sp>
        <p:nvSpPr>
          <p:cNvPr id="4" name="Rettangolo 3">
            <a:extLst>
              <a:ext uri="{FF2B5EF4-FFF2-40B4-BE49-F238E27FC236}">
                <a16:creationId xmlns:a16="http://schemas.microsoft.com/office/drawing/2014/main" id="{CAE31BEF-44CF-4DBA-97BB-0BCB64FC88D9}"/>
              </a:ext>
            </a:extLst>
          </p:cNvPr>
          <p:cNvSpPr/>
          <p:nvPr/>
        </p:nvSpPr>
        <p:spPr>
          <a:xfrm>
            <a:off x="692516" y="1997839"/>
            <a:ext cx="10800000" cy="2862322"/>
          </a:xfrm>
          <a:prstGeom prst="rect">
            <a:avLst/>
          </a:prstGeom>
        </p:spPr>
        <p:txBody>
          <a:bodyPr>
            <a:spAutoFit/>
          </a:bodyPr>
          <a:lstStyle/>
          <a:p>
            <a:pPr algn="just"/>
            <a:r>
              <a:rPr lang="en-GB" dirty="0"/>
              <a:t>The Technical Team members must be active members of VirgoLab, or well-known expert in the Technical Team fields.</a:t>
            </a:r>
          </a:p>
          <a:p>
            <a:pPr algn="just"/>
            <a:endParaRPr lang="it-IT" dirty="0"/>
          </a:p>
          <a:p>
            <a:pPr algn="just"/>
            <a:endParaRPr lang="en-GB" dirty="0"/>
          </a:p>
          <a:p>
            <a:pPr algn="just"/>
            <a:r>
              <a:rPr lang="en-GB" dirty="0"/>
              <a:t>The Technical Team Leader must be an active member of VirgoLab, with at least five years of experience in the Technical Team fields.</a:t>
            </a:r>
          </a:p>
          <a:p>
            <a:pPr algn="just"/>
            <a:endParaRPr lang="en-GB" dirty="0"/>
          </a:p>
          <a:p>
            <a:pPr algn="just"/>
            <a:endParaRPr lang="en-GB" dirty="0"/>
          </a:p>
          <a:p>
            <a:pPr algn="just"/>
            <a:r>
              <a:rPr lang="en-GB" dirty="0"/>
              <a:t>The Projects, the Executive Board or the Technical Committee can request a VirgoLab body (Projects, System Unit, etc) to have one of their members to join a Technical Team.</a:t>
            </a:r>
          </a:p>
        </p:txBody>
      </p:sp>
    </p:spTree>
    <p:extLst>
      <p:ext uri="{BB962C8B-B14F-4D97-AF65-F5344CB8AC3E}">
        <p14:creationId xmlns:p14="http://schemas.microsoft.com/office/powerpoint/2010/main" val="2165587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86EE6A92-0836-49F4-A94D-72D3CFECB56D}"/>
              </a:ext>
            </a:extLst>
          </p:cNvPr>
          <p:cNvSpPr>
            <a:spLocks noGrp="1"/>
          </p:cNvSpPr>
          <p:nvPr>
            <p:ph type="title"/>
          </p:nvPr>
        </p:nvSpPr>
        <p:spPr/>
        <p:txBody>
          <a:bodyPr/>
          <a:lstStyle/>
          <a:p>
            <a:r>
              <a:rPr lang="en-GB" noProof="0" dirty="0"/>
              <a:t>Definitions</a:t>
            </a:r>
          </a:p>
        </p:txBody>
      </p:sp>
      <p:sp>
        <p:nvSpPr>
          <p:cNvPr id="6" name="Segnaposto numero diapositiva 5">
            <a:extLst>
              <a:ext uri="{FF2B5EF4-FFF2-40B4-BE49-F238E27FC236}">
                <a16:creationId xmlns:a16="http://schemas.microsoft.com/office/drawing/2014/main" id="{30C8D03F-E189-46AC-9BD9-944F5D91C33B}"/>
              </a:ext>
            </a:extLst>
          </p:cNvPr>
          <p:cNvSpPr>
            <a:spLocks noGrp="1"/>
          </p:cNvSpPr>
          <p:nvPr>
            <p:ph type="sldNum" sz="quarter" idx="10"/>
          </p:nvPr>
        </p:nvSpPr>
        <p:spPr/>
        <p:txBody>
          <a:bodyPr/>
          <a:lstStyle/>
          <a:p>
            <a:fld id="{FF5090E5-DA23-46E3-934B-EA253CDAEF5B}" type="slidenum">
              <a:rPr lang="en-GB" smtClean="0"/>
              <a:pPr/>
              <a:t>6</a:t>
            </a:fld>
            <a:endParaRPr lang="en-GB" dirty="0"/>
          </a:p>
        </p:txBody>
      </p:sp>
      <p:sp>
        <p:nvSpPr>
          <p:cNvPr id="9" name="Rettangolo 8">
            <a:extLst>
              <a:ext uri="{FF2B5EF4-FFF2-40B4-BE49-F238E27FC236}">
                <a16:creationId xmlns:a16="http://schemas.microsoft.com/office/drawing/2014/main" id="{3EFCA62B-66A9-491E-88D6-C91CB57ECF0F}"/>
              </a:ext>
            </a:extLst>
          </p:cNvPr>
          <p:cNvSpPr/>
          <p:nvPr/>
        </p:nvSpPr>
        <p:spPr>
          <a:xfrm>
            <a:off x="696000" y="1257861"/>
            <a:ext cx="10800000" cy="4342279"/>
          </a:xfrm>
          <a:prstGeom prst="rect">
            <a:avLst/>
          </a:prstGeom>
        </p:spPr>
        <p:txBody>
          <a:bodyPr wrap="square">
            <a:spAutoFit/>
          </a:bodyPr>
          <a:lstStyle/>
          <a:p>
            <a:pPr marL="342900" lvl="0" indent="-342900" algn="just">
              <a:lnSpc>
                <a:spcPct val="107000"/>
              </a:lnSpc>
              <a:spcAft>
                <a:spcPts val="0"/>
              </a:spcAft>
              <a:buFont typeface="Symbol" panose="05050102010706020507" pitchFamily="18" charset="2"/>
              <a:buChar char=""/>
            </a:pPr>
            <a:r>
              <a:rPr lang="en-GB" b="1" dirty="0">
                <a:latin typeface="Calibri" panose="020F0502020204030204" pitchFamily="34" charset="0"/>
                <a:ea typeface="Calibri" panose="020F0502020204030204" pitchFamily="34" charset="0"/>
                <a:cs typeface="Calibri" panose="020F0502020204030204" pitchFamily="34" charset="0"/>
              </a:rPr>
              <a:t>Guideline</a:t>
            </a:r>
            <a:endParaRPr lang="en-GB" dirty="0">
              <a:latin typeface="Calibri" panose="020F0502020204030204" pitchFamily="34" charset="0"/>
              <a:ea typeface="Calibri" panose="020F0502020204030204" pitchFamily="34" charset="0"/>
              <a:cs typeface="Calibri" panose="020F0502020204030204" pitchFamily="34" charset="0"/>
            </a:endParaRPr>
          </a:p>
          <a:p>
            <a:pPr marL="450215" algn="just">
              <a:lnSpc>
                <a:spcPct val="107000"/>
              </a:lnSpc>
              <a:spcAft>
                <a:spcPts val="800"/>
              </a:spcAft>
            </a:pPr>
            <a:r>
              <a:rPr lang="en-GB" dirty="0">
                <a:latin typeface="Calibri" panose="020F0502020204030204" pitchFamily="34" charset="0"/>
                <a:ea typeface="Calibri" panose="020F0502020204030204" pitchFamily="34" charset="0"/>
                <a:cs typeface="Calibri" panose="020F0502020204030204" pitchFamily="34" charset="0"/>
              </a:rPr>
              <a:t>Best practice procedures, design and/or operating guidelines that should be followed by Projects and/or System Units, to avoid duplication, promote best practise workmanship and promote standardization.</a:t>
            </a:r>
          </a:p>
          <a:p>
            <a:pPr marL="342900" lvl="0" indent="-342900" algn="just">
              <a:lnSpc>
                <a:spcPct val="107000"/>
              </a:lnSpc>
              <a:spcAft>
                <a:spcPts val="0"/>
              </a:spcAft>
              <a:buFont typeface="Symbol" panose="05050102010706020507" pitchFamily="18" charset="2"/>
              <a:buChar char=""/>
            </a:pPr>
            <a:r>
              <a:rPr lang="en-GB" b="1" dirty="0">
                <a:latin typeface="Calibri" panose="020F0502020204030204" pitchFamily="34" charset="0"/>
                <a:ea typeface="Calibri" panose="020F0502020204030204" pitchFamily="34" charset="0"/>
                <a:cs typeface="Calibri" panose="020F0502020204030204" pitchFamily="34" charset="0"/>
              </a:rPr>
              <a:t>Policy</a:t>
            </a:r>
            <a:endParaRPr lang="en-GB" dirty="0">
              <a:latin typeface="Calibri" panose="020F0502020204030204" pitchFamily="34" charset="0"/>
              <a:ea typeface="Calibri" panose="020F0502020204030204" pitchFamily="34" charset="0"/>
              <a:cs typeface="Calibri" panose="020F0502020204030204" pitchFamily="34" charset="0"/>
            </a:endParaRPr>
          </a:p>
          <a:p>
            <a:pPr marL="450215" algn="just">
              <a:lnSpc>
                <a:spcPct val="107000"/>
              </a:lnSpc>
              <a:spcAft>
                <a:spcPts val="800"/>
              </a:spcAft>
            </a:pPr>
            <a:r>
              <a:rPr lang="en-GB" dirty="0">
                <a:latin typeface="Calibri" panose="020F0502020204030204" pitchFamily="34" charset="0"/>
                <a:ea typeface="Calibri" panose="020F0502020204030204" pitchFamily="34" charset="0"/>
                <a:cs typeface="Calibri" panose="020F0502020204030204" pitchFamily="34" charset="0"/>
              </a:rPr>
              <a:t>Procedures, design and/or operating rule that must be followed by Projects and System Units. Policies enforce standardization, safety and operational design and procedures. </a:t>
            </a:r>
          </a:p>
          <a:p>
            <a:pPr marL="342900" lvl="0" indent="-342900" algn="just">
              <a:lnSpc>
                <a:spcPct val="107000"/>
              </a:lnSpc>
              <a:spcAft>
                <a:spcPts val="0"/>
              </a:spcAft>
              <a:buFont typeface="Symbol" panose="05050102010706020507" pitchFamily="18" charset="2"/>
              <a:buChar char=""/>
            </a:pPr>
            <a:r>
              <a:rPr lang="en-GB" b="1" dirty="0">
                <a:latin typeface="Calibri" panose="020F0502020204030204" pitchFamily="34" charset="0"/>
                <a:ea typeface="Calibri" panose="020F0502020204030204" pitchFamily="34" charset="0"/>
                <a:cs typeface="Calibri" panose="020F0502020204030204" pitchFamily="34" charset="0"/>
              </a:rPr>
              <a:t>Plan of Action</a:t>
            </a:r>
            <a:endParaRPr lang="en-GB" dirty="0">
              <a:latin typeface="Calibri" panose="020F0502020204030204" pitchFamily="34" charset="0"/>
              <a:ea typeface="Calibri" panose="020F0502020204030204" pitchFamily="34" charset="0"/>
              <a:cs typeface="Calibri" panose="020F0502020204030204" pitchFamily="34" charset="0"/>
            </a:endParaRPr>
          </a:p>
          <a:p>
            <a:pPr marL="450215" algn="just">
              <a:lnSpc>
                <a:spcPct val="107000"/>
              </a:lnSpc>
              <a:spcAft>
                <a:spcPts val="800"/>
              </a:spcAft>
            </a:pPr>
            <a:r>
              <a:rPr lang="en-GB" dirty="0">
                <a:latin typeface="Calibri" panose="020F0502020204030204" pitchFamily="34" charset="0"/>
                <a:ea typeface="Calibri" panose="020F0502020204030204" pitchFamily="34" charset="0"/>
                <a:cs typeface="Calibri" panose="020F0502020204030204" pitchFamily="34" charset="0"/>
              </a:rPr>
              <a:t>A Plan of Action aims at resolving a critical issue.</a:t>
            </a:r>
          </a:p>
          <a:p>
            <a:pPr marL="342900" lvl="0" indent="-342900" algn="just">
              <a:lnSpc>
                <a:spcPct val="107000"/>
              </a:lnSpc>
              <a:spcAft>
                <a:spcPts val="0"/>
              </a:spcAft>
              <a:buFont typeface="Symbol" panose="05050102010706020507" pitchFamily="18" charset="2"/>
              <a:buChar char=""/>
            </a:pPr>
            <a:r>
              <a:rPr lang="en-GB" b="1" dirty="0">
                <a:latin typeface="Calibri" panose="020F0502020204030204" pitchFamily="34" charset="0"/>
                <a:ea typeface="Calibri" panose="020F0502020204030204" pitchFamily="34" charset="0"/>
                <a:cs typeface="Calibri" panose="020F0502020204030204" pitchFamily="34" charset="0"/>
              </a:rPr>
              <a:t>Major Technical Question</a:t>
            </a:r>
            <a:endParaRPr lang="en-GB" dirty="0">
              <a:latin typeface="Calibri" panose="020F0502020204030204" pitchFamily="34" charset="0"/>
              <a:ea typeface="Calibri" panose="020F0502020204030204" pitchFamily="34" charset="0"/>
              <a:cs typeface="Calibri" panose="020F0502020204030204" pitchFamily="34" charset="0"/>
            </a:endParaRPr>
          </a:p>
          <a:p>
            <a:pPr marL="450215" algn="just">
              <a:lnSpc>
                <a:spcPct val="107000"/>
              </a:lnSpc>
              <a:spcAft>
                <a:spcPts val="800"/>
              </a:spcAft>
            </a:pPr>
            <a:r>
              <a:rPr lang="en-GB" dirty="0">
                <a:latin typeface="Calibri" panose="020F0502020204030204" pitchFamily="34" charset="0"/>
                <a:ea typeface="Calibri" panose="020F0502020204030204" pitchFamily="34" charset="0"/>
                <a:cs typeface="Calibri" panose="020F0502020204030204" pitchFamily="34" charset="0"/>
              </a:rPr>
              <a:t>It is a request of technical advice on a complex problem, proposals, system performance and/or upgrade plans.</a:t>
            </a:r>
          </a:p>
          <a:p>
            <a:pPr marL="342900" lvl="0" indent="-342900" algn="just">
              <a:lnSpc>
                <a:spcPct val="107000"/>
              </a:lnSpc>
              <a:spcAft>
                <a:spcPts val="0"/>
              </a:spcAft>
              <a:buFont typeface="Symbol" panose="05050102010706020507" pitchFamily="18" charset="2"/>
              <a:buChar char=""/>
            </a:pPr>
            <a:r>
              <a:rPr lang="en-GB" b="1" dirty="0">
                <a:latin typeface="Calibri" panose="020F0502020204030204" pitchFamily="34" charset="0"/>
                <a:ea typeface="Calibri" panose="020F0502020204030204" pitchFamily="34" charset="0"/>
                <a:cs typeface="Calibri" panose="020F0502020204030204" pitchFamily="34" charset="0"/>
              </a:rPr>
              <a:t>Minor Technical Question</a:t>
            </a:r>
            <a:endParaRPr lang="en-GB" dirty="0">
              <a:latin typeface="Calibri" panose="020F0502020204030204" pitchFamily="34" charset="0"/>
              <a:ea typeface="Calibri" panose="020F0502020204030204" pitchFamily="34" charset="0"/>
              <a:cs typeface="Calibri" panose="020F0502020204030204" pitchFamily="34" charset="0"/>
            </a:endParaRPr>
          </a:p>
          <a:p>
            <a:pPr marL="450215" algn="just">
              <a:lnSpc>
                <a:spcPct val="107000"/>
              </a:lnSpc>
              <a:spcAft>
                <a:spcPts val="800"/>
              </a:spcAft>
            </a:pPr>
            <a:r>
              <a:rPr lang="en-GB" dirty="0">
                <a:latin typeface="Calibri" panose="020F0502020204030204" pitchFamily="34" charset="0"/>
                <a:ea typeface="Calibri" panose="020F0502020204030204" pitchFamily="34" charset="0"/>
                <a:cs typeface="Calibri" panose="020F0502020204030204" pitchFamily="34" charset="0"/>
              </a:rPr>
              <a:t>It is a request of technical advice on a problem, proposals, system performance and/or design.</a:t>
            </a:r>
          </a:p>
        </p:txBody>
      </p:sp>
    </p:spTree>
    <p:extLst>
      <p:ext uri="{BB962C8B-B14F-4D97-AF65-F5344CB8AC3E}">
        <p14:creationId xmlns:p14="http://schemas.microsoft.com/office/powerpoint/2010/main" val="3157726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F865B6C1-29E2-4AAD-9573-E570750F706F}"/>
              </a:ext>
            </a:extLst>
          </p:cNvPr>
          <p:cNvSpPr>
            <a:spLocks noGrp="1"/>
          </p:cNvSpPr>
          <p:nvPr>
            <p:ph type="title"/>
          </p:nvPr>
        </p:nvSpPr>
        <p:spPr/>
        <p:txBody>
          <a:bodyPr/>
          <a:lstStyle/>
          <a:p>
            <a:r>
              <a:rPr lang="en-GB" dirty="0"/>
              <a:t>Technical Teams / TT Leaders</a:t>
            </a:r>
          </a:p>
        </p:txBody>
      </p:sp>
      <p:sp>
        <p:nvSpPr>
          <p:cNvPr id="2" name="Segnaposto numero diapositiva 1">
            <a:extLst>
              <a:ext uri="{FF2B5EF4-FFF2-40B4-BE49-F238E27FC236}">
                <a16:creationId xmlns:a16="http://schemas.microsoft.com/office/drawing/2014/main" id="{FB9D3C6E-8DDB-416E-9FAE-1052039EEAE9}"/>
              </a:ext>
            </a:extLst>
          </p:cNvPr>
          <p:cNvSpPr>
            <a:spLocks noGrp="1"/>
          </p:cNvSpPr>
          <p:nvPr>
            <p:ph type="sldNum" sz="quarter" idx="10"/>
          </p:nvPr>
        </p:nvSpPr>
        <p:spPr/>
        <p:txBody>
          <a:bodyPr/>
          <a:lstStyle/>
          <a:p>
            <a:fld id="{FF5090E5-DA23-46E3-934B-EA253CDAEF5B}" type="slidenum">
              <a:rPr lang="en-GB" smtClean="0"/>
              <a:pPr/>
              <a:t>7</a:t>
            </a:fld>
            <a:endParaRPr lang="en-GB" dirty="0"/>
          </a:p>
        </p:txBody>
      </p:sp>
      <p:sp>
        <p:nvSpPr>
          <p:cNvPr id="12" name="Rettangolo 11">
            <a:extLst>
              <a:ext uri="{FF2B5EF4-FFF2-40B4-BE49-F238E27FC236}">
                <a16:creationId xmlns:a16="http://schemas.microsoft.com/office/drawing/2014/main" id="{A189C8FE-AF55-4F42-8C8E-38206C374B8A}"/>
              </a:ext>
            </a:extLst>
          </p:cNvPr>
          <p:cNvSpPr/>
          <p:nvPr/>
        </p:nvSpPr>
        <p:spPr>
          <a:xfrm>
            <a:off x="696000" y="1534571"/>
            <a:ext cx="10800000" cy="3788858"/>
          </a:xfrm>
          <a:prstGeom prst="rect">
            <a:avLst/>
          </a:prstGeom>
        </p:spPr>
        <p:txBody>
          <a:bodyPr wrap="square">
            <a:spAutoFit/>
          </a:bodyPr>
          <a:lstStyle/>
          <a:p>
            <a:pPr marL="342900" lvl="0" indent="-342900" algn="just">
              <a:lnSpc>
                <a:spcPct val="150000"/>
              </a:lnSpc>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Symbol" panose="05050102010706020507" pitchFamily="18" charset="2"/>
              </a:rPr>
              <a:t>Propose, create and maintain Guidelines and Policies;</a:t>
            </a:r>
          </a:p>
          <a:p>
            <a:pPr marL="342900" lvl="0" indent="-342900" algn="just">
              <a:lnSpc>
                <a:spcPct val="150000"/>
              </a:lnSpc>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Symbol" panose="05050102010706020507" pitchFamily="18" charset="2"/>
              </a:rPr>
              <a:t>Provide technical advises to the Executive Board, Projects and/or System Units;</a:t>
            </a:r>
          </a:p>
          <a:p>
            <a:pPr marL="342900" lvl="0" indent="-342900" algn="just">
              <a:lnSpc>
                <a:spcPct val="150000"/>
              </a:lnSpc>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Symbol" panose="05050102010706020507" pitchFamily="18" charset="2"/>
              </a:rPr>
              <a:t>Supervise the application of the Guidelines and the Policies;</a:t>
            </a:r>
          </a:p>
          <a:p>
            <a:pPr marL="342900" lvl="0" indent="-342900" algn="just">
              <a:lnSpc>
                <a:spcPct val="150000"/>
              </a:lnSpc>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Symbol" panose="05050102010706020507" pitchFamily="18" charset="2"/>
              </a:rPr>
              <a:t>Provide training and competence development to its members;</a:t>
            </a:r>
          </a:p>
          <a:p>
            <a:pPr marL="342900" lvl="0" indent="-342900" algn="just">
              <a:lnSpc>
                <a:spcPct val="150000"/>
              </a:lnSpc>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Symbol" panose="05050102010706020507" pitchFamily="18" charset="2"/>
              </a:rPr>
              <a:t>Promote standardization across the VirgoLab;</a:t>
            </a:r>
          </a:p>
          <a:p>
            <a:pPr marL="342900" lvl="0" indent="-342900" algn="just">
              <a:lnSpc>
                <a:spcPct val="150000"/>
              </a:lnSpc>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Symbol" panose="05050102010706020507" pitchFamily="18" charset="2"/>
              </a:rPr>
              <a:t>Promote the collaboration between System Units and Technical Teams;</a:t>
            </a:r>
          </a:p>
          <a:p>
            <a:pPr marL="342900" lvl="0" indent="-342900" algn="just">
              <a:lnSpc>
                <a:spcPct val="150000"/>
              </a:lnSpc>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Symbol" panose="05050102010706020507" pitchFamily="18" charset="2"/>
              </a:rPr>
              <a:t>Help the System Units and/or the Projects to find/distribute resources and expertise;</a:t>
            </a:r>
          </a:p>
          <a:p>
            <a:pPr marL="342900" lvl="0" indent="-342900" algn="just">
              <a:lnSpc>
                <a:spcPct val="150000"/>
              </a:lnSpc>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Symbol" panose="05050102010706020507" pitchFamily="18" charset="2"/>
              </a:rPr>
              <a:t>Supervise and promote safe culture across the VirgoLab: safety procedure, risk assessment and safety training;</a:t>
            </a:r>
          </a:p>
          <a:p>
            <a:pPr marL="342900" lvl="0" indent="-342900" algn="just">
              <a:lnSpc>
                <a:spcPct val="150000"/>
              </a:lnSpc>
              <a:spcAft>
                <a:spcPts val="80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Symbol" panose="05050102010706020507" pitchFamily="18" charset="2"/>
              </a:rPr>
              <a:t>Assess and advise on technical risks and mitigation strategies, reporting to the Technical Committee.</a:t>
            </a:r>
          </a:p>
        </p:txBody>
      </p:sp>
    </p:spTree>
    <p:extLst>
      <p:ext uri="{BB962C8B-B14F-4D97-AF65-F5344CB8AC3E}">
        <p14:creationId xmlns:p14="http://schemas.microsoft.com/office/powerpoint/2010/main" val="1863512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FD652CBC-4B12-495C-9465-E2039AB7F475}"/>
              </a:ext>
            </a:extLst>
          </p:cNvPr>
          <p:cNvSpPr>
            <a:spLocks noGrp="1"/>
          </p:cNvSpPr>
          <p:nvPr>
            <p:ph type="title"/>
          </p:nvPr>
        </p:nvSpPr>
        <p:spPr/>
        <p:txBody>
          <a:bodyPr/>
          <a:lstStyle/>
          <a:p>
            <a:r>
              <a:rPr lang="en-GB" noProof="0" dirty="0"/>
              <a:t>Technical Team Chair / Committee</a:t>
            </a:r>
          </a:p>
        </p:txBody>
      </p:sp>
      <p:sp>
        <p:nvSpPr>
          <p:cNvPr id="4" name="Segnaposto numero diapositiva 3">
            <a:extLst>
              <a:ext uri="{FF2B5EF4-FFF2-40B4-BE49-F238E27FC236}">
                <a16:creationId xmlns:a16="http://schemas.microsoft.com/office/drawing/2014/main" id="{BC07EF61-BB46-463C-ADB2-DF8F891E7CD7}"/>
              </a:ext>
            </a:extLst>
          </p:cNvPr>
          <p:cNvSpPr>
            <a:spLocks noGrp="1"/>
          </p:cNvSpPr>
          <p:nvPr>
            <p:ph type="sldNum" sz="quarter" idx="10"/>
          </p:nvPr>
        </p:nvSpPr>
        <p:spPr/>
        <p:txBody>
          <a:bodyPr/>
          <a:lstStyle/>
          <a:p>
            <a:fld id="{FF5090E5-DA23-46E3-934B-EA253CDAEF5B}" type="slidenum">
              <a:rPr lang="en-GB" smtClean="0"/>
              <a:pPr/>
              <a:t>8</a:t>
            </a:fld>
            <a:endParaRPr lang="en-GB" dirty="0"/>
          </a:p>
        </p:txBody>
      </p:sp>
      <p:sp>
        <p:nvSpPr>
          <p:cNvPr id="2" name="Rettangolo 1">
            <a:extLst>
              <a:ext uri="{FF2B5EF4-FFF2-40B4-BE49-F238E27FC236}">
                <a16:creationId xmlns:a16="http://schemas.microsoft.com/office/drawing/2014/main" id="{760D7C09-D19E-4888-ABF0-BB54283778CC}"/>
              </a:ext>
            </a:extLst>
          </p:cNvPr>
          <p:cNvSpPr/>
          <p:nvPr/>
        </p:nvSpPr>
        <p:spPr>
          <a:xfrm>
            <a:off x="696000" y="1534571"/>
            <a:ext cx="10800000" cy="3788858"/>
          </a:xfrm>
          <a:prstGeom prst="rect">
            <a:avLst/>
          </a:prstGeom>
        </p:spPr>
        <p:txBody>
          <a:bodyPr>
            <a:spAutoFit/>
          </a:bodyPr>
          <a:lstStyle/>
          <a:p>
            <a:pPr marL="342900" lvl="0" indent="-342900" algn="just">
              <a:lnSpc>
                <a:spcPct val="150000"/>
              </a:lnSpc>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Symbol" panose="05050102010706020507" pitchFamily="18" charset="2"/>
              </a:rPr>
              <a:t>Coordinate the work of the Technical Teams;</a:t>
            </a:r>
          </a:p>
          <a:p>
            <a:pPr marL="342900" lvl="0" indent="-342900" algn="just">
              <a:lnSpc>
                <a:spcPct val="150000"/>
              </a:lnSpc>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Symbol" panose="05050102010706020507" pitchFamily="18" charset="2"/>
              </a:rPr>
              <a:t>Discuss and define Deliverables for the Technical Teams, based on the requirements from the Projects;</a:t>
            </a:r>
          </a:p>
          <a:p>
            <a:pPr marL="342900" lvl="0" indent="-342900" algn="just">
              <a:lnSpc>
                <a:spcPct val="150000"/>
              </a:lnSpc>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Symbol" panose="05050102010706020507" pitchFamily="18" charset="2"/>
              </a:rPr>
              <a:t>Review Technical Teams work and Deliverables;</a:t>
            </a:r>
          </a:p>
          <a:p>
            <a:pPr marL="342900" lvl="0" indent="-342900" algn="just">
              <a:lnSpc>
                <a:spcPct val="150000"/>
              </a:lnSpc>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Symbol" panose="05050102010706020507" pitchFamily="18" charset="2"/>
              </a:rPr>
              <a:t>Provide technical advice to the Executive Board and/or to the Projects;</a:t>
            </a:r>
          </a:p>
          <a:p>
            <a:pPr marL="342900" lvl="0" indent="-342900" algn="just">
              <a:lnSpc>
                <a:spcPct val="150000"/>
              </a:lnSpc>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Symbol" panose="05050102010706020507" pitchFamily="18" charset="2"/>
              </a:rPr>
              <a:t>Promote standardization across the Technical Teams and System Units;</a:t>
            </a:r>
          </a:p>
          <a:p>
            <a:pPr marL="342900" lvl="0" indent="-342900" algn="just">
              <a:lnSpc>
                <a:spcPct val="150000"/>
              </a:lnSpc>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Symbol" panose="05050102010706020507" pitchFamily="18" charset="2"/>
              </a:rPr>
              <a:t>Promote collaboration across Technical Teams;</a:t>
            </a:r>
          </a:p>
          <a:p>
            <a:pPr marL="342900" lvl="0" indent="-342900" algn="just">
              <a:lnSpc>
                <a:spcPct val="150000"/>
              </a:lnSpc>
              <a:spcAft>
                <a:spcPts val="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Symbol" panose="05050102010706020507" pitchFamily="18" charset="2"/>
              </a:rPr>
              <a:t>Assess and advise on technical risks and mitigation strategies, reporting to the Executive Board and to the Projects;</a:t>
            </a:r>
          </a:p>
          <a:p>
            <a:pPr marL="342900" lvl="0" indent="-342900" algn="just">
              <a:lnSpc>
                <a:spcPct val="150000"/>
              </a:lnSpc>
              <a:spcAft>
                <a:spcPts val="800"/>
              </a:spcAft>
              <a:buFont typeface="Symbol" panose="05050102010706020507" pitchFamily="18" charset="2"/>
              <a:buChar char=""/>
            </a:pPr>
            <a:r>
              <a:rPr lang="en-GB" dirty="0">
                <a:latin typeface="Calibri" panose="020F0502020204030204" pitchFamily="34" charset="0"/>
                <a:ea typeface="Calibri" panose="020F0502020204030204" pitchFamily="34" charset="0"/>
                <a:cs typeface="Symbol" panose="05050102010706020507" pitchFamily="18" charset="2"/>
              </a:rPr>
              <a:t>Propose Changes, Creation or Closure of any Technical Team to the Executive Board.</a:t>
            </a:r>
          </a:p>
        </p:txBody>
      </p:sp>
    </p:spTree>
    <p:extLst>
      <p:ext uri="{BB962C8B-B14F-4D97-AF65-F5344CB8AC3E}">
        <p14:creationId xmlns:p14="http://schemas.microsoft.com/office/powerpoint/2010/main" val="2830848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5CE3A5C-9D8F-463C-A5D7-D12EAA0E895A}"/>
              </a:ext>
            </a:extLst>
          </p:cNvPr>
          <p:cNvSpPr>
            <a:spLocks noGrp="1"/>
          </p:cNvSpPr>
          <p:nvPr>
            <p:ph type="title"/>
          </p:nvPr>
        </p:nvSpPr>
        <p:spPr/>
        <p:txBody>
          <a:bodyPr/>
          <a:lstStyle/>
          <a:p>
            <a:r>
              <a:rPr lang="en-GB" dirty="0"/>
              <a:t>Decision Power</a:t>
            </a:r>
          </a:p>
        </p:txBody>
      </p:sp>
      <p:sp>
        <p:nvSpPr>
          <p:cNvPr id="3" name="Segnaposto numero diapositiva 2">
            <a:extLst>
              <a:ext uri="{FF2B5EF4-FFF2-40B4-BE49-F238E27FC236}">
                <a16:creationId xmlns:a16="http://schemas.microsoft.com/office/drawing/2014/main" id="{F8A661BD-3E29-4E28-A482-B21221AD5C69}"/>
              </a:ext>
            </a:extLst>
          </p:cNvPr>
          <p:cNvSpPr>
            <a:spLocks noGrp="1"/>
          </p:cNvSpPr>
          <p:nvPr>
            <p:ph type="sldNum" sz="quarter" idx="10"/>
          </p:nvPr>
        </p:nvSpPr>
        <p:spPr/>
        <p:txBody>
          <a:bodyPr/>
          <a:lstStyle/>
          <a:p>
            <a:fld id="{FF5090E5-DA23-46E3-934B-EA253CDAEF5B}" type="slidenum">
              <a:rPr lang="en-GB" smtClean="0"/>
              <a:pPr/>
              <a:t>9</a:t>
            </a:fld>
            <a:endParaRPr lang="en-GB" dirty="0"/>
          </a:p>
        </p:txBody>
      </p:sp>
      <p:sp>
        <p:nvSpPr>
          <p:cNvPr id="12" name="Rettangolo 11">
            <a:extLst>
              <a:ext uri="{FF2B5EF4-FFF2-40B4-BE49-F238E27FC236}">
                <a16:creationId xmlns:a16="http://schemas.microsoft.com/office/drawing/2014/main" id="{07EC5158-966E-430E-9392-EDBAA709E160}"/>
              </a:ext>
            </a:extLst>
          </p:cNvPr>
          <p:cNvSpPr/>
          <p:nvPr/>
        </p:nvSpPr>
        <p:spPr>
          <a:xfrm>
            <a:off x="692516" y="2146950"/>
            <a:ext cx="10800000" cy="2564100"/>
          </a:xfrm>
          <a:prstGeom prst="rect">
            <a:avLst/>
          </a:prstGeom>
        </p:spPr>
        <p:txBody>
          <a:bodyPr>
            <a:spAutoFit/>
          </a:bodyPr>
          <a:lstStyle/>
          <a:p>
            <a:pPr algn="just">
              <a:lnSpc>
                <a:spcPct val="107000"/>
              </a:lnSpc>
              <a:spcAft>
                <a:spcPts val="800"/>
              </a:spcAft>
            </a:pPr>
            <a:r>
              <a:rPr lang="en-GB" dirty="0">
                <a:latin typeface="Calibri" panose="020F0502020204030204" pitchFamily="34" charset="0"/>
                <a:ea typeface="Calibri" panose="020F0502020204030204" pitchFamily="34" charset="0"/>
                <a:cs typeface="Calibri" panose="020F0502020204030204" pitchFamily="34" charset="0"/>
              </a:rPr>
              <a:t>Each Technical Team has authority on decisions that have no impact on other Technical Teams, nor negative impact on the Projects.</a:t>
            </a:r>
          </a:p>
          <a:p>
            <a:pPr algn="just">
              <a:lnSpc>
                <a:spcPct val="107000"/>
              </a:lnSpc>
              <a:spcAft>
                <a:spcPts val="800"/>
              </a:spcAft>
            </a:pPr>
            <a:endParaRPr lang="en-GB" dirty="0">
              <a:latin typeface="Calibri" panose="020F0502020204030204" pitchFamily="34" charset="0"/>
              <a:ea typeface="Calibri" panose="020F0502020204030204" pitchFamily="34" charset="0"/>
              <a:cs typeface="Calibri" panose="020F0502020204030204" pitchFamily="34" charset="0"/>
            </a:endParaRPr>
          </a:p>
          <a:p>
            <a:pPr algn="just">
              <a:lnSpc>
                <a:spcPct val="107000"/>
              </a:lnSpc>
              <a:spcAft>
                <a:spcPts val="800"/>
              </a:spcAft>
            </a:pPr>
            <a:r>
              <a:rPr lang="en-GB" dirty="0">
                <a:latin typeface="Calibri" panose="020F0502020204030204" pitchFamily="34" charset="0"/>
                <a:ea typeface="Calibri" panose="020F0502020204030204" pitchFamily="34" charset="0"/>
                <a:cs typeface="Calibri" panose="020F0502020204030204" pitchFamily="34" charset="0"/>
              </a:rPr>
              <a:t>The Technical Committee has authority on decisions that have no negative impact on the Projects.</a:t>
            </a:r>
          </a:p>
          <a:p>
            <a:pPr algn="just">
              <a:lnSpc>
                <a:spcPct val="107000"/>
              </a:lnSpc>
              <a:spcAft>
                <a:spcPts val="800"/>
              </a:spcAft>
            </a:pPr>
            <a:endParaRPr lang="en-GB" dirty="0">
              <a:latin typeface="Calibri" panose="020F0502020204030204" pitchFamily="34" charset="0"/>
              <a:ea typeface="Calibri" panose="020F0502020204030204" pitchFamily="34" charset="0"/>
              <a:cs typeface="Calibri" panose="020F0502020204030204" pitchFamily="34" charset="0"/>
            </a:endParaRPr>
          </a:p>
          <a:p>
            <a:pPr algn="just">
              <a:lnSpc>
                <a:spcPct val="107000"/>
              </a:lnSpc>
              <a:spcAft>
                <a:spcPts val="800"/>
              </a:spcAft>
            </a:pPr>
            <a:r>
              <a:rPr lang="en-GB" dirty="0">
                <a:latin typeface="Calibri" panose="020F0502020204030204" pitchFamily="34" charset="0"/>
                <a:ea typeface="Calibri" panose="020F0502020204030204" pitchFamily="34" charset="0"/>
                <a:cs typeface="Calibri" panose="020F0502020204030204" pitchFamily="34" charset="0"/>
              </a:rPr>
              <a:t>The Technical Team / Technical Committee is committed to striving for consensus in its decisions. If consensus can not be reached, the Technical Team Leader / Technical Committee Chair has the final authority.</a:t>
            </a:r>
          </a:p>
        </p:txBody>
      </p:sp>
    </p:spTree>
    <p:extLst>
      <p:ext uri="{BB962C8B-B14F-4D97-AF65-F5344CB8AC3E}">
        <p14:creationId xmlns:p14="http://schemas.microsoft.com/office/powerpoint/2010/main" val="2372923212"/>
      </p:ext>
    </p:extLst>
  </p:cSld>
  <p:clrMapOvr>
    <a:masterClrMapping/>
  </p:clrMapOvr>
</p:sld>
</file>

<file path=ppt/theme/theme1.xml><?xml version="1.0" encoding="utf-8"?>
<a:theme xmlns:a="http://schemas.openxmlformats.org/drawingml/2006/main" name="Presentazione standard1">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Virgo_Week_0225</Template>
  <TotalTime>0</TotalTime>
  <Words>2027</Words>
  <Application>Microsoft Office PowerPoint</Application>
  <PresentationFormat>Widescreen</PresentationFormat>
  <Paragraphs>140</Paragraphs>
  <Slides>16</Slides>
  <Notes>0</Notes>
  <HiddenSlides>5</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16</vt:i4>
      </vt:variant>
    </vt:vector>
  </HeadingPairs>
  <TitlesOfParts>
    <vt:vector size="20" baseType="lpstr">
      <vt:lpstr>Arial</vt:lpstr>
      <vt:lpstr>Calibri</vt:lpstr>
      <vt:lpstr>Symbol</vt:lpstr>
      <vt:lpstr>Presentazione standard1</vt:lpstr>
      <vt:lpstr>Technical Teams</vt:lpstr>
      <vt:lpstr>Technical Teams</vt:lpstr>
      <vt:lpstr>Structure</vt:lpstr>
      <vt:lpstr>Technical Team Structure</vt:lpstr>
      <vt:lpstr>Technical Team Members</vt:lpstr>
      <vt:lpstr>Definitions</vt:lpstr>
      <vt:lpstr>Technical Teams / TT Leaders</vt:lpstr>
      <vt:lpstr>Technical Team Chair / Committee</vt:lpstr>
      <vt:lpstr>Decision Power</vt:lpstr>
      <vt:lpstr>Formation Phase</vt:lpstr>
      <vt:lpstr>Next Step</vt:lpstr>
      <vt:lpstr>Guideline</vt:lpstr>
      <vt:lpstr>Policy</vt:lpstr>
      <vt:lpstr>Plan of Action</vt:lpstr>
      <vt:lpstr>Major Technical Question</vt:lpstr>
      <vt:lpstr>Minor Technical Question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ALS Zemax</dc:title>
  <dc:creator>Marco Galimberti</dc:creator>
  <cp:lastModifiedBy>Marco Galimberti</cp:lastModifiedBy>
  <cp:revision>166</cp:revision>
  <dcterms:created xsi:type="dcterms:W3CDTF">2025-02-14T08:50:57Z</dcterms:created>
  <dcterms:modified xsi:type="dcterms:W3CDTF">2025-10-03T13:56:51Z</dcterms:modified>
</cp:coreProperties>
</file>