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95" r:id="rId3"/>
    <p:sldId id="272" r:id="rId4"/>
    <p:sldId id="280" r:id="rId5"/>
    <p:sldId id="296" r:id="rId6"/>
    <p:sldId id="297" r:id="rId7"/>
    <p:sldId id="298" r:id="rId8"/>
    <p:sldId id="308" r:id="rId9"/>
    <p:sldId id="309" r:id="rId10"/>
    <p:sldId id="304" r:id="rId11"/>
    <p:sldId id="302" r:id="rId12"/>
    <p:sldId id="303" r:id="rId13"/>
    <p:sldId id="301" r:id="rId14"/>
    <p:sldId id="305" r:id="rId15"/>
    <p:sldId id="306" r:id="rId16"/>
    <p:sldId id="307"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2FF"/>
    <a:srgbClr val="DC93D5"/>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p:restoredTop sz="91283"/>
  </p:normalViewPr>
  <p:slideViewPr>
    <p:cSldViewPr snapToGrid="0">
      <p:cViewPr varScale="1">
        <p:scale>
          <a:sx n="113" d="100"/>
          <a:sy n="113" d="100"/>
        </p:scale>
        <p:origin x="4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BB2500-3450-BF4F-AE73-D015F9FA7277}" type="datetimeFigureOut">
              <a:rPr lang="fr-FR" smtClean="0"/>
              <a:t>06/10/2025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CE2B3B-4F20-F640-B168-083DFDAF56F8}" type="slidenum">
              <a:rPr lang="fr-FR" smtClean="0"/>
              <a:t>‹N°›</a:t>
            </a:fld>
            <a:endParaRPr lang="fr-FR"/>
          </a:p>
        </p:txBody>
      </p:sp>
    </p:spTree>
    <p:extLst>
      <p:ext uri="{BB962C8B-B14F-4D97-AF65-F5344CB8AC3E}">
        <p14:creationId xmlns:p14="http://schemas.microsoft.com/office/powerpoint/2010/main" val="120906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9C27FD-3946-4B99-6076-789F88FDA03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D89724D-5CED-1526-06D2-55FB732C77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31CB1B5-11C4-3618-FE4C-B8383F415E84}"/>
              </a:ext>
            </a:extLst>
          </p:cNvPr>
          <p:cNvSpPr>
            <a:spLocks noGrp="1"/>
          </p:cNvSpPr>
          <p:nvPr>
            <p:ph type="dt" sz="half" idx="10"/>
          </p:nvPr>
        </p:nvSpPr>
        <p:spPr>
          <a:xfrm>
            <a:off x="-94859" y="6468316"/>
            <a:ext cx="2743200" cy="365125"/>
          </a:xfrm>
          <a:prstGeom prst="rect">
            <a:avLst/>
          </a:prstGeom>
        </p:spPr>
        <p:txBody>
          <a:bodyPr/>
          <a:lstStyle/>
          <a:p>
            <a:r>
              <a:rPr lang="fr-FR"/>
              <a:t>20/05/2025</a:t>
            </a:r>
            <a:endParaRPr lang="fr-FR" dirty="0"/>
          </a:p>
        </p:txBody>
      </p:sp>
      <p:sp>
        <p:nvSpPr>
          <p:cNvPr id="5" name="Espace réservé du pied de page 4">
            <a:extLst>
              <a:ext uri="{FF2B5EF4-FFF2-40B4-BE49-F238E27FC236}">
                <a16:creationId xmlns:a16="http://schemas.microsoft.com/office/drawing/2014/main" id="{9C2641D2-8664-05D1-C6BC-3BDE95AB0ECB}"/>
              </a:ext>
            </a:extLst>
          </p:cNvPr>
          <p:cNvSpPr>
            <a:spLocks noGrp="1"/>
          </p:cNvSpPr>
          <p:nvPr>
            <p:ph type="ftr" sz="quarter" idx="11"/>
          </p:nvPr>
        </p:nvSpPr>
        <p:spPr/>
        <p:txBody>
          <a:bodyPr/>
          <a:lstStyle/>
          <a:p>
            <a:r>
              <a:rPr lang="fr-FR" dirty="0"/>
              <a:t>Council </a:t>
            </a:r>
            <a:r>
              <a:rPr lang="fr-FR" dirty="0" err="1"/>
              <a:t>Prep</a:t>
            </a:r>
            <a:endParaRPr lang="fr-FR" dirty="0"/>
          </a:p>
        </p:txBody>
      </p:sp>
      <p:sp>
        <p:nvSpPr>
          <p:cNvPr id="6" name="Espace réservé du numéro de diapositive 5">
            <a:extLst>
              <a:ext uri="{FF2B5EF4-FFF2-40B4-BE49-F238E27FC236}">
                <a16:creationId xmlns:a16="http://schemas.microsoft.com/office/drawing/2014/main" id="{EA10FF76-420A-30C8-816D-CBB3678F741D}"/>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1683862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8B1D17-68E1-6425-7FBD-58E18C6FD6F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2387F6C-E7CC-F360-D201-69BEDF60B4F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BED11C2-D9E1-8FF5-17C7-954429C06E8D}"/>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5" name="Espace réservé du pied de page 4">
            <a:extLst>
              <a:ext uri="{FF2B5EF4-FFF2-40B4-BE49-F238E27FC236}">
                <a16:creationId xmlns:a16="http://schemas.microsoft.com/office/drawing/2014/main" id="{9C631812-A4BC-4233-811C-74AB06347B50}"/>
              </a:ext>
            </a:extLst>
          </p:cNvPr>
          <p:cNvSpPr>
            <a:spLocks noGrp="1"/>
          </p:cNvSpPr>
          <p:nvPr>
            <p:ph type="ftr" sz="quarter" idx="11"/>
          </p:nvPr>
        </p:nvSpPr>
        <p:spPr/>
        <p:txBody>
          <a:bodyPr/>
          <a:lstStyle/>
          <a:p>
            <a:r>
              <a:rPr lang="fr-FR"/>
              <a:t>Council Prep</a:t>
            </a:r>
          </a:p>
        </p:txBody>
      </p:sp>
      <p:sp>
        <p:nvSpPr>
          <p:cNvPr id="6" name="Espace réservé du numéro de diapositive 5">
            <a:extLst>
              <a:ext uri="{FF2B5EF4-FFF2-40B4-BE49-F238E27FC236}">
                <a16:creationId xmlns:a16="http://schemas.microsoft.com/office/drawing/2014/main" id="{3872A2F3-FC23-70B3-4AA1-DE503C0209E9}"/>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1892709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EFA6C28-509F-EB74-784A-F5285FAC91F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0071753-657C-CE6E-F5C5-DB505A19282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5893B36-A961-1822-DC19-6DDBD22796B4}"/>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5" name="Espace réservé du pied de page 4">
            <a:extLst>
              <a:ext uri="{FF2B5EF4-FFF2-40B4-BE49-F238E27FC236}">
                <a16:creationId xmlns:a16="http://schemas.microsoft.com/office/drawing/2014/main" id="{D2E3E882-CBEF-B363-9100-2AF72C7CB220}"/>
              </a:ext>
            </a:extLst>
          </p:cNvPr>
          <p:cNvSpPr>
            <a:spLocks noGrp="1"/>
          </p:cNvSpPr>
          <p:nvPr>
            <p:ph type="ftr" sz="quarter" idx="11"/>
          </p:nvPr>
        </p:nvSpPr>
        <p:spPr/>
        <p:txBody>
          <a:bodyPr/>
          <a:lstStyle/>
          <a:p>
            <a:r>
              <a:rPr lang="fr-FR"/>
              <a:t>Council Prep</a:t>
            </a:r>
          </a:p>
        </p:txBody>
      </p:sp>
      <p:sp>
        <p:nvSpPr>
          <p:cNvPr id="6" name="Espace réservé du numéro de diapositive 5">
            <a:extLst>
              <a:ext uri="{FF2B5EF4-FFF2-40B4-BE49-F238E27FC236}">
                <a16:creationId xmlns:a16="http://schemas.microsoft.com/office/drawing/2014/main" id="{6270184B-7A99-FA85-BC35-6C524BCBD454}"/>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221569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781AD1-4CE2-220E-9B4B-2813CC79D31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83769C-10A5-8662-58F0-CB8C58209B6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2042D7-05A0-F567-16AF-09CEA02102AB}"/>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5" name="Espace réservé du pied de page 4">
            <a:extLst>
              <a:ext uri="{FF2B5EF4-FFF2-40B4-BE49-F238E27FC236}">
                <a16:creationId xmlns:a16="http://schemas.microsoft.com/office/drawing/2014/main" id="{F0B406C8-9FBA-5030-6DA9-60A837040A40}"/>
              </a:ext>
            </a:extLst>
          </p:cNvPr>
          <p:cNvSpPr>
            <a:spLocks noGrp="1"/>
          </p:cNvSpPr>
          <p:nvPr>
            <p:ph type="ftr" sz="quarter" idx="11"/>
          </p:nvPr>
        </p:nvSpPr>
        <p:spPr/>
        <p:txBody>
          <a:bodyPr/>
          <a:lstStyle/>
          <a:p>
            <a:r>
              <a:rPr lang="fr-FR"/>
              <a:t>Council Prep</a:t>
            </a:r>
          </a:p>
        </p:txBody>
      </p:sp>
      <p:sp>
        <p:nvSpPr>
          <p:cNvPr id="6" name="Espace réservé du numéro de diapositive 5">
            <a:extLst>
              <a:ext uri="{FF2B5EF4-FFF2-40B4-BE49-F238E27FC236}">
                <a16:creationId xmlns:a16="http://schemas.microsoft.com/office/drawing/2014/main" id="{FA5EFB3F-10F2-80A7-41E9-02582D25761A}"/>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151965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1181A7-6EAA-04AC-4DB2-3FEA9FEF01A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ECA664D-F277-ABE2-1FDD-EFCA3DCE8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0BB6CC0-7DCA-9AF2-4E27-ED2C3011D197}"/>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5" name="Espace réservé du pied de page 4">
            <a:extLst>
              <a:ext uri="{FF2B5EF4-FFF2-40B4-BE49-F238E27FC236}">
                <a16:creationId xmlns:a16="http://schemas.microsoft.com/office/drawing/2014/main" id="{A9FFE730-B1C6-5CDC-4D97-50F735EDE11D}"/>
              </a:ext>
            </a:extLst>
          </p:cNvPr>
          <p:cNvSpPr>
            <a:spLocks noGrp="1"/>
          </p:cNvSpPr>
          <p:nvPr>
            <p:ph type="ftr" sz="quarter" idx="11"/>
          </p:nvPr>
        </p:nvSpPr>
        <p:spPr/>
        <p:txBody>
          <a:bodyPr/>
          <a:lstStyle/>
          <a:p>
            <a:r>
              <a:rPr lang="fr-FR"/>
              <a:t>Council Prep</a:t>
            </a:r>
          </a:p>
        </p:txBody>
      </p:sp>
      <p:sp>
        <p:nvSpPr>
          <p:cNvPr id="6" name="Espace réservé du numéro de diapositive 5">
            <a:extLst>
              <a:ext uri="{FF2B5EF4-FFF2-40B4-BE49-F238E27FC236}">
                <a16:creationId xmlns:a16="http://schemas.microsoft.com/office/drawing/2014/main" id="{30F42FF0-373A-F111-78F8-34182C57B5C7}"/>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3801429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DB743-8E08-6D58-A73E-7CF5630144A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5604FA2-DFAC-0CB9-6945-BB5B50EDAD8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896021E-3952-51D4-5478-B8B8C3F427E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5D6D572-62E8-3591-DFDB-0C77AB7E83DC}"/>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6" name="Espace réservé du pied de page 5">
            <a:extLst>
              <a:ext uri="{FF2B5EF4-FFF2-40B4-BE49-F238E27FC236}">
                <a16:creationId xmlns:a16="http://schemas.microsoft.com/office/drawing/2014/main" id="{8183A48B-C936-32A0-240D-B9648D4268AB}"/>
              </a:ext>
            </a:extLst>
          </p:cNvPr>
          <p:cNvSpPr>
            <a:spLocks noGrp="1"/>
          </p:cNvSpPr>
          <p:nvPr>
            <p:ph type="ftr" sz="quarter" idx="11"/>
          </p:nvPr>
        </p:nvSpPr>
        <p:spPr/>
        <p:txBody>
          <a:bodyPr/>
          <a:lstStyle/>
          <a:p>
            <a:r>
              <a:rPr lang="fr-FR"/>
              <a:t>Council Prep</a:t>
            </a:r>
          </a:p>
        </p:txBody>
      </p:sp>
      <p:sp>
        <p:nvSpPr>
          <p:cNvPr id="7" name="Espace réservé du numéro de diapositive 6">
            <a:extLst>
              <a:ext uri="{FF2B5EF4-FFF2-40B4-BE49-F238E27FC236}">
                <a16:creationId xmlns:a16="http://schemas.microsoft.com/office/drawing/2014/main" id="{4B986B11-8CFC-65DE-4D5D-D3A8D8685E2A}"/>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118880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2AB9B3-1890-6E4D-E01B-EA36D7FFF69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C5AB499-AF1D-CCFD-E648-D147051F46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4FB3DB-3C9F-D3B1-4947-21F5C2962F1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3670651-49EE-0930-8350-EDF4819B26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F0C27EE-EF54-EFBE-EEB5-21443758EA8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759E80F-ED54-DAB9-8185-404F137301AB}"/>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8" name="Espace réservé du pied de page 7">
            <a:extLst>
              <a:ext uri="{FF2B5EF4-FFF2-40B4-BE49-F238E27FC236}">
                <a16:creationId xmlns:a16="http://schemas.microsoft.com/office/drawing/2014/main" id="{1CB5DBB7-CAA0-6E07-BAED-E038F4553409}"/>
              </a:ext>
            </a:extLst>
          </p:cNvPr>
          <p:cNvSpPr>
            <a:spLocks noGrp="1"/>
          </p:cNvSpPr>
          <p:nvPr>
            <p:ph type="ftr" sz="quarter" idx="11"/>
          </p:nvPr>
        </p:nvSpPr>
        <p:spPr/>
        <p:txBody>
          <a:bodyPr/>
          <a:lstStyle/>
          <a:p>
            <a:r>
              <a:rPr lang="fr-FR"/>
              <a:t>Council Prep</a:t>
            </a:r>
          </a:p>
        </p:txBody>
      </p:sp>
      <p:sp>
        <p:nvSpPr>
          <p:cNvPr id="9" name="Espace réservé du numéro de diapositive 8">
            <a:extLst>
              <a:ext uri="{FF2B5EF4-FFF2-40B4-BE49-F238E27FC236}">
                <a16:creationId xmlns:a16="http://schemas.microsoft.com/office/drawing/2014/main" id="{9122F7B7-2C8D-E923-069A-C5C2AE4263B8}"/>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133967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077432-7DF5-D357-1882-E8D954FD86D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872C99E-C605-6674-EFE8-A4CA0B8CA98E}"/>
              </a:ext>
            </a:extLst>
          </p:cNvPr>
          <p:cNvSpPr>
            <a:spLocks noGrp="1"/>
          </p:cNvSpPr>
          <p:nvPr>
            <p:ph type="dt" sz="half" idx="10"/>
          </p:nvPr>
        </p:nvSpPr>
        <p:spPr>
          <a:xfrm>
            <a:off x="27992" y="6492875"/>
            <a:ext cx="2743200" cy="365125"/>
          </a:xfrm>
          <a:prstGeom prst="rect">
            <a:avLst/>
          </a:prstGeom>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5592E187-E08A-1447-8E17-86A67A0A0A43}"/>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1CB3A878-3278-821C-9AE1-AE57C7C3D349}"/>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69031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E494841-A97D-03DD-87AC-F0DE7B00E3BC}"/>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3" name="Espace réservé du pied de page 2">
            <a:extLst>
              <a:ext uri="{FF2B5EF4-FFF2-40B4-BE49-F238E27FC236}">
                <a16:creationId xmlns:a16="http://schemas.microsoft.com/office/drawing/2014/main" id="{D9ADB8BD-D968-0E8E-8B56-17061440C3C9}"/>
              </a:ext>
            </a:extLst>
          </p:cNvPr>
          <p:cNvSpPr>
            <a:spLocks noGrp="1"/>
          </p:cNvSpPr>
          <p:nvPr>
            <p:ph type="ftr" sz="quarter" idx="11"/>
          </p:nvPr>
        </p:nvSpPr>
        <p:spPr/>
        <p:txBody>
          <a:bodyPr/>
          <a:lstStyle/>
          <a:p>
            <a:r>
              <a:rPr lang="fr-FR"/>
              <a:t>Council Prep</a:t>
            </a:r>
          </a:p>
        </p:txBody>
      </p:sp>
      <p:sp>
        <p:nvSpPr>
          <p:cNvPr id="4" name="Espace réservé du numéro de diapositive 3">
            <a:extLst>
              <a:ext uri="{FF2B5EF4-FFF2-40B4-BE49-F238E27FC236}">
                <a16:creationId xmlns:a16="http://schemas.microsoft.com/office/drawing/2014/main" id="{7EAF7B59-44A9-FBA5-D9C7-C0D7902A55C7}"/>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254419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665A77-0B02-9952-2DE3-8717F8FB109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3169426-C9CC-1C95-4AFD-B3DDDE818D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93C5DDB-4488-375D-2426-1D9B6C7ED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92BDED3-86FC-77A4-0405-F1BA52529BF0}"/>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6" name="Espace réservé du pied de page 5">
            <a:extLst>
              <a:ext uri="{FF2B5EF4-FFF2-40B4-BE49-F238E27FC236}">
                <a16:creationId xmlns:a16="http://schemas.microsoft.com/office/drawing/2014/main" id="{548D55C9-9C5E-8C0D-176E-D6F85B910249}"/>
              </a:ext>
            </a:extLst>
          </p:cNvPr>
          <p:cNvSpPr>
            <a:spLocks noGrp="1"/>
          </p:cNvSpPr>
          <p:nvPr>
            <p:ph type="ftr" sz="quarter" idx="11"/>
          </p:nvPr>
        </p:nvSpPr>
        <p:spPr/>
        <p:txBody>
          <a:bodyPr/>
          <a:lstStyle/>
          <a:p>
            <a:r>
              <a:rPr lang="fr-FR"/>
              <a:t>Council Prep</a:t>
            </a:r>
          </a:p>
        </p:txBody>
      </p:sp>
      <p:sp>
        <p:nvSpPr>
          <p:cNvPr id="7" name="Espace réservé du numéro de diapositive 6">
            <a:extLst>
              <a:ext uri="{FF2B5EF4-FFF2-40B4-BE49-F238E27FC236}">
                <a16:creationId xmlns:a16="http://schemas.microsoft.com/office/drawing/2014/main" id="{03678BD0-A687-E8F9-C6F0-CACC6140FB7C}"/>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4021630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CB2E45-0F5C-416A-BE8B-DADE440200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2CBA464-624F-1684-5751-37E7D8DB29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2030A30-72C3-C760-1A41-DFDF597D75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934F949-B93B-0189-6101-A2DB2B40B944}"/>
              </a:ext>
            </a:extLst>
          </p:cNvPr>
          <p:cNvSpPr>
            <a:spLocks noGrp="1"/>
          </p:cNvSpPr>
          <p:nvPr>
            <p:ph type="dt" sz="half" idx="10"/>
          </p:nvPr>
        </p:nvSpPr>
        <p:spPr>
          <a:xfrm>
            <a:off x="-94859" y="6468316"/>
            <a:ext cx="2743200" cy="365125"/>
          </a:xfrm>
          <a:prstGeom prst="rect">
            <a:avLst/>
          </a:prstGeom>
        </p:spPr>
        <p:txBody>
          <a:bodyPr/>
          <a:lstStyle/>
          <a:p>
            <a:r>
              <a:rPr lang="fr-FR"/>
              <a:t>20/05/2025</a:t>
            </a:r>
          </a:p>
        </p:txBody>
      </p:sp>
      <p:sp>
        <p:nvSpPr>
          <p:cNvPr id="6" name="Espace réservé du pied de page 5">
            <a:extLst>
              <a:ext uri="{FF2B5EF4-FFF2-40B4-BE49-F238E27FC236}">
                <a16:creationId xmlns:a16="http://schemas.microsoft.com/office/drawing/2014/main" id="{16EEE12D-B7B0-5CDA-86CC-4F5F7310C49E}"/>
              </a:ext>
            </a:extLst>
          </p:cNvPr>
          <p:cNvSpPr>
            <a:spLocks noGrp="1"/>
          </p:cNvSpPr>
          <p:nvPr>
            <p:ph type="ftr" sz="quarter" idx="11"/>
          </p:nvPr>
        </p:nvSpPr>
        <p:spPr/>
        <p:txBody>
          <a:bodyPr/>
          <a:lstStyle/>
          <a:p>
            <a:r>
              <a:rPr lang="fr-FR"/>
              <a:t>Council Prep</a:t>
            </a:r>
          </a:p>
        </p:txBody>
      </p:sp>
      <p:sp>
        <p:nvSpPr>
          <p:cNvPr id="7" name="Espace réservé du numéro de diapositive 6">
            <a:extLst>
              <a:ext uri="{FF2B5EF4-FFF2-40B4-BE49-F238E27FC236}">
                <a16:creationId xmlns:a16="http://schemas.microsoft.com/office/drawing/2014/main" id="{7FA7878D-F83A-E3B6-6E95-F9C82FB6B151}"/>
              </a:ext>
            </a:extLst>
          </p:cNvPr>
          <p:cNvSpPr>
            <a:spLocks noGrp="1"/>
          </p:cNvSpPr>
          <p:nvPr>
            <p:ph type="sldNum" sz="quarter" idx="12"/>
          </p:nvPr>
        </p:nvSpPr>
        <p:spPr/>
        <p:txBody>
          <a:bodyPr/>
          <a:lstStyle/>
          <a:p>
            <a:fld id="{DE9B03E8-704C-0A4F-9F6A-733732A52D71}" type="slidenum">
              <a:rPr lang="fr-FR" smtClean="0"/>
              <a:t>‹N°›</a:t>
            </a:fld>
            <a:endParaRPr lang="fr-FR"/>
          </a:p>
        </p:txBody>
      </p:sp>
    </p:spTree>
    <p:extLst>
      <p:ext uri="{BB962C8B-B14F-4D97-AF65-F5344CB8AC3E}">
        <p14:creationId xmlns:p14="http://schemas.microsoft.com/office/powerpoint/2010/main" val="408638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EC2FE4D-911F-1537-755C-A89C4875B666}"/>
              </a:ext>
            </a:extLst>
          </p:cNvPr>
          <p:cNvSpPr>
            <a:spLocks noGrp="1"/>
          </p:cNvSpPr>
          <p:nvPr>
            <p:ph type="title"/>
          </p:nvPr>
        </p:nvSpPr>
        <p:spPr>
          <a:xfrm>
            <a:off x="1399592" y="136526"/>
            <a:ext cx="10375641" cy="544512"/>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465A35AC-FD25-3FB0-21CA-7DF9AD5B5A18}"/>
              </a:ext>
            </a:extLst>
          </p:cNvPr>
          <p:cNvSpPr>
            <a:spLocks noGrp="1"/>
          </p:cNvSpPr>
          <p:nvPr>
            <p:ph type="body" idx="1"/>
          </p:nvPr>
        </p:nvSpPr>
        <p:spPr>
          <a:xfrm>
            <a:off x="1399592" y="916297"/>
            <a:ext cx="10375640" cy="5260666"/>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EBEB2F7-FC22-B06F-A043-C8A04B119BF4}"/>
              </a:ext>
            </a:extLst>
          </p:cNvPr>
          <p:cNvSpPr>
            <a:spLocks noGrp="1"/>
          </p:cNvSpPr>
          <p:nvPr>
            <p:ph type="dt" sz="half" idx="2"/>
          </p:nvPr>
        </p:nvSpPr>
        <p:spPr>
          <a:xfrm>
            <a:off x="27992" y="6454105"/>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20/05/2025</a:t>
            </a:r>
            <a:endParaRPr lang="fr-FR" dirty="0"/>
          </a:p>
        </p:txBody>
      </p:sp>
      <p:sp>
        <p:nvSpPr>
          <p:cNvPr id="5" name="Espace réservé du pied de page 4">
            <a:extLst>
              <a:ext uri="{FF2B5EF4-FFF2-40B4-BE49-F238E27FC236}">
                <a16:creationId xmlns:a16="http://schemas.microsoft.com/office/drawing/2014/main" id="{67DCE7FD-757C-8391-45EB-6BEDD45C154D}"/>
              </a:ext>
            </a:extLst>
          </p:cNvPr>
          <p:cNvSpPr>
            <a:spLocks noGrp="1"/>
          </p:cNvSpPr>
          <p:nvPr>
            <p:ph type="ftr" sz="quarter" idx="3"/>
          </p:nvPr>
        </p:nvSpPr>
        <p:spPr>
          <a:xfrm>
            <a:off x="3833326" y="644241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dirty="0"/>
              <a:t>Council </a:t>
            </a:r>
            <a:r>
              <a:rPr lang="fr-FR" dirty="0" err="1"/>
              <a:t>Prep</a:t>
            </a:r>
            <a:endParaRPr lang="fr-FR" dirty="0"/>
          </a:p>
        </p:txBody>
      </p:sp>
      <p:sp>
        <p:nvSpPr>
          <p:cNvPr id="6" name="Espace réservé du numéro de diapositive 5">
            <a:extLst>
              <a:ext uri="{FF2B5EF4-FFF2-40B4-BE49-F238E27FC236}">
                <a16:creationId xmlns:a16="http://schemas.microsoft.com/office/drawing/2014/main" id="{0708CC21-72AB-45C1-9905-6B9087A46C37}"/>
              </a:ext>
            </a:extLst>
          </p:cNvPr>
          <p:cNvSpPr>
            <a:spLocks noGrp="1"/>
          </p:cNvSpPr>
          <p:nvPr>
            <p:ph type="sldNum" sz="quarter" idx="4"/>
          </p:nvPr>
        </p:nvSpPr>
        <p:spPr>
          <a:xfrm>
            <a:off x="9448800" y="638643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B03E8-704C-0A4F-9F6A-733732A52D71}" type="slidenum">
              <a:rPr lang="fr-FR" smtClean="0"/>
              <a:t>‹N°›</a:t>
            </a:fld>
            <a:endParaRPr lang="fr-FR"/>
          </a:p>
        </p:txBody>
      </p:sp>
      <p:pic>
        <p:nvPicPr>
          <p:cNvPr id="8" name="Image 7">
            <a:extLst>
              <a:ext uri="{FF2B5EF4-FFF2-40B4-BE49-F238E27FC236}">
                <a16:creationId xmlns:a16="http://schemas.microsoft.com/office/drawing/2014/main" id="{62D17838-A032-30DF-D5D4-DA6E50C69175}"/>
              </a:ext>
            </a:extLst>
          </p:cNvPr>
          <p:cNvPicPr>
            <a:picLocks noChangeAspect="1"/>
          </p:cNvPicPr>
          <p:nvPr userDrawn="1"/>
        </p:nvPicPr>
        <p:blipFill>
          <a:blip r:embed="rId13"/>
          <a:srcRect t="34333" r="6295" b="36848"/>
          <a:stretch/>
        </p:blipFill>
        <p:spPr>
          <a:xfrm rot="16200000">
            <a:off x="-2068436" y="2968508"/>
            <a:ext cx="5552019" cy="1138335"/>
          </a:xfrm>
          <a:prstGeom prst="rect">
            <a:avLst/>
          </a:prstGeom>
        </p:spPr>
      </p:pic>
    </p:spTree>
    <p:extLst>
      <p:ext uri="{BB962C8B-B14F-4D97-AF65-F5344CB8AC3E}">
        <p14:creationId xmlns:p14="http://schemas.microsoft.com/office/powerpoint/2010/main" val="2146999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39B942-F1FD-D862-F8C7-7EB1E6DF7D82}"/>
              </a:ext>
            </a:extLst>
          </p:cNvPr>
          <p:cNvSpPr>
            <a:spLocks noGrp="1"/>
          </p:cNvSpPr>
          <p:nvPr>
            <p:ph type="ctrTitle"/>
          </p:nvPr>
        </p:nvSpPr>
        <p:spPr>
          <a:xfrm>
            <a:off x="1524000" y="1122363"/>
            <a:ext cx="9144000" cy="1219784"/>
          </a:xfrm>
        </p:spPr>
        <p:txBody>
          <a:bodyPr/>
          <a:lstStyle/>
          <a:p>
            <a:r>
              <a:rPr lang="en-GB" dirty="0"/>
              <a:t>VirgoLab Implementation</a:t>
            </a:r>
          </a:p>
        </p:txBody>
      </p:sp>
      <p:sp>
        <p:nvSpPr>
          <p:cNvPr id="3" name="Sous-titre 2">
            <a:extLst>
              <a:ext uri="{FF2B5EF4-FFF2-40B4-BE49-F238E27FC236}">
                <a16:creationId xmlns:a16="http://schemas.microsoft.com/office/drawing/2014/main" id="{8ADA3ECB-9CF1-9ADD-FF01-25ABC09B794B}"/>
              </a:ext>
            </a:extLst>
          </p:cNvPr>
          <p:cNvSpPr>
            <a:spLocks noGrp="1"/>
          </p:cNvSpPr>
          <p:nvPr>
            <p:ph type="subTitle" idx="1"/>
          </p:nvPr>
        </p:nvSpPr>
        <p:spPr>
          <a:xfrm>
            <a:off x="1524000" y="2848059"/>
            <a:ext cx="9302044" cy="2572984"/>
          </a:xfrm>
        </p:spPr>
        <p:txBody>
          <a:bodyPr>
            <a:normAutofit/>
          </a:bodyPr>
          <a:lstStyle/>
          <a:p>
            <a:r>
              <a:rPr lang="en-GB" dirty="0"/>
              <a:t>EGO/Virgo Governance Implementation Committee</a:t>
            </a:r>
          </a:p>
          <a:p>
            <a:endParaRPr lang="en-GB" dirty="0"/>
          </a:p>
          <a:p>
            <a:r>
              <a:rPr lang="en-GB" b="1" dirty="0"/>
              <a:t>Prep group: </a:t>
            </a:r>
            <a:r>
              <a:rPr lang="en-GB" dirty="0"/>
              <a:t>Rosemarie Aben, Franco, </a:t>
            </a:r>
            <a:r>
              <a:rPr lang="en-GB" dirty="0" err="1"/>
              <a:t>Tjonnie</a:t>
            </a:r>
            <a:r>
              <a:rPr lang="en-GB" dirty="0"/>
              <a:t> Li, Ursula Bassler, Viola Sordini</a:t>
            </a:r>
          </a:p>
          <a:p>
            <a:r>
              <a:rPr lang="en-GB" b="1" dirty="0"/>
              <a:t>Proto EB: </a:t>
            </a:r>
            <a:r>
              <a:rPr lang="en-GB" dirty="0"/>
              <a:t>Massimo Carpinelli, Gianluca Gemme, Alessio Rocchi, Nicolas Arnaud, Michal Was, Marco Galimberti, Benoit Mours</a:t>
            </a:r>
          </a:p>
          <a:p>
            <a:endParaRPr lang="en-GB" dirty="0"/>
          </a:p>
          <a:p>
            <a:endParaRPr lang="en-GB" dirty="0"/>
          </a:p>
        </p:txBody>
      </p:sp>
      <p:sp>
        <p:nvSpPr>
          <p:cNvPr id="5" name="Espace réservé du pied de page 4">
            <a:extLst>
              <a:ext uri="{FF2B5EF4-FFF2-40B4-BE49-F238E27FC236}">
                <a16:creationId xmlns:a16="http://schemas.microsoft.com/office/drawing/2014/main" id="{ED6AC72C-8AC4-6488-8ABE-94588F30A9BC}"/>
              </a:ext>
            </a:extLst>
          </p:cNvPr>
          <p:cNvSpPr>
            <a:spLocks noGrp="1"/>
          </p:cNvSpPr>
          <p:nvPr>
            <p:ph type="ftr" sz="quarter" idx="11"/>
          </p:nvPr>
        </p:nvSpPr>
        <p:spPr/>
        <p:txBody>
          <a:bodyPr/>
          <a:lstStyle/>
          <a:p>
            <a:r>
              <a:rPr lang="fr-FR"/>
              <a:t>Council Prep</a:t>
            </a:r>
          </a:p>
        </p:txBody>
      </p:sp>
      <p:sp>
        <p:nvSpPr>
          <p:cNvPr id="6" name="Espace réservé du numéro de diapositive 5">
            <a:extLst>
              <a:ext uri="{FF2B5EF4-FFF2-40B4-BE49-F238E27FC236}">
                <a16:creationId xmlns:a16="http://schemas.microsoft.com/office/drawing/2014/main" id="{B3657E43-F3E9-A5DA-2FEA-CC8108F79429}"/>
              </a:ext>
            </a:extLst>
          </p:cNvPr>
          <p:cNvSpPr>
            <a:spLocks noGrp="1"/>
          </p:cNvSpPr>
          <p:nvPr>
            <p:ph type="sldNum" sz="quarter" idx="12"/>
          </p:nvPr>
        </p:nvSpPr>
        <p:spPr/>
        <p:txBody>
          <a:bodyPr/>
          <a:lstStyle/>
          <a:p>
            <a:fld id="{DE9B03E8-704C-0A4F-9F6A-733732A52D71}" type="slidenum">
              <a:rPr lang="fr-FR" smtClean="0"/>
              <a:t>1</a:t>
            </a:fld>
            <a:endParaRPr lang="fr-FR"/>
          </a:p>
        </p:txBody>
      </p:sp>
      <p:sp>
        <p:nvSpPr>
          <p:cNvPr id="7" name="Espace réservé de la date 3">
            <a:extLst>
              <a:ext uri="{FF2B5EF4-FFF2-40B4-BE49-F238E27FC236}">
                <a16:creationId xmlns:a16="http://schemas.microsoft.com/office/drawing/2014/main" id="{B769B79C-EB6E-8C76-D357-3A0D66FEE16E}"/>
              </a:ext>
            </a:extLst>
          </p:cNvPr>
          <p:cNvSpPr>
            <a:spLocks noGrp="1"/>
          </p:cNvSpPr>
          <p:nvPr>
            <p:ph type="dt" sz="half" idx="10"/>
          </p:nvPr>
        </p:nvSpPr>
        <p:spPr>
          <a:xfrm>
            <a:off x="0" y="6478736"/>
            <a:ext cx="2743200" cy="365125"/>
          </a:xfrm>
        </p:spPr>
        <p:txBody>
          <a:bodyPr/>
          <a:lstStyle/>
          <a:p>
            <a:r>
              <a:rPr lang="fr-FR"/>
              <a:t>20/05/2025</a:t>
            </a:r>
            <a:endParaRPr lang="fr-FR" dirty="0"/>
          </a:p>
        </p:txBody>
      </p:sp>
    </p:spTree>
    <p:extLst>
      <p:ext uri="{BB962C8B-B14F-4D97-AF65-F5344CB8AC3E}">
        <p14:creationId xmlns:p14="http://schemas.microsoft.com/office/powerpoint/2010/main" val="3038367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F258-E7E0-8B1A-EDBC-E4802C91951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287E871-14CA-13C3-AEA7-F90A294E7A2A}"/>
              </a:ext>
            </a:extLst>
          </p:cNvPr>
          <p:cNvSpPr>
            <a:spLocks noGrp="1"/>
          </p:cNvSpPr>
          <p:nvPr>
            <p:ph type="title"/>
          </p:nvPr>
        </p:nvSpPr>
        <p:spPr/>
        <p:txBody>
          <a:bodyPr>
            <a:normAutofit fontScale="90000"/>
          </a:bodyPr>
          <a:lstStyle/>
          <a:p>
            <a:r>
              <a:rPr lang="en-US" dirty="0"/>
              <a:t>Mandate Search Committee: Program Officer</a:t>
            </a:r>
          </a:p>
        </p:txBody>
      </p:sp>
      <p:sp>
        <p:nvSpPr>
          <p:cNvPr id="3" name="Espace réservé de la date 2">
            <a:extLst>
              <a:ext uri="{FF2B5EF4-FFF2-40B4-BE49-F238E27FC236}">
                <a16:creationId xmlns:a16="http://schemas.microsoft.com/office/drawing/2014/main" id="{AF94177C-3E69-A206-6550-58ECE25A3A8A}"/>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091DE47B-F696-5200-5076-5815D83D2FCA}"/>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A73DBAD1-26AA-96FA-9679-B5D1E5E7179C}"/>
              </a:ext>
            </a:extLst>
          </p:cNvPr>
          <p:cNvSpPr>
            <a:spLocks noGrp="1"/>
          </p:cNvSpPr>
          <p:nvPr>
            <p:ph type="sldNum" sz="quarter" idx="12"/>
          </p:nvPr>
        </p:nvSpPr>
        <p:spPr/>
        <p:txBody>
          <a:bodyPr/>
          <a:lstStyle/>
          <a:p>
            <a:fld id="{DE9B03E8-704C-0A4F-9F6A-733732A52D71}" type="slidenum">
              <a:rPr lang="fr-FR" smtClean="0"/>
              <a:t>10</a:t>
            </a:fld>
            <a:endParaRPr lang="fr-FR"/>
          </a:p>
        </p:txBody>
      </p:sp>
      <p:sp>
        <p:nvSpPr>
          <p:cNvPr id="6" name="ZoneTexte 5">
            <a:extLst>
              <a:ext uri="{FF2B5EF4-FFF2-40B4-BE49-F238E27FC236}">
                <a16:creationId xmlns:a16="http://schemas.microsoft.com/office/drawing/2014/main" id="{3F95F46A-F868-3D3A-4338-9379F2F3E67D}"/>
              </a:ext>
            </a:extLst>
          </p:cNvPr>
          <p:cNvSpPr txBox="1"/>
          <p:nvPr/>
        </p:nvSpPr>
        <p:spPr>
          <a:xfrm>
            <a:off x="1232452" y="1007311"/>
            <a:ext cx="10959548" cy="4843377"/>
          </a:xfrm>
          <a:prstGeom prst="rect">
            <a:avLst/>
          </a:prstGeom>
          <a:noFill/>
        </p:spPr>
        <p:txBody>
          <a:bodyPr wrap="square">
            <a:spAutoFit/>
          </a:bodyPr>
          <a:lstStyle/>
          <a:p>
            <a:pPr marL="292100" algn="just">
              <a:spcBef>
                <a:spcPts val="145"/>
              </a:spcBef>
              <a:spcAft>
                <a:spcPts val="1000"/>
              </a:spcAft>
              <a:buNone/>
            </a:pP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A. </a:t>
            </a:r>
            <a:r>
              <a:rPr lang="en-GB" sz="1800" b="1" spc="3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BA</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C</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K</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G</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ROU</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N</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D</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spcAft>
                <a:spcPts val="10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The VirgoLab Organisation foresees the position of Programme Officer, as described in the VirgoLab Framework Agreement and the VirgoLab Rules of Procedure. The Search Committee is established by the Council to identify, evaluate, and recommend qualified candidates. The profile of the Programme Officer is provided to the Search Committee and attached to this mandate for reference.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Bef>
                <a:spcPts val="35"/>
              </a:spcBef>
              <a:spcAft>
                <a:spcPts val="10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292100" algn="just">
              <a:lnSpc>
                <a:spcPct val="115000"/>
              </a:lnSpc>
              <a:spcAft>
                <a:spcPts val="1000"/>
              </a:spcAft>
              <a:buNone/>
            </a:pPr>
            <a:r>
              <a:rPr lang="en-GB" sz="1800" b="1" spc="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B</a:t>
            </a: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spc="9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M</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A</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N</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D</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A</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TE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Establish selection criteria reflecting the requirements of the position and the strategic priorities of the organization, as indicated in the attached profile;</a:t>
            </a:r>
            <a:endParaRPr lang="fr-FR" sz="2000" dirty="0">
              <a:effectLst/>
              <a:latin typeface="Times New Roman" panose="02020603050405020304" pitchFamily="18" charset="0"/>
              <a:ea typeface="Times New Roman" panose="02020603050405020304" pitchFamily="18" charset="0"/>
              <a:cs typeface="Symbol" pitchFamily="2" charset="2"/>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Decide on the way to announce the position, through an open call or a targeted search or a combination of both, using appropriate channels to ensure a diverse and qualified pool of applicants;</a:t>
            </a:r>
            <a:endParaRPr lang="fr-FR" sz="2000" dirty="0">
              <a:effectLst/>
              <a:latin typeface="Times New Roman" panose="02020603050405020304" pitchFamily="18" charset="0"/>
              <a:ea typeface="Times New Roman" panose="02020603050405020304" pitchFamily="18" charset="0"/>
              <a:cs typeface="Symbol" pitchFamily="2" charset="2"/>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Receive, review, and evaluate all applications submitted in response to the call, based on motivation letters and CVs provided to the Committee along the requirements of the position;</a:t>
            </a:r>
            <a:endParaRPr lang="fr-FR" sz="2000" dirty="0">
              <a:effectLst/>
              <a:latin typeface="Times New Roman" panose="02020603050405020304" pitchFamily="18" charset="0"/>
              <a:ea typeface="Times New Roman" panose="02020603050405020304" pitchFamily="18" charset="0"/>
              <a:cs typeface="Symbol" pitchFamily="2" charset="2"/>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Submit to the Council a shortlist of candidates, accompanied by a summary of their qualifications, experience, and suitability for the role.</a:t>
            </a:r>
            <a:endParaRPr lang="fr-FR" sz="2000" dirty="0">
              <a:effectLst/>
              <a:latin typeface="Times New Roman" panose="02020603050405020304" pitchFamily="18" charset="0"/>
              <a:ea typeface="Times New Roman" panose="02020603050405020304" pitchFamily="18" charset="0"/>
              <a:cs typeface="Symbol" pitchFamily="2" charset="2"/>
            </a:endParaRPr>
          </a:p>
        </p:txBody>
      </p:sp>
    </p:spTree>
    <p:extLst>
      <p:ext uri="{BB962C8B-B14F-4D97-AF65-F5344CB8AC3E}">
        <p14:creationId xmlns:p14="http://schemas.microsoft.com/office/powerpoint/2010/main" val="3948470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43E08-5DC3-61BF-09CF-809B26C3BEC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5BDAF9F-BD10-9BA4-26DD-B782B8D0DBB5}"/>
              </a:ext>
            </a:extLst>
          </p:cNvPr>
          <p:cNvSpPr>
            <a:spLocks noGrp="1"/>
          </p:cNvSpPr>
          <p:nvPr>
            <p:ph type="title"/>
          </p:nvPr>
        </p:nvSpPr>
        <p:spPr/>
        <p:txBody>
          <a:bodyPr>
            <a:normAutofit fontScale="90000"/>
          </a:bodyPr>
          <a:lstStyle/>
          <a:p>
            <a:r>
              <a:rPr lang="en-US" dirty="0"/>
              <a:t>Mandate Search Committee: PO (cont’d)</a:t>
            </a:r>
          </a:p>
        </p:txBody>
      </p:sp>
      <p:sp>
        <p:nvSpPr>
          <p:cNvPr id="3" name="Espace réservé de la date 2">
            <a:extLst>
              <a:ext uri="{FF2B5EF4-FFF2-40B4-BE49-F238E27FC236}">
                <a16:creationId xmlns:a16="http://schemas.microsoft.com/office/drawing/2014/main" id="{25FD2A03-5140-5263-82FA-D3EEC236F25B}"/>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C130504A-D3FB-45C0-CF42-232615A4B69F}"/>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A5011997-CF83-A8FC-CD53-115722B125D2}"/>
              </a:ext>
            </a:extLst>
          </p:cNvPr>
          <p:cNvSpPr>
            <a:spLocks noGrp="1"/>
          </p:cNvSpPr>
          <p:nvPr>
            <p:ph type="sldNum" sz="quarter" idx="12"/>
          </p:nvPr>
        </p:nvSpPr>
        <p:spPr/>
        <p:txBody>
          <a:bodyPr/>
          <a:lstStyle/>
          <a:p>
            <a:fld id="{DE9B03E8-704C-0A4F-9F6A-733732A52D71}" type="slidenum">
              <a:rPr lang="fr-FR" smtClean="0"/>
              <a:t>11</a:t>
            </a:fld>
            <a:endParaRPr lang="fr-FR"/>
          </a:p>
        </p:txBody>
      </p:sp>
      <p:sp>
        <p:nvSpPr>
          <p:cNvPr id="7" name="ZoneTexte 6">
            <a:extLst>
              <a:ext uri="{FF2B5EF4-FFF2-40B4-BE49-F238E27FC236}">
                <a16:creationId xmlns:a16="http://schemas.microsoft.com/office/drawing/2014/main" id="{81F16AD4-8591-2D32-DF48-3F5D70B5DF61}"/>
              </a:ext>
            </a:extLst>
          </p:cNvPr>
          <p:cNvSpPr txBox="1"/>
          <p:nvPr/>
        </p:nvSpPr>
        <p:spPr>
          <a:xfrm>
            <a:off x="1495913" y="1077031"/>
            <a:ext cx="10350344" cy="5309402"/>
          </a:xfrm>
          <a:prstGeom prst="rect">
            <a:avLst/>
          </a:prstGeom>
          <a:noFill/>
        </p:spPr>
        <p:txBody>
          <a:bodyPr wrap="square">
            <a:spAutoFit/>
          </a:bodyPr>
          <a:lstStyle/>
          <a:p>
            <a:pPr marL="292100" algn="just">
              <a:lnSpc>
                <a:spcPct val="115000"/>
              </a:lnSpc>
              <a:spcAft>
                <a:spcPts val="1000"/>
              </a:spcAft>
              <a:buNone/>
            </a:pP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C. </a:t>
            </a:r>
            <a:r>
              <a:rPr lang="en-GB" sz="1800" b="1" spc="3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CO</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M</a:t>
            </a:r>
            <a:r>
              <a:rPr lang="en-GB" sz="1800" b="1" u="heavy" spc="-1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P</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O</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S</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I</a:t>
            </a:r>
            <a:r>
              <a:rPr lang="en-GB" sz="1800" b="1" u="heavy" spc="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T</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ION</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R="37465" algn="jus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The Search Committee is composed of:</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977900" marR="37465" indent="393700" algn="jus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Rosemarie Aben (NL),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977900" marR="37465" indent="393700" algn="jus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Marco Grassi (IT),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914400" marR="37465" indent="457200" algn="jus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Viola Sordini (FR),</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914400" marR="37465" indent="457200" algn="jus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Jürgen Van Gorp (BE).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1000"/>
              </a:spcAf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The committee elects a chairperson from among its members. The first meeting shall be chaired by Rosemarie Aben.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290830" algn="just">
              <a:lnSpc>
                <a:spcPct val="115000"/>
              </a:lnSpc>
              <a:spcAft>
                <a:spcPts val="1000"/>
              </a:spcAft>
              <a:buNone/>
            </a:pP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D. </a:t>
            </a:r>
            <a:r>
              <a:rPr lang="en-GB" sz="1800" b="1" spc="10"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REPORTING</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The Committee shall provide interim updates to the Council as requested by Council;</a:t>
            </a:r>
            <a:endParaRPr lang="fr-FR" sz="2000" dirty="0">
              <a:effectLst/>
              <a:latin typeface="Times New Roman" panose="02020603050405020304" pitchFamily="18" charset="0"/>
              <a:ea typeface="Times New Roman" panose="02020603050405020304" pitchFamily="18" charset="0"/>
              <a:cs typeface="Symbol" pitchFamily="2" charset="2"/>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The final report to the Council shall consist of a shortlist of recommended candidates, accompanied by the Committee’s rationale for their inclusion;</a:t>
            </a:r>
            <a:endParaRPr lang="fr-FR" sz="2000" dirty="0">
              <a:effectLst/>
              <a:latin typeface="Times New Roman" panose="02020603050405020304" pitchFamily="18" charset="0"/>
              <a:ea typeface="Times New Roman" panose="02020603050405020304" pitchFamily="18" charset="0"/>
              <a:cs typeface="Symbol" pitchFamily="2" charset="2"/>
            </a:endParaRPr>
          </a:p>
          <a:p>
            <a:pPr marL="342900" lvl="0" indent="-342900">
              <a:buFont typeface="Symbol" pitchFamily="2" charset="2"/>
              <a:buChar char=""/>
            </a:pPr>
            <a:r>
              <a:rPr lang="en-GB" sz="1800" dirty="0">
                <a:effectLst/>
                <a:latin typeface="Calibri" panose="020F0502020204030204" pitchFamily="34" charset="0"/>
                <a:ea typeface="Times New Roman" panose="02020603050405020304" pitchFamily="18" charset="0"/>
                <a:cs typeface="Symbol" pitchFamily="2" charset="2"/>
              </a:rPr>
              <a:t>The Council retains the sole authority to make the appointment.</a:t>
            </a:r>
            <a:endParaRPr lang="fr-FR" sz="2000" dirty="0">
              <a:effectLst/>
              <a:latin typeface="Times New Roman" panose="02020603050405020304" pitchFamily="18" charset="0"/>
              <a:ea typeface="Times New Roman" panose="02020603050405020304" pitchFamily="18" charset="0"/>
              <a:cs typeface="Symbol" pitchFamily="2" charset="2"/>
            </a:endParaRPr>
          </a:p>
          <a:p>
            <a:pPr marL="228600" algn="just">
              <a:lnSpc>
                <a:spcPct val="115000"/>
              </a:lnSpc>
              <a:spcAft>
                <a:spcPts val="1000"/>
              </a:spcAft>
              <a:buNone/>
            </a:pP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E. </a:t>
            </a:r>
            <a:r>
              <a:rPr lang="en-GB" sz="1800" b="1" spc="3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DECISION MAKING</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1000"/>
              </a:spcAft>
              <a:buNone/>
            </a:pPr>
            <a:r>
              <a:rPr lang="en-GB" sz="1800" dirty="0">
                <a:effectLst/>
                <a:latin typeface="Calibri" panose="020F0502020204030204" pitchFamily="34" charset="0"/>
                <a:ea typeface="Times New Roman" panose="02020603050405020304" pitchFamily="18" charset="0"/>
                <a:cs typeface="Calibri" panose="020F0502020204030204" pitchFamily="34" charset="0"/>
              </a:rPr>
              <a:t>The Search Committee strives for consensus. In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cas</a:t>
            </a:r>
            <a:r>
              <a:rPr lang="en-GB" sz="1800" dirty="0">
                <a:effectLst/>
                <a:latin typeface="Calibri" panose="020F0502020204030204" pitchFamily="34" charset="0"/>
                <a:ea typeface="Times New Roman" panose="02020603050405020304" pitchFamily="18" charset="0"/>
                <a:cs typeface="Calibri" panose="020F0502020204030204" pitchFamily="34" charset="0"/>
              </a:rPr>
              <a:t> this is not possible, indicative votes can be held by the chair of the committee, and divergent views shall be reported.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290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0EBE6-400F-C7AC-0921-2AC4E65209C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6E180EA-BBE9-AD5B-7546-2943EF9F6D47}"/>
              </a:ext>
            </a:extLst>
          </p:cNvPr>
          <p:cNvSpPr>
            <a:spLocks noGrp="1"/>
          </p:cNvSpPr>
          <p:nvPr>
            <p:ph type="title"/>
          </p:nvPr>
        </p:nvSpPr>
        <p:spPr/>
        <p:txBody>
          <a:bodyPr>
            <a:normAutofit fontScale="90000"/>
          </a:bodyPr>
          <a:lstStyle/>
          <a:p>
            <a:r>
              <a:rPr lang="en-US" dirty="0"/>
              <a:t>Mandate Search Committee: PO (cont’d)</a:t>
            </a:r>
          </a:p>
        </p:txBody>
      </p:sp>
      <p:sp>
        <p:nvSpPr>
          <p:cNvPr id="3" name="Espace réservé de la date 2">
            <a:extLst>
              <a:ext uri="{FF2B5EF4-FFF2-40B4-BE49-F238E27FC236}">
                <a16:creationId xmlns:a16="http://schemas.microsoft.com/office/drawing/2014/main" id="{8FEECFA3-4C3C-B2CF-D40F-1D10940D8F5E}"/>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C4654EB0-AA91-DD29-1EDF-5FB428675A29}"/>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991BA0AA-C702-0122-58DC-6B4CD5807101}"/>
              </a:ext>
            </a:extLst>
          </p:cNvPr>
          <p:cNvSpPr>
            <a:spLocks noGrp="1"/>
          </p:cNvSpPr>
          <p:nvPr>
            <p:ph type="sldNum" sz="quarter" idx="12"/>
          </p:nvPr>
        </p:nvSpPr>
        <p:spPr/>
        <p:txBody>
          <a:bodyPr/>
          <a:lstStyle/>
          <a:p>
            <a:fld id="{DE9B03E8-704C-0A4F-9F6A-733732A52D71}" type="slidenum">
              <a:rPr lang="fr-FR" smtClean="0"/>
              <a:t>12</a:t>
            </a:fld>
            <a:endParaRPr lang="fr-FR"/>
          </a:p>
        </p:txBody>
      </p:sp>
      <p:sp>
        <p:nvSpPr>
          <p:cNvPr id="8" name="ZoneTexte 7">
            <a:extLst>
              <a:ext uri="{FF2B5EF4-FFF2-40B4-BE49-F238E27FC236}">
                <a16:creationId xmlns:a16="http://schemas.microsoft.com/office/drawing/2014/main" id="{B51A7D14-8A81-F602-2A47-643C9F128ABB}"/>
              </a:ext>
            </a:extLst>
          </p:cNvPr>
          <p:cNvSpPr txBox="1"/>
          <p:nvPr/>
        </p:nvSpPr>
        <p:spPr>
          <a:xfrm>
            <a:off x="1683026" y="1022078"/>
            <a:ext cx="9992139" cy="3772058"/>
          </a:xfrm>
          <a:prstGeom prst="rect">
            <a:avLst/>
          </a:prstGeom>
          <a:noFill/>
        </p:spPr>
        <p:txBody>
          <a:bodyPr wrap="square">
            <a:spAutoFit/>
          </a:bodyPr>
          <a:lstStyle/>
          <a:p>
            <a:pPr marL="290830" algn="just">
              <a:lnSpc>
                <a:spcPct val="115000"/>
              </a:lnSpc>
              <a:spcAft>
                <a:spcPts val="1000"/>
              </a:spcAft>
              <a:buNone/>
            </a:pP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F. </a:t>
            </a:r>
            <a:r>
              <a:rPr lang="en-GB" sz="1800" b="1" spc="10"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TIMESCALE</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Bef>
                <a:spcPts val="30"/>
              </a:spcBef>
              <a:spcAft>
                <a:spcPts val="10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The Search Committee will be established at the EGO Council meeting on 24 October 2025. The Committee will present their search procedure and progress made at the EGO Council meeting in at the EGO Council meeting on 11 and 12 December 2025. The Council aims to appoint a Programme Officer by March 2026.</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Bef>
                <a:spcPts val="30"/>
              </a:spcBef>
              <a:spcAft>
                <a:spcPts val="10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290830" algn="just">
              <a:lnSpc>
                <a:spcPct val="115000"/>
              </a:lnSpc>
              <a:spcAft>
                <a:spcPts val="1000"/>
              </a:spcAft>
              <a:buNone/>
            </a:pPr>
            <a:r>
              <a:rPr lang="en-GB" sz="1800" b="1" spc="5"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G</a:t>
            </a:r>
            <a:r>
              <a:rPr lang="en-GB" sz="1800" b="1"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spc="70" dirty="0">
                <a:solidFill>
                  <a:srgbClr val="1F3863"/>
                </a:solidFill>
                <a:effectLst/>
                <a:latin typeface="Calibri" panose="020F0502020204030204" pitchFamily="34" charset="0"/>
                <a:ea typeface="Times New Roman" panose="02020603050405020304" pitchFamily="18" charset="0"/>
                <a:cs typeface="Calibri" panose="020F0502020204030204" pitchFamily="34" charset="0"/>
              </a:rPr>
              <a:t> </a:t>
            </a:r>
            <a:r>
              <a:rPr lang="en-GB" sz="1800" b="1" u="heavy" spc="-15" dirty="0">
                <a:solidFill>
                  <a:srgbClr val="1F3863"/>
                </a:solidFill>
                <a:effectLst/>
                <a:uFill>
                  <a:solidFill>
                    <a:srgbClr val="1F3863"/>
                  </a:solidFill>
                </a:uFill>
                <a:latin typeface="Calibri" panose="020F0502020204030204" pitchFamily="34" charset="0"/>
                <a:ea typeface="Times New Roman" panose="02020603050405020304" pitchFamily="18" charset="0"/>
                <a:cs typeface="Calibri" panose="020F0502020204030204" pitchFamily="34" charset="0"/>
              </a:rPr>
              <a:t>CONFIDENTIALITY</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10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All members of the Committee shall declare any conflict of interest and, where appropriate, recuse themselves from deliberations. All proceedings and deliberations of the Committee shall remain strictly confidential.</a:t>
            </a:r>
            <a:endParaRPr lang="fr-FR"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3218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B0B5B-4606-BC73-9678-18A9E528E21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466ABD4-A25E-AC67-1BA4-8590D272A668}"/>
              </a:ext>
            </a:extLst>
          </p:cNvPr>
          <p:cNvSpPr>
            <a:spLocks noGrp="1"/>
          </p:cNvSpPr>
          <p:nvPr>
            <p:ph type="title"/>
          </p:nvPr>
        </p:nvSpPr>
        <p:spPr/>
        <p:txBody>
          <a:bodyPr>
            <a:normAutofit fontScale="90000"/>
          </a:bodyPr>
          <a:lstStyle/>
          <a:p>
            <a:r>
              <a:rPr lang="en-US" dirty="0"/>
              <a:t>Profile Program Officer</a:t>
            </a:r>
          </a:p>
        </p:txBody>
      </p:sp>
      <p:sp>
        <p:nvSpPr>
          <p:cNvPr id="3" name="Espace réservé de la date 2">
            <a:extLst>
              <a:ext uri="{FF2B5EF4-FFF2-40B4-BE49-F238E27FC236}">
                <a16:creationId xmlns:a16="http://schemas.microsoft.com/office/drawing/2014/main" id="{738169A2-FF49-1C35-2ADE-2F4001C0CECF}"/>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60C5729C-7D93-587E-4B88-4EBCE2E502FD}"/>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F2C4F99D-B787-E5A3-9B45-DE61E45DADFE}"/>
              </a:ext>
            </a:extLst>
          </p:cNvPr>
          <p:cNvSpPr>
            <a:spLocks noGrp="1"/>
          </p:cNvSpPr>
          <p:nvPr>
            <p:ph type="sldNum" sz="quarter" idx="12"/>
          </p:nvPr>
        </p:nvSpPr>
        <p:spPr/>
        <p:txBody>
          <a:bodyPr/>
          <a:lstStyle/>
          <a:p>
            <a:fld id="{DE9B03E8-704C-0A4F-9F6A-733732A52D71}" type="slidenum">
              <a:rPr lang="fr-FR" smtClean="0"/>
              <a:t>13</a:t>
            </a:fld>
            <a:endParaRPr lang="fr-FR"/>
          </a:p>
        </p:txBody>
      </p:sp>
      <p:sp>
        <p:nvSpPr>
          <p:cNvPr id="8" name="ZoneTexte 7">
            <a:extLst>
              <a:ext uri="{FF2B5EF4-FFF2-40B4-BE49-F238E27FC236}">
                <a16:creationId xmlns:a16="http://schemas.microsoft.com/office/drawing/2014/main" id="{A5963A54-2627-0D26-78A7-F1C44BF3FEE4}"/>
              </a:ext>
            </a:extLst>
          </p:cNvPr>
          <p:cNvSpPr txBox="1"/>
          <p:nvPr/>
        </p:nvSpPr>
        <p:spPr>
          <a:xfrm>
            <a:off x="1399592" y="1010389"/>
            <a:ext cx="9856305" cy="4837222"/>
          </a:xfrm>
          <a:prstGeom prst="rect">
            <a:avLst/>
          </a:prstGeom>
          <a:noFill/>
        </p:spPr>
        <p:txBody>
          <a:bodyPr wrap="square">
            <a:spAutoFit/>
          </a:bodyPr>
          <a:lstStyle/>
          <a:p>
            <a:pPr>
              <a:spcBef>
                <a:spcPts val="500"/>
              </a:spcBef>
              <a:spcAft>
                <a:spcPts val="500"/>
              </a:spcAft>
              <a:buNone/>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Position: Strategic program Officer</a:t>
            </a:r>
            <a:b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b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Location:</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European Gravitational Observatory (EGO), near Pisa, Italy</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GB"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00"/>
              </a:spcAft>
              <a:buNone/>
            </a:pP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European Gravitational Observatory (EGO) is seeking a </a:t>
            </a: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Strategic Program Officer</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 play a pivotal role in advancing the mission, coordination, and governance of EGO and VirgoLab. This position is designed for a professional who combines analytical insight, policy awareness, and institutional coordination skills to actively support and guide decision-making processes at the highest levels of EGO's and Virgo’s organizational structure.</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500"/>
              </a:spcBef>
              <a:spcAft>
                <a:spcPts val="500"/>
              </a:spcAft>
              <a:buNone/>
            </a:pP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 the liaison among these bodies, the Program Officer will act as the main point of contact between the EGO Council—the governing body that oversees EGO’s operations—and the EGO Directorate and VirgoLab Executive Board. The Program Officer is responsible for overseeing the implementation of EGO Council decisions, facilitating transparent communication among all governance structures, and ensuring structured reporting to the EGO Council. This role is critical to </a:t>
            </a: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translating strategic direction into coordinated action</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reinforcing the governance structure, and enabling transparent, timely, and informed decision-making within a complex international research environment.</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455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7A918-74F9-9730-3667-D125EE4D04E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3450162-E61F-59CF-0A98-D6677926B3C8}"/>
              </a:ext>
            </a:extLst>
          </p:cNvPr>
          <p:cNvSpPr>
            <a:spLocks noGrp="1"/>
          </p:cNvSpPr>
          <p:nvPr>
            <p:ph type="title"/>
          </p:nvPr>
        </p:nvSpPr>
        <p:spPr/>
        <p:txBody>
          <a:bodyPr>
            <a:normAutofit fontScale="90000"/>
          </a:bodyPr>
          <a:lstStyle/>
          <a:p>
            <a:r>
              <a:rPr lang="en-US" dirty="0"/>
              <a:t>Profile Program Officer (cont’d)</a:t>
            </a:r>
          </a:p>
        </p:txBody>
      </p:sp>
      <p:sp>
        <p:nvSpPr>
          <p:cNvPr id="3" name="Espace réservé de la date 2">
            <a:extLst>
              <a:ext uri="{FF2B5EF4-FFF2-40B4-BE49-F238E27FC236}">
                <a16:creationId xmlns:a16="http://schemas.microsoft.com/office/drawing/2014/main" id="{B3631049-6843-A9F5-5DA1-52F17BBB292B}"/>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F8CA5615-7FDC-898B-A9B1-848EBFE0F2F9}"/>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E97BD8CE-F421-0645-D858-F47E6341AE75}"/>
              </a:ext>
            </a:extLst>
          </p:cNvPr>
          <p:cNvSpPr>
            <a:spLocks noGrp="1"/>
          </p:cNvSpPr>
          <p:nvPr>
            <p:ph type="sldNum" sz="quarter" idx="12"/>
          </p:nvPr>
        </p:nvSpPr>
        <p:spPr/>
        <p:txBody>
          <a:bodyPr/>
          <a:lstStyle/>
          <a:p>
            <a:fld id="{DE9B03E8-704C-0A4F-9F6A-733732A52D71}" type="slidenum">
              <a:rPr lang="fr-FR" smtClean="0"/>
              <a:t>14</a:t>
            </a:fld>
            <a:endParaRPr lang="fr-FR"/>
          </a:p>
        </p:txBody>
      </p:sp>
      <p:sp>
        <p:nvSpPr>
          <p:cNvPr id="7" name="ZoneTexte 6">
            <a:extLst>
              <a:ext uri="{FF2B5EF4-FFF2-40B4-BE49-F238E27FC236}">
                <a16:creationId xmlns:a16="http://schemas.microsoft.com/office/drawing/2014/main" id="{373A6511-78FD-4602-6151-74AE9C4AF4C3}"/>
              </a:ext>
            </a:extLst>
          </p:cNvPr>
          <p:cNvSpPr txBox="1"/>
          <p:nvPr/>
        </p:nvSpPr>
        <p:spPr>
          <a:xfrm>
            <a:off x="1399592" y="1317965"/>
            <a:ext cx="10633382" cy="4375557"/>
          </a:xfrm>
          <a:prstGeom prst="rect">
            <a:avLst/>
          </a:prstGeom>
          <a:noFill/>
        </p:spPr>
        <p:txBody>
          <a:bodyPr wrap="square">
            <a:spAutoFit/>
          </a:bodyPr>
          <a:lstStyle/>
          <a:p>
            <a:pPr>
              <a:spcBef>
                <a:spcPts val="500"/>
              </a:spcBef>
              <a:spcAft>
                <a:spcPts val="500"/>
              </a:spcAft>
              <a:buNone/>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Key Responsibilities</a:t>
            </a: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Bef>
                <a:spcPts val="500"/>
              </a:spcBef>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Drive governance coordination</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by ensuring alignment between the EGO Council, EGO Directorate, and VirgoLab Executive Board, and by proactively following up on strategic decisions and actions.</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Oversee and structure institutional reporting</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 the EGO Council and other governance bodies, ensuring that communications are accurate, timely, and effectively support strategic oversight.</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Oversee and monitor ongoing activities</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of the Virgo detector and its site, and prepare briefing materials for EGO Council (and EGO DT and VirgoLab EB??) accordingly.</a:t>
            </a: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Support high-level planning and execution</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including contributing to the development and monitoring of strategic plans of EGO and VirgoLab.</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 as a trusted advisor and information broker</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synthesizing technical, operational, and policy-related input into briefings, position papers, and decision-support materials.</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500"/>
              </a:spcAft>
              <a:buSzPts val="1000"/>
              <a:buFont typeface="Symbol" pitchFamily="2" charset="2"/>
              <a:buChar char=""/>
              <a:tabLst>
                <a:tab pos="457200" algn="l"/>
              </a:tabLst>
            </a:pPr>
            <a:r>
              <a:rPr lang="en-GB"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Foster internal communication and knowledge flow</a:t>
            </a:r>
            <a:r>
              <a:rPr lang="en-GB"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helping ensure that strategic decisions, institutional updates, and key milestones are effectively communicated across EGO and VirgoLab by EGO Council.</a:t>
            </a:r>
            <a:endParaRPr lang="fr-FR"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6617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545A5-04B9-A6AD-0364-A1CA8277E4D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E0A50D9-A333-3B6C-7F83-9ED52D03F2F0}"/>
              </a:ext>
            </a:extLst>
          </p:cNvPr>
          <p:cNvSpPr>
            <a:spLocks noGrp="1"/>
          </p:cNvSpPr>
          <p:nvPr>
            <p:ph type="title"/>
          </p:nvPr>
        </p:nvSpPr>
        <p:spPr/>
        <p:txBody>
          <a:bodyPr>
            <a:normAutofit fontScale="90000"/>
          </a:bodyPr>
          <a:lstStyle/>
          <a:p>
            <a:r>
              <a:rPr lang="en-US" dirty="0"/>
              <a:t>Profile Program Officer (cont’d)</a:t>
            </a:r>
          </a:p>
        </p:txBody>
      </p:sp>
      <p:sp>
        <p:nvSpPr>
          <p:cNvPr id="3" name="Espace réservé de la date 2">
            <a:extLst>
              <a:ext uri="{FF2B5EF4-FFF2-40B4-BE49-F238E27FC236}">
                <a16:creationId xmlns:a16="http://schemas.microsoft.com/office/drawing/2014/main" id="{EE78F4CB-A63B-7584-1FE1-92E6B48943D9}"/>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712EE70E-232A-E2CB-E96D-F64F6A39CB02}"/>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4F2B1DFE-E522-EF72-FD2D-EE92322A6232}"/>
              </a:ext>
            </a:extLst>
          </p:cNvPr>
          <p:cNvSpPr>
            <a:spLocks noGrp="1"/>
          </p:cNvSpPr>
          <p:nvPr>
            <p:ph type="sldNum" sz="quarter" idx="12"/>
          </p:nvPr>
        </p:nvSpPr>
        <p:spPr/>
        <p:txBody>
          <a:bodyPr/>
          <a:lstStyle/>
          <a:p>
            <a:fld id="{DE9B03E8-704C-0A4F-9F6A-733732A52D71}" type="slidenum">
              <a:rPr lang="fr-FR" smtClean="0"/>
              <a:t>15</a:t>
            </a:fld>
            <a:endParaRPr lang="fr-FR"/>
          </a:p>
        </p:txBody>
      </p:sp>
      <p:sp>
        <p:nvSpPr>
          <p:cNvPr id="7" name="ZoneTexte 6">
            <a:extLst>
              <a:ext uri="{FF2B5EF4-FFF2-40B4-BE49-F238E27FC236}">
                <a16:creationId xmlns:a16="http://schemas.microsoft.com/office/drawing/2014/main" id="{67542EE6-46D6-56EA-712A-5E27DA7D0179}"/>
              </a:ext>
            </a:extLst>
          </p:cNvPr>
          <p:cNvSpPr txBox="1"/>
          <p:nvPr/>
        </p:nvSpPr>
        <p:spPr>
          <a:xfrm>
            <a:off x="1399592" y="1317965"/>
            <a:ext cx="10633382" cy="4247317"/>
          </a:xfrm>
          <a:prstGeom prst="rect">
            <a:avLst/>
          </a:prstGeom>
          <a:noFill/>
        </p:spPr>
        <p:txBody>
          <a:bodyPr wrap="square">
            <a:spAutoFit/>
          </a:bodyPr>
          <a:lstStyle/>
          <a:p>
            <a:r>
              <a:rPr lang="en-GB" b="1" dirty="0"/>
              <a:t>Candidate profile</a:t>
            </a:r>
            <a:endParaRPr lang="fr-FR" dirty="0"/>
          </a:p>
          <a:p>
            <a:pPr lvl="0" fontAlgn="base"/>
            <a:r>
              <a:rPr lang="en-GB" b="1" dirty="0"/>
              <a:t>Advanced degree</a:t>
            </a:r>
            <a:r>
              <a:rPr lang="en-GB" dirty="0"/>
              <a:t> in a relevant field such as physics, engineering, public administration, science policy, or management. A background in science (e.g. physics) is highly valued, particularly in a research infrastructure context.</a:t>
            </a:r>
            <a:endParaRPr lang="fr-FR" dirty="0"/>
          </a:p>
          <a:p>
            <a:pPr lvl="0" fontAlgn="base"/>
            <a:r>
              <a:rPr lang="en-GB" b="1" dirty="0"/>
              <a:t>Minimum of 5 years of experience</a:t>
            </a:r>
            <a:r>
              <a:rPr lang="en-GB" dirty="0"/>
              <a:t> in scientific governance, project coordination, or institutional policy roles, ideally in an international research or intergovernmental environment.</a:t>
            </a:r>
            <a:endParaRPr lang="fr-FR" dirty="0"/>
          </a:p>
          <a:p>
            <a:pPr lvl="0" fontAlgn="base"/>
            <a:r>
              <a:rPr lang="en-GB" b="1" dirty="0"/>
              <a:t>Demonstrated ability to synthesize complex scientific and organizational information</a:t>
            </a:r>
            <a:r>
              <a:rPr lang="en-GB" dirty="0"/>
              <a:t> into clear, actionable formats for senior stakeholders.</a:t>
            </a:r>
            <a:endParaRPr lang="fr-FR" dirty="0"/>
          </a:p>
          <a:p>
            <a:pPr lvl="0" fontAlgn="base"/>
            <a:r>
              <a:rPr lang="en-GB" b="1" dirty="0"/>
              <a:t>Strong interpersonal and communication skills</a:t>
            </a:r>
            <a:r>
              <a:rPr lang="en-GB" dirty="0"/>
              <a:t>, with experience working across organizational boundaries and cultural contexts.</a:t>
            </a:r>
            <a:endParaRPr lang="fr-FR" dirty="0"/>
          </a:p>
          <a:p>
            <a:pPr lvl="0" fontAlgn="base"/>
            <a:r>
              <a:rPr lang="en-GB" b="1" dirty="0"/>
              <a:t>Excellent writing, briefing, and presentation skills</a:t>
            </a:r>
            <a:r>
              <a:rPr lang="en-GB" dirty="0"/>
              <a:t>, with the ability to adapt tone and content for technical, strategic, and policy-level audiences.</a:t>
            </a:r>
            <a:endParaRPr lang="fr-FR" dirty="0"/>
          </a:p>
          <a:p>
            <a:pPr lvl="0" fontAlgn="base"/>
            <a:r>
              <a:rPr lang="en-GB" b="1" dirty="0"/>
              <a:t>Fluency in English</a:t>
            </a:r>
            <a:r>
              <a:rPr lang="en-GB" dirty="0"/>
              <a:t> is essential.</a:t>
            </a:r>
            <a:endParaRPr lang="fr-FR" dirty="0"/>
          </a:p>
          <a:p>
            <a:pPr lvl="0" fontAlgn="base"/>
            <a:r>
              <a:rPr lang="en-GB" b="1" dirty="0"/>
              <a:t>Self-driven and organized</a:t>
            </a:r>
            <a:r>
              <a:rPr lang="en-GB" dirty="0"/>
              <a:t>, with a capacity to manage multiple priorities and to operate with sound judgment and discretion in a high-stakes, high-visibility environment.</a:t>
            </a:r>
            <a:endParaRPr lang="fr-FR" dirty="0"/>
          </a:p>
        </p:txBody>
      </p:sp>
    </p:spTree>
    <p:extLst>
      <p:ext uri="{BB962C8B-B14F-4D97-AF65-F5344CB8AC3E}">
        <p14:creationId xmlns:p14="http://schemas.microsoft.com/office/powerpoint/2010/main" val="3855995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6D4E3-0034-0A0F-A3AE-34E7CF3F36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4253FF3-6DB3-961B-2FBA-494ED27DFE8A}"/>
              </a:ext>
            </a:extLst>
          </p:cNvPr>
          <p:cNvSpPr>
            <a:spLocks noGrp="1"/>
          </p:cNvSpPr>
          <p:nvPr>
            <p:ph type="title"/>
          </p:nvPr>
        </p:nvSpPr>
        <p:spPr/>
        <p:txBody>
          <a:bodyPr>
            <a:normAutofit fontScale="90000"/>
          </a:bodyPr>
          <a:lstStyle/>
          <a:p>
            <a:r>
              <a:rPr lang="en-US" dirty="0"/>
              <a:t>Profile Program Officer (cont’d)</a:t>
            </a:r>
          </a:p>
        </p:txBody>
      </p:sp>
      <p:sp>
        <p:nvSpPr>
          <p:cNvPr id="3" name="Espace réservé de la date 2">
            <a:extLst>
              <a:ext uri="{FF2B5EF4-FFF2-40B4-BE49-F238E27FC236}">
                <a16:creationId xmlns:a16="http://schemas.microsoft.com/office/drawing/2014/main" id="{08CFB764-E95D-FD69-D9AB-991253CD4EA2}"/>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40A582EC-B7CC-13DD-1A7C-304A664CA673}"/>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0DF47E06-5215-41BF-5271-41FBA0355A2C}"/>
              </a:ext>
            </a:extLst>
          </p:cNvPr>
          <p:cNvSpPr>
            <a:spLocks noGrp="1"/>
          </p:cNvSpPr>
          <p:nvPr>
            <p:ph type="sldNum" sz="quarter" idx="12"/>
          </p:nvPr>
        </p:nvSpPr>
        <p:spPr/>
        <p:txBody>
          <a:bodyPr/>
          <a:lstStyle/>
          <a:p>
            <a:fld id="{DE9B03E8-704C-0A4F-9F6A-733732A52D71}" type="slidenum">
              <a:rPr lang="fr-FR" smtClean="0"/>
              <a:t>16</a:t>
            </a:fld>
            <a:endParaRPr lang="fr-FR"/>
          </a:p>
        </p:txBody>
      </p:sp>
      <p:sp>
        <p:nvSpPr>
          <p:cNvPr id="7" name="ZoneTexte 6">
            <a:extLst>
              <a:ext uri="{FF2B5EF4-FFF2-40B4-BE49-F238E27FC236}">
                <a16:creationId xmlns:a16="http://schemas.microsoft.com/office/drawing/2014/main" id="{BC3AD5C2-A36F-EE87-275C-563942A53CF7}"/>
              </a:ext>
            </a:extLst>
          </p:cNvPr>
          <p:cNvSpPr txBox="1"/>
          <p:nvPr/>
        </p:nvSpPr>
        <p:spPr>
          <a:xfrm>
            <a:off x="1399592" y="1317965"/>
            <a:ext cx="10633382" cy="1477328"/>
          </a:xfrm>
          <a:prstGeom prst="rect">
            <a:avLst/>
          </a:prstGeom>
          <a:noFill/>
        </p:spPr>
        <p:txBody>
          <a:bodyPr wrap="square">
            <a:spAutoFit/>
          </a:bodyPr>
          <a:lstStyle/>
          <a:p>
            <a:r>
              <a:rPr lang="en-GB" b="1" dirty="0"/>
              <a:t>Terms </a:t>
            </a:r>
            <a:endParaRPr lang="fr-FR" dirty="0"/>
          </a:p>
          <a:p>
            <a:pPr fontAlgn="base"/>
            <a:r>
              <a:rPr lang="en-GB" dirty="0"/>
              <a:t>The terms of this position will depend on the identified candidate, who should envisage to devote at least 0.5 FTE to this position, with an expectation to travel frequently including to the EGO site in Cascina, Italy and involve working in an international and interdisciplinary working environment.</a:t>
            </a:r>
            <a:endParaRPr lang="fr-FR" dirty="0"/>
          </a:p>
          <a:p>
            <a:pPr fontAlgn="base"/>
            <a:r>
              <a:rPr lang="en-GB" dirty="0"/>
              <a:t>The Initial appointment would be 2 years, renewable based on performance and organizational needs.</a:t>
            </a:r>
            <a:endParaRPr lang="fr-FR" dirty="0"/>
          </a:p>
        </p:txBody>
      </p:sp>
    </p:spTree>
    <p:extLst>
      <p:ext uri="{BB962C8B-B14F-4D97-AF65-F5344CB8AC3E}">
        <p14:creationId xmlns:p14="http://schemas.microsoft.com/office/powerpoint/2010/main" val="3831723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FACC1A7-E9A0-AFE5-F7CE-2FA09A376155}"/>
              </a:ext>
            </a:extLst>
          </p:cNvPr>
          <p:cNvSpPr>
            <a:spLocks noGrp="1"/>
          </p:cNvSpPr>
          <p:nvPr>
            <p:ph type="dt" sz="half" idx="10"/>
          </p:nvPr>
        </p:nvSpPr>
        <p:spPr/>
        <p:txBody>
          <a:bodyPr/>
          <a:lstStyle/>
          <a:p>
            <a:r>
              <a:rPr lang="fr-FR"/>
              <a:t>20/05/2025</a:t>
            </a:r>
          </a:p>
        </p:txBody>
      </p:sp>
      <p:sp>
        <p:nvSpPr>
          <p:cNvPr id="3" name="Espace réservé du pied de page 2">
            <a:extLst>
              <a:ext uri="{FF2B5EF4-FFF2-40B4-BE49-F238E27FC236}">
                <a16:creationId xmlns:a16="http://schemas.microsoft.com/office/drawing/2014/main" id="{D9D36AD4-ACAA-568E-89BF-2B8EF515CBF0}"/>
              </a:ext>
            </a:extLst>
          </p:cNvPr>
          <p:cNvSpPr>
            <a:spLocks noGrp="1"/>
          </p:cNvSpPr>
          <p:nvPr>
            <p:ph type="ftr" sz="quarter" idx="11"/>
          </p:nvPr>
        </p:nvSpPr>
        <p:spPr/>
        <p:txBody>
          <a:bodyPr/>
          <a:lstStyle/>
          <a:p>
            <a:r>
              <a:rPr lang="fr-FR"/>
              <a:t>Council Prep</a:t>
            </a:r>
          </a:p>
        </p:txBody>
      </p:sp>
      <p:sp>
        <p:nvSpPr>
          <p:cNvPr id="4" name="Espace réservé du numéro de diapositive 3">
            <a:extLst>
              <a:ext uri="{FF2B5EF4-FFF2-40B4-BE49-F238E27FC236}">
                <a16:creationId xmlns:a16="http://schemas.microsoft.com/office/drawing/2014/main" id="{6E72A0E8-175A-3C12-D344-405553546689}"/>
              </a:ext>
            </a:extLst>
          </p:cNvPr>
          <p:cNvSpPr>
            <a:spLocks noGrp="1"/>
          </p:cNvSpPr>
          <p:nvPr>
            <p:ph type="sldNum" sz="quarter" idx="12"/>
          </p:nvPr>
        </p:nvSpPr>
        <p:spPr/>
        <p:txBody>
          <a:bodyPr/>
          <a:lstStyle/>
          <a:p>
            <a:fld id="{DE9B03E8-704C-0A4F-9F6A-733732A52D71}" type="slidenum">
              <a:rPr lang="fr-FR" smtClean="0"/>
              <a:t>2</a:t>
            </a:fld>
            <a:endParaRPr lang="fr-FR"/>
          </a:p>
        </p:txBody>
      </p:sp>
      <p:sp>
        <p:nvSpPr>
          <p:cNvPr id="6" name="ZoneTexte 5">
            <a:extLst>
              <a:ext uri="{FF2B5EF4-FFF2-40B4-BE49-F238E27FC236}">
                <a16:creationId xmlns:a16="http://schemas.microsoft.com/office/drawing/2014/main" id="{02724708-01EB-E123-4187-9431F7D77BAE}"/>
              </a:ext>
            </a:extLst>
          </p:cNvPr>
          <p:cNvSpPr txBox="1"/>
          <p:nvPr/>
        </p:nvSpPr>
        <p:spPr>
          <a:xfrm>
            <a:off x="1467555" y="1851379"/>
            <a:ext cx="10013245" cy="3170099"/>
          </a:xfrm>
          <a:prstGeom prst="rect">
            <a:avLst/>
          </a:prstGeom>
          <a:noFill/>
        </p:spPr>
        <p:txBody>
          <a:bodyPr wrap="square">
            <a:spAutoFit/>
          </a:bodyPr>
          <a:lstStyle/>
          <a:p>
            <a:pPr marL="285750" indent="-285750">
              <a:buFont typeface="Arial" panose="020B0604020202020204" pitchFamily="34" charset="0"/>
              <a:buChar char="•"/>
            </a:pPr>
            <a:r>
              <a:rPr lang="fr-FR" sz="2400" b="1" i="0" u="none" strike="noStrike" dirty="0">
                <a:solidFill>
                  <a:srgbClr val="1A63A0"/>
                </a:solidFill>
                <a:effectLst/>
                <a:latin typeface="Roboto" panose="02000000000000000000" pitchFamily="2" charset="0"/>
              </a:rPr>
              <a:t>Introduction and </a:t>
            </a:r>
            <a:r>
              <a:rPr lang="fr-FR" sz="2400" b="1" i="0" u="none" strike="noStrike" dirty="0" err="1">
                <a:solidFill>
                  <a:srgbClr val="1A63A0"/>
                </a:solidFill>
                <a:effectLst/>
                <a:latin typeface="Roboto" panose="02000000000000000000" pitchFamily="2" charset="0"/>
              </a:rPr>
              <a:t>Committee</a:t>
            </a:r>
            <a:r>
              <a:rPr lang="fr-FR" sz="2400" b="1" i="0" u="none" strike="noStrike" dirty="0">
                <a:solidFill>
                  <a:srgbClr val="1A63A0"/>
                </a:solidFill>
                <a:effectLst/>
                <a:latin typeface="Roboto" panose="02000000000000000000" pitchFamily="2" charset="0"/>
              </a:rPr>
              <a:t> </a:t>
            </a:r>
            <a:r>
              <a:rPr lang="fr-FR" sz="2400" b="1" i="0" u="none" strike="noStrike" dirty="0" err="1">
                <a:solidFill>
                  <a:srgbClr val="1A63A0"/>
                </a:solidFill>
                <a:effectLst/>
                <a:latin typeface="Roboto" panose="02000000000000000000" pitchFamily="2" charset="0"/>
              </a:rPr>
              <a:t>matters</a:t>
            </a:r>
            <a:r>
              <a:rPr lang="fr-FR" sz="2400" b="1" i="0" u="none" strike="noStrike" dirty="0">
                <a:solidFill>
                  <a:srgbClr val="1A63A0"/>
                </a:solidFill>
                <a:effectLst/>
                <a:latin typeface="Roboto" panose="02000000000000000000" pitchFamily="2" charset="0"/>
              </a:rPr>
              <a:t>: </a:t>
            </a:r>
            <a:r>
              <a:rPr lang="fr-FR" sz="2400" i="0" u="none" strike="noStrike" dirty="0" err="1">
                <a:solidFill>
                  <a:srgbClr val="777777"/>
                </a:solidFill>
                <a:effectLst/>
                <a:latin typeface="Roboto" panose="02000000000000000000" pitchFamily="2" charset="0"/>
              </a:rPr>
              <a:t>prepGroup</a:t>
            </a:r>
            <a:endParaRPr lang="fr-FR" sz="2400" dirty="0">
              <a:solidFill>
                <a:srgbClr val="777777"/>
              </a:solidFill>
              <a:latin typeface="Roboto" panose="02000000000000000000" pitchFamily="2" charset="0"/>
            </a:endParaRPr>
          </a:p>
          <a:p>
            <a:pPr marL="285750" indent="-285750">
              <a:lnSpc>
                <a:spcPct val="150000"/>
              </a:lnSpc>
              <a:buFont typeface="Arial" panose="020B0604020202020204" pitchFamily="34" charset="0"/>
              <a:buChar char="•"/>
            </a:pPr>
            <a:r>
              <a:rPr lang="fr-FR" sz="2400" b="1" dirty="0">
                <a:solidFill>
                  <a:srgbClr val="1A63A0"/>
                </a:solidFill>
                <a:latin typeface="Roboto" panose="02000000000000000000" pitchFamily="2" charset="0"/>
              </a:rPr>
              <a:t>Update on VirgoLab </a:t>
            </a:r>
            <a:r>
              <a:rPr lang="fr-FR" sz="2400" b="1" dirty="0" err="1">
                <a:solidFill>
                  <a:srgbClr val="1A63A0"/>
                </a:solidFill>
                <a:latin typeface="Roboto" panose="02000000000000000000" pitchFamily="2" charset="0"/>
              </a:rPr>
              <a:t>Membership</a:t>
            </a:r>
            <a:r>
              <a:rPr lang="fr-FR" sz="2400" b="1" dirty="0">
                <a:solidFill>
                  <a:srgbClr val="1A63A0"/>
                </a:solidFill>
                <a:latin typeface="Roboto" panose="02000000000000000000" pitchFamily="2" charset="0"/>
              </a:rPr>
              <a:t> and </a:t>
            </a:r>
            <a:r>
              <a:rPr lang="fr-FR" sz="2400" b="1" dirty="0" err="1">
                <a:solidFill>
                  <a:srgbClr val="1A63A0"/>
                </a:solidFill>
                <a:latin typeface="Roboto" panose="02000000000000000000" pitchFamily="2" charset="0"/>
              </a:rPr>
              <a:t>Board</a:t>
            </a:r>
            <a:r>
              <a:rPr lang="fr-FR" sz="2400" b="1" dirty="0">
                <a:solidFill>
                  <a:srgbClr val="1A63A0"/>
                </a:solidFill>
                <a:latin typeface="Roboto" panose="02000000000000000000" pitchFamily="2" charset="0"/>
              </a:rPr>
              <a:t> of </a:t>
            </a:r>
            <a:r>
              <a:rPr lang="fr-FR" sz="2400" b="1" dirty="0" err="1">
                <a:solidFill>
                  <a:srgbClr val="1A63A0"/>
                </a:solidFill>
                <a:latin typeface="Roboto" panose="02000000000000000000" pitchFamily="2" charset="0"/>
              </a:rPr>
              <a:t>PIs</a:t>
            </a:r>
            <a:r>
              <a:rPr lang="fr-FR" sz="2400" b="1" dirty="0">
                <a:solidFill>
                  <a:srgbClr val="1A63A0"/>
                </a:solidFill>
                <a:latin typeface="Roboto" panose="02000000000000000000" pitchFamily="2" charset="0"/>
              </a:rPr>
              <a:t>: </a:t>
            </a:r>
            <a:r>
              <a:rPr lang="fr-FR" sz="2400" dirty="0">
                <a:solidFill>
                  <a:srgbClr val="777777"/>
                </a:solidFill>
                <a:latin typeface="Roboto" panose="02000000000000000000" pitchFamily="2" charset="0"/>
              </a:rPr>
              <a:t>Gianluca Gemme</a:t>
            </a:r>
            <a:endParaRPr lang="fr-FR" sz="2400" b="1" i="0" u="none" strike="noStrike" dirty="0">
              <a:solidFill>
                <a:srgbClr val="1A63A0"/>
              </a:solidFill>
              <a:effectLst/>
              <a:latin typeface="Roboto" panose="02000000000000000000" pitchFamily="2" charset="0"/>
            </a:endParaRPr>
          </a:p>
          <a:p>
            <a:pPr marL="285750" indent="-285750" algn="l">
              <a:lnSpc>
                <a:spcPct val="150000"/>
              </a:lnSpc>
              <a:buFont typeface="Arial" panose="020B0604020202020204" pitchFamily="34" charset="0"/>
              <a:buChar char="•"/>
            </a:pPr>
            <a:r>
              <a:rPr lang="fr-FR" sz="2400" b="1" i="0" u="none" strike="noStrike" dirty="0">
                <a:solidFill>
                  <a:srgbClr val="1A63A0"/>
                </a:solidFill>
                <a:effectLst/>
                <a:latin typeface="Roboto" panose="02000000000000000000" pitchFamily="2" charset="0"/>
              </a:rPr>
              <a:t>Update on </a:t>
            </a:r>
            <a:r>
              <a:rPr lang="fr-FR" sz="2400" b="1" i="0" u="none" strike="noStrike" dirty="0" err="1">
                <a:solidFill>
                  <a:srgbClr val="1A63A0"/>
                </a:solidFill>
                <a:effectLst/>
                <a:latin typeface="Roboto" panose="02000000000000000000" pitchFamily="2" charset="0"/>
              </a:rPr>
              <a:t>technical</a:t>
            </a:r>
            <a:r>
              <a:rPr lang="fr-FR" sz="2400" b="1" i="0" u="none" strike="noStrike" dirty="0">
                <a:solidFill>
                  <a:srgbClr val="1A63A0"/>
                </a:solidFill>
                <a:effectLst/>
                <a:latin typeface="Roboto" panose="02000000000000000000" pitchFamily="2" charset="0"/>
              </a:rPr>
              <a:t> teams VirgoLab: </a:t>
            </a:r>
            <a:r>
              <a:rPr lang="fr-FR" sz="2400" b="0" i="0" u="none" strike="noStrike" dirty="0">
                <a:solidFill>
                  <a:srgbClr val="777777"/>
                </a:solidFill>
                <a:effectLst/>
                <a:latin typeface="Roboto" panose="02000000000000000000" pitchFamily="2" charset="0"/>
              </a:rPr>
              <a:t>Marco </a:t>
            </a:r>
            <a:r>
              <a:rPr lang="fr-FR" sz="2400" b="0" i="0" u="none" strike="noStrike" dirty="0" err="1">
                <a:solidFill>
                  <a:srgbClr val="777777"/>
                </a:solidFill>
                <a:effectLst/>
                <a:latin typeface="Roboto" panose="02000000000000000000" pitchFamily="2" charset="0"/>
              </a:rPr>
              <a:t>Galimberti</a:t>
            </a:r>
            <a:endParaRPr lang="fr-FR" sz="2400" dirty="0">
              <a:latin typeface="Roboto" panose="02000000000000000000" pitchFamily="2" charset="0"/>
            </a:endParaRPr>
          </a:p>
          <a:p>
            <a:pPr marL="285750" indent="-285750" algn="l">
              <a:lnSpc>
                <a:spcPct val="150000"/>
              </a:lnSpc>
              <a:buFont typeface="Arial" panose="020B0604020202020204" pitchFamily="34" charset="0"/>
              <a:buChar char="•"/>
            </a:pPr>
            <a:r>
              <a:rPr lang="fr-FR" sz="2400" b="1" i="0" u="none" strike="noStrike" dirty="0">
                <a:solidFill>
                  <a:srgbClr val="1A63A0"/>
                </a:solidFill>
                <a:effectLst/>
                <a:latin typeface="Roboto" panose="02000000000000000000" pitchFamily="2" charset="0"/>
              </a:rPr>
              <a:t>Update on </a:t>
            </a:r>
            <a:r>
              <a:rPr lang="fr-FR" sz="2400" b="1" i="0" u="none" strike="noStrike" dirty="0" err="1">
                <a:solidFill>
                  <a:srgbClr val="1A63A0"/>
                </a:solidFill>
                <a:effectLst/>
                <a:latin typeface="Roboto" panose="02000000000000000000" pitchFamily="2" charset="0"/>
              </a:rPr>
              <a:t>project</a:t>
            </a:r>
            <a:r>
              <a:rPr lang="fr-FR" sz="2400" b="1" i="0" u="none" strike="noStrike" dirty="0">
                <a:solidFill>
                  <a:srgbClr val="1A63A0"/>
                </a:solidFill>
                <a:effectLst/>
                <a:latin typeface="Roboto" panose="02000000000000000000" pitchFamily="2" charset="0"/>
              </a:rPr>
              <a:t> structure VirgoLab</a:t>
            </a:r>
            <a:r>
              <a:rPr lang="fr-FR" sz="2400" dirty="0">
                <a:latin typeface="Roboto" panose="02000000000000000000" pitchFamily="2" charset="0"/>
              </a:rPr>
              <a:t>: </a:t>
            </a:r>
            <a:r>
              <a:rPr lang="fr-FR" sz="2400" b="0" i="0" u="none" strike="noStrike" dirty="0">
                <a:solidFill>
                  <a:srgbClr val="777777"/>
                </a:solidFill>
                <a:effectLst/>
                <a:latin typeface="Roboto" panose="02000000000000000000" pitchFamily="2" charset="0"/>
              </a:rPr>
              <a:t>Alessio </a:t>
            </a:r>
            <a:r>
              <a:rPr lang="fr-FR" sz="2400" b="0" i="0" u="none" strike="noStrike" dirty="0" err="1">
                <a:solidFill>
                  <a:srgbClr val="777777"/>
                </a:solidFill>
                <a:effectLst/>
                <a:latin typeface="Roboto" panose="02000000000000000000" pitchFamily="2" charset="0"/>
              </a:rPr>
              <a:t>Rocchi</a:t>
            </a:r>
            <a:r>
              <a:rPr lang="fr-FR" sz="2400" b="0" i="0" u="none" strike="noStrike" dirty="0">
                <a:solidFill>
                  <a:srgbClr val="777777"/>
                </a:solidFill>
                <a:effectLst/>
                <a:latin typeface="Roboto" panose="02000000000000000000" pitchFamily="2" charset="0"/>
              </a:rPr>
              <a:t> </a:t>
            </a:r>
          </a:p>
          <a:p>
            <a:pPr marL="285750" indent="-285750" algn="l">
              <a:lnSpc>
                <a:spcPct val="150000"/>
              </a:lnSpc>
              <a:buFont typeface="Arial" panose="020B0604020202020204" pitchFamily="34" charset="0"/>
              <a:buChar char="•"/>
            </a:pPr>
            <a:r>
              <a:rPr lang="fr-FR" sz="2400" b="1" i="0" u="none" strike="noStrike" dirty="0">
                <a:solidFill>
                  <a:srgbClr val="1A63A0"/>
                </a:solidFill>
                <a:effectLst/>
                <a:latin typeface="Roboto" panose="02000000000000000000" pitchFamily="2" charset="0"/>
              </a:rPr>
              <a:t>Proto EB </a:t>
            </a:r>
            <a:r>
              <a:rPr lang="fr-FR" sz="2400" b="1" i="0" u="none" strike="noStrike" dirty="0" err="1">
                <a:solidFill>
                  <a:srgbClr val="1A63A0"/>
                </a:solidFill>
                <a:effectLst/>
                <a:latin typeface="Roboto" panose="02000000000000000000" pitchFamily="2" charset="0"/>
              </a:rPr>
              <a:t>status</a:t>
            </a:r>
            <a:r>
              <a:rPr lang="fr-FR" sz="2400" b="1" i="0" u="none" strike="noStrike" dirty="0">
                <a:solidFill>
                  <a:srgbClr val="1A63A0"/>
                </a:solidFill>
                <a:effectLst/>
                <a:latin typeface="Roboto" panose="02000000000000000000" pitchFamily="2" charset="0"/>
              </a:rPr>
              <a:t> report</a:t>
            </a:r>
            <a:r>
              <a:rPr lang="fr-FR" sz="2400" b="0" i="0" u="none" strike="noStrike" dirty="0">
                <a:solidFill>
                  <a:srgbClr val="777777"/>
                </a:solidFill>
                <a:effectLst/>
                <a:latin typeface="Roboto" panose="02000000000000000000" pitchFamily="2" charset="0"/>
              </a:rPr>
              <a:t>: Massimo </a:t>
            </a:r>
            <a:r>
              <a:rPr lang="fr-FR" sz="2400" b="0" i="0" u="none" strike="noStrike" dirty="0" err="1">
                <a:solidFill>
                  <a:srgbClr val="777777"/>
                </a:solidFill>
                <a:effectLst/>
                <a:latin typeface="Roboto" panose="02000000000000000000" pitchFamily="2" charset="0"/>
              </a:rPr>
              <a:t>Carpinelli</a:t>
            </a:r>
            <a:endParaRPr lang="fr-FR" sz="2400" dirty="0">
              <a:latin typeface="Roboto" panose="02000000000000000000" pitchFamily="2" charset="0"/>
            </a:endParaRPr>
          </a:p>
          <a:p>
            <a:pPr marL="285750" indent="-285750" algn="l">
              <a:lnSpc>
                <a:spcPct val="150000"/>
              </a:lnSpc>
              <a:buFont typeface="Arial" panose="020B0604020202020204" pitchFamily="34" charset="0"/>
              <a:buChar char="•"/>
            </a:pPr>
            <a:r>
              <a:rPr lang="fr-FR" sz="2400" b="1" i="0" u="none" strike="noStrike" dirty="0">
                <a:solidFill>
                  <a:srgbClr val="1A63A0"/>
                </a:solidFill>
                <a:effectLst/>
                <a:latin typeface="Roboto" panose="02000000000000000000" pitchFamily="2" charset="0"/>
              </a:rPr>
              <a:t>Update on </a:t>
            </a:r>
            <a:r>
              <a:rPr lang="fr-FR" sz="2400" b="1" i="0" u="none" strike="noStrike" dirty="0" err="1">
                <a:solidFill>
                  <a:srgbClr val="1A63A0"/>
                </a:solidFill>
                <a:effectLst/>
                <a:latin typeface="Roboto" panose="02000000000000000000" pitchFamily="2" charset="0"/>
              </a:rPr>
              <a:t>resource</a:t>
            </a:r>
            <a:r>
              <a:rPr lang="fr-FR" sz="2400" b="1" i="0" u="none" strike="noStrike" dirty="0">
                <a:solidFill>
                  <a:srgbClr val="1A63A0"/>
                </a:solidFill>
                <a:effectLst/>
                <a:latin typeface="Roboto" panose="02000000000000000000" pitchFamily="2" charset="0"/>
              </a:rPr>
              <a:t> planning VirgoLab: </a:t>
            </a:r>
            <a:r>
              <a:rPr lang="fr-FR" sz="2400" b="0" i="0" u="none" strike="noStrike" dirty="0" err="1">
                <a:solidFill>
                  <a:srgbClr val="777777"/>
                </a:solidFill>
                <a:effectLst/>
                <a:latin typeface="Roboto" panose="02000000000000000000" pitchFamily="2" charset="0"/>
              </a:rPr>
              <a:t>Henrich</a:t>
            </a:r>
            <a:r>
              <a:rPr lang="fr-FR" sz="2400" b="0" i="0" u="none" strike="noStrike" dirty="0">
                <a:solidFill>
                  <a:srgbClr val="777777"/>
                </a:solidFill>
                <a:effectLst/>
                <a:latin typeface="Roboto" panose="02000000000000000000" pitchFamily="2" charset="0"/>
              </a:rPr>
              <a:t> </a:t>
            </a:r>
            <a:r>
              <a:rPr lang="fr-FR" sz="2400" b="0" i="0" u="none" strike="noStrike" dirty="0" err="1">
                <a:solidFill>
                  <a:srgbClr val="777777"/>
                </a:solidFill>
                <a:effectLst/>
                <a:latin typeface="Roboto" panose="02000000000000000000" pitchFamily="2" charset="0"/>
              </a:rPr>
              <a:t>Heitmann</a:t>
            </a:r>
            <a:endParaRPr lang="fr-FR" sz="2400" b="0" i="0" u="none" strike="noStrike" dirty="0">
              <a:solidFill>
                <a:srgbClr val="777777"/>
              </a:solidFill>
              <a:effectLst/>
              <a:latin typeface="Roboto" panose="02000000000000000000" pitchFamily="2" charset="0"/>
            </a:endParaRPr>
          </a:p>
        </p:txBody>
      </p:sp>
    </p:spTree>
    <p:extLst>
      <p:ext uri="{BB962C8B-B14F-4D97-AF65-F5344CB8AC3E}">
        <p14:creationId xmlns:p14="http://schemas.microsoft.com/office/powerpoint/2010/main" val="25906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907C90-A7C5-AB61-BAF0-159D04917DCE}"/>
              </a:ext>
            </a:extLst>
          </p:cNvPr>
          <p:cNvSpPr>
            <a:spLocks noGrp="1"/>
          </p:cNvSpPr>
          <p:nvPr>
            <p:ph type="title"/>
          </p:nvPr>
        </p:nvSpPr>
        <p:spPr>
          <a:xfrm>
            <a:off x="1399592" y="106442"/>
            <a:ext cx="10375641" cy="544512"/>
          </a:xfrm>
        </p:spPr>
        <p:txBody>
          <a:bodyPr>
            <a:normAutofit fontScale="90000"/>
          </a:bodyPr>
          <a:lstStyle/>
          <a:p>
            <a:r>
              <a:rPr lang="en-GB" b="1" dirty="0"/>
              <a:t>Legal-Service Group</a:t>
            </a:r>
            <a:r>
              <a:rPr lang="en-GB" dirty="0"/>
              <a:t> </a:t>
            </a:r>
          </a:p>
        </p:txBody>
      </p:sp>
      <p:sp>
        <p:nvSpPr>
          <p:cNvPr id="3" name="Espace réservé de la date 2">
            <a:extLst>
              <a:ext uri="{FF2B5EF4-FFF2-40B4-BE49-F238E27FC236}">
                <a16:creationId xmlns:a16="http://schemas.microsoft.com/office/drawing/2014/main" id="{2F118C42-5EA5-1668-14B7-963B08440781}"/>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BC41DC84-2EDA-A341-6B58-F7EC0487B95D}"/>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81624103-B38C-54A9-E298-6E638B33B8C7}"/>
              </a:ext>
            </a:extLst>
          </p:cNvPr>
          <p:cNvSpPr>
            <a:spLocks noGrp="1"/>
          </p:cNvSpPr>
          <p:nvPr>
            <p:ph type="sldNum" sz="quarter" idx="12"/>
          </p:nvPr>
        </p:nvSpPr>
        <p:spPr/>
        <p:txBody>
          <a:bodyPr/>
          <a:lstStyle/>
          <a:p>
            <a:fld id="{DE9B03E8-704C-0A4F-9F6A-733732A52D71}" type="slidenum">
              <a:rPr lang="fr-FR" smtClean="0"/>
              <a:t>3</a:t>
            </a:fld>
            <a:endParaRPr lang="fr-FR"/>
          </a:p>
        </p:txBody>
      </p:sp>
      <p:sp>
        <p:nvSpPr>
          <p:cNvPr id="6" name="ZoneTexte 5">
            <a:extLst>
              <a:ext uri="{FF2B5EF4-FFF2-40B4-BE49-F238E27FC236}">
                <a16:creationId xmlns:a16="http://schemas.microsoft.com/office/drawing/2014/main" id="{B9E129D2-8F5F-7B48-E5C6-C19606BC576F}"/>
              </a:ext>
            </a:extLst>
          </p:cNvPr>
          <p:cNvSpPr txBox="1"/>
          <p:nvPr/>
        </p:nvSpPr>
        <p:spPr>
          <a:xfrm>
            <a:off x="1478845" y="959556"/>
            <a:ext cx="9832623" cy="4832092"/>
          </a:xfrm>
          <a:prstGeom prst="rect">
            <a:avLst/>
          </a:prstGeom>
          <a:noFill/>
        </p:spPr>
        <p:txBody>
          <a:bodyPr wrap="square" rtlCol="0">
            <a:spAutoFit/>
          </a:bodyPr>
          <a:lstStyle/>
          <a:p>
            <a:r>
              <a:rPr lang="en-GB" sz="2400" dirty="0">
                <a:sym typeface="Wingdings" pitchFamily="2" charset="2"/>
              </a:rPr>
              <a:t>Aim: convergence on VirgoLab documents before end of the year</a:t>
            </a:r>
          </a:p>
          <a:p>
            <a:r>
              <a:rPr lang="en-GB" sz="2400" dirty="0">
                <a:sym typeface="Wingdings" pitchFamily="2" charset="2"/>
              </a:rPr>
              <a:t> Presentation at December Council </a:t>
            </a:r>
            <a:endParaRPr lang="en-GB" sz="2000" dirty="0">
              <a:sym typeface="Wingdings" pitchFamily="2" charset="2"/>
            </a:endParaRPr>
          </a:p>
          <a:p>
            <a:endParaRPr lang="en-GB" sz="2000" dirty="0"/>
          </a:p>
          <a:p>
            <a:r>
              <a:rPr lang="en-GB" sz="2000" dirty="0"/>
              <a:t>Meeting 17/07/2025 and 10/09/2025</a:t>
            </a:r>
          </a:p>
          <a:p>
            <a:r>
              <a:rPr lang="en-GB" sz="2000" dirty="0"/>
              <a:t>Veronica Buccheri (INFN), Emanuelle Merlin, (CNRS), Francesca Spagnuolo (EGO), Carolien Huisman/Wen Lim(NWO-I), Sabien Van </a:t>
            </a:r>
            <a:r>
              <a:rPr lang="en-GB" sz="2000" dirty="0" err="1"/>
              <a:t>Langendonck</a:t>
            </a:r>
            <a:r>
              <a:rPr lang="en-GB" sz="2000" dirty="0"/>
              <a:t> (Leuven), Muriel Moens (Louvain), Maria Garcia Rosell (IFAE) </a:t>
            </a:r>
          </a:p>
          <a:p>
            <a:endParaRPr lang="en-GB" sz="2000" dirty="0"/>
          </a:p>
          <a:p>
            <a:pPr marL="342900" indent="-342900">
              <a:buFont typeface="Wingdings" pitchFamily="2" charset="2"/>
              <a:buChar char="à"/>
            </a:pPr>
            <a:r>
              <a:rPr lang="en-GB" sz="2000" dirty="0">
                <a:sym typeface="Wingdings" pitchFamily="2" charset="2"/>
              </a:rPr>
              <a:t>Preparation of VirgoLab Framework Agreement, Organisation and Rules of Procedure documents including loan agreement and admission agreement templates</a:t>
            </a:r>
          </a:p>
          <a:p>
            <a:pPr marL="342900" indent="-342900">
              <a:buFont typeface="Wingdings" pitchFamily="2" charset="2"/>
              <a:buChar char="à"/>
            </a:pPr>
            <a:endParaRPr lang="en-GB" sz="2000" dirty="0">
              <a:sym typeface="Wingdings" pitchFamily="2" charset="2"/>
            </a:endParaRPr>
          </a:p>
          <a:p>
            <a:pPr marL="342900" indent="-342900">
              <a:buFont typeface="Wingdings" pitchFamily="2" charset="2"/>
              <a:buChar char="à"/>
            </a:pPr>
            <a:r>
              <a:rPr lang="en-GB" sz="2000" dirty="0">
                <a:sym typeface="Wingdings" pitchFamily="2" charset="2"/>
              </a:rPr>
              <a:t>Missing: VirgoLab project structure details in Annex of VirgoLab Organisation document</a:t>
            </a:r>
          </a:p>
          <a:p>
            <a:pPr marL="342900" indent="-342900">
              <a:buFont typeface="Wingdings" pitchFamily="2" charset="2"/>
              <a:buChar char="à"/>
            </a:pPr>
            <a:r>
              <a:rPr lang="en-GB" sz="2000" dirty="0">
                <a:sym typeface="Wingdings" pitchFamily="2" charset="2"/>
              </a:rPr>
              <a:t>Some comments still to be implemented (Framework Agreement, Rules of Procedure)</a:t>
            </a:r>
          </a:p>
          <a:p>
            <a:pPr marL="342900" indent="-342900">
              <a:buFont typeface="Wingdings" pitchFamily="2" charset="2"/>
              <a:buChar char="à"/>
            </a:pPr>
            <a:endParaRPr lang="en-GB" sz="2000" dirty="0">
              <a:sym typeface="Wingdings" pitchFamily="2" charset="2"/>
            </a:endParaRPr>
          </a:p>
          <a:p>
            <a:pPr marL="342900" indent="-342900">
              <a:buFont typeface="Wingdings" pitchFamily="2" charset="2"/>
              <a:buChar char="à"/>
            </a:pPr>
            <a:r>
              <a:rPr lang="en-GB" sz="2000" dirty="0">
                <a:sym typeface="Wingdings" pitchFamily="2" charset="2"/>
              </a:rPr>
              <a:t>Next LS meeting to be scheduled beginning of November</a:t>
            </a:r>
            <a:endParaRPr lang="en-GB" sz="2400" dirty="0">
              <a:sym typeface="Wingdings" pitchFamily="2" charset="2"/>
            </a:endParaRPr>
          </a:p>
        </p:txBody>
      </p:sp>
    </p:spTree>
    <p:extLst>
      <p:ext uri="{BB962C8B-B14F-4D97-AF65-F5344CB8AC3E}">
        <p14:creationId xmlns:p14="http://schemas.microsoft.com/office/powerpoint/2010/main" val="23290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BC3DF0-02C2-30EC-C33C-EE7245E332C8}"/>
              </a:ext>
            </a:extLst>
          </p:cNvPr>
          <p:cNvSpPr>
            <a:spLocks noGrp="1"/>
          </p:cNvSpPr>
          <p:nvPr>
            <p:ph type="title"/>
          </p:nvPr>
        </p:nvSpPr>
        <p:spPr/>
        <p:txBody>
          <a:bodyPr>
            <a:normAutofit fontScale="90000"/>
          </a:bodyPr>
          <a:lstStyle/>
          <a:p>
            <a:r>
              <a:rPr lang="en-GB" b="1" dirty="0">
                <a:solidFill>
                  <a:srgbClr val="7030A0"/>
                </a:solidFill>
              </a:rPr>
              <a:t>Legal Aspects</a:t>
            </a:r>
          </a:p>
        </p:txBody>
      </p:sp>
      <p:sp>
        <p:nvSpPr>
          <p:cNvPr id="3" name="Espace réservé de la date 2">
            <a:extLst>
              <a:ext uri="{FF2B5EF4-FFF2-40B4-BE49-F238E27FC236}">
                <a16:creationId xmlns:a16="http://schemas.microsoft.com/office/drawing/2014/main" id="{3A8DEB27-75E5-0F94-76C3-80B8BD04A140}"/>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32622DB5-B68A-5315-D0A7-08B006FDAD9D}"/>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0A9A1896-3CEC-00E8-F011-49D48B1DD9C2}"/>
              </a:ext>
            </a:extLst>
          </p:cNvPr>
          <p:cNvSpPr>
            <a:spLocks noGrp="1"/>
          </p:cNvSpPr>
          <p:nvPr>
            <p:ph type="sldNum" sz="quarter" idx="12"/>
          </p:nvPr>
        </p:nvSpPr>
        <p:spPr/>
        <p:txBody>
          <a:bodyPr/>
          <a:lstStyle/>
          <a:p>
            <a:fld id="{DE9B03E8-704C-0A4F-9F6A-733732A52D71}" type="slidenum">
              <a:rPr lang="fr-FR" smtClean="0"/>
              <a:t>4</a:t>
            </a:fld>
            <a:endParaRPr lang="fr-FR"/>
          </a:p>
        </p:txBody>
      </p:sp>
      <p:grpSp>
        <p:nvGrpSpPr>
          <p:cNvPr id="29" name="Groupe 28">
            <a:extLst>
              <a:ext uri="{FF2B5EF4-FFF2-40B4-BE49-F238E27FC236}">
                <a16:creationId xmlns:a16="http://schemas.microsoft.com/office/drawing/2014/main" id="{E8402F3F-77E5-1675-2BD1-7EF4CE1D528A}"/>
              </a:ext>
            </a:extLst>
          </p:cNvPr>
          <p:cNvGrpSpPr/>
          <p:nvPr/>
        </p:nvGrpSpPr>
        <p:grpSpPr>
          <a:xfrm>
            <a:off x="1533319" y="755379"/>
            <a:ext cx="9863225" cy="5737496"/>
            <a:chOff x="1533319" y="755379"/>
            <a:chExt cx="9863225" cy="5737496"/>
          </a:xfrm>
        </p:grpSpPr>
        <p:pic>
          <p:nvPicPr>
            <p:cNvPr id="9" name="Image 8">
              <a:extLst>
                <a:ext uri="{FF2B5EF4-FFF2-40B4-BE49-F238E27FC236}">
                  <a16:creationId xmlns:a16="http://schemas.microsoft.com/office/drawing/2014/main" id="{360F191F-D5D1-71A4-303C-5BF82ADE116D}"/>
                </a:ext>
              </a:extLst>
            </p:cNvPr>
            <p:cNvPicPr>
              <a:picLocks noChangeAspect="1"/>
            </p:cNvPicPr>
            <p:nvPr/>
          </p:nvPicPr>
          <p:blipFill>
            <a:blip r:embed="rId2"/>
            <a:srcRect r="20732"/>
            <a:stretch>
              <a:fillRect/>
            </a:stretch>
          </p:blipFill>
          <p:spPr>
            <a:xfrm>
              <a:off x="1533319" y="755379"/>
              <a:ext cx="9863225" cy="3959926"/>
            </a:xfrm>
            <a:prstGeom prst="rect">
              <a:avLst/>
            </a:prstGeom>
          </p:spPr>
        </p:pic>
        <p:cxnSp>
          <p:nvCxnSpPr>
            <p:cNvPr id="7" name="Connecteur droit 6">
              <a:extLst>
                <a:ext uri="{FF2B5EF4-FFF2-40B4-BE49-F238E27FC236}">
                  <a16:creationId xmlns:a16="http://schemas.microsoft.com/office/drawing/2014/main" id="{5F227D03-4BC4-56DC-C304-A29947FF0F79}"/>
                </a:ext>
              </a:extLst>
            </p:cNvPr>
            <p:cNvCxnSpPr>
              <a:cxnSpLocks/>
            </p:cNvCxnSpPr>
            <p:nvPr/>
          </p:nvCxnSpPr>
          <p:spPr>
            <a:xfrm flipH="1">
              <a:off x="6875389" y="1516566"/>
              <a:ext cx="27216" cy="30235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DFA78F05-DEEE-1798-F668-68DDBC221627}"/>
                </a:ext>
              </a:extLst>
            </p:cNvPr>
            <p:cNvCxnSpPr>
              <a:cxnSpLocks/>
            </p:cNvCxnSpPr>
            <p:nvPr/>
          </p:nvCxnSpPr>
          <p:spPr>
            <a:xfrm>
              <a:off x="7121911" y="1516566"/>
              <a:ext cx="0" cy="3023536"/>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 name="Connecteur droit 10">
              <a:extLst>
                <a:ext uri="{FF2B5EF4-FFF2-40B4-BE49-F238E27FC236}">
                  <a16:creationId xmlns:a16="http://schemas.microsoft.com/office/drawing/2014/main" id="{765D30E8-599A-FD1B-D7A3-24E821D29F2E}"/>
                </a:ext>
              </a:extLst>
            </p:cNvPr>
            <p:cNvCxnSpPr>
              <a:cxnSpLocks/>
            </p:cNvCxnSpPr>
            <p:nvPr/>
          </p:nvCxnSpPr>
          <p:spPr>
            <a:xfrm>
              <a:off x="8746269" y="1516566"/>
              <a:ext cx="0" cy="308169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 name="Connecteur droit 11">
              <a:extLst>
                <a:ext uri="{FF2B5EF4-FFF2-40B4-BE49-F238E27FC236}">
                  <a16:creationId xmlns:a16="http://schemas.microsoft.com/office/drawing/2014/main" id="{32EFA3A1-56DA-BA87-53F4-736F4E9EA9D7}"/>
                </a:ext>
              </a:extLst>
            </p:cNvPr>
            <p:cNvCxnSpPr>
              <a:cxnSpLocks/>
            </p:cNvCxnSpPr>
            <p:nvPr/>
          </p:nvCxnSpPr>
          <p:spPr>
            <a:xfrm>
              <a:off x="8996927" y="1516566"/>
              <a:ext cx="0" cy="308169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3BE07986-A94F-3EC9-9492-416AB5C19226}"/>
                </a:ext>
              </a:extLst>
            </p:cNvPr>
            <p:cNvCxnSpPr>
              <a:cxnSpLocks/>
            </p:cNvCxnSpPr>
            <p:nvPr/>
          </p:nvCxnSpPr>
          <p:spPr>
            <a:xfrm flipH="1">
              <a:off x="9429526" y="1516566"/>
              <a:ext cx="11839" cy="30734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1A97D0BD-C90F-70E3-3F65-6B40B66FDD61}"/>
                </a:ext>
              </a:extLst>
            </p:cNvPr>
            <p:cNvCxnSpPr>
              <a:cxnSpLocks/>
              <a:endCxn id="35" idx="3"/>
            </p:cNvCxnSpPr>
            <p:nvPr/>
          </p:nvCxnSpPr>
          <p:spPr>
            <a:xfrm>
              <a:off x="9768463" y="1516566"/>
              <a:ext cx="14184" cy="3084615"/>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B8DFAC79-DD82-8351-557F-DE22CFA45D1E}"/>
                </a:ext>
              </a:extLst>
            </p:cNvPr>
            <p:cNvCxnSpPr>
              <a:cxnSpLocks/>
            </p:cNvCxnSpPr>
            <p:nvPr/>
          </p:nvCxnSpPr>
          <p:spPr>
            <a:xfrm>
              <a:off x="11009056" y="1501701"/>
              <a:ext cx="0" cy="313751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ZoneTexte 15">
              <a:extLst>
                <a:ext uri="{FF2B5EF4-FFF2-40B4-BE49-F238E27FC236}">
                  <a16:creationId xmlns:a16="http://schemas.microsoft.com/office/drawing/2014/main" id="{A018F37A-94E4-A4EA-25E7-F1B2678EBE6A}"/>
                </a:ext>
              </a:extLst>
            </p:cNvPr>
            <p:cNvSpPr txBox="1"/>
            <p:nvPr/>
          </p:nvSpPr>
          <p:spPr>
            <a:xfrm rot="16200000">
              <a:off x="6432128" y="4851948"/>
              <a:ext cx="886522" cy="379141"/>
            </a:xfrm>
            <a:prstGeom prst="rect">
              <a:avLst/>
            </a:prstGeom>
            <a:noFill/>
          </p:spPr>
          <p:txBody>
            <a:bodyPr wrap="square" rtlCol="0">
              <a:spAutoFit/>
            </a:bodyPr>
            <a:lstStyle/>
            <a:p>
              <a:r>
                <a:rPr lang="en-GB" dirty="0">
                  <a:solidFill>
                    <a:srgbClr val="FF0000"/>
                  </a:solidFill>
                </a:rPr>
                <a:t>Council </a:t>
              </a:r>
            </a:p>
          </p:txBody>
        </p:sp>
        <p:sp>
          <p:nvSpPr>
            <p:cNvPr id="17" name="ZoneTexte 16">
              <a:extLst>
                <a:ext uri="{FF2B5EF4-FFF2-40B4-BE49-F238E27FC236}">
                  <a16:creationId xmlns:a16="http://schemas.microsoft.com/office/drawing/2014/main" id="{BBF7E775-B582-5E2B-F829-4F6BC30001E2}"/>
                </a:ext>
              </a:extLst>
            </p:cNvPr>
            <p:cNvSpPr txBox="1"/>
            <p:nvPr/>
          </p:nvSpPr>
          <p:spPr>
            <a:xfrm rot="16200000">
              <a:off x="8986265" y="4843660"/>
              <a:ext cx="886522" cy="379141"/>
            </a:xfrm>
            <a:prstGeom prst="rect">
              <a:avLst/>
            </a:prstGeom>
            <a:noFill/>
          </p:spPr>
          <p:txBody>
            <a:bodyPr wrap="square" rtlCol="0">
              <a:spAutoFit/>
            </a:bodyPr>
            <a:lstStyle/>
            <a:p>
              <a:r>
                <a:rPr lang="en-GB" dirty="0">
                  <a:solidFill>
                    <a:srgbClr val="FF0000"/>
                  </a:solidFill>
                </a:rPr>
                <a:t>Council </a:t>
              </a:r>
            </a:p>
          </p:txBody>
        </p:sp>
        <p:sp>
          <p:nvSpPr>
            <p:cNvPr id="18" name="ZoneTexte 17">
              <a:extLst>
                <a:ext uri="{FF2B5EF4-FFF2-40B4-BE49-F238E27FC236}">
                  <a16:creationId xmlns:a16="http://schemas.microsoft.com/office/drawing/2014/main" id="{C46100BE-34CD-829C-3349-4557EB6018ED}"/>
                </a:ext>
              </a:extLst>
            </p:cNvPr>
            <p:cNvSpPr txBox="1"/>
            <p:nvPr/>
          </p:nvSpPr>
          <p:spPr>
            <a:xfrm rot="16200000">
              <a:off x="10566709" y="4920784"/>
              <a:ext cx="886522" cy="379141"/>
            </a:xfrm>
            <a:prstGeom prst="rect">
              <a:avLst/>
            </a:prstGeom>
            <a:noFill/>
          </p:spPr>
          <p:txBody>
            <a:bodyPr wrap="square" rtlCol="0">
              <a:spAutoFit/>
            </a:bodyPr>
            <a:lstStyle/>
            <a:p>
              <a:r>
                <a:rPr lang="en-GB" dirty="0">
                  <a:solidFill>
                    <a:srgbClr val="FF0000"/>
                  </a:solidFill>
                </a:rPr>
                <a:t>Council </a:t>
              </a:r>
            </a:p>
          </p:txBody>
        </p:sp>
        <p:sp>
          <p:nvSpPr>
            <p:cNvPr id="33" name="ZoneTexte 32">
              <a:extLst>
                <a:ext uri="{FF2B5EF4-FFF2-40B4-BE49-F238E27FC236}">
                  <a16:creationId xmlns:a16="http://schemas.microsoft.com/office/drawing/2014/main" id="{7C5E9D94-0800-CCBE-D843-3EBD86A7B608}"/>
                </a:ext>
              </a:extLst>
            </p:cNvPr>
            <p:cNvSpPr txBox="1"/>
            <p:nvPr/>
          </p:nvSpPr>
          <p:spPr>
            <a:xfrm rot="16200000">
              <a:off x="6201150" y="5374445"/>
              <a:ext cx="1867528" cy="369332"/>
            </a:xfrm>
            <a:prstGeom prst="rect">
              <a:avLst/>
            </a:prstGeom>
            <a:noFill/>
          </p:spPr>
          <p:txBody>
            <a:bodyPr wrap="square" rtlCol="0">
              <a:spAutoFit/>
            </a:bodyPr>
            <a:lstStyle/>
            <a:p>
              <a:pPr algn="r"/>
              <a:r>
                <a:rPr lang="en-GB" dirty="0">
                  <a:solidFill>
                    <a:srgbClr val="7030A0"/>
                  </a:solidFill>
                </a:rPr>
                <a:t>Legal Services</a:t>
              </a:r>
            </a:p>
          </p:txBody>
        </p:sp>
        <p:sp>
          <p:nvSpPr>
            <p:cNvPr id="35" name="ZoneTexte 34">
              <a:extLst>
                <a:ext uri="{FF2B5EF4-FFF2-40B4-BE49-F238E27FC236}">
                  <a16:creationId xmlns:a16="http://schemas.microsoft.com/office/drawing/2014/main" id="{7A4C03DA-46B6-EF51-B314-1766D16F1D66}"/>
                </a:ext>
              </a:extLst>
            </p:cNvPr>
            <p:cNvSpPr txBox="1"/>
            <p:nvPr/>
          </p:nvSpPr>
          <p:spPr>
            <a:xfrm rot="16200000">
              <a:off x="9339385" y="4854871"/>
              <a:ext cx="886522" cy="379141"/>
            </a:xfrm>
            <a:prstGeom prst="rect">
              <a:avLst/>
            </a:prstGeom>
            <a:noFill/>
          </p:spPr>
          <p:txBody>
            <a:bodyPr wrap="square" rtlCol="0">
              <a:spAutoFit/>
            </a:bodyPr>
            <a:lstStyle/>
            <a:p>
              <a:pPr algn="r"/>
              <a:r>
                <a:rPr lang="en-GB" dirty="0">
                  <a:solidFill>
                    <a:srgbClr val="7030A0"/>
                  </a:solidFill>
                </a:rPr>
                <a:t>LS</a:t>
              </a:r>
            </a:p>
          </p:txBody>
        </p:sp>
        <p:sp>
          <p:nvSpPr>
            <p:cNvPr id="36" name="ZoneTexte 35">
              <a:extLst>
                <a:ext uri="{FF2B5EF4-FFF2-40B4-BE49-F238E27FC236}">
                  <a16:creationId xmlns:a16="http://schemas.microsoft.com/office/drawing/2014/main" id="{F1E24404-F755-2DA6-3B5A-06209706C3BE}"/>
                </a:ext>
              </a:extLst>
            </p:cNvPr>
            <p:cNvSpPr txBox="1"/>
            <p:nvPr/>
          </p:nvSpPr>
          <p:spPr>
            <a:xfrm rot="16200000">
              <a:off x="8566918" y="4875801"/>
              <a:ext cx="886522" cy="369332"/>
            </a:xfrm>
            <a:prstGeom prst="rect">
              <a:avLst/>
            </a:prstGeom>
            <a:noFill/>
          </p:spPr>
          <p:txBody>
            <a:bodyPr wrap="square" rtlCol="0">
              <a:spAutoFit/>
            </a:bodyPr>
            <a:lstStyle/>
            <a:p>
              <a:pPr algn="r"/>
              <a:r>
                <a:rPr lang="en-GB" dirty="0">
                  <a:solidFill>
                    <a:srgbClr val="FFC000"/>
                  </a:solidFill>
                </a:rPr>
                <a:t>IC</a:t>
              </a:r>
            </a:p>
          </p:txBody>
        </p:sp>
        <p:cxnSp>
          <p:nvCxnSpPr>
            <p:cNvPr id="37" name="Connecteur droit 36">
              <a:extLst>
                <a:ext uri="{FF2B5EF4-FFF2-40B4-BE49-F238E27FC236}">
                  <a16:creationId xmlns:a16="http://schemas.microsoft.com/office/drawing/2014/main" id="{7AF0A0C8-8566-E242-0B5C-E67C081FD03B}"/>
                </a:ext>
              </a:extLst>
            </p:cNvPr>
            <p:cNvCxnSpPr>
              <a:cxnSpLocks/>
            </p:cNvCxnSpPr>
            <p:nvPr/>
          </p:nvCxnSpPr>
          <p:spPr>
            <a:xfrm>
              <a:off x="10088132" y="1501701"/>
              <a:ext cx="0" cy="308826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8" name="ZoneTexte 37">
              <a:extLst>
                <a:ext uri="{FF2B5EF4-FFF2-40B4-BE49-F238E27FC236}">
                  <a16:creationId xmlns:a16="http://schemas.microsoft.com/office/drawing/2014/main" id="{DC9100B8-E97F-78CD-DD89-611A69E4F6C5}"/>
                </a:ext>
              </a:extLst>
            </p:cNvPr>
            <p:cNvSpPr txBox="1"/>
            <p:nvPr/>
          </p:nvSpPr>
          <p:spPr>
            <a:xfrm rot="16200000">
              <a:off x="9702401" y="4897809"/>
              <a:ext cx="886522" cy="369332"/>
            </a:xfrm>
            <a:prstGeom prst="rect">
              <a:avLst/>
            </a:prstGeom>
            <a:noFill/>
          </p:spPr>
          <p:txBody>
            <a:bodyPr wrap="square" rtlCol="0">
              <a:spAutoFit/>
            </a:bodyPr>
            <a:lstStyle/>
            <a:p>
              <a:pPr algn="r"/>
              <a:r>
                <a:rPr lang="en-GB" dirty="0">
                  <a:solidFill>
                    <a:srgbClr val="FFC000"/>
                  </a:solidFill>
                </a:rPr>
                <a:t>IC</a:t>
              </a:r>
            </a:p>
          </p:txBody>
        </p:sp>
      </p:grpSp>
      <p:sp>
        <p:nvSpPr>
          <p:cNvPr id="6" name="ZoneTexte 5">
            <a:extLst>
              <a:ext uri="{FF2B5EF4-FFF2-40B4-BE49-F238E27FC236}">
                <a16:creationId xmlns:a16="http://schemas.microsoft.com/office/drawing/2014/main" id="{41948F4D-B098-F4E1-B846-12CEF795AF40}"/>
              </a:ext>
            </a:extLst>
          </p:cNvPr>
          <p:cNvSpPr txBox="1"/>
          <p:nvPr/>
        </p:nvSpPr>
        <p:spPr>
          <a:xfrm rot="16200000">
            <a:off x="7780827" y="5388312"/>
            <a:ext cx="1867528" cy="369332"/>
          </a:xfrm>
          <a:prstGeom prst="rect">
            <a:avLst/>
          </a:prstGeom>
          <a:noFill/>
        </p:spPr>
        <p:txBody>
          <a:bodyPr wrap="square" rtlCol="0">
            <a:spAutoFit/>
          </a:bodyPr>
          <a:lstStyle/>
          <a:p>
            <a:pPr algn="r"/>
            <a:r>
              <a:rPr lang="en-GB" dirty="0">
                <a:solidFill>
                  <a:srgbClr val="7030A0"/>
                </a:solidFill>
              </a:rPr>
              <a:t>Legal Services</a:t>
            </a:r>
          </a:p>
        </p:txBody>
      </p:sp>
      <p:sp>
        <p:nvSpPr>
          <p:cNvPr id="8" name="ZoneTexte 7">
            <a:extLst>
              <a:ext uri="{FF2B5EF4-FFF2-40B4-BE49-F238E27FC236}">
                <a16:creationId xmlns:a16="http://schemas.microsoft.com/office/drawing/2014/main" id="{C53A533A-67F0-9ECC-A798-6F39A68DFFA5}"/>
              </a:ext>
            </a:extLst>
          </p:cNvPr>
          <p:cNvSpPr txBox="1"/>
          <p:nvPr/>
        </p:nvSpPr>
        <p:spPr>
          <a:xfrm>
            <a:off x="9128452" y="6471661"/>
            <a:ext cx="3066575" cy="338554"/>
          </a:xfrm>
          <a:prstGeom prst="rect">
            <a:avLst/>
          </a:prstGeom>
          <a:noFill/>
        </p:spPr>
        <p:txBody>
          <a:bodyPr wrap="square" rtlCol="0">
            <a:spAutoFit/>
          </a:bodyPr>
          <a:lstStyle/>
          <a:p>
            <a:r>
              <a:rPr lang="en-GB" sz="1600" b="1" dirty="0"/>
              <a:t>IC: Implementation Committee</a:t>
            </a:r>
          </a:p>
        </p:txBody>
      </p:sp>
    </p:spTree>
    <p:extLst>
      <p:ext uri="{BB962C8B-B14F-4D97-AF65-F5344CB8AC3E}">
        <p14:creationId xmlns:p14="http://schemas.microsoft.com/office/powerpoint/2010/main" val="4050691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9A67C-EFD6-8FC2-7635-6B3264E1F1C4}"/>
              </a:ext>
            </a:extLst>
          </p:cNvPr>
          <p:cNvSpPr>
            <a:spLocks noGrp="1"/>
          </p:cNvSpPr>
          <p:nvPr>
            <p:ph type="title"/>
          </p:nvPr>
        </p:nvSpPr>
        <p:spPr/>
        <p:txBody>
          <a:bodyPr>
            <a:normAutofit fontScale="90000"/>
          </a:bodyPr>
          <a:lstStyle/>
          <a:p>
            <a:r>
              <a:rPr lang="en-US" dirty="0"/>
              <a:t>Program officer</a:t>
            </a:r>
          </a:p>
        </p:txBody>
      </p:sp>
      <p:sp>
        <p:nvSpPr>
          <p:cNvPr id="3" name="Espace réservé de la date 2">
            <a:extLst>
              <a:ext uri="{FF2B5EF4-FFF2-40B4-BE49-F238E27FC236}">
                <a16:creationId xmlns:a16="http://schemas.microsoft.com/office/drawing/2014/main" id="{67450998-CD25-8E60-FC84-73F217D8B7DE}"/>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75B3F430-ED18-0804-874A-B4CFA0CCCA08}"/>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8E60BF07-C89D-18BD-F134-47F34CEB81A5}"/>
              </a:ext>
            </a:extLst>
          </p:cNvPr>
          <p:cNvSpPr>
            <a:spLocks noGrp="1"/>
          </p:cNvSpPr>
          <p:nvPr>
            <p:ph type="sldNum" sz="quarter" idx="12"/>
          </p:nvPr>
        </p:nvSpPr>
        <p:spPr/>
        <p:txBody>
          <a:bodyPr/>
          <a:lstStyle/>
          <a:p>
            <a:fld id="{DE9B03E8-704C-0A4F-9F6A-733732A52D71}" type="slidenum">
              <a:rPr lang="fr-FR" smtClean="0"/>
              <a:t>5</a:t>
            </a:fld>
            <a:endParaRPr lang="fr-FR"/>
          </a:p>
        </p:txBody>
      </p:sp>
      <p:sp>
        <p:nvSpPr>
          <p:cNvPr id="6" name="ZoneTexte 5">
            <a:extLst>
              <a:ext uri="{FF2B5EF4-FFF2-40B4-BE49-F238E27FC236}">
                <a16:creationId xmlns:a16="http://schemas.microsoft.com/office/drawing/2014/main" id="{8D0A235E-EF7C-370F-788B-119C1CCDDDF2}"/>
              </a:ext>
            </a:extLst>
          </p:cNvPr>
          <p:cNvSpPr txBox="1"/>
          <p:nvPr/>
        </p:nvSpPr>
        <p:spPr>
          <a:xfrm>
            <a:off x="1399591" y="914399"/>
            <a:ext cx="10699643" cy="5632311"/>
          </a:xfrm>
          <a:prstGeom prst="rect">
            <a:avLst/>
          </a:prstGeom>
          <a:noFill/>
        </p:spPr>
        <p:txBody>
          <a:bodyPr wrap="square" rtlCol="0">
            <a:spAutoFit/>
          </a:bodyPr>
          <a:lstStyle/>
          <a:p>
            <a:pPr marL="285750" indent="-285750">
              <a:buFont typeface="Arial" panose="020B0604020202020204" pitchFamily="34" charset="0"/>
              <a:buChar char="•"/>
            </a:pPr>
            <a:r>
              <a:rPr lang="en-US" sz="2400" dirty="0"/>
              <a:t>Preparation of mandate for the Search committee: </a:t>
            </a:r>
          </a:p>
          <a:p>
            <a:r>
              <a:rPr lang="en-US" sz="2400" dirty="0"/>
              <a:t>	</a:t>
            </a:r>
            <a:r>
              <a:rPr lang="en-US" sz="2400" b="1" dirty="0">
                <a:solidFill>
                  <a:srgbClr val="0432FF"/>
                </a:solidFill>
                <a:sym typeface="Wingdings" pitchFamily="2" charset="2"/>
              </a:rPr>
              <a:t> </a:t>
            </a:r>
            <a:r>
              <a:rPr lang="en-US" sz="2400" b="1" dirty="0">
                <a:solidFill>
                  <a:srgbClr val="0432FF"/>
                </a:solidFill>
              </a:rPr>
              <a:t>requested approval during October Council meeting</a:t>
            </a:r>
          </a:p>
          <a:p>
            <a:endParaRPr lang="en-US" sz="2400" dirty="0"/>
          </a:p>
          <a:p>
            <a:pPr marL="342900" indent="-342900">
              <a:buFont typeface="Arial" panose="020B0604020202020204" pitchFamily="34" charset="0"/>
              <a:buChar char="•"/>
            </a:pPr>
            <a:r>
              <a:rPr lang="en-US" sz="2400" dirty="0"/>
              <a:t>Preparation of profile of the Program Officer:</a:t>
            </a:r>
          </a:p>
          <a:p>
            <a:pPr lvl="1"/>
            <a:r>
              <a:rPr lang="en-US" sz="2400" dirty="0">
                <a:sym typeface="Wingdings" pitchFamily="2" charset="2"/>
              </a:rPr>
              <a:t> Description of the profile finalized</a:t>
            </a:r>
            <a:endParaRPr lang="en-US" sz="2400" dirty="0"/>
          </a:p>
          <a:p>
            <a:pPr lvl="1"/>
            <a:r>
              <a:rPr lang="en-US" sz="2400" dirty="0">
                <a:sym typeface="Wingdings" pitchFamily="2" charset="2"/>
              </a:rPr>
              <a:t>Open question: employment situation</a:t>
            </a:r>
          </a:p>
          <a:p>
            <a:pPr lvl="1"/>
            <a:r>
              <a:rPr lang="en-US" sz="2400" dirty="0">
                <a:sym typeface="Wingdings" pitchFamily="2" charset="2"/>
              </a:rPr>
              <a:t> So far only the EGO director can be hired directly the EGO Council</a:t>
            </a:r>
            <a:endParaRPr lang="en-US" sz="2400" dirty="0"/>
          </a:p>
          <a:p>
            <a:pPr lvl="1"/>
            <a:r>
              <a:rPr lang="en-US" sz="2400" dirty="0">
                <a:sym typeface="Wingdings" pitchFamily="2" charset="2"/>
              </a:rPr>
              <a:t>Possible solutions to hire Program officer: </a:t>
            </a:r>
          </a:p>
          <a:p>
            <a:pPr marL="914400" lvl="1" indent="-457200">
              <a:buAutoNum type="arabicPeriod"/>
            </a:pPr>
            <a:r>
              <a:rPr lang="en-US" sz="2400" dirty="0">
                <a:sym typeface="Wingdings" pitchFamily="2" charset="2"/>
              </a:rPr>
              <a:t>Employed by a Research Organization, which could be external to EGO members, with secondment (including reimbursement of salary) paid by EGO;</a:t>
            </a:r>
          </a:p>
          <a:p>
            <a:pPr marL="914400" lvl="1" indent="-457200">
              <a:buAutoNum type="arabicPeriod"/>
            </a:pPr>
            <a:r>
              <a:rPr lang="en-US" sz="2400" dirty="0">
                <a:sym typeface="Wingdings" pitchFamily="2" charset="2"/>
              </a:rPr>
              <a:t>Employed by EGO, via a collaboration contract through direct appointment by the EGO director </a:t>
            </a:r>
            <a:r>
              <a:rPr lang="en-US" sz="2400" dirty="0"/>
              <a:t> </a:t>
            </a:r>
          </a:p>
          <a:p>
            <a:pPr marL="914400" lvl="1" indent="-457200">
              <a:buAutoNum type="arabicPeriod"/>
            </a:pPr>
            <a:r>
              <a:rPr lang="en-US" sz="2400" dirty="0"/>
              <a:t>Modification of the EGO Statues for EGO Council to be able to hire a Program Officer</a:t>
            </a:r>
          </a:p>
          <a:p>
            <a:pPr lvl="1"/>
            <a:r>
              <a:rPr lang="en-US" sz="2400" b="1" dirty="0">
                <a:solidFill>
                  <a:srgbClr val="0432FF"/>
                </a:solidFill>
                <a:sym typeface="Wingdings" pitchFamily="2" charset="2"/>
              </a:rPr>
              <a:t>	 </a:t>
            </a:r>
            <a:r>
              <a:rPr lang="en-US" sz="2400" b="1" dirty="0">
                <a:solidFill>
                  <a:srgbClr val="0432FF"/>
                </a:solidFill>
              </a:rPr>
              <a:t>requested feedback at the October Council meeting</a:t>
            </a:r>
          </a:p>
        </p:txBody>
      </p:sp>
    </p:spTree>
    <p:extLst>
      <p:ext uri="{BB962C8B-B14F-4D97-AF65-F5344CB8AC3E}">
        <p14:creationId xmlns:p14="http://schemas.microsoft.com/office/powerpoint/2010/main" val="1785407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050F3-3EEE-763B-7F2B-77EB75B4399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99CBA71-70E3-0082-C32F-BC7DB8164D12}"/>
              </a:ext>
            </a:extLst>
          </p:cNvPr>
          <p:cNvSpPr>
            <a:spLocks noGrp="1"/>
          </p:cNvSpPr>
          <p:nvPr>
            <p:ph type="title"/>
          </p:nvPr>
        </p:nvSpPr>
        <p:spPr/>
        <p:txBody>
          <a:bodyPr>
            <a:normAutofit fontScale="90000"/>
          </a:bodyPr>
          <a:lstStyle/>
          <a:p>
            <a:r>
              <a:rPr lang="en-US" dirty="0"/>
              <a:t>EGO Director, VirgoLab EB chair</a:t>
            </a:r>
          </a:p>
        </p:txBody>
      </p:sp>
      <p:sp>
        <p:nvSpPr>
          <p:cNvPr id="3" name="Espace réservé de la date 2">
            <a:extLst>
              <a:ext uri="{FF2B5EF4-FFF2-40B4-BE49-F238E27FC236}">
                <a16:creationId xmlns:a16="http://schemas.microsoft.com/office/drawing/2014/main" id="{543FF1B1-E77C-119D-27C7-D00DBCA5D3BF}"/>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549913A7-C688-A391-BD13-E73E833A7301}"/>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946E294C-A326-80C7-0F7F-73C52456234A}"/>
              </a:ext>
            </a:extLst>
          </p:cNvPr>
          <p:cNvSpPr>
            <a:spLocks noGrp="1"/>
          </p:cNvSpPr>
          <p:nvPr>
            <p:ph type="sldNum" sz="quarter" idx="12"/>
          </p:nvPr>
        </p:nvSpPr>
        <p:spPr/>
        <p:txBody>
          <a:bodyPr/>
          <a:lstStyle/>
          <a:p>
            <a:fld id="{DE9B03E8-704C-0A4F-9F6A-733732A52D71}" type="slidenum">
              <a:rPr lang="fr-FR" smtClean="0"/>
              <a:t>6</a:t>
            </a:fld>
            <a:endParaRPr lang="fr-FR"/>
          </a:p>
        </p:txBody>
      </p:sp>
      <p:sp>
        <p:nvSpPr>
          <p:cNvPr id="6" name="ZoneTexte 5">
            <a:extLst>
              <a:ext uri="{FF2B5EF4-FFF2-40B4-BE49-F238E27FC236}">
                <a16:creationId xmlns:a16="http://schemas.microsoft.com/office/drawing/2014/main" id="{352BD621-0021-7F11-8997-E02788F8D137}"/>
              </a:ext>
            </a:extLst>
          </p:cNvPr>
          <p:cNvSpPr txBox="1"/>
          <p:nvPr/>
        </p:nvSpPr>
        <p:spPr>
          <a:xfrm>
            <a:off x="1399591" y="914399"/>
            <a:ext cx="10699643"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a:t>Is the decision to extend the mandate of the current EGO Director until December 2026 official?</a:t>
            </a:r>
          </a:p>
          <a:p>
            <a:endParaRPr lang="en-US" sz="2400" dirty="0"/>
          </a:p>
          <a:p>
            <a:pPr marL="342900" indent="-342900">
              <a:buFont typeface="Arial" panose="020B0604020202020204" pitchFamily="34" charset="0"/>
              <a:buChar char="•"/>
            </a:pPr>
            <a:r>
              <a:rPr lang="en-US" sz="2400" dirty="0"/>
              <a:t>Proposal by the Implementation Committee to EGO Council</a:t>
            </a:r>
          </a:p>
          <a:p>
            <a:pPr lvl="1"/>
            <a:r>
              <a:rPr lang="en-US" sz="2400" b="1" dirty="0">
                <a:solidFill>
                  <a:srgbClr val="0432FF"/>
                </a:solidFill>
              </a:rPr>
              <a:t>Draft documents to be presented at the October Council for discussion:</a:t>
            </a:r>
          </a:p>
          <a:p>
            <a:pPr marL="800100" lvl="1" indent="-342900">
              <a:buFont typeface="Arial" panose="020B0604020202020204" pitchFamily="34" charset="0"/>
              <a:buChar char="•"/>
            </a:pPr>
            <a:r>
              <a:rPr lang="en-US" sz="2400" dirty="0"/>
              <a:t> mandate of the Search committee at the October Council</a:t>
            </a:r>
          </a:p>
          <a:p>
            <a:pPr marL="800100" lvl="1" indent="-342900">
              <a:buFont typeface="Arial" panose="020B0604020202020204" pitchFamily="34" charset="0"/>
              <a:buChar char="•"/>
            </a:pPr>
            <a:r>
              <a:rPr lang="en-US" sz="2400" dirty="0"/>
              <a:t>proposal for the composition of the Search committee based on VirgoLab Organization and Governance document (adopted in March 2025)</a:t>
            </a:r>
          </a:p>
          <a:p>
            <a:pPr marL="800100" lvl="1" indent="-342900">
              <a:buFont typeface="Arial" panose="020B0604020202020204" pitchFamily="34" charset="0"/>
              <a:buChar char="•"/>
            </a:pPr>
            <a:r>
              <a:rPr lang="en-US" sz="2400" dirty="0"/>
              <a:t>profile for the next EGO Director</a:t>
            </a:r>
          </a:p>
          <a:p>
            <a:pPr lvl="1"/>
            <a:endParaRPr lang="en-US" sz="2400" dirty="0"/>
          </a:p>
          <a:p>
            <a:pPr lvl="1"/>
            <a:r>
              <a:rPr lang="en-US" sz="2400" b="1" dirty="0">
                <a:solidFill>
                  <a:srgbClr val="0432FF"/>
                </a:solidFill>
              </a:rPr>
              <a:t>Documents for decision at the December Council </a:t>
            </a:r>
          </a:p>
          <a:p>
            <a:r>
              <a:rPr lang="en-US" sz="2400" dirty="0">
                <a:sym typeface="Wingdings" pitchFamily="2" charset="2"/>
              </a:rPr>
              <a:t> Launch of the Search Committee in January 2026</a:t>
            </a:r>
            <a:endParaRPr lang="en-US" sz="2400" dirty="0"/>
          </a:p>
        </p:txBody>
      </p:sp>
    </p:spTree>
    <p:extLst>
      <p:ext uri="{BB962C8B-B14F-4D97-AF65-F5344CB8AC3E}">
        <p14:creationId xmlns:p14="http://schemas.microsoft.com/office/powerpoint/2010/main" val="2838449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1F432-C254-F143-702A-5ABE7AFCCB7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5081D4A-C057-2B7E-A7ED-A7BCAA8AA19A}"/>
              </a:ext>
            </a:extLst>
          </p:cNvPr>
          <p:cNvSpPr>
            <a:spLocks noGrp="1"/>
          </p:cNvSpPr>
          <p:nvPr>
            <p:ph type="title"/>
          </p:nvPr>
        </p:nvSpPr>
        <p:spPr/>
        <p:txBody>
          <a:bodyPr>
            <a:normAutofit fontScale="90000"/>
          </a:bodyPr>
          <a:lstStyle/>
          <a:p>
            <a:r>
              <a:rPr lang="en-US" dirty="0"/>
              <a:t>Implementation Committee</a:t>
            </a:r>
          </a:p>
        </p:txBody>
      </p:sp>
      <p:sp>
        <p:nvSpPr>
          <p:cNvPr id="3" name="Espace réservé de la date 2">
            <a:extLst>
              <a:ext uri="{FF2B5EF4-FFF2-40B4-BE49-F238E27FC236}">
                <a16:creationId xmlns:a16="http://schemas.microsoft.com/office/drawing/2014/main" id="{1963943F-A2D4-4446-27B1-63CE4A770EBB}"/>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4179B33C-A9CB-337C-00FA-6BF21739BCE9}"/>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903C7F73-0E78-BAD9-A82A-C4CA67277F88}"/>
              </a:ext>
            </a:extLst>
          </p:cNvPr>
          <p:cNvSpPr>
            <a:spLocks noGrp="1"/>
          </p:cNvSpPr>
          <p:nvPr>
            <p:ph type="sldNum" sz="quarter" idx="12"/>
          </p:nvPr>
        </p:nvSpPr>
        <p:spPr/>
        <p:txBody>
          <a:bodyPr/>
          <a:lstStyle/>
          <a:p>
            <a:fld id="{DE9B03E8-704C-0A4F-9F6A-733732A52D71}" type="slidenum">
              <a:rPr lang="fr-FR" smtClean="0"/>
              <a:t>7</a:t>
            </a:fld>
            <a:endParaRPr lang="fr-FR"/>
          </a:p>
        </p:txBody>
      </p:sp>
      <p:sp>
        <p:nvSpPr>
          <p:cNvPr id="6" name="ZoneTexte 5">
            <a:extLst>
              <a:ext uri="{FF2B5EF4-FFF2-40B4-BE49-F238E27FC236}">
                <a16:creationId xmlns:a16="http://schemas.microsoft.com/office/drawing/2014/main" id="{29ADED23-B5BA-D497-12BE-8291FE91956E}"/>
              </a:ext>
            </a:extLst>
          </p:cNvPr>
          <p:cNvSpPr txBox="1"/>
          <p:nvPr/>
        </p:nvSpPr>
        <p:spPr>
          <a:xfrm>
            <a:off x="1399591" y="914399"/>
            <a:ext cx="10196061" cy="1569660"/>
          </a:xfrm>
          <a:prstGeom prst="rect">
            <a:avLst/>
          </a:prstGeom>
          <a:noFill/>
        </p:spPr>
        <p:txBody>
          <a:bodyPr wrap="square" rtlCol="0">
            <a:spAutoFit/>
          </a:bodyPr>
          <a:lstStyle/>
          <a:p>
            <a:pPr marL="285750" indent="-285750">
              <a:buFont typeface="Arial" panose="020B0604020202020204" pitchFamily="34" charset="0"/>
              <a:buChar char="•"/>
            </a:pPr>
            <a:r>
              <a:rPr lang="en-GB" sz="2400" dirty="0"/>
              <a:t>My appointment at CERN starts at the 1.1.2026</a:t>
            </a:r>
          </a:p>
          <a:p>
            <a:pPr marL="342900" indent="-342900">
              <a:buFont typeface="Arial" panose="020B0604020202020204" pitchFamily="34" charset="0"/>
              <a:buChar char="•"/>
            </a:pPr>
            <a:r>
              <a:rPr lang="en-GB" sz="2400" dirty="0">
                <a:sym typeface="Wingdings" pitchFamily="2" charset="2"/>
              </a:rPr>
              <a:t>Continue the work of the Implementation Committee until the appointment of the Program Officer</a:t>
            </a:r>
          </a:p>
          <a:p>
            <a:pPr marL="342900" indent="-342900">
              <a:buFont typeface="Arial" panose="020B0604020202020204" pitchFamily="34" charset="0"/>
              <a:buChar char="•"/>
            </a:pPr>
            <a:r>
              <a:rPr lang="en-GB" sz="2400" dirty="0">
                <a:sym typeface="Wingdings" pitchFamily="2" charset="2"/>
              </a:rPr>
              <a:t>Transfer chair of the Implementation Committee to Rosemarie Aben.</a:t>
            </a:r>
          </a:p>
        </p:txBody>
      </p:sp>
    </p:spTree>
    <p:extLst>
      <p:ext uri="{BB962C8B-B14F-4D97-AF65-F5344CB8AC3E}">
        <p14:creationId xmlns:p14="http://schemas.microsoft.com/office/powerpoint/2010/main" val="3100282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8AE5B1-CBC7-EE23-27EE-6FBAB3A20396}"/>
              </a:ext>
            </a:extLst>
          </p:cNvPr>
          <p:cNvSpPr>
            <a:spLocks noGrp="1"/>
          </p:cNvSpPr>
          <p:nvPr>
            <p:ph type="title"/>
          </p:nvPr>
        </p:nvSpPr>
        <p:spPr/>
        <p:txBody>
          <a:bodyPr>
            <a:normAutofit fontScale="90000"/>
          </a:bodyPr>
          <a:lstStyle/>
          <a:p>
            <a:r>
              <a:rPr lang="en-US" dirty="0"/>
              <a:t>Additional remark</a:t>
            </a:r>
          </a:p>
        </p:txBody>
      </p:sp>
      <p:sp>
        <p:nvSpPr>
          <p:cNvPr id="3" name="Espace réservé de la date 2">
            <a:extLst>
              <a:ext uri="{FF2B5EF4-FFF2-40B4-BE49-F238E27FC236}">
                <a16:creationId xmlns:a16="http://schemas.microsoft.com/office/drawing/2014/main" id="{6A403069-A181-60E0-A6DD-164A7E6631F2}"/>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0AA2CBCC-E7CB-DBE4-0FBF-91DFEFE9BAB0}"/>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07751220-2175-3961-2655-B3282584042E}"/>
              </a:ext>
            </a:extLst>
          </p:cNvPr>
          <p:cNvSpPr>
            <a:spLocks noGrp="1"/>
          </p:cNvSpPr>
          <p:nvPr>
            <p:ph type="sldNum" sz="quarter" idx="12"/>
          </p:nvPr>
        </p:nvSpPr>
        <p:spPr/>
        <p:txBody>
          <a:bodyPr/>
          <a:lstStyle/>
          <a:p>
            <a:fld id="{DE9B03E8-704C-0A4F-9F6A-733732A52D71}" type="slidenum">
              <a:rPr lang="fr-FR" smtClean="0"/>
              <a:t>8</a:t>
            </a:fld>
            <a:endParaRPr lang="fr-FR"/>
          </a:p>
        </p:txBody>
      </p:sp>
      <p:sp>
        <p:nvSpPr>
          <p:cNvPr id="6" name="ZoneTexte 5">
            <a:extLst>
              <a:ext uri="{FF2B5EF4-FFF2-40B4-BE49-F238E27FC236}">
                <a16:creationId xmlns:a16="http://schemas.microsoft.com/office/drawing/2014/main" id="{F9051B15-78D3-76AE-54AD-2BB8C3AD66EE}"/>
              </a:ext>
            </a:extLst>
          </p:cNvPr>
          <p:cNvSpPr txBox="1"/>
          <p:nvPr/>
        </p:nvSpPr>
        <p:spPr>
          <a:xfrm>
            <a:off x="1537252" y="980661"/>
            <a:ext cx="8759687" cy="3277820"/>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400" dirty="0"/>
              <a:t>EGO Statues foresee Council Rules of Procedure, but it looks like they have never been established;</a:t>
            </a:r>
          </a:p>
          <a:p>
            <a:pPr marL="285750" indent="-285750">
              <a:spcBef>
                <a:spcPts val="600"/>
              </a:spcBef>
              <a:buFont typeface="Arial" panose="020B0604020202020204" pitchFamily="34" charset="0"/>
              <a:buChar char="•"/>
            </a:pPr>
            <a:r>
              <a:rPr lang="en-US" sz="2400" dirty="0"/>
              <a:t>Proposal: based on CERN’s Council Rules of Procedure, work with AFC and propose draft of </a:t>
            </a:r>
            <a:r>
              <a:rPr lang="en-US" sz="2400" dirty="0" err="1"/>
              <a:t>CRoPs</a:t>
            </a:r>
            <a:r>
              <a:rPr lang="en-US" sz="2400" dirty="0"/>
              <a:t> to EGO Council </a:t>
            </a:r>
          </a:p>
          <a:p>
            <a:pPr marL="285750" indent="-285750">
              <a:spcBef>
                <a:spcPts val="600"/>
              </a:spcBef>
              <a:buFont typeface="Arial" panose="020B0604020202020204" pitchFamily="34" charset="0"/>
              <a:buChar char="•"/>
            </a:pPr>
            <a:r>
              <a:rPr lang="en-US" sz="2400" dirty="0"/>
              <a:t>EGO Council would benefit from agreeing on a “decision record” at the end of each Council session, that could be made public</a:t>
            </a:r>
          </a:p>
          <a:p>
            <a:pPr marL="285750" indent="-285750">
              <a:spcBef>
                <a:spcPts val="600"/>
              </a:spcBef>
              <a:buFont typeface="Arial" panose="020B0604020202020204" pitchFamily="34" charset="0"/>
              <a:buChar char="•"/>
            </a:pPr>
            <a:r>
              <a:rPr lang="en-US" sz="2400" dirty="0"/>
              <a:t>Appointment of a “Scientific Secretary” (Program Officer?) in order to establish these decision records would be helpful.</a:t>
            </a:r>
          </a:p>
        </p:txBody>
      </p:sp>
    </p:spTree>
    <p:extLst>
      <p:ext uri="{BB962C8B-B14F-4D97-AF65-F5344CB8AC3E}">
        <p14:creationId xmlns:p14="http://schemas.microsoft.com/office/powerpoint/2010/main" val="1083638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8F2611-C1FE-649D-8EFC-D276B5A0BB74}"/>
              </a:ext>
            </a:extLst>
          </p:cNvPr>
          <p:cNvSpPr>
            <a:spLocks noGrp="1"/>
          </p:cNvSpPr>
          <p:nvPr>
            <p:ph type="title"/>
          </p:nvPr>
        </p:nvSpPr>
        <p:spPr/>
        <p:txBody>
          <a:bodyPr>
            <a:normAutofit fontScale="90000"/>
          </a:bodyPr>
          <a:lstStyle/>
          <a:p>
            <a:r>
              <a:rPr lang="en-US" dirty="0"/>
              <a:t>Decision points</a:t>
            </a:r>
          </a:p>
        </p:txBody>
      </p:sp>
      <p:sp>
        <p:nvSpPr>
          <p:cNvPr id="3" name="Espace réservé de la date 2">
            <a:extLst>
              <a:ext uri="{FF2B5EF4-FFF2-40B4-BE49-F238E27FC236}">
                <a16:creationId xmlns:a16="http://schemas.microsoft.com/office/drawing/2014/main" id="{30B418BC-7577-F051-2891-9EBCF44205A4}"/>
              </a:ext>
            </a:extLst>
          </p:cNvPr>
          <p:cNvSpPr>
            <a:spLocks noGrp="1"/>
          </p:cNvSpPr>
          <p:nvPr>
            <p:ph type="dt" sz="half" idx="10"/>
          </p:nvPr>
        </p:nvSpPr>
        <p:spPr/>
        <p:txBody>
          <a:bodyPr/>
          <a:lstStyle/>
          <a:p>
            <a:r>
              <a:rPr lang="fr-FR"/>
              <a:t>20/05/2025</a:t>
            </a:r>
            <a:endParaRPr lang="fr-FR" dirty="0"/>
          </a:p>
        </p:txBody>
      </p:sp>
      <p:sp>
        <p:nvSpPr>
          <p:cNvPr id="4" name="Espace réservé du pied de page 3">
            <a:extLst>
              <a:ext uri="{FF2B5EF4-FFF2-40B4-BE49-F238E27FC236}">
                <a16:creationId xmlns:a16="http://schemas.microsoft.com/office/drawing/2014/main" id="{35E15A11-FE5A-49C2-E477-573238C2BBF6}"/>
              </a:ext>
            </a:extLst>
          </p:cNvPr>
          <p:cNvSpPr>
            <a:spLocks noGrp="1"/>
          </p:cNvSpPr>
          <p:nvPr>
            <p:ph type="ftr" sz="quarter" idx="11"/>
          </p:nvPr>
        </p:nvSpPr>
        <p:spPr/>
        <p:txBody>
          <a:bodyPr/>
          <a:lstStyle/>
          <a:p>
            <a:r>
              <a:rPr lang="fr-FR"/>
              <a:t>Council Prep</a:t>
            </a:r>
          </a:p>
        </p:txBody>
      </p:sp>
      <p:sp>
        <p:nvSpPr>
          <p:cNvPr id="5" name="Espace réservé du numéro de diapositive 4">
            <a:extLst>
              <a:ext uri="{FF2B5EF4-FFF2-40B4-BE49-F238E27FC236}">
                <a16:creationId xmlns:a16="http://schemas.microsoft.com/office/drawing/2014/main" id="{49FF0355-78B8-2C9D-50F9-486B386C8A11}"/>
              </a:ext>
            </a:extLst>
          </p:cNvPr>
          <p:cNvSpPr>
            <a:spLocks noGrp="1"/>
          </p:cNvSpPr>
          <p:nvPr>
            <p:ph type="sldNum" sz="quarter" idx="12"/>
          </p:nvPr>
        </p:nvSpPr>
        <p:spPr/>
        <p:txBody>
          <a:bodyPr/>
          <a:lstStyle/>
          <a:p>
            <a:fld id="{DE9B03E8-704C-0A4F-9F6A-733732A52D71}" type="slidenum">
              <a:rPr lang="fr-FR" smtClean="0"/>
              <a:t>9</a:t>
            </a:fld>
            <a:endParaRPr lang="fr-FR"/>
          </a:p>
        </p:txBody>
      </p:sp>
      <p:sp>
        <p:nvSpPr>
          <p:cNvPr id="6" name="ZoneTexte 5">
            <a:extLst>
              <a:ext uri="{FF2B5EF4-FFF2-40B4-BE49-F238E27FC236}">
                <a16:creationId xmlns:a16="http://schemas.microsoft.com/office/drawing/2014/main" id="{E5EB49E2-B444-D0C0-6BD7-D80AE734F1B8}"/>
              </a:ext>
            </a:extLst>
          </p:cNvPr>
          <p:cNvSpPr txBox="1"/>
          <p:nvPr/>
        </p:nvSpPr>
        <p:spPr>
          <a:xfrm>
            <a:off x="1687688" y="874254"/>
            <a:ext cx="9132712" cy="455509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b="1" dirty="0">
                <a:solidFill>
                  <a:srgbClr val="0432FF"/>
                </a:solidFill>
              </a:rPr>
              <a:t>VirgoLab Foundation documents </a:t>
            </a:r>
            <a:r>
              <a:rPr lang="en-US" sz="2000" dirty="0"/>
              <a:t>for approval at December Council</a:t>
            </a:r>
          </a:p>
          <a:p>
            <a:pPr marL="742950" lvl="1" indent="-285750">
              <a:spcAft>
                <a:spcPts val="1200"/>
              </a:spcAft>
              <a:buFont typeface="Wingdings" pitchFamily="2" charset="2"/>
              <a:buChar char="à"/>
            </a:pPr>
            <a:r>
              <a:rPr lang="en-US" sz="2000" dirty="0">
                <a:sym typeface="Wingdings" pitchFamily="2" charset="2"/>
              </a:rPr>
              <a:t>VirgoLab Framework Agreement, VirgoLab </a:t>
            </a:r>
            <a:r>
              <a:rPr lang="en-US" sz="2000" dirty="0" err="1">
                <a:sym typeface="Wingdings" pitchFamily="2" charset="2"/>
              </a:rPr>
              <a:t>Organisation</a:t>
            </a:r>
            <a:r>
              <a:rPr lang="en-US" sz="2000" dirty="0">
                <a:sym typeface="Wingdings" pitchFamily="2" charset="2"/>
              </a:rPr>
              <a:t>, VirgoLab Rules of Procedure, template for loan agreement, template for admission agreement</a:t>
            </a:r>
          </a:p>
          <a:p>
            <a:pPr marL="285750" indent="-285750">
              <a:spcAft>
                <a:spcPts val="1200"/>
              </a:spcAft>
              <a:buFont typeface="Arial" panose="020B0604020202020204" pitchFamily="34" charset="0"/>
              <a:buChar char="•"/>
            </a:pPr>
            <a:r>
              <a:rPr lang="en-US" sz="2000" b="1" dirty="0">
                <a:solidFill>
                  <a:srgbClr val="0432FF"/>
                </a:solidFill>
                <a:sym typeface="Wingdings" pitchFamily="2" charset="2"/>
              </a:rPr>
              <a:t>Program Officer: </a:t>
            </a:r>
            <a:r>
              <a:rPr lang="en-US" sz="2000" dirty="0">
                <a:sym typeface="Wingdings" pitchFamily="2" charset="2"/>
              </a:rPr>
              <a:t>approval of the Search Committee Mandate and the Profile of the Program Officer at the October Session of EGO Council</a:t>
            </a:r>
          </a:p>
          <a:p>
            <a:pPr marL="285750" indent="-285750">
              <a:spcAft>
                <a:spcPts val="1200"/>
              </a:spcAft>
              <a:buFont typeface="Arial" panose="020B0604020202020204" pitchFamily="34" charset="0"/>
              <a:buChar char="•"/>
            </a:pPr>
            <a:r>
              <a:rPr lang="en-US" sz="2000" b="1" dirty="0">
                <a:solidFill>
                  <a:srgbClr val="0432FF"/>
                </a:solidFill>
                <a:sym typeface="Wingdings" pitchFamily="2" charset="2"/>
              </a:rPr>
              <a:t>EGO Director: </a:t>
            </a:r>
            <a:r>
              <a:rPr lang="en-US" sz="2000" dirty="0">
                <a:sym typeface="Wingdings" pitchFamily="2" charset="2"/>
              </a:rPr>
              <a:t>mandate for Implementation Committee to propose the Search Committee Mandate and Profile of the EGO Director for discussion at the October Council Session in view of approval at the December session of EGO Council and launch of the Search committee beginning 2026;</a:t>
            </a:r>
          </a:p>
          <a:p>
            <a:pPr marL="285750" indent="-285750">
              <a:spcAft>
                <a:spcPts val="1200"/>
              </a:spcAft>
              <a:buFont typeface="Arial" panose="020B0604020202020204" pitchFamily="34" charset="0"/>
              <a:buChar char="•"/>
            </a:pPr>
            <a:r>
              <a:rPr lang="en-US" sz="2000" dirty="0">
                <a:sym typeface="Wingdings" pitchFamily="2" charset="2"/>
              </a:rPr>
              <a:t>Propose to Rosemarie Aben the </a:t>
            </a:r>
            <a:r>
              <a:rPr lang="en-US" sz="2000" b="1" dirty="0">
                <a:solidFill>
                  <a:srgbClr val="0432FF"/>
                </a:solidFill>
                <a:sym typeface="Wingdings" pitchFamily="2" charset="2"/>
              </a:rPr>
              <a:t>chair of the Implementation Committee</a:t>
            </a:r>
            <a:r>
              <a:rPr lang="en-US" sz="2000" dirty="0">
                <a:sym typeface="Wingdings" pitchFamily="2" charset="2"/>
              </a:rPr>
              <a:t> from January 2026.</a:t>
            </a:r>
          </a:p>
          <a:p>
            <a:pPr marL="285750" indent="-285750">
              <a:spcAft>
                <a:spcPts val="1200"/>
              </a:spcAft>
              <a:buFont typeface="Arial" panose="020B0604020202020204" pitchFamily="34" charset="0"/>
              <a:buChar char="•"/>
            </a:pPr>
            <a:r>
              <a:rPr lang="en-US" sz="2000" b="1" dirty="0">
                <a:solidFill>
                  <a:srgbClr val="0432FF"/>
                </a:solidFill>
                <a:sym typeface="Wingdings" pitchFamily="2" charset="2"/>
              </a:rPr>
              <a:t>Mandate AFC </a:t>
            </a:r>
            <a:r>
              <a:rPr lang="en-US" sz="2000" dirty="0">
                <a:sym typeface="Wingdings" pitchFamily="2" charset="2"/>
              </a:rPr>
              <a:t>to produce EGO Council Rules of Procedure.</a:t>
            </a:r>
            <a:endParaRPr lang="en-US" sz="2000" dirty="0"/>
          </a:p>
        </p:txBody>
      </p:sp>
    </p:spTree>
    <p:extLst>
      <p:ext uri="{BB962C8B-B14F-4D97-AF65-F5344CB8AC3E}">
        <p14:creationId xmlns:p14="http://schemas.microsoft.com/office/powerpoint/2010/main" val="12332379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4376</TotalTime>
  <Words>1817</Words>
  <Application>Microsoft Macintosh PowerPoint</Application>
  <PresentationFormat>Grand écran</PresentationFormat>
  <Paragraphs>177</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Calibri</vt:lpstr>
      <vt:lpstr>Calibri Light</vt:lpstr>
      <vt:lpstr>Roboto</vt:lpstr>
      <vt:lpstr>Symbol</vt:lpstr>
      <vt:lpstr>Times New Roman</vt:lpstr>
      <vt:lpstr>Wingdings</vt:lpstr>
      <vt:lpstr>Thème Office</vt:lpstr>
      <vt:lpstr>VirgoLab Implementation</vt:lpstr>
      <vt:lpstr>Présentation PowerPoint</vt:lpstr>
      <vt:lpstr>Legal-Service Group </vt:lpstr>
      <vt:lpstr>Legal Aspects</vt:lpstr>
      <vt:lpstr>Program officer</vt:lpstr>
      <vt:lpstr>EGO Director, VirgoLab EB chair</vt:lpstr>
      <vt:lpstr>Implementation Committee</vt:lpstr>
      <vt:lpstr>Additional remark</vt:lpstr>
      <vt:lpstr>Decision points</vt:lpstr>
      <vt:lpstr>Mandate Search Committee: Program Officer</vt:lpstr>
      <vt:lpstr>Mandate Search Committee: PO (cont’d)</vt:lpstr>
      <vt:lpstr>Mandate Search Committee: PO (cont’d)</vt:lpstr>
      <vt:lpstr>Profile Program Officer</vt:lpstr>
      <vt:lpstr>Profile Program Officer (cont’d)</vt:lpstr>
      <vt:lpstr>Profile Program Officer (cont’d)</vt:lpstr>
      <vt:lpstr>Profile Program Officer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Bassler Ursula</dc:creator>
  <cp:lastModifiedBy>Ursula Bassler</cp:lastModifiedBy>
  <cp:revision>89</cp:revision>
  <cp:lastPrinted>2024-11-25T16:01:05Z</cp:lastPrinted>
  <dcterms:created xsi:type="dcterms:W3CDTF">2024-09-23T17:54:01Z</dcterms:created>
  <dcterms:modified xsi:type="dcterms:W3CDTF">2025-10-06T08:23:43Z</dcterms:modified>
</cp:coreProperties>
</file>