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0" r:id="rId3"/>
    <p:sldId id="309" r:id="rId4"/>
    <p:sldId id="311" r:id="rId5"/>
    <p:sldId id="332" r:id="rId6"/>
    <p:sldId id="336" r:id="rId7"/>
    <p:sldId id="335" r:id="rId8"/>
    <p:sldId id="333" r:id="rId9"/>
    <p:sldId id="320" r:id="rId10"/>
    <p:sldId id="334" r:id="rId11"/>
    <p:sldId id="337" r:id="rId12"/>
    <p:sldId id="338" r:id="rId13"/>
    <p:sldId id="339" r:id="rId14"/>
    <p:sldId id="316" r:id="rId15"/>
    <p:sldId id="312" r:id="rId16"/>
    <p:sldId id="314" r:id="rId17"/>
    <p:sldId id="315" r:id="rId18"/>
    <p:sldId id="318" r:id="rId19"/>
    <p:sldId id="317" r:id="rId20"/>
    <p:sldId id="340" r:id="rId21"/>
    <p:sldId id="319" r:id="rId22"/>
    <p:sldId id="342" r:id="rId23"/>
    <p:sldId id="346" r:id="rId24"/>
    <p:sldId id="341" r:id="rId25"/>
    <p:sldId id="345" r:id="rId26"/>
    <p:sldId id="344" r:id="rId27"/>
    <p:sldId id="343"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28" r:id="rId43"/>
    <p:sldId id="329" r:id="rId44"/>
    <p:sldId id="330" r:id="rId45"/>
    <p:sldId id="331" r:id="rId46"/>
    <p:sldId id="327" r:id="rId47"/>
    <p:sldId id="326" r:id="rId48"/>
    <p:sldId id="325" r:id="rId49"/>
    <p:sldId id="361" r:id="rId50"/>
    <p:sldId id="362" r:id="rId51"/>
    <p:sldId id="363" r:id="rId52"/>
    <p:sldId id="364"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8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7190" autoAdjust="0"/>
  </p:normalViewPr>
  <p:slideViewPr>
    <p:cSldViewPr snapToGrid="0">
      <p:cViewPr varScale="1">
        <p:scale>
          <a:sx n="107" d="100"/>
          <a:sy n="107" d="100"/>
        </p:scale>
        <p:origin x="125"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F72AC-7E0A-4104-9A1D-87A7545BDEFD}" type="datetimeFigureOut">
              <a:rPr lang="en-GB" smtClean="0"/>
              <a:t>26/05/2026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1684F-4C26-49B2-8EA3-79F0D891F2F1}" type="slidenum">
              <a:rPr lang="en-GB" smtClean="0"/>
              <a:t>‹#›</a:t>
            </a:fld>
            <a:endParaRPr lang="en-GB"/>
          </a:p>
        </p:txBody>
      </p:sp>
    </p:spTree>
    <p:extLst>
      <p:ext uri="{BB962C8B-B14F-4D97-AF65-F5344CB8AC3E}">
        <p14:creationId xmlns:p14="http://schemas.microsoft.com/office/powerpoint/2010/main" val="184969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4776E08-0B3E-41C6-9AB6-4C4039EFD9C0}"/>
              </a:ext>
            </a:extLst>
          </p:cNvPr>
          <p:cNvSpPr>
            <a:spLocks noGrp="1"/>
          </p:cNvSpPr>
          <p:nvPr>
            <p:ph type="subTitle" idx="1"/>
          </p:nvPr>
        </p:nvSpPr>
        <p:spPr>
          <a:xfrm>
            <a:off x="719999" y="3602038"/>
            <a:ext cx="107519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78" name="Titolo 77">
            <a:extLst>
              <a:ext uri="{FF2B5EF4-FFF2-40B4-BE49-F238E27FC236}">
                <a16:creationId xmlns:a16="http://schemas.microsoft.com/office/drawing/2014/main" id="{C5311155-7095-4C68-8326-07F8DC309E63}"/>
              </a:ext>
            </a:extLst>
          </p:cNvPr>
          <p:cNvSpPr>
            <a:spLocks noGrp="1"/>
          </p:cNvSpPr>
          <p:nvPr>
            <p:ph type="title" hasCustomPrompt="1"/>
          </p:nvPr>
        </p:nvSpPr>
        <p:spPr>
          <a:xfrm>
            <a:off x="720000" y="1674674"/>
            <a:ext cx="10752000" cy="1754326"/>
          </a:xfrm>
        </p:spPr>
        <p:txBody>
          <a:bodyPr anchor="b" anchorCtr="1"/>
          <a:lstStyle>
            <a:lvl1pPr algn="ctr">
              <a:defRPr sz="6000"/>
            </a:lvl1pPr>
          </a:lstStyle>
          <a:p>
            <a:r>
              <a:rPr lang="en-GB" noProof="0"/>
              <a:t>Fare clic per modificare lo stile del titolo dello schema</a:t>
            </a:r>
          </a:p>
        </p:txBody>
      </p:sp>
      <p:sp>
        <p:nvSpPr>
          <p:cNvPr id="4" name="Slide Number Placeholder 3">
            <a:extLst>
              <a:ext uri="{FF2B5EF4-FFF2-40B4-BE49-F238E27FC236}">
                <a16:creationId xmlns:a16="http://schemas.microsoft.com/office/drawing/2014/main" id="{25A8C174-28A0-4FDE-A6EF-1B453691DE04}"/>
              </a:ext>
            </a:extLst>
          </p:cNvPr>
          <p:cNvSpPr>
            <a:spLocks noGrp="1"/>
          </p:cNvSpPr>
          <p:nvPr>
            <p:ph type="sldNum" sz="quarter" idx="10"/>
          </p:nvPr>
        </p:nvSpPr>
        <p:spPr/>
        <p:txBody>
          <a:bodyPr/>
          <a:lstStyle/>
          <a:p>
            <a:pPr algn="ctr"/>
            <a:fld id="{12D39EAA-4E28-463F-9825-0792C837FE92}" type="slidenum">
              <a:rPr lang="en-GB" smtClean="0"/>
              <a:pPr algn="ctr"/>
              <a:t>‹#›</a:t>
            </a:fld>
            <a:r>
              <a:rPr lang="en-GB"/>
              <a:t> / 52</a:t>
            </a:r>
            <a:endParaRPr lang="en-GB" dirty="0"/>
          </a:p>
        </p:txBody>
      </p:sp>
    </p:spTree>
    <p:extLst>
      <p:ext uri="{BB962C8B-B14F-4D97-AF65-F5344CB8AC3E}">
        <p14:creationId xmlns:p14="http://schemas.microsoft.com/office/powerpoint/2010/main" val="202023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53771D-3E76-4BC0-BF34-D83F0529DFCD}"/>
              </a:ext>
            </a:extLst>
          </p:cNvPr>
          <p:cNvSpPr>
            <a:spLocks noGrp="1"/>
          </p:cNvSpPr>
          <p:nvPr>
            <p:ph idx="1" hasCustomPrompt="1"/>
          </p:nvPr>
        </p:nvSpPr>
        <p:spPr/>
        <p:txBody>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7" name="Titolo 6">
            <a:extLst>
              <a:ext uri="{FF2B5EF4-FFF2-40B4-BE49-F238E27FC236}">
                <a16:creationId xmlns:a16="http://schemas.microsoft.com/office/drawing/2014/main" id="{EB1DA487-F258-4D99-B0CF-0333CAC62A87}"/>
              </a:ext>
            </a:extLst>
          </p:cNvPr>
          <p:cNvSpPr>
            <a:spLocks noGrp="1"/>
          </p:cNvSpPr>
          <p:nvPr>
            <p:ph type="title" hasCustomPrompt="1"/>
          </p:nvPr>
        </p:nvSpPr>
        <p:spPr>
          <a:xfrm>
            <a:off x="179999" y="180000"/>
            <a:ext cx="11825035" cy="1421928"/>
          </a:xfrm>
        </p:spPr>
        <p:txBody>
          <a:bodyPr/>
          <a:lstStyle/>
          <a:p>
            <a:r>
              <a:rPr lang="en-GB" noProof="0"/>
              <a:t>Fare clic per modificare lo stile del titolo dello schema</a:t>
            </a:r>
          </a:p>
        </p:txBody>
      </p:sp>
      <p:sp>
        <p:nvSpPr>
          <p:cNvPr id="4" name="Slide Number Placeholder 3">
            <a:extLst>
              <a:ext uri="{FF2B5EF4-FFF2-40B4-BE49-F238E27FC236}">
                <a16:creationId xmlns:a16="http://schemas.microsoft.com/office/drawing/2014/main" id="{1309F48C-0439-477A-898F-902BE59C48B7}"/>
              </a:ext>
            </a:extLst>
          </p:cNvPr>
          <p:cNvSpPr>
            <a:spLocks noGrp="1"/>
          </p:cNvSpPr>
          <p:nvPr>
            <p:ph type="sldNum" sz="quarter" idx="10"/>
          </p:nvPr>
        </p:nvSpPr>
        <p:spPr/>
        <p:txBody>
          <a:bodyPr/>
          <a:lstStyle/>
          <a:p>
            <a:pPr algn="ctr"/>
            <a:fld id="{12D39EAA-4E28-463F-9825-0792C837FE92}" type="slidenum">
              <a:rPr lang="en-GB" smtClean="0"/>
              <a:pPr algn="ctr"/>
              <a:t>‹#›</a:t>
            </a:fld>
            <a:r>
              <a:rPr lang="en-GB"/>
              <a:t> / 52</a:t>
            </a:r>
            <a:endParaRPr lang="en-GB" dirty="0"/>
          </a:p>
        </p:txBody>
      </p:sp>
    </p:spTree>
    <p:extLst>
      <p:ext uri="{BB962C8B-B14F-4D97-AF65-F5344CB8AC3E}">
        <p14:creationId xmlns:p14="http://schemas.microsoft.com/office/powerpoint/2010/main" val="404329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5948F-8855-4962-8E9E-16F1FA06A335}"/>
              </a:ext>
            </a:extLst>
          </p:cNvPr>
          <p:cNvSpPr>
            <a:spLocks noGrp="1"/>
          </p:cNvSpPr>
          <p:nvPr>
            <p:ph type="title" hasCustomPrompt="1"/>
          </p:nvPr>
        </p:nvSpPr>
        <p:spPr>
          <a:xfrm>
            <a:off x="831850" y="2974348"/>
            <a:ext cx="10515600" cy="1588127"/>
          </a:xfrm>
          <a:prstGeom prst="rect">
            <a:avLst/>
          </a:prstGeom>
        </p:spPr>
        <p:txBody>
          <a:bodyPr anchor="b"/>
          <a:lstStyle>
            <a:lvl1pPr>
              <a:defRPr sz="5400"/>
            </a:lvl1pPr>
          </a:lstStyle>
          <a:p>
            <a:r>
              <a:rPr lang="en-GB" noProof="0"/>
              <a:t>Fare clic per modificare lo stile del titolo dello schema</a:t>
            </a:r>
          </a:p>
        </p:txBody>
      </p:sp>
      <p:sp>
        <p:nvSpPr>
          <p:cNvPr id="3" name="Segnaposto testo 2">
            <a:extLst>
              <a:ext uri="{FF2B5EF4-FFF2-40B4-BE49-F238E27FC236}">
                <a16:creationId xmlns:a16="http://schemas.microsoft.com/office/drawing/2014/main" id="{532DEABB-7DC6-4F02-A411-EED23437053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Fare clic per modificare gli stili del testo dello schema</a:t>
            </a:r>
          </a:p>
        </p:txBody>
      </p:sp>
      <p:sp>
        <p:nvSpPr>
          <p:cNvPr id="5" name="Slide Number Placeholder 4">
            <a:extLst>
              <a:ext uri="{FF2B5EF4-FFF2-40B4-BE49-F238E27FC236}">
                <a16:creationId xmlns:a16="http://schemas.microsoft.com/office/drawing/2014/main" id="{5398E74B-7C1E-49B1-9350-0705A0544ED8}"/>
              </a:ext>
            </a:extLst>
          </p:cNvPr>
          <p:cNvSpPr>
            <a:spLocks noGrp="1"/>
          </p:cNvSpPr>
          <p:nvPr>
            <p:ph type="sldNum" sz="quarter" idx="10"/>
          </p:nvPr>
        </p:nvSpPr>
        <p:spPr/>
        <p:txBody>
          <a:bodyPr/>
          <a:lstStyle/>
          <a:p>
            <a:pPr algn="ctr"/>
            <a:fld id="{12D39EAA-4E28-463F-9825-0792C837FE92}" type="slidenum">
              <a:rPr lang="en-GB" smtClean="0"/>
              <a:pPr algn="ctr"/>
              <a:t>‹#›</a:t>
            </a:fld>
            <a:r>
              <a:rPr lang="en-GB"/>
              <a:t> / 52</a:t>
            </a:r>
            <a:endParaRPr lang="en-GB" dirty="0"/>
          </a:p>
        </p:txBody>
      </p:sp>
    </p:spTree>
    <p:extLst>
      <p:ext uri="{BB962C8B-B14F-4D97-AF65-F5344CB8AC3E}">
        <p14:creationId xmlns:p14="http://schemas.microsoft.com/office/powerpoint/2010/main" val="156958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D666E08-E2F1-4186-A8CF-26FC0246D0A2}"/>
              </a:ext>
            </a:extLst>
          </p:cNvPr>
          <p:cNvSpPr>
            <a:spLocks noGrp="1"/>
          </p:cNvSpPr>
          <p:nvPr>
            <p:ph type="title" hasCustomPrompt="1"/>
          </p:nvPr>
        </p:nvSpPr>
        <p:spPr>
          <a:xfrm>
            <a:off x="179999" y="180000"/>
            <a:ext cx="11825035" cy="1421928"/>
          </a:xfrm>
        </p:spPr>
        <p:txBody>
          <a:bodyPr/>
          <a:lstStyle/>
          <a:p>
            <a:r>
              <a:rPr lang="en-GB" noProof="0"/>
              <a:t>Fare clic per modificare lo stile del titolo dello schema</a:t>
            </a:r>
          </a:p>
        </p:txBody>
      </p:sp>
      <p:sp>
        <p:nvSpPr>
          <p:cNvPr id="3" name="Slide Number Placeholder 2">
            <a:extLst>
              <a:ext uri="{FF2B5EF4-FFF2-40B4-BE49-F238E27FC236}">
                <a16:creationId xmlns:a16="http://schemas.microsoft.com/office/drawing/2014/main" id="{6332B82C-7031-4510-BAD7-AE3AD7F5E716}"/>
              </a:ext>
            </a:extLst>
          </p:cNvPr>
          <p:cNvSpPr>
            <a:spLocks noGrp="1"/>
          </p:cNvSpPr>
          <p:nvPr>
            <p:ph type="sldNum" sz="quarter" idx="10"/>
          </p:nvPr>
        </p:nvSpPr>
        <p:spPr/>
        <p:txBody>
          <a:bodyPr/>
          <a:lstStyle/>
          <a:p>
            <a:pPr algn="ctr"/>
            <a:fld id="{12D39EAA-4E28-463F-9825-0792C837FE92}" type="slidenum">
              <a:rPr lang="en-GB" smtClean="0"/>
              <a:pPr algn="ctr"/>
              <a:t>‹#›</a:t>
            </a:fld>
            <a:r>
              <a:rPr lang="en-GB"/>
              <a:t> / 52</a:t>
            </a:r>
            <a:endParaRPr lang="en-GB" dirty="0"/>
          </a:p>
        </p:txBody>
      </p:sp>
    </p:spTree>
    <p:extLst>
      <p:ext uri="{BB962C8B-B14F-4D97-AF65-F5344CB8AC3E}">
        <p14:creationId xmlns:p14="http://schemas.microsoft.com/office/powerpoint/2010/main" val="287279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9504A-9BEF-4E6C-A3DC-EEF59B735A23}"/>
              </a:ext>
            </a:extLst>
          </p:cNvPr>
          <p:cNvSpPr>
            <a:spLocks noGrp="1"/>
          </p:cNvSpPr>
          <p:nvPr>
            <p:ph type="sldNum" sz="quarter" idx="10"/>
          </p:nvPr>
        </p:nvSpPr>
        <p:spPr/>
        <p:txBody>
          <a:bodyPr/>
          <a:lstStyle/>
          <a:p>
            <a:pPr algn="ctr"/>
            <a:fld id="{12D39EAA-4E28-463F-9825-0792C837FE92}" type="slidenum">
              <a:rPr lang="en-GB" smtClean="0"/>
              <a:pPr algn="ctr"/>
              <a:t>‹#›</a:t>
            </a:fld>
            <a:r>
              <a:rPr lang="en-GB"/>
              <a:t> / 52</a:t>
            </a:r>
            <a:endParaRPr lang="en-GB" dirty="0"/>
          </a:p>
        </p:txBody>
      </p:sp>
    </p:spTree>
    <p:extLst>
      <p:ext uri="{BB962C8B-B14F-4D97-AF65-F5344CB8AC3E}">
        <p14:creationId xmlns:p14="http://schemas.microsoft.com/office/powerpoint/2010/main" val="374579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F5D3CA8-0525-459C-91E0-3D7586916FCE}"/>
              </a:ext>
            </a:extLst>
          </p:cNvPr>
          <p:cNvSpPr>
            <a:spLocks noGrp="1"/>
          </p:cNvSpPr>
          <p:nvPr>
            <p:ph type="body" idx="1"/>
          </p:nvPr>
        </p:nvSpPr>
        <p:spPr>
          <a:xfrm>
            <a:off x="179999" y="1117130"/>
            <a:ext cx="11825035" cy="5059833"/>
          </a:xfrm>
          <a:prstGeom prst="rect">
            <a:avLst/>
          </a:prstGeom>
        </p:spPr>
        <p:txBody>
          <a:bodyPr vert="horz" lIns="91440" tIns="45720" rIns="91440" bIns="45720" rtlCol="0">
            <a:normAutofit/>
          </a:bodyPr>
          <a:lstStyle/>
          <a:p>
            <a:pPr lvl="0"/>
            <a:r>
              <a:rPr lang="en-GB" noProof="0"/>
              <a:t>Modifica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pic>
        <p:nvPicPr>
          <p:cNvPr id="7" name="Picture 37">
            <a:extLst>
              <a:ext uri="{FF2B5EF4-FFF2-40B4-BE49-F238E27FC236}">
                <a16:creationId xmlns:a16="http://schemas.microsoft.com/office/drawing/2014/main" id="{4A734878-EF7E-43FD-99FB-3AC1240D9544}"/>
              </a:ext>
            </a:extLst>
          </p:cNvPr>
          <p:cNvPicPr>
            <a:picLocks noChangeAspect="1"/>
          </p:cNvPicPr>
          <p:nvPr userDrawn="1"/>
        </p:nvPicPr>
        <p:blipFill>
          <a:blip r:embed="rId7"/>
          <a:srcRect/>
          <a:stretch>
            <a:fillRect/>
          </a:stretch>
        </p:blipFill>
        <p:spPr>
          <a:xfrm>
            <a:off x="9756000" y="6379757"/>
            <a:ext cx="2289600" cy="285393"/>
          </a:xfrm>
          <a:prstGeom prst="rect">
            <a:avLst/>
          </a:prstGeom>
        </p:spPr>
      </p:pic>
      <p:pic>
        <p:nvPicPr>
          <p:cNvPr id="8" name="Immagine 7">
            <a:extLst>
              <a:ext uri="{FF2B5EF4-FFF2-40B4-BE49-F238E27FC236}">
                <a16:creationId xmlns:a16="http://schemas.microsoft.com/office/drawing/2014/main" id="{32184ACB-EE1A-4F02-AB4D-C2AE52A3FFFE}"/>
              </a:ext>
            </a:extLst>
          </p:cNvPr>
          <p:cNvPicPr>
            <a:picLocks noChangeAspect="1"/>
          </p:cNvPicPr>
          <p:nvPr userDrawn="1"/>
        </p:nvPicPr>
        <p:blipFill rotWithShape="1">
          <a:blip r:embed="rId8"/>
          <a:srcRect t="56445" r="43336"/>
          <a:stretch/>
        </p:blipFill>
        <p:spPr>
          <a:xfrm>
            <a:off x="6419501" y="0"/>
            <a:ext cx="5772499" cy="3693601"/>
          </a:xfrm>
          <a:prstGeom prst="rect">
            <a:avLst/>
          </a:prstGeom>
        </p:spPr>
      </p:pic>
      <p:pic>
        <p:nvPicPr>
          <p:cNvPr id="9" name="Immagine 8">
            <a:extLst>
              <a:ext uri="{FF2B5EF4-FFF2-40B4-BE49-F238E27FC236}">
                <a16:creationId xmlns:a16="http://schemas.microsoft.com/office/drawing/2014/main" id="{69DDC822-5723-4D06-8295-2EED59C24D88}"/>
              </a:ext>
            </a:extLst>
          </p:cNvPr>
          <p:cNvPicPr>
            <a:picLocks noChangeAspect="1"/>
          </p:cNvPicPr>
          <p:nvPr userDrawn="1"/>
        </p:nvPicPr>
        <p:blipFill rotWithShape="1">
          <a:blip r:embed="rId9"/>
          <a:srcRect l="69075" b="18494"/>
          <a:stretch/>
        </p:blipFill>
        <p:spPr>
          <a:xfrm>
            <a:off x="0" y="2400796"/>
            <a:ext cx="4130798" cy="4457204"/>
          </a:xfrm>
          <a:prstGeom prst="rect">
            <a:avLst/>
          </a:prstGeom>
        </p:spPr>
      </p:pic>
      <p:sp>
        <p:nvSpPr>
          <p:cNvPr id="10" name="Segnaposto titolo 9">
            <a:extLst>
              <a:ext uri="{FF2B5EF4-FFF2-40B4-BE49-F238E27FC236}">
                <a16:creationId xmlns:a16="http://schemas.microsoft.com/office/drawing/2014/main" id="{609BEB73-2C36-477B-A788-0A6A19364962}"/>
              </a:ext>
            </a:extLst>
          </p:cNvPr>
          <p:cNvSpPr>
            <a:spLocks noGrp="1"/>
          </p:cNvSpPr>
          <p:nvPr>
            <p:ph type="title"/>
          </p:nvPr>
        </p:nvSpPr>
        <p:spPr>
          <a:xfrm>
            <a:off x="179999" y="180000"/>
            <a:ext cx="11825035" cy="757130"/>
          </a:xfrm>
          <a:prstGeom prst="rect">
            <a:avLst/>
          </a:prstGeom>
        </p:spPr>
        <p:txBody>
          <a:bodyPr vert="horz" wrap="square" lIns="91440" tIns="45720" rIns="91440" bIns="45720" rtlCol="0" anchor="t" anchorCtr="0">
            <a:spAutoFit/>
          </a:bodyPr>
          <a:lstStyle/>
          <a:p>
            <a:r>
              <a:rPr lang="en-GB" noProof="0"/>
              <a:t>Fare clic per modificare lo stile del titolo</a:t>
            </a:r>
          </a:p>
        </p:txBody>
      </p:sp>
      <p:sp>
        <p:nvSpPr>
          <p:cNvPr id="4" name="Slide Number Placeholder 3">
            <a:extLst>
              <a:ext uri="{FF2B5EF4-FFF2-40B4-BE49-F238E27FC236}">
                <a16:creationId xmlns:a16="http://schemas.microsoft.com/office/drawing/2014/main" id="{AC38DD53-89B8-4D26-BFC6-97FC2D0D5DF4}"/>
              </a:ext>
            </a:extLst>
          </p:cNvPr>
          <p:cNvSpPr>
            <a:spLocks noGrp="1"/>
          </p:cNvSpPr>
          <p:nvPr>
            <p:ph type="sldNum" sz="quarter" idx="4"/>
          </p:nvPr>
        </p:nvSpPr>
        <p:spPr>
          <a:xfrm>
            <a:off x="50479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12D39EAA-4E28-463F-9825-0792C837FE92}" type="slidenum">
              <a:rPr lang="en-GB" smtClean="0"/>
              <a:pPr algn="ctr"/>
              <a:t>‹#›</a:t>
            </a:fld>
            <a:r>
              <a:rPr lang="en-GB" dirty="0"/>
              <a:t> / 52</a:t>
            </a:r>
          </a:p>
        </p:txBody>
      </p:sp>
    </p:spTree>
    <p:extLst>
      <p:ext uri="{BB962C8B-B14F-4D97-AF65-F5344CB8AC3E}">
        <p14:creationId xmlns:p14="http://schemas.microsoft.com/office/powerpoint/2010/main" val="301647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800" b="1" kern="1200" baseline="0">
          <a:solidFill>
            <a:srgbClr val="00898B"/>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Nonlinear_optics#cite_note-21" TargetMode="External"/><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hyperlink" Target="https://en.wikipedia.org/wiki/Nonlinear_optics#cite_note-21" TargetMode="Externa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0.png"/><Relationship Id="rId7" Type="http://schemas.openxmlformats.org/officeDocument/2006/relationships/image" Target="../media/image400.png"/><Relationship Id="rId2" Type="http://schemas.openxmlformats.org/officeDocument/2006/relationships/image" Target="../media/image87.png"/><Relationship Id="rId1" Type="http://schemas.openxmlformats.org/officeDocument/2006/relationships/slideLayout" Target="../slideLayouts/slideLayout4.xml"/><Relationship Id="rId6" Type="http://schemas.openxmlformats.org/officeDocument/2006/relationships/image" Target="../media/image390.png"/><Relationship Id="rId5" Type="http://schemas.openxmlformats.org/officeDocument/2006/relationships/image" Target="../media/image88.png"/><Relationship Id="rId4" Type="http://schemas.openxmlformats.org/officeDocument/2006/relationships/image" Target="../media/image370.png"/><Relationship Id="rId9" Type="http://schemas.openxmlformats.org/officeDocument/2006/relationships/image" Target="../media/image420.png"/></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470.png"/><Relationship Id="rId4" Type="http://schemas.openxmlformats.org/officeDocument/2006/relationships/image" Target="../media/image460.png"/></Relationships>
</file>

<file path=ppt/slides/_rels/slide48.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600.png"/><Relationship Id="rId3" Type="http://schemas.openxmlformats.org/officeDocument/2006/relationships/image" Target="../media/image500.png"/><Relationship Id="rId7" Type="http://schemas.openxmlformats.org/officeDocument/2006/relationships/image" Target="../media/image540.png"/><Relationship Id="rId12" Type="http://schemas.openxmlformats.org/officeDocument/2006/relationships/image" Target="../media/image590.png"/><Relationship Id="rId2" Type="http://schemas.openxmlformats.org/officeDocument/2006/relationships/image" Target="../media/image490.png"/><Relationship Id="rId16" Type="http://schemas.openxmlformats.org/officeDocument/2006/relationships/image" Target="../media/image630.png"/><Relationship Id="rId1" Type="http://schemas.openxmlformats.org/officeDocument/2006/relationships/slideLayout" Target="../slideLayouts/slideLayout4.xml"/><Relationship Id="rId6" Type="http://schemas.openxmlformats.org/officeDocument/2006/relationships/image" Target="../media/image530.png"/><Relationship Id="rId11" Type="http://schemas.openxmlformats.org/officeDocument/2006/relationships/image" Target="../media/image580.png"/><Relationship Id="rId5" Type="http://schemas.openxmlformats.org/officeDocument/2006/relationships/image" Target="../media/image520.png"/><Relationship Id="rId15" Type="http://schemas.openxmlformats.org/officeDocument/2006/relationships/image" Target="../media/image620.png"/><Relationship Id="rId10" Type="http://schemas.openxmlformats.org/officeDocument/2006/relationships/image" Target="../media/image570.png"/><Relationship Id="rId4" Type="http://schemas.openxmlformats.org/officeDocument/2006/relationships/image" Target="../media/image510.png"/><Relationship Id="rId9" Type="http://schemas.openxmlformats.org/officeDocument/2006/relationships/image" Target="../media/image560.png"/><Relationship Id="rId14" Type="http://schemas.openxmlformats.org/officeDocument/2006/relationships/image" Target="../media/image6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4.gif"/><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5.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ttotitolo 10">
            <a:extLst>
              <a:ext uri="{FF2B5EF4-FFF2-40B4-BE49-F238E27FC236}">
                <a16:creationId xmlns:a16="http://schemas.microsoft.com/office/drawing/2014/main" id="{5F2B3B43-D1AF-49E7-B4A3-8A9DF7C12088}"/>
              </a:ext>
            </a:extLst>
          </p:cNvPr>
          <p:cNvSpPr>
            <a:spLocks noGrp="1"/>
          </p:cNvSpPr>
          <p:nvPr>
            <p:ph type="subTitle" idx="1"/>
          </p:nvPr>
        </p:nvSpPr>
        <p:spPr/>
        <p:txBody>
          <a:bodyPr/>
          <a:lstStyle/>
          <a:p>
            <a:r>
              <a:rPr lang="en-GB"/>
              <a:t>Marco Galimberti</a:t>
            </a:r>
          </a:p>
          <a:p>
            <a:r>
              <a:rPr lang="en-GB" sz="2000" i="1"/>
              <a:t>European Gravitational Observatory</a:t>
            </a:r>
          </a:p>
        </p:txBody>
      </p:sp>
      <p:sp>
        <p:nvSpPr>
          <p:cNvPr id="2" name="Titolo 1">
            <a:extLst>
              <a:ext uri="{FF2B5EF4-FFF2-40B4-BE49-F238E27FC236}">
                <a16:creationId xmlns:a16="http://schemas.microsoft.com/office/drawing/2014/main" id="{99F8B13F-6152-46F8-B132-1895B416C4E3}"/>
              </a:ext>
            </a:extLst>
          </p:cNvPr>
          <p:cNvSpPr>
            <a:spLocks noGrp="1"/>
          </p:cNvSpPr>
          <p:nvPr>
            <p:ph type="title"/>
          </p:nvPr>
        </p:nvSpPr>
        <p:spPr>
          <a:xfrm>
            <a:off x="720000" y="2505670"/>
            <a:ext cx="10752000" cy="923330"/>
          </a:xfrm>
        </p:spPr>
        <p:txBody>
          <a:bodyPr/>
          <a:lstStyle/>
          <a:p>
            <a:r>
              <a:rPr lang="en-GB"/>
              <a:t>Laser Technologies</a:t>
            </a:r>
          </a:p>
        </p:txBody>
      </p:sp>
      <p:sp>
        <p:nvSpPr>
          <p:cNvPr id="4" name="Slide Number Placeholder 3">
            <a:extLst>
              <a:ext uri="{FF2B5EF4-FFF2-40B4-BE49-F238E27FC236}">
                <a16:creationId xmlns:a16="http://schemas.microsoft.com/office/drawing/2014/main" id="{33E6B7E3-79F5-442A-BEC4-1DAA8A9C87F3}"/>
              </a:ext>
            </a:extLst>
          </p:cNvPr>
          <p:cNvSpPr>
            <a:spLocks noGrp="1"/>
          </p:cNvSpPr>
          <p:nvPr>
            <p:ph type="sldNum" sz="quarter" idx="10"/>
          </p:nvPr>
        </p:nvSpPr>
        <p:spPr/>
        <p:txBody>
          <a:bodyPr/>
          <a:lstStyle/>
          <a:p>
            <a:pPr algn="ctr"/>
            <a:fld id="{12D39EAA-4E28-463F-9825-0792C837FE92}" type="slidenum">
              <a:rPr lang="en-GB" smtClean="0"/>
              <a:pPr algn="ctr"/>
              <a:t>1</a:t>
            </a:fld>
            <a:r>
              <a:rPr lang="en-GB"/>
              <a:t> / 52</a:t>
            </a:r>
            <a:endParaRPr lang="en-GB" dirty="0"/>
          </a:p>
        </p:txBody>
      </p:sp>
    </p:spTree>
    <p:extLst>
      <p:ext uri="{BB962C8B-B14F-4D97-AF65-F5344CB8AC3E}">
        <p14:creationId xmlns:p14="http://schemas.microsoft.com/office/powerpoint/2010/main" val="156526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69914A9-D47B-4949-88ED-0BEC0800B927}"/>
              </a:ext>
            </a:extLst>
          </p:cNvPr>
          <p:cNvPicPr>
            <a:picLocks noChangeAspect="1" noChangeArrowheads="1"/>
          </p:cNvPicPr>
          <p:nvPr/>
        </p:nvPicPr>
        <p:blipFill>
          <a:blip r:embed="rId2">
            <a:clrChange>
              <a:clrFrom>
                <a:srgbClr val="000000">
                  <a:alpha val="9412"/>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804" y="1129740"/>
            <a:ext cx="8984785" cy="4493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C1E0DC-CBA9-4913-B0DF-460BE12296F5}"/>
              </a:ext>
            </a:extLst>
          </p:cNvPr>
          <p:cNvSpPr>
            <a:spLocks noGrp="1"/>
          </p:cNvSpPr>
          <p:nvPr>
            <p:ph type="title"/>
          </p:nvPr>
        </p:nvSpPr>
        <p:spPr>
          <a:xfrm>
            <a:off x="179999" y="180000"/>
            <a:ext cx="11825035" cy="757130"/>
          </a:xfrm>
        </p:spPr>
        <p:txBody>
          <a:bodyPr/>
          <a:lstStyle/>
          <a:p>
            <a:r>
              <a:rPr lang="en-GB" dirty="0" err="1"/>
              <a:t>Nd:YLF</a:t>
            </a:r>
            <a:endParaRPr lang="en-GB" dirty="0"/>
          </a:p>
        </p:txBody>
      </p:sp>
      <p:sp>
        <p:nvSpPr>
          <p:cNvPr id="4" name="TextBox 3">
            <a:extLst>
              <a:ext uri="{FF2B5EF4-FFF2-40B4-BE49-F238E27FC236}">
                <a16:creationId xmlns:a16="http://schemas.microsoft.com/office/drawing/2014/main" id="{C8A17C44-E061-47BE-8FD1-F048DE3C63EA}"/>
              </a:ext>
            </a:extLst>
          </p:cNvPr>
          <p:cNvSpPr txBox="1"/>
          <p:nvPr/>
        </p:nvSpPr>
        <p:spPr>
          <a:xfrm>
            <a:off x="1041071" y="1129740"/>
            <a:ext cx="5448158" cy="369332"/>
          </a:xfrm>
          <a:prstGeom prst="rect">
            <a:avLst/>
          </a:prstGeom>
          <a:noFill/>
        </p:spPr>
        <p:txBody>
          <a:bodyPr wrap="none" rtlCol="0">
            <a:spAutoFit/>
          </a:bodyPr>
          <a:lstStyle/>
          <a:p>
            <a:r>
              <a:rPr lang="en-GB" dirty="0"/>
              <a:t>Absorption and emission spectra for </a:t>
            </a:r>
            <a:r>
              <a:rPr lang="en-GB" dirty="0" err="1"/>
              <a:t>Nd:YLF</a:t>
            </a:r>
            <a:r>
              <a:rPr lang="en-GB" dirty="0"/>
              <a:t> took online</a:t>
            </a:r>
          </a:p>
        </p:txBody>
      </p:sp>
      <p:sp>
        <p:nvSpPr>
          <p:cNvPr id="5" name="TextBox 4">
            <a:extLst>
              <a:ext uri="{FF2B5EF4-FFF2-40B4-BE49-F238E27FC236}">
                <a16:creationId xmlns:a16="http://schemas.microsoft.com/office/drawing/2014/main" id="{F1D80D96-F666-4F88-8845-AEA81A965815}"/>
              </a:ext>
            </a:extLst>
          </p:cNvPr>
          <p:cNvSpPr txBox="1"/>
          <p:nvPr/>
        </p:nvSpPr>
        <p:spPr>
          <a:xfrm>
            <a:off x="4188031" y="5543594"/>
            <a:ext cx="3955122" cy="369332"/>
          </a:xfrm>
          <a:prstGeom prst="rect">
            <a:avLst/>
          </a:prstGeom>
          <a:noFill/>
        </p:spPr>
        <p:txBody>
          <a:bodyPr wrap="none" rtlCol="0">
            <a:spAutoFit/>
          </a:bodyPr>
          <a:lstStyle/>
          <a:p>
            <a:r>
              <a:rPr lang="en-GB" dirty="0"/>
              <a:t>Not all the emission lines are laser lines!</a:t>
            </a:r>
          </a:p>
        </p:txBody>
      </p:sp>
      <p:grpSp>
        <p:nvGrpSpPr>
          <p:cNvPr id="10" name="Group 9">
            <a:extLst>
              <a:ext uri="{FF2B5EF4-FFF2-40B4-BE49-F238E27FC236}">
                <a16:creationId xmlns:a16="http://schemas.microsoft.com/office/drawing/2014/main" id="{638E9F25-D619-4AC4-8756-E27DBBD1C89A}"/>
              </a:ext>
            </a:extLst>
          </p:cNvPr>
          <p:cNvGrpSpPr/>
          <p:nvPr/>
        </p:nvGrpSpPr>
        <p:grpSpPr>
          <a:xfrm>
            <a:off x="9516093" y="1991526"/>
            <a:ext cx="1221809" cy="1846660"/>
            <a:chOff x="10014857" y="1991526"/>
            <a:chExt cx="1221809" cy="1846660"/>
          </a:xfrm>
        </p:grpSpPr>
        <p:sp>
          <p:nvSpPr>
            <p:cNvPr id="8" name="TextBox 7">
              <a:extLst>
                <a:ext uri="{FF2B5EF4-FFF2-40B4-BE49-F238E27FC236}">
                  <a16:creationId xmlns:a16="http://schemas.microsoft.com/office/drawing/2014/main" id="{33B9E7C4-B681-4A03-8A7B-8FDB2ED0C793}"/>
                </a:ext>
              </a:extLst>
            </p:cNvPr>
            <p:cNvSpPr txBox="1"/>
            <p:nvPr/>
          </p:nvSpPr>
          <p:spPr>
            <a:xfrm>
              <a:off x="10098814" y="2360858"/>
              <a:ext cx="1041070" cy="1477328"/>
            </a:xfrm>
            <a:prstGeom prst="rect">
              <a:avLst/>
            </a:prstGeom>
            <a:noFill/>
          </p:spPr>
          <p:txBody>
            <a:bodyPr wrap="square">
              <a:spAutoFit/>
            </a:bodyPr>
            <a:lstStyle/>
            <a:p>
              <a:r>
                <a:rPr lang="en-GB" dirty="0"/>
                <a:t>1047 nm</a:t>
              </a:r>
            </a:p>
            <a:p>
              <a:r>
                <a:rPr lang="en-GB" dirty="0"/>
                <a:t>1053 nm</a:t>
              </a:r>
            </a:p>
            <a:p>
              <a:r>
                <a:rPr lang="en-GB" dirty="0"/>
                <a:t>1313 nm</a:t>
              </a:r>
            </a:p>
            <a:p>
              <a:r>
                <a:rPr lang="en-GB" dirty="0"/>
                <a:t>1324 nm</a:t>
              </a:r>
            </a:p>
            <a:p>
              <a:r>
                <a:rPr lang="en-GB" dirty="0"/>
                <a:t>1370 nm</a:t>
              </a:r>
            </a:p>
          </p:txBody>
        </p:sp>
        <p:sp>
          <p:nvSpPr>
            <p:cNvPr id="9" name="TextBox 8">
              <a:extLst>
                <a:ext uri="{FF2B5EF4-FFF2-40B4-BE49-F238E27FC236}">
                  <a16:creationId xmlns:a16="http://schemas.microsoft.com/office/drawing/2014/main" id="{58A87D84-475F-44AD-8526-4242AA659B2F}"/>
                </a:ext>
              </a:extLst>
            </p:cNvPr>
            <p:cNvSpPr txBox="1"/>
            <p:nvPr/>
          </p:nvSpPr>
          <p:spPr>
            <a:xfrm>
              <a:off x="10014857" y="1991526"/>
              <a:ext cx="1221809" cy="369332"/>
            </a:xfrm>
            <a:prstGeom prst="rect">
              <a:avLst/>
            </a:prstGeom>
            <a:noFill/>
          </p:spPr>
          <p:txBody>
            <a:bodyPr wrap="none" rtlCol="0">
              <a:spAutoFit/>
            </a:bodyPr>
            <a:lstStyle/>
            <a:p>
              <a:r>
                <a:rPr lang="en-GB" b="1" i="1" dirty="0"/>
                <a:t>Laser Lines</a:t>
              </a:r>
            </a:p>
          </p:txBody>
        </p:sp>
      </p:grpSp>
      <p:sp>
        <p:nvSpPr>
          <p:cNvPr id="6" name="Slide Number Placeholder 5">
            <a:extLst>
              <a:ext uri="{FF2B5EF4-FFF2-40B4-BE49-F238E27FC236}">
                <a16:creationId xmlns:a16="http://schemas.microsoft.com/office/drawing/2014/main" id="{999E7B3E-0A33-48A6-9C0E-45ADE44B80A9}"/>
              </a:ext>
            </a:extLst>
          </p:cNvPr>
          <p:cNvSpPr>
            <a:spLocks noGrp="1"/>
          </p:cNvSpPr>
          <p:nvPr>
            <p:ph type="sldNum" sz="quarter" idx="10"/>
          </p:nvPr>
        </p:nvSpPr>
        <p:spPr/>
        <p:txBody>
          <a:bodyPr/>
          <a:lstStyle/>
          <a:p>
            <a:pPr algn="ctr"/>
            <a:fld id="{12D39EAA-4E28-463F-9825-0792C837FE92}" type="slidenum">
              <a:rPr lang="en-GB" smtClean="0"/>
              <a:pPr algn="ctr"/>
              <a:t>10</a:t>
            </a:fld>
            <a:r>
              <a:rPr lang="en-GB"/>
              <a:t> / 52</a:t>
            </a:r>
            <a:endParaRPr lang="en-GB" dirty="0"/>
          </a:p>
        </p:txBody>
      </p:sp>
    </p:spTree>
    <p:extLst>
      <p:ext uri="{BB962C8B-B14F-4D97-AF65-F5344CB8AC3E}">
        <p14:creationId xmlns:p14="http://schemas.microsoft.com/office/powerpoint/2010/main" val="79368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91A3B-826E-4A28-8C0E-C96FC33F4789}"/>
              </a:ext>
            </a:extLst>
          </p:cNvPr>
          <p:cNvSpPr>
            <a:spLocks noGrp="1"/>
          </p:cNvSpPr>
          <p:nvPr>
            <p:ph type="title"/>
          </p:nvPr>
        </p:nvSpPr>
        <p:spPr>
          <a:xfrm>
            <a:off x="179999" y="180000"/>
            <a:ext cx="11825035" cy="757130"/>
          </a:xfrm>
        </p:spPr>
        <p:txBody>
          <a:bodyPr/>
          <a:lstStyle/>
          <a:p>
            <a:r>
              <a:rPr lang="en-GB"/>
              <a:t>Laser Amplifier</a:t>
            </a:r>
          </a:p>
        </p:txBody>
      </p:sp>
      <p:grpSp>
        <p:nvGrpSpPr>
          <p:cNvPr id="13" name="Group 12">
            <a:extLst>
              <a:ext uri="{FF2B5EF4-FFF2-40B4-BE49-F238E27FC236}">
                <a16:creationId xmlns:a16="http://schemas.microsoft.com/office/drawing/2014/main" id="{5692A065-C9D6-4084-A7F3-72CFB94703F9}"/>
              </a:ext>
            </a:extLst>
          </p:cNvPr>
          <p:cNvGrpSpPr/>
          <p:nvPr/>
        </p:nvGrpSpPr>
        <p:grpSpPr>
          <a:xfrm>
            <a:off x="1674421" y="2593768"/>
            <a:ext cx="8482940" cy="1670463"/>
            <a:chOff x="1674421" y="2782784"/>
            <a:chExt cx="8482940" cy="1670463"/>
          </a:xfrm>
        </p:grpSpPr>
        <p:sp>
          <p:nvSpPr>
            <p:cNvPr id="5" name="Rectangle 4">
              <a:extLst>
                <a:ext uri="{FF2B5EF4-FFF2-40B4-BE49-F238E27FC236}">
                  <a16:creationId xmlns:a16="http://schemas.microsoft.com/office/drawing/2014/main" id="{49D30EF2-0A27-47DD-B290-C055590C2B69}"/>
                </a:ext>
              </a:extLst>
            </p:cNvPr>
            <p:cNvSpPr/>
            <p:nvPr/>
          </p:nvSpPr>
          <p:spPr>
            <a:xfrm>
              <a:off x="3447803" y="2782784"/>
              <a:ext cx="4706587" cy="1670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Active Medium</a:t>
              </a:r>
            </a:p>
          </p:txBody>
        </p:sp>
        <p:cxnSp>
          <p:nvCxnSpPr>
            <p:cNvPr id="7" name="Straight Arrow Connector 6">
              <a:extLst>
                <a:ext uri="{FF2B5EF4-FFF2-40B4-BE49-F238E27FC236}">
                  <a16:creationId xmlns:a16="http://schemas.microsoft.com/office/drawing/2014/main" id="{916E75B0-2A3A-4DBF-8B21-D2A8394038A7}"/>
                </a:ext>
              </a:extLst>
            </p:cNvPr>
            <p:cNvCxnSpPr/>
            <p:nvPr/>
          </p:nvCxnSpPr>
          <p:spPr>
            <a:xfrm>
              <a:off x="1674421" y="3606140"/>
              <a:ext cx="1227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373CA93-02E8-445D-BD62-E7A5EEF0EC11}"/>
                </a:ext>
              </a:extLst>
            </p:cNvPr>
            <p:cNvCxnSpPr>
              <a:cxnSpLocks/>
            </p:cNvCxnSpPr>
            <p:nvPr/>
          </p:nvCxnSpPr>
          <p:spPr>
            <a:xfrm>
              <a:off x="8930244" y="3606140"/>
              <a:ext cx="1227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D74630D-27C0-4907-BF57-D0D50ECFE689}"/>
              </a:ext>
            </a:extLst>
          </p:cNvPr>
          <p:cNvGrpSpPr/>
          <p:nvPr/>
        </p:nvGrpSpPr>
        <p:grpSpPr>
          <a:xfrm>
            <a:off x="4997532" y="1382316"/>
            <a:ext cx="1836718" cy="4093366"/>
            <a:chOff x="4882736" y="1626919"/>
            <a:chExt cx="1836718" cy="4093366"/>
          </a:xfrm>
        </p:grpSpPr>
        <p:sp>
          <p:nvSpPr>
            <p:cNvPr id="10" name="Arrow: Down 9">
              <a:extLst>
                <a:ext uri="{FF2B5EF4-FFF2-40B4-BE49-F238E27FC236}">
                  <a16:creationId xmlns:a16="http://schemas.microsoft.com/office/drawing/2014/main" id="{C0253785-9FB2-4657-9FCE-97EF32C5AEAA}"/>
                </a:ext>
              </a:extLst>
            </p:cNvPr>
            <p:cNvSpPr/>
            <p:nvPr/>
          </p:nvSpPr>
          <p:spPr>
            <a:xfrm>
              <a:off x="4882737" y="1626919"/>
              <a:ext cx="1836717"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Power</a:t>
              </a:r>
            </a:p>
          </p:txBody>
        </p:sp>
        <p:sp>
          <p:nvSpPr>
            <p:cNvPr id="11" name="Arrow: Down 10">
              <a:extLst>
                <a:ext uri="{FF2B5EF4-FFF2-40B4-BE49-F238E27FC236}">
                  <a16:creationId xmlns:a16="http://schemas.microsoft.com/office/drawing/2014/main" id="{F6A39AEB-247B-4E98-8F94-2ACCEF0EDA07}"/>
                </a:ext>
              </a:extLst>
            </p:cNvPr>
            <p:cNvSpPr/>
            <p:nvPr/>
          </p:nvSpPr>
          <p:spPr>
            <a:xfrm rot="10800000">
              <a:off x="4882736" y="4741877"/>
              <a:ext cx="1836717"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Power</a:t>
              </a:r>
            </a:p>
          </p:txBody>
        </p:sp>
      </p:grpSp>
      <p:sp>
        <p:nvSpPr>
          <p:cNvPr id="14" name="TextBox 13">
            <a:extLst>
              <a:ext uri="{FF2B5EF4-FFF2-40B4-BE49-F238E27FC236}">
                <a16:creationId xmlns:a16="http://schemas.microsoft.com/office/drawing/2014/main" id="{B42AA115-23E2-45F4-AAD4-42E30E7AB60C}"/>
              </a:ext>
            </a:extLst>
          </p:cNvPr>
          <p:cNvSpPr txBox="1"/>
          <p:nvPr/>
        </p:nvSpPr>
        <p:spPr>
          <a:xfrm>
            <a:off x="1674421" y="2988623"/>
            <a:ext cx="1269899" cy="369332"/>
          </a:xfrm>
          <a:prstGeom prst="rect">
            <a:avLst/>
          </a:prstGeom>
          <a:noFill/>
        </p:spPr>
        <p:txBody>
          <a:bodyPr wrap="none" rtlCol="0">
            <a:spAutoFit/>
          </a:bodyPr>
          <a:lstStyle/>
          <a:p>
            <a:r>
              <a:rPr lang="en-GB"/>
              <a:t>Input beam</a:t>
            </a:r>
          </a:p>
        </p:txBody>
      </p:sp>
      <p:sp>
        <p:nvSpPr>
          <p:cNvPr id="15" name="TextBox 14">
            <a:extLst>
              <a:ext uri="{FF2B5EF4-FFF2-40B4-BE49-F238E27FC236}">
                <a16:creationId xmlns:a16="http://schemas.microsoft.com/office/drawing/2014/main" id="{33192297-EB75-4525-987A-545CBD2B4093}"/>
              </a:ext>
            </a:extLst>
          </p:cNvPr>
          <p:cNvSpPr txBox="1"/>
          <p:nvPr/>
        </p:nvSpPr>
        <p:spPr>
          <a:xfrm>
            <a:off x="8841179" y="2931225"/>
            <a:ext cx="1441420" cy="369332"/>
          </a:xfrm>
          <a:prstGeom prst="rect">
            <a:avLst/>
          </a:prstGeom>
          <a:noFill/>
        </p:spPr>
        <p:txBody>
          <a:bodyPr wrap="none" rtlCol="0">
            <a:spAutoFit/>
          </a:bodyPr>
          <a:lstStyle/>
          <a:p>
            <a:r>
              <a:rPr lang="en-GB"/>
              <a:t>Output beam</a:t>
            </a:r>
          </a:p>
        </p:txBody>
      </p:sp>
      <p:sp>
        <p:nvSpPr>
          <p:cNvPr id="3" name="Slide Number Placeholder 2">
            <a:extLst>
              <a:ext uri="{FF2B5EF4-FFF2-40B4-BE49-F238E27FC236}">
                <a16:creationId xmlns:a16="http://schemas.microsoft.com/office/drawing/2014/main" id="{53DD3FF8-D9E5-456F-A3BD-04C6C0FCECE6}"/>
              </a:ext>
            </a:extLst>
          </p:cNvPr>
          <p:cNvSpPr>
            <a:spLocks noGrp="1"/>
          </p:cNvSpPr>
          <p:nvPr>
            <p:ph type="sldNum" sz="quarter" idx="10"/>
          </p:nvPr>
        </p:nvSpPr>
        <p:spPr/>
        <p:txBody>
          <a:bodyPr/>
          <a:lstStyle/>
          <a:p>
            <a:pPr algn="ctr"/>
            <a:fld id="{12D39EAA-4E28-463F-9825-0792C837FE92}" type="slidenum">
              <a:rPr lang="en-GB" smtClean="0"/>
              <a:pPr algn="ctr"/>
              <a:t>11</a:t>
            </a:fld>
            <a:r>
              <a:rPr lang="en-GB"/>
              <a:t> / 52</a:t>
            </a:r>
            <a:endParaRPr lang="en-GB" dirty="0"/>
          </a:p>
        </p:txBody>
      </p:sp>
    </p:spTree>
    <p:extLst>
      <p:ext uri="{BB962C8B-B14F-4D97-AF65-F5344CB8AC3E}">
        <p14:creationId xmlns:p14="http://schemas.microsoft.com/office/powerpoint/2010/main" val="181566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9C41-349A-474B-8FDC-B0863EEA4CBB}"/>
              </a:ext>
            </a:extLst>
          </p:cNvPr>
          <p:cNvSpPr>
            <a:spLocks noGrp="1"/>
          </p:cNvSpPr>
          <p:nvPr>
            <p:ph type="title"/>
          </p:nvPr>
        </p:nvSpPr>
        <p:spPr>
          <a:xfrm>
            <a:off x="179999" y="180000"/>
            <a:ext cx="11825035" cy="757130"/>
          </a:xfrm>
        </p:spPr>
        <p:txBody>
          <a:bodyPr/>
          <a:lstStyle/>
          <a:p>
            <a:r>
              <a:rPr lang="en-GB"/>
              <a:t>Optical Pump Scheme</a:t>
            </a:r>
          </a:p>
        </p:txBody>
      </p:sp>
      <p:grpSp>
        <p:nvGrpSpPr>
          <p:cNvPr id="10" name="Group 9">
            <a:extLst>
              <a:ext uri="{FF2B5EF4-FFF2-40B4-BE49-F238E27FC236}">
                <a16:creationId xmlns:a16="http://schemas.microsoft.com/office/drawing/2014/main" id="{8964FBF9-A460-4BDB-AD13-6DA1B554BB58}"/>
              </a:ext>
            </a:extLst>
          </p:cNvPr>
          <p:cNvGrpSpPr/>
          <p:nvPr/>
        </p:nvGrpSpPr>
        <p:grpSpPr>
          <a:xfrm>
            <a:off x="1202191" y="2771197"/>
            <a:ext cx="2094014" cy="1378232"/>
            <a:chOff x="2220686" y="1278577"/>
            <a:chExt cx="2952996" cy="1943594"/>
          </a:xfrm>
        </p:grpSpPr>
        <p:sp>
          <p:nvSpPr>
            <p:cNvPr id="9" name="Rectangle 8">
              <a:extLst>
                <a:ext uri="{FF2B5EF4-FFF2-40B4-BE49-F238E27FC236}">
                  <a16:creationId xmlns:a16="http://schemas.microsoft.com/office/drawing/2014/main" id="{2053F050-B1D9-4131-8DD2-F8B786798024}"/>
                </a:ext>
              </a:extLst>
            </p:cNvPr>
            <p:cNvSpPr/>
            <p:nvPr/>
          </p:nvSpPr>
          <p:spPr>
            <a:xfrm>
              <a:off x="2438400" y="1278577"/>
              <a:ext cx="2549236" cy="194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Rectangle 4">
              <a:extLst>
                <a:ext uri="{FF2B5EF4-FFF2-40B4-BE49-F238E27FC236}">
                  <a16:creationId xmlns:a16="http://schemas.microsoft.com/office/drawing/2014/main" id="{1E4E3594-58DF-483D-A44B-E40E479C3A0E}"/>
                </a:ext>
              </a:extLst>
            </p:cNvPr>
            <p:cNvSpPr/>
            <p:nvPr/>
          </p:nvSpPr>
          <p:spPr>
            <a:xfrm>
              <a:off x="2382982" y="1905207"/>
              <a:ext cx="2648197" cy="6163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 name="Rectangle 6">
              <a:extLst>
                <a:ext uri="{FF2B5EF4-FFF2-40B4-BE49-F238E27FC236}">
                  <a16:creationId xmlns:a16="http://schemas.microsoft.com/office/drawing/2014/main" id="{DC007533-4B80-4AD5-8E53-93BFD297C8E8}"/>
                </a:ext>
              </a:extLst>
            </p:cNvPr>
            <p:cNvSpPr/>
            <p:nvPr/>
          </p:nvSpPr>
          <p:spPr>
            <a:xfrm>
              <a:off x="2220686" y="1527958"/>
              <a:ext cx="2933205" cy="2295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t>Flash</a:t>
              </a:r>
            </a:p>
          </p:txBody>
        </p:sp>
        <p:sp>
          <p:nvSpPr>
            <p:cNvPr id="8" name="Rectangle 7">
              <a:extLst>
                <a:ext uri="{FF2B5EF4-FFF2-40B4-BE49-F238E27FC236}">
                  <a16:creationId xmlns:a16="http://schemas.microsoft.com/office/drawing/2014/main" id="{1FF38006-AAEF-4BDD-AB4C-48B7D010413F}"/>
                </a:ext>
              </a:extLst>
            </p:cNvPr>
            <p:cNvSpPr/>
            <p:nvPr/>
          </p:nvSpPr>
          <p:spPr>
            <a:xfrm>
              <a:off x="2240477" y="2669186"/>
              <a:ext cx="2933205" cy="2295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t>Flash</a:t>
              </a:r>
            </a:p>
          </p:txBody>
        </p:sp>
      </p:grpSp>
      <p:grpSp>
        <p:nvGrpSpPr>
          <p:cNvPr id="53" name="Group 52">
            <a:extLst>
              <a:ext uri="{FF2B5EF4-FFF2-40B4-BE49-F238E27FC236}">
                <a16:creationId xmlns:a16="http://schemas.microsoft.com/office/drawing/2014/main" id="{34418AB5-B5D3-4184-BAC6-C506DBF4034E}"/>
              </a:ext>
            </a:extLst>
          </p:cNvPr>
          <p:cNvGrpSpPr/>
          <p:nvPr/>
        </p:nvGrpSpPr>
        <p:grpSpPr>
          <a:xfrm>
            <a:off x="5265167" y="1290671"/>
            <a:ext cx="4396845" cy="870270"/>
            <a:chOff x="7854618" y="1186795"/>
            <a:chExt cx="4396845" cy="870270"/>
          </a:xfrm>
        </p:grpSpPr>
        <p:sp>
          <p:nvSpPr>
            <p:cNvPr id="12" name="TextBox 11">
              <a:extLst>
                <a:ext uri="{FF2B5EF4-FFF2-40B4-BE49-F238E27FC236}">
                  <a16:creationId xmlns:a16="http://schemas.microsoft.com/office/drawing/2014/main" id="{34575EA7-4A1B-48F8-8BE8-2BB692C83D2C}"/>
                </a:ext>
              </a:extLst>
            </p:cNvPr>
            <p:cNvSpPr txBox="1"/>
            <p:nvPr/>
          </p:nvSpPr>
          <p:spPr>
            <a:xfrm>
              <a:off x="7854618" y="1186795"/>
              <a:ext cx="3618298" cy="369332"/>
            </a:xfrm>
            <a:prstGeom prst="rect">
              <a:avLst/>
            </a:prstGeom>
            <a:noFill/>
          </p:spPr>
          <p:txBody>
            <a:bodyPr wrap="none" rtlCol="0">
              <a:spAutoFit/>
            </a:bodyPr>
            <a:lstStyle/>
            <a:p>
              <a:r>
                <a:rPr lang="en-GB" b="1"/>
                <a:t>Laser pump (diode or another laser)</a:t>
              </a:r>
            </a:p>
          </p:txBody>
        </p:sp>
        <p:sp>
          <p:nvSpPr>
            <p:cNvPr id="15" name="TextBox 14">
              <a:extLst>
                <a:ext uri="{FF2B5EF4-FFF2-40B4-BE49-F238E27FC236}">
                  <a16:creationId xmlns:a16="http://schemas.microsoft.com/office/drawing/2014/main" id="{1837000B-7DCD-4F60-A016-E172B868467A}"/>
                </a:ext>
              </a:extLst>
            </p:cNvPr>
            <p:cNvSpPr txBox="1"/>
            <p:nvPr/>
          </p:nvSpPr>
          <p:spPr>
            <a:xfrm>
              <a:off x="7854618" y="1687733"/>
              <a:ext cx="4396845" cy="369332"/>
            </a:xfrm>
            <a:prstGeom prst="rect">
              <a:avLst/>
            </a:prstGeom>
            <a:noFill/>
          </p:spPr>
          <p:txBody>
            <a:bodyPr wrap="none" rtlCol="0">
              <a:spAutoFit/>
            </a:bodyPr>
            <a:lstStyle/>
            <a:p>
              <a:r>
                <a:rPr lang="en-GB"/>
                <a:t>High efficiency, optimal pumping wavelenght</a:t>
              </a:r>
            </a:p>
          </p:txBody>
        </p:sp>
      </p:grpSp>
      <p:grpSp>
        <p:nvGrpSpPr>
          <p:cNvPr id="56" name="Group 55">
            <a:extLst>
              <a:ext uri="{FF2B5EF4-FFF2-40B4-BE49-F238E27FC236}">
                <a16:creationId xmlns:a16="http://schemas.microsoft.com/office/drawing/2014/main" id="{1B0960C2-9AD7-417F-8FE0-3BDFF7F90956}"/>
              </a:ext>
            </a:extLst>
          </p:cNvPr>
          <p:cNvGrpSpPr/>
          <p:nvPr/>
        </p:nvGrpSpPr>
        <p:grpSpPr>
          <a:xfrm>
            <a:off x="625382" y="1270088"/>
            <a:ext cx="3712001" cy="1287613"/>
            <a:chOff x="4104905" y="1205369"/>
            <a:chExt cx="3712001" cy="1287613"/>
          </a:xfrm>
        </p:grpSpPr>
        <p:sp>
          <p:nvSpPr>
            <p:cNvPr id="11" name="TextBox 10">
              <a:extLst>
                <a:ext uri="{FF2B5EF4-FFF2-40B4-BE49-F238E27FC236}">
                  <a16:creationId xmlns:a16="http://schemas.microsoft.com/office/drawing/2014/main" id="{A2D0E90F-4591-411B-8543-4716EB3FFF8D}"/>
                </a:ext>
              </a:extLst>
            </p:cNvPr>
            <p:cNvSpPr txBox="1"/>
            <p:nvPr/>
          </p:nvSpPr>
          <p:spPr>
            <a:xfrm>
              <a:off x="4104905" y="1205369"/>
              <a:ext cx="1952714" cy="369332"/>
            </a:xfrm>
            <a:prstGeom prst="rect">
              <a:avLst/>
            </a:prstGeom>
            <a:noFill/>
          </p:spPr>
          <p:txBody>
            <a:bodyPr wrap="none" rtlCol="0">
              <a:spAutoFit/>
            </a:bodyPr>
            <a:lstStyle/>
            <a:p>
              <a:r>
                <a:rPr lang="en-GB" b="1"/>
                <a:t>Flash (or arc lamp)</a:t>
              </a:r>
            </a:p>
          </p:txBody>
        </p:sp>
        <p:sp>
          <p:nvSpPr>
            <p:cNvPr id="13" name="TextBox 12">
              <a:extLst>
                <a:ext uri="{FF2B5EF4-FFF2-40B4-BE49-F238E27FC236}">
                  <a16:creationId xmlns:a16="http://schemas.microsoft.com/office/drawing/2014/main" id="{FDA941B9-1797-4E0F-AF83-1A9961D57C54}"/>
                </a:ext>
              </a:extLst>
            </p:cNvPr>
            <p:cNvSpPr txBox="1"/>
            <p:nvPr/>
          </p:nvSpPr>
          <p:spPr>
            <a:xfrm>
              <a:off x="4104905" y="2123650"/>
              <a:ext cx="3158300" cy="369332"/>
            </a:xfrm>
            <a:prstGeom prst="rect">
              <a:avLst/>
            </a:prstGeom>
            <a:noFill/>
          </p:spPr>
          <p:txBody>
            <a:bodyPr wrap="none" rtlCol="0">
              <a:spAutoFit/>
            </a:bodyPr>
            <a:lstStyle/>
            <a:p>
              <a:r>
                <a:rPr lang="en-GB"/>
                <a:t>No efficiency, high thermal load</a:t>
              </a:r>
            </a:p>
          </p:txBody>
        </p:sp>
        <p:sp>
          <p:nvSpPr>
            <p:cNvPr id="18" name="TextBox 17">
              <a:extLst>
                <a:ext uri="{FF2B5EF4-FFF2-40B4-BE49-F238E27FC236}">
                  <a16:creationId xmlns:a16="http://schemas.microsoft.com/office/drawing/2014/main" id="{B7F2CD26-022B-4641-8CD2-DA1F48BEB115}"/>
                </a:ext>
              </a:extLst>
            </p:cNvPr>
            <p:cNvSpPr txBox="1"/>
            <p:nvPr/>
          </p:nvSpPr>
          <p:spPr>
            <a:xfrm>
              <a:off x="4104905" y="1688515"/>
              <a:ext cx="3712001" cy="369332"/>
            </a:xfrm>
            <a:prstGeom prst="rect">
              <a:avLst/>
            </a:prstGeom>
            <a:noFill/>
          </p:spPr>
          <p:txBody>
            <a:bodyPr wrap="square">
              <a:spAutoFit/>
            </a:bodyPr>
            <a:lstStyle/>
            <a:p>
              <a:r>
                <a:rPr lang="en-GB"/>
                <a:t>Only good for high energy pulse laser</a:t>
              </a:r>
            </a:p>
          </p:txBody>
        </p:sp>
      </p:grpSp>
      <p:grpSp>
        <p:nvGrpSpPr>
          <p:cNvPr id="54" name="Group 53">
            <a:extLst>
              <a:ext uri="{FF2B5EF4-FFF2-40B4-BE49-F238E27FC236}">
                <a16:creationId xmlns:a16="http://schemas.microsoft.com/office/drawing/2014/main" id="{55A1D725-B6DF-416C-BBBC-E511C1AA0FF0}"/>
              </a:ext>
            </a:extLst>
          </p:cNvPr>
          <p:cNvGrpSpPr/>
          <p:nvPr/>
        </p:nvGrpSpPr>
        <p:grpSpPr>
          <a:xfrm>
            <a:off x="5265167" y="2385679"/>
            <a:ext cx="1704484" cy="2191596"/>
            <a:chOff x="7511945" y="3040083"/>
            <a:chExt cx="1704484" cy="2191596"/>
          </a:xfrm>
        </p:grpSpPr>
        <p:grpSp>
          <p:nvGrpSpPr>
            <p:cNvPr id="37" name="Group 36">
              <a:extLst>
                <a:ext uri="{FF2B5EF4-FFF2-40B4-BE49-F238E27FC236}">
                  <a16:creationId xmlns:a16="http://schemas.microsoft.com/office/drawing/2014/main" id="{8DB038AF-8E24-45D2-BE55-D8D2053B28C9}"/>
                </a:ext>
              </a:extLst>
            </p:cNvPr>
            <p:cNvGrpSpPr/>
            <p:nvPr/>
          </p:nvGrpSpPr>
          <p:grpSpPr>
            <a:xfrm>
              <a:off x="7511945" y="3040083"/>
              <a:ext cx="1704484" cy="1749540"/>
              <a:chOff x="7511945" y="3040083"/>
              <a:chExt cx="1704484" cy="1749540"/>
            </a:xfrm>
          </p:grpSpPr>
          <p:sp>
            <p:nvSpPr>
              <p:cNvPr id="19" name="Oval 18">
                <a:extLst>
                  <a:ext uri="{FF2B5EF4-FFF2-40B4-BE49-F238E27FC236}">
                    <a16:creationId xmlns:a16="http://schemas.microsoft.com/office/drawing/2014/main" id="{350869C4-02D3-4761-86E4-B35421F00941}"/>
                  </a:ext>
                </a:extLst>
              </p:cNvPr>
              <p:cNvSpPr/>
              <p:nvPr/>
            </p:nvSpPr>
            <p:spPr>
              <a:xfrm>
                <a:off x="8055429" y="3595442"/>
                <a:ext cx="609600" cy="609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F03B691F-B3DC-4458-AEEC-140E21092F7D}"/>
                  </a:ext>
                </a:extLst>
              </p:cNvPr>
              <p:cNvGrpSpPr/>
              <p:nvPr/>
            </p:nvGrpSpPr>
            <p:grpSpPr>
              <a:xfrm>
                <a:off x="7988135" y="3040083"/>
                <a:ext cx="767938" cy="1164959"/>
                <a:chOff x="7988135" y="3040083"/>
                <a:chExt cx="767938" cy="1164959"/>
              </a:xfrm>
            </p:grpSpPr>
            <p:sp>
              <p:nvSpPr>
                <p:cNvPr id="20" name="Rectangle 19">
                  <a:extLst>
                    <a:ext uri="{FF2B5EF4-FFF2-40B4-BE49-F238E27FC236}">
                      <a16:creationId xmlns:a16="http://schemas.microsoft.com/office/drawing/2014/main" id="{BDA6EF51-5D56-4196-BE92-FC2B0D401642}"/>
                    </a:ext>
                  </a:extLst>
                </p:cNvPr>
                <p:cNvSpPr/>
                <p:nvPr/>
              </p:nvSpPr>
              <p:spPr>
                <a:xfrm>
                  <a:off x="7988135" y="3040083"/>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22" name="Straight Connector 21">
                  <a:extLst>
                    <a:ext uri="{FF2B5EF4-FFF2-40B4-BE49-F238E27FC236}">
                      <a16:creationId xmlns:a16="http://schemas.microsoft.com/office/drawing/2014/main" id="{18F8B82C-D329-4AEE-8270-522A913A4E6F}"/>
                    </a:ext>
                  </a:extLst>
                </p:cNvPr>
                <p:cNvCxnSpPr/>
                <p:nvPr/>
              </p:nvCxnSpPr>
              <p:spPr>
                <a:xfrm flipV="1">
                  <a:off x="7988135" y="3262558"/>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9A48BF-35BB-46AC-AC37-54A15399126F}"/>
                    </a:ext>
                  </a:extLst>
                </p:cNvPr>
                <p:cNvCxnSpPr>
                  <a:cxnSpLocks/>
                </p:cNvCxnSpPr>
                <p:nvPr/>
              </p:nvCxnSpPr>
              <p:spPr>
                <a:xfrm flipH="1" flipV="1">
                  <a:off x="8570027" y="3255806"/>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53C584-1125-4A0B-9647-B225B8E4C460}"/>
                  </a:ext>
                </a:extLst>
              </p:cNvPr>
              <p:cNvGrpSpPr/>
              <p:nvPr/>
            </p:nvGrpSpPr>
            <p:grpSpPr>
              <a:xfrm rot="5400000">
                <a:off x="8249981" y="3329235"/>
                <a:ext cx="767938" cy="1164959"/>
                <a:chOff x="7988135" y="3040083"/>
                <a:chExt cx="767938" cy="1164959"/>
              </a:xfrm>
            </p:grpSpPr>
            <p:sp>
              <p:nvSpPr>
                <p:cNvPr id="26" name="Rectangle 25">
                  <a:extLst>
                    <a:ext uri="{FF2B5EF4-FFF2-40B4-BE49-F238E27FC236}">
                      <a16:creationId xmlns:a16="http://schemas.microsoft.com/office/drawing/2014/main" id="{2FF2294A-0D01-42E9-AA38-02F19B7E6E1B}"/>
                    </a:ext>
                  </a:extLst>
                </p:cNvPr>
                <p:cNvSpPr/>
                <p:nvPr/>
              </p:nvSpPr>
              <p:spPr>
                <a:xfrm>
                  <a:off x="7988135" y="3040083"/>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27" name="Straight Connector 26">
                  <a:extLst>
                    <a:ext uri="{FF2B5EF4-FFF2-40B4-BE49-F238E27FC236}">
                      <a16:creationId xmlns:a16="http://schemas.microsoft.com/office/drawing/2014/main" id="{C71CE5AE-028C-48BE-B33D-C36E3E75AB29}"/>
                    </a:ext>
                  </a:extLst>
                </p:cNvPr>
                <p:cNvCxnSpPr/>
                <p:nvPr/>
              </p:nvCxnSpPr>
              <p:spPr>
                <a:xfrm flipV="1">
                  <a:off x="7988135" y="3262558"/>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A758FA-61B0-4AA7-B3F0-0C8944105109}"/>
                    </a:ext>
                  </a:extLst>
                </p:cNvPr>
                <p:cNvCxnSpPr>
                  <a:cxnSpLocks/>
                </p:cNvCxnSpPr>
                <p:nvPr/>
              </p:nvCxnSpPr>
              <p:spPr>
                <a:xfrm flipH="1" flipV="1">
                  <a:off x="8570027" y="3255806"/>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C2F25CB-F544-4FA8-A840-270B3C8C51A0}"/>
                  </a:ext>
                </a:extLst>
              </p:cNvPr>
              <p:cNvGrpSpPr/>
              <p:nvPr/>
            </p:nvGrpSpPr>
            <p:grpSpPr>
              <a:xfrm rot="10800000">
                <a:off x="7970335" y="3624664"/>
                <a:ext cx="767938" cy="1164959"/>
                <a:chOff x="7988135" y="3040083"/>
                <a:chExt cx="767938" cy="1164959"/>
              </a:xfrm>
            </p:grpSpPr>
            <p:sp>
              <p:nvSpPr>
                <p:cNvPr id="30" name="Rectangle 29">
                  <a:extLst>
                    <a:ext uri="{FF2B5EF4-FFF2-40B4-BE49-F238E27FC236}">
                      <a16:creationId xmlns:a16="http://schemas.microsoft.com/office/drawing/2014/main" id="{37F01862-DA5E-4F40-A71F-CBBAF353241A}"/>
                    </a:ext>
                  </a:extLst>
                </p:cNvPr>
                <p:cNvSpPr/>
                <p:nvPr/>
              </p:nvSpPr>
              <p:spPr>
                <a:xfrm>
                  <a:off x="7988135" y="3040083"/>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31" name="Straight Connector 30">
                  <a:extLst>
                    <a:ext uri="{FF2B5EF4-FFF2-40B4-BE49-F238E27FC236}">
                      <a16:creationId xmlns:a16="http://schemas.microsoft.com/office/drawing/2014/main" id="{83544187-371E-4990-BAEF-6FE83DA014E8}"/>
                    </a:ext>
                  </a:extLst>
                </p:cNvPr>
                <p:cNvCxnSpPr/>
                <p:nvPr/>
              </p:nvCxnSpPr>
              <p:spPr>
                <a:xfrm flipV="1">
                  <a:off x="7988135" y="3262558"/>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FFCCFE-8ED0-4D93-852A-D1F89F68D7DA}"/>
                    </a:ext>
                  </a:extLst>
                </p:cNvPr>
                <p:cNvCxnSpPr>
                  <a:cxnSpLocks/>
                </p:cNvCxnSpPr>
                <p:nvPr/>
              </p:nvCxnSpPr>
              <p:spPr>
                <a:xfrm flipH="1" flipV="1">
                  <a:off x="8570027" y="3255806"/>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CBD10B9-7724-48DC-8D40-BD5CD9F0E3B7}"/>
                  </a:ext>
                </a:extLst>
              </p:cNvPr>
              <p:cNvGrpSpPr/>
              <p:nvPr/>
            </p:nvGrpSpPr>
            <p:grpSpPr>
              <a:xfrm rot="16200000">
                <a:off x="7710456" y="3305485"/>
                <a:ext cx="767938" cy="1164959"/>
                <a:chOff x="7988135" y="3040083"/>
                <a:chExt cx="767938" cy="1164959"/>
              </a:xfrm>
            </p:grpSpPr>
            <p:sp>
              <p:nvSpPr>
                <p:cNvPr id="34" name="Rectangle 33">
                  <a:extLst>
                    <a:ext uri="{FF2B5EF4-FFF2-40B4-BE49-F238E27FC236}">
                      <a16:creationId xmlns:a16="http://schemas.microsoft.com/office/drawing/2014/main" id="{087527E8-3A69-4F21-8BFE-9CA04485CFA0}"/>
                    </a:ext>
                  </a:extLst>
                </p:cNvPr>
                <p:cNvSpPr/>
                <p:nvPr/>
              </p:nvSpPr>
              <p:spPr>
                <a:xfrm>
                  <a:off x="7988135" y="3040083"/>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35" name="Straight Connector 34">
                  <a:extLst>
                    <a:ext uri="{FF2B5EF4-FFF2-40B4-BE49-F238E27FC236}">
                      <a16:creationId xmlns:a16="http://schemas.microsoft.com/office/drawing/2014/main" id="{4D2F1492-B11B-4FC6-B403-A7403CC87B05}"/>
                    </a:ext>
                  </a:extLst>
                </p:cNvPr>
                <p:cNvCxnSpPr/>
                <p:nvPr/>
              </p:nvCxnSpPr>
              <p:spPr>
                <a:xfrm flipV="1">
                  <a:off x="7988135" y="3262558"/>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537A10-EC74-4B25-8F4E-A9BF4C49A93D}"/>
                    </a:ext>
                  </a:extLst>
                </p:cNvPr>
                <p:cNvCxnSpPr>
                  <a:cxnSpLocks/>
                </p:cNvCxnSpPr>
                <p:nvPr/>
              </p:nvCxnSpPr>
              <p:spPr>
                <a:xfrm flipH="1" flipV="1">
                  <a:off x="8570027" y="3255806"/>
                  <a:ext cx="162296" cy="942484"/>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93CB505F-30A3-4036-9B55-376AB6DF02A4}"/>
                </a:ext>
              </a:extLst>
            </p:cNvPr>
            <p:cNvSpPr txBox="1"/>
            <p:nvPr/>
          </p:nvSpPr>
          <p:spPr>
            <a:xfrm>
              <a:off x="7620770" y="4862347"/>
              <a:ext cx="1467068" cy="369332"/>
            </a:xfrm>
            <a:prstGeom prst="rect">
              <a:avLst/>
            </a:prstGeom>
            <a:noFill/>
          </p:spPr>
          <p:txBody>
            <a:bodyPr wrap="none" rtlCol="0">
              <a:spAutoFit/>
            </a:bodyPr>
            <a:lstStyle/>
            <a:p>
              <a:r>
                <a:rPr lang="en-GB" i="1"/>
                <a:t>Side pumping</a:t>
              </a:r>
            </a:p>
          </p:txBody>
        </p:sp>
      </p:grpSp>
      <p:grpSp>
        <p:nvGrpSpPr>
          <p:cNvPr id="45" name="Group 44">
            <a:extLst>
              <a:ext uri="{FF2B5EF4-FFF2-40B4-BE49-F238E27FC236}">
                <a16:creationId xmlns:a16="http://schemas.microsoft.com/office/drawing/2014/main" id="{291998C6-8883-42EC-A7F0-E46F04901111}"/>
              </a:ext>
            </a:extLst>
          </p:cNvPr>
          <p:cNvGrpSpPr/>
          <p:nvPr/>
        </p:nvGrpSpPr>
        <p:grpSpPr>
          <a:xfrm>
            <a:off x="8938614" y="2457295"/>
            <a:ext cx="1870584" cy="1552530"/>
            <a:chOff x="1001561" y="4573900"/>
            <a:chExt cx="1870584" cy="1552530"/>
          </a:xfrm>
        </p:grpSpPr>
        <p:sp>
          <p:nvSpPr>
            <p:cNvPr id="39" name="Rectangle 38">
              <a:extLst>
                <a:ext uri="{FF2B5EF4-FFF2-40B4-BE49-F238E27FC236}">
                  <a16:creationId xmlns:a16="http://schemas.microsoft.com/office/drawing/2014/main" id="{F7A01219-21C0-4A81-9955-E191C6314235}"/>
                </a:ext>
              </a:extLst>
            </p:cNvPr>
            <p:cNvSpPr/>
            <p:nvPr/>
          </p:nvSpPr>
          <p:spPr>
            <a:xfrm>
              <a:off x="2443438" y="4573900"/>
              <a:ext cx="358350" cy="11558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753805C9-E4D4-4991-8FAD-D9737B10E83E}"/>
                </a:ext>
              </a:extLst>
            </p:cNvPr>
            <p:cNvSpPr/>
            <p:nvPr/>
          </p:nvSpPr>
          <p:spPr>
            <a:xfrm>
              <a:off x="1001561" y="5036436"/>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42" name="Straight Arrow Connector 41">
              <a:extLst>
                <a:ext uri="{FF2B5EF4-FFF2-40B4-BE49-F238E27FC236}">
                  <a16:creationId xmlns:a16="http://schemas.microsoft.com/office/drawing/2014/main" id="{93B40EE9-9E1A-4032-B1C8-07418120FB5E}"/>
                </a:ext>
              </a:extLst>
            </p:cNvPr>
            <p:cNvCxnSpPr>
              <a:cxnSpLocks/>
            </p:cNvCxnSpPr>
            <p:nvPr/>
          </p:nvCxnSpPr>
          <p:spPr>
            <a:xfrm flipV="1">
              <a:off x="1912003" y="5147674"/>
              <a:ext cx="375976"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C8EFB7E-88E1-4A10-A99D-7CF7541A4C28}"/>
                </a:ext>
              </a:extLst>
            </p:cNvPr>
            <p:cNvSpPr txBox="1"/>
            <p:nvPr/>
          </p:nvSpPr>
          <p:spPr>
            <a:xfrm>
              <a:off x="1023562" y="5757098"/>
              <a:ext cx="1848583" cy="369332"/>
            </a:xfrm>
            <a:prstGeom prst="rect">
              <a:avLst/>
            </a:prstGeom>
            <a:noFill/>
          </p:spPr>
          <p:txBody>
            <a:bodyPr wrap="none" rtlCol="0">
              <a:spAutoFit/>
            </a:bodyPr>
            <a:lstStyle/>
            <a:p>
              <a:r>
                <a:rPr lang="en-GB" i="1"/>
                <a:t>Head on pumping</a:t>
              </a:r>
            </a:p>
          </p:txBody>
        </p:sp>
      </p:grpSp>
      <p:grpSp>
        <p:nvGrpSpPr>
          <p:cNvPr id="55" name="Group 54">
            <a:extLst>
              <a:ext uri="{FF2B5EF4-FFF2-40B4-BE49-F238E27FC236}">
                <a16:creationId xmlns:a16="http://schemas.microsoft.com/office/drawing/2014/main" id="{C1D579CD-556E-45D4-9AB7-71DC4FF6C81D}"/>
              </a:ext>
            </a:extLst>
          </p:cNvPr>
          <p:cNvGrpSpPr/>
          <p:nvPr/>
        </p:nvGrpSpPr>
        <p:grpSpPr>
          <a:xfrm>
            <a:off x="7345886" y="4460950"/>
            <a:ext cx="4396140" cy="1343810"/>
            <a:chOff x="1153059" y="4579216"/>
            <a:chExt cx="4396140" cy="1343810"/>
          </a:xfrm>
        </p:grpSpPr>
        <p:sp>
          <p:nvSpPr>
            <p:cNvPr id="52" name="Rectangle 51">
              <a:extLst>
                <a:ext uri="{FF2B5EF4-FFF2-40B4-BE49-F238E27FC236}">
                  <a16:creationId xmlns:a16="http://schemas.microsoft.com/office/drawing/2014/main" id="{19209D07-4A62-4C77-99D4-5C5B0E88E278}"/>
                </a:ext>
              </a:extLst>
            </p:cNvPr>
            <p:cNvSpPr/>
            <p:nvPr/>
          </p:nvSpPr>
          <p:spPr>
            <a:xfrm>
              <a:off x="2390899" y="4722613"/>
              <a:ext cx="3158300" cy="893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A07FD2E-5507-4644-92F3-7AC4ED6E3DE5}"/>
                </a:ext>
              </a:extLst>
            </p:cNvPr>
            <p:cNvSpPr/>
            <p:nvPr/>
          </p:nvSpPr>
          <p:spPr>
            <a:xfrm>
              <a:off x="2390899" y="4920343"/>
              <a:ext cx="3158300" cy="475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8D29DA8-2080-4A26-8453-DDC0FA4A66FC}"/>
                </a:ext>
              </a:extLst>
            </p:cNvPr>
            <p:cNvSpPr/>
            <p:nvPr/>
          </p:nvSpPr>
          <p:spPr>
            <a:xfrm>
              <a:off x="2390899" y="5047013"/>
              <a:ext cx="3143999" cy="233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fibre</a:t>
              </a:r>
            </a:p>
          </p:txBody>
        </p:sp>
        <p:sp>
          <p:nvSpPr>
            <p:cNvPr id="48" name="Rectangle 47">
              <a:extLst>
                <a:ext uri="{FF2B5EF4-FFF2-40B4-BE49-F238E27FC236}">
                  <a16:creationId xmlns:a16="http://schemas.microsoft.com/office/drawing/2014/main" id="{8ACBE94D-A208-4291-9053-F80E1FABF0E5}"/>
                </a:ext>
              </a:extLst>
            </p:cNvPr>
            <p:cNvSpPr/>
            <p:nvPr/>
          </p:nvSpPr>
          <p:spPr>
            <a:xfrm>
              <a:off x="1153059" y="4579216"/>
              <a:ext cx="767938" cy="22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Diode</a:t>
              </a:r>
            </a:p>
          </p:txBody>
        </p:sp>
        <p:cxnSp>
          <p:nvCxnSpPr>
            <p:cNvPr id="49" name="Straight Arrow Connector 48">
              <a:extLst>
                <a:ext uri="{FF2B5EF4-FFF2-40B4-BE49-F238E27FC236}">
                  <a16:creationId xmlns:a16="http://schemas.microsoft.com/office/drawing/2014/main" id="{8CFE7B56-AA8C-473D-A4F9-977783F868BD}"/>
                </a:ext>
              </a:extLst>
            </p:cNvPr>
            <p:cNvCxnSpPr>
              <a:cxnSpLocks/>
            </p:cNvCxnSpPr>
            <p:nvPr/>
          </p:nvCxnSpPr>
          <p:spPr>
            <a:xfrm>
              <a:off x="2004124" y="4722613"/>
              <a:ext cx="327398" cy="2417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29ABFC6-A4B7-43CD-993B-73B5B39AEBCB}"/>
                </a:ext>
              </a:extLst>
            </p:cNvPr>
            <p:cNvSpPr txBox="1"/>
            <p:nvPr/>
          </p:nvSpPr>
          <p:spPr>
            <a:xfrm>
              <a:off x="2947202" y="5553694"/>
              <a:ext cx="1574662" cy="369332"/>
            </a:xfrm>
            <a:prstGeom prst="rect">
              <a:avLst/>
            </a:prstGeom>
            <a:noFill/>
          </p:spPr>
          <p:txBody>
            <a:bodyPr wrap="none" rtlCol="0">
              <a:spAutoFit/>
            </a:bodyPr>
            <a:lstStyle/>
            <a:p>
              <a:r>
                <a:rPr lang="en-GB" i="1"/>
                <a:t>Fibre Amplifier</a:t>
              </a:r>
            </a:p>
          </p:txBody>
        </p:sp>
      </p:grpSp>
      <p:sp>
        <p:nvSpPr>
          <p:cNvPr id="57" name="TextBox 56">
            <a:extLst>
              <a:ext uri="{FF2B5EF4-FFF2-40B4-BE49-F238E27FC236}">
                <a16:creationId xmlns:a16="http://schemas.microsoft.com/office/drawing/2014/main" id="{9E833DA6-F0C3-435D-BE3C-789A1EDA2E3B}"/>
              </a:ext>
            </a:extLst>
          </p:cNvPr>
          <p:cNvSpPr txBox="1"/>
          <p:nvPr/>
        </p:nvSpPr>
        <p:spPr>
          <a:xfrm>
            <a:off x="625382" y="4900758"/>
            <a:ext cx="4702826" cy="369332"/>
          </a:xfrm>
          <a:prstGeom prst="rect">
            <a:avLst/>
          </a:prstGeom>
          <a:noFill/>
        </p:spPr>
        <p:txBody>
          <a:bodyPr wrap="none" rtlCol="0">
            <a:spAutoFit/>
          </a:bodyPr>
          <a:lstStyle/>
          <a:p>
            <a:r>
              <a:rPr lang="en-GB"/>
              <a:t>There is gain only where the medium is pumped</a:t>
            </a:r>
          </a:p>
        </p:txBody>
      </p:sp>
      <p:sp>
        <p:nvSpPr>
          <p:cNvPr id="58" name="TextBox 57">
            <a:extLst>
              <a:ext uri="{FF2B5EF4-FFF2-40B4-BE49-F238E27FC236}">
                <a16:creationId xmlns:a16="http://schemas.microsoft.com/office/drawing/2014/main" id="{E7BF99B7-4B75-4387-93AD-92AE679D6EBE}"/>
              </a:ext>
            </a:extLst>
          </p:cNvPr>
          <p:cNvSpPr txBox="1"/>
          <p:nvPr/>
        </p:nvSpPr>
        <p:spPr>
          <a:xfrm>
            <a:off x="2204532" y="5567043"/>
            <a:ext cx="4487832" cy="369332"/>
          </a:xfrm>
          <a:prstGeom prst="rect">
            <a:avLst/>
          </a:prstGeom>
          <a:noFill/>
        </p:spPr>
        <p:txBody>
          <a:bodyPr wrap="none" rtlCol="0">
            <a:spAutoFit/>
          </a:bodyPr>
          <a:lstStyle/>
          <a:p>
            <a:r>
              <a:rPr lang="en-GB" dirty="0"/>
              <a:t>The gain depend on the intensity of the pump</a:t>
            </a:r>
          </a:p>
        </p:txBody>
      </p:sp>
      <p:cxnSp>
        <p:nvCxnSpPr>
          <p:cNvPr id="6" name="Straight Connector 5">
            <a:extLst>
              <a:ext uri="{FF2B5EF4-FFF2-40B4-BE49-F238E27FC236}">
                <a16:creationId xmlns:a16="http://schemas.microsoft.com/office/drawing/2014/main" id="{C555B966-60F7-487F-BA71-D47C04E59FCF}"/>
              </a:ext>
            </a:extLst>
          </p:cNvPr>
          <p:cNvCxnSpPr>
            <a:cxnSpLocks/>
          </p:cNvCxnSpPr>
          <p:nvPr/>
        </p:nvCxnSpPr>
        <p:spPr>
          <a:xfrm>
            <a:off x="4686795" y="1456706"/>
            <a:ext cx="0" cy="28500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B5D6AF-A6E0-4878-BA5D-343CD65E9AB1}"/>
              </a:ext>
            </a:extLst>
          </p:cNvPr>
          <p:cNvCxnSpPr/>
          <p:nvPr/>
        </p:nvCxnSpPr>
        <p:spPr>
          <a:xfrm>
            <a:off x="4868883" y="4577275"/>
            <a:ext cx="4437413" cy="14121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CBCB342-A868-4B81-B73B-41DCCE38D745}"/>
              </a:ext>
            </a:extLst>
          </p:cNvPr>
          <p:cNvCxnSpPr/>
          <p:nvPr/>
        </p:nvCxnSpPr>
        <p:spPr>
          <a:xfrm flipH="1">
            <a:off x="514597" y="4528457"/>
            <a:ext cx="397031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0185C43-1C7F-4E37-84A5-303B6058162D}"/>
              </a:ext>
            </a:extLst>
          </p:cNvPr>
          <p:cNvSpPr>
            <a:spLocks noGrp="1"/>
          </p:cNvSpPr>
          <p:nvPr>
            <p:ph type="sldNum" sz="quarter" idx="10"/>
          </p:nvPr>
        </p:nvSpPr>
        <p:spPr/>
        <p:txBody>
          <a:bodyPr/>
          <a:lstStyle/>
          <a:p>
            <a:pPr algn="ctr"/>
            <a:fld id="{12D39EAA-4E28-463F-9825-0792C837FE92}" type="slidenum">
              <a:rPr lang="en-GB" smtClean="0"/>
              <a:pPr algn="ctr"/>
              <a:t>12</a:t>
            </a:fld>
            <a:r>
              <a:rPr lang="en-GB"/>
              <a:t> / 52</a:t>
            </a:r>
            <a:endParaRPr lang="en-GB" dirty="0"/>
          </a:p>
        </p:txBody>
      </p:sp>
    </p:spTree>
    <p:extLst>
      <p:ext uri="{BB962C8B-B14F-4D97-AF65-F5344CB8AC3E}">
        <p14:creationId xmlns:p14="http://schemas.microsoft.com/office/powerpoint/2010/main" val="424106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6B04-82C5-4474-8445-FA0FB446256C}"/>
              </a:ext>
            </a:extLst>
          </p:cNvPr>
          <p:cNvSpPr>
            <a:spLocks noGrp="1"/>
          </p:cNvSpPr>
          <p:nvPr>
            <p:ph type="title"/>
          </p:nvPr>
        </p:nvSpPr>
        <p:spPr>
          <a:xfrm>
            <a:off x="179999" y="180000"/>
            <a:ext cx="11825035" cy="757130"/>
          </a:xfrm>
        </p:spPr>
        <p:txBody>
          <a:bodyPr/>
          <a:lstStyle/>
          <a:p>
            <a:r>
              <a:rPr lang="en-GB" dirty="0"/>
              <a:t>MOPA Architecture</a:t>
            </a:r>
          </a:p>
        </p:txBody>
      </p:sp>
      <p:sp>
        <p:nvSpPr>
          <p:cNvPr id="3" name="TextBox 2">
            <a:extLst>
              <a:ext uri="{FF2B5EF4-FFF2-40B4-BE49-F238E27FC236}">
                <a16:creationId xmlns:a16="http://schemas.microsoft.com/office/drawing/2014/main" id="{0ACF7DC7-DD34-4E06-AC11-6B8D8B556F63}"/>
              </a:ext>
            </a:extLst>
          </p:cNvPr>
          <p:cNvSpPr txBox="1"/>
          <p:nvPr/>
        </p:nvSpPr>
        <p:spPr>
          <a:xfrm>
            <a:off x="3797743" y="1242127"/>
            <a:ext cx="4596515" cy="400110"/>
          </a:xfrm>
          <a:prstGeom prst="rect">
            <a:avLst/>
          </a:prstGeom>
          <a:noFill/>
        </p:spPr>
        <p:txBody>
          <a:bodyPr wrap="none" rtlCol="0">
            <a:spAutoFit/>
          </a:bodyPr>
          <a:lstStyle/>
          <a:p>
            <a:pPr algn="ctr"/>
            <a:r>
              <a:rPr lang="en-GB" sz="2000" b="1" dirty="0"/>
              <a:t>MOPA: Master Oscillator Power Amplifier</a:t>
            </a:r>
          </a:p>
        </p:txBody>
      </p:sp>
      <p:sp>
        <p:nvSpPr>
          <p:cNvPr id="18" name="TextBox 17">
            <a:extLst>
              <a:ext uri="{FF2B5EF4-FFF2-40B4-BE49-F238E27FC236}">
                <a16:creationId xmlns:a16="http://schemas.microsoft.com/office/drawing/2014/main" id="{017170E0-4E1E-4F54-B361-2DF826AE2162}"/>
              </a:ext>
            </a:extLst>
          </p:cNvPr>
          <p:cNvSpPr txBox="1"/>
          <p:nvPr/>
        </p:nvSpPr>
        <p:spPr>
          <a:xfrm>
            <a:off x="1781976" y="3163616"/>
            <a:ext cx="7487947" cy="369332"/>
          </a:xfrm>
          <a:prstGeom prst="rect">
            <a:avLst/>
          </a:prstGeom>
          <a:noFill/>
        </p:spPr>
        <p:txBody>
          <a:bodyPr wrap="none" rtlCol="0">
            <a:spAutoFit/>
          </a:bodyPr>
          <a:lstStyle/>
          <a:p>
            <a:r>
              <a:rPr lang="en-GB" dirty="0"/>
              <a:t>The Oscillator create the laser beam with the desired parameters at low power</a:t>
            </a:r>
          </a:p>
        </p:txBody>
      </p:sp>
      <p:sp>
        <p:nvSpPr>
          <p:cNvPr id="19" name="TextBox 18">
            <a:extLst>
              <a:ext uri="{FF2B5EF4-FFF2-40B4-BE49-F238E27FC236}">
                <a16:creationId xmlns:a16="http://schemas.microsoft.com/office/drawing/2014/main" id="{A315C2D3-1ACB-4E51-BA6C-B69F62F87A3C}"/>
              </a:ext>
            </a:extLst>
          </p:cNvPr>
          <p:cNvSpPr txBox="1"/>
          <p:nvPr/>
        </p:nvSpPr>
        <p:spPr>
          <a:xfrm>
            <a:off x="1781976" y="3824728"/>
            <a:ext cx="5489644" cy="369332"/>
          </a:xfrm>
          <a:prstGeom prst="rect">
            <a:avLst/>
          </a:prstGeom>
          <a:noFill/>
        </p:spPr>
        <p:txBody>
          <a:bodyPr wrap="none" rtlCol="0">
            <a:spAutoFit/>
          </a:bodyPr>
          <a:lstStyle/>
          <a:p>
            <a:r>
              <a:rPr lang="en-GB"/>
              <a:t>The Amplifiers increase the power up to the desired level</a:t>
            </a:r>
          </a:p>
        </p:txBody>
      </p:sp>
      <p:grpSp>
        <p:nvGrpSpPr>
          <p:cNvPr id="27" name="Group 26">
            <a:extLst>
              <a:ext uri="{FF2B5EF4-FFF2-40B4-BE49-F238E27FC236}">
                <a16:creationId xmlns:a16="http://schemas.microsoft.com/office/drawing/2014/main" id="{C111F154-A60D-408B-8366-04A1C34E66BA}"/>
              </a:ext>
            </a:extLst>
          </p:cNvPr>
          <p:cNvGrpSpPr/>
          <p:nvPr/>
        </p:nvGrpSpPr>
        <p:grpSpPr>
          <a:xfrm>
            <a:off x="1781976" y="4485840"/>
            <a:ext cx="7988409" cy="400557"/>
            <a:chOff x="1452519" y="4848007"/>
            <a:chExt cx="7988409" cy="400557"/>
          </a:xfrm>
        </p:grpSpPr>
        <p:sp>
          <p:nvSpPr>
            <p:cNvPr id="20" name="TextBox 19">
              <a:extLst>
                <a:ext uri="{FF2B5EF4-FFF2-40B4-BE49-F238E27FC236}">
                  <a16:creationId xmlns:a16="http://schemas.microsoft.com/office/drawing/2014/main" id="{97531C0E-7483-4BE7-A208-95CB751AC036}"/>
                </a:ext>
              </a:extLst>
            </p:cNvPr>
            <p:cNvSpPr txBox="1"/>
            <p:nvPr/>
          </p:nvSpPr>
          <p:spPr>
            <a:xfrm>
              <a:off x="1452519" y="4863619"/>
              <a:ext cx="6590964" cy="369332"/>
            </a:xfrm>
            <a:prstGeom prst="rect">
              <a:avLst/>
            </a:prstGeom>
            <a:noFill/>
          </p:spPr>
          <p:txBody>
            <a:bodyPr wrap="square" rtlCol="0">
              <a:spAutoFit/>
            </a:bodyPr>
            <a:lstStyle/>
            <a:p>
              <a:r>
                <a:rPr lang="en-GB"/>
                <a:t>Telescopes are required to increase the beam size to avoid damages</a:t>
              </a:r>
            </a:p>
          </p:txBody>
        </p:sp>
        <p:grpSp>
          <p:nvGrpSpPr>
            <p:cNvPr id="21" name="Group 20">
              <a:extLst>
                <a:ext uri="{FF2B5EF4-FFF2-40B4-BE49-F238E27FC236}">
                  <a16:creationId xmlns:a16="http://schemas.microsoft.com/office/drawing/2014/main" id="{1BB65ACA-3B05-4E70-9A3A-E47E4574CF95}"/>
                </a:ext>
              </a:extLst>
            </p:cNvPr>
            <p:cNvGrpSpPr/>
            <p:nvPr/>
          </p:nvGrpSpPr>
          <p:grpSpPr>
            <a:xfrm>
              <a:off x="8282446" y="4848007"/>
              <a:ext cx="1158482" cy="400557"/>
              <a:chOff x="4320266" y="2492346"/>
              <a:chExt cx="1158482" cy="400557"/>
            </a:xfrm>
          </p:grpSpPr>
          <p:sp>
            <p:nvSpPr>
              <p:cNvPr id="22" name="Isosceles Triangle 21">
                <a:extLst>
                  <a:ext uri="{FF2B5EF4-FFF2-40B4-BE49-F238E27FC236}">
                    <a16:creationId xmlns:a16="http://schemas.microsoft.com/office/drawing/2014/main" id="{975BEA94-E41B-434B-A6D5-CFDB64B3B2A0}"/>
                  </a:ext>
                </a:extLst>
              </p:cNvPr>
              <p:cNvSpPr/>
              <p:nvPr/>
            </p:nvSpPr>
            <p:spPr>
              <a:xfrm rot="5400000">
                <a:off x="4421417" y="2391196"/>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EC7BE484-B347-40EF-9C38-3731D63BA9BA}"/>
                  </a:ext>
                </a:extLst>
              </p:cNvPr>
              <p:cNvSpPr/>
              <p:nvPr/>
            </p:nvSpPr>
            <p:spPr>
              <a:xfrm rot="16200000">
                <a:off x="4977042" y="2391195"/>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 name="Group 27">
            <a:extLst>
              <a:ext uri="{FF2B5EF4-FFF2-40B4-BE49-F238E27FC236}">
                <a16:creationId xmlns:a16="http://schemas.microsoft.com/office/drawing/2014/main" id="{E38498A1-5ED7-4A99-8B7E-F00A6CBC8925}"/>
              </a:ext>
            </a:extLst>
          </p:cNvPr>
          <p:cNvGrpSpPr/>
          <p:nvPr/>
        </p:nvGrpSpPr>
        <p:grpSpPr>
          <a:xfrm>
            <a:off x="1781976" y="5178178"/>
            <a:ext cx="7610070" cy="646331"/>
            <a:chOff x="1452520" y="5412847"/>
            <a:chExt cx="7610070" cy="646331"/>
          </a:xfrm>
        </p:grpSpPr>
        <p:sp>
          <p:nvSpPr>
            <p:cNvPr id="24" name="TextBox 23">
              <a:extLst>
                <a:ext uri="{FF2B5EF4-FFF2-40B4-BE49-F238E27FC236}">
                  <a16:creationId xmlns:a16="http://schemas.microsoft.com/office/drawing/2014/main" id="{357F45C9-219E-4E17-94B4-26CB919ECE22}"/>
                </a:ext>
              </a:extLst>
            </p:cNvPr>
            <p:cNvSpPr txBox="1"/>
            <p:nvPr/>
          </p:nvSpPr>
          <p:spPr>
            <a:xfrm>
              <a:off x="1452520" y="5412847"/>
              <a:ext cx="6590964" cy="646331"/>
            </a:xfrm>
            <a:prstGeom prst="rect">
              <a:avLst/>
            </a:prstGeom>
            <a:noFill/>
          </p:spPr>
          <p:txBody>
            <a:bodyPr wrap="square" rtlCol="0">
              <a:spAutoFit/>
            </a:bodyPr>
            <a:lstStyle/>
            <a:p>
              <a:r>
                <a:rPr lang="en-GB" dirty="0"/>
                <a:t>Back propagating light needs to be blocked to avoid damages and/or </a:t>
              </a:r>
              <a:r>
                <a:rPr lang="en-GB" dirty="0" err="1"/>
                <a:t>malfuctioning</a:t>
              </a:r>
              <a:r>
                <a:rPr lang="en-GB" dirty="0"/>
                <a:t> by using a Faraday isolator</a:t>
              </a:r>
            </a:p>
          </p:txBody>
        </p:sp>
        <p:sp>
          <p:nvSpPr>
            <p:cNvPr id="25" name="Rectangle 24">
              <a:extLst>
                <a:ext uri="{FF2B5EF4-FFF2-40B4-BE49-F238E27FC236}">
                  <a16:creationId xmlns:a16="http://schemas.microsoft.com/office/drawing/2014/main" id="{79D2BA9A-E249-403B-9736-401D719DAD64}"/>
                </a:ext>
              </a:extLst>
            </p:cNvPr>
            <p:cNvSpPr/>
            <p:nvPr/>
          </p:nvSpPr>
          <p:spPr>
            <a:xfrm>
              <a:off x="8628858" y="5525620"/>
              <a:ext cx="433732" cy="420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FR</a:t>
              </a:r>
            </a:p>
          </p:txBody>
        </p:sp>
      </p:grpSp>
      <p:grpSp>
        <p:nvGrpSpPr>
          <p:cNvPr id="29" name="Group 28">
            <a:extLst>
              <a:ext uri="{FF2B5EF4-FFF2-40B4-BE49-F238E27FC236}">
                <a16:creationId xmlns:a16="http://schemas.microsoft.com/office/drawing/2014/main" id="{DBA6A718-9880-4AC0-BCF1-75638CD4E66D}"/>
              </a:ext>
            </a:extLst>
          </p:cNvPr>
          <p:cNvGrpSpPr/>
          <p:nvPr/>
        </p:nvGrpSpPr>
        <p:grpSpPr>
          <a:xfrm>
            <a:off x="1001485" y="1934017"/>
            <a:ext cx="10050484" cy="937819"/>
            <a:chOff x="1001485" y="1803605"/>
            <a:chExt cx="10050484" cy="937819"/>
          </a:xfrm>
        </p:grpSpPr>
        <p:grpSp>
          <p:nvGrpSpPr>
            <p:cNvPr id="17" name="Group 16">
              <a:extLst>
                <a:ext uri="{FF2B5EF4-FFF2-40B4-BE49-F238E27FC236}">
                  <a16:creationId xmlns:a16="http://schemas.microsoft.com/office/drawing/2014/main" id="{1F916A7E-DB14-48A6-B3E0-47EA14240A32}"/>
                </a:ext>
              </a:extLst>
            </p:cNvPr>
            <p:cNvGrpSpPr/>
            <p:nvPr/>
          </p:nvGrpSpPr>
          <p:grpSpPr>
            <a:xfrm>
              <a:off x="1268521" y="1971086"/>
              <a:ext cx="9516412" cy="602857"/>
              <a:chOff x="1302009" y="1976387"/>
              <a:chExt cx="9516412" cy="602857"/>
            </a:xfrm>
          </p:grpSpPr>
          <p:cxnSp>
            <p:nvCxnSpPr>
              <p:cNvPr id="16" name="Straight Arrow Connector 15">
                <a:extLst>
                  <a:ext uri="{FF2B5EF4-FFF2-40B4-BE49-F238E27FC236}">
                    <a16:creationId xmlns:a16="http://schemas.microsoft.com/office/drawing/2014/main" id="{DAD8E66B-A5E2-4F3D-A412-4D44D58C4C53}"/>
                  </a:ext>
                </a:extLst>
              </p:cNvPr>
              <p:cNvCxnSpPr>
                <a:stCxn id="5" idx="3"/>
              </p:cNvCxnSpPr>
              <p:nvPr/>
            </p:nvCxnSpPr>
            <p:spPr>
              <a:xfrm>
                <a:off x="2730254" y="2277816"/>
                <a:ext cx="8088167" cy="149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4AC6B4E-CBDF-47CE-95AF-D5E7391C6F44}"/>
                  </a:ext>
                </a:extLst>
              </p:cNvPr>
              <p:cNvGrpSpPr/>
              <p:nvPr/>
            </p:nvGrpSpPr>
            <p:grpSpPr>
              <a:xfrm>
                <a:off x="1302009" y="1976387"/>
                <a:ext cx="8987923" cy="602857"/>
                <a:chOff x="1302009" y="2326459"/>
                <a:chExt cx="8987923" cy="602857"/>
              </a:xfrm>
            </p:grpSpPr>
            <p:sp>
              <p:nvSpPr>
                <p:cNvPr id="5" name="Rectangle 4">
                  <a:extLst>
                    <a:ext uri="{FF2B5EF4-FFF2-40B4-BE49-F238E27FC236}">
                      <a16:creationId xmlns:a16="http://schemas.microsoft.com/office/drawing/2014/main" id="{2B168025-9388-461D-AB3F-6D9C0FC954CA}"/>
                    </a:ext>
                  </a:extLst>
                </p:cNvPr>
                <p:cNvSpPr/>
                <p:nvPr/>
              </p:nvSpPr>
              <p:spPr>
                <a:xfrm>
                  <a:off x="1302009" y="2326459"/>
                  <a:ext cx="1428245" cy="602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Oscillator</a:t>
                  </a:r>
                </a:p>
              </p:txBody>
            </p:sp>
            <p:sp>
              <p:nvSpPr>
                <p:cNvPr id="6" name="Rectangle 5">
                  <a:extLst>
                    <a:ext uri="{FF2B5EF4-FFF2-40B4-BE49-F238E27FC236}">
                      <a16:creationId xmlns:a16="http://schemas.microsoft.com/office/drawing/2014/main" id="{D11B410B-2B86-4C42-BC3A-C670880124D0}"/>
                    </a:ext>
                  </a:extLst>
                </p:cNvPr>
                <p:cNvSpPr/>
                <p:nvPr/>
              </p:nvSpPr>
              <p:spPr>
                <a:xfrm>
                  <a:off x="3089088" y="2417495"/>
                  <a:ext cx="433732" cy="420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FR</a:t>
                  </a:r>
                </a:p>
              </p:txBody>
            </p:sp>
            <p:grpSp>
              <p:nvGrpSpPr>
                <p:cNvPr id="10" name="Group 9">
                  <a:extLst>
                    <a:ext uri="{FF2B5EF4-FFF2-40B4-BE49-F238E27FC236}">
                      <a16:creationId xmlns:a16="http://schemas.microsoft.com/office/drawing/2014/main" id="{8633FC4F-8466-4847-947D-0355EDA7E5F6}"/>
                    </a:ext>
                  </a:extLst>
                </p:cNvPr>
                <p:cNvGrpSpPr/>
                <p:nvPr/>
              </p:nvGrpSpPr>
              <p:grpSpPr>
                <a:xfrm>
                  <a:off x="3913318" y="2427609"/>
                  <a:ext cx="1174314" cy="400557"/>
                  <a:chOff x="4312350" y="2492346"/>
                  <a:chExt cx="1174314" cy="400557"/>
                </a:xfrm>
              </p:grpSpPr>
              <p:sp>
                <p:nvSpPr>
                  <p:cNvPr id="8" name="Isosceles Triangle 7">
                    <a:extLst>
                      <a:ext uri="{FF2B5EF4-FFF2-40B4-BE49-F238E27FC236}">
                        <a16:creationId xmlns:a16="http://schemas.microsoft.com/office/drawing/2014/main" id="{9902FEB8-3510-4A09-BE6A-BAF53FC3F79F}"/>
                      </a:ext>
                    </a:extLst>
                  </p:cNvPr>
                  <p:cNvSpPr/>
                  <p:nvPr/>
                </p:nvSpPr>
                <p:spPr>
                  <a:xfrm rot="5400000">
                    <a:off x="4413501" y="2391196"/>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E829012A-B53E-4A1A-95C6-FDA77CDB7138}"/>
                      </a:ext>
                    </a:extLst>
                  </p:cNvPr>
                  <p:cNvSpPr/>
                  <p:nvPr/>
                </p:nvSpPr>
                <p:spPr>
                  <a:xfrm rot="16200000">
                    <a:off x="4984958" y="2391195"/>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D977B3ED-5DCB-416B-8D83-555163737210}"/>
                    </a:ext>
                  </a:extLst>
                </p:cNvPr>
                <p:cNvSpPr/>
                <p:nvPr/>
              </p:nvSpPr>
              <p:spPr>
                <a:xfrm>
                  <a:off x="5478130" y="2326459"/>
                  <a:ext cx="1428245" cy="602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Amplifier</a:t>
                  </a:r>
                </a:p>
              </p:txBody>
            </p:sp>
            <p:sp>
              <p:nvSpPr>
                <p:cNvPr id="12" name="Rectangle 11">
                  <a:extLst>
                    <a:ext uri="{FF2B5EF4-FFF2-40B4-BE49-F238E27FC236}">
                      <a16:creationId xmlns:a16="http://schemas.microsoft.com/office/drawing/2014/main" id="{58D24A1F-51F9-4179-86A1-1CC569907FEF}"/>
                    </a:ext>
                  </a:extLst>
                </p:cNvPr>
                <p:cNvSpPr/>
                <p:nvPr/>
              </p:nvSpPr>
              <p:spPr>
                <a:xfrm>
                  <a:off x="8861687" y="2326459"/>
                  <a:ext cx="1428245" cy="602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Amplifier</a:t>
                  </a:r>
                </a:p>
              </p:txBody>
            </p:sp>
            <p:grpSp>
              <p:nvGrpSpPr>
                <p:cNvPr id="13" name="Group 12">
                  <a:extLst>
                    <a:ext uri="{FF2B5EF4-FFF2-40B4-BE49-F238E27FC236}">
                      <a16:creationId xmlns:a16="http://schemas.microsoft.com/office/drawing/2014/main" id="{DD7B5620-212B-4AF6-9939-16B3A12BBBF3}"/>
                    </a:ext>
                  </a:extLst>
                </p:cNvPr>
                <p:cNvGrpSpPr/>
                <p:nvPr/>
              </p:nvGrpSpPr>
              <p:grpSpPr>
                <a:xfrm>
                  <a:off x="7304789" y="2427609"/>
                  <a:ext cx="1158482" cy="400557"/>
                  <a:chOff x="4320266" y="2492346"/>
                  <a:chExt cx="1158482" cy="400557"/>
                </a:xfrm>
              </p:grpSpPr>
              <p:sp>
                <p:nvSpPr>
                  <p:cNvPr id="14" name="Isosceles Triangle 13">
                    <a:extLst>
                      <a:ext uri="{FF2B5EF4-FFF2-40B4-BE49-F238E27FC236}">
                        <a16:creationId xmlns:a16="http://schemas.microsoft.com/office/drawing/2014/main" id="{4413113D-B20B-43F9-8B08-232D2AE24DF0}"/>
                      </a:ext>
                    </a:extLst>
                  </p:cNvPr>
                  <p:cNvSpPr/>
                  <p:nvPr/>
                </p:nvSpPr>
                <p:spPr>
                  <a:xfrm rot="5400000">
                    <a:off x="4421417" y="2391196"/>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F84B2367-D69A-4A39-A52D-ED53D3392883}"/>
                      </a:ext>
                    </a:extLst>
                  </p:cNvPr>
                  <p:cNvSpPr/>
                  <p:nvPr/>
                </p:nvSpPr>
                <p:spPr>
                  <a:xfrm rot="16200000">
                    <a:off x="4977042" y="2391195"/>
                    <a:ext cx="400556" cy="602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4" name="Rectangle 3">
              <a:extLst>
                <a:ext uri="{FF2B5EF4-FFF2-40B4-BE49-F238E27FC236}">
                  <a16:creationId xmlns:a16="http://schemas.microsoft.com/office/drawing/2014/main" id="{A824D7D0-6AC9-42D8-99CF-46E3C2DF64C8}"/>
                </a:ext>
              </a:extLst>
            </p:cNvPr>
            <p:cNvSpPr/>
            <p:nvPr/>
          </p:nvSpPr>
          <p:spPr>
            <a:xfrm>
              <a:off x="1001485" y="1803605"/>
              <a:ext cx="10050484" cy="937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lide Number Placeholder 29">
            <a:extLst>
              <a:ext uri="{FF2B5EF4-FFF2-40B4-BE49-F238E27FC236}">
                <a16:creationId xmlns:a16="http://schemas.microsoft.com/office/drawing/2014/main" id="{A8FAB986-9EC4-4943-9631-63F0A8904E51}"/>
              </a:ext>
            </a:extLst>
          </p:cNvPr>
          <p:cNvSpPr>
            <a:spLocks noGrp="1"/>
          </p:cNvSpPr>
          <p:nvPr>
            <p:ph type="sldNum" sz="quarter" idx="10"/>
          </p:nvPr>
        </p:nvSpPr>
        <p:spPr/>
        <p:txBody>
          <a:bodyPr/>
          <a:lstStyle/>
          <a:p>
            <a:pPr algn="ctr"/>
            <a:fld id="{12D39EAA-4E28-463F-9825-0792C837FE92}" type="slidenum">
              <a:rPr lang="en-GB" smtClean="0"/>
              <a:pPr algn="ctr"/>
              <a:t>13</a:t>
            </a:fld>
            <a:r>
              <a:rPr lang="en-GB"/>
              <a:t> / 52</a:t>
            </a:r>
            <a:endParaRPr lang="en-GB" dirty="0"/>
          </a:p>
        </p:txBody>
      </p:sp>
    </p:spTree>
    <p:extLst>
      <p:ext uri="{BB962C8B-B14F-4D97-AF65-F5344CB8AC3E}">
        <p14:creationId xmlns:p14="http://schemas.microsoft.com/office/powerpoint/2010/main" val="95381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0A8C-D95B-4A70-8222-005B571A830E}"/>
              </a:ext>
            </a:extLst>
          </p:cNvPr>
          <p:cNvSpPr>
            <a:spLocks noGrp="1"/>
          </p:cNvSpPr>
          <p:nvPr>
            <p:ph type="title"/>
          </p:nvPr>
        </p:nvSpPr>
        <p:spPr>
          <a:xfrm>
            <a:off x="179999" y="180000"/>
            <a:ext cx="11825035" cy="757130"/>
          </a:xfrm>
        </p:spPr>
        <p:txBody>
          <a:bodyPr/>
          <a:lstStyle/>
          <a:p>
            <a:r>
              <a:rPr lang="en-GB"/>
              <a:t>Laser Oscillator</a:t>
            </a:r>
          </a:p>
        </p:txBody>
      </p:sp>
      <p:pic>
        <p:nvPicPr>
          <p:cNvPr id="5" name="Graphic 4">
            <a:extLst>
              <a:ext uri="{FF2B5EF4-FFF2-40B4-BE49-F238E27FC236}">
                <a16:creationId xmlns:a16="http://schemas.microsoft.com/office/drawing/2014/main" id="{095CDA96-F16A-48ED-8071-FD823877DE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601" y="1164029"/>
            <a:ext cx="7305675" cy="4229100"/>
          </a:xfrm>
          <a:prstGeom prst="rect">
            <a:avLst/>
          </a:prstGeom>
        </p:spPr>
      </p:pic>
      <p:sp>
        <p:nvSpPr>
          <p:cNvPr id="3" name="TextBox 2">
            <a:extLst>
              <a:ext uri="{FF2B5EF4-FFF2-40B4-BE49-F238E27FC236}">
                <a16:creationId xmlns:a16="http://schemas.microsoft.com/office/drawing/2014/main" id="{20AD22F3-1DB6-4270-8318-21507D7523F9}"/>
              </a:ext>
            </a:extLst>
          </p:cNvPr>
          <p:cNvSpPr txBox="1"/>
          <p:nvPr/>
        </p:nvSpPr>
        <p:spPr>
          <a:xfrm>
            <a:off x="7057901" y="1864426"/>
            <a:ext cx="4762658" cy="369332"/>
          </a:xfrm>
          <a:prstGeom prst="rect">
            <a:avLst/>
          </a:prstGeom>
          <a:noFill/>
        </p:spPr>
        <p:txBody>
          <a:bodyPr wrap="square" rtlCol="0">
            <a:spAutoFit/>
          </a:bodyPr>
          <a:lstStyle/>
          <a:p>
            <a:pPr algn="just"/>
            <a:r>
              <a:rPr lang="en-GB"/>
              <a:t>A laser oscillator is a laser amplifier in a cavity</a:t>
            </a:r>
          </a:p>
        </p:txBody>
      </p:sp>
      <p:sp>
        <p:nvSpPr>
          <p:cNvPr id="6" name="TextBox 5">
            <a:extLst>
              <a:ext uri="{FF2B5EF4-FFF2-40B4-BE49-F238E27FC236}">
                <a16:creationId xmlns:a16="http://schemas.microsoft.com/office/drawing/2014/main" id="{1DD798CF-22D6-44B5-86FF-B2BC14479E19}"/>
              </a:ext>
            </a:extLst>
          </p:cNvPr>
          <p:cNvSpPr txBox="1"/>
          <p:nvPr/>
        </p:nvSpPr>
        <p:spPr>
          <a:xfrm>
            <a:off x="7057901" y="2737015"/>
            <a:ext cx="4762658" cy="646331"/>
          </a:xfrm>
          <a:prstGeom prst="rect">
            <a:avLst/>
          </a:prstGeom>
          <a:noFill/>
        </p:spPr>
        <p:txBody>
          <a:bodyPr wrap="square" rtlCol="0">
            <a:spAutoFit/>
          </a:bodyPr>
          <a:lstStyle/>
          <a:p>
            <a:pPr algn="just"/>
            <a:r>
              <a:rPr lang="en-GB" dirty="0"/>
              <a:t>For a nice laser beam (single mode) the cavity needs to be stable</a:t>
            </a:r>
          </a:p>
        </p:txBody>
      </p:sp>
      <p:sp>
        <p:nvSpPr>
          <p:cNvPr id="7" name="TextBox 6">
            <a:extLst>
              <a:ext uri="{FF2B5EF4-FFF2-40B4-BE49-F238E27FC236}">
                <a16:creationId xmlns:a16="http://schemas.microsoft.com/office/drawing/2014/main" id="{311F1E3A-CE3A-414F-AA56-DBDB5A38F5B7}"/>
              </a:ext>
            </a:extLst>
          </p:cNvPr>
          <p:cNvSpPr txBox="1"/>
          <p:nvPr/>
        </p:nvSpPr>
        <p:spPr>
          <a:xfrm>
            <a:off x="7057900" y="3886604"/>
            <a:ext cx="4762657" cy="923330"/>
          </a:xfrm>
          <a:prstGeom prst="rect">
            <a:avLst/>
          </a:prstGeom>
          <a:noFill/>
        </p:spPr>
        <p:txBody>
          <a:bodyPr wrap="square" rtlCol="0">
            <a:spAutoFit/>
          </a:bodyPr>
          <a:lstStyle/>
          <a:p>
            <a:pPr algn="just"/>
            <a:r>
              <a:rPr lang="en-GB" dirty="0"/>
              <a:t>From the saturation intensity, it is almost impossible to have a laser oscillator with high power output (tens of W)  </a:t>
            </a:r>
          </a:p>
        </p:txBody>
      </p:sp>
      <p:sp>
        <p:nvSpPr>
          <p:cNvPr id="8" name="Slide Number Placeholder 7">
            <a:extLst>
              <a:ext uri="{FF2B5EF4-FFF2-40B4-BE49-F238E27FC236}">
                <a16:creationId xmlns:a16="http://schemas.microsoft.com/office/drawing/2014/main" id="{950EEAE8-56C2-460D-88CE-1A59F6C89E66}"/>
              </a:ext>
            </a:extLst>
          </p:cNvPr>
          <p:cNvSpPr>
            <a:spLocks noGrp="1"/>
          </p:cNvSpPr>
          <p:nvPr>
            <p:ph type="sldNum" sz="quarter" idx="10"/>
          </p:nvPr>
        </p:nvSpPr>
        <p:spPr/>
        <p:txBody>
          <a:bodyPr/>
          <a:lstStyle/>
          <a:p>
            <a:pPr algn="ctr"/>
            <a:fld id="{12D39EAA-4E28-463F-9825-0792C837FE92}" type="slidenum">
              <a:rPr lang="en-GB" smtClean="0"/>
              <a:pPr algn="ctr"/>
              <a:t>14</a:t>
            </a:fld>
            <a:r>
              <a:rPr lang="en-GB"/>
              <a:t> / 52</a:t>
            </a:r>
            <a:endParaRPr lang="en-GB" dirty="0"/>
          </a:p>
        </p:txBody>
      </p:sp>
    </p:spTree>
    <p:extLst>
      <p:ext uri="{BB962C8B-B14F-4D97-AF65-F5344CB8AC3E}">
        <p14:creationId xmlns:p14="http://schemas.microsoft.com/office/powerpoint/2010/main" val="329949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762-866F-4544-BF95-7F72DEFC9E35}"/>
              </a:ext>
            </a:extLst>
          </p:cNvPr>
          <p:cNvSpPr>
            <a:spLocks noGrp="1"/>
          </p:cNvSpPr>
          <p:nvPr>
            <p:ph type="title"/>
          </p:nvPr>
        </p:nvSpPr>
        <p:spPr>
          <a:xfrm>
            <a:off x="179999" y="180000"/>
            <a:ext cx="11825035" cy="757130"/>
          </a:xfrm>
        </p:spPr>
        <p:txBody>
          <a:bodyPr/>
          <a:lstStyle/>
          <a:p>
            <a:r>
              <a:rPr lang="en-GB" dirty="0"/>
              <a:t>Cavity and Modes</a:t>
            </a:r>
          </a:p>
        </p:txBody>
      </p:sp>
      <p:grpSp>
        <p:nvGrpSpPr>
          <p:cNvPr id="12" name="Group 11">
            <a:extLst>
              <a:ext uri="{FF2B5EF4-FFF2-40B4-BE49-F238E27FC236}">
                <a16:creationId xmlns:a16="http://schemas.microsoft.com/office/drawing/2014/main" id="{F188C6AB-3397-4174-9404-B06ADEA0B0E2}"/>
              </a:ext>
            </a:extLst>
          </p:cNvPr>
          <p:cNvGrpSpPr/>
          <p:nvPr/>
        </p:nvGrpSpPr>
        <p:grpSpPr>
          <a:xfrm>
            <a:off x="414766" y="1580419"/>
            <a:ext cx="6769805" cy="3946671"/>
            <a:chOff x="751842" y="1580419"/>
            <a:chExt cx="6769805" cy="3946671"/>
          </a:xfrm>
        </p:grpSpPr>
        <p:sp>
          <p:nvSpPr>
            <p:cNvPr id="3" name="TextBox 2">
              <a:extLst>
                <a:ext uri="{FF2B5EF4-FFF2-40B4-BE49-F238E27FC236}">
                  <a16:creationId xmlns:a16="http://schemas.microsoft.com/office/drawing/2014/main" id="{2B2BE995-FF38-453C-9B49-CE1D43D2355F}"/>
                </a:ext>
              </a:extLst>
            </p:cNvPr>
            <p:cNvSpPr txBox="1"/>
            <p:nvPr/>
          </p:nvSpPr>
          <p:spPr>
            <a:xfrm>
              <a:off x="751842" y="1580419"/>
              <a:ext cx="4493923" cy="369332"/>
            </a:xfrm>
            <a:prstGeom prst="rect">
              <a:avLst/>
            </a:prstGeom>
            <a:noFill/>
          </p:spPr>
          <p:txBody>
            <a:bodyPr wrap="none" rtlCol="0">
              <a:spAutoFit/>
            </a:bodyPr>
            <a:lstStyle/>
            <a:p>
              <a:r>
                <a:rPr lang="en-GB" dirty="0"/>
                <a:t>A stable cavity allows many modes to oscillate</a:t>
              </a:r>
            </a:p>
          </p:txBody>
        </p:sp>
        <p:grpSp>
          <p:nvGrpSpPr>
            <p:cNvPr id="11" name="Group 10">
              <a:extLst>
                <a:ext uri="{FF2B5EF4-FFF2-40B4-BE49-F238E27FC236}">
                  <a16:creationId xmlns:a16="http://schemas.microsoft.com/office/drawing/2014/main" id="{1C26D084-CB16-4839-A611-86A568026803}"/>
                </a:ext>
              </a:extLst>
            </p:cNvPr>
            <p:cNvGrpSpPr/>
            <p:nvPr/>
          </p:nvGrpSpPr>
          <p:grpSpPr>
            <a:xfrm>
              <a:off x="1545702" y="2356596"/>
              <a:ext cx="5405017" cy="472822"/>
              <a:chOff x="1482367" y="2081411"/>
              <a:chExt cx="5405017" cy="47282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9A88602-24E4-4F7F-9252-8AFBD5F4BBAB}"/>
                      </a:ext>
                    </a:extLst>
                  </p:cNvPr>
                  <p:cNvSpPr txBox="1"/>
                  <p:nvPr/>
                </p:nvSpPr>
                <p:spPr>
                  <a:xfrm>
                    <a:off x="1482367" y="2168615"/>
                    <a:ext cx="3160481" cy="298415"/>
                  </a:xfrm>
                  <a:prstGeom prst="rect">
                    <a:avLst/>
                  </a:prstGeom>
                  <a:noFill/>
                </p:spPr>
                <p:txBody>
                  <a:bodyPr wrap="none" lIns="0" tIns="0" rIns="0" bIns="0" rtlCol="0">
                    <a:spAutoFit/>
                  </a:bodyPr>
                  <a:lstStyle/>
                  <a:p>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𝜈</m:t>
                            </m:r>
                          </m:e>
                          <m:sub>
                            <m:r>
                              <a:rPr lang="en-GB" i="1">
                                <a:latin typeface="Cambria Math" panose="02040503050406030204" pitchFamily="18" charset="0"/>
                              </a:rPr>
                              <m:t>𝑛𝑚𝑞</m:t>
                            </m:r>
                          </m:sub>
                        </m:sSub>
                        <m:r>
                          <a:rPr lang="en-GB" i="1">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𝜈</m:t>
                            </m:r>
                          </m:e>
                          <m:sub>
                            <m:r>
                              <a:rPr lang="en-GB" i="1">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𝑞</m:t>
                        </m:r>
                        <m:r>
                          <a:rPr lang="en-GB" b="0" i="0" smtClean="0">
                            <a:latin typeface="Cambria Math" panose="02040503050406030204" pitchFamily="18" charset="0"/>
                          </a:rPr>
                          <m:t> </m:t>
                        </m:r>
                        <m:r>
                          <m:rPr>
                            <m:sty m:val="p"/>
                          </m:rPr>
                          <a:rPr lang="en-GB" i="0" smtClean="0">
                            <a:latin typeface="Cambria Math" panose="02040503050406030204" pitchFamily="18" charset="0"/>
                          </a:rPr>
                          <m:t>Δ</m:t>
                        </m:r>
                        <m:r>
                          <a:rPr lang="en-GB" i="1" smtClean="0">
                            <a:latin typeface="Cambria Math" panose="02040503050406030204" pitchFamily="18" charset="0"/>
                          </a:rPr>
                          <m:t>𝜈</m:t>
                        </m:r>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𝑛</m:t>
                            </m:r>
                            <m:r>
                              <a:rPr lang="en-GB" i="1" smtClean="0">
                                <a:latin typeface="Cambria Math" panose="02040503050406030204" pitchFamily="18" charset="0"/>
                              </a:rPr>
                              <m:t>+</m:t>
                            </m:r>
                            <m:r>
                              <a:rPr lang="en-GB" i="1">
                                <a:latin typeface="Cambria Math" panose="02040503050406030204" pitchFamily="18" charset="0"/>
                              </a:rPr>
                              <m:t>𝑚</m:t>
                            </m:r>
                          </m:e>
                        </m:d>
                        <m:r>
                          <a:rPr lang="en-GB" b="0" i="1" smtClean="0">
                            <a:latin typeface="Cambria Math" panose="02040503050406030204" pitchFamily="18" charset="0"/>
                          </a:rPr>
                          <m:t> </m:t>
                        </m:r>
                        <m:r>
                          <a:rPr lang="en-GB" i="1" smtClean="0">
                            <a:latin typeface="Cambria Math" panose="02040503050406030204" pitchFamily="18" charset="0"/>
                          </a:rPr>
                          <m:t>𝛿𝜈</m:t>
                        </m:r>
                      </m:oMath>
                    </a14:m>
                    <a:r>
                      <a:rPr lang="en-GB" dirty="0"/>
                      <a:t> </a:t>
                    </a:r>
                  </a:p>
                </p:txBody>
              </p:sp>
            </mc:Choice>
            <mc:Fallback xmlns="">
              <p:sp>
                <p:nvSpPr>
                  <p:cNvPr id="5" name="TextBox 4">
                    <a:extLst>
                      <a:ext uri="{FF2B5EF4-FFF2-40B4-BE49-F238E27FC236}">
                        <a16:creationId xmlns:a16="http://schemas.microsoft.com/office/drawing/2014/main" id="{59A88602-24E4-4F7F-9252-8AFBD5F4BBAB}"/>
                      </a:ext>
                    </a:extLst>
                  </p:cNvPr>
                  <p:cNvSpPr txBox="1">
                    <a:spLocks noRot="1" noChangeAspect="1" noMove="1" noResize="1" noEditPoints="1" noAdjustHandles="1" noChangeArrowheads="1" noChangeShapeType="1" noTextEdit="1"/>
                  </p:cNvSpPr>
                  <p:nvPr/>
                </p:nvSpPr>
                <p:spPr>
                  <a:xfrm>
                    <a:off x="1482367" y="2168615"/>
                    <a:ext cx="3160481" cy="298415"/>
                  </a:xfrm>
                  <a:prstGeom prst="rect">
                    <a:avLst/>
                  </a:prstGeom>
                  <a:blipFill>
                    <a:blip r:embed="rId2"/>
                    <a:stretch>
                      <a:fillRect l="-1927" b="-20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EA1372-7D5D-4567-9CB6-D79446B9EC85}"/>
                      </a:ext>
                    </a:extLst>
                  </p:cNvPr>
                  <p:cNvSpPr txBox="1"/>
                  <p:nvPr/>
                </p:nvSpPr>
                <p:spPr>
                  <a:xfrm>
                    <a:off x="5425509" y="2081411"/>
                    <a:ext cx="1461875" cy="472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𝛿𝜈</m:t>
                          </m:r>
                          <m:r>
                            <a:rPr lang="en-GB" i="1" smtClean="0">
                              <a:latin typeface="Cambria Math" panose="02040503050406030204" pitchFamily="18" charset="0"/>
                            </a:rPr>
                            <m:t> =−</m:t>
                          </m:r>
                          <m:r>
                            <m:rPr>
                              <m:sty m:val="p"/>
                            </m:rPr>
                            <a:rPr lang="en-GB" i="0" smtClean="0">
                              <a:latin typeface="Cambria Math" panose="02040503050406030204" pitchFamily="18" charset="0"/>
                            </a:rPr>
                            <m:t>Δ</m:t>
                          </m:r>
                          <m:r>
                            <a:rPr lang="en-GB" i="1" smtClean="0">
                              <a:latin typeface="Cambria Math" panose="02040503050406030204" pitchFamily="18" charset="0"/>
                            </a:rPr>
                            <m:t>𝜈</m:t>
                          </m:r>
                          <m:r>
                            <a:rPr lang="en-GB" b="0" i="1" smtClean="0">
                              <a:latin typeface="Cambria Math" panose="02040503050406030204" pitchFamily="18" charset="0"/>
                            </a:rPr>
                            <m:t> </m:t>
                          </m:r>
                          <m:f>
                            <m:fPr>
                              <m:ctrlPr>
                                <a:rPr lang="en-GB" b="0" i="1" smtClean="0">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𝜑</m:t>
                                  </m:r>
                                </m:e>
                                <m:sub>
                                  <m:r>
                                    <a:rPr lang="en-GB" i="1">
                                      <a:latin typeface="Cambria Math" panose="02040503050406030204" pitchFamily="18" charset="0"/>
                                    </a:rPr>
                                    <m:t>𝐺</m:t>
                                  </m:r>
                                </m:sub>
                              </m:sSub>
                            </m:num>
                            <m:den>
                              <m:r>
                                <a:rPr lang="en-GB" i="1">
                                  <a:latin typeface="Cambria Math" panose="02040503050406030204" pitchFamily="18" charset="0"/>
                                </a:rPr>
                                <m:t>2</m:t>
                              </m:r>
                              <m:r>
                                <a:rPr lang="en-GB" i="1">
                                  <a:latin typeface="Cambria Math" panose="02040503050406030204" pitchFamily="18" charset="0"/>
                                </a:rPr>
                                <m:t>𝜋</m:t>
                              </m:r>
                            </m:den>
                          </m:f>
                        </m:oMath>
                      </m:oMathPara>
                    </a14:m>
                    <a:endParaRPr lang="en-GB" dirty="0"/>
                  </a:p>
                </p:txBody>
              </p:sp>
            </mc:Choice>
            <mc:Fallback xmlns="">
              <p:sp>
                <p:nvSpPr>
                  <p:cNvPr id="6" name="TextBox 5">
                    <a:extLst>
                      <a:ext uri="{FF2B5EF4-FFF2-40B4-BE49-F238E27FC236}">
                        <a16:creationId xmlns:a16="http://schemas.microsoft.com/office/drawing/2014/main" id="{10EA1372-7D5D-4567-9CB6-D79446B9EC85}"/>
                      </a:ext>
                    </a:extLst>
                  </p:cNvPr>
                  <p:cNvSpPr txBox="1">
                    <a:spLocks noRot="1" noChangeAspect="1" noMove="1" noResize="1" noEditPoints="1" noAdjustHandles="1" noChangeArrowheads="1" noChangeShapeType="1" noTextEdit="1"/>
                  </p:cNvSpPr>
                  <p:nvPr/>
                </p:nvSpPr>
                <p:spPr>
                  <a:xfrm>
                    <a:off x="5425509" y="2081411"/>
                    <a:ext cx="1461875" cy="472822"/>
                  </a:xfrm>
                  <a:prstGeom prst="rect">
                    <a:avLst/>
                  </a:prstGeom>
                  <a:blipFill>
                    <a:blip r:embed="rId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18671E-D662-409C-AAFA-465494D170DE}"/>
                    </a:ext>
                  </a:extLst>
                </p:cNvPr>
                <p:cNvSpPr txBox="1"/>
                <p:nvPr/>
              </p:nvSpPr>
              <p:spPr>
                <a:xfrm>
                  <a:off x="751843" y="3236263"/>
                  <a:ext cx="6769804" cy="738472"/>
                </a:xfrm>
                <a:prstGeom prst="rect">
                  <a:avLst/>
                </a:prstGeom>
                <a:noFill/>
              </p:spPr>
              <p:txBody>
                <a:bodyPr wrap="square" rtlCol="0">
                  <a:spAutoFit/>
                </a:bodyPr>
                <a:lstStyle/>
                <a:p>
                  <a:r>
                    <a:rPr lang="en-GB" dirty="0"/>
                    <a:t>where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𝜈</m:t>
                      </m:r>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𝐿</m:t>
                          </m:r>
                        </m:den>
                      </m:f>
                    </m:oMath>
                  </a14:m>
                  <a:r>
                    <a:rPr lang="en-GB" dirty="0"/>
                    <a:t> is the free spectral range, </a:t>
                  </a:r>
                  <a14:m>
                    <m:oMath xmlns:m="http://schemas.openxmlformats.org/officeDocument/2006/math">
                      <m:r>
                        <a:rPr lang="en-GB" b="0" i="1" smtClean="0">
                          <a:latin typeface="Cambria Math" panose="02040503050406030204" pitchFamily="18" charset="0"/>
                        </a:rPr>
                        <m:t>𝐿</m:t>
                      </m:r>
                    </m:oMath>
                  </a14:m>
                  <a:r>
                    <a:rPr lang="en-GB" dirty="0"/>
                    <a:t> is the round trip optical pathlength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𝜑</m:t>
                          </m:r>
                        </m:e>
                        <m:sub>
                          <m:r>
                            <a:rPr lang="en-GB" i="1">
                              <a:latin typeface="Cambria Math" panose="02040503050406030204" pitchFamily="18" charset="0"/>
                            </a:rPr>
                            <m:t>𝐺</m:t>
                          </m:r>
                        </m:sub>
                      </m:sSub>
                    </m:oMath>
                  </a14:m>
                  <a:r>
                    <a:rPr lang="en-GB" dirty="0"/>
                    <a:t> is the round trip </a:t>
                  </a:r>
                  <a:r>
                    <a:rPr lang="en-GB" dirty="0" err="1"/>
                    <a:t>Gouy</a:t>
                  </a:r>
                  <a:r>
                    <a:rPr lang="en-GB" dirty="0"/>
                    <a:t> phase </a:t>
                  </a:r>
                </a:p>
              </p:txBody>
            </p:sp>
          </mc:Choice>
          <mc:Fallback xmlns="">
            <p:sp>
              <p:nvSpPr>
                <p:cNvPr id="7" name="TextBox 6">
                  <a:extLst>
                    <a:ext uri="{FF2B5EF4-FFF2-40B4-BE49-F238E27FC236}">
                      <a16:creationId xmlns:a16="http://schemas.microsoft.com/office/drawing/2014/main" id="{0718671E-D662-409C-AAFA-465494D170DE}"/>
                    </a:ext>
                  </a:extLst>
                </p:cNvPr>
                <p:cNvSpPr txBox="1">
                  <a:spLocks noRot="1" noChangeAspect="1" noMove="1" noResize="1" noEditPoints="1" noAdjustHandles="1" noChangeArrowheads="1" noChangeShapeType="1" noTextEdit="1"/>
                </p:cNvSpPr>
                <p:nvPr/>
              </p:nvSpPr>
              <p:spPr>
                <a:xfrm>
                  <a:off x="751843" y="3236263"/>
                  <a:ext cx="6769804" cy="738472"/>
                </a:xfrm>
                <a:prstGeom prst="rect">
                  <a:avLst/>
                </a:prstGeom>
                <a:blipFill>
                  <a:blip r:embed="rId4"/>
                  <a:stretch>
                    <a:fillRect l="-720" b="-123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1263F8-C523-48FD-BB0F-B4E37C8A57D5}"/>
                    </a:ext>
                  </a:extLst>
                </p:cNvPr>
                <p:cNvSpPr txBox="1"/>
                <p:nvPr/>
              </p:nvSpPr>
              <p:spPr>
                <a:xfrm>
                  <a:off x="751843" y="4104581"/>
                  <a:ext cx="6769804" cy="646331"/>
                </a:xfrm>
                <a:prstGeom prst="rect">
                  <a:avLst/>
                </a:prstGeom>
                <a:noFill/>
              </p:spPr>
              <p:txBody>
                <a:bodyPr wrap="square" rtlCol="0">
                  <a:spAutoFit/>
                </a:bodyPr>
                <a:lstStyle/>
                <a:p>
                  <a:r>
                    <a:rPr lang="en-GB" dirty="0"/>
                    <a:t>For a </a:t>
                  </a:r>
                  <a14:m>
                    <m:oMath xmlns:m="http://schemas.openxmlformats.org/officeDocument/2006/math">
                      <m:r>
                        <a:rPr lang="en-GB" i="1">
                          <a:latin typeface="Cambria Math" panose="02040503050406030204" pitchFamily="18" charset="0"/>
                        </a:rPr>
                        <m:t>𝐿</m:t>
                      </m:r>
                      <m:r>
                        <a:rPr lang="en-GB" b="0" i="1" smtClean="0">
                          <a:latin typeface="Cambria Math" panose="02040503050406030204" pitchFamily="18" charset="0"/>
                        </a:rPr>
                        <m:t>=1 </m:t>
                      </m:r>
                      <m:r>
                        <a:rPr lang="en-GB" b="0" i="1" smtClean="0">
                          <a:latin typeface="Cambria Math" panose="02040503050406030204" pitchFamily="18" charset="0"/>
                        </a:rPr>
                        <m:t>𝑚</m:t>
                      </m:r>
                    </m:oMath>
                  </a14:m>
                  <a:r>
                    <a:rPr lang="en-GB" dirty="0"/>
                    <a:t> cavity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𝜈</m:t>
                      </m:r>
                      <m:r>
                        <a:rPr lang="en-GB" b="0" i="1" smtClean="0">
                          <a:latin typeface="Cambria Math" panose="02040503050406030204" pitchFamily="18" charset="0"/>
                        </a:rPr>
                        <m:t>=300 </m:t>
                      </m:r>
                      <m:r>
                        <a:rPr lang="en-GB" b="0" i="1" smtClean="0">
                          <a:latin typeface="Cambria Math" panose="02040503050406030204" pitchFamily="18" charset="0"/>
                        </a:rPr>
                        <m:t>𝑀𝐻𝑧</m:t>
                      </m:r>
                    </m:oMath>
                  </a14:m>
                  <a:r>
                    <a:rPr lang="en-GB" dirty="0"/>
                    <a:t>, to be compared with the </a:t>
                  </a:r>
                  <a:r>
                    <a:rPr lang="en-GB" dirty="0" err="1"/>
                    <a:t>Nd:YAG</a:t>
                  </a:r>
                  <a:r>
                    <a:rPr lang="en-GB" dirty="0"/>
                    <a:t> bandwidth </a:t>
                  </a:r>
                  <a14:m>
                    <m:oMath xmlns:m="http://schemas.openxmlformats.org/officeDocument/2006/math">
                      <m:r>
                        <a:rPr lang="en-GB" i="1">
                          <a:latin typeface="Cambria Math" panose="02040503050406030204" pitchFamily="18" charset="0"/>
                          <a:ea typeface="Cambria Math" panose="02040503050406030204" pitchFamily="18" charset="0"/>
                        </a:rPr>
                        <m:t>𝛿𝜈</m:t>
                      </m:r>
                      <m:r>
                        <a:rPr lang="en-GB" i="1">
                          <a:latin typeface="Cambria Math" panose="02040503050406030204" pitchFamily="18" charset="0"/>
                          <a:ea typeface="Cambria Math" panose="02040503050406030204" pitchFamily="18" charset="0"/>
                        </a:rPr>
                        <m:t>≈150 </m:t>
                      </m:r>
                      <m:r>
                        <a:rPr lang="en-GB" i="1">
                          <a:latin typeface="Cambria Math" panose="02040503050406030204" pitchFamily="18" charset="0"/>
                        </a:rPr>
                        <m:t>𝐺𝐻𝑧</m:t>
                      </m:r>
                    </m:oMath>
                  </a14:m>
                  <a:r>
                    <a:rPr lang="en-GB" dirty="0"/>
                    <a:t> (about 500 modes)   </a:t>
                  </a:r>
                </a:p>
              </p:txBody>
            </p:sp>
          </mc:Choice>
          <mc:Fallback xmlns="">
            <p:sp>
              <p:nvSpPr>
                <p:cNvPr id="8" name="TextBox 7">
                  <a:extLst>
                    <a:ext uri="{FF2B5EF4-FFF2-40B4-BE49-F238E27FC236}">
                      <a16:creationId xmlns:a16="http://schemas.microsoft.com/office/drawing/2014/main" id="{2C1263F8-C523-48FD-BB0F-B4E37C8A57D5}"/>
                    </a:ext>
                  </a:extLst>
                </p:cNvPr>
                <p:cNvSpPr txBox="1">
                  <a:spLocks noRot="1" noChangeAspect="1" noMove="1" noResize="1" noEditPoints="1" noAdjustHandles="1" noChangeArrowheads="1" noChangeShapeType="1" noTextEdit="1"/>
                </p:cNvSpPr>
                <p:nvPr/>
              </p:nvSpPr>
              <p:spPr>
                <a:xfrm>
                  <a:off x="751843" y="4104581"/>
                  <a:ext cx="6769804" cy="646331"/>
                </a:xfrm>
                <a:prstGeom prst="rect">
                  <a:avLst/>
                </a:prstGeom>
                <a:blipFill>
                  <a:blip r:embed="rId5"/>
                  <a:stretch>
                    <a:fillRect l="-720" t="-4717" r="-720" b="-1415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97BF134D-F23E-48C5-BF88-6D1191D65CF7}"/>
                </a:ext>
              </a:extLst>
            </p:cNvPr>
            <p:cNvSpPr txBox="1"/>
            <p:nvPr/>
          </p:nvSpPr>
          <p:spPr>
            <a:xfrm>
              <a:off x="751842" y="4880759"/>
              <a:ext cx="6726263" cy="646331"/>
            </a:xfrm>
            <a:prstGeom prst="rect">
              <a:avLst/>
            </a:prstGeom>
            <a:noFill/>
          </p:spPr>
          <p:txBody>
            <a:bodyPr wrap="square" rtlCol="0">
              <a:spAutoFit/>
            </a:bodyPr>
            <a:lstStyle/>
            <a:p>
              <a:r>
                <a:rPr lang="en-GB" dirty="0" err="1"/>
                <a:t>Trasversal</a:t>
              </a:r>
              <a:r>
                <a:rPr lang="en-GB" dirty="0"/>
                <a:t> mode could also oscillate, unless they are suppressed by spatial filtering</a:t>
              </a:r>
            </a:p>
          </p:txBody>
        </p:sp>
      </p:grpSp>
      <p:pic>
        <p:nvPicPr>
          <p:cNvPr id="13" name="Picture 2">
            <a:extLst>
              <a:ext uri="{FF2B5EF4-FFF2-40B4-BE49-F238E27FC236}">
                <a16:creationId xmlns:a16="http://schemas.microsoft.com/office/drawing/2014/main" id="{CA8A2437-FAF8-45AB-99A0-8A8E45930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313" y="1900051"/>
            <a:ext cx="4660651" cy="334401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9B105C74-A45E-43D3-970B-9A4D6A723EDF}"/>
              </a:ext>
            </a:extLst>
          </p:cNvPr>
          <p:cNvSpPr>
            <a:spLocks noGrp="1"/>
          </p:cNvSpPr>
          <p:nvPr>
            <p:ph type="sldNum" sz="quarter" idx="10"/>
          </p:nvPr>
        </p:nvSpPr>
        <p:spPr/>
        <p:txBody>
          <a:bodyPr/>
          <a:lstStyle/>
          <a:p>
            <a:pPr algn="ctr"/>
            <a:fld id="{12D39EAA-4E28-463F-9825-0792C837FE92}" type="slidenum">
              <a:rPr lang="en-GB" smtClean="0"/>
              <a:pPr algn="ctr"/>
              <a:t>15</a:t>
            </a:fld>
            <a:r>
              <a:rPr lang="en-GB"/>
              <a:t> / 52</a:t>
            </a:r>
            <a:endParaRPr lang="en-GB" dirty="0"/>
          </a:p>
        </p:txBody>
      </p:sp>
    </p:spTree>
    <p:extLst>
      <p:ext uri="{BB962C8B-B14F-4D97-AF65-F5344CB8AC3E}">
        <p14:creationId xmlns:p14="http://schemas.microsoft.com/office/powerpoint/2010/main" val="55155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3739-25BF-4B7B-8AC4-0B2385F2BC97}"/>
              </a:ext>
            </a:extLst>
          </p:cNvPr>
          <p:cNvSpPr>
            <a:spLocks noGrp="1"/>
          </p:cNvSpPr>
          <p:nvPr>
            <p:ph type="title"/>
          </p:nvPr>
        </p:nvSpPr>
        <p:spPr>
          <a:xfrm>
            <a:off x="179999" y="180000"/>
            <a:ext cx="11825035" cy="757130"/>
          </a:xfrm>
        </p:spPr>
        <p:txBody>
          <a:bodyPr/>
          <a:lstStyle/>
          <a:p>
            <a:r>
              <a:rPr lang="en-GB" dirty="0"/>
              <a:t>Homogenous Medium</a:t>
            </a:r>
          </a:p>
        </p:txBody>
      </p:sp>
      <p:pic>
        <p:nvPicPr>
          <p:cNvPr id="2050" name="Picture 2">
            <a:extLst>
              <a:ext uri="{FF2B5EF4-FFF2-40B4-BE49-F238E27FC236}">
                <a16:creationId xmlns:a16="http://schemas.microsoft.com/office/drawing/2014/main" id="{35334C57-B7B7-4C74-8606-3380EE867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029" y="1395262"/>
            <a:ext cx="5750379" cy="41258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AF98F8-5B86-42AF-B348-9CE2D5D97596}"/>
              </a:ext>
            </a:extLst>
          </p:cNvPr>
          <p:cNvSpPr txBox="1"/>
          <p:nvPr/>
        </p:nvSpPr>
        <p:spPr>
          <a:xfrm>
            <a:off x="340426" y="1611086"/>
            <a:ext cx="5514603" cy="923330"/>
          </a:xfrm>
          <a:prstGeom prst="rect">
            <a:avLst/>
          </a:prstGeom>
          <a:noFill/>
        </p:spPr>
        <p:txBody>
          <a:bodyPr wrap="square" rtlCol="0">
            <a:spAutoFit/>
          </a:bodyPr>
          <a:lstStyle/>
          <a:p>
            <a:pPr algn="just"/>
            <a:r>
              <a:rPr lang="en-GB" dirty="0"/>
              <a:t>At the start many mode can oscillate because the gain of the medium is high and the light intensity inside the cavity is small compared to the </a:t>
            </a:r>
            <a:r>
              <a:rPr lang="en-GB" dirty="0" err="1"/>
              <a:t>I</a:t>
            </a:r>
            <a:r>
              <a:rPr lang="en-GB" baseline="-25000" dirty="0" err="1"/>
              <a:t>sat</a:t>
            </a:r>
            <a:endParaRPr lang="en-GB" baseline="-25000" dirty="0"/>
          </a:p>
        </p:txBody>
      </p:sp>
      <p:sp>
        <p:nvSpPr>
          <p:cNvPr id="4" name="TextBox 3">
            <a:extLst>
              <a:ext uri="{FF2B5EF4-FFF2-40B4-BE49-F238E27FC236}">
                <a16:creationId xmlns:a16="http://schemas.microsoft.com/office/drawing/2014/main" id="{E2A0758D-15AD-4FE4-9799-3DEECEA438A6}"/>
              </a:ext>
            </a:extLst>
          </p:cNvPr>
          <p:cNvSpPr txBox="1"/>
          <p:nvPr/>
        </p:nvSpPr>
        <p:spPr>
          <a:xfrm>
            <a:off x="340425" y="3162795"/>
            <a:ext cx="5514603" cy="646331"/>
          </a:xfrm>
          <a:prstGeom prst="rect">
            <a:avLst/>
          </a:prstGeom>
          <a:noFill/>
        </p:spPr>
        <p:txBody>
          <a:bodyPr wrap="square" rtlCol="0">
            <a:spAutoFit/>
          </a:bodyPr>
          <a:lstStyle/>
          <a:p>
            <a:pPr algn="just"/>
            <a:r>
              <a:rPr lang="en-GB" dirty="0"/>
              <a:t>Increasing the intensity of the light, the gain is reduced by the saturation for all the mode</a:t>
            </a:r>
          </a:p>
        </p:txBody>
      </p:sp>
      <p:sp>
        <p:nvSpPr>
          <p:cNvPr id="6" name="TextBox 5">
            <a:extLst>
              <a:ext uri="{FF2B5EF4-FFF2-40B4-BE49-F238E27FC236}">
                <a16:creationId xmlns:a16="http://schemas.microsoft.com/office/drawing/2014/main" id="{FAC10983-4250-4942-986C-5A8F07157654}"/>
              </a:ext>
            </a:extLst>
          </p:cNvPr>
          <p:cNvSpPr txBox="1"/>
          <p:nvPr/>
        </p:nvSpPr>
        <p:spPr>
          <a:xfrm>
            <a:off x="340426" y="4437505"/>
            <a:ext cx="5514602" cy="646331"/>
          </a:xfrm>
          <a:prstGeom prst="rect">
            <a:avLst/>
          </a:prstGeom>
          <a:noFill/>
        </p:spPr>
        <p:txBody>
          <a:bodyPr wrap="square" rtlCol="0">
            <a:spAutoFit/>
          </a:bodyPr>
          <a:lstStyle/>
          <a:p>
            <a:pPr algn="just"/>
            <a:r>
              <a:rPr lang="en-GB" dirty="0"/>
              <a:t>Only few modes (or one) could be </a:t>
            </a:r>
            <a:r>
              <a:rPr lang="en-GB" dirty="0" err="1"/>
              <a:t>mantained</a:t>
            </a:r>
            <a:r>
              <a:rPr lang="en-GB" dirty="0"/>
              <a:t> on the steady state</a:t>
            </a:r>
          </a:p>
        </p:txBody>
      </p:sp>
      <p:sp>
        <p:nvSpPr>
          <p:cNvPr id="5" name="Rectangle 4">
            <a:extLst>
              <a:ext uri="{FF2B5EF4-FFF2-40B4-BE49-F238E27FC236}">
                <a16:creationId xmlns:a16="http://schemas.microsoft.com/office/drawing/2014/main" id="{9C9A4C9F-2768-48F6-B121-D2F9F3E2F84D}"/>
              </a:ext>
            </a:extLst>
          </p:cNvPr>
          <p:cNvSpPr/>
          <p:nvPr/>
        </p:nvSpPr>
        <p:spPr>
          <a:xfrm>
            <a:off x="8106888" y="3831771"/>
            <a:ext cx="811481" cy="143691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Slide Number Placeholder 7">
            <a:extLst>
              <a:ext uri="{FF2B5EF4-FFF2-40B4-BE49-F238E27FC236}">
                <a16:creationId xmlns:a16="http://schemas.microsoft.com/office/drawing/2014/main" id="{EFC62BBB-28A9-4EBB-B35F-36015EC9F9B9}"/>
              </a:ext>
            </a:extLst>
          </p:cNvPr>
          <p:cNvSpPr>
            <a:spLocks noGrp="1"/>
          </p:cNvSpPr>
          <p:nvPr>
            <p:ph type="sldNum" sz="quarter" idx="10"/>
          </p:nvPr>
        </p:nvSpPr>
        <p:spPr/>
        <p:txBody>
          <a:bodyPr/>
          <a:lstStyle/>
          <a:p>
            <a:pPr algn="ctr"/>
            <a:fld id="{12D39EAA-4E28-463F-9825-0792C837FE92}" type="slidenum">
              <a:rPr lang="en-GB" smtClean="0"/>
              <a:pPr algn="ctr"/>
              <a:t>16</a:t>
            </a:fld>
            <a:r>
              <a:rPr lang="en-GB"/>
              <a:t> / 52</a:t>
            </a:r>
            <a:endParaRPr lang="en-GB" dirty="0"/>
          </a:p>
        </p:txBody>
      </p:sp>
    </p:spTree>
    <p:extLst>
      <p:ext uri="{BB962C8B-B14F-4D97-AF65-F5344CB8AC3E}">
        <p14:creationId xmlns:p14="http://schemas.microsoft.com/office/powerpoint/2010/main" val="154687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FED1-9BD1-40B3-AB75-D815B6E7E2E3}"/>
              </a:ext>
            </a:extLst>
          </p:cNvPr>
          <p:cNvSpPr>
            <a:spLocks noGrp="1"/>
          </p:cNvSpPr>
          <p:nvPr>
            <p:ph type="title"/>
          </p:nvPr>
        </p:nvSpPr>
        <p:spPr>
          <a:xfrm>
            <a:off x="179999" y="180000"/>
            <a:ext cx="11825035" cy="757130"/>
          </a:xfrm>
        </p:spPr>
        <p:txBody>
          <a:bodyPr/>
          <a:lstStyle/>
          <a:p>
            <a:r>
              <a:rPr lang="en-GB" dirty="0"/>
              <a:t>Inhomogeneous Medium</a:t>
            </a:r>
          </a:p>
        </p:txBody>
      </p:sp>
      <p:pic>
        <p:nvPicPr>
          <p:cNvPr id="3074" name="Picture 2" descr="Broadening of Gain and Its Bearing on the Laser Subtleties | Springer  Nature Link">
            <a:extLst>
              <a:ext uri="{FF2B5EF4-FFF2-40B4-BE49-F238E27FC236}">
                <a16:creationId xmlns:a16="http://schemas.microsoft.com/office/drawing/2014/main" id="{B20F0C15-1EE5-4CD9-809E-67283BF31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210" y="2072751"/>
            <a:ext cx="5623524" cy="2807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055180-3C67-4486-8278-2CE56DB82FAC}"/>
              </a:ext>
            </a:extLst>
          </p:cNvPr>
          <p:cNvSpPr txBox="1"/>
          <p:nvPr/>
        </p:nvSpPr>
        <p:spPr>
          <a:xfrm>
            <a:off x="300840" y="1611086"/>
            <a:ext cx="5623524" cy="923330"/>
          </a:xfrm>
          <a:prstGeom prst="rect">
            <a:avLst/>
          </a:prstGeom>
          <a:noFill/>
        </p:spPr>
        <p:txBody>
          <a:bodyPr wrap="square" rtlCol="0">
            <a:spAutoFit/>
          </a:bodyPr>
          <a:lstStyle/>
          <a:p>
            <a:pPr algn="just"/>
            <a:r>
              <a:rPr lang="en-GB" dirty="0"/>
              <a:t>At the start many mode can oscillate because the gain of the medium is high and the light intensity inside the cavity is small compared to the </a:t>
            </a:r>
            <a:r>
              <a:rPr lang="en-GB" dirty="0" err="1"/>
              <a:t>I</a:t>
            </a:r>
            <a:r>
              <a:rPr lang="en-GB" baseline="-25000" dirty="0" err="1"/>
              <a:t>sat</a:t>
            </a:r>
            <a:endParaRPr lang="en-GB" baseline="-25000" dirty="0"/>
          </a:p>
        </p:txBody>
      </p:sp>
      <p:sp>
        <p:nvSpPr>
          <p:cNvPr id="7" name="TextBox 6">
            <a:extLst>
              <a:ext uri="{FF2B5EF4-FFF2-40B4-BE49-F238E27FC236}">
                <a16:creationId xmlns:a16="http://schemas.microsoft.com/office/drawing/2014/main" id="{49A41AA9-7CA5-430D-9561-C7135C15FC98}"/>
              </a:ext>
            </a:extLst>
          </p:cNvPr>
          <p:cNvSpPr txBox="1"/>
          <p:nvPr/>
        </p:nvSpPr>
        <p:spPr>
          <a:xfrm>
            <a:off x="300840" y="3014914"/>
            <a:ext cx="5623524" cy="1200329"/>
          </a:xfrm>
          <a:prstGeom prst="rect">
            <a:avLst/>
          </a:prstGeom>
          <a:noFill/>
        </p:spPr>
        <p:txBody>
          <a:bodyPr wrap="square" rtlCol="0">
            <a:spAutoFit/>
          </a:bodyPr>
          <a:lstStyle/>
          <a:p>
            <a:pPr algn="just"/>
            <a:r>
              <a:rPr lang="en-GB" dirty="0"/>
              <a:t>Increasing the intensity of the light, the gain is reduced by the saturation almost independently for each mode. Each atom population resonating with the mode frequencies will be depleted creating a hole in the gain spectrum</a:t>
            </a:r>
          </a:p>
        </p:txBody>
      </p:sp>
      <p:sp>
        <p:nvSpPr>
          <p:cNvPr id="9" name="TextBox 8">
            <a:extLst>
              <a:ext uri="{FF2B5EF4-FFF2-40B4-BE49-F238E27FC236}">
                <a16:creationId xmlns:a16="http://schemas.microsoft.com/office/drawing/2014/main" id="{AED852A7-8197-4EE5-9BBC-07F4947BCB45}"/>
              </a:ext>
            </a:extLst>
          </p:cNvPr>
          <p:cNvSpPr txBox="1"/>
          <p:nvPr/>
        </p:nvSpPr>
        <p:spPr>
          <a:xfrm>
            <a:off x="300840" y="4695742"/>
            <a:ext cx="5514603" cy="369332"/>
          </a:xfrm>
          <a:prstGeom prst="rect">
            <a:avLst/>
          </a:prstGeom>
          <a:noFill/>
        </p:spPr>
        <p:txBody>
          <a:bodyPr wrap="square" rtlCol="0">
            <a:spAutoFit/>
          </a:bodyPr>
          <a:lstStyle/>
          <a:p>
            <a:pPr algn="just"/>
            <a:r>
              <a:rPr lang="en-GB" dirty="0"/>
              <a:t>Many mode can oscillate</a:t>
            </a:r>
          </a:p>
        </p:txBody>
      </p:sp>
      <p:sp>
        <p:nvSpPr>
          <p:cNvPr id="4" name="Slide Number Placeholder 3">
            <a:extLst>
              <a:ext uri="{FF2B5EF4-FFF2-40B4-BE49-F238E27FC236}">
                <a16:creationId xmlns:a16="http://schemas.microsoft.com/office/drawing/2014/main" id="{1CF60B99-40CB-4B82-AD2C-5CF0293FEAB7}"/>
              </a:ext>
            </a:extLst>
          </p:cNvPr>
          <p:cNvSpPr>
            <a:spLocks noGrp="1"/>
          </p:cNvSpPr>
          <p:nvPr>
            <p:ph type="sldNum" sz="quarter" idx="10"/>
          </p:nvPr>
        </p:nvSpPr>
        <p:spPr/>
        <p:txBody>
          <a:bodyPr/>
          <a:lstStyle/>
          <a:p>
            <a:pPr algn="ctr"/>
            <a:fld id="{12D39EAA-4E28-463F-9825-0792C837FE92}" type="slidenum">
              <a:rPr lang="en-GB" smtClean="0"/>
              <a:pPr algn="ctr"/>
              <a:t>17</a:t>
            </a:fld>
            <a:r>
              <a:rPr lang="en-GB"/>
              <a:t> / 52</a:t>
            </a:r>
            <a:endParaRPr lang="en-GB" dirty="0"/>
          </a:p>
        </p:txBody>
      </p:sp>
    </p:spTree>
    <p:extLst>
      <p:ext uri="{BB962C8B-B14F-4D97-AF65-F5344CB8AC3E}">
        <p14:creationId xmlns:p14="http://schemas.microsoft.com/office/powerpoint/2010/main" val="353833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30B5-7EE4-4F4B-8234-A4A5A419AEA9}"/>
              </a:ext>
            </a:extLst>
          </p:cNvPr>
          <p:cNvSpPr>
            <a:spLocks noGrp="1"/>
          </p:cNvSpPr>
          <p:nvPr>
            <p:ph type="title"/>
          </p:nvPr>
        </p:nvSpPr>
        <p:spPr>
          <a:xfrm>
            <a:off x="179999" y="180000"/>
            <a:ext cx="11825035" cy="757130"/>
          </a:xfrm>
        </p:spPr>
        <p:txBody>
          <a:bodyPr/>
          <a:lstStyle/>
          <a:p>
            <a:r>
              <a:rPr lang="en-GB" dirty="0"/>
              <a:t>Spatial Hole Burning</a:t>
            </a:r>
          </a:p>
        </p:txBody>
      </p:sp>
      <p:pic>
        <p:nvPicPr>
          <p:cNvPr id="4098" name="Picture 2" descr="Spatial hole burning in linear laser cavity diagram">
            <a:extLst>
              <a:ext uri="{FF2B5EF4-FFF2-40B4-BE49-F238E27FC236}">
                <a16:creationId xmlns:a16="http://schemas.microsoft.com/office/drawing/2014/main" id="{CEAA2D24-0658-4D7F-97A1-2F6452B3F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522" y="1810574"/>
            <a:ext cx="5059136" cy="3372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9AF36A-9A9E-4A3E-AB20-254742BB0BB1}"/>
              </a:ext>
            </a:extLst>
          </p:cNvPr>
          <p:cNvSpPr txBox="1"/>
          <p:nvPr/>
        </p:nvSpPr>
        <p:spPr>
          <a:xfrm>
            <a:off x="791689" y="2014848"/>
            <a:ext cx="5304312" cy="646331"/>
          </a:xfrm>
          <a:prstGeom prst="rect">
            <a:avLst/>
          </a:prstGeom>
          <a:noFill/>
        </p:spPr>
        <p:txBody>
          <a:bodyPr wrap="square" rtlCol="0">
            <a:spAutoFit/>
          </a:bodyPr>
          <a:lstStyle/>
          <a:p>
            <a:pPr algn="just"/>
            <a:r>
              <a:rPr lang="en-GB" dirty="0"/>
              <a:t>In a linear cavity, the field is a standing wave inside the laser medium</a:t>
            </a:r>
          </a:p>
        </p:txBody>
      </p:sp>
      <p:sp>
        <p:nvSpPr>
          <p:cNvPr id="4" name="TextBox 3">
            <a:extLst>
              <a:ext uri="{FF2B5EF4-FFF2-40B4-BE49-F238E27FC236}">
                <a16:creationId xmlns:a16="http://schemas.microsoft.com/office/drawing/2014/main" id="{521D4B24-B4A8-468A-9AC2-02B7108C8F66}"/>
              </a:ext>
            </a:extLst>
          </p:cNvPr>
          <p:cNvSpPr txBox="1"/>
          <p:nvPr/>
        </p:nvSpPr>
        <p:spPr>
          <a:xfrm>
            <a:off x="791688" y="3162796"/>
            <a:ext cx="5304312" cy="646331"/>
          </a:xfrm>
          <a:prstGeom prst="rect">
            <a:avLst/>
          </a:prstGeom>
          <a:noFill/>
        </p:spPr>
        <p:txBody>
          <a:bodyPr wrap="square" rtlCol="0">
            <a:spAutoFit/>
          </a:bodyPr>
          <a:lstStyle/>
          <a:p>
            <a:pPr algn="just"/>
            <a:r>
              <a:rPr lang="en-GB" dirty="0"/>
              <a:t>The laser medium will saturate where there is constructive interference</a:t>
            </a:r>
          </a:p>
        </p:txBody>
      </p:sp>
      <p:sp>
        <p:nvSpPr>
          <p:cNvPr id="6" name="TextBox 5">
            <a:extLst>
              <a:ext uri="{FF2B5EF4-FFF2-40B4-BE49-F238E27FC236}">
                <a16:creationId xmlns:a16="http://schemas.microsoft.com/office/drawing/2014/main" id="{09AA45CC-E074-4BDD-BAEB-B6CC58673EF9}"/>
              </a:ext>
            </a:extLst>
          </p:cNvPr>
          <p:cNvSpPr txBox="1"/>
          <p:nvPr/>
        </p:nvSpPr>
        <p:spPr>
          <a:xfrm>
            <a:off x="791688" y="4372099"/>
            <a:ext cx="5304312" cy="369332"/>
          </a:xfrm>
          <a:prstGeom prst="rect">
            <a:avLst/>
          </a:prstGeom>
          <a:noFill/>
        </p:spPr>
        <p:txBody>
          <a:bodyPr wrap="square" rtlCol="0">
            <a:spAutoFit/>
          </a:bodyPr>
          <a:lstStyle/>
          <a:p>
            <a:pPr algn="just"/>
            <a:r>
              <a:rPr lang="en-GB" dirty="0"/>
              <a:t>Gain remain high on the node, promoting other modes</a:t>
            </a:r>
          </a:p>
        </p:txBody>
      </p:sp>
      <p:sp>
        <p:nvSpPr>
          <p:cNvPr id="7" name="Slide Number Placeholder 6">
            <a:extLst>
              <a:ext uri="{FF2B5EF4-FFF2-40B4-BE49-F238E27FC236}">
                <a16:creationId xmlns:a16="http://schemas.microsoft.com/office/drawing/2014/main" id="{0DF50059-E06B-426A-B483-8916D3FD9CBB}"/>
              </a:ext>
            </a:extLst>
          </p:cNvPr>
          <p:cNvSpPr>
            <a:spLocks noGrp="1"/>
          </p:cNvSpPr>
          <p:nvPr>
            <p:ph type="sldNum" sz="quarter" idx="10"/>
          </p:nvPr>
        </p:nvSpPr>
        <p:spPr/>
        <p:txBody>
          <a:bodyPr/>
          <a:lstStyle/>
          <a:p>
            <a:pPr algn="ctr"/>
            <a:fld id="{12D39EAA-4E28-463F-9825-0792C837FE92}" type="slidenum">
              <a:rPr lang="en-GB" smtClean="0"/>
              <a:pPr algn="ctr"/>
              <a:t>18</a:t>
            </a:fld>
            <a:r>
              <a:rPr lang="en-GB"/>
              <a:t> / 52</a:t>
            </a:r>
            <a:endParaRPr lang="en-GB" dirty="0"/>
          </a:p>
        </p:txBody>
      </p:sp>
    </p:spTree>
    <p:extLst>
      <p:ext uri="{BB962C8B-B14F-4D97-AF65-F5344CB8AC3E}">
        <p14:creationId xmlns:p14="http://schemas.microsoft.com/office/powerpoint/2010/main" val="3236958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BD-F012-4711-96DC-2C4B26DE4072}"/>
              </a:ext>
            </a:extLst>
          </p:cNvPr>
          <p:cNvSpPr>
            <a:spLocks noGrp="1"/>
          </p:cNvSpPr>
          <p:nvPr>
            <p:ph type="title"/>
          </p:nvPr>
        </p:nvSpPr>
        <p:spPr>
          <a:xfrm>
            <a:off x="179999" y="180000"/>
            <a:ext cx="11825035" cy="757130"/>
          </a:xfrm>
        </p:spPr>
        <p:txBody>
          <a:bodyPr/>
          <a:lstStyle/>
          <a:p>
            <a:r>
              <a:rPr lang="en-GB" dirty="0"/>
              <a:t>Single Longitudinal Mode Laser</a:t>
            </a:r>
          </a:p>
        </p:txBody>
      </p:sp>
      <p:sp>
        <p:nvSpPr>
          <p:cNvPr id="3" name="TextShape 2">
            <a:extLst>
              <a:ext uri="{FF2B5EF4-FFF2-40B4-BE49-F238E27FC236}">
                <a16:creationId xmlns:a16="http://schemas.microsoft.com/office/drawing/2014/main" id="{25764FF0-55E7-4B84-85CB-6D9048E5D67A}"/>
              </a:ext>
            </a:extLst>
          </p:cNvPr>
          <p:cNvSpPr txBox="1"/>
          <p:nvPr/>
        </p:nvSpPr>
        <p:spPr>
          <a:xfrm>
            <a:off x="6027365" y="5792040"/>
            <a:ext cx="5693579" cy="252500"/>
          </a:xfrm>
          <a:prstGeom prst="rect">
            <a:avLst/>
          </a:prstGeom>
          <a:noFill/>
          <a:ln>
            <a:noFill/>
          </a:ln>
        </p:spPr>
        <p:txBody>
          <a:bodyPr lIns="90000" tIns="45000" rIns="90000" bIns="45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strike="noStrike" spc="-1">
                <a:solidFill>
                  <a:srgbClr val="0054A6"/>
                </a:solidFill>
                <a:latin typeface="Arial"/>
              </a:rPr>
              <a:t>International Journal of Optics, Volume: 2021, Issue: 1, First published: 28 July 2021, DOI: (10.1155/2021/6667015) </a:t>
            </a:r>
            <a:endParaRPr lang="en-GB" sz="800" b="0" strike="noStrike" spc="-1">
              <a:solidFill>
                <a:srgbClr val="000000"/>
              </a:solidFill>
              <a:latin typeface="Arial"/>
            </a:endParaRPr>
          </a:p>
        </p:txBody>
      </p:sp>
      <p:pic>
        <p:nvPicPr>
          <p:cNvPr id="4" name="Main graphic">
            <a:extLst>
              <a:ext uri="{FF2B5EF4-FFF2-40B4-BE49-F238E27FC236}">
                <a16:creationId xmlns:a16="http://schemas.microsoft.com/office/drawing/2014/main" id="{6445291E-8847-405A-B7D0-C888AC5D2B64}"/>
              </a:ext>
            </a:extLst>
          </p:cNvPr>
          <p:cNvPicPr/>
          <p:nvPr/>
        </p:nvPicPr>
        <p:blipFill>
          <a:blip r:embed="rId2"/>
          <a:stretch/>
        </p:blipFill>
        <p:spPr>
          <a:xfrm>
            <a:off x="6524551" y="1708174"/>
            <a:ext cx="3921120" cy="3809880"/>
          </a:xfrm>
          <a:prstGeom prst="rect">
            <a:avLst/>
          </a:prstGeom>
          <a:ln>
            <a:noFill/>
          </a:ln>
        </p:spPr>
      </p:pic>
      <p:sp>
        <p:nvSpPr>
          <p:cNvPr id="5" name="TextBox 4">
            <a:extLst>
              <a:ext uri="{FF2B5EF4-FFF2-40B4-BE49-F238E27FC236}">
                <a16:creationId xmlns:a16="http://schemas.microsoft.com/office/drawing/2014/main" id="{3B8E2014-EF35-416D-AFC5-BF44D3E1CF13}"/>
              </a:ext>
            </a:extLst>
          </p:cNvPr>
          <p:cNvSpPr txBox="1"/>
          <p:nvPr/>
        </p:nvSpPr>
        <p:spPr>
          <a:xfrm>
            <a:off x="613557" y="1708174"/>
            <a:ext cx="5605153" cy="646331"/>
          </a:xfrm>
          <a:prstGeom prst="rect">
            <a:avLst/>
          </a:prstGeom>
          <a:noFill/>
        </p:spPr>
        <p:txBody>
          <a:bodyPr wrap="square" rtlCol="0">
            <a:spAutoFit/>
          </a:bodyPr>
          <a:lstStyle/>
          <a:p>
            <a:r>
              <a:rPr lang="en-GB" dirty="0"/>
              <a:t>To avoid multiple longitudinal modes to oscillate it is necessary to:</a:t>
            </a:r>
          </a:p>
        </p:txBody>
      </p:sp>
      <p:sp>
        <p:nvSpPr>
          <p:cNvPr id="6" name="TextBox 5">
            <a:extLst>
              <a:ext uri="{FF2B5EF4-FFF2-40B4-BE49-F238E27FC236}">
                <a16:creationId xmlns:a16="http://schemas.microsoft.com/office/drawing/2014/main" id="{ECF2EC64-1A50-43CA-8957-65670C39877F}"/>
              </a:ext>
            </a:extLst>
          </p:cNvPr>
          <p:cNvSpPr txBox="1"/>
          <p:nvPr/>
        </p:nvSpPr>
        <p:spPr>
          <a:xfrm>
            <a:off x="613559" y="2573246"/>
            <a:ext cx="5605153" cy="646331"/>
          </a:xfrm>
          <a:prstGeom prst="rect">
            <a:avLst/>
          </a:prstGeom>
          <a:noFill/>
        </p:spPr>
        <p:txBody>
          <a:bodyPr wrap="square" rtlCol="0">
            <a:spAutoFit/>
          </a:bodyPr>
          <a:lstStyle/>
          <a:p>
            <a:pPr marL="285750" indent="-285750">
              <a:buFont typeface="Arial" panose="020B0604020202020204" pitchFamily="34" charset="0"/>
              <a:buChar char="•"/>
            </a:pPr>
            <a:r>
              <a:rPr lang="en-GB"/>
              <a:t>reduce the number of mode inside the gain bandwidth by increasing the free spectral range, i.e. short cavity;</a:t>
            </a:r>
          </a:p>
        </p:txBody>
      </p:sp>
      <p:sp>
        <p:nvSpPr>
          <p:cNvPr id="7" name="TextBox 6">
            <a:extLst>
              <a:ext uri="{FF2B5EF4-FFF2-40B4-BE49-F238E27FC236}">
                <a16:creationId xmlns:a16="http://schemas.microsoft.com/office/drawing/2014/main" id="{2286F351-DF8A-494E-8DC8-1467E0DD1649}"/>
              </a:ext>
            </a:extLst>
          </p:cNvPr>
          <p:cNvSpPr txBox="1"/>
          <p:nvPr/>
        </p:nvSpPr>
        <p:spPr>
          <a:xfrm>
            <a:off x="613559" y="3438318"/>
            <a:ext cx="5605153" cy="369332"/>
          </a:xfrm>
          <a:prstGeom prst="rect">
            <a:avLst/>
          </a:prstGeom>
          <a:noFill/>
        </p:spPr>
        <p:txBody>
          <a:bodyPr wrap="square" rtlCol="0">
            <a:spAutoFit/>
          </a:bodyPr>
          <a:lstStyle/>
          <a:p>
            <a:pPr marL="285750" indent="-285750">
              <a:buFont typeface="Arial" panose="020B0604020202020204" pitchFamily="34" charset="0"/>
              <a:buChar char="•"/>
            </a:pPr>
            <a:r>
              <a:rPr lang="en-GB"/>
              <a:t>reduce the small signal gain;</a:t>
            </a:r>
          </a:p>
        </p:txBody>
      </p:sp>
      <p:sp>
        <p:nvSpPr>
          <p:cNvPr id="8" name="TextBox 7">
            <a:extLst>
              <a:ext uri="{FF2B5EF4-FFF2-40B4-BE49-F238E27FC236}">
                <a16:creationId xmlns:a16="http://schemas.microsoft.com/office/drawing/2014/main" id="{07AD0AD3-07D6-4295-87A7-58D29DE79D25}"/>
              </a:ext>
            </a:extLst>
          </p:cNvPr>
          <p:cNvSpPr txBox="1"/>
          <p:nvPr/>
        </p:nvSpPr>
        <p:spPr>
          <a:xfrm>
            <a:off x="613558" y="4026391"/>
            <a:ext cx="5605153" cy="646331"/>
          </a:xfrm>
          <a:prstGeom prst="rect">
            <a:avLst/>
          </a:prstGeom>
          <a:noFill/>
        </p:spPr>
        <p:txBody>
          <a:bodyPr wrap="square" rtlCol="0">
            <a:spAutoFit/>
          </a:bodyPr>
          <a:lstStyle/>
          <a:p>
            <a:pPr marL="285750" indent="-285750">
              <a:buFont typeface="Arial" panose="020B0604020202020204" pitchFamily="34" charset="0"/>
              <a:buChar char="•"/>
            </a:pPr>
            <a:r>
              <a:rPr lang="en-GB"/>
              <a:t>suppress unwanted modes, i.e. adding an etalon in the cavity</a:t>
            </a:r>
          </a:p>
        </p:txBody>
      </p:sp>
      <p:sp>
        <p:nvSpPr>
          <p:cNvPr id="9" name="TextBox 8">
            <a:extLst>
              <a:ext uri="{FF2B5EF4-FFF2-40B4-BE49-F238E27FC236}">
                <a16:creationId xmlns:a16="http://schemas.microsoft.com/office/drawing/2014/main" id="{7EA70606-8411-470A-8D8F-9B08FF68B6DA}"/>
              </a:ext>
            </a:extLst>
          </p:cNvPr>
          <p:cNvSpPr txBox="1"/>
          <p:nvPr/>
        </p:nvSpPr>
        <p:spPr>
          <a:xfrm>
            <a:off x="613557" y="4891462"/>
            <a:ext cx="5605153" cy="369332"/>
          </a:xfrm>
          <a:prstGeom prst="rect">
            <a:avLst/>
          </a:prstGeom>
          <a:noFill/>
        </p:spPr>
        <p:txBody>
          <a:bodyPr wrap="square" rtlCol="0">
            <a:spAutoFit/>
          </a:bodyPr>
          <a:lstStyle/>
          <a:p>
            <a:pPr marL="285750" indent="-285750">
              <a:buFont typeface="Arial" panose="020B0604020202020204" pitchFamily="34" charset="0"/>
              <a:buChar char="•"/>
            </a:pPr>
            <a:r>
              <a:rPr lang="en-GB" dirty="0"/>
              <a:t>avoid hole burning by using ring cavity</a:t>
            </a:r>
          </a:p>
        </p:txBody>
      </p:sp>
      <p:sp>
        <p:nvSpPr>
          <p:cNvPr id="11" name="Slide Number Placeholder 10">
            <a:extLst>
              <a:ext uri="{FF2B5EF4-FFF2-40B4-BE49-F238E27FC236}">
                <a16:creationId xmlns:a16="http://schemas.microsoft.com/office/drawing/2014/main" id="{FD2AA1F9-9F3E-49C8-A491-28FC3ED33B8D}"/>
              </a:ext>
            </a:extLst>
          </p:cNvPr>
          <p:cNvSpPr>
            <a:spLocks noGrp="1"/>
          </p:cNvSpPr>
          <p:nvPr>
            <p:ph type="sldNum" sz="quarter" idx="10"/>
          </p:nvPr>
        </p:nvSpPr>
        <p:spPr/>
        <p:txBody>
          <a:bodyPr/>
          <a:lstStyle/>
          <a:p>
            <a:pPr algn="ctr"/>
            <a:fld id="{12D39EAA-4E28-463F-9825-0792C837FE92}" type="slidenum">
              <a:rPr lang="en-GB" smtClean="0"/>
              <a:pPr algn="ctr"/>
              <a:t>19</a:t>
            </a:fld>
            <a:r>
              <a:rPr lang="en-GB"/>
              <a:t> / 52</a:t>
            </a:r>
            <a:endParaRPr lang="en-GB" dirty="0"/>
          </a:p>
        </p:txBody>
      </p:sp>
    </p:spTree>
    <p:extLst>
      <p:ext uri="{BB962C8B-B14F-4D97-AF65-F5344CB8AC3E}">
        <p14:creationId xmlns:p14="http://schemas.microsoft.com/office/powerpoint/2010/main" val="191413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74FA5-287C-4C20-A72B-A11E4F492B47}"/>
              </a:ext>
            </a:extLst>
          </p:cNvPr>
          <p:cNvSpPr>
            <a:spLocks noGrp="1"/>
          </p:cNvSpPr>
          <p:nvPr>
            <p:ph type="title"/>
          </p:nvPr>
        </p:nvSpPr>
        <p:spPr>
          <a:xfrm>
            <a:off x="179999" y="180000"/>
            <a:ext cx="11825035" cy="757130"/>
          </a:xfrm>
        </p:spPr>
        <p:txBody>
          <a:bodyPr/>
          <a:lstStyle/>
          <a:p>
            <a:r>
              <a:rPr lang="en-GB"/>
              <a:t>Summary</a:t>
            </a:r>
          </a:p>
        </p:txBody>
      </p:sp>
      <p:sp>
        <p:nvSpPr>
          <p:cNvPr id="5" name="TextBox 4">
            <a:extLst>
              <a:ext uri="{FF2B5EF4-FFF2-40B4-BE49-F238E27FC236}">
                <a16:creationId xmlns:a16="http://schemas.microsoft.com/office/drawing/2014/main" id="{63E652C9-F44A-4E5E-9D38-806D5D6BDEA2}"/>
              </a:ext>
            </a:extLst>
          </p:cNvPr>
          <p:cNvSpPr txBox="1"/>
          <p:nvPr/>
        </p:nvSpPr>
        <p:spPr>
          <a:xfrm>
            <a:off x="2648772" y="1230814"/>
            <a:ext cx="1245854" cy="369332"/>
          </a:xfrm>
          <a:prstGeom prst="rect">
            <a:avLst/>
          </a:prstGeom>
          <a:noFill/>
        </p:spPr>
        <p:txBody>
          <a:bodyPr wrap="none" rtlCol="0">
            <a:spAutoFit/>
          </a:bodyPr>
          <a:lstStyle/>
          <a:p>
            <a:r>
              <a:rPr lang="en-GB" b="1" i="1" dirty="0"/>
              <a:t>Main Laser</a:t>
            </a:r>
          </a:p>
        </p:txBody>
      </p:sp>
      <p:grpSp>
        <p:nvGrpSpPr>
          <p:cNvPr id="17" name="Group 16">
            <a:extLst>
              <a:ext uri="{FF2B5EF4-FFF2-40B4-BE49-F238E27FC236}">
                <a16:creationId xmlns:a16="http://schemas.microsoft.com/office/drawing/2014/main" id="{1516A0F5-1FE6-4087-AF54-5092C4B0644E}"/>
              </a:ext>
            </a:extLst>
          </p:cNvPr>
          <p:cNvGrpSpPr/>
          <p:nvPr/>
        </p:nvGrpSpPr>
        <p:grpSpPr>
          <a:xfrm>
            <a:off x="4736849" y="1221034"/>
            <a:ext cx="4892943" cy="1248164"/>
            <a:chOff x="4117353" y="1696766"/>
            <a:chExt cx="4892943" cy="1248164"/>
          </a:xfrm>
        </p:grpSpPr>
        <p:sp>
          <p:nvSpPr>
            <p:cNvPr id="6" name="TextBox 5">
              <a:extLst>
                <a:ext uri="{FF2B5EF4-FFF2-40B4-BE49-F238E27FC236}">
                  <a16:creationId xmlns:a16="http://schemas.microsoft.com/office/drawing/2014/main" id="{163CAB3A-98C7-4BE1-A6ED-849D63B13616}"/>
                </a:ext>
              </a:extLst>
            </p:cNvPr>
            <p:cNvSpPr txBox="1"/>
            <p:nvPr/>
          </p:nvSpPr>
          <p:spPr>
            <a:xfrm>
              <a:off x="4117353" y="1696766"/>
              <a:ext cx="3788473" cy="369332"/>
            </a:xfrm>
            <a:prstGeom prst="rect">
              <a:avLst/>
            </a:prstGeom>
            <a:noFill/>
          </p:spPr>
          <p:txBody>
            <a:bodyPr wrap="none" rtlCol="0">
              <a:spAutoFit/>
            </a:bodyPr>
            <a:lstStyle/>
            <a:p>
              <a:r>
                <a:rPr lang="en-GB" dirty="0"/>
                <a:t>Light Amplification and Laser Amplifier</a:t>
              </a:r>
            </a:p>
          </p:txBody>
        </p:sp>
        <p:sp>
          <p:nvSpPr>
            <p:cNvPr id="8" name="TextBox 7">
              <a:extLst>
                <a:ext uri="{FF2B5EF4-FFF2-40B4-BE49-F238E27FC236}">
                  <a16:creationId xmlns:a16="http://schemas.microsoft.com/office/drawing/2014/main" id="{83139923-1034-4BF5-B683-7C7711A31900}"/>
                </a:ext>
              </a:extLst>
            </p:cNvPr>
            <p:cNvSpPr txBox="1"/>
            <p:nvPr/>
          </p:nvSpPr>
          <p:spPr>
            <a:xfrm>
              <a:off x="4117353" y="2136182"/>
              <a:ext cx="1614994" cy="369332"/>
            </a:xfrm>
            <a:prstGeom prst="rect">
              <a:avLst/>
            </a:prstGeom>
            <a:noFill/>
          </p:spPr>
          <p:txBody>
            <a:bodyPr wrap="none" rtlCol="0">
              <a:spAutoFit/>
            </a:bodyPr>
            <a:lstStyle/>
            <a:p>
              <a:r>
                <a:rPr lang="en-GB" dirty="0"/>
                <a:t>Laser Oscillator</a:t>
              </a:r>
            </a:p>
          </p:txBody>
        </p:sp>
        <p:sp>
          <p:nvSpPr>
            <p:cNvPr id="9" name="TextBox 8">
              <a:extLst>
                <a:ext uri="{FF2B5EF4-FFF2-40B4-BE49-F238E27FC236}">
                  <a16:creationId xmlns:a16="http://schemas.microsoft.com/office/drawing/2014/main" id="{F02141EE-7862-40F1-A723-4E39F494FB77}"/>
                </a:ext>
              </a:extLst>
            </p:cNvPr>
            <p:cNvSpPr txBox="1"/>
            <p:nvPr/>
          </p:nvSpPr>
          <p:spPr>
            <a:xfrm>
              <a:off x="4117353" y="2575598"/>
              <a:ext cx="4892943" cy="369332"/>
            </a:xfrm>
            <a:prstGeom prst="rect">
              <a:avLst/>
            </a:prstGeom>
            <a:noFill/>
          </p:spPr>
          <p:txBody>
            <a:bodyPr wrap="none" rtlCol="0">
              <a:spAutoFit/>
            </a:bodyPr>
            <a:lstStyle/>
            <a:p>
              <a:r>
                <a:rPr lang="en-GB" dirty="0"/>
                <a:t>Amplification, Beam Cleaning &amp; VIRGO Main Laser</a:t>
              </a:r>
            </a:p>
          </p:txBody>
        </p:sp>
      </p:grpSp>
      <p:sp>
        <p:nvSpPr>
          <p:cNvPr id="11" name="TextBox 10">
            <a:extLst>
              <a:ext uri="{FF2B5EF4-FFF2-40B4-BE49-F238E27FC236}">
                <a16:creationId xmlns:a16="http://schemas.microsoft.com/office/drawing/2014/main" id="{F1470734-788A-47CD-A71D-99F2105A5B42}"/>
              </a:ext>
            </a:extLst>
          </p:cNvPr>
          <p:cNvSpPr txBox="1"/>
          <p:nvPr/>
        </p:nvSpPr>
        <p:spPr>
          <a:xfrm>
            <a:off x="2648771" y="2716372"/>
            <a:ext cx="1879745" cy="369332"/>
          </a:xfrm>
          <a:prstGeom prst="rect">
            <a:avLst/>
          </a:prstGeom>
          <a:noFill/>
        </p:spPr>
        <p:txBody>
          <a:bodyPr wrap="none" rtlCol="0">
            <a:spAutoFit/>
          </a:bodyPr>
          <a:lstStyle/>
          <a:p>
            <a:r>
              <a:rPr lang="en-GB" b="1" i="1" dirty="0"/>
              <a:t>Non Linear Optics</a:t>
            </a:r>
          </a:p>
        </p:txBody>
      </p:sp>
      <p:grpSp>
        <p:nvGrpSpPr>
          <p:cNvPr id="18" name="Group 17">
            <a:extLst>
              <a:ext uri="{FF2B5EF4-FFF2-40B4-BE49-F238E27FC236}">
                <a16:creationId xmlns:a16="http://schemas.microsoft.com/office/drawing/2014/main" id="{26E63944-FA41-4084-B900-155D0E9B1694}"/>
              </a:ext>
            </a:extLst>
          </p:cNvPr>
          <p:cNvGrpSpPr/>
          <p:nvPr/>
        </p:nvGrpSpPr>
        <p:grpSpPr>
          <a:xfrm>
            <a:off x="4736849" y="2716372"/>
            <a:ext cx="2942665" cy="1248164"/>
            <a:chOff x="4117353" y="3454430"/>
            <a:chExt cx="2942665" cy="1248164"/>
          </a:xfrm>
        </p:grpSpPr>
        <p:sp>
          <p:nvSpPr>
            <p:cNvPr id="12" name="TextBox 11">
              <a:extLst>
                <a:ext uri="{FF2B5EF4-FFF2-40B4-BE49-F238E27FC236}">
                  <a16:creationId xmlns:a16="http://schemas.microsoft.com/office/drawing/2014/main" id="{880A1EDF-3686-41FA-9FB6-A6E26D92B23F}"/>
                </a:ext>
              </a:extLst>
            </p:cNvPr>
            <p:cNvSpPr txBox="1"/>
            <p:nvPr/>
          </p:nvSpPr>
          <p:spPr>
            <a:xfrm>
              <a:off x="4117353" y="3454430"/>
              <a:ext cx="2942665" cy="369332"/>
            </a:xfrm>
            <a:prstGeom prst="rect">
              <a:avLst/>
            </a:prstGeom>
            <a:noFill/>
          </p:spPr>
          <p:txBody>
            <a:bodyPr wrap="none" rtlCol="0">
              <a:spAutoFit/>
            </a:bodyPr>
            <a:lstStyle/>
            <a:p>
              <a:r>
                <a:rPr lang="en-GB"/>
                <a:t>Second Harmonic Generation</a:t>
              </a:r>
            </a:p>
          </p:txBody>
        </p:sp>
        <p:sp>
          <p:nvSpPr>
            <p:cNvPr id="13" name="TextBox 12">
              <a:extLst>
                <a:ext uri="{FF2B5EF4-FFF2-40B4-BE49-F238E27FC236}">
                  <a16:creationId xmlns:a16="http://schemas.microsoft.com/office/drawing/2014/main" id="{D03962D3-C829-400D-89C1-28951A6C6374}"/>
                </a:ext>
              </a:extLst>
            </p:cNvPr>
            <p:cNvSpPr txBox="1"/>
            <p:nvPr/>
          </p:nvSpPr>
          <p:spPr>
            <a:xfrm>
              <a:off x="4117353" y="3893846"/>
              <a:ext cx="1270669" cy="369332"/>
            </a:xfrm>
            <a:prstGeom prst="rect">
              <a:avLst/>
            </a:prstGeom>
            <a:noFill/>
          </p:spPr>
          <p:txBody>
            <a:bodyPr wrap="none" rtlCol="0">
              <a:spAutoFit/>
            </a:bodyPr>
            <a:lstStyle/>
            <a:p>
              <a:r>
                <a:rPr lang="en-GB"/>
                <a:t>Pockels Cell</a:t>
              </a:r>
            </a:p>
          </p:txBody>
        </p:sp>
        <p:sp>
          <p:nvSpPr>
            <p:cNvPr id="14" name="TextBox 13">
              <a:extLst>
                <a:ext uri="{FF2B5EF4-FFF2-40B4-BE49-F238E27FC236}">
                  <a16:creationId xmlns:a16="http://schemas.microsoft.com/office/drawing/2014/main" id="{DA174BC2-575D-414A-9175-C6779D27CB17}"/>
                </a:ext>
              </a:extLst>
            </p:cNvPr>
            <p:cNvSpPr txBox="1"/>
            <p:nvPr/>
          </p:nvSpPr>
          <p:spPr>
            <a:xfrm>
              <a:off x="4117353" y="4333262"/>
              <a:ext cx="1673471" cy="369332"/>
            </a:xfrm>
            <a:prstGeom prst="rect">
              <a:avLst/>
            </a:prstGeom>
            <a:noFill/>
          </p:spPr>
          <p:txBody>
            <a:bodyPr wrap="none" rtlCol="0">
              <a:spAutoFit/>
            </a:bodyPr>
            <a:lstStyle/>
            <a:p>
              <a:r>
                <a:rPr lang="en-GB"/>
                <a:t>Faraday Isolator</a:t>
              </a:r>
            </a:p>
          </p:txBody>
        </p:sp>
      </p:grpSp>
      <p:sp>
        <p:nvSpPr>
          <p:cNvPr id="15" name="TextBox 14">
            <a:extLst>
              <a:ext uri="{FF2B5EF4-FFF2-40B4-BE49-F238E27FC236}">
                <a16:creationId xmlns:a16="http://schemas.microsoft.com/office/drawing/2014/main" id="{C3A99FE9-7185-4DCD-99ED-4CC11159F722}"/>
              </a:ext>
            </a:extLst>
          </p:cNvPr>
          <p:cNvSpPr txBox="1"/>
          <p:nvPr/>
        </p:nvSpPr>
        <p:spPr>
          <a:xfrm>
            <a:off x="2648771" y="4211710"/>
            <a:ext cx="1718227" cy="369332"/>
          </a:xfrm>
          <a:prstGeom prst="rect">
            <a:avLst/>
          </a:prstGeom>
          <a:noFill/>
        </p:spPr>
        <p:txBody>
          <a:bodyPr wrap="none" rtlCol="0">
            <a:spAutoFit/>
          </a:bodyPr>
          <a:lstStyle/>
          <a:p>
            <a:r>
              <a:rPr lang="en-GB" b="1" i="1" dirty="0"/>
              <a:t>Sound and Light</a:t>
            </a:r>
          </a:p>
        </p:txBody>
      </p:sp>
      <p:grpSp>
        <p:nvGrpSpPr>
          <p:cNvPr id="19" name="Group 18">
            <a:extLst>
              <a:ext uri="{FF2B5EF4-FFF2-40B4-BE49-F238E27FC236}">
                <a16:creationId xmlns:a16="http://schemas.microsoft.com/office/drawing/2014/main" id="{7AA63C62-87E1-42A5-9FCA-28095005A950}"/>
              </a:ext>
            </a:extLst>
          </p:cNvPr>
          <p:cNvGrpSpPr/>
          <p:nvPr/>
        </p:nvGrpSpPr>
        <p:grpSpPr>
          <a:xfrm>
            <a:off x="4736849" y="4211710"/>
            <a:ext cx="2553007" cy="808749"/>
            <a:chOff x="4117353" y="5212094"/>
            <a:chExt cx="2553007" cy="808749"/>
          </a:xfrm>
        </p:grpSpPr>
        <p:sp>
          <p:nvSpPr>
            <p:cNvPr id="2" name="TextBox 1">
              <a:extLst>
                <a:ext uri="{FF2B5EF4-FFF2-40B4-BE49-F238E27FC236}">
                  <a16:creationId xmlns:a16="http://schemas.microsoft.com/office/drawing/2014/main" id="{75228CC5-1070-4F87-9709-D2D0893B66A7}"/>
                </a:ext>
              </a:extLst>
            </p:cNvPr>
            <p:cNvSpPr txBox="1"/>
            <p:nvPr/>
          </p:nvSpPr>
          <p:spPr>
            <a:xfrm>
              <a:off x="4117353" y="5212094"/>
              <a:ext cx="2553007" cy="369332"/>
            </a:xfrm>
            <a:prstGeom prst="rect">
              <a:avLst/>
            </a:prstGeom>
            <a:noFill/>
          </p:spPr>
          <p:txBody>
            <a:bodyPr wrap="none" rtlCol="0">
              <a:spAutoFit/>
            </a:bodyPr>
            <a:lstStyle/>
            <a:p>
              <a:r>
                <a:rPr lang="en-GB"/>
                <a:t>Acousto-Optic modulator</a:t>
              </a:r>
            </a:p>
          </p:txBody>
        </p:sp>
        <p:sp>
          <p:nvSpPr>
            <p:cNvPr id="3" name="TextBox 2">
              <a:extLst>
                <a:ext uri="{FF2B5EF4-FFF2-40B4-BE49-F238E27FC236}">
                  <a16:creationId xmlns:a16="http://schemas.microsoft.com/office/drawing/2014/main" id="{FE9BFAEA-83E9-48F7-AA54-1C6B9A60BF6C}"/>
                </a:ext>
              </a:extLst>
            </p:cNvPr>
            <p:cNvSpPr txBox="1"/>
            <p:nvPr/>
          </p:nvSpPr>
          <p:spPr>
            <a:xfrm>
              <a:off x="4117353" y="5651511"/>
              <a:ext cx="1932965" cy="369332"/>
            </a:xfrm>
            <a:prstGeom prst="rect">
              <a:avLst/>
            </a:prstGeom>
            <a:noFill/>
          </p:spPr>
          <p:txBody>
            <a:bodyPr wrap="none" rtlCol="0">
              <a:spAutoFit/>
            </a:bodyPr>
            <a:lstStyle/>
            <a:p>
              <a:r>
                <a:rPr lang="en-GB"/>
                <a:t>Brillouin Instability</a:t>
              </a:r>
            </a:p>
          </p:txBody>
        </p:sp>
      </p:grpSp>
      <p:sp>
        <p:nvSpPr>
          <p:cNvPr id="24" name="TextBox 23">
            <a:extLst>
              <a:ext uri="{FF2B5EF4-FFF2-40B4-BE49-F238E27FC236}">
                <a16:creationId xmlns:a16="http://schemas.microsoft.com/office/drawing/2014/main" id="{BD7ABCEB-29DC-472C-BB46-C9DE0A530DC7}"/>
              </a:ext>
            </a:extLst>
          </p:cNvPr>
          <p:cNvSpPr txBox="1"/>
          <p:nvPr/>
        </p:nvSpPr>
        <p:spPr>
          <a:xfrm>
            <a:off x="2648771" y="5267634"/>
            <a:ext cx="1345753" cy="369332"/>
          </a:xfrm>
          <a:prstGeom prst="rect">
            <a:avLst/>
          </a:prstGeom>
          <a:noFill/>
        </p:spPr>
        <p:txBody>
          <a:bodyPr wrap="none" rtlCol="0">
            <a:spAutoFit/>
          </a:bodyPr>
          <a:lstStyle/>
          <a:p>
            <a:r>
              <a:rPr lang="en-GB" b="1" i="1"/>
              <a:t>Laser Safety</a:t>
            </a:r>
          </a:p>
        </p:txBody>
      </p:sp>
      <p:sp>
        <p:nvSpPr>
          <p:cNvPr id="29" name="TextBox 28">
            <a:extLst>
              <a:ext uri="{FF2B5EF4-FFF2-40B4-BE49-F238E27FC236}">
                <a16:creationId xmlns:a16="http://schemas.microsoft.com/office/drawing/2014/main" id="{2E8DDAFA-76D2-4B28-878C-3A4DB5A13CED}"/>
              </a:ext>
            </a:extLst>
          </p:cNvPr>
          <p:cNvSpPr txBox="1"/>
          <p:nvPr/>
        </p:nvSpPr>
        <p:spPr>
          <a:xfrm>
            <a:off x="4736849" y="5267634"/>
            <a:ext cx="1147815" cy="369332"/>
          </a:xfrm>
          <a:prstGeom prst="rect">
            <a:avLst/>
          </a:prstGeom>
          <a:noFill/>
        </p:spPr>
        <p:txBody>
          <a:bodyPr wrap="none" rtlCol="0">
            <a:spAutoFit/>
          </a:bodyPr>
          <a:lstStyle/>
          <a:p>
            <a:r>
              <a:rPr lang="en-GB" dirty="0"/>
              <a:t>Be Careful</a:t>
            </a:r>
          </a:p>
        </p:txBody>
      </p:sp>
      <p:sp>
        <p:nvSpPr>
          <p:cNvPr id="10" name="Slide Number Placeholder 9">
            <a:extLst>
              <a:ext uri="{FF2B5EF4-FFF2-40B4-BE49-F238E27FC236}">
                <a16:creationId xmlns:a16="http://schemas.microsoft.com/office/drawing/2014/main" id="{C1287E7C-2A3B-463D-A5FA-D554619CBDBC}"/>
              </a:ext>
            </a:extLst>
          </p:cNvPr>
          <p:cNvSpPr>
            <a:spLocks noGrp="1"/>
          </p:cNvSpPr>
          <p:nvPr>
            <p:ph type="sldNum" sz="quarter" idx="10"/>
          </p:nvPr>
        </p:nvSpPr>
        <p:spPr/>
        <p:txBody>
          <a:bodyPr/>
          <a:lstStyle/>
          <a:p>
            <a:pPr algn="ctr"/>
            <a:fld id="{12D39EAA-4E28-463F-9825-0792C837FE92}" type="slidenum">
              <a:rPr lang="en-GB" smtClean="0"/>
              <a:pPr algn="ctr"/>
              <a:t>2</a:t>
            </a:fld>
            <a:r>
              <a:rPr lang="en-GB"/>
              <a:t> / 52</a:t>
            </a:r>
            <a:endParaRPr lang="en-GB" dirty="0"/>
          </a:p>
        </p:txBody>
      </p:sp>
    </p:spTree>
    <p:extLst>
      <p:ext uri="{BB962C8B-B14F-4D97-AF65-F5344CB8AC3E}">
        <p14:creationId xmlns:p14="http://schemas.microsoft.com/office/powerpoint/2010/main" val="321710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4B83-1A8A-4BC6-9F45-B10D5A812F63}"/>
              </a:ext>
            </a:extLst>
          </p:cNvPr>
          <p:cNvSpPr>
            <a:spLocks noGrp="1"/>
          </p:cNvSpPr>
          <p:nvPr>
            <p:ph type="title"/>
          </p:nvPr>
        </p:nvSpPr>
        <p:spPr>
          <a:xfrm>
            <a:off x="179999" y="180000"/>
            <a:ext cx="11825035" cy="757130"/>
          </a:xfrm>
        </p:spPr>
        <p:txBody>
          <a:bodyPr/>
          <a:lstStyle/>
          <a:p>
            <a:r>
              <a:rPr lang="en-GB" dirty="0"/>
              <a:t>And for the Transversal Modes?</a:t>
            </a:r>
          </a:p>
        </p:txBody>
      </p:sp>
      <p:sp>
        <p:nvSpPr>
          <p:cNvPr id="4" name="TextBox 3">
            <a:extLst>
              <a:ext uri="{FF2B5EF4-FFF2-40B4-BE49-F238E27FC236}">
                <a16:creationId xmlns:a16="http://schemas.microsoft.com/office/drawing/2014/main" id="{2EC08493-1AB8-4766-9E89-2622ED40A67A}"/>
              </a:ext>
            </a:extLst>
          </p:cNvPr>
          <p:cNvSpPr txBox="1"/>
          <p:nvPr/>
        </p:nvSpPr>
        <p:spPr>
          <a:xfrm>
            <a:off x="685127" y="1423567"/>
            <a:ext cx="6015063" cy="369332"/>
          </a:xfrm>
          <a:prstGeom prst="rect">
            <a:avLst/>
          </a:prstGeom>
          <a:noFill/>
        </p:spPr>
        <p:txBody>
          <a:bodyPr wrap="square" rtlCol="0">
            <a:spAutoFit/>
          </a:bodyPr>
          <a:lstStyle/>
          <a:p>
            <a:pPr algn="just"/>
            <a:r>
              <a:rPr lang="en-GB" dirty="0"/>
              <a:t>Higher transversal mode can oscillate in a cavity</a:t>
            </a:r>
          </a:p>
        </p:txBody>
      </p:sp>
      <p:sp>
        <p:nvSpPr>
          <p:cNvPr id="5" name="TextBox 4">
            <a:extLst>
              <a:ext uri="{FF2B5EF4-FFF2-40B4-BE49-F238E27FC236}">
                <a16:creationId xmlns:a16="http://schemas.microsoft.com/office/drawing/2014/main" id="{7B0C1D94-9E85-44BE-9C77-0DA584D3B523}"/>
              </a:ext>
            </a:extLst>
          </p:cNvPr>
          <p:cNvSpPr txBox="1"/>
          <p:nvPr/>
        </p:nvSpPr>
        <p:spPr>
          <a:xfrm>
            <a:off x="685127" y="2143892"/>
            <a:ext cx="6140489" cy="923330"/>
          </a:xfrm>
          <a:prstGeom prst="rect">
            <a:avLst/>
          </a:prstGeom>
          <a:noFill/>
        </p:spPr>
        <p:txBody>
          <a:bodyPr wrap="square" rtlCol="0">
            <a:spAutoFit/>
          </a:bodyPr>
          <a:lstStyle/>
          <a:p>
            <a:pPr algn="just"/>
            <a:r>
              <a:rPr lang="en-GB" dirty="0"/>
              <a:t>Depending of the </a:t>
            </a:r>
            <a:r>
              <a:rPr lang="en-GB" dirty="0" err="1"/>
              <a:t>Gouy</a:t>
            </a:r>
            <a:r>
              <a:rPr lang="en-GB" dirty="0"/>
              <a:t> phase, they can have different frequency so they can be suppressed as the other longitudinal mode</a:t>
            </a:r>
          </a:p>
        </p:txBody>
      </p:sp>
      <p:sp>
        <p:nvSpPr>
          <p:cNvPr id="6" name="TextBox 5">
            <a:extLst>
              <a:ext uri="{FF2B5EF4-FFF2-40B4-BE49-F238E27FC236}">
                <a16:creationId xmlns:a16="http://schemas.microsoft.com/office/drawing/2014/main" id="{15D13488-5FEF-4EF1-B847-0DC9556E8119}"/>
              </a:ext>
            </a:extLst>
          </p:cNvPr>
          <p:cNvSpPr txBox="1"/>
          <p:nvPr/>
        </p:nvSpPr>
        <p:spPr>
          <a:xfrm>
            <a:off x="685127" y="3418215"/>
            <a:ext cx="6140489" cy="369332"/>
          </a:xfrm>
          <a:prstGeom prst="rect">
            <a:avLst/>
          </a:prstGeom>
          <a:noFill/>
        </p:spPr>
        <p:txBody>
          <a:bodyPr wrap="square" rtlCol="0">
            <a:spAutoFit/>
          </a:bodyPr>
          <a:lstStyle/>
          <a:p>
            <a:pPr algn="just"/>
            <a:r>
              <a:rPr lang="en-GB" dirty="0"/>
              <a:t>They are in general larger than the TEM00 mode</a:t>
            </a:r>
          </a:p>
        </p:txBody>
      </p:sp>
      <p:pic>
        <p:nvPicPr>
          <p:cNvPr id="1026" name="Picture 2">
            <a:extLst>
              <a:ext uri="{FF2B5EF4-FFF2-40B4-BE49-F238E27FC236}">
                <a16:creationId xmlns:a16="http://schemas.microsoft.com/office/drawing/2014/main" id="{14937CC2-4C32-46A7-814F-8587CBB06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928" y="1246173"/>
            <a:ext cx="4047945" cy="42503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A3F7F4-D938-4AF1-BE6E-FC28AAA2307E}"/>
              </a:ext>
            </a:extLst>
          </p:cNvPr>
          <p:cNvSpPr txBox="1"/>
          <p:nvPr/>
        </p:nvSpPr>
        <p:spPr>
          <a:xfrm>
            <a:off x="685127" y="4138540"/>
            <a:ext cx="6140489" cy="1200329"/>
          </a:xfrm>
          <a:prstGeom prst="rect">
            <a:avLst/>
          </a:prstGeom>
          <a:noFill/>
        </p:spPr>
        <p:txBody>
          <a:bodyPr wrap="square" rtlCol="0">
            <a:spAutoFit/>
          </a:bodyPr>
          <a:lstStyle/>
          <a:p>
            <a:pPr algn="just"/>
            <a:r>
              <a:rPr lang="en-GB" dirty="0"/>
              <a:t>They can be suppressed by:</a:t>
            </a:r>
          </a:p>
          <a:p>
            <a:pPr marL="285750" indent="-285750" algn="just">
              <a:buFont typeface="Arial" panose="020B0604020202020204" pitchFamily="34" charset="0"/>
              <a:buChar char="•"/>
            </a:pPr>
            <a:r>
              <a:rPr lang="en-GB" dirty="0"/>
              <a:t>an aperture inside the cavity (hard spatial filtering);</a:t>
            </a:r>
          </a:p>
          <a:p>
            <a:pPr marL="285750" indent="-285750" algn="just">
              <a:buFont typeface="Arial" panose="020B0604020202020204" pitchFamily="34" charset="0"/>
              <a:buChar char="•"/>
            </a:pPr>
            <a:r>
              <a:rPr lang="en-GB" dirty="0"/>
              <a:t>pump the active medium only for the area used by the TEM00 (soft spatial filtering).</a:t>
            </a:r>
          </a:p>
        </p:txBody>
      </p:sp>
      <p:sp>
        <p:nvSpPr>
          <p:cNvPr id="10" name="TextBox 9">
            <a:extLst>
              <a:ext uri="{FF2B5EF4-FFF2-40B4-BE49-F238E27FC236}">
                <a16:creationId xmlns:a16="http://schemas.microsoft.com/office/drawing/2014/main" id="{B6548C83-3150-43EB-9F4E-5BE0AAB0EAF7}"/>
              </a:ext>
            </a:extLst>
          </p:cNvPr>
          <p:cNvSpPr txBox="1"/>
          <p:nvPr/>
        </p:nvSpPr>
        <p:spPr>
          <a:xfrm>
            <a:off x="7404212" y="5632064"/>
            <a:ext cx="4276641" cy="577081"/>
          </a:xfrm>
          <a:prstGeom prst="rect">
            <a:avLst/>
          </a:prstGeom>
          <a:noFill/>
        </p:spPr>
        <p:txBody>
          <a:bodyPr wrap="square">
            <a:spAutoFit/>
          </a:bodyPr>
          <a:lstStyle/>
          <a:p>
            <a:r>
              <a:rPr lang="en-GB" sz="1050" dirty="0" err="1"/>
              <a:t>Holgado</a:t>
            </a:r>
            <a:r>
              <a:rPr lang="en-GB" sz="1050" dirty="0"/>
              <a:t>, </a:t>
            </a:r>
            <a:r>
              <a:rPr lang="en-GB" sz="1050" dirty="0" err="1"/>
              <a:t>Warein</a:t>
            </a:r>
            <a:r>
              <a:rPr lang="en-GB" sz="1050" dirty="0"/>
              <a:t> &amp; Sola, I. &amp; </a:t>
            </a:r>
            <a:r>
              <a:rPr lang="en-GB" sz="1050" dirty="0" err="1"/>
              <a:t>Jarque</a:t>
            </a:r>
            <a:r>
              <a:rPr lang="en-GB" sz="1050" dirty="0"/>
              <a:t>, Enrique &amp; </a:t>
            </a:r>
            <a:r>
              <a:rPr lang="en-GB" sz="1050" dirty="0" err="1"/>
              <a:t>Jarabo</a:t>
            </a:r>
            <a:r>
              <a:rPr lang="en-GB" sz="1050" dirty="0"/>
              <a:t>, Sebastián &amp; </a:t>
            </a:r>
            <a:r>
              <a:rPr lang="en-GB" sz="1050" dirty="0" err="1"/>
              <a:t>Roso</a:t>
            </a:r>
            <a:r>
              <a:rPr lang="en-GB" sz="1050" dirty="0"/>
              <a:t>, Luis. (2012). Q-switching in a neodymium laser. EUROPEAN JOURNAL OF PHYSICS. 33. 265-278. 10.1088/0143-0807/33/2/265.</a:t>
            </a:r>
          </a:p>
        </p:txBody>
      </p:sp>
      <p:sp>
        <p:nvSpPr>
          <p:cNvPr id="8" name="Slide Number Placeholder 7">
            <a:extLst>
              <a:ext uri="{FF2B5EF4-FFF2-40B4-BE49-F238E27FC236}">
                <a16:creationId xmlns:a16="http://schemas.microsoft.com/office/drawing/2014/main" id="{8B09B4B2-9664-4222-A429-E08025AFD1A5}"/>
              </a:ext>
            </a:extLst>
          </p:cNvPr>
          <p:cNvSpPr>
            <a:spLocks noGrp="1"/>
          </p:cNvSpPr>
          <p:nvPr>
            <p:ph type="sldNum" sz="quarter" idx="10"/>
          </p:nvPr>
        </p:nvSpPr>
        <p:spPr/>
        <p:txBody>
          <a:bodyPr/>
          <a:lstStyle/>
          <a:p>
            <a:pPr algn="ctr"/>
            <a:fld id="{12D39EAA-4E28-463F-9825-0792C837FE92}" type="slidenum">
              <a:rPr lang="en-GB" smtClean="0"/>
              <a:pPr algn="ctr"/>
              <a:t>20</a:t>
            </a:fld>
            <a:r>
              <a:rPr lang="en-GB"/>
              <a:t> / 52</a:t>
            </a:r>
            <a:endParaRPr lang="en-GB" dirty="0"/>
          </a:p>
        </p:txBody>
      </p:sp>
    </p:spTree>
    <p:extLst>
      <p:ext uri="{BB962C8B-B14F-4D97-AF65-F5344CB8AC3E}">
        <p14:creationId xmlns:p14="http://schemas.microsoft.com/office/powerpoint/2010/main" val="216391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1F94-C8A1-49D8-A7AE-7B1656179E43}"/>
              </a:ext>
            </a:extLst>
          </p:cNvPr>
          <p:cNvSpPr>
            <a:spLocks noGrp="1"/>
          </p:cNvSpPr>
          <p:nvPr>
            <p:ph type="title"/>
          </p:nvPr>
        </p:nvSpPr>
        <p:spPr>
          <a:xfrm>
            <a:off x="179999" y="180000"/>
            <a:ext cx="11825035" cy="757130"/>
          </a:xfrm>
        </p:spPr>
        <p:txBody>
          <a:bodyPr/>
          <a:lstStyle/>
          <a:p>
            <a:r>
              <a:rPr lang="en-GB" dirty="0"/>
              <a:t>Nonplanar Ring Oscillator</a:t>
            </a:r>
          </a:p>
        </p:txBody>
      </p:sp>
      <p:pic>
        <p:nvPicPr>
          <p:cNvPr id="5124" name="Picture 4">
            <a:extLst>
              <a:ext uri="{FF2B5EF4-FFF2-40B4-BE49-F238E27FC236}">
                <a16:creationId xmlns:a16="http://schemas.microsoft.com/office/drawing/2014/main" id="{5238CD67-5CD6-4FB8-A235-82E39F145679}"/>
              </a:ext>
            </a:extLst>
          </p:cNvPr>
          <p:cNvPicPr>
            <a:picLocks noChangeAspect="1" noChangeArrowheads="1"/>
          </p:cNvPicPr>
          <p:nvPr/>
        </p:nvPicPr>
        <p:blipFill rotWithShape="1">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r="8408" b="7366"/>
          <a:stretch/>
        </p:blipFill>
        <p:spPr bwMode="auto">
          <a:xfrm>
            <a:off x="7118242" y="1263673"/>
            <a:ext cx="4179589" cy="4330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479AE7-1662-480B-B495-20D763413100}"/>
              </a:ext>
            </a:extLst>
          </p:cNvPr>
          <p:cNvSpPr txBox="1"/>
          <p:nvPr/>
        </p:nvSpPr>
        <p:spPr>
          <a:xfrm>
            <a:off x="894169" y="1415073"/>
            <a:ext cx="5641031" cy="369332"/>
          </a:xfrm>
          <a:prstGeom prst="rect">
            <a:avLst/>
          </a:prstGeom>
          <a:noFill/>
        </p:spPr>
        <p:txBody>
          <a:bodyPr wrap="none" rtlCol="0">
            <a:spAutoFit/>
          </a:bodyPr>
          <a:lstStyle/>
          <a:p>
            <a:pPr algn="just"/>
            <a:r>
              <a:rPr lang="en-GB" dirty="0"/>
              <a:t>Commercial </a:t>
            </a:r>
            <a:r>
              <a:rPr lang="en-GB" dirty="0" err="1"/>
              <a:t>Nd:YAG</a:t>
            </a:r>
            <a:r>
              <a:rPr lang="en-GB" dirty="0"/>
              <a:t> single mode oscillator uses ring cavity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D03170-55E7-4D21-8F5B-8FA0D8D61E03}"/>
                  </a:ext>
                </a:extLst>
              </p:cNvPr>
              <p:cNvSpPr txBox="1"/>
              <p:nvPr/>
            </p:nvSpPr>
            <p:spPr>
              <a:xfrm>
                <a:off x="894169" y="2030982"/>
                <a:ext cx="5289077" cy="369332"/>
              </a:xfrm>
              <a:prstGeom prst="rect">
                <a:avLst/>
              </a:prstGeom>
              <a:noFill/>
            </p:spPr>
            <p:txBody>
              <a:bodyPr wrap="none" rtlCol="0">
                <a:spAutoFit/>
              </a:bodyPr>
              <a:lstStyle/>
              <a:p>
                <a:pPr algn="just"/>
                <a:r>
                  <a:rPr lang="en-GB" dirty="0"/>
                  <a:t>Compact </a:t>
                </a:r>
                <a:r>
                  <a:rPr lang="en-GB" dirty="0" err="1"/>
                  <a:t>monolitic</a:t>
                </a:r>
                <a:r>
                  <a:rPr lang="en-GB" dirty="0"/>
                  <a:t> design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1 </m:t>
                    </m:r>
                    <m:r>
                      <a:rPr lang="en-GB" b="0" i="1" smtClean="0">
                        <a:latin typeface="Cambria Math" panose="02040503050406030204" pitchFamily="18" charset="0"/>
                        <a:ea typeface="Cambria Math" panose="02040503050406030204" pitchFamily="18" charset="0"/>
                      </a:rPr>
                      <m:t>𝑐𝑚</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𝜈</m:t>
                        </m:r>
                      </m:e>
                      <m:sub>
                        <m:r>
                          <a:rPr lang="en-GB" b="0" i="1" smtClean="0">
                            <a:latin typeface="Cambria Math" panose="02040503050406030204" pitchFamily="18" charset="0"/>
                          </a:rPr>
                          <m:t>𝐹𝑆𝑅</m:t>
                        </m:r>
                      </m:sub>
                    </m:sSub>
                    <m:r>
                      <a:rPr lang="en-GB" b="0" i="1" smtClean="0">
                        <a:latin typeface="Cambria Math" panose="02040503050406030204" pitchFamily="18" charset="0"/>
                        <a:ea typeface="Cambria Math" panose="02040503050406030204" pitchFamily="18" charset="0"/>
                      </a:rPr>
                      <m:t>~16 </m:t>
                    </m:r>
                    <m:r>
                      <a:rPr lang="en-GB" b="0" i="1" smtClean="0">
                        <a:latin typeface="Cambria Math" panose="02040503050406030204" pitchFamily="18" charset="0"/>
                        <a:ea typeface="Cambria Math" panose="02040503050406030204" pitchFamily="18" charset="0"/>
                      </a:rPr>
                      <m:t>𝐺𝐻𝑧</m:t>
                    </m:r>
                  </m:oMath>
                </a14:m>
                <a:r>
                  <a:rPr lang="en-GB" dirty="0"/>
                  <a:t>)</a:t>
                </a:r>
              </a:p>
            </p:txBody>
          </p:sp>
        </mc:Choice>
        <mc:Fallback xmlns="">
          <p:sp>
            <p:nvSpPr>
              <p:cNvPr id="6" name="TextBox 5">
                <a:extLst>
                  <a:ext uri="{FF2B5EF4-FFF2-40B4-BE49-F238E27FC236}">
                    <a16:creationId xmlns:a16="http://schemas.microsoft.com/office/drawing/2014/main" id="{76D03170-55E7-4D21-8F5B-8FA0D8D61E03}"/>
                  </a:ext>
                </a:extLst>
              </p:cNvPr>
              <p:cNvSpPr txBox="1">
                <a:spLocks noRot="1" noChangeAspect="1" noMove="1" noResize="1" noEditPoints="1" noAdjustHandles="1" noChangeArrowheads="1" noChangeShapeType="1" noTextEdit="1"/>
              </p:cNvSpPr>
              <p:nvPr/>
            </p:nvSpPr>
            <p:spPr>
              <a:xfrm>
                <a:off x="894169" y="2030982"/>
                <a:ext cx="5289077" cy="369332"/>
              </a:xfrm>
              <a:prstGeom prst="rect">
                <a:avLst/>
              </a:prstGeom>
              <a:blipFill>
                <a:blip r:embed="rId3"/>
                <a:stretch>
                  <a:fillRect l="-1038" t="-8197" b="-24590"/>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93E3A27-FEA2-4F97-BC2F-F8FA95B8DC85}"/>
              </a:ext>
            </a:extLst>
          </p:cNvPr>
          <p:cNvSpPr txBox="1"/>
          <p:nvPr/>
        </p:nvSpPr>
        <p:spPr>
          <a:xfrm>
            <a:off x="894169" y="3262800"/>
            <a:ext cx="5809479" cy="923330"/>
          </a:xfrm>
          <a:prstGeom prst="rect">
            <a:avLst/>
          </a:prstGeom>
          <a:noFill/>
        </p:spPr>
        <p:txBody>
          <a:bodyPr wrap="square" rtlCol="0">
            <a:spAutoFit/>
          </a:bodyPr>
          <a:lstStyle/>
          <a:p>
            <a:pPr algn="just"/>
            <a:r>
              <a:rPr lang="en-GB" dirty="0"/>
              <a:t>The laser can only oscillate on one direction by the 3D geometry and the reflections on 2, 3 and 4, at Brewster angle.</a:t>
            </a:r>
          </a:p>
        </p:txBody>
      </p:sp>
      <p:sp>
        <p:nvSpPr>
          <p:cNvPr id="8" name="TextBox 7">
            <a:extLst>
              <a:ext uri="{FF2B5EF4-FFF2-40B4-BE49-F238E27FC236}">
                <a16:creationId xmlns:a16="http://schemas.microsoft.com/office/drawing/2014/main" id="{75A27820-353D-474C-B4A6-153F035EEC5A}"/>
              </a:ext>
            </a:extLst>
          </p:cNvPr>
          <p:cNvSpPr txBox="1"/>
          <p:nvPr/>
        </p:nvSpPr>
        <p:spPr>
          <a:xfrm>
            <a:off x="894169" y="2646891"/>
            <a:ext cx="2498248" cy="369332"/>
          </a:xfrm>
          <a:prstGeom prst="rect">
            <a:avLst/>
          </a:prstGeom>
          <a:noFill/>
        </p:spPr>
        <p:txBody>
          <a:bodyPr wrap="none" rtlCol="0">
            <a:spAutoFit/>
          </a:bodyPr>
          <a:lstStyle/>
          <a:p>
            <a:pPr algn="just"/>
            <a:r>
              <a:rPr lang="en-GB" dirty="0"/>
              <a:t>Pumped by a diode laser</a:t>
            </a:r>
          </a:p>
        </p:txBody>
      </p:sp>
      <p:sp>
        <p:nvSpPr>
          <p:cNvPr id="9" name="TextBox 8">
            <a:extLst>
              <a:ext uri="{FF2B5EF4-FFF2-40B4-BE49-F238E27FC236}">
                <a16:creationId xmlns:a16="http://schemas.microsoft.com/office/drawing/2014/main" id="{D1988090-4FDD-4AD2-92FB-5F824E84E417}"/>
              </a:ext>
            </a:extLst>
          </p:cNvPr>
          <p:cNvSpPr txBox="1"/>
          <p:nvPr/>
        </p:nvSpPr>
        <p:spPr>
          <a:xfrm>
            <a:off x="894169" y="4432707"/>
            <a:ext cx="5809479" cy="646331"/>
          </a:xfrm>
          <a:prstGeom prst="rect">
            <a:avLst/>
          </a:prstGeom>
          <a:noFill/>
        </p:spPr>
        <p:txBody>
          <a:bodyPr wrap="square" rtlCol="0">
            <a:spAutoFit/>
          </a:bodyPr>
          <a:lstStyle/>
          <a:p>
            <a:pPr algn="just"/>
            <a:r>
              <a:rPr lang="en-GB" dirty="0"/>
              <a:t>Frequency is controlled by pressing the </a:t>
            </a:r>
            <a:r>
              <a:rPr lang="en-GB" dirty="0" err="1"/>
              <a:t>Nd:YAG</a:t>
            </a:r>
            <a:r>
              <a:rPr lang="en-GB" dirty="0"/>
              <a:t> on the side and/or changing the temperature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7FC92F-7CDF-432D-A708-B7E18AE12936}"/>
                  </a:ext>
                </a:extLst>
              </p:cNvPr>
              <p:cNvSpPr txBox="1"/>
              <p:nvPr/>
            </p:nvSpPr>
            <p:spPr>
              <a:xfrm>
                <a:off x="894169" y="5325617"/>
                <a:ext cx="5809479" cy="369332"/>
              </a:xfrm>
              <a:prstGeom prst="rect">
                <a:avLst/>
              </a:prstGeom>
              <a:noFill/>
            </p:spPr>
            <p:txBody>
              <a:bodyPr wrap="square" rtlCol="0">
                <a:spAutoFit/>
              </a:bodyPr>
              <a:lstStyle/>
              <a:p>
                <a:pPr algn="just"/>
                <a:r>
                  <a:rPr lang="en-GB" dirty="0"/>
                  <a:t>Output power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500 </m:t>
                    </m:r>
                    <m:r>
                      <a:rPr lang="en-GB" b="0" i="1" smtClean="0">
                        <a:latin typeface="Cambria Math" panose="02040503050406030204" pitchFamily="18" charset="0"/>
                        <a:ea typeface="Cambria Math" panose="02040503050406030204" pitchFamily="18" charset="0"/>
                      </a:rPr>
                      <m:t>𝑚𝑊</m:t>
                    </m:r>
                  </m:oMath>
                </a14:m>
                <a:endParaRPr lang="en-GB" dirty="0"/>
              </a:p>
            </p:txBody>
          </p:sp>
        </mc:Choice>
        <mc:Fallback xmlns="">
          <p:sp>
            <p:nvSpPr>
              <p:cNvPr id="10" name="TextBox 9">
                <a:extLst>
                  <a:ext uri="{FF2B5EF4-FFF2-40B4-BE49-F238E27FC236}">
                    <a16:creationId xmlns:a16="http://schemas.microsoft.com/office/drawing/2014/main" id="{637FC92F-7CDF-432D-A708-B7E18AE12936}"/>
                  </a:ext>
                </a:extLst>
              </p:cNvPr>
              <p:cNvSpPr txBox="1">
                <a:spLocks noRot="1" noChangeAspect="1" noMove="1" noResize="1" noEditPoints="1" noAdjustHandles="1" noChangeArrowheads="1" noChangeShapeType="1" noTextEdit="1"/>
              </p:cNvSpPr>
              <p:nvPr/>
            </p:nvSpPr>
            <p:spPr>
              <a:xfrm>
                <a:off x="894169" y="5325617"/>
                <a:ext cx="5809479" cy="369332"/>
              </a:xfrm>
              <a:prstGeom prst="rect">
                <a:avLst/>
              </a:prstGeom>
              <a:blipFill>
                <a:blip r:embed="rId4"/>
                <a:stretch>
                  <a:fillRect l="-944" t="-10000" b="-26667"/>
                </a:stretch>
              </a:blipFill>
            </p:spPr>
            <p:txBody>
              <a:bodyPr/>
              <a:lstStyle/>
              <a:p>
                <a:r>
                  <a:rPr lang="en-GB">
                    <a:noFill/>
                  </a:rPr>
                  <a:t> </a:t>
                </a:r>
              </a:p>
            </p:txBody>
          </p:sp>
        </mc:Fallback>
      </mc:AlternateContent>
      <p:sp>
        <p:nvSpPr>
          <p:cNvPr id="7" name="Slide Number Placeholder 6">
            <a:extLst>
              <a:ext uri="{FF2B5EF4-FFF2-40B4-BE49-F238E27FC236}">
                <a16:creationId xmlns:a16="http://schemas.microsoft.com/office/drawing/2014/main" id="{B809C0DF-6CD6-4AAD-A4CE-66A5C07FFF6E}"/>
              </a:ext>
            </a:extLst>
          </p:cNvPr>
          <p:cNvSpPr>
            <a:spLocks noGrp="1"/>
          </p:cNvSpPr>
          <p:nvPr>
            <p:ph type="sldNum" sz="quarter" idx="10"/>
          </p:nvPr>
        </p:nvSpPr>
        <p:spPr/>
        <p:txBody>
          <a:bodyPr/>
          <a:lstStyle/>
          <a:p>
            <a:pPr algn="ctr"/>
            <a:fld id="{12D39EAA-4E28-463F-9825-0792C837FE92}" type="slidenum">
              <a:rPr lang="en-GB" smtClean="0"/>
              <a:pPr algn="ctr"/>
              <a:t>21</a:t>
            </a:fld>
            <a:r>
              <a:rPr lang="en-GB"/>
              <a:t> / 52</a:t>
            </a:r>
            <a:endParaRPr lang="en-GB" dirty="0"/>
          </a:p>
        </p:txBody>
      </p:sp>
    </p:spTree>
    <p:extLst>
      <p:ext uri="{BB962C8B-B14F-4D97-AF65-F5344CB8AC3E}">
        <p14:creationId xmlns:p14="http://schemas.microsoft.com/office/powerpoint/2010/main" val="403319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088D-4BC0-4903-99EE-B5F1B34AB948}"/>
              </a:ext>
            </a:extLst>
          </p:cNvPr>
          <p:cNvSpPr>
            <a:spLocks noGrp="1"/>
          </p:cNvSpPr>
          <p:nvPr>
            <p:ph type="title"/>
          </p:nvPr>
        </p:nvSpPr>
        <p:spPr>
          <a:xfrm>
            <a:off x="179999" y="180000"/>
            <a:ext cx="11825035" cy="757130"/>
          </a:xfrm>
        </p:spPr>
        <p:txBody>
          <a:bodyPr/>
          <a:lstStyle/>
          <a:p>
            <a:r>
              <a:rPr lang="en-GB" dirty="0"/>
              <a:t>Slave Laser</a:t>
            </a:r>
          </a:p>
        </p:txBody>
      </p:sp>
      <p:pic>
        <p:nvPicPr>
          <p:cNvPr id="2050" name="Picture 2" descr="injection-locked laser system">
            <a:extLst>
              <a:ext uri="{FF2B5EF4-FFF2-40B4-BE49-F238E27FC236}">
                <a16:creationId xmlns:a16="http://schemas.microsoft.com/office/drawing/2014/main" id="{7084BD27-52BB-4377-9375-AFEB38C9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633" y="2405062"/>
            <a:ext cx="3533775" cy="20478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BA14177-378E-40E2-A7AC-4E6D7BA7D4BA}"/>
              </a:ext>
            </a:extLst>
          </p:cNvPr>
          <p:cNvGrpSpPr/>
          <p:nvPr/>
        </p:nvGrpSpPr>
        <p:grpSpPr>
          <a:xfrm>
            <a:off x="926275" y="1502505"/>
            <a:ext cx="9981450" cy="3852991"/>
            <a:chOff x="926275" y="1349829"/>
            <a:chExt cx="9981450" cy="3852991"/>
          </a:xfrm>
        </p:grpSpPr>
        <p:sp>
          <p:nvSpPr>
            <p:cNvPr id="3" name="TextBox 2">
              <a:extLst>
                <a:ext uri="{FF2B5EF4-FFF2-40B4-BE49-F238E27FC236}">
                  <a16:creationId xmlns:a16="http://schemas.microsoft.com/office/drawing/2014/main" id="{AEE7F213-3871-4217-8E97-FB0841656B59}"/>
                </a:ext>
              </a:extLst>
            </p:cNvPr>
            <p:cNvSpPr txBox="1"/>
            <p:nvPr/>
          </p:nvSpPr>
          <p:spPr>
            <a:xfrm>
              <a:off x="926275" y="1349829"/>
              <a:ext cx="7765074" cy="369332"/>
            </a:xfrm>
            <a:prstGeom prst="rect">
              <a:avLst/>
            </a:prstGeom>
            <a:noFill/>
          </p:spPr>
          <p:txBody>
            <a:bodyPr wrap="none" rtlCol="0">
              <a:spAutoFit/>
            </a:bodyPr>
            <a:lstStyle/>
            <a:p>
              <a:r>
                <a:rPr lang="en-GB" dirty="0"/>
                <a:t>A free space amplifier can amplify a laser beam but it can not filter higher modes</a:t>
              </a:r>
            </a:p>
          </p:txBody>
        </p:sp>
        <p:sp>
          <p:nvSpPr>
            <p:cNvPr id="4" name="TextBox 3">
              <a:extLst>
                <a:ext uri="{FF2B5EF4-FFF2-40B4-BE49-F238E27FC236}">
                  <a16:creationId xmlns:a16="http://schemas.microsoft.com/office/drawing/2014/main" id="{0E1CCC45-84EA-48CE-8608-F50746A24E1B}"/>
                </a:ext>
              </a:extLst>
            </p:cNvPr>
            <p:cNvSpPr txBox="1"/>
            <p:nvPr/>
          </p:nvSpPr>
          <p:spPr>
            <a:xfrm>
              <a:off x="926275" y="2082244"/>
              <a:ext cx="6441187" cy="369332"/>
            </a:xfrm>
            <a:prstGeom prst="rect">
              <a:avLst/>
            </a:prstGeom>
            <a:noFill/>
          </p:spPr>
          <p:txBody>
            <a:bodyPr wrap="none" rtlCol="0">
              <a:spAutoFit/>
            </a:bodyPr>
            <a:lstStyle/>
            <a:p>
              <a:r>
                <a:rPr lang="en-GB" dirty="0"/>
                <a:t>An oscillator can provide a nice beam but it is limited by the power</a:t>
              </a:r>
            </a:p>
          </p:txBody>
        </p:sp>
        <p:sp>
          <p:nvSpPr>
            <p:cNvPr id="5" name="TextBox 4">
              <a:extLst>
                <a:ext uri="{FF2B5EF4-FFF2-40B4-BE49-F238E27FC236}">
                  <a16:creationId xmlns:a16="http://schemas.microsoft.com/office/drawing/2014/main" id="{A4EAD044-5B0A-40B5-9639-1FCD0348DDC3}"/>
                </a:ext>
              </a:extLst>
            </p:cNvPr>
            <p:cNvSpPr txBox="1"/>
            <p:nvPr/>
          </p:nvSpPr>
          <p:spPr>
            <a:xfrm>
              <a:off x="926275" y="2814659"/>
              <a:ext cx="6441187" cy="646331"/>
            </a:xfrm>
            <a:prstGeom prst="rect">
              <a:avLst/>
            </a:prstGeom>
            <a:noFill/>
          </p:spPr>
          <p:txBody>
            <a:bodyPr wrap="square" rtlCol="0">
              <a:spAutoFit/>
            </a:bodyPr>
            <a:lstStyle/>
            <a:p>
              <a:r>
                <a:rPr lang="en-GB" dirty="0"/>
                <a:t>A low power oscillator can be used to seed an high power slave oscillator</a:t>
              </a:r>
            </a:p>
          </p:txBody>
        </p:sp>
        <p:sp>
          <p:nvSpPr>
            <p:cNvPr id="8" name="TextBox 7">
              <a:extLst>
                <a:ext uri="{FF2B5EF4-FFF2-40B4-BE49-F238E27FC236}">
                  <a16:creationId xmlns:a16="http://schemas.microsoft.com/office/drawing/2014/main" id="{DBC6A33F-0505-49B9-9561-8A9203D6A31F}"/>
                </a:ext>
              </a:extLst>
            </p:cNvPr>
            <p:cNvSpPr txBox="1"/>
            <p:nvPr/>
          </p:nvSpPr>
          <p:spPr>
            <a:xfrm>
              <a:off x="926275" y="3824073"/>
              <a:ext cx="6441187" cy="646331"/>
            </a:xfrm>
            <a:prstGeom prst="rect">
              <a:avLst/>
            </a:prstGeom>
            <a:noFill/>
          </p:spPr>
          <p:txBody>
            <a:bodyPr wrap="square" rtlCol="0">
              <a:spAutoFit/>
            </a:bodyPr>
            <a:lstStyle/>
            <a:p>
              <a:r>
                <a:rPr lang="en-GB" dirty="0"/>
                <a:t>The mode in the slave is forced by the seed (on a small range spectral range)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1F5F32-DA39-40BA-9735-E3E8CC10A20C}"/>
                    </a:ext>
                  </a:extLst>
                </p:cNvPr>
                <p:cNvSpPr txBox="1"/>
                <p:nvPr/>
              </p:nvSpPr>
              <p:spPr>
                <a:xfrm>
                  <a:off x="926275" y="4833488"/>
                  <a:ext cx="9981450" cy="369332"/>
                </a:xfrm>
                <a:prstGeom prst="rect">
                  <a:avLst/>
                </a:prstGeom>
                <a:noFill/>
              </p:spPr>
              <p:txBody>
                <a:bodyPr wrap="none" rtlCol="0">
                  <a:spAutoFit/>
                </a:bodyPr>
                <a:lstStyle/>
                <a:p>
                  <a:r>
                    <a:rPr lang="en-GB" dirty="0"/>
                    <a:t>The slave cavity provides good beam quality and power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20</m:t>
                      </m:r>
                      <m:r>
                        <a:rPr lang="it-IT" b="0" i="1" smtClean="0">
                          <a:latin typeface="Cambria Math" panose="02040503050406030204" pitchFamily="18" charset="0"/>
                          <a:ea typeface="Cambria Math" panose="02040503050406030204" pitchFamily="18" charset="0"/>
                        </a:rPr>
                        <m:t>𝑊</m:t>
                      </m:r>
                    </m:oMath>
                  </a14:m>
                  <a:r>
                    <a:rPr lang="en-GB" dirty="0"/>
                    <a:t>) while the seed provides spectral quality</a:t>
                  </a:r>
                </a:p>
              </p:txBody>
            </p:sp>
          </mc:Choice>
          <mc:Fallback xmlns="">
            <p:sp>
              <p:nvSpPr>
                <p:cNvPr id="9" name="TextBox 8">
                  <a:extLst>
                    <a:ext uri="{FF2B5EF4-FFF2-40B4-BE49-F238E27FC236}">
                      <a16:creationId xmlns:a16="http://schemas.microsoft.com/office/drawing/2014/main" id="{C01F5F32-DA39-40BA-9735-E3E8CC10A20C}"/>
                    </a:ext>
                  </a:extLst>
                </p:cNvPr>
                <p:cNvSpPr txBox="1">
                  <a:spLocks noRot="1" noChangeAspect="1" noMove="1" noResize="1" noEditPoints="1" noAdjustHandles="1" noChangeArrowheads="1" noChangeShapeType="1" noTextEdit="1"/>
                </p:cNvSpPr>
                <p:nvPr/>
              </p:nvSpPr>
              <p:spPr>
                <a:xfrm>
                  <a:off x="926275" y="4833488"/>
                  <a:ext cx="9981450" cy="369332"/>
                </a:xfrm>
                <a:prstGeom prst="rect">
                  <a:avLst/>
                </a:prstGeom>
                <a:blipFill>
                  <a:blip r:embed="rId3"/>
                  <a:stretch>
                    <a:fillRect l="-550" t="-10000" b="-26667"/>
                  </a:stretch>
                </a:blipFill>
              </p:spPr>
              <p:txBody>
                <a:bodyPr/>
                <a:lstStyle/>
                <a:p>
                  <a:r>
                    <a:rPr lang="en-GB">
                      <a:noFill/>
                    </a:rPr>
                    <a:t> </a:t>
                  </a:r>
                </a:p>
              </p:txBody>
            </p:sp>
          </mc:Fallback>
        </mc:AlternateContent>
      </p:grpSp>
      <p:sp>
        <p:nvSpPr>
          <p:cNvPr id="7" name="Slide Number Placeholder 6">
            <a:extLst>
              <a:ext uri="{FF2B5EF4-FFF2-40B4-BE49-F238E27FC236}">
                <a16:creationId xmlns:a16="http://schemas.microsoft.com/office/drawing/2014/main" id="{8BD1E5D0-8675-4CF5-8158-868FB97442B2}"/>
              </a:ext>
            </a:extLst>
          </p:cNvPr>
          <p:cNvSpPr>
            <a:spLocks noGrp="1"/>
          </p:cNvSpPr>
          <p:nvPr>
            <p:ph type="sldNum" sz="quarter" idx="10"/>
          </p:nvPr>
        </p:nvSpPr>
        <p:spPr/>
        <p:txBody>
          <a:bodyPr/>
          <a:lstStyle/>
          <a:p>
            <a:pPr algn="ctr"/>
            <a:fld id="{12D39EAA-4E28-463F-9825-0792C837FE92}" type="slidenum">
              <a:rPr lang="en-GB" smtClean="0"/>
              <a:pPr algn="ctr"/>
              <a:t>22</a:t>
            </a:fld>
            <a:r>
              <a:rPr lang="en-GB"/>
              <a:t> / 52</a:t>
            </a:r>
            <a:endParaRPr lang="en-GB" dirty="0"/>
          </a:p>
        </p:txBody>
      </p:sp>
    </p:spTree>
    <p:extLst>
      <p:ext uri="{BB962C8B-B14F-4D97-AF65-F5344CB8AC3E}">
        <p14:creationId xmlns:p14="http://schemas.microsoft.com/office/powerpoint/2010/main" val="2368629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CBA8-176E-40CA-87B1-91B2DF3F7978}"/>
              </a:ext>
            </a:extLst>
          </p:cNvPr>
          <p:cNvSpPr>
            <a:spLocks noGrp="1"/>
          </p:cNvSpPr>
          <p:nvPr>
            <p:ph type="title"/>
          </p:nvPr>
        </p:nvSpPr>
        <p:spPr>
          <a:xfrm>
            <a:off x="179999" y="180000"/>
            <a:ext cx="11825035" cy="757130"/>
          </a:xfrm>
        </p:spPr>
        <p:txBody>
          <a:bodyPr/>
          <a:lstStyle/>
          <a:p>
            <a:r>
              <a:rPr lang="en-GB" dirty="0"/>
              <a:t>Beam Cleaning</a:t>
            </a:r>
          </a:p>
        </p:txBody>
      </p:sp>
      <p:grpSp>
        <p:nvGrpSpPr>
          <p:cNvPr id="9" name="Group 8">
            <a:extLst>
              <a:ext uri="{FF2B5EF4-FFF2-40B4-BE49-F238E27FC236}">
                <a16:creationId xmlns:a16="http://schemas.microsoft.com/office/drawing/2014/main" id="{D6F8035A-DD87-43AE-A864-D84C2EB55B13}"/>
              </a:ext>
            </a:extLst>
          </p:cNvPr>
          <p:cNvGrpSpPr/>
          <p:nvPr/>
        </p:nvGrpSpPr>
        <p:grpSpPr>
          <a:xfrm>
            <a:off x="1575477" y="1575019"/>
            <a:ext cx="9041046" cy="3707962"/>
            <a:chOff x="179999" y="1333206"/>
            <a:chExt cx="9041046" cy="3707962"/>
          </a:xfrm>
        </p:grpSpPr>
        <p:sp>
          <p:nvSpPr>
            <p:cNvPr id="3" name="TextBox 2">
              <a:extLst>
                <a:ext uri="{FF2B5EF4-FFF2-40B4-BE49-F238E27FC236}">
                  <a16:creationId xmlns:a16="http://schemas.microsoft.com/office/drawing/2014/main" id="{E8BBD9DE-5E4D-41D8-97BB-47E0022603B8}"/>
                </a:ext>
              </a:extLst>
            </p:cNvPr>
            <p:cNvSpPr txBox="1"/>
            <p:nvPr/>
          </p:nvSpPr>
          <p:spPr>
            <a:xfrm>
              <a:off x="1785462" y="1333206"/>
              <a:ext cx="5911426" cy="400110"/>
            </a:xfrm>
            <a:prstGeom prst="rect">
              <a:avLst/>
            </a:prstGeom>
            <a:noFill/>
          </p:spPr>
          <p:txBody>
            <a:bodyPr wrap="none" rtlCol="0">
              <a:spAutoFit/>
            </a:bodyPr>
            <a:lstStyle/>
            <a:p>
              <a:pPr algn="ctr"/>
              <a:r>
                <a:rPr lang="en-GB" sz="2000" b="1" dirty="0"/>
                <a:t>The beam at the end of the laser system is not perfect</a:t>
              </a:r>
            </a:p>
          </p:txBody>
        </p:sp>
        <p:sp>
          <p:nvSpPr>
            <p:cNvPr id="4" name="TextBox 3">
              <a:extLst>
                <a:ext uri="{FF2B5EF4-FFF2-40B4-BE49-F238E27FC236}">
                  <a16:creationId xmlns:a16="http://schemas.microsoft.com/office/drawing/2014/main" id="{BB87236C-AD8D-4EB2-B648-AB92E0FDDF6B}"/>
                </a:ext>
              </a:extLst>
            </p:cNvPr>
            <p:cNvSpPr txBox="1"/>
            <p:nvPr/>
          </p:nvSpPr>
          <p:spPr>
            <a:xfrm>
              <a:off x="179999" y="2098614"/>
              <a:ext cx="7114961" cy="369332"/>
            </a:xfrm>
            <a:prstGeom prst="rect">
              <a:avLst/>
            </a:prstGeom>
            <a:noFill/>
          </p:spPr>
          <p:txBody>
            <a:bodyPr wrap="none" rtlCol="0">
              <a:spAutoFit/>
            </a:bodyPr>
            <a:lstStyle/>
            <a:p>
              <a:pPr marL="285750" indent="-285750">
                <a:buFont typeface="Arial" panose="020B0604020202020204" pitchFamily="34" charset="0"/>
                <a:buChar char="•"/>
              </a:pPr>
              <a:r>
                <a:rPr lang="en-GB"/>
                <a:t>Power fluctuation: the power could be stabilized using a feedback loop </a:t>
              </a:r>
            </a:p>
          </p:txBody>
        </p:sp>
        <p:sp>
          <p:nvSpPr>
            <p:cNvPr id="5" name="TextBox 4">
              <a:extLst>
                <a:ext uri="{FF2B5EF4-FFF2-40B4-BE49-F238E27FC236}">
                  <a16:creationId xmlns:a16="http://schemas.microsoft.com/office/drawing/2014/main" id="{BBF4C2BA-83AB-43DC-925D-0157E656FE50}"/>
                </a:ext>
              </a:extLst>
            </p:cNvPr>
            <p:cNvSpPr txBox="1"/>
            <p:nvPr/>
          </p:nvSpPr>
          <p:spPr>
            <a:xfrm>
              <a:off x="179999" y="2864022"/>
              <a:ext cx="9041046" cy="646331"/>
            </a:xfrm>
            <a:prstGeom prst="rect">
              <a:avLst/>
            </a:prstGeom>
            <a:noFill/>
          </p:spPr>
          <p:txBody>
            <a:bodyPr wrap="square" rtlCol="0">
              <a:spAutoFit/>
            </a:bodyPr>
            <a:lstStyle/>
            <a:p>
              <a:pPr marL="285750" indent="-285750">
                <a:buFont typeface="Arial" panose="020B0604020202020204" pitchFamily="34" charset="0"/>
                <a:buChar char="•"/>
              </a:pPr>
              <a:r>
                <a:rPr lang="en-GB"/>
                <a:t>Spatial and spectral beam quality: a filter cavity can be use to filter only the TEM00 and the main spectral line</a:t>
              </a:r>
            </a:p>
          </p:txBody>
        </p:sp>
        <p:sp>
          <p:nvSpPr>
            <p:cNvPr id="6" name="TextBox 5">
              <a:extLst>
                <a:ext uri="{FF2B5EF4-FFF2-40B4-BE49-F238E27FC236}">
                  <a16:creationId xmlns:a16="http://schemas.microsoft.com/office/drawing/2014/main" id="{19C9EFF1-AC6A-41A8-9F80-1D21EF3C446E}"/>
                </a:ext>
              </a:extLst>
            </p:cNvPr>
            <p:cNvSpPr txBox="1"/>
            <p:nvPr/>
          </p:nvSpPr>
          <p:spPr>
            <a:xfrm>
              <a:off x="179999" y="3906429"/>
              <a:ext cx="9041046" cy="369332"/>
            </a:xfrm>
            <a:prstGeom prst="rect">
              <a:avLst/>
            </a:prstGeom>
            <a:noFill/>
          </p:spPr>
          <p:txBody>
            <a:bodyPr wrap="square" rtlCol="0">
              <a:spAutoFit/>
            </a:bodyPr>
            <a:lstStyle/>
            <a:p>
              <a:pPr marL="285750" indent="-285750">
                <a:buFont typeface="Arial" panose="020B0604020202020204" pitchFamily="34" charset="0"/>
                <a:buChar char="•"/>
              </a:pPr>
              <a:r>
                <a:rPr lang="en-GB"/>
                <a:t>Beam position and pointing: automatic alignment of two mirrors</a:t>
              </a:r>
            </a:p>
          </p:txBody>
        </p:sp>
        <p:sp>
          <p:nvSpPr>
            <p:cNvPr id="8" name="TextBox 7">
              <a:extLst>
                <a:ext uri="{FF2B5EF4-FFF2-40B4-BE49-F238E27FC236}">
                  <a16:creationId xmlns:a16="http://schemas.microsoft.com/office/drawing/2014/main" id="{C7CEC459-C774-4DB2-8F6C-D50BABACED32}"/>
                </a:ext>
              </a:extLst>
            </p:cNvPr>
            <p:cNvSpPr txBox="1"/>
            <p:nvPr/>
          </p:nvSpPr>
          <p:spPr>
            <a:xfrm>
              <a:off x="179999" y="4671836"/>
              <a:ext cx="9041046" cy="369332"/>
            </a:xfrm>
            <a:prstGeom prst="rect">
              <a:avLst/>
            </a:prstGeom>
            <a:noFill/>
          </p:spPr>
          <p:txBody>
            <a:bodyPr wrap="square" rtlCol="0">
              <a:spAutoFit/>
            </a:bodyPr>
            <a:lstStyle/>
            <a:p>
              <a:pPr marL="285750" indent="-285750">
                <a:buFont typeface="Arial" panose="020B0604020202020204" pitchFamily="34" charset="0"/>
                <a:buChar char="•"/>
              </a:pPr>
              <a:r>
                <a:rPr lang="en-GB"/>
                <a:t>On other laser system, phase front quality could be improved by a deformable mirror</a:t>
              </a:r>
            </a:p>
          </p:txBody>
        </p:sp>
      </p:grpSp>
      <p:sp>
        <p:nvSpPr>
          <p:cNvPr id="10" name="Slide Number Placeholder 9">
            <a:extLst>
              <a:ext uri="{FF2B5EF4-FFF2-40B4-BE49-F238E27FC236}">
                <a16:creationId xmlns:a16="http://schemas.microsoft.com/office/drawing/2014/main" id="{FF67FF94-F750-4066-A205-5F9B68084E92}"/>
              </a:ext>
            </a:extLst>
          </p:cNvPr>
          <p:cNvSpPr>
            <a:spLocks noGrp="1"/>
          </p:cNvSpPr>
          <p:nvPr>
            <p:ph type="sldNum" sz="quarter" idx="10"/>
          </p:nvPr>
        </p:nvSpPr>
        <p:spPr/>
        <p:txBody>
          <a:bodyPr/>
          <a:lstStyle/>
          <a:p>
            <a:pPr algn="ctr"/>
            <a:fld id="{12D39EAA-4E28-463F-9825-0792C837FE92}" type="slidenum">
              <a:rPr lang="en-GB" smtClean="0"/>
              <a:pPr algn="ctr"/>
              <a:t>23</a:t>
            </a:fld>
            <a:r>
              <a:rPr lang="en-GB"/>
              <a:t> / 52</a:t>
            </a:r>
            <a:endParaRPr lang="en-GB" dirty="0"/>
          </a:p>
        </p:txBody>
      </p:sp>
    </p:spTree>
    <p:extLst>
      <p:ext uri="{BB962C8B-B14F-4D97-AF65-F5344CB8AC3E}">
        <p14:creationId xmlns:p14="http://schemas.microsoft.com/office/powerpoint/2010/main" val="197234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ECFB-1126-4F99-A223-EEEBB05996CF}"/>
              </a:ext>
            </a:extLst>
          </p:cNvPr>
          <p:cNvSpPr>
            <a:spLocks noGrp="1"/>
          </p:cNvSpPr>
          <p:nvPr>
            <p:ph type="title"/>
          </p:nvPr>
        </p:nvSpPr>
        <p:spPr>
          <a:xfrm>
            <a:off x="179999" y="180000"/>
            <a:ext cx="11825035" cy="757130"/>
          </a:xfrm>
        </p:spPr>
        <p:txBody>
          <a:bodyPr/>
          <a:lstStyle/>
          <a:p>
            <a:r>
              <a:rPr lang="en-GB"/>
              <a:t>VIRGO Main laser</a:t>
            </a:r>
          </a:p>
        </p:txBody>
      </p:sp>
      <p:grpSp>
        <p:nvGrpSpPr>
          <p:cNvPr id="29" name="Group 28">
            <a:extLst>
              <a:ext uri="{FF2B5EF4-FFF2-40B4-BE49-F238E27FC236}">
                <a16:creationId xmlns:a16="http://schemas.microsoft.com/office/drawing/2014/main" id="{2C063A5D-FD1B-4C3D-9977-644BA7179BD6}"/>
              </a:ext>
            </a:extLst>
          </p:cNvPr>
          <p:cNvGrpSpPr/>
          <p:nvPr/>
        </p:nvGrpSpPr>
        <p:grpSpPr>
          <a:xfrm>
            <a:off x="982859" y="2890652"/>
            <a:ext cx="10226283" cy="1076696"/>
            <a:chOff x="940726" y="2890652"/>
            <a:chExt cx="10226283" cy="1076696"/>
          </a:xfrm>
        </p:grpSpPr>
        <p:sp>
          <p:nvSpPr>
            <p:cNvPr id="6" name="Rectangle 5">
              <a:extLst>
                <a:ext uri="{FF2B5EF4-FFF2-40B4-BE49-F238E27FC236}">
                  <a16:creationId xmlns:a16="http://schemas.microsoft.com/office/drawing/2014/main" id="{96D7570F-5641-457B-955B-1008C2522D2A}"/>
                </a:ext>
              </a:extLst>
            </p:cNvPr>
            <p:cNvSpPr/>
            <p:nvPr/>
          </p:nvSpPr>
          <p:spPr>
            <a:xfrm>
              <a:off x="940726" y="2890652"/>
              <a:ext cx="1809007" cy="1076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Nd:YAG</a:t>
              </a:r>
            </a:p>
            <a:p>
              <a:pPr algn="ctr"/>
              <a:r>
                <a:rPr lang="en-GB"/>
                <a:t>NPRO Oscillator</a:t>
              </a:r>
            </a:p>
          </p:txBody>
        </p:sp>
        <p:sp>
          <p:nvSpPr>
            <p:cNvPr id="7" name="Rectangle 6">
              <a:extLst>
                <a:ext uri="{FF2B5EF4-FFF2-40B4-BE49-F238E27FC236}">
                  <a16:creationId xmlns:a16="http://schemas.microsoft.com/office/drawing/2014/main" id="{918A7E90-75E6-45AF-AA55-FA985892DBE8}"/>
                </a:ext>
              </a:extLst>
            </p:cNvPr>
            <p:cNvSpPr/>
            <p:nvPr/>
          </p:nvSpPr>
          <p:spPr>
            <a:xfrm>
              <a:off x="3516621" y="2890652"/>
              <a:ext cx="1809007" cy="1076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Slave Oscillator</a:t>
              </a:r>
            </a:p>
          </p:txBody>
        </p:sp>
        <p:sp>
          <p:nvSpPr>
            <p:cNvPr id="8" name="Rectangle 7">
              <a:extLst>
                <a:ext uri="{FF2B5EF4-FFF2-40B4-BE49-F238E27FC236}">
                  <a16:creationId xmlns:a16="http://schemas.microsoft.com/office/drawing/2014/main" id="{5A3E7625-47B0-47D2-A608-DEF3E1C5C441}"/>
                </a:ext>
              </a:extLst>
            </p:cNvPr>
            <p:cNvSpPr/>
            <p:nvPr/>
          </p:nvSpPr>
          <p:spPr>
            <a:xfrm>
              <a:off x="6092516" y="2890652"/>
              <a:ext cx="1809007" cy="1076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Amplifier</a:t>
              </a:r>
            </a:p>
          </p:txBody>
        </p:sp>
        <p:cxnSp>
          <p:nvCxnSpPr>
            <p:cNvPr id="10" name="Straight Arrow Connector 9">
              <a:extLst>
                <a:ext uri="{FF2B5EF4-FFF2-40B4-BE49-F238E27FC236}">
                  <a16:creationId xmlns:a16="http://schemas.microsoft.com/office/drawing/2014/main" id="{C3456B73-27FE-410B-A6AA-9988E2079294}"/>
                </a:ext>
              </a:extLst>
            </p:cNvPr>
            <p:cNvCxnSpPr>
              <a:stCxn id="6" idx="3"/>
              <a:endCxn id="7" idx="1"/>
            </p:cNvCxnSpPr>
            <p:nvPr/>
          </p:nvCxnSpPr>
          <p:spPr>
            <a:xfrm>
              <a:off x="2749733" y="3429000"/>
              <a:ext cx="7668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CB6CE8-3240-435A-A30D-16A99E8EDC0D}"/>
                </a:ext>
              </a:extLst>
            </p:cNvPr>
            <p:cNvCxnSpPr>
              <a:cxnSpLocks/>
              <a:stCxn id="7" idx="3"/>
              <a:endCxn id="8" idx="1"/>
            </p:cNvCxnSpPr>
            <p:nvPr/>
          </p:nvCxnSpPr>
          <p:spPr>
            <a:xfrm>
              <a:off x="5325628" y="3429000"/>
              <a:ext cx="7668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1156E1-5AAB-4C3C-A389-967E8103DC82}"/>
                </a:ext>
              </a:extLst>
            </p:cNvPr>
            <p:cNvCxnSpPr>
              <a:cxnSpLocks/>
              <a:stCxn id="8" idx="3"/>
              <a:endCxn id="20" idx="1"/>
            </p:cNvCxnSpPr>
            <p:nvPr/>
          </p:nvCxnSpPr>
          <p:spPr>
            <a:xfrm>
              <a:off x="7901523" y="3429000"/>
              <a:ext cx="7668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A214077-BDAB-4A28-9F05-743C32216409}"/>
                </a:ext>
              </a:extLst>
            </p:cNvPr>
            <p:cNvSpPr/>
            <p:nvPr/>
          </p:nvSpPr>
          <p:spPr>
            <a:xfrm>
              <a:off x="8668411" y="2890652"/>
              <a:ext cx="1809007" cy="1076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Pre Mode Cleaner</a:t>
              </a:r>
            </a:p>
          </p:txBody>
        </p:sp>
        <p:cxnSp>
          <p:nvCxnSpPr>
            <p:cNvPr id="26" name="Straight Arrow Connector 25">
              <a:extLst>
                <a:ext uri="{FF2B5EF4-FFF2-40B4-BE49-F238E27FC236}">
                  <a16:creationId xmlns:a16="http://schemas.microsoft.com/office/drawing/2014/main" id="{B5D4C25D-714B-4B99-B7BC-B3CC51577E1B}"/>
                </a:ext>
              </a:extLst>
            </p:cNvPr>
            <p:cNvCxnSpPr>
              <a:cxnSpLocks/>
              <a:stCxn id="20" idx="3"/>
            </p:cNvCxnSpPr>
            <p:nvPr/>
          </p:nvCxnSpPr>
          <p:spPr>
            <a:xfrm>
              <a:off x="10477418" y="3429000"/>
              <a:ext cx="6895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316B00E-14C7-40B8-95E2-9699945E8F93}"/>
              </a:ext>
            </a:extLst>
          </p:cNvPr>
          <p:cNvSpPr>
            <a:spLocks noGrp="1"/>
          </p:cNvSpPr>
          <p:nvPr>
            <p:ph type="sldNum" sz="quarter" idx="10"/>
          </p:nvPr>
        </p:nvSpPr>
        <p:spPr/>
        <p:txBody>
          <a:bodyPr/>
          <a:lstStyle/>
          <a:p>
            <a:pPr algn="ctr"/>
            <a:fld id="{12D39EAA-4E28-463F-9825-0792C837FE92}" type="slidenum">
              <a:rPr lang="en-GB" smtClean="0"/>
              <a:pPr algn="ctr"/>
              <a:t>24</a:t>
            </a:fld>
            <a:r>
              <a:rPr lang="en-GB"/>
              <a:t> / 52</a:t>
            </a:r>
            <a:endParaRPr lang="en-GB" dirty="0"/>
          </a:p>
        </p:txBody>
      </p:sp>
    </p:spTree>
    <p:extLst>
      <p:ext uri="{BB962C8B-B14F-4D97-AF65-F5344CB8AC3E}">
        <p14:creationId xmlns:p14="http://schemas.microsoft.com/office/powerpoint/2010/main" val="205357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ECFB-1126-4F99-A223-EEEBB05996CF}"/>
              </a:ext>
            </a:extLst>
          </p:cNvPr>
          <p:cNvSpPr>
            <a:spLocks noGrp="1"/>
          </p:cNvSpPr>
          <p:nvPr>
            <p:ph type="title"/>
          </p:nvPr>
        </p:nvSpPr>
        <p:spPr>
          <a:xfrm>
            <a:off x="179999" y="180000"/>
            <a:ext cx="11825035" cy="757130"/>
          </a:xfrm>
        </p:spPr>
        <p:txBody>
          <a:bodyPr/>
          <a:lstStyle/>
          <a:p>
            <a:r>
              <a:rPr lang="en-GB" dirty="0"/>
              <a:t>VIRGO Main Laser</a:t>
            </a:r>
          </a:p>
        </p:txBody>
      </p:sp>
      <p:pic>
        <p:nvPicPr>
          <p:cNvPr id="9" name="Picture 8">
            <a:extLst>
              <a:ext uri="{FF2B5EF4-FFF2-40B4-BE49-F238E27FC236}">
                <a16:creationId xmlns:a16="http://schemas.microsoft.com/office/drawing/2014/main" id="{28A84DF5-01AB-4E43-8CA7-05190A699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353" y="1604042"/>
            <a:ext cx="8629016" cy="3398433"/>
          </a:xfrm>
          <a:prstGeom prst="rect">
            <a:avLst/>
          </a:prstGeom>
        </p:spPr>
      </p:pic>
      <p:sp>
        <p:nvSpPr>
          <p:cNvPr id="4" name="Slide Number Placeholder 3">
            <a:extLst>
              <a:ext uri="{FF2B5EF4-FFF2-40B4-BE49-F238E27FC236}">
                <a16:creationId xmlns:a16="http://schemas.microsoft.com/office/drawing/2014/main" id="{4218EBB7-E753-454B-87DC-EF07D3A170CE}"/>
              </a:ext>
            </a:extLst>
          </p:cNvPr>
          <p:cNvSpPr>
            <a:spLocks noGrp="1"/>
          </p:cNvSpPr>
          <p:nvPr>
            <p:ph type="sldNum" sz="quarter" idx="10"/>
          </p:nvPr>
        </p:nvSpPr>
        <p:spPr/>
        <p:txBody>
          <a:bodyPr/>
          <a:lstStyle/>
          <a:p>
            <a:pPr algn="ctr"/>
            <a:fld id="{12D39EAA-4E28-463F-9825-0792C837FE92}" type="slidenum">
              <a:rPr lang="en-GB" smtClean="0"/>
              <a:pPr algn="ctr"/>
              <a:t>25</a:t>
            </a:fld>
            <a:r>
              <a:rPr lang="en-GB"/>
              <a:t> / 52</a:t>
            </a:r>
            <a:endParaRPr lang="en-GB" dirty="0"/>
          </a:p>
        </p:txBody>
      </p:sp>
    </p:spTree>
    <p:extLst>
      <p:ext uri="{BB962C8B-B14F-4D97-AF65-F5344CB8AC3E}">
        <p14:creationId xmlns:p14="http://schemas.microsoft.com/office/powerpoint/2010/main" val="209389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ECFB-1126-4F99-A223-EEEBB05996CF}"/>
              </a:ext>
            </a:extLst>
          </p:cNvPr>
          <p:cNvSpPr>
            <a:spLocks noGrp="1"/>
          </p:cNvSpPr>
          <p:nvPr>
            <p:ph type="title"/>
          </p:nvPr>
        </p:nvSpPr>
        <p:spPr>
          <a:xfrm>
            <a:off x="179999" y="180000"/>
            <a:ext cx="11825035" cy="757130"/>
          </a:xfrm>
        </p:spPr>
        <p:txBody>
          <a:bodyPr/>
          <a:lstStyle/>
          <a:p>
            <a:r>
              <a:rPr lang="it-IT" dirty="0"/>
              <a:t>VIRGO </a:t>
            </a:r>
            <a:r>
              <a:rPr lang="it-IT" dirty="0" err="1"/>
              <a:t>Main</a:t>
            </a:r>
            <a:r>
              <a:rPr lang="it-IT" dirty="0"/>
              <a:t> laser</a:t>
            </a:r>
            <a:endParaRPr lang="en-GB" dirty="0"/>
          </a:p>
        </p:txBody>
      </p:sp>
      <p:pic>
        <p:nvPicPr>
          <p:cNvPr id="5" name="Picture 4">
            <a:extLst>
              <a:ext uri="{FF2B5EF4-FFF2-40B4-BE49-F238E27FC236}">
                <a16:creationId xmlns:a16="http://schemas.microsoft.com/office/drawing/2014/main" id="{0940B89C-AAB8-4B0D-A249-3EC814FD1929}"/>
              </a:ext>
            </a:extLst>
          </p:cNvPr>
          <p:cNvPicPr>
            <a:picLocks noChangeAspect="1"/>
          </p:cNvPicPr>
          <p:nvPr/>
        </p:nvPicPr>
        <p:blipFill rotWithShape="1">
          <a:blip r:embed="rId2">
            <a:clrChange>
              <a:clrFrom>
                <a:srgbClr val="FFFFFF"/>
              </a:clrFrom>
              <a:clrTo>
                <a:srgbClr val="FFFFFF">
                  <a:alpha val="0"/>
                </a:srgbClr>
              </a:clrTo>
            </a:clrChange>
          </a:blip>
          <a:srcRect l="13722" t="12814" r="19545"/>
          <a:stretch/>
        </p:blipFill>
        <p:spPr>
          <a:xfrm>
            <a:off x="2814452" y="896332"/>
            <a:ext cx="7414162" cy="5781668"/>
          </a:xfrm>
          <a:prstGeom prst="rect">
            <a:avLst/>
          </a:prstGeom>
        </p:spPr>
      </p:pic>
      <p:sp>
        <p:nvSpPr>
          <p:cNvPr id="4" name="Slide Number Placeholder 3">
            <a:extLst>
              <a:ext uri="{FF2B5EF4-FFF2-40B4-BE49-F238E27FC236}">
                <a16:creationId xmlns:a16="http://schemas.microsoft.com/office/drawing/2014/main" id="{3DFCECD1-57A3-490C-A1F3-008B332B0EFB}"/>
              </a:ext>
            </a:extLst>
          </p:cNvPr>
          <p:cNvSpPr>
            <a:spLocks noGrp="1"/>
          </p:cNvSpPr>
          <p:nvPr>
            <p:ph type="sldNum" sz="quarter" idx="10"/>
          </p:nvPr>
        </p:nvSpPr>
        <p:spPr/>
        <p:txBody>
          <a:bodyPr/>
          <a:lstStyle/>
          <a:p>
            <a:pPr algn="ctr"/>
            <a:fld id="{12D39EAA-4E28-463F-9825-0792C837FE92}" type="slidenum">
              <a:rPr lang="en-GB" smtClean="0"/>
              <a:pPr algn="ctr"/>
              <a:t>26</a:t>
            </a:fld>
            <a:r>
              <a:rPr lang="en-GB"/>
              <a:t> / 52</a:t>
            </a:r>
            <a:endParaRPr lang="en-GB" dirty="0"/>
          </a:p>
        </p:txBody>
      </p:sp>
    </p:spTree>
    <p:extLst>
      <p:ext uri="{BB962C8B-B14F-4D97-AF65-F5344CB8AC3E}">
        <p14:creationId xmlns:p14="http://schemas.microsoft.com/office/powerpoint/2010/main" val="1732607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BA1C-24EA-4ACC-9E8E-10F12779B1A8}"/>
              </a:ext>
            </a:extLst>
          </p:cNvPr>
          <p:cNvSpPr>
            <a:spLocks noGrp="1"/>
          </p:cNvSpPr>
          <p:nvPr>
            <p:ph type="title"/>
          </p:nvPr>
        </p:nvSpPr>
        <p:spPr>
          <a:xfrm>
            <a:off x="179999" y="180000"/>
            <a:ext cx="11825035" cy="757130"/>
          </a:xfrm>
        </p:spPr>
        <p:txBody>
          <a:bodyPr/>
          <a:lstStyle/>
          <a:p>
            <a:r>
              <a:rPr lang="en-GB" dirty="0"/>
              <a:t>And for Higher Power?</a:t>
            </a:r>
          </a:p>
        </p:txBody>
      </p:sp>
      <p:grpSp>
        <p:nvGrpSpPr>
          <p:cNvPr id="9" name="Group 8">
            <a:extLst>
              <a:ext uri="{FF2B5EF4-FFF2-40B4-BE49-F238E27FC236}">
                <a16:creationId xmlns:a16="http://schemas.microsoft.com/office/drawing/2014/main" id="{8AC33AA4-AEFF-4C61-83DB-D32CF10AD0F5}"/>
              </a:ext>
            </a:extLst>
          </p:cNvPr>
          <p:cNvGrpSpPr/>
          <p:nvPr/>
        </p:nvGrpSpPr>
        <p:grpSpPr>
          <a:xfrm>
            <a:off x="1545812" y="1622962"/>
            <a:ext cx="9100376" cy="3780311"/>
            <a:chOff x="1567543" y="1622962"/>
            <a:chExt cx="9100376" cy="3780311"/>
          </a:xfrm>
        </p:grpSpPr>
        <p:sp>
          <p:nvSpPr>
            <p:cNvPr id="3" name="TextBox 2">
              <a:extLst>
                <a:ext uri="{FF2B5EF4-FFF2-40B4-BE49-F238E27FC236}">
                  <a16:creationId xmlns:a16="http://schemas.microsoft.com/office/drawing/2014/main" id="{DE8614CA-659C-4E80-B3EA-B22237D4A9AD}"/>
                </a:ext>
              </a:extLst>
            </p:cNvPr>
            <p:cNvSpPr txBox="1"/>
            <p:nvPr/>
          </p:nvSpPr>
          <p:spPr>
            <a:xfrm>
              <a:off x="4763643" y="1622962"/>
              <a:ext cx="2708177" cy="400110"/>
            </a:xfrm>
            <a:prstGeom prst="rect">
              <a:avLst/>
            </a:prstGeom>
            <a:noFill/>
          </p:spPr>
          <p:txBody>
            <a:bodyPr wrap="none" rtlCol="0">
              <a:spAutoFit/>
            </a:bodyPr>
            <a:lstStyle/>
            <a:p>
              <a:pPr algn="ctr"/>
              <a:r>
                <a:rPr lang="en-GB" sz="2000" b="1" dirty="0"/>
                <a:t>The main problems are:</a:t>
              </a:r>
            </a:p>
          </p:txBody>
        </p:sp>
        <p:sp>
          <p:nvSpPr>
            <p:cNvPr id="4" name="TextBox 3">
              <a:extLst>
                <a:ext uri="{FF2B5EF4-FFF2-40B4-BE49-F238E27FC236}">
                  <a16:creationId xmlns:a16="http://schemas.microsoft.com/office/drawing/2014/main" id="{C5D26B3A-1EEF-47A7-879E-16A42B84013F}"/>
                </a:ext>
              </a:extLst>
            </p:cNvPr>
            <p:cNvSpPr txBox="1"/>
            <p:nvPr/>
          </p:nvSpPr>
          <p:spPr>
            <a:xfrm>
              <a:off x="1567543" y="2249758"/>
              <a:ext cx="7622279" cy="369332"/>
            </a:xfrm>
            <a:prstGeom prst="rect">
              <a:avLst/>
            </a:prstGeom>
            <a:noFill/>
          </p:spPr>
          <p:txBody>
            <a:bodyPr wrap="none" rtlCol="0">
              <a:spAutoFit/>
            </a:bodyPr>
            <a:lstStyle/>
            <a:p>
              <a:r>
                <a:rPr lang="en-GB"/>
                <a:t>Provide pump power: for a 1kW laser you need to provide around 2kW of pump</a:t>
              </a:r>
            </a:p>
          </p:txBody>
        </p:sp>
        <p:sp>
          <p:nvSpPr>
            <p:cNvPr id="5" name="TextBox 4">
              <a:extLst>
                <a:ext uri="{FF2B5EF4-FFF2-40B4-BE49-F238E27FC236}">
                  <a16:creationId xmlns:a16="http://schemas.microsoft.com/office/drawing/2014/main" id="{9D281343-C1D8-4AE4-91E5-5A9D9A7DE7CA}"/>
                </a:ext>
              </a:extLst>
            </p:cNvPr>
            <p:cNvSpPr txBox="1"/>
            <p:nvPr/>
          </p:nvSpPr>
          <p:spPr>
            <a:xfrm>
              <a:off x="1567543" y="2876554"/>
              <a:ext cx="9100376" cy="369332"/>
            </a:xfrm>
            <a:prstGeom prst="rect">
              <a:avLst/>
            </a:prstGeom>
            <a:noFill/>
          </p:spPr>
          <p:txBody>
            <a:bodyPr wrap="none" rtlCol="0">
              <a:spAutoFit/>
            </a:bodyPr>
            <a:lstStyle/>
            <a:p>
              <a:r>
                <a:rPr lang="en-GB"/>
                <a:t>Thermal managment: high power imply more thermal lenses, stronger cooling system is needed</a:t>
              </a:r>
            </a:p>
          </p:txBody>
        </p:sp>
        <p:sp>
          <p:nvSpPr>
            <p:cNvPr id="6" name="TextBox 5">
              <a:extLst>
                <a:ext uri="{FF2B5EF4-FFF2-40B4-BE49-F238E27FC236}">
                  <a16:creationId xmlns:a16="http://schemas.microsoft.com/office/drawing/2014/main" id="{FB2FEFB8-7B4C-4947-849D-D72D539E1EA0}"/>
                </a:ext>
              </a:extLst>
            </p:cNvPr>
            <p:cNvSpPr txBox="1"/>
            <p:nvPr/>
          </p:nvSpPr>
          <p:spPr>
            <a:xfrm>
              <a:off x="1567543" y="3503350"/>
              <a:ext cx="9100376" cy="646331"/>
            </a:xfrm>
            <a:prstGeom prst="rect">
              <a:avLst/>
            </a:prstGeom>
            <a:noFill/>
          </p:spPr>
          <p:txBody>
            <a:bodyPr wrap="square" rtlCol="0">
              <a:spAutoFit/>
            </a:bodyPr>
            <a:lstStyle/>
            <a:p>
              <a:r>
                <a:rPr lang="en-GB"/>
                <a:t>Avoid damages: larger beams are needed, around 10mm (Thorlabs), more space, alignment more critical, etc</a:t>
              </a:r>
            </a:p>
          </p:txBody>
        </p:sp>
        <p:sp>
          <p:nvSpPr>
            <p:cNvPr id="7" name="TextBox 6">
              <a:extLst>
                <a:ext uri="{FF2B5EF4-FFF2-40B4-BE49-F238E27FC236}">
                  <a16:creationId xmlns:a16="http://schemas.microsoft.com/office/drawing/2014/main" id="{8CF7F533-A9FA-41F4-A213-775BEDDF49E2}"/>
                </a:ext>
              </a:extLst>
            </p:cNvPr>
            <p:cNvSpPr txBox="1"/>
            <p:nvPr/>
          </p:nvSpPr>
          <p:spPr>
            <a:xfrm>
              <a:off x="1567543" y="4407145"/>
              <a:ext cx="6968126" cy="369332"/>
            </a:xfrm>
            <a:prstGeom prst="rect">
              <a:avLst/>
            </a:prstGeom>
            <a:noFill/>
          </p:spPr>
          <p:txBody>
            <a:bodyPr wrap="none" rtlCol="0">
              <a:spAutoFit/>
            </a:bodyPr>
            <a:lstStyle/>
            <a:p>
              <a:r>
                <a:rPr lang="en-GB"/>
                <a:t>Beam quality: more optical components can degradate the beam quality</a:t>
              </a:r>
            </a:p>
          </p:txBody>
        </p:sp>
        <p:sp>
          <p:nvSpPr>
            <p:cNvPr id="8" name="TextBox 7">
              <a:extLst>
                <a:ext uri="{FF2B5EF4-FFF2-40B4-BE49-F238E27FC236}">
                  <a16:creationId xmlns:a16="http://schemas.microsoft.com/office/drawing/2014/main" id="{EA37AD07-D012-40AD-A26D-E2B2669F3582}"/>
                </a:ext>
              </a:extLst>
            </p:cNvPr>
            <p:cNvSpPr txBox="1"/>
            <p:nvPr/>
          </p:nvSpPr>
          <p:spPr>
            <a:xfrm>
              <a:off x="1567543" y="5033941"/>
              <a:ext cx="5457584" cy="369332"/>
            </a:xfrm>
            <a:prstGeom prst="rect">
              <a:avLst/>
            </a:prstGeom>
            <a:noFill/>
          </p:spPr>
          <p:txBody>
            <a:bodyPr wrap="none" rtlCol="0">
              <a:spAutoFit/>
            </a:bodyPr>
            <a:lstStyle/>
            <a:p>
              <a:r>
                <a:rPr lang="en-GB"/>
                <a:t>Reliability: complex system are more difficult to mantain</a:t>
              </a:r>
            </a:p>
          </p:txBody>
        </p:sp>
      </p:grpSp>
      <p:sp>
        <p:nvSpPr>
          <p:cNvPr id="11" name="Slide Number Placeholder 10">
            <a:extLst>
              <a:ext uri="{FF2B5EF4-FFF2-40B4-BE49-F238E27FC236}">
                <a16:creationId xmlns:a16="http://schemas.microsoft.com/office/drawing/2014/main" id="{DB6FA442-CE2C-425A-A57F-96270D32EE37}"/>
              </a:ext>
            </a:extLst>
          </p:cNvPr>
          <p:cNvSpPr>
            <a:spLocks noGrp="1"/>
          </p:cNvSpPr>
          <p:nvPr>
            <p:ph type="sldNum" sz="quarter" idx="10"/>
          </p:nvPr>
        </p:nvSpPr>
        <p:spPr/>
        <p:txBody>
          <a:bodyPr/>
          <a:lstStyle/>
          <a:p>
            <a:pPr algn="ctr"/>
            <a:fld id="{12D39EAA-4E28-463F-9825-0792C837FE92}" type="slidenum">
              <a:rPr lang="en-GB" smtClean="0"/>
              <a:pPr algn="ctr"/>
              <a:t>27</a:t>
            </a:fld>
            <a:r>
              <a:rPr lang="en-GB"/>
              <a:t> / 52</a:t>
            </a:r>
            <a:endParaRPr lang="en-GB" dirty="0"/>
          </a:p>
        </p:txBody>
      </p:sp>
    </p:spTree>
    <p:extLst>
      <p:ext uri="{BB962C8B-B14F-4D97-AF65-F5344CB8AC3E}">
        <p14:creationId xmlns:p14="http://schemas.microsoft.com/office/powerpoint/2010/main" val="751180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03AC-BB86-4447-B529-DF6F2B5A44ED}"/>
              </a:ext>
            </a:extLst>
          </p:cNvPr>
          <p:cNvSpPr>
            <a:spLocks noGrp="1"/>
          </p:cNvSpPr>
          <p:nvPr>
            <p:ph type="title"/>
          </p:nvPr>
        </p:nvSpPr>
        <p:spPr>
          <a:xfrm>
            <a:off x="179999" y="180000"/>
            <a:ext cx="11825035" cy="757130"/>
          </a:xfrm>
        </p:spPr>
        <p:txBody>
          <a:bodyPr/>
          <a:lstStyle/>
          <a:p>
            <a:r>
              <a:rPr lang="en-GB" dirty="0"/>
              <a:t>Possible Technologies</a:t>
            </a:r>
          </a:p>
        </p:txBody>
      </p:sp>
      <p:grpSp>
        <p:nvGrpSpPr>
          <p:cNvPr id="55" name="Group 54">
            <a:extLst>
              <a:ext uri="{FF2B5EF4-FFF2-40B4-BE49-F238E27FC236}">
                <a16:creationId xmlns:a16="http://schemas.microsoft.com/office/drawing/2014/main" id="{E3CDA149-C380-4001-9AE0-A73C01EBE0A9}"/>
              </a:ext>
            </a:extLst>
          </p:cNvPr>
          <p:cNvGrpSpPr/>
          <p:nvPr/>
        </p:nvGrpSpPr>
        <p:grpSpPr>
          <a:xfrm>
            <a:off x="2677519" y="3802356"/>
            <a:ext cx="6571424" cy="2446315"/>
            <a:chOff x="5519428" y="3676930"/>
            <a:chExt cx="6571424" cy="2446315"/>
          </a:xfrm>
        </p:grpSpPr>
        <p:sp>
          <p:nvSpPr>
            <p:cNvPr id="10" name="TextBox 9">
              <a:extLst>
                <a:ext uri="{FF2B5EF4-FFF2-40B4-BE49-F238E27FC236}">
                  <a16:creationId xmlns:a16="http://schemas.microsoft.com/office/drawing/2014/main" id="{F0F9493D-F70B-49B5-8D00-AAC4815E598E}"/>
                </a:ext>
              </a:extLst>
            </p:cNvPr>
            <p:cNvSpPr txBox="1"/>
            <p:nvPr/>
          </p:nvSpPr>
          <p:spPr>
            <a:xfrm>
              <a:off x="5519428" y="5753913"/>
              <a:ext cx="6571424" cy="369332"/>
            </a:xfrm>
            <a:prstGeom prst="rect">
              <a:avLst/>
            </a:prstGeom>
            <a:noFill/>
          </p:spPr>
          <p:txBody>
            <a:bodyPr wrap="square" rtlCol="0">
              <a:spAutoFit/>
            </a:bodyPr>
            <a:lstStyle/>
            <a:p>
              <a:r>
                <a:rPr lang="en-GB" dirty="0"/>
                <a:t>Coherent beam recombination: add the power from many amplifiers</a:t>
              </a:r>
            </a:p>
          </p:txBody>
        </p:sp>
        <p:grpSp>
          <p:nvGrpSpPr>
            <p:cNvPr id="51" name="Group 50">
              <a:extLst>
                <a:ext uri="{FF2B5EF4-FFF2-40B4-BE49-F238E27FC236}">
                  <a16:creationId xmlns:a16="http://schemas.microsoft.com/office/drawing/2014/main" id="{AC948123-E1BC-4DE5-9EE5-F0F1338F88D7}"/>
                </a:ext>
              </a:extLst>
            </p:cNvPr>
            <p:cNvGrpSpPr/>
            <p:nvPr/>
          </p:nvGrpSpPr>
          <p:grpSpPr>
            <a:xfrm>
              <a:off x="5641933" y="3676930"/>
              <a:ext cx="6326415" cy="1925781"/>
              <a:chOff x="1365661" y="3616939"/>
              <a:chExt cx="6326415" cy="1925781"/>
            </a:xfrm>
          </p:grpSpPr>
          <p:sp>
            <p:nvSpPr>
              <p:cNvPr id="6" name="Rectangle 5">
                <a:extLst>
                  <a:ext uri="{FF2B5EF4-FFF2-40B4-BE49-F238E27FC236}">
                    <a16:creationId xmlns:a16="http://schemas.microsoft.com/office/drawing/2014/main" id="{175BFD16-EAA6-44AB-82BD-E3755724BD35}"/>
                  </a:ext>
                </a:extLst>
              </p:cNvPr>
              <p:cNvSpPr/>
              <p:nvPr/>
            </p:nvSpPr>
            <p:spPr>
              <a:xfrm>
                <a:off x="1365661" y="5063749"/>
                <a:ext cx="914400"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OSC</a:t>
                </a:r>
              </a:p>
            </p:txBody>
          </p:sp>
          <p:sp>
            <p:nvSpPr>
              <p:cNvPr id="7" name="Rectangle 6">
                <a:extLst>
                  <a:ext uri="{FF2B5EF4-FFF2-40B4-BE49-F238E27FC236}">
                    <a16:creationId xmlns:a16="http://schemas.microsoft.com/office/drawing/2014/main" id="{7D5ED5BF-D53F-4A2B-B2EE-8D367217F110}"/>
                  </a:ext>
                </a:extLst>
              </p:cNvPr>
              <p:cNvSpPr/>
              <p:nvPr/>
            </p:nvSpPr>
            <p:spPr>
              <a:xfrm>
                <a:off x="2727365" y="5063749"/>
                <a:ext cx="914400"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Preamp</a:t>
                </a:r>
              </a:p>
            </p:txBody>
          </p:sp>
          <p:sp>
            <p:nvSpPr>
              <p:cNvPr id="11" name="Rectangle 10">
                <a:extLst>
                  <a:ext uri="{FF2B5EF4-FFF2-40B4-BE49-F238E27FC236}">
                    <a16:creationId xmlns:a16="http://schemas.microsoft.com/office/drawing/2014/main" id="{54DCE6A1-7708-42E0-90D9-DF885B4F2F51}"/>
                  </a:ext>
                </a:extLst>
              </p:cNvPr>
              <p:cNvSpPr/>
              <p:nvPr/>
            </p:nvSpPr>
            <p:spPr>
              <a:xfrm>
                <a:off x="4940135" y="4303729"/>
                <a:ext cx="914400"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Amp</a:t>
                </a:r>
              </a:p>
            </p:txBody>
          </p:sp>
          <p:sp>
            <p:nvSpPr>
              <p:cNvPr id="12" name="Rectangle 11">
                <a:extLst>
                  <a:ext uri="{FF2B5EF4-FFF2-40B4-BE49-F238E27FC236}">
                    <a16:creationId xmlns:a16="http://schemas.microsoft.com/office/drawing/2014/main" id="{EC715332-2F73-42F7-80FD-CAC5B3A2BA80}"/>
                  </a:ext>
                </a:extLst>
              </p:cNvPr>
              <p:cNvSpPr/>
              <p:nvPr/>
            </p:nvSpPr>
            <p:spPr>
              <a:xfrm>
                <a:off x="4940135" y="5063749"/>
                <a:ext cx="914400"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Amp</a:t>
                </a:r>
              </a:p>
            </p:txBody>
          </p:sp>
          <p:sp>
            <p:nvSpPr>
              <p:cNvPr id="14" name="Oval 13">
                <a:extLst>
                  <a:ext uri="{FF2B5EF4-FFF2-40B4-BE49-F238E27FC236}">
                    <a16:creationId xmlns:a16="http://schemas.microsoft.com/office/drawing/2014/main" id="{5C0B71F6-214B-4B04-8040-75E490A0C6B5}"/>
                  </a:ext>
                </a:extLst>
              </p:cNvPr>
              <p:cNvSpPr/>
              <p:nvPr/>
            </p:nvSpPr>
            <p:spPr>
              <a:xfrm>
                <a:off x="4089069" y="4341334"/>
                <a:ext cx="403761" cy="403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φ</a:t>
                </a:r>
              </a:p>
            </p:txBody>
          </p:sp>
          <p:cxnSp>
            <p:nvCxnSpPr>
              <p:cNvPr id="18" name="Straight Arrow Connector 17">
                <a:extLst>
                  <a:ext uri="{FF2B5EF4-FFF2-40B4-BE49-F238E27FC236}">
                    <a16:creationId xmlns:a16="http://schemas.microsoft.com/office/drawing/2014/main" id="{DD5464AF-C87E-419C-A6BA-4FF154E5E528}"/>
                  </a:ext>
                </a:extLst>
              </p:cNvPr>
              <p:cNvCxnSpPr>
                <a:stCxn id="6" idx="3"/>
                <a:endCxn id="7" idx="1"/>
              </p:cNvCxnSpPr>
              <p:nvPr/>
            </p:nvCxnSpPr>
            <p:spPr>
              <a:xfrm>
                <a:off x="2280061" y="5303235"/>
                <a:ext cx="4473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3160EC7-0A8F-415D-B5AF-97BC0470FBA9}"/>
                  </a:ext>
                </a:extLst>
              </p:cNvPr>
              <p:cNvCxnSpPr>
                <a:cxnSpLocks/>
                <a:stCxn id="7" idx="3"/>
                <a:endCxn id="12" idx="1"/>
              </p:cNvCxnSpPr>
              <p:nvPr/>
            </p:nvCxnSpPr>
            <p:spPr>
              <a:xfrm>
                <a:off x="3641765" y="5303235"/>
                <a:ext cx="129837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B1929D-E51E-4411-B8EC-6B9BD90C68A4}"/>
                  </a:ext>
                </a:extLst>
              </p:cNvPr>
              <p:cNvCxnSpPr>
                <a:cxnSpLocks/>
                <a:stCxn id="7" idx="3"/>
                <a:endCxn id="14" idx="2"/>
              </p:cNvCxnSpPr>
              <p:nvPr/>
            </p:nvCxnSpPr>
            <p:spPr>
              <a:xfrm flipV="1">
                <a:off x="3641765" y="4543215"/>
                <a:ext cx="447304" cy="76002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CA0401-D808-4789-8B07-DD77026BCF04}"/>
                  </a:ext>
                </a:extLst>
              </p:cNvPr>
              <p:cNvCxnSpPr>
                <a:cxnSpLocks/>
                <a:stCxn id="14" idx="6"/>
                <a:endCxn id="11" idx="1"/>
              </p:cNvCxnSpPr>
              <p:nvPr/>
            </p:nvCxnSpPr>
            <p:spPr>
              <a:xfrm>
                <a:off x="4492830" y="4543215"/>
                <a:ext cx="4473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4623DCA-C9DB-48AD-B558-3AA7B4E4A472}"/>
                  </a:ext>
                </a:extLst>
              </p:cNvPr>
              <p:cNvSpPr/>
              <p:nvPr/>
            </p:nvSpPr>
            <p:spPr>
              <a:xfrm>
                <a:off x="6777676" y="4303729"/>
                <a:ext cx="914400"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PMC</a:t>
                </a:r>
              </a:p>
            </p:txBody>
          </p:sp>
          <p:sp>
            <p:nvSpPr>
              <p:cNvPr id="35" name="Rectangle 34">
                <a:extLst>
                  <a:ext uri="{FF2B5EF4-FFF2-40B4-BE49-F238E27FC236}">
                    <a16:creationId xmlns:a16="http://schemas.microsoft.com/office/drawing/2014/main" id="{444DC0FF-8C7E-4718-968F-D4C552A3C8EE}"/>
                  </a:ext>
                </a:extLst>
              </p:cNvPr>
              <p:cNvSpPr/>
              <p:nvPr/>
            </p:nvSpPr>
            <p:spPr>
              <a:xfrm>
                <a:off x="4944093" y="3616939"/>
                <a:ext cx="910442" cy="4077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PID</a:t>
                </a:r>
              </a:p>
            </p:txBody>
          </p:sp>
          <p:cxnSp>
            <p:nvCxnSpPr>
              <p:cNvPr id="37" name="Connector: Elbow 36">
                <a:extLst>
                  <a:ext uri="{FF2B5EF4-FFF2-40B4-BE49-F238E27FC236}">
                    <a16:creationId xmlns:a16="http://schemas.microsoft.com/office/drawing/2014/main" id="{97307977-18A8-42C5-A4A7-BADE974DC2EF}"/>
                  </a:ext>
                </a:extLst>
              </p:cNvPr>
              <p:cNvCxnSpPr>
                <a:stCxn id="12" idx="3"/>
                <a:endCxn id="35" idx="3"/>
              </p:cNvCxnSpPr>
              <p:nvPr/>
            </p:nvCxnSpPr>
            <p:spPr>
              <a:xfrm flipV="1">
                <a:off x="5854535" y="3820799"/>
                <a:ext cx="12700" cy="1482436"/>
              </a:xfrm>
              <a:prstGeom prst="bentConnector3">
                <a:avLst>
                  <a:gd name="adj1" fmla="val 3701299"/>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17D99E71-72AE-438A-8CE5-24E676D0C289}"/>
                  </a:ext>
                </a:extLst>
              </p:cNvPr>
              <p:cNvCxnSpPr>
                <a:cxnSpLocks/>
                <a:stCxn id="35" idx="1"/>
                <a:endCxn id="14" idx="0"/>
              </p:cNvCxnSpPr>
              <p:nvPr/>
            </p:nvCxnSpPr>
            <p:spPr>
              <a:xfrm rot="10800000" flipV="1">
                <a:off x="4290951" y="3820798"/>
                <a:ext cx="653143" cy="520535"/>
              </a:xfrm>
              <a:prstGeom prst="bentConnector2">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672D373-D4D7-4F4F-836E-2143D0C81BD4}"/>
                  </a:ext>
                </a:extLst>
              </p:cNvPr>
              <p:cNvCxnSpPr>
                <a:cxnSpLocks/>
                <a:stCxn id="11" idx="3"/>
                <a:endCxn id="34" idx="1"/>
              </p:cNvCxnSpPr>
              <p:nvPr/>
            </p:nvCxnSpPr>
            <p:spPr>
              <a:xfrm>
                <a:off x="5854535" y="4543215"/>
                <a:ext cx="9231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1">
                <a:extLst>
                  <a:ext uri="{FF2B5EF4-FFF2-40B4-BE49-F238E27FC236}">
                    <a16:creationId xmlns:a16="http://schemas.microsoft.com/office/drawing/2014/main" id="{220E97E3-3FAC-4AA7-9657-1E9404BB6C68}"/>
                  </a:ext>
                </a:extLst>
              </p:cNvPr>
              <p:cNvCxnSpPr>
                <a:cxnSpLocks/>
                <a:stCxn id="12" idx="3"/>
                <a:endCxn id="34" idx="1"/>
              </p:cNvCxnSpPr>
              <p:nvPr/>
            </p:nvCxnSpPr>
            <p:spPr>
              <a:xfrm flipV="1">
                <a:off x="5854535" y="4543215"/>
                <a:ext cx="923141" cy="76002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5C8B1DB6-BFC6-4003-A54E-1A501BBD97E0}"/>
              </a:ext>
            </a:extLst>
          </p:cNvPr>
          <p:cNvGrpSpPr/>
          <p:nvPr/>
        </p:nvGrpSpPr>
        <p:grpSpPr>
          <a:xfrm>
            <a:off x="573974" y="1084613"/>
            <a:ext cx="3340925" cy="2501729"/>
            <a:chOff x="573974" y="1084613"/>
            <a:chExt cx="3340925" cy="2501729"/>
          </a:xfrm>
        </p:grpSpPr>
        <p:grpSp>
          <p:nvGrpSpPr>
            <p:cNvPr id="57" name="Group 56">
              <a:extLst>
                <a:ext uri="{FF2B5EF4-FFF2-40B4-BE49-F238E27FC236}">
                  <a16:creationId xmlns:a16="http://schemas.microsoft.com/office/drawing/2014/main" id="{7BCC9BBE-AE45-4DDD-A24E-8EE8DC485B8D}"/>
                </a:ext>
              </a:extLst>
            </p:cNvPr>
            <p:cNvGrpSpPr/>
            <p:nvPr/>
          </p:nvGrpSpPr>
          <p:grpSpPr>
            <a:xfrm>
              <a:off x="790066" y="1179919"/>
              <a:ext cx="2908740" cy="2311116"/>
              <a:chOff x="1879182" y="987407"/>
              <a:chExt cx="2908740" cy="2311116"/>
            </a:xfrm>
          </p:grpSpPr>
          <p:sp>
            <p:nvSpPr>
              <p:cNvPr id="9" name="TextBox 8">
                <a:extLst>
                  <a:ext uri="{FF2B5EF4-FFF2-40B4-BE49-F238E27FC236}">
                    <a16:creationId xmlns:a16="http://schemas.microsoft.com/office/drawing/2014/main" id="{2788B7C1-FC9E-4C6F-8EA9-FC2BE884A220}"/>
                  </a:ext>
                </a:extLst>
              </p:cNvPr>
              <p:cNvSpPr txBox="1"/>
              <p:nvPr/>
            </p:nvSpPr>
            <p:spPr>
              <a:xfrm>
                <a:off x="1910182" y="2929191"/>
                <a:ext cx="2846741" cy="369332"/>
              </a:xfrm>
              <a:prstGeom prst="rect">
                <a:avLst/>
              </a:prstGeom>
              <a:noFill/>
            </p:spPr>
            <p:txBody>
              <a:bodyPr wrap="none" rtlCol="0">
                <a:spAutoFit/>
              </a:bodyPr>
              <a:lstStyle/>
              <a:p>
                <a:r>
                  <a:rPr lang="en-GB" dirty="0"/>
                  <a:t>Diode pumped rod amplifier</a:t>
                </a:r>
              </a:p>
            </p:txBody>
          </p:sp>
          <p:pic>
            <p:nvPicPr>
              <p:cNvPr id="3076" name="Picture 4">
                <a:extLst>
                  <a:ext uri="{FF2B5EF4-FFF2-40B4-BE49-F238E27FC236}">
                    <a16:creationId xmlns:a16="http://schemas.microsoft.com/office/drawing/2014/main" id="{F80216C1-62BA-4DB8-974A-3D769DA09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82" y="987407"/>
                <a:ext cx="2908740" cy="194065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E04289D5-38E2-423D-9450-6C72F4DF8445}"/>
                </a:ext>
              </a:extLst>
            </p:cNvPr>
            <p:cNvSpPr/>
            <p:nvPr/>
          </p:nvSpPr>
          <p:spPr>
            <a:xfrm>
              <a:off x="573974" y="1084613"/>
              <a:ext cx="3340925" cy="25017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4DE30870-C490-4061-BB75-F2FE208382E8}"/>
              </a:ext>
            </a:extLst>
          </p:cNvPr>
          <p:cNvGrpSpPr/>
          <p:nvPr/>
        </p:nvGrpSpPr>
        <p:grpSpPr>
          <a:xfrm>
            <a:off x="4542563" y="1084614"/>
            <a:ext cx="3340925" cy="2069079"/>
            <a:chOff x="4970075" y="1084614"/>
            <a:chExt cx="3340925" cy="2069079"/>
          </a:xfrm>
        </p:grpSpPr>
        <p:grpSp>
          <p:nvGrpSpPr>
            <p:cNvPr id="58" name="Group 57">
              <a:extLst>
                <a:ext uri="{FF2B5EF4-FFF2-40B4-BE49-F238E27FC236}">
                  <a16:creationId xmlns:a16="http://schemas.microsoft.com/office/drawing/2014/main" id="{9E27E3AC-7BED-497B-BE48-FE4219813C91}"/>
                </a:ext>
              </a:extLst>
            </p:cNvPr>
            <p:cNvGrpSpPr/>
            <p:nvPr/>
          </p:nvGrpSpPr>
          <p:grpSpPr>
            <a:xfrm>
              <a:off x="5135587" y="1209877"/>
              <a:ext cx="3009900" cy="1818552"/>
              <a:chOff x="7855940" y="1139011"/>
              <a:chExt cx="3009900" cy="1818552"/>
            </a:xfrm>
          </p:grpSpPr>
          <p:sp>
            <p:nvSpPr>
              <p:cNvPr id="8" name="TextBox 7">
                <a:extLst>
                  <a:ext uri="{FF2B5EF4-FFF2-40B4-BE49-F238E27FC236}">
                    <a16:creationId xmlns:a16="http://schemas.microsoft.com/office/drawing/2014/main" id="{C1FF1C3B-BB2A-4023-A24A-264098A8F2AC}"/>
                  </a:ext>
                </a:extLst>
              </p:cNvPr>
              <p:cNvSpPr txBox="1"/>
              <p:nvPr/>
            </p:nvSpPr>
            <p:spPr>
              <a:xfrm>
                <a:off x="8155271" y="2588231"/>
                <a:ext cx="2411238" cy="369332"/>
              </a:xfrm>
              <a:prstGeom prst="rect">
                <a:avLst/>
              </a:prstGeom>
              <a:noFill/>
            </p:spPr>
            <p:txBody>
              <a:bodyPr wrap="none" rtlCol="0">
                <a:spAutoFit/>
              </a:bodyPr>
              <a:lstStyle/>
              <a:p>
                <a:r>
                  <a:rPr lang="en-GB" dirty="0"/>
                  <a:t>Thin disk laser amplifier</a:t>
                </a:r>
              </a:p>
            </p:txBody>
          </p:sp>
          <p:pic>
            <p:nvPicPr>
              <p:cNvPr id="3074" name="Picture 2" descr="Thin-disk Lasers – disc, active mirror, high-power laser, solid-state, beam  quality, mode-locked, femtosecond, fiber">
                <a:extLst>
                  <a:ext uri="{FF2B5EF4-FFF2-40B4-BE49-F238E27FC236}">
                    <a16:creationId xmlns:a16="http://schemas.microsoft.com/office/drawing/2014/main" id="{925B819E-B178-4F17-B4B6-D1E54A48C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940" y="1139011"/>
                <a:ext cx="3009900" cy="13811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1">
              <a:extLst>
                <a:ext uri="{FF2B5EF4-FFF2-40B4-BE49-F238E27FC236}">
                  <a16:creationId xmlns:a16="http://schemas.microsoft.com/office/drawing/2014/main" id="{748CF74C-6EF5-4C91-B90C-143212B0E5D1}"/>
                </a:ext>
              </a:extLst>
            </p:cNvPr>
            <p:cNvSpPr/>
            <p:nvPr/>
          </p:nvSpPr>
          <p:spPr>
            <a:xfrm>
              <a:off x="4970075" y="1084614"/>
              <a:ext cx="3340925" cy="20690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96B9F945-F3A6-406A-A2FB-5EF226FAA2CE}"/>
              </a:ext>
            </a:extLst>
          </p:cNvPr>
          <p:cNvGrpSpPr/>
          <p:nvPr/>
        </p:nvGrpSpPr>
        <p:grpSpPr>
          <a:xfrm>
            <a:off x="8511152" y="1071426"/>
            <a:ext cx="2948571" cy="2730930"/>
            <a:chOff x="8839156" y="1071426"/>
            <a:chExt cx="2948571" cy="2730930"/>
          </a:xfrm>
        </p:grpSpPr>
        <p:grpSp>
          <p:nvGrpSpPr>
            <p:cNvPr id="56" name="Group 55">
              <a:extLst>
                <a:ext uri="{FF2B5EF4-FFF2-40B4-BE49-F238E27FC236}">
                  <a16:creationId xmlns:a16="http://schemas.microsoft.com/office/drawing/2014/main" id="{738D1C14-326F-42C1-A1AD-2F8D4B677D28}"/>
                </a:ext>
              </a:extLst>
            </p:cNvPr>
            <p:cNvGrpSpPr/>
            <p:nvPr/>
          </p:nvGrpSpPr>
          <p:grpSpPr>
            <a:xfrm>
              <a:off x="8951324" y="1133073"/>
              <a:ext cx="2724236" cy="2636536"/>
              <a:chOff x="1496823" y="3579042"/>
              <a:chExt cx="2724236" cy="2636536"/>
            </a:xfrm>
          </p:grpSpPr>
          <p:sp>
            <p:nvSpPr>
              <p:cNvPr id="3" name="TextBox 2">
                <a:extLst>
                  <a:ext uri="{FF2B5EF4-FFF2-40B4-BE49-F238E27FC236}">
                    <a16:creationId xmlns:a16="http://schemas.microsoft.com/office/drawing/2014/main" id="{E77FCEC6-4CD3-4B0C-9351-3D5B27E69CFA}"/>
                  </a:ext>
                </a:extLst>
              </p:cNvPr>
              <p:cNvSpPr txBox="1"/>
              <p:nvPr/>
            </p:nvSpPr>
            <p:spPr>
              <a:xfrm>
                <a:off x="1496823" y="5292248"/>
                <a:ext cx="2724236" cy="923330"/>
              </a:xfrm>
              <a:prstGeom prst="rect">
                <a:avLst/>
              </a:prstGeom>
              <a:noFill/>
            </p:spPr>
            <p:txBody>
              <a:bodyPr wrap="square" rtlCol="0">
                <a:spAutoFit/>
              </a:bodyPr>
              <a:lstStyle/>
              <a:p>
                <a:pPr algn="just"/>
                <a:r>
                  <a:rPr lang="en-GB" dirty="0"/>
                  <a:t>Large Area Fibre Amplifier: amplification in special fibre, photonic crystal</a:t>
                </a:r>
              </a:p>
            </p:txBody>
          </p:sp>
          <p:pic>
            <p:nvPicPr>
              <p:cNvPr id="54" name="Picture 53">
                <a:extLst>
                  <a:ext uri="{FF2B5EF4-FFF2-40B4-BE49-F238E27FC236}">
                    <a16:creationId xmlns:a16="http://schemas.microsoft.com/office/drawing/2014/main" id="{38758AE9-5B31-44BD-BE4B-F1F577C88B01}"/>
                  </a:ext>
                </a:extLst>
              </p:cNvPr>
              <p:cNvPicPr>
                <a:picLocks noChangeAspect="1"/>
              </p:cNvPicPr>
              <p:nvPr/>
            </p:nvPicPr>
            <p:blipFill rotWithShape="1">
              <a:blip r:embed="rId4"/>
              <a:srcRect l="51861" t="38845" r="32445" b="36207"/>
              <a:stretch/>
            </p:blipFill>
            <p:spPr>
              <a:xfrm>
                <a:off x="1957301" y="3579042"/>
                <a:ext cx="1803281" cy="1710952"/>
              </a:xfrm>
              <a:prstGeom prst="rect">
                <a:avLst/>
              </a:prstGeom>
            </p:spPr>
          </p:pic>
        </p:grpSp>
        <p:sp>
          <p:nvSpPr>
            <p:cNvPr id="62" name="TextBox 61">
              <a:extLst>
                <a:ext uri="{FF2B5EF4-FFF2-40B4-BE49-F238E27FC236}">
                  <a16:creationId xmlns:a16="http://schemas.microsoft.com/office/drawing/2014/main" id="{6839BD94-2A01-4301-88D3-76B64592237E}"/>
                </a:ext>
              </a:extLst>
            </p:cNvPr>
            <p:cNvSpPr txBox="1"/>
            <p:nvPr/>
          </p:nvSpPr>
          <p:spPr>
            <a:xfrm rot="16200000">
              <a:off x="8537700" y="1776832"/>
              <a:ext cx="1348095" cy="400110"/>
            </a:xfrm>
            <a:prstGeom prst="rect">
              <a:avLst/>
            </a:prstGeom>
            <a:noFill/>
          </p:spPr>
          <p:txBody>
            <a:bodyPr wrap="square">
              <a:spAutoFit/>
            </a:bodyPr>
            <a:lstStyle/>
            <a:p>
              <a:r>
                <a:rPr lang="en-GB" sz="1000" dirty="0"/>
                <a:t>DC-200/40-PZ-Yb </a:t>
              </a:r>
              <a:r>
                <a:rPr lang="en-GB" sz="1000" dirty="0" err="1"/>
                <a:t>fiber</a:t>
              </a:r>
              <a:r>
                <a:rPr lang="en-GB" sz="1000" dirty="0"/>
                <a:t> </a:t>
              </a:r>
            </a:p>
            <a:p>
              <a:r>
                <a:rPr lang="en-GB" sz="1000" dirty="0"/>
                <a:t>NKT Photonics</a:t>
              </a:r>
            </a:p>
          </p:txBody>
        </p:sp>
        <p:sp>
          <p:nvSpPr>
            <p:cNvPr id="33" name="Rectangle 32">
              <a:extLst>
                <a:ext uri="{FF2B5EF4-FFF2-40B4-BE49-F238E27FC236}">
                  <a16:creationId xmlns:a16="http://schemas.microsoft.com/office/drawing/2014/main" id="{F903012D-679A-461F-83A9-AC6279704B6B}"/>
                </a:ext>
              </a:extLst>
            </p:cNvPr>
            <p:cNvSpPr/>
            <p:nvPr/>
          </p:nvSpPr>
          <p:spPr>
            <a:xfrm>
              <a:off x="8839156" y="1071426"/>
              <a:ext cx="2948571" cy="273093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Slide Number Placeholder 16">
            <a:extLst>
              <a:ext uri="{FF2B5EF4-FFF2-40B4-BE49-F238E27FC236}">
                <a16:creationId xmlns:a16="http://schemas.microsoft.com/office/drawing/2014/main" id="{15EC71AD-C8A5-4DE8-AF9F-51E5C89902DF}"/>
              </a:ext>
            </a:extLst>
          </p:cNvPr>
          <p:cNvSpPr>
            <a:spLocks noGrp="1"/>
          </p:cNvSpPr>
          <p:nvPr>
            <p:ph type="sldNum" sz="quarter" idx="10"/>
          </p:nvPr>
        </p:nvSpPr>
        <p:spPr/>
        <p:txBody>
          <a:bodyPr/>
          <a:lstStyle/>
          <a:p>
            <a:pPr algn="ctr"/>
            <a:fld id="{12D39EAA-4E28-463F-9825-0792C837FE92}" type="slidenum">
              <a:rPr lang="en-GB" smtClean="0"/>
              <a:pPr algn="ctr"/>
              <a:t>28</a:t>
            </a:fld>
            <a:r>
              <a:rPr lang="en-GB"/>
              <a:t> / 52</a:t>
            </a:r>
            <a:endParaRPr lang="en-GB" dirty="0"/>
          </a:p>
        </p:txBody>
      </p:sp>
    </p:spTree>
    <p:extLst>
      <p:ext uri="{BB962C8B-B14F-4D97-AF65-F5344CB8AC3E}">
        <p14:creationId xmlns:p14="http://schemas.microsoft.com/office/powerpoint/2010/main" val="139608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42F1D-D8AD-46FD-BDD7-120C744DF33D}"/>
              </a:ext>
            </a:extLst>
          </p:cNvPr>
          <p:cNvSpPr>
            <a:spLocks noGrp="1"/>
          </p:cNvSpPr>
          <p:nvPr>
            <p:ph type="title"/>
          </p:nvPr>
        </p:nvSpPr>
        <p:spPr>
          <a:xfrm>
            <a:off x="831850" y="3722245"/>
            <a:ext cx="10515600" cy="840230"/>
          </a:xfrm>
        </p:spPr>
        <p:txBody>
          <a:bodyPr/>
          <a:lstStyle/>
          <a:p>
            <a:r>
              <a:rPr lang="en-GB"/>
              <a:t>Non Linear Optic</a:t>
            </a:r>
          </a:p>
        </p:txBody>
      </p:sp>
      <p:sp>
        <p:nvSpPr>
          <p:cNvPr id="4" name="Text Placeholder 3">
            <a:extLst>
              <a:ext uri="{FF2B5EF4-FFF2-40B4-BE49-F238E27FC236}">
                <a16:creationId xmlns:a16="http://schemas.microsoft.com/office/drawing/2014/main" id="{4BB6BF0F-2283-4B97-AD43-E2F3B99FEF83}"/>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6139DEEE-CE99-4014-8ACE-0EB93B21D025}"/>
              </a:ext>
            </a:extLst>
          </p:cNvPr>
          <p:cNvSpPr>
            <a:spLocks noGrp="1"/>
          </p:cNvSpPr>
          <p:nvPr>
            <p:ph type="sldNum" sz="quarter" idx="10"/>
          </p:nvPr>
        </p:nvSpPr>
        <p:spPr/>
        <p:txBody>
          <a:bodyPr/>
          <a:lstStyle/>
          <a:p>
            <a:pPr algn="ctr"/>
            <a:fld id="{12D39EAA-4E28-463F-9825-0792C837FE92}" type="slidenum">
              <a:rPr lang="en-GB" smtClean="0"/>
              <a:pPr algn="ctr"/>
              <a:t>29</a:t>
            </a:fld>
            <a:r>
              <a:rPr lang="en-GB"/>
              <a:t> / 52</a:t>
            </a:r>
            <a:endParaRPr lang="en-GB" dirty="0"/>
          </a:p>
        </p:txBody>
      </p:sp>
    </p:spTree>
    <p:extLst>
      <p:ext uri="{BB962C8B-B14F-4D97-AF65-F5344CB8AC3E}">
        <p14:creationId xmlns:p14="http://schemas.microsoft.com/office/powerpoint/2010/main" val="50897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E7B3E-5930-40DE-AA0D-99B2BD49A278}"/>
              </a:ext>
            </a:extLst>
          </p:cNvPr>
          <p:cNvSpPr>
            <a:spLocks noGrp="1"/>
          </p:cNvSpPr>
          <p:nvPr>
            <p:ph type="title"/>
          </p:nvPr>
        </p:nvSpPr>
        <p:spPr>
          <a:xfrm>
            <a:off x="831850" y="3722245"/>
            <a:ext cx="10515600" cy="840230"/>
          </a:xfrm>
        </p:spPr>
        <p:txBody>
          <a:bodyPr/>
          <a:lstStyle/>
          <a:p>
            <a:r>
              <a:rPr lang="en-GB" dirty="0"/>
              <a:t>Main Laser</a:t>
            </a:r>
          </a:p>
        </p:txBody>
      </p:sp>
      <p:sp>
        <p:nvSpPr>
          <p:cNvPr id="5" name="Text Placeholder 4">
            <a:extLst>
              <a:ext uri="{FF2B5EF4-FFF2-40B4-BE49-F238E27FC236}">
                <a16:creationId xmlns:a16="http://schemas.microsoft.com/office/drawing/2014/main" id="{38B81055-8859-403E-874F-E06CA88FB11E}"/>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700611CE-4276-44FA-80E5-859BDBB8D453}"/>
              </a:ext>
            </a:extLst>
          </p:cNvPr>
          <p:cNvSpPr>
            <a:spLocks noGrp="1"/>
          </p:cNvSpPr>
          <p:nvPr>
            <p:ph type="sldNum" sz="quarter" idx="10"/>
          </p:nvPr>
        </p:nvSpPr>
        <p:spPr/>
        <p:txBody>
          <a:bodyPr/>
          <a:lstStyle/>
          <a:p>
            <a:pPr algn="ctr"/>
            <a:fld id="{12D39EAA-4E28-463F-9825-0792C837FE92}" type="slidenum">
              <a:rPr lang="en-GB" smtClean="0"/>
              <a:pPr algn="ctr"/>
              <a:t>3</a:t>
            </a:fld>
            <a:r>
              <a:rPr lang="en-GB"/>
              <a:t> / 52</a:t>
            </a:r>
            <a:endParaRPr lang="en-GB" dirty="0"/>
          </a:p>
        </p:txBody>
      </p:sp>
    </p:spTree>
    <p:extLst>
      <p:ext uri="{BB962C8B-B14F-4D97-AF65-F5344CB8AC3E}">
        <p14:creationId xmlns:p14="http://schemas.microsoft.com/office/powerpoint/2010/main" val="376936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ABA6F2-13FD-4A32-A518-9147ADE2068F}"/>
              </a:ext>
            </a:extLst>
          </p:cNvPr>
          <p:cNvSpPr>
            <a:spLocks noGrp="1"/>
          </p:cNvSpPr>
          <p:nvPr>
            <p:ph type="title"/>
          </p:nvPr>
        </p:nvSpPr>
        <p:spPr>
          <a:xfrm>
            <a:off x="179999" y="180000"/>
            <a:ext cx="11825035" cy="757130"/>
          </a:xfrm>
        </p:spPr>
        <p:txBody>
          <a:bodyPr/>
          <a:lstStyle/>
          <a:p>
            <a:r>
              <a:rPr lang="en-GB" dirty="0"/>
              <a:t>Theoretical Framework</a:t>
            </a:r>
          </a:p>
        </p:txBody>
      </p:sp>
      <p:grpSp>
        <p:nvGrpSpPr>
          <p:cNvPr id="9" name="Group 8">
            <a:extLst>
              <a:ext uri="{FF2B5EF4-FFF2-40B4-BE49-F238E27FC236}">
                <a16:creationId xmlns:a16="http://schemas.microsoft.com/office/drawing/2014/main" id="{23D420A3-1849-4306-A863-577BB106DA7E}"/>
              </a:ext>
            </a:extLst>
          </p:cNvPr>
          <p:cNvGrpSpPr/>
          <p:nvPr/>
        </p:nvGrpSpPr>
        <p:grpSpPr>
          <a:xfrm>
            <a:off x="1869266" y="1236991"/>
            <a:ext cx="8453468" cy="4384018"/>
            <a:chOff x="1576397" y="1459000"/>
            <a:chExt cx="8453468" cy="4384018"/>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7246B1-E146-4218-8A64-363CAD934EBE}"/>
                    </a:ext>
                  </a:extLst>
                </p:cNvPr>
                <p:cNvSpPr txBox="1"/>
                <p:nvPr/>
              </p:nvSpPr>
              <p:spPr>
                <a:xfrm>
                  <a:off x="1576397" y="1985072"/>
                  <a:ext cx="8199552" cy="402931"/>
                </a:xfrm>
                <a:prstGeom prst="rect">
                  <a:avLst/>
                </a:prstGeom>
                <a:noFill/>
              </p:spPr>
              <p:txBody>
                <a:bodyPr wrap="none" rtlCol="0">
                  <a:spAutoFit/>
                </a:bodyPr>
                <a:lstStyle/>
                <a:p>
                  <a:r>
                    <a:rPr lang="en-GB" dirty="0"/>
                    <a:t>In general, the polarization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𝑃</m:t>
                          </m:r>
                        </m:e>
                      </m:acc>
                    </m:oMath>
                  </a14:m>
                  <a:r>
                    <a:rPr lang="en-GB" dirty="0"/>
                    <a:t> is not necessary linear with respect the electrical field </a:t>
                  </a:r>
                  <a14:m>
                    <m:oMath xmlns:m="http://schemas.openxmlformats.org/officeDocument/2006/math">
                      <m:acc>
                        <m:accPr>
                          <m:chr m:val="⃗"/>
                          <m:ctrlPr>
                            <a:rPr lang="en-GB" i="1">
                              <a:latin typeface="Cambria Math" panose="02040503050406030204" pitchFamily="18" charset="0"/>
                            </a:rPr>
                          </m:ctrlPr>
                        </m:accPr>
                        <m:e>
                          <m:r>
                            <a:rPr lang="en-GB" b="0" i="1" smtClean="0">
                              <a:latin typeface="Cambria Math" panose="02040503050406030204" pitchFamily="18" charset="0"/>
                            </a:rPr>
                            <m:t>𝐸</m:t>
                          </m:r>
                        </m:e>
                      </m:acc>
                    </m:oMath>
                  </a14:m>
                  <a:endParaRPr lang="en-GB" dirty="0"/>
                </a:p>
              </p:txBody>
            </p:sp>
          </mc:Choice>
          <mc:Fallback xmlns="">
            <p:sp>
              <p:nvSpPr>
                <p:cNvPr id="7" name="TextBox 6">
                  <a:extLst>
                    <a:ext uri="{FF2B5EF4-FFF2-40B4-BE49-F238E27FC236}">
                      <a16:creationId xmlns:a16="http://schemas.microsoft.com/office/drawing/2014/main" id="{D57246B1-E146-4218-8A64-363CAD934EBE}"/>
                    </a:ext>
                  </a:extLst>
                </p:cNvPr>
                <p:cNvSpPr txBox="1">
                  <a:spLocks noRot="1" noChangeAspect="1" noMove="1" noResize="1" noEditPoints="1" noAdjustHandles="1" noChangeArrowheads="1" noChangeShapeType="1" noTextEdit="1"/>
                </p:cNvSpPr>
                <p:nvPr/>
              </p:nvSpPr>
              <p:spPr>
                <a:xfrm>
                  <a:off x="1576397" y="1985072"/>
                  <a:ext cx="8199552" cy="402931"/>
                </a:xfrm>
                <a:prstGeom prst="rect">
                  <a:avLst/>
                </a:prstGeom>
                <a:blipFill>
                  <a:blip r:embed="rId2"/>
                  <a:stretch>
                    <a:fillRect l="-669" b="-24242"/>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01CBC86-EEFC-4365-8044-CADD45E9CE57}"/>
                </a:ext>
              </a:extLst>
            </p:cNvPr>
            <p:cNvSpPr txBox="1"/>
            <p:nvPr/>
          </p:nvSpPr>
          <p:spPr>
            <a:xfrm>
              <a:off x="1576397" y="1459000"/>
              <a:ext cx="5779724" cy="369332"/>
            </a:xfrm>
            <a:prstGeom prst="rect">
              <a:avLst/>
            </a:prstGeom>
            <a:noFill/>
          </p:spPr>
          <p:txBody>
            <a:bodyPr wrap="none" rtlCol="0">
              <a:spAutoFit/>
            </a:bodyPr>
            <a:lstStyle/>
            <a:p>
              <a:r>
                <a:rPr lang="en-GB" dirty="0"/>
                <a:t>Maxwell equations in a material are linear, most of the time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6D9890-C66A-4E07-B85A-ABBA86DE1A16}"/>
                    </a:ext>
                  </a:extLst>
                </p:cNvPr>
                <p:cNvSpPr txBox="1"/>
                <p:nvPr/>
              </p:nvSpPr>
              <p:spPr>
                <a:xfrm>
                  <a:off x="3756610" y="2544743"/>
                  <a:ext cx="4678781"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0</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𝜒</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i="1">
                                    <a:latin typeface="Cambria Math" panose="02040503050406030204" pitchFamily="18" charset="0"/>
                                  </a:rPr>
                                  <m:t>𝜒</m:t>
                                </m:r>
                              </m:e>
                              <m:sub>
                                <m:r>
                                  <a:rPr lang="en-GB" b="0" i="1" smtClean="0">
                                    <a:latin typeface="Cambria Math" panose="02040503050406030204" pitchFamily="18" charset="0"/>
                                  </a:rPr>
                                  <m:t>𝑖𝑗𝑘</m:t>
                                </m:r>
                              </m:sub>
                              <m:sup>
                                <m:r>
                                  <a:rPr lang="en-GB" b="0" i="1" smtClean="0">
                                    <a:latin typeface="Cambria Math" panose="02040503050406030204" pitchFamily="18" charset="0"/>
                                  </a:rPr>
                                  <m:t>(2)</m:t>
                                </m:r>
                              </m:sup>
                            </m:sSub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𝑗</m:t>
                                </m:r>
                              </m:sub>
                            </m:sSub>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𝜒</m:t>
                                </m:r>
                              </m:e>
                              <m:sub>
                                <m:r>
                                  <a:rPr lang="en-GB" i="1">
                                    <a:latin typeface="Cambria Math" panose="02040503050406030204" pitchFamily="18" charset="0"/>
                                  </a:rPr>
                                  <m:t>𝑖𝑗𝑘</m:t>
                                </m:r>
                                <m:r>
                                  <a:rPr lang="en-GB" b="0" i="1" smtClean="0">
                                    <a:latin typeface="Cambria Math" panose="02040503050406030204" pitchFamily="18" charset="0"/>
                                  </a:rPr>
                                  <m:t>𝑙</m:t>
                                </m:r>
                              </m:sub>
                              <m:sup>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sup>
                            </m:sSub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𝑗</m:t>
                                </m:r>
                              </m:sub>
                            </m:sSub>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𝑘</m:t>
                                </m:r>
                              </m:sub>
                            </m:sSub>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𝑙</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e>
                        </m:d>
                      </m:oMath>
                    </m:oMathPara>
                  </a14:m>
                  <a:endParaRPr lang="en-GB" dirty="0"/>
                </a:p>
              </p:txBody>
            </p:sp>
          </mc:Choice>
          <mc:Fallback xmlns="">
            <p:sp>
              <p:nvSpPr>
                <p:cNvPr id="2" name="TextBox 1">
                  <a:extLst>
                    <a:ext uri="{FF2B5EF4-FFF2-40B4-BE49-F238E27FC236}">
                      <a16:creationId xmlns:a16="http://schemas.microsoft.com/office/drawing/2014/main" id="{C86D9890-C66A-4E07-B85A-ABBA86DE1A16}"/>
                    </a:ext>
                  </a:extLst>
                </p:cNvPr>
                <p:cNvSpPr txBox="1">
                  <a:spLocks noRot="1" noChangeAspect="1" noMove="1" noResize="1" noEditPoints="1" noAdjustHandles="1" noChangeArrowheads="1" noChangeShapeType="1" noTextEdit="1"/>
                </p:cNvSpPr>
                <p:nvPr/>
              </p:nvSpPr>
              <p:spPr>
                <a:xfrm>
                  <a:off x="3756610" y="2544743"/>
                  <a:ext cx="4678781" cy="414537"/>
                </a:xfrm>
                <a:prstGeom prst="rect">
                  <a:avLst/>
                </a:prstGeom>
                <a:blipFill>
                  <a:blip r:embed="rId3"/>
                  <a:stretch>
                    <a:fillRect l="-651" b="-147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6389E6-070D-42F8-B92E-2E84454EE97E}"/>
                    </a:ext>
                  </a:extLst>
                </p:cNvPr>
                <p:cNvSpPr txBox="1"/>
                <p:nvPr/>
              </p:nvSpPr>
              <p:spPr>
                <a:xfrm>
                  <a:off x="1576397" y="3116020"/>
                  <a:ext cx="8453468" cy="476221"/>
                </a:xfrm>
                <a:prstGeom prst="rect">
                  <a:avLst/>
                </a:prstGeom>
                <a:noFill/>
              </p:spPr>
              <p:txBody>
                <a:bodyPr wrap="none" rtlCol="0">
                  <a:spAutoFit/>
                </a:bodyPr>
                <a:lstStyle/>
                <a:p>
                  <a:r>
                    <a:rPr lang="en-GB" dirty="0"/>
                    <a:t>Any material has </a:t>
                  </a:r>
                  <a14:m>
                    <m:oMath xmlns:m="http://schemas.openxmlformats.org/officeDocument/2006/math">
                      <m:sSubSup>
                        <m:sSubSupPr>
                          <m:ctrlPr>
                            <a:rPr lang="en-GB" i="1" smtClean="0">
                              <a:latin typeface="Cambria Math" panose="02040503050406030204" pitchFamily="18" charset="0"/>
                            </a:rPr>
                          </m:ctrlPr>
                        </m:sSubSupPr>
                        <m:e>
                          <m:r>
                            <a:rPr lang="en-GB" i="1">
                              <a:latin typeface="Cambria Math" panose="02040503050406030204" pitchFamily="18" charset="0"/>
                            </a:rPr>
                            <m:t>𝜒</m:t>
                          </m:r>
                        </m:e>
                        <m:sub>
                          <m:r>
                            <a:rPr lang="en-GB" i="1">
                              <a:latin typeface="Cambria Math" panose="02040503050406030204" pitchFamily="18" charset="0"/>
                            </a:rPr>
                            <m:t>𝑖𝑗𝑘</m:t>
                          </m:r>
                          <m:r>
                            <a:rPr lang="en-GB" b="0" i="1" smtClean="0">
                              <a:latin typeface="Cambria Math" panose="02040503050406030204" pitchFamily="18" charset="0"/>
                            </a:rPr>
                            <m:t>𝑙</m:t>
                          </m:r>
                        </m:sub>
                        <m:sup>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sup>
                      </m:sSub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r>
                    <a:rPr lang="en-GB" dirty="0"/>
                    <a:t> while only material without inversion symmetry has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𝜒</m:t>
                          </m:r>
                        </m:e>
                        <m:sub>
                          <m:r>
                            <a:rPr lang="en-GB" i="1">
                              <a:latin typeface="Cambria Math" panose="02040503050406030204" pitchFamily="18" charset="0"/>
                            </a:rPr>
                            <m:t>𝑖𝑗𝑘</m:t>
                          </m:r>
                        </m:sub>
                        <m:sup>
                          <m:r>
                            <a:rPr lang="en-GB" i="1">
                              <a:latin typeface="Cambria Math" panose="02040503050406030204" pitchFamily="18" charset="0"/>
                            </a:rPr>
                            <m:t>(2)</m:t>
                          </m:r>
                        </m:sup>
                      </m:sSub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endParaRPr lang="en-GB" dirty="0"/>
                </a:p>
              </p:txBody>
            </p:sp>
          </mc:Choice>
          <mc:Fallback xmlns="">
            <p:sp>
              <p:nvSpPr>
                <p:cNvPr id="3" name="TextBox 2">
                  <a:extLst>
                    <a:ext uri="{FF2B5EF4-FFF2-40B4-BE49-F238E27FC236}">
                      <a16:creationId xmlns:a16="http://schemas.microsoft.com/office/drawing/2014/main" id="{8C6389E6-070D-42F8-B92E-2E84454EE97E}"/>
                    </a:ext>
                  </a:extLst>
                </p:cNvPr>
                <p:cNvSpPr txBox="1">
                  <a:spLocks noRot="1" noChangeAspect="1" noMove="1" noResize="1" noEditPoints="1" noAdjustHandles="1" noChangeArrowheads="1" noChangeShapeType="1" noTextEdit="1"/>
                </p:cNvSpPr>
                <p:nvPr/>
              </p:nvSpPr>
              <p:spPr>
                <a:xfrm>
                  <a:off x="1576397" y="3116020"/>
                  <a:ext cx="8453468" cy="476221"/>
                </a:xfrm>
                <a:prstGeom prst="rect">
                  <a:avLst/>
                </a:prstGeom>
                <a:blipFill>
                  <a:blip r:embed="rId4"/>
                  <a:stretch>
                    <a:fillRect l="-649" b="-10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07A496-6C7C-4459-B3B1-9EF9F95A0417}"/>
                    </a:ext>
                  </a:extLst>
                </p:cNvPr>
                <p:cNvSpPr txBox="1"/>
                <p:nvPr/>
              </p:nvSpPr>
              <p:spPr>
                <a:xfrm>
                  <a:off x="1576397" y="3748983"/>
                  <a:ext cx="5759590" cy="2094035"/>
                </a:xfrm>
                <a:prstGeom prst="rect">
                  <a:avLst/>
                </a:prstGeom>
                <a:noFill/>
              </p:spPr>
              <p:txBody>
                <a:bodyPr wrap="none" rtlCol="0">
                  <a:spAutoFit/>
                </a:bodyPr>
                <a:lstStyle/>
                <a:p>
                  <a:pPr>
                    <a:lnSpc>
                      <a:spcPct val="150000"/>
                    </a:lnSpc>
                  </a:pPr>
                  <a:r>
                    <a:rPr lang="en-GB" dirty="0"/>
                    <a:t>Considering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𝐸</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Re</m:t>
                          </m:r>
                          <m:r>
                            <a:rPr lang="en-GB" b="0" i="0"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exp</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𝑖</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ea typeface="Cambria Math" panose="02040503050406030204" pitchFamily="18" charset="0"/>
                                    </a:rPr>
                                    <m:t>0</m:t>
                                  </m:r>
                                </m:sub>
                              </m:sSub>
                              <m:r>
                                <a:rPr lang="en-GB" b="0" i="1" smtClean="0">
                                  <a:latin typeface="Cambria Math" panose="02040503050406030204" pitchFamily="18" charset="0"/>
                                  <a:ea typeface="Cambria Math" panose="02040503050406030204" pitchFamily="18" charset="0"/>
                                </a:rPr>
                                <m:t>𝑡</m:t>
                              </m:r>
                            </m:e>
                          </m:d>
                          <m:r>
                            <a:rPr lang="en-GB" b="0" i="1" smtClean="0">
                              <a:latin typeface="Cambria Math" panose="02040503050406030204" pitchFamily="18" charset="0"/>
                              <a:ea typeface="Cambria Math" panose="02040503050406030204" pitchFamily="18" charset="0"/>
                            </a:rPr>
                            <m:t>)</m:t>
                          </m:r>
                        </m:e>
                      </m:func>
                      <m:r>
                        <a:rPr lang="en-GB" b="0" i="0" smtClean="0">
                          <a:latin typeface="Cambria Math" panose="02040503050406030204" pitchFamily="18" charset="0"/>
                          <a:ea typeface="Cambria Math" panose="02040503050406030204" pitchFamily="18" charset="0"/>
                        </a:rPr>
                        <m:t>:</m:t>
                      </m:r>
                    </m:oMath>
                  </a14:m>
                  <a:endParaRPr lang="en-GB" b="0" dirty="0">
                    <a:ea typeface="Cambria Math" panose="02040503050406030204" pitchFamily="18" charset="0"/>
                  </a:endParaRPr>
                </a:p>
                <a:p>
                  <a:pPr marL="898525" indent="-285750">
                    <a:lnSpc>
                      <a:spcPct val="150000"/>
                    </a:lnSpc>
                    <a:buFont typeface="Arial" panose="020B0604020202020204" pitchFamily="34" charset="0"/>
                    <a:buChar char="•"/>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𝜒</m:t>
                          </m:r>
                        </m:e>
                        <m:sub>
                          <m:r>
                            <a:rPr lang="en-GB" i="1">
                              <a:latin typeface="Cambria Math" panose="02040503050406030204" pitchFamily="18" charset="0"/>
                            </a:rPr>
                            <m:t>𝑖𝑗</m:t>
                          </m:r>
                        </m:sub>
                      </m:sSub>
                    </m:oMath>
                  </a14:m>
                  <a:r>
                    <a:rPr lang="en-GB" dirty="0"/>
                    <a:t> is related to the refractive index;</a:t>
                  </a:r>
                </a:p>
                <a:p>
                  <a:pPr marL="898525" indent="-285750">
                    <a:lnSpc>
                      <a:spcPct val="150000"/>
                    </a:lnSpc>
                    <a:buFont typeface="Arial" panose="020B0604020202020204" pitchFamily="34" charset="0"/>
                    <a:buChar char="•"/>
                  </a:pPr>
                  <a:r>
                    <a:rPr lang="en-GB" dirty="0"/>
                    <a:t>If </a:t>
                  </a:r>
                  <a14:m>
                    <m:oMath xmlns:m="http://schemas.openxmlformats.org/officeDocument/2006/math">
                      <m:sSubSup>
                        <m:sSubSupPr>
                          <m:ctrlPr>
                            <a:rPr lang="en-GB" i="1" smtClean="0">
                              <a:latin typeface="Cambria Math" panose="02040503050406030204" pitchFamily="18" charset="0"/>
                            </a:rPr>
                          </m:ctrlPr>
                        </m:sSubSupPr>
                        <m:e>
                          <m:r>
                            <a:rPr lang="en-GB" i="1">
                              <a:latin typeface="Cambria Math" panose="02040503050406030204" pitchFamily="18" charset="0"/>
                            </a:rPr>
                            <m:t>𝜒</m:t>
                          </m:r>
                        </m:e>
                        <m:sub>
                          <m:r>
                            <a:rPr lang="en-GB" i="1">
                              <a:latin typeface="Cambria Math" panose="02040503050406030204" pitchFamily="18" charset="0"/>
                            </a:rPr>
                            <m:t>𝑖𝑗𝑘</m:t>
                          </m:r>
                        </m:sub>
                        <m:sup>
                          <m:r>
                            <a:rPr lang="en-GB" i="1">
                              <a:latin typeface="Cambria Math" panose="02040503050406030204" pitchFamily="18" charset="0"/>
                            </a:rPr>
                            <m:t>(2)</m:t>
                          </m:r>
                        </m:sup>
                      </m:sSub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r>
                    <a:rPr lang="en-GB" dirty="0"/>
                    <a:t> there is a term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𝑖</m:t>
                          </m:r>
                        </m:sub>
                      </m:sSub>
                    </m:oMath>
                  </a14:m>
                  <a:r>
                    <a:rPr lang="en-GB" dirty="0"/>
                    <a:t> oscillating at </a:t>
                  </a:r>
                  <a14:m>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r>
                        <a:rPr lang="en-GB" b="0" i="1" smtClean="0">
                          <a:latin typeface="Cambria Math" panose="02040503050406030204" pitchFamily="18" charset="0"/>
                        </a:rPr>
                        <m:t>;</m:t>
                      </m:r>
                    </m:oMath>
                  </a14:m>
                  <a:endParaRPr lang="en-GB" b="0" dirty="0"/>
                </a:p>
                <a:p>
                  <a:pPr marL="898525" indent="-285750">
                    <a:lnSpc>
                      <a:spcPct val="150000"/>
                    </a:lnSpc>
                    <a:buFont typeface="Arial" panose="020B0604020202020204" pitchFamily="34" charset="0"/>
                    <a:buChar char="•"/>
                  </a:pPr>
                  <a:r>
                    <a:rPr lang="en-GB" dirty="0"/>
                    <a:t>If </a:t>
                  </a:r>
                  <a14:m>
                    <m:oMath xmlns:m="http://schemas.openxmlformats.org/officeDocument/2006/math">
                      <m:sSubSup>
                        <m:sSubSupPr>
                          <m:ctrlPr>
                            <a:rPr lang="en-GB" i="1" smtClean="0">
                              <a:latin typeface="Cambria Math" panose="02040503050406030204" pitchFamily="18" charset="0"/>
                            </a:rPr>
                          </m:ctrlPr>
                        </m:sSubSupPr>
                        <m:e>
                          <m:r>
                            <a:rPr lang="en-GB" i="1">
                              <a:latin typeface="Cambria Math" panose="02040503050406030204" pitchFamily="18" charset="0"/>
                            </a:rPr>
                            <m:t>𝜒</m:t>
                          </m:r>
                        </m:e>
                        <m:sub>
                          <m:r>
                            <a:rPr lang="en-GB" i="1">
                              <a:latin typeface="Cambria Math" panose="02040503050406030204" pitchFamily="18" charset="0"/>
                            </a:rPr>
                            <m:t>𝑖𝑗𝑘</m:t>
                          </m:r>
                          <m:r>
                            <a:rPr lang="en-GB" b="0" i="1" smtClean="0">
                              <a:latin typeface="Cambria Math" panose="02040503050406030204" pitchFamily="18" charset="0"/>
                            </a:rPr>
                            <m:t>𝑙</m:t>
                          </m:r>
                        </m:sub>
                        <m:sup>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sup>
                      </m:sSub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r>
                    <a:rPr lang="en-GB" dirty="0"/>
                    <a:t> the refractive index is function of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0" i="1" smtClean="0">
                                  <a:latin typeface="Cambria Math" panose="02040503050406030204" pitchFamily="18" charset="0"/>
                                </a:rPr>
                                <m:t>𝐸</m:t>
                              </m:r>
                            </m:e>
                          </m:d>
                        </m:e>
                        <m:sup>
                          <m:r>
                            <a:rPr lang="en-GB" b="0" i="1" smtClean="0">
                              <a:latin typeface="Cambria Math" panose="02040503050406030204" pitchFamily="18" charset="0"/>
                            </a:rPr>
                            <m:t>2</m:t>
                          </m:r>
                        </m:sup>
                      </m:sSup>
                    </m:oMath>
                  </a14:m>
                  <a:endParaRPr lang="en-GB" dirty="0"/>
                </a:p>
              </p:txBody>
            </p:sp>
          </mc:Choice>
          <mc:Fallback xmlns="">
            <p:sp>
              <p:nvSpPr>
                <p:cNvPr id="8" name="TextBox 7">
                  <a:extLst>
                    <a:ext uri="{FF2B5EF4-FFF2-40B4-BE49-F238E27FC236}">
                      <a16:creationId xmlns:a16="http://schemas.microsoft.com/office/drawing/2014/main" id="{6407A496-6C7C-4459-B3B1-9EF9F95A0417}"/>
                    </a:ext>
                  </a:extLst>
                </p:cNvPr>
                <p:cNvSpPr txBox="1">
                  <a:spLocks noRot="1" noChangeAspect="1" noMove="1" noResize="1" noEditPoints="1" noAdjustHandles="1" noChangeArrowheads="1" noChangeShapeType="1" noTextEdit="1"/>
                </p:cNvSpPr>
                <p:nvPr/>
              </p:nvSpPr>
              <p:spPr>
                <a:xfrm>
                  <a:off x="1576397" y="3748983"/>
                  <a:ext cx="5759590" cy="2094035"/>
                </a:xfrm>
                <a:prstGeom prst="rect">
                  <a:avLst/>
                </a:prstGeom>
                <a:blipFill>
                  <a:blip r:embed="rId5"/>
                  <a:stretch>
                    <a:fillRect l="-953" b="-1749"/>
                  </a:stretch>
                </a:blipFill>
              </p:spPr>
              <p:txBody>
                <a:bodyPr/>
                <a:lstStyle/>
                <a:p>
                  <a:r>
                    <a:rPr lang="en-GB">
                      <a:noFill/>
                    </a:rPr>
                    <a:t> </a:t>
                  </a:r>
                </a:p>
              </p:txBody>
            </p:sp>
          </mc:Fallback>
        </mc:AlternateContent>
      </p:grpSp>
      <p:sp>
        <p:nvSpPr>
          <p:cNvPr id="10" name="Slide Number Placeholder 9">
            <a:extLst>
              <a:ext uri="{FF2B5EF4-FFF2-40B4-BE49-F238E27FC236}">
                <a16:creationId xmlns:a16="http://schemas.microsoft.com/office/drawing/2014/main" id="{ED183078-2EFA-4AD6-9239-FCB83EF3ED71}"/>
              </a:ext>
            </a:extLst>
          </p:cNvPr>
          <p:cNvSpPr>
            <a:spLocks noGrp="1"/>
          </p:cNvSpPr>
          <p:nvPr>
            <p:ph type="sldNum" sz="quarter" idx="10"/>
          </p:nvPr>
        </p:nvSpPr>
        <p:spPr/>
        <p:txBody>
          <a:bodyPr/>
          <a:lstStyle/>
          <a:p>
            <a:pPr algn="ctr"/>
            <a:fld id="{12D39EAA-4E28-463F-9825-0792C837FE92}" type="slidenum">
              <a:rPr lang="en-GB" smtClean="0"/>
              <a:pPr algn="ctr"/>
              <a:t>30</a:t>
            </a:fld>
            <a:r>
              <a:rPr lang="en-GB"/>
              <a:t> / 52</a:t>
            </a:r>
            <a:endParaRPr lang="en-GB" dirty="0"/>
          </a:p>
        </p:txBody>
      </p:sp>
    </p:spTree>
    <p:extLst>
      <p:ext uri="{BB962C8B-B14F-4D97-AF65-F5344CB8AC3E}">
        <p14:creationId xmlns:p14="http://schemas.microsoft.com/office/powerpoint/2010/main" val="61573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A3B4-8D65-4BCB-BB2C-D2BB885709DB}"/>
              </a:ext>
            </a:extLst>
          </p:cNvPr>
          <p:cNvSpPr>
            <a:spLocks noGrp="1"/>
          </p:cNvSpPr>
          <p:nvPr>
            <p:ph type="title"/>
          </p:nvPr>
        </p:nvSpPr>
        <p:spPr>
          <a:xfrm>
            <a:off x="179999" y="180000"/>
            <a:ext cx="11825035" cy="757130"/>
          </a:xfrm>
        </p:spPr>
        <p:txBody>
          <a:bodyPr/>
          <a:lstStyle/>
          <a:p>
            <a:r>
              <a:rPr lang="en-GB" dirty="0"/>
              <a:t>Second Harmonic Generation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0077F7A-3AE7-4231-91D2-14EA760FEFAB}"/>
                  </a:ext>
                </a:extLst>
              </p:cNvPr>
              <p:cNvSpPr txBox="1"/>
              <p:nvPr/>
            </p:nvSpPr>
            <p:spPr>
              <a:xfrm>
                <a:off x="730332" y="1469603"/>
                <a:ext cx="6138860" cy="276999"/>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𝑖</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r>
                              <a:rPr lang="en-GB" b="0" i="1" smtClean="0">
                                <a:latin typeface="Cambria Math" panose="02040503050406030204" pitchFamily="18" charset="0"/>
                              </a:rPr>
                              <m:t>𝑡</m:t>
                            </m:r>
                          </m:e>
                        </m:d>
                        <m:r>
                          <a:rPr lang="it-IT" b="0" i="1" smtClean="0">
                            <a:latin typeface="Cambria Math" panose="02040503050406030204" pitchFamily="18" charset="0"/>
                          </a:rPr>
                          <m:t> </m:t>
                        </m:r>
                      </m:e>
                    </m:func>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exp</m:t>
                        </m:r>
                      </m:fName>
                      <m:e>
                        <m:d>
                          <m:dPr>
                            <m:ctrlPr>
                              <a:rPr lang="en-GB"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𝑖</m:t>
                            </m:r>
                            <m:sSub>
                              <m:sSubPr>
                                <m:ctrlPr>
                                  <a:rPr lang="en-GB" i="1">
                                    <a:latin typeface="Cambria Math" panose="02040503050406030204" pitchFamily="18" charset="0"/>
                                  </a:rPr>
                                </m:ctrlPr>
                              </m:sSubPr>
                              <m:e>
                                <m:r>
                                  <a:rPr lang="en-GB" b="0" i="1" smtClean="0">
                                    <a:latin typeface="Cambria Math" panose="02040503050406030204" pitchFamily="18" charset="0"/>
                                  </a:rPr>
                                  <m:t> 2</m:t>
                                </m:r>
                                <m:r>
                                  <a:rPr lang="en-GB" i="1">
                                    <a:latin typeface="Cambria Math" panose="02040503050406030204" pitchFamily="18" charset="0"/>
                                  </a:rPr>
                                  <m:t>𝜔</m:t>
                                </m:r>
                              </m:e>
                              <m:sub>
                                <m:r>
                                  <a:rPr lang="en-GB" i="1">
                                    <a:latin typeface="Cambria Math" panose="02040503050406030204" pitchFamily="18" charset="0"/>
                                  </a:rPr>
                                  <m:t>0</m:t>
                                </m:r>
                              </m:sub>
                            </m:sSub>
                            <m:r>
                              <a:rPr lang="en-GB" i="1">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e>
                    </m:func>
                  </m:oMath>
                </a14:m>
                <a:endParaRPr lang="en-GB" dirty="0"/>
              </a:p>
            </p:txBody>
          </p:sp>
        </mc:Choice>
        <mc:Fallback xmlns="">
          <p:sp>
            <p:nvSpPr>
              <p:cNvPr id="13" name="TextBox 12">
                <a:extLst>
                  <a:ext uri="{FF2B5EF4-FFF2-40B4-BE49-F238E27FC236}">
                    <a16:creationId xmlns:a16="http://schemas.microsoft.com/office/drawing/2014/main" id="{50077F7A-3AE7-4231-91D2-14EA760FEFAB}"/>
                  </a:ext>
                </a:extLst>
              </p:cNvPr>
              <p:cNvSpPr txBox="1">
                <a:spLocks noRot="1" noChangeAspect="1" noMove="1" noResize="1" noEditPoints="1" noAdjustHandles="1" noChangeArrowheads="1" noChangeShapeType="1" noTextEdit="1"/>
              </p:cNvSpPr>
              <p:nvPr/>
            </p:nvSpPr>
            <p:spPr>
              <a:xfrm>
                <a:off x="730332" y="1469603"/>
                <a:ext cx="6138860" cy="276999"/>
              </a:xfrm>
              <a:prstGeom prst="rect">
                <a:avLst/>
              </a:prstGeom>
              <a:blipFill>
                <a:blip r:embed="rId2"/>
                <a:stretch>
                  <a:fillRect l="-1390" t="-28261" r="-99" b="-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E18FA3-3A78-4AD5-937A-E30BA77828BB}"/>
                  </a:ext>
                </a:extLst>
              </p:cNvPr>
              <p:cNvSpPr txBox="1"/>
              <p:nvPr/>
            </p:nvSpPr>
            <p:spPr>
              <a:xfrm>
                <a:off x="730332" y="3361100"/>
                <a:ext cx="4970656" cy="369332"/>
              </a:xfrm>
              <a:prstGeom prst="rect">
                <a:avLst/>
              </a:prstGeom>
              <a:noFill/>
            </p:spPr>
            <p:txBody>
              <a:bodyPr wrap="none" rtlCol="0">
                <a:spAutoFit/>
              </a:bodyPr>
              <a:lstStyle/>
              <a:p>
                <a:r>
                  <a:rPr lang="en-GB" dirty="0"/>
                  <a:t>With slow </a:t>
                </a:r>
                <a:r>
                  <a:rPr lang="en-GB" dirty="0" err="1"/>
                  <a:t>varing</a:t>
                </a:r>
                <a:r>
                  <a:rPr lang="en-GB" dirty="0"/>
                  <a:t> approximation and</a:t>
                </a:r>
                <a14:m>
                  <m:oMath xmlns:m="http://schemas.openxmlformats.org/officeDocument/2006/math">
                    <m:r>
                      <a:rPr lang="en-GB" b="0" i="0" smtClean="0">
                        <a:latin typeface="Cambria Math" panose="02040503050406030204" pitchFamily="18" charset="0"/>
                      </a:rPr>
                      <m:t> </m:t>
                    </m:r>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e>
                        </m:d>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b="0" i="1" smtClean="0">
                                    <a:latin typeface="Cambria Math" panose="02040503050406030204" pitchFamily="18" charset="0"/>
                                  </a:rPr>
                                  <m:t>2</m:t>
                                </m:r>
                              </m:sub>
                            </m:sSub>
                          </m:e>
                        </m:d>
                      </m:e>
                      <m:sup>
                        <m:r>
                          <a:rPr lang="en-GB" i="1">
                            <a:latin typeface="Cambria Math" panose="02040503050406030204" pitchFamily="18" charset="0"/>
                          </a:rPr>
                          <m:t>2</m:t>
                        </m:r>
                      </m:sup>
                    </m:sSup>
                  </m:oMath>
                </a14:m>
                <a:endParaRPr lang="en-GB" dirty="0"/>
              </a:p>
            </p:txBody>
          </p:sp>
        </mc:Choice>
        <mc:Fallback xmlns="">
          <p:sp>
            <p:nvSpPr>
              <p:cNvPr id="16" name="TextBox 15">
                <a:extLst>
                  <a:ext uri="{FF2B5EF4-FFF2-40B4-BE49-F238E27FC236}">
                    <a16:creationId xmlns:a16="http://schemas.microsoft.com/office/drawing/2014/main" id="{49E18FA3-3A78-4AD5-937A-E30BA77828BB}"/>
                  </a:ext>
                </a:extLst>
              </p:cNvPr>
              <p:cNvSpPr txBox="1">
                <a:spLocks noRot="1" noChangeAspect="1" noMove="1" noResize="1" noEditPoints="1" noAdjustHandles="1" noChangeArrowheads="1" noChangeShapeType="1" noTextEdit="1"/>
              </p:cNvSpPr>
              <p:nvPr/>
            </p:nvSpPr>
            <p:spPr>
              <a:xfrm>
                <a:off x="730332" y="3361100"/>
                <a:ext cx="4970656" cy="369332"/>
              </a:xfrm>
              <a:prstGeom prst="rect">
                <a:avLst/>
              </a:prstGeom>
              <a:blipFill>
                <a:blip r:embed="rId3"/>
                <a:stretch>
                  <a:fillRect l="-1104" t="-8197" b="-24590"/>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EF644D4C-82C8-44C1-A067-AB6924DAD244}"/>
              </a:ext>
            </a:extLst>
          </p:cNvPr>
          <p:cNvGrpSpPr/>
          <p:nvPr/>
        </p:nvGrpSpPr>
        <p:grpSpPr>
          <a:xfrm>
            <a:off x="7164779" y="1826684"/>
            <a:ext cx="3821875" cy="1840385"/>
            <a:chOff x="7164779" y="1444831"/>
            <a:chExt cx="3821875" cy="1840385"/>
          </a:xfrm>
        </p:grpSpPr>
        <p:sp>
          <p:nvSpPr>
            <p:cNvPr id="4" name="Rectangle 3">
              <a:extLst>
                <a:ext uri="{FF2B5EF4-FFF2-40B4-BE49-F238E27FC236}">
                  <a16:creationId xmlns:a16="http://schemas.microsoft.com/office/drawing/2014/main" id="{F6DF3748-6C32-43E0-A7DC-F04035F85C46}"/>
                </a:ext>
              </a:extLst>
            </p:cNvPr>
            <p:cNvSpPr/>
            <p:nvPr/>
          </p:nvSpPr>
          <p:spPr>
            <a:xfrm>
              <a:off x="8459190" y="1444831"/>
              <a:ext cx="1155865" cy="150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NLO</a:t>
              </a:r>
            </a:p>
          </p:txBody>
        </p:sp>
        <p:cxnSp>
          <p:nvCxnSpPr>
            <p:cNvPr id="6" name="Straight Arrow Connector 5">
              <a:extLst>
                <a:ext uri="{FF2B5EF4-FFF2-40B4-BE49-F238E27FC236}">
                  <a16:creationId xmlns:a16="http://schemas.microsoft.com/office/drawing/2014/main" id="{96CBF145-E17E-4450-82F1-114FFCB6375D}"/>
                </a:ext>
              </a:extLst>
            </p:cNvPr>
            <p:cNvCxnSpPr/>
            <p:nvPr/>
          </p:nvCxnSpPr>
          <p:spPr>
            <a:xfrm>
              <a:off x="7164779" y="2198914"/>
              <a:ext cx="114003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EF1D2FA-5B98-4802-8D5D-365989E63F93}"/>
                </a:ext>
              </a:extLst>
            </p:cNvPr>
            <p:cNvCxnSpPr/>
            <p:nvPr/>
          </p:nvCxnSpPr>
          <p:spPr>
            <a:xfrm>
              <a:off x="9846623" y="2339439"/>
              <a:ext cx="114003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5AE171A-DE98-4B9F-92B3-E7212EFD7BC9}"/>
                </a:ext>
              </a:extLst>
            </p:cNvPr>
            <p:cNvCxnSpPr/>
            <p:nvPr/>
          </p:nvCxnSpPr>
          <p:spPr>
            <a:xfrm>
              <a:off x="9846623" y="2008909"/>
              <a:ext cx="1140031"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F9CF9A-4758-4011-A18D-C3E67DCAA563}"/>
                    </a:ext>
                  </a:extLst>
                </p:cNvPr>
                <p:cNvSpPr txBox="1"/>
                <p:nvPr/>
              </p:nvSpPr>
              <p:spPr>
                <a:xfrm>
                  <a:off x="7519059" y="1842654"/>
                  <a:ext cx="32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oMath>
                    </m:oMathPara>
                  </a14:m>
                  <a:endParaRPr lang="en-GB" b="0" dirty="0"/>
                </a:p>
              </p:txBody>
            </p:sp>
          </mc:Choice>
          <mc:Fallback xmlns="">
            <p:sp>
              <p:nvSpPr>
                <p:cNvPr id="10" name="TextBox 9">
                  <a:extLst>
                    <a:ext uri="{FF2B5EF4-FFF2-40B4-BE49-F238E27FC236}">
                      <a16:creationId xmlns:a16="http://schemas.microsoft.com/office/drawing/2014/main" id="{D3F9CF9A-4758-4011-A18D-C3E67DCAA563}"/>
                    </a:ext>
                  </a:extLst>
                </p:cNvPr>
                <p:cNvSpPr txBox="1">
                  <a:spLocks noRot="1" noChangeAspect="1" noMove="1" noResize="1" noEditPoints="1" noAdjustHandles="1" noChangeArrowheads="1" noChangeShapeType="1" noTextEdit="1"/>
                </p:cNvSpPr>
                <p:nvPr/>
              </p:nvSpPr>
              <p:spPr>
                <a:xfrm>
                  <a:off x="7519059" y="1842654"/>
                  <a:ext cx="326949" cy="276999"/>
                </a:xfrm>
                <a:prstGeom prst="rect">
                  <a:avLst/>
                </a:prstGeom>
                <a:blipFill>
                  <a:blip r:embed="rId4"/>
                  <a:stretch>
                    <a:fillRect l="-11111" r="-7407"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5F1709-5A31-475D-A8C9-3F191C234B7E}"/>
                    </a:ext>
                  </a:extLst>
                </p:cNvPr>
                <p:cNvSpPr txBox="1"/>
                <p:nvPr/>
              </p:nvSpPr>
              <p:spPr>
                <a:xfrm>
                  <a:off x="10137568" y="1678380"/>
                  <a:ext cx="506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2 </m:t>
                            </m:r>
                            <m:r>
                              <a:rPr lang="en-GB" b="0" i="1" smtClean="0">
                                <a:latin typeface="Cambria Math" panose="02040503050406030204" pitchFamily="18" charset="0"/>
                              </a:rPr>
                              <m:t>𝜔</m:t>
                            </m:r>
                          </m:e>
                          <m:sub>
                            <m:r>
                              <a:rPr lang="en-GB" b="0" i="1" smtClean="0">
                                <a:latin typeface="Cambria Math" panose="02040503050406030204" pitchFamily="18" charset="0"/>
                              </a:rPr>
                              <m:t>0</m:t>
                            </m:r>
                          </m:sub>
                        </m:sSub>
                      </m:oMath>
                    </m:oMathPara>
                  </a14:m>
                  <a:endParaRPr lang="en-GB" b="0" dirty="0"/>
                </a:p>
              </p:txBody>
            </p:sp>
          </mc:Choice>
          <mc:Fallback xmlns="">
            <p:sp>
              <p:nvSpPr>
                <p:cNvPr id="11" name="TextBox 10">
                  <a:extLst>
                    <a:ext uri="{FF2B5EF4-FFF2-40B4-BE49-F238E27FC236}">
                      <a16:creationId xmlns:a16="http://schemas.microsoft.com/office/drawing/2014/main" id="{895F1709-5A31-475D-A8C9-3F191C234B7E}"/>
                    </a:ext>
                  </a:extLst>
                </p:cNvPr>
                <p:cNvSpPr txBox="1">
                  <a:spLocks noRot="1" noChangeAspect="1" noMove="1" noResize="1" noEditPoints="1" noAdjustHandles="1" noChangeArrowheads="1" noChangeShapeType="1" noTextEdit="1"/>
                </p:cNvSpPr>
                <p:nvPr/>
              </p:nvSpPr>
              <p:spPr>
                <a:xfrm>
                  <a:off x="10137568" y="1678380"/>
                  <a:ext cx="506485" cy="276999"/>
                </a:xfrm>
                <a:prstGeom prst="rect">
                  <a:avLst/>
                </a:prstGeom>
                <a:blipFill>
                  <a:blip r:embed="rId5"/>
                  <a:stretch>
                    <a:fillRect l="-10843" r="-4819"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BCC166-EBC9-4340-8023-79FA83BB933F}"/>
                    </a:ext>
                  </a:extLst>
                </p:cNvPr>
                <p:cNvSpPr txBox="1"/>
                <p:nvPr/>
              </p:nvSpPr>
              <p:spPr>
                <a:xfrm>
                  <a:off x="10227335" y="2032657"/>
                  <a:ext cx="32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oMath>
                    </m:oMathPara>
                  </a14:m>
                  <a:endParaRPr lang="en-GB" b="0" dirty="0"/>
                </a:p>
              </p:txBody>
            </p:sp>
          </mc:Choice>
          <mc:Fallback xmlns="">
            <p:sp>
              <p:nvSpPr>
                <p:cNvPr id="12" name="TextBox 11">
                  <a:extLst>
                    <a:ext uri="{FF2B5EF4-FFF2-40B4-BE49-F238E27FC236}">
                      <a16:creationId xmlns:a16="http://schemas.microsoft.com/office/drawing/2014/main" id="{A9BCC166-EBC9-4340-8023-79FA83BB933F}"/>
                    </a:ext>
                  </a:extLst>
                </p:cNvPr>
                <p:cNvSpPr txBox="1">
                  <a:spLocks noRot="1" noChangeAspect="1" noMove="1" noResize="1" noEditPoints="1" noAdjustHandles="1" noChangeArrowheads="1" noChangeShapeType="1" noTextEdit="1"/>
                </p:cNvSpPr>
                <p:nvPr/>
              </p:nvSpPr>
              <p:spPr>
                <a:xfrm>
                  <a:off x="10227335" y="2032657"/>
                  <a:ext cx="326949" cy="276999"/>
                </a:xfrm>
                <a:prstGeom prst="rect">
                  <a:avLst/>
                </a:prstGeom>
                <a:blipFill>
                  <a:blip r:embed="rId6"/>
                  <a:stretch>
                    <a:fillRect l="-11321" r="-7547" b="-15217"/>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A5A451D0-BC6E-4385-92EE-0386E25A0FA5}"/>
                </a:ext>
              </a:extLst>
            </p:cNvPr>
            <p:cNvCxnSpPr/>
            <p:nvPr/>
          </p:nvCxnSpPr>
          <p:spPr>
            <a:xfrm>
              <a:off x="8459190" y="3252458"/>
              <a:ext cx="684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DA46E6-1389-498E-BC49-C244A60A8135}"/>
                </a:ext>
              </a:extLst>
            </p:cNvPr>
            <p:cNvSpPr txBox="1"/>
            <p:nvPr/>
          </p:nvSpPr>
          <p:spPr>
            <a:xfrm>
              <a:off x="8419605" y="2977439"/>
              <a:ext cx="255198" cy="307777"/>
            </a:xfrm>
            <a:prstGeom prst="rect">
              <a:avLst/>
            </a:prstGeom>
            <a:noFill/>
          </p:spPr>
          <p:txBody>
            <a:bodyPr wrap="none" rtlCol="0">
              <a:spAutoFit/>
            </a:bodyPr>
            <a:lstStyle/>
            <a:p>
              <a:r>
                <a:rPr lang="en-GB" sz="1400" i="1" dirty="0"/>
                <a:t>z</a:t>
              </a:r>
            </a:p>
          </p:txBody>
        </p:sp>
      </p:grpSp>
      <p:grpSp>
        <p:nvGrpSpPr>
          <p:cNvPr id="9" name="Group 8">
            <a:extLst>
              <a:ext uri="{FF2B5EF4-FFF2-40B4-BE49-F238E27FC236}">
                <a16:creationId xmlns:a16="http://schemas.microsoft.com/office/drawing/2014/main" id="{9426DA3A-FDC3-4C1F-A6B5-E54BF18E71FD}"/>
              </a:ext>
            </a:extLst>
          </p:cNvPr>
          <p:cNvGrpSpPr/>
          <p:nvPr/>
        </p:nvGrpSpPr>
        <p:grpSpPr>
          <a:xfrm>
            <a:off x="730332" y="2252358"/>
            <a:ext cx="5271451" cy="602986"/>
            <a:chOff x="730332" y="2028702"/>
            <a:chExt cx="5271451" cy="602986"/>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4D1405-7A51-4750-B92B-C378C9F05EA3}"/>
                    </a:ext>
                  </a:extLst>
                </p:cNvPr>
                <p:cNvSpPr txBox="1"/>
                <p:nvPr/>
              </p:nvSpPr>
              <p:spPr>
                <a:xfrm>
                  <a:off x="730332" y="2028702"/>
                  <a:ext cx="2843086" cy="602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m:rPr>
                                <m:sty m:val="p"/>
                              </m:rPr>
                              <a:rPr lang="en-GB"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𝐸</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𝑛</m:t>
                                </m:r>
                              </m:e>
                              <m:sup>
                                <m:r>
                                  <a:rPr lang="en-GB" b="0" i="1" smtClean="0">
                                    <a:latin typeface="Cambria Math" panose="02040503050406030204" pitchFamily="18" charset="0"/>
                                    <a:ea typeface="Cambria Math" panose="02040503050406030204" pitchFamily="18" charset="0"/>
                                  </a:rPr>
                                  <m:t>2</m:t>
                                </m:r>
                              </m:sup>
                            </m:sSup>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𝑐</m:t>
                                </m:r>
                              </m:e>
                              <m:sup>
                                <m:r>
                                  <a:rPr lang="en-GB" b="0" i="1" smtClean="0">
                                    <a:latin typeface="Cambria Math" panose="02040503050406030204" pitchFamily="18" charset="0"/>
                                    <a:ea typeface="Cambria Math" panose="02040503050406030204" pitchFamily="18" charset="0"/>
                                  </a:rPr>
                                  <m:t>2</m:t>
                                </m:r>
                              </m:sup>
                            </m:sSup>
                          </m:den>
                        </m:f>
                        <m:f>
                          <m:fPr>
                            <m:ctrlPr>
                              <a:rPr lang="en-GB"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i="1" smtClean="0">
                                    <a:latin typeface="Cambria Math" panose="02040503050406030204" pitchFamily="18" charset="0"/>
                                  </a:rPr>
                                  <m:t>𝜕</m:t>
                                </m:r>
                              </m:e>
                              <m:sup>
                                <m:r>
                                  <a:rPr lang="en-GB" b="0" i="1" smtClean="0">
                                    <a:latin typeface="Cambria Math" panose="02040503050406030204" pitchFamily="18" charset="0"/>
                                  </a:rPr>
                                  <m:t>2</m:t>
                                </m:r>
                              </m:sup>
                            </m:sSup>
                            <m:r>
                              <a:rPr lang="en-GB" b="0" i="1" smtClean="0">
                                <a:latin typeface="Cambria Math" panose="02040503050406030204" pitchFamily="18" charset="0"/>
                              </a:rPr>
                              <m:t>𝐸</m:t>
                            </m:r>
                          </m:num>
                          <m:den>
                            <m:r>
                              <a:rPr lang="en-GB"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0</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den>
                        </m:f>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𝑃</m:t>
                                </m:r>
                              </m:e>
                              <m:sup>
                                <m:r>
                                  <a:rPr lang="en-GB" i="1">
                                    <a:latin typeface="Cambria Math" panose="02040503050406030204" pitchFamily="18" charset="0"/>
                                  </a:rPr>
                                  <m:t>𝑁𝐿</m:t>
                                </m:r>
                              </m:sup>
                            </m:sSup>
                          </m:num>
                          <m:den>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2</m:t>
                                </m:r>
                              </m:sup>
                            </m:sSup>
                          </m:den>
                        </m:f>
                      </m:oMath>
                    </m:oMathPara>
                  </a14:m>
                  <a:endParaRPr lang="en-GB" dirty="0"/>
                </a:p>
              </p:txBody>
            </p:sp>
          </mc:Choice>
          <mc:Fallback xmlns="">
            <p:sp>
              <p:nvSpPr>
                <p:cNvPr id="15" name="TextBox 14">
                  <a:extLst>
                    <a:ext uri="{FF2B5EF4-FFF2-40B4-BE49-F238E27FC236}">
                      <a16:creationId xmlns:a16="http://schemas.microsoft.com/office/drawing/2014/main" id="{3E4D1405-7A51-4750-B92B-C378C9F05EA3}"/>
                    </a:ext>
                  </a:extLst>
                </p:cNvPr>
                <p:cNvSpPr txBox="1">
                  <a:spLocks noRot="1" noChangeAspect="1" noMove="1" noResize="1" noEditPoints="1" noAdjustHandles="1" noChangeArrowheads="1" noChangeShapeType="1" noTextEdit="1"/>
                </p:cNvSpPr>
                <p:nvPr/>
              </p:nvSpPr>
              <p:spPr>
                <a:xfrm>
                  <a:off x="730332" y="2028702"/>
                  <a:ext cx="2843086" cy="60298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C113DCB-D3B3-4EE1-ACF5-D632CFA93EED}"/>
                    </a:ext>
                  </a:extLst>
                </p:cNvPr>
                <p:cNvSpPr txBox="1"/>
                <p:nvPr/>
              </p:nvSpPr>
              <p:spPr>
                <a:xfrm>
                  <a:off x="4228734" y="2198914"/>
                  <a:ext cx="1773049" cy="304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𝑁𝐿</m:t>
                            </m:r>
                          </m:sup>
                        </m:sSup>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0</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𝑒𝑓𝑓</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𝐸</m:t>
                            </m:r>
                          </m:e>
                          <m:sup>
                            <m:r>
                              <a:rPr lang="en-GB" b="0" i="1" smtClean="0">
                                <a:latin typeface="Cambria Math" panose="02040503050406030204" pitchFamily="18" charset="0"/>
                              </a:rPr>
                              <m:t>2</m:t>
                            </m:r>
                          </m:sup>
                        </m:sSup>
                      </m:oMath>
                    </m:oMathPara>
                  </a14:m>
                  <a:endParaRPr lang="en-GB" dirty="0"/>
                </a:p>
              </p:txBody>
            </p:sp>
          </mc:Choice>
          <mc:Fallback xmlns="">
            <p:sp>
              <p:nvSpPr>
                <p:cNvPr id="20" name="TextBox 19">
                  <a:extLst>
                    <a:ext uri="{FF2B5EF4-FFF2-40B4-BE49-F238E27FC236}">
                      <a16:creationId xmlns:a16="http://schemas.microsoft.com/office/drawing/2014/main" id="{CC113DCB-D3B3-4EE1-ACF5-D632CFA93EED}"/>
                    </a:ext>
                  </a:extLst>
                </p:cNvPr>
                <p:cNvSpPr txBox="1">
                  <a:spLocks noRot="1" noChangeAspect="1" noMove="1" noResize="1" noEditPoints="1" noAdjustHandles="1" noChangeArrowheads="1" noChangeShapeType="1" noTextEdit="1"/>
                </p:cNvSpPr>
                <p:nvPr/>
              </p:nvSpPr>
              <p:spPr>
                <a:xfrm>
                  <a:off x="4228734" y="2198914"/>
                  <a:ext cx="1773049" cy="304892"/>
                </a:xfrm>
                <a:prstGeom prst="rect">
                  <a:avLst/>
                </a:prstGeom>
                <a:blipFill>
                  <a:blip r:embed="rId8"/>
                  <a:stretch>
                    <a:fillRect l="-2749" r="-687" b="-28000"/>
                  </a:stretch>
                </a:blipFill>
              </p:spPr>
              <p:txBody>
                <a:bodyPr/>
                <a:lstStyle/>
                <a:p>
                  <a:r>
                    <a:rPr lang="en-GB">
                      <a:noFill/>
                    </a:rPr>
                    <a:t> </a:t>
                  </a:r>
                </a:p>
              </p:txBody>
            </p:sp>
          </mc:Fallback>
        </mc:AlternateContent>
      </p:grpSp>
      <p:grpSp>
        <p:nvGrpSpPr>
          <p:cNvPr id="3" name="Group 2">
            <a:extLst>
              <a:ext uri="{FF2B5EF4-FFF2-40B4-BE49-F238E27FC236}">
                <a16:creationId xmlns:a16="http://schemas.microsoft.com/office/drawing/2014/main" id="{364993A2-8B42-4940-9C97-6B0630D7882F}"/>
              </a:ext>
            </a:extLst>
          </p:cNvPr>
          <p:cNvGrpSpPr/>
          <p:nvPr/>
        </p:nvGrpSpPr>
        <p:grpSpPr>
          <a:xfrm>
            <a:off x="2610127" y="4236188"/>
            <a:ext cx="6971747" cy="1089337"/>
            <a:chOff x="1487443" y="3772214"/>
            <a:chExt cx="6971747" cy="1089337"/>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B6F164B-65A6-4283-80AD-68B901B25E22}"/>
                    </a:ext>
                  </a:extLst>
                </p:cNvPr>
                <p:cNvSpPr txBox="1"/>
                <p:nvPr/>
              </p:nvSpPr>
              <p:spPr>
                <a:xfrm>
                  <a:off x="1487443" y="3772214"/>
                  <a:ext cx="4102405" cy="1089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2</m:t>
                            </m:r>
                            <m:r>
                              <a:rPr lang="en-GB" i="1">
                                <a:latin typeface="Cambria Math" panose="02040503050406030204" pitchFamily="18" charset="0"/>
                              </a:rPr>
                              <m:t>𝜔</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r>
                          <a:rPr lang="en-GB" b="0" i="1" smtClean="0">
                            <a:latin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2 </m:t>
                                </m:r>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0</m:t>
                                </m:r>
                              </m:sub>
                              <m:sup>
                                <m:r>
                                  <a:rPr lang="en-GB" b="0" i="1" smtClean="0">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 </m:t>
                            </m:r>
                            <m:sSubSup>
                              <m:sSubSupPr>
                                <m:ctrlPr>
                                  <a:rPr lang="en-GB" b="0" i="1" smtClean="0">
                                    <a:latin typeface="Cambria Math" panose="02040503050406030204" pitchFamily="18" charset="0"/>
                                  </a:rPr>
                                </m:ctrlPr>
                              </m:sSubSupPr>
                              <m:e>
                                <m:r>
                                  <a:rPr lang="en-GB" i="1">
                                    <a:latin typeface="Cambria Math" panose="02040503050406030204" pitchFamily="18" charset="0"/>
                                  </a:rPr>
                                  <m:t>𝑑</m:t>
                                </m:r>
                              </m:e>
                              <m:sub>
                                <m:r>
                                  <a:rPr lang="en-GB" i="1">
                                    <a:latin typeface="Cambria Math" panose="02040503050406030204" pitchFamily="18" charset="0"/>
                                  </a:rPr>
                                  <m:t>𝑒𝑓𝑓</m:t>
                                </m:r>
                              </m:sub>
                              <m:sup>
                                <m:r>
                                  <a:rPr lang="en-GB" b="0" i="1" smtClean="0">
                                    <a:latin typeface="Cambria Math" panose="02040503050406030204" pitchFamily="18" charset="0"/>
                                  </a:rPr>
                                  <m:t>2</m:t>
                                </m:r>
                              </m:sup>
                            </m:sSub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𝜔</m:t>
                                </m:r>
                              </m:sub>
                            </m:sSub>
                            <m:r>
                              <a:rPr lang="en-GB" i="1">
                                <a:latin typeface="Cambria Math" panose="02040503050406030204" pitchFamily="18" charset="0"/>
                                <a:ea typeface="Cambria Math" panose="02040503050406030204" pitchFamily="18" charset="0"/>
                              </a:rPr>
                              <m:t> </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𝜔</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𝑐</m:t>
                                </m:r>
                              </m:e>
                              <m:sup>
                                <m:r>
                                  <a:rPr lang="en-GB" b="0" i="1" smtClean="0">
                                    <a:latin typeface="Cambria Math" panose="02040503050406030204" pitchFamily="18" charset="0"/>
                                    <a:ea typeface="Cambria Math" panose="02040503050406030204" pitchFamily="18" charset="0"/>
                                  </a:rPr>
                                  <m:t>3</m:t>
                                </m:r>
                              </m:sup>
                            </m:sSup>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0</m:t>
                                </m:r>
                              </m:sub>
                            </m:sSub>
                          </m:den>
                        </m:f>
                        <m:sSup>
                          <m:sSupPr>
                            <m:ctrlPr>
                              <a:rPr lang="en-GB" b="0" i="1" smtClean="0">
                                <a:latin typeface="Cambria Math" panose="02040503050406030204" pitchFamily="18" charset="0"/>
                                <a:ea typeface="Cambria Math" panose="02040503050406030204" pitchFamily="18" charset="0"/>
                              </a:rPr>
                            </m:ctrlPr>
                          </m:sSupPr>
                          <m:e>
                            <m:d>
                              <m:dPr>
                                <m:ctrlPr>
                                  <a:rPr lang="en-GB" i="1" smtClean="0">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sin</m:t>
                                        </m:r>
                                      </m:fName>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r>
                                                  <m:rPr>
                                                    <m:sty m:val="p"/>
                                                  </m:rPr>
                                                  <a:rPr lang="en-GB">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𝑧</m:t>
                                                </m:r>
                                              </m:num>
                                              <m:den>
                                                <m:r>
                                                  <a:rPr lang="en-GB" i="1">
                                                    <a:latin typeface="Cambria Math" panose="02040503050406030204" pitchFamily="18" charset="0"/>
                                                    <a:ea typeface="Cambria Math" panose="02040503050406030204" pitchFamily="18" charset="0"/>
                                                  </a:rPr>
                                                  <m:t>2</m:t>
                                                </m:r>
                                              </m:den>
                                            </m:f>
                                          </m:e>
                                        </m:d>
                                      </m:e>
                                    </m:func>
                                  </m:num>
                                  <m:den>
                                    <m:f>
                                      <m:fPr>
                                        <m:ctrlPr>
                                          <a:rPr lang="en-GB" i="1">
                                            <a:latin typeface="Cambria Math" panose="02040503050406030204" pitchFamily="18" charset="0"/>
                                            <a:ea typeface="Cambria Math" panose="02040503050406030204" pitchFamily="18" charset="0"/>
                                          </a:rPr>
                                        </m:ctrlPr>
                                      </m:fPr>
                                      <m:num>
                                        <m:r>
                                          <m:rPr>
                                            <m:sty m:val="p"/>
                                          </m:rPr>
                                          <a:rPr lang="en-GB">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𝑧</m:t>
                                        </m:r>
                                      </m:num>
                                      <m:den>
                                        <m:r>
                                          <a:rPr lang="en-GB" i="1">
                                            <a:latin typeface="Cambria Math" panose="02040503050406030204" pitchFamily="18" charset="0"/>
                                            <a:ea typeface="Cambria Math" panose="02040503050406030204" pitchFamily="18" charset="0"/>
                                          </a:rPr>
                                          <m:t>2</m:t>
                                        </m:r>
                                      </m:den>
                                    </m:f>
                                  </m:den>
                                </m:f>
                              </m:e>
                            </m:d>
                          </m:e>
                          <m:sup>
                            <m:r>
                              <a:rPr lang="en-GB" b="0" i="1" smtClean="0">
                                <a:latin typeface="Cambria Math" panose="02040503050406030204" pitchFamily="18" charset="0"/>
                                <a:ea typeface="Cambria Math" panose="02040503050406030204" pitchFamily="18" charset="0"/>
                              </a:rPr>
                              <m:t>2</m:t>
                            </m:r>
                          </m:sup>
                        </m:sSup>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𝜔</m:t>
                            </m:r>
                          </m:sub>
                          <m:sup>
                            <m:r>
                              <a:rPr lang="en-GB" b="0" i="1" smtClean="0">
                                <a:latin typeface="Cambria Math" panose="02040503050406030204" pitchFamily="18" charset="0"/>
                                <a:ea typeface="Cambria Math" panose="02040503050406030204" pitchFamily="18" charset="0"/>
                              </a:rPr>
                              <m:t>2</m:t>
                            </m:r>
                          </m:sup>
                        </m:sSubSup>
                      </m:oMath>
                    </m:oMathPara>
                  </a14:m>
                  <a:endParaRPr lang="en-GB" dirty="0"/>
                </a:p>
              </p:txBody>
            </p:sp>
          </mc:Choice>
          <mc:Fallback xmlns="">
            <p:sp>
              <p:nvSpPr>
                <p:cNvPr id="24" name="TextBox 23">
                  <a:extLst>
                    <a:ext uri="{FF2B5EF4-FFF2-40B4-BE49-F238E27FC236}">
                      <a16:creationId xmlns:a16="http://schemas.microsoft.com/office/drawing/2014/main" id="{3B6F164B-65A6-4283-80AD-68B901B25E22}"/>
                    </a:ext>
                  </a:extLst>
                </p:cNvPr>
                <p:cNvSpPr txBox="1">
                  <a:spLocks noRot="1" noChangeAspect="1" noMove="1" noResize="1" noEditPoints="1" noAdjustHandles="1" noChangeArrowheads="1" noChangeShapeType="1" noTextEdit="1"/>
                </p:cNvSpPr>
                <p:nvPr/>
              </p:nvSpPr>
              <p:spPr>
                <a:xfrm>
                  <a:off x="1487443" y="3772214"/>
                  <a:ext cx="4102405" cy="10893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EE8D9B8-E370-4AA4-A1FA-FD50F3E273C9}"/>
                    </a:ext>
                  </a:extLst>
                </p:cNvPr>
                <p:cNvSpPr txBox="1"/>
                <p:nvPr/>
              </p:nvSpPr>
              <p:spPr>
                <a:xfrm>
                  <a:off x="6348291" y="4092649"/>
                  <a:ext cx="2110899" cy="566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𝑘</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4</m:t>
                            </m:r>
                            <m:r>
                              <a:rPr lang="en-GB" b="0" i="1" smtClean="0">
                                <a:latin typeface="Cambria Math" panose="02040503050406030204" pitchFamily="18" charset="0"/>
                              </a:rPr>
                              <m:t>𝜋</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0</m:t>
                                </m:r>
                              </m:sub>
                            </m:sSub>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2</m:t>
                            </m:r>
                            <m:r>
                              <a:rPr lang="en-GB" i="1">
                                <a:latin typeface="Cambria Math" panose="02040503050406030204" pitchFamily="18" charset="0"/>
                              </a:rPr>
                              <m:t>𝜔</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n</m:t>
                            </m:r>
                          </m:e>
                          <m:sub>
                            <m:r>
                              <a:rPr lang="en-GB" i="1">
                                <a:latin typeface="Cambria Math" panose="02040503050406030204" pitchFamily="18" charset="0"/>
                              </a:rPr>
                              <m:t>𝜔</m:t>
                            </m:r>
                          </m:sub>
                        </m:sSub>
                        <m:r>
                          <a:rPr lang="en-GB" b="0" i="0" smtClean="0">
                            <a:latin typeface="Cambria Math" panose="02040503050406030204" pitchFamily="18" charset="0"/>
                          </a:rPr>
                          <m:t>)</m:t>
                        </m:r>
                      </m:oMath>
                    </m:oMathPara>
                  </a14:m>
                  <a:endParaRPr lang="en-GB" dirty="0"/>
                </a:p>
              </p:txBody>
            </p:sp>
          </mc:Choice>
          <mc:Fallback xmlns="">
            <p:sp>
              <p:nvSpPr>
                <p:cNvPr id="25" name="TextBox 24">
                  <a:extLst>
                    <a:ext uri="{FF2B5EF4-FFF2-40B4-BE49-F238E27FC236}">
                      <a16:creationId xmlns:a16="http://schemas.microsoft.com/office/drawing/2014/main" id="{4EE8D9B8-E370-4AA4-A1FA-FD50F3E273C9}"/>
                    </a:ext>
                  </a:extLst>
                </p:cNvPr>
                <p:cNvSpPr txBox="1">
                  <a:spLocks noRot="1" noChangeAspect="1" noMove="1" noResize="1" noEditPoints="1" noAdjustHandles="1" noChangeArrowheads="1" noChangeShapeType="1" noTextEdit="1"/>
                </p:cNvSpPr>
                <p:nvPr/>
              </p:nvSpPr>
              <p:spPr>
                <a:xfrm>
                  <a:off x="6348291" y="4092649"/>
                  <a:ext cx="2110899" cy="566437"/>
                </a:xfrm>
                <a:prstGeom prst="rect">
                  <a:avLst/>
                </a:prstGeom>
                <a:blipFill>
                  <a:blip r:embed="rId10"/>
                  <a:stretch>
                    <a:fillRect/>
                  </a:stretch>
                </a:blipFill>
              </p:spPr>
              <p:txBody>
                <a:bodyPr/>
                <a:lstStyle/>
                <a:p>
                  <a:r>
                    <a:rPr lang="en-GB">
                      <a:noFill/>
                    </a:rPr>
                    <a:t> </a:t>
                  </a:r>
                </a:p>
              </p:txBody>
            </p:sp>
          </mc:Fallback>
        </mc:AlternateContent>
      </p:grpSp>
      <p:sp>
        <p:nvSpPr>
          <p:cNvPr id="17" name="Slide Number Placeholder 16">
            <a:extLst>
              <a:ext uri="{FF2B5EF4-FFF2-40B4-BE49-F238E27FC236}">
                <a16:creationId xmlns:a16="http://schemas.microsoft.com/office/drawing/2014/main" id="{CE6CA123-48B7-4F1C-AD99-362D9A345B0F}"/>
              </a:ext>
            </a:extLst>
          </p:cNvPr>
          <p:cNvSpPr>
            <a:spLocks noGrp="1"/>
          </p:cNvSpPr>
          <p:nvPr>
            <p:ph type="sldNum" sz="quarter" idx="10"/>
          </p:nvPr>
        </p:nvSpPr>
        <p:spPr/>
        <p:txBody>
          <a:bodyPr/>
          <a:lstStyle/>
          <a:p>
            <a:pPr algn="ctr"/>
            <a:fld id="{12D39EAA-4E28-463F-9825-0792C837FE92}" type="slidenum">
              <a:rPr lang="en-GB" smtClean="0"/>
              <a:pPr algn="ctr"/>
              <a:t>31</a:t>
            </a:fld>
            <a:r>
              <a:rPr lang="en-GB"/>
              <a:t> / 52</a:t>
            </a:r>
            <a:endParaRPr lang="en-GB" dirty="0"/>
          </a:p>
        </p:txBody>
      </p:sp>
    </p:spTree>
    <p:extLst>
      <p:ext uri="{BB962C8B-B14F-4D97-AF65-F5344CB8AC3E}">
        <p14:creationId xmlns:p14="http://schemas.microsoft.com/office/powerpoint/2010/main" val="737877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A64A-5ED6-40FC-93FF-8300889768FF}"/>
              </a:ext>
            </a:extLst>
          </p:cNvPr>
          <p:cNvSpPr>
            <a:spLocks noGrp="1"/>
          </p:cNvSpPr>
          <p:nvPr>
            <p:ph type="title"/>
          </p:nvPr>
        </p:nvSpPr>
        <p:spPr>
          <a:xfrm>
            <a:off x="179999" y="180000"/>
            <a:ext cx="11825035" cy="757130"/>
          </a:xfrm>
        </p:spPr>
        <p:txBody>
          <a:bodyPr/>
          <a:lstStyle/>
          <a:p>
            <a:r>
              <a:rPr lang="en-GB" dirty="0"/>
              <a:t>Second Harmonic Generation - 2</a:t>
            </a:r>
          </a:p>
        </p:txBody>
      </p:sp>
      <p:pic>
        <p:nvPicPr>
          <p:cNvPr id="4" name="Picture 3">
            <a:extLst>
              <a:ext uri="{FF2B5EF4-FFF2-40B4-BE49-F238E27FC236}">
                <a16:creationId xmlns:a16="http://schemas.microsoft.com/office/drawing/2014/main" id="{10E1610C-C2DA-4C52-8819-75C7244E5D69}"/>
              </a:ext>
            </a:extLst>
          </p:cNvPr>
          <p:cNvPicPr>
            <a:picLocks noChangeAspect="1"/>
          </p:cNvPicPr>
          <p:nvPr/>
        </p:nvPicPr>
        <p:blipFill>
          <a:blip r:embed="rId2"/>
          <a:stretch>
            <a:fillRect/>
          </a:stretch>
        </p:blipFill>
        <p:spPr>
          <a:xfrm>
            <a:off x="6122802" y="1469364"/>
            <a:ext cx="4546600" cy="3175000"/>
          </a:xfrm>
          <a:prstGeom prst="rect">
            <a:avLst/>
          </a:prstGeom>
        </p:spPr>
      </p:pic>
      <p:pic>
        <p:nvPicPr>
          <p:cNvPr id="6" name="Picture 5">
            <a:extLst>
              <a:ext uri="{FF2B5EF4-FFF2-40B4-BE49-F238E27FC236}">
                <a16:creationId xmlns:a16="http://schemas.microsoft.com/office/drawing/2014/main" id="{91D11E30-C251-48CE-982A-E1D0985426F9}"/>
              </a:ext>
            </a:extLst>
          </p:cNvPr>
          <p:cNvPicPr>
            <a:picLocks noChangeAspect="1"/>
          </p:cNvPicPr>
          <p:nvPr/>
        </p:nvPicPr>
        <p:blipFill>
          <a:blip r:embed="rId3"/>
          <a:stretch>
            <a:fillRect/>
          </a:stretch>
        </p:blipFill>
        <p:spPr>
          <a:xfrm>
            <a:off x="946542" y="1469364"/>
            <a:ext cx="4546600" cy="3175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803386-C06E-4B96-8BD9-509FA0FE4C3B}"/>
                  </a:ext>
                </a:extLst>
              </p:cNvPr>
              <p:cNvSpPr txBox="1"/>
              <p:nvPr/>
            </p:nvSpPr>
            <p:spPr>
              <a:xfrm>
                <a:off x="2513611" y="4876800"/>
                <a:ext cx="6886180" cy="369332"/>
              </a:xfrm>
              <a:prstGeom prst="rect">
                <a:avLst/>
              </a:prstGeom>
              <a:noFill/>
            </p:spPr>
            <p:txBody>
              <a:bodyPr wrap="none" rtlCol="0">
                <a:spAutoFit/>
              </a:bodyPr>
              <a:lstStyle/>
              <a:p>
                <a:r>
                  <a:rPr lang="en-GB" dirty="0"/>
                  <a:t>When </a:t>
                </a:r>
                <a14:m>
                  <m:oMath xmlns:m="http://schemas.openxmlformats.org/officeDocument/2006/math">
                    <m:r>
                      <a:rPr lang="en-GB" b="0" i="1" smtClean="0">
                        <a:latin typeface="Cambria Math" panose="02040503050406030204" pitchFamily="18" charset="0"/>
                      </a:rPr>
                      <m:t>𝑑𝑛</m:t>
                    </m:r>
                    <m:r>
                      <a:rPr lang="en-GB" b="0" i="1" smtClean="0">
                        <a:latin typeface="Cambria Math" panose="02040503050406030204" pitchFamily="18" charset="0"/>
                      </a:rPr>
                      <m:t>=0</m:t>
                    </m:r>
                  </m:oMath>
                </a14:m>
                <a:r>
                  <a:rPr lang="en-GB" dirty="0"/>
                  <a:t>, the conversion is quadratic with the length of the crystal</a:t>
                </a:r>
              </a:p>
            </p:txBody>
          </p:sp>
        </mc:Choice>
        <mc:Fallback xmlns="">
          <p:sp>
            <p:nvSpPr>
              <p:cNvPr id="7" name="TextBox 6">
                <a:extLst>
                  <a:ext uri="{FF2B5EF4-FFF2-40B4-BE49-F238E27FC236}">
                    <a16:creationId xmlns:a16="http://schemas.microsoft.com/office/drawing/2014/main" id="{4F803386-C06E-4B96-8BD9-509FA0FE4C3B}"/>
                  </a:ext>
                </a:extLst>
              </p:cNvPr>
              <p:cNvSpPr txBox="1">
                <a:spLocks noRot="1" noChangeAspect="1" noMove="1" noResize="1" noEditPoints="1" noAdjustHandles="1" noChangeArrowheads="1" noChangeShapeType="1" noTextEdit="1"/>
              </p:cNvSpPr>
              <p:nvPr/>
            </p:nvSpPr>
            <p:spPr>
              <a:xfrm>
                <a:off x="2513611" y="4876800"/>
                <a:ext cx="6886180" cy="369332"/>
              </a:xfrm>
              <a:prstGeom prst="rect">
                <a:avLst/>
              </a:prstGeom>
              <a:blipFill>
                <a:blip r:embed="rId4"/>
                <a:stretch>
                  <a:fillRect l="-708" t="-8197" r="-88" b="-24590"/>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AAC50995-580C-4F4C-A442-00F28366B7EC}"/>
              </a:ext>
            </a:extLst>
          </p:cNvPr>
          <p:cNvSpPr>
            <a:spLocks noGrp="1"/>
          </p:cNvSpPr>
          <p:nvPr>
            <p:ph type="sldNum" sz="quarter" idx="10"/>
          </p:nvPr>
        </p:nvSpPr>
        <p:spPr/>
        <p:txBody>
          <a:bodyPr/>
          <a:lstStyle/>
          <a:p>
            <a:pPr algn="ctr"/>
            <a:fld id="{12D39EAA-4E28-463F-9825-0792C837FE92}" type="slidenum">
              <a:rPr lang="en-GB" smtClean="0"/>
              <a:pPr algn="ctr"/>
              <a:t>32</a:t>
            </a:fld>
            <a:r>
              <a:rPr lang="en-GB"/>
              <a:t> / 52</a:t>
            </a:r>
            <a:endParaRPr lang="en-GB" dirty="0"/>
          </a:p>
        </p:txBody>
      </p:sp>
    </p:spTree>
    <p:extLst>
      <p:ext uri="{BB962C8B-B14F-4D97-AF65-F5344CB8AC3E}">
        <p14:creationId xmlns:p14="http://schemas.microsoft.com/office/powerpoint/2010/main" val="21855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F616-5736-4EF9-AE01-097E2A8A4626}"/>
              </a:ext>
            </a:extLst>
          </p:cNvPr>
          <p:cNvSpPr>
            <a:spLocks noGrp="1"/>
          </p:cNvSpPr>
          <p:nvPr>
            <p:ph type="title"/>
          </p:nvPr>
        </p:nvSpPr>
        <p:spPr>
          <a:xfrm>
            <a:off x="179999" y="180000"/>
            <a:ext cx="11825035" cy="757130"/>
          </a:xfrm>
        </p:spPr>
        <p:txBody>
          <a:bodyPr/>
          <a:lstStyle/>
          <a:p>
            <a:r>
              <a:rPr lang="en-GB" dirty="0"/>
              <a:t>Phase Matching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1E7050-3B28-42EE-9170-781067A64005}"/>
                  </a:ext>
                </a:extLst>
              </p:cNvPr>
              <p:cNvSpPr txBox="1"/>
              <p:nvPr/>
            </p:nvSpPr>
            <p:spPr>
              <a:xfrm>
                <a:off x="2490622" y="1404943"/>
                <a:ext cx="7210757" cy="369332"/>
              </a:xfrm>
              <a:prstGeom prst="rect">
                <a:avLst/>
              </a:prstGeom>
              <a:noFill/>
            </p:spPr>
            <p:txBody>
              <a:bodyPr wrap="none" rtlCol="0">
                <a:spAutoFit/>
              </a:bodyPr>
              <a:lstStyle/>
              <a:p>
                <a:r>
                  <a:rPr lang="en-GB" dirty="0"/>
                  <a:t>The have high SHG efficiency it is necessary to have </a:t>
                </a:r>
                <a14:m>
                  <m:oMath xmlns:m="http://schemas.openxmlformats.org/officeDocument/2006/math">
                    <m:r>
                      <a:rPr lang="en-GB" b="0" i="1" smtClean="0">
                        <a:latin typeface="Cambria Math" panose="02040503050406030204" pitchFamily="18" charset="0"/>
                      </a:rPr>
                      <m:t>𝑑𝑛</m:t>
                    </m:r>
                    <m:r>
                      <a:rPr lang="en-GB" b="0" i="1" smtClean="0">
                        <a:latin typeface="Cambria Math" panose="02040503050406030204" pitchFamily="18" charset="0"/>
                      </a:rPr>
                      <m:t>=0</m:t>
                    </m:r>
                  </m:oMath>
                </a14:m>
                <a:r>
                  <a:rPr lang="en-GB" dirty="0"/>
                  <a:t>, </a:t>
                </a:r>
                <a:r>
                  <a:rPr lang="en-GB" dirty="0" err="1"/>
                  <a:t>i</a:t>
                </a:r>
                <a:r>
                  <a:rPr lang="en-GB" dirty="0"/>
                  <a:t>. 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i="1">
                            <a:latin typeface="Cambria Math" panose="02040503050406030204" pitchFamily="18" charset="0"/>
                          </a:rPr>
                          <m:t>2</m:t>
                        </m:r>
                        <m:r>
                          <a:rPr lang="en-GB" i="1">
                            <a:latin typeface="Cambria Math" panose="02040503050406030204" pitchFamily="18" charset="0"/>
                          </a:rPr>
                          <m:t>𝜔</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𝜔</m:t>
                        </m:r>
                      </m:sub>
                    </m:sSub>
                  </m:oMath>
                </a14:m>
                <a:endParaRPr lang="en-GB" dirty="0"/>
              </a:p>
            </p:txBody>
          </p:sp>
        </mc:Choice>
        <mc:Fallback xmlns="">
          <p:sp>
            <p:nvSpPr>
              <p:cNvPr id="3" name="TextBox 2">
                <a:extLst>
                  <a:ext uri="{FF2B5EF4-FFF2-40B4-BE49-F238E27FC236}">
                    <a16:creationId xmlns:a16="http://schemas.microsoft.com/office/drawing/2014/main" id="{F31E7050-3B28-42EE-9170-781067A64005}"/>
                  </a:ext>
                </a:extLst>
              </p:cNvPr>
              <p:cNvSpPr txBox="1">
                <a:spLocks noRot="1" noChangeAspect="1" noMove="1" noResize="1" noEditPoints="1" noAdjustHandles="1" noChangeArrowheads="1" noChangeShapeType="1" noTextEdit="1"/>
              </p:cNvSpPr>
              <p:nvPr/>
            </p:nvSpPr>
            <p:spPr>
              <a:xfrm>
                <a:off x="2490622" y="1404943"/>
                <a:ext cx="7210757" cy="369332"/>
              </a:xfrm>
              <a:prstGeom prst="rect">
                <a:avLst/>
              </a:prstGeom>
              <a:blipFill>
                <a:blip r:embed="rId2"/>
                <a:stretch>
                  <a:fillRect l="-761" t="-8197" b="-24590"/>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6A4246B3-FB66-4329-8FD3-6F8EC1240CD6}"/>
              </a:ext>
            </a:extLst>
          </p:cNvPr>
          <p:cNvSpPr txBox="1"/>
          <p:nvPr/>
        </p:nvSpPr>
        <p:spPr>
          <a:xfrm>
            <a:off x="4147198" y="1983845"/>
            <a:ext cx="3897605" cy="369332"/>
          </a:xfrm>
          <a:prstGeom prst="rect">
            <a:avLst/>
          </a:prstGeom>
          <a:noFill/>
        </p:spPr>
        <p:txBody>
          <a:bodyPr wrap="none" rtlCol="0">
            <a:spAutoFit/>
          </a:bodyPr>
          <a:lstStyle/>
          <a:p>
            <a:r>
              <a:rPr lang="en-GB" b="1" dirty="0"/>
              <a:t>This condition is called phase matching</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943BCEA-B86D-4642-A27E-3E4839C1AFCC}"/>
                  </a:ext>
                </a:extLst>
              </p:cNvPr>
              <p:cNvGraphicFramePr>
                <a:graphicFrameLocks noGrp="1"/>
              </p:cNvGraphicFramePr>
              <p:nvPr>
                <p:extLst>
                  <p:ext uri="{D42A27DB-BD31-4B8C-83A1-F6EECF244321}">
                    <p14:modId xmlns:p14="http://schemas.microsoft.com/office/powerpoint/2010/main" val="3887716062"/>
                  </p:ext>
                </p:extLst>
              </p:nvPr>
            </p:nvGraphicFramePr>
            <p:xfrm>
              <a:off x="8081261" y="2562747"/>
              <a:ext cx="3530810" cy="2587387"/>
            </p:xfrm>
            <a:graphic>
              <a:graphicData uri="http://schemas.openxmlformats.org/drawingml/2006/table">
                <a:tbl>
                  <a:tblPr/>
                  <a:tblGrid>
                    <a:gridCol w="561033">
                      <a:extLst>
                        <a:ext uri="{9D8B030D-6E8A-4147-A177-3AD203B41FA5}">
                          <a16:colId xmlns:a16="http://schemas.microsoft.com/office/drawing/2014/main" val="1226177021"/>
                        </a:ext>
                      </a:extLst>
                    </a:gridCol>
                    <a:gridCol w="469338">
                      <a:extLst>
                        <a:ext uri="{9D8B030D-6E8A-4147-A177-3AD203B41FA5}">
                          <a16:colId xmlns:a16="http://schemas.microsoft.com/office/drawing/2014/main" val="3059575182"/>
                        </a:ext>
                      </a:extLst>
                    </a:gridCol>
                    <a:gridCol w="408648">
                      <a:extLst>
                        <a:ext uri="{9D8B030D-6E8A-4147-A177-3AD203B41FA5}">
                          <a16:colId xmlns:a16="http://schemas.microsoft.com/office/drawing/2014/main" val="2168588478"/>
                        </a:ext>
                      </a:extLst>
                    </a:gridCol>
                    <a:gridCol w="2091791">
                      <a:extLst>
                        <a:ext uri="{9D8B030D-6E8A-4147-A177-3AD203B41FA5}">
                          <a16:colId xmlns:a16="http://schemas.microsoft.com/office/drawing/2014/main" val="3123075543"/>
                        </a:ext>
                      </a:extLst>
                    </a:gridCol>
                  </a:tblGrid>
                  <a:tr h="235365">
                    <a:tc gridSpan="3">
                      <a:txBody>
                        <a:bodyPr/>
                        <a:lstStyle/>
                        <a:p>
                          <a:pPr algn="ctr"/>
                          <a:r>
                            <a:rPr lang="en-GB" sz="1200" dirty="0">
                              <a:solidFill>
                                <a:srgbClr val="202122"/>
                              </a:solidFill>
                              <a:effectLst/>
                            </a:rPr>
                            <a:t>Polarizations</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tc hMerge="1">
                      <a:txBody>
                        <a:bodyPr/>
                        <a:lstStyle/>
                        <a:p>
                          <a:endParaRPr lang="en-GB"/>
                        </a:p>
                      </a:txBody>
                      <a:tcPr/>
                    </a:tc>
                    <a:tc hMerge="1">
                      <a:txBody>
                        <a:bodyPr/>
                        <a:lstStyle/>
                        <a:p>
                          <a:endParaRPr lang="en-GB"/>
                        </a:p>
                      </a:txBody>
                      <a:tcPr/>
                    </a:tc>
                    <a:tc rowSpan="2">
                      <a:txBody>
                        <a:bodyPr/>
                        <a:lstStyle/>
                        <a:p>
                          <a:pPr algn="ctr"/>
                          <a:r>
                            <a:rPr lang="en-GB" sz="1200" dirty="0">
                              <a:solidFill>
                                <a:srgbClr val="202122"/>
                              </a:solidFill>
                              <a:effectLst/>
                            </a:rPr>
                            <a:t>Scheme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80830925"/>
                      </a:ext>
                    </a:extLst>
                  </a:tr>
                  <a:tr h="235365">
                    <a:tc>
                      <a:txBody>
                        <a:bodyPr/>
                        <a:lstStyle/>
                        <a:p>
                          <a:pPr algn="ctr"/>
                          <a14:m>
                            <m:oMathPara xmlns:m="http://schemas.openxmlformats.org/officeDocument/2006/math">
                              <m:oMathParaPr>
                                <m:jc m:val="centerGroup"/>
                              </m:oMathParaPr>
                              <m:oMath xmlns:m="http://schemas.openxmlformats.org/officeDocument/2006/math">
                                <m:r>
                                  <a:rPr lang="it-IT" sz="1200" i="1" smtClean="0">
                                    <a:latin typeface="Cambria Math" panose="02040503050406030204" pitchFamily="18" charset="0"/>
                                  </a:rPr>
                                  <m:t>2</m:t>
                                </m:r>
                                <m:r>
                                  <a:rPr lang="it-IT" sz="1200" i="1" smtClean="0">
                                    <a:latin typeface="Cambria Math" panose="02040503050406030204" pitchFamily="18" charset="0"/>
                                  </a:rPr>
                                  <m:t>𝜔</m:t>
                                </m:r>
                              </m:oMath>
                            </m:oMathPara>
                          </a14:m>
                          <a:endParaRPr lang="en-GB" sz="1200" dirty="0">
                            <a:solidFill>
                              <a:srgbClr val="202122"/>
                            </a:solidFill>
                            <a:effectLst/>
                          </a:endParaRP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tc>
                      <a:txBody>
                        <a:bodyPr/>
                        <a:lstStyle/>
                        <a:p>
                          <a:pPr algn="ctr"/>
                          <a14:m>
                            <m:oMathPara xmlns:m="http://schemas.openxmlformats.org/officeDocument/2006/math">
                              <m:oMathParaPr>
                                <m:jc m:val="centerGroup"/>
                              </m:oMathParaPr>
                              <m:oMath xmlns:m="http://schemas.openxmlformats.org/officeDocument/2006/math">
                                <m:r>
                                  <a:rPr lang="it-IT" sz="1200" i="1" smtClean="0">
                                    <a:latin typeface="Cambria Math" panose="02040503050406030204" pitchFamily="18" charset="0"/>
                                  </a:rPr>
                                  <m:t>𝜔</m:t>
                                </m:r>
                              </m:oMath>
                            </m:oMathPara>
                          </a14:m>
                          <a:endParaRPr lang="en-GB" sz="1200" dirty="0">
                            <a:solidFill>
                              <a:srgbClr val="202122"/>
                            </a:solidFill>
                            <a:effectLst/>
                          </a:endParaRP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tc>
                      <a:txBody>
                        <a:bodyPr/>
                        <a:lstStyle/>
                        <a:p>
                          <a:pPr algn="ctr"/>
                          <a14:m>
                            <m:oMathPara xmlns:m="http://schemas.openxmlformats.org/officeDocument/2006/math">
                              <m:oMathParaPr>
                                <m:jc m:val="centerGroup"/>
                              </m:oMathParaPr>
                              <m:oMath xmlns:m="http://schemas.openxmlformats.org/officeDocument/2006/math">
                                <m:r>
                                  <a:rPr lang="it-IT" sz="1200" i="1" smtClean="0">
                                    <a:latin typeface="Cambria Math" panose="02040503050406030204" pitchFamily="18" charset="0"/>
                                  </a:rPr>
                                  <m:t>𝜔</m:t>
                                </m:r>
                              </m:oMath>
                            </m:oMathPara>
                          </a14:m>
                          <a:endParaRPr lang="en-GB" sz="1200" dirty="0">
                            <a:solidFill>
                              <a:srgbClr val="202122"/>
                            </a:solidFill>
                            <a:effectLst/>
                          </a:endParaRP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tc vMerge="1">
                      <a:txBody>
                        <a:bodyPr/>
                        <a:lstStyle/>
                        <a:p>
                          <a:endParaRPr lang="en-GB"/>
                        </a:p>
                      </a:txBody>
                      <a:tcPr/>
                    </a:tc>
                    <a:extLst>
                      <a:ext uri="{0D108BD9-81ED-4DB2-BD59-A6C34878D82A}">
                        <a16:rowId xmlns:a16="http://schemas.microsoft.com/office/drawing/2014/main" val="2406125458"/>
                      </a:ext>
                    </a:extLst>
                  </a:tr>
                  <a:tr h="235365">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97833997"/>
                      </a:ext>
                    </a:extLst>
                  </a:tr>
                  <a:tr h="235365">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II (or IIA)</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24522773"/>
                      </a:ext>
                    </a:extLst>
                  </a:tr>
                  <a:tr h="235365">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III (or IIB)</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60670620"/>
                      </a:ext>
                    </a:extLst>
                  </a:tr>
                  <a:tr h="235365">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IV</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34779140"/>
                      </a:ext>
                    </a:extLst>
                  </a:tr>
                  <a:tr h="411889">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 (or type 0,</a:t>
                          </a:r>
                          <a:r>
                            <a:rPr lang="en-GB" sz="1200" b="0" i="0" u="none" strike="noStrike" baseline="30000">
                              <a:solidFill>
                                <a:srgbClr val="3366CC"/>
                              </a:solidFill>
                              <a:effectLst/>
                              <a:hlinkClick r:id="rId3"/>
                            </a:rPr>
                            <a:t>[21]</a:t>
                          </a:r>
                          <a:r>
                            <a:rPr lang="en-GB" sz="1200">
                              <a:effectLst/>
                            </a:rPr>
                            <a:t> or "zero")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63177594"/>
                      </a:ext>
                    </a:extLst>
                  </a:tr>
                  <a:tr h="235365">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VI (or IIB or IIIA)</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18296174"/>
                      </a:ext>
                    </a:extLst>
                  </a:tr>
                  <a:tr h="235365">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VII (or IIA or IIIB)</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37554241"/>
                      </a:ext>
                    </a:extLst>
                  </a:tr>
                  <a:tr h="235365">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Type VIII (or I)</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06984940"/>
                      </a:ext>
                    </a:extLst>
                  </a:tr>
                </a:tbl>
              </a:graphicData>
            </a:graphic>
          </p:graphicFrame>
        </mc:Choice>
        <mc:Fallback xmlns="">
          <p:graphicFrame>
            <p:nvGraphicFramePr>
              <p:cNvPr id="6" name="Table 5">
                <a:extLst>
                  <a:ext uri="{FF2B5EF4-FFF2-40B4-BE49-F238E27FC236}">
                    <a16:creationId xmlns:a16="http://schemas.microsoft.com/office/drawing/2014/main" id="{E943BCEA-B86D-4642-A27E-3E4839C1AFCC}"/>
                  </a:ext>
                </a:extLst>
              </p:cNvPr>
              <p:cNvGraphicFramePr>
                <a:graphicFrameLocks noGrp="1"/>
              </p:cNvGraphicFramePr>
              <p:nvPr>
                <p:extLst>
                  <p:ext uri="{D42A27DB-BD31-4B8C-83A1-F6EECF244321}">
                    <p14:modId xmlns:p14="http://schemas.microsoft.com/office/powerpoint/2010/main" val="3887716062"/>
                  </p:ext>
                </p:extLst>
              </p:nvPr>
            </p:nvGraphicFramePr>
            <p:xfrm>
              <a:off x="8081261" y="2562747"/>
              <a:ext cx="3530810" cy="2587387"/>
            </p:xfrm>
            <a:graphic>
              <a:graphicData uri="http://schemas.openxmlformats.org/drawingml/2006/table">
                <a:tbl>
                  <a:tblPr/>
                  <a:tblGrid>
                    <a:gridCol w="561033">
                      <a:extLst>
                        <a:ext uri="{9D8B030D-6E8A-4147-A177-3AD203B41FA5}">
                          <a16:colId xmlns:a16="http://schemas.microsoft.com/office/drawing/2014/main" val="1226177021"/>
                        </a:ext>
                      </a:extLst>
                    </a:gridCol>
                    <a:gridCol w="469338">
                      <a:extLst>
                        <a:ext uri="{9D8B030D-6E8A-4147-A177-3AD203B41FA5}">
                          <a16:colId xmlns:a16="http://schemas.microsoft.com/office/drawing/2014/main" val="3059575182"/>
                        </a:ext>
                      </a:extLst>
                    </a:gridCol>
                    <a:gridCol w="408648">
                      <a:extLst>
                        <a:ext uri="{9D8B030D-6E8A-4147-A177-3AD203B41FA5}">
                          <a16:colId xmlns:a16="http://schemas.microsoft.com/office/drawing/2014/main" val="2168588478"/>
                        </a:ext>
                      </a:extLst>
                    </a:gridCol>
                    <a:gridCol w="2091791">
                      <a:extLst>
                        <a:ext uri="{9D8B030D-6E8A-4147-A177-3AD203B41FA5}">
                          <a16:colId xmlns:a16="http://schemas.microsoft.com/office/drawing/2014/main" val="3123075543"/>
                        </a:ext>
                      </a:extLst>
                    </a:gridCol>
                  </a:tblGrid>
                  <a:tr h="241722">
                    <a:tc gridSpan="3">
                      <a:txBody>
                        <a:bodyPr/>
                        <a:lstStyle/>
                        <a:p>
                          <a:pPr algn="ctr"/>
                          <a:r>
                            <a:rPr lang="en-GB" sz="1200" dirty="0">
                              <a:solidFill>
                                <a:srgbClr val="202122"/>
                              </a:solidFill>
                              <a:effectLst/>
                            </a:rPr>
                            <a:t>Polarizations</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tc hMerge="1">
                      <a:txBody>
                        <a:bodyPr/>
                        <a:lstStyle/>
                        <a:p>
                          <a:endParaRPr lang="en-GB"/>
                        </a:p>
                      </a:txBody>
                      <a:tcPr/>
                    </a:tc>
                    <a:tc hMerge="1">
                      <a:txBody>
                        <a:bodyPr/>
                        <a:lstStyle/>
                        <a:p>
                          <a:endParaRPr lang="en-GB"/>
                        </a:p>
                      </a:txBody>
                      <a:tcPr/>
                    </a:tc>
                    <a:tc rowSpan="2">
                      <a:txBody>
                        <a:bodyPr/>
                        <a:lstStyle/>
                        <a:p>
                          <a:pPr algn="ctr"/>
                          <a:r>
                            <a:rPr lang="en-GB" sz="1200" dirty="0">
                              <a:solidFill>
                                <a:srgbClr val="202122"/>
                              </a:solidFill>
                              <a:effectLst/>
                            </a:rPr>
                            <a:t>Scheme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80830925"/>
                      </a:ext>
                    </a:extLst>
                  </a:tr>
                  <a:tr h="241722">
                    <a:tc>
                      <a:txBody>
                        <a:bodyPr/>
                        <a:lstStyle/>
                        <a:p>
                          <a:endParaRPr lang="en-US"/>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blipFill>
                          <a:blip r:embed="rId4"/>
                          <a:stretch>
                            <a:fillRect t="-110256" r="-531522" b="-915385"/>
                          </a:stretch>
                        </a:blipFill>
                      </a:tcPr>
                    </a:tc>
                    <a:tc>
                      <a:txBody>
                        <a:bodyPr/>
                        <a:lstStyle/>
                        <a:p>
                          <a:endParaRPr lang="en-US"/>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blipFill>
                          <a:blip r:embed="rId4"/>
                          <a:stretch>
                            <a:fillRect l="-119481" t="-110256" r="-535065" b="-915385"/>
                          </a:stretch>
                        </a:blipFill>
                      </a:tcPr>
                    </a:tc>
                    <a:tc>
                      <a:txBody>
                        <a:bodyPr/>
                        <a:lstStyle/>
                        <a:p>
                          <a:endParaRPr lang="en-US"/>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blipFill>
                          <a:blip r:embed="rId4"/>
                          <a:stretch>
                            <a:fillRect l="-252239" t="-110256" r="-514925" b="-915385"/>
                          </a:stretch>
                        </a:blipFill>
                      </a:tcPr>
                    </a:tc>
                    <a:tc vMerge="1">
                      <a:txBody>
                        <a:bodyPr/>
                        <a:lstStyle/>
                        <a:p>
                          <a:endParaRPr lang="en-GB"/>
                        </a:p>
                      </a:txBody>
                      <a:tcPr/>
                    </a:tc>
                    <a:extLst>
                      <a:ext uri="{0D108BD9-81ED-4DB2-BD59-A6C34878D82A}">
                        <a16:rowId xmlns:a16="http://schemas.microsoft.com/office/drawing/2014/main" val="2406125458"/>
                      </a:ext>
                    </a:extLst>
                  </a:tr>
                  <a:tr h="241722">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97833997"/>
                      </a:ext>
                    </a:extLst>
                  </a:tr>
                  <a:tr h="241722">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II (or IIA)</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24522773"/>
                      </a:ext>
                    </a:extLst>
                  </a:tr>
                  <a:tr h="241722">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III (or IIB)</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60670620"/>
                      </a:ext>
                    </a:extLst>
                  </a:tr>
                  <a:tr h="241722">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IV</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34779140"/>
                      </a:ext>
                    </a:extLst>
                  </a:tr>
                  <a:tr h="411889">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 (or type 0,</a:t>
                          </a:r>
                          <a:r>
                            <a:rPr lang="en-GB" sz="1200" b="0" i="0" u="none" strike="noStrike" baseline="30000">
                              <a:solidFill>
                                <a:srgbClr val="3366CC"/>
                              </a:solidFill>
                              <a:effectLst/>
                              <a:hlinkClick r:id="rId5"/>
                            </a:rPr>
                            <a:t>[21]</a:t>
                          </a:r>
                          <a:r>
                            <a:rPr lang="en-GB" sz="1200">
                              <a:effectLst/>
                            </a:rPr>
                            <a:t> or "zero")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63177594"/>
                      </a:ext>
                    </a:extLst>
                  </a:tr>
                  <a:tr h="241722">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VI (or IIB or IIIA)</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18296174"/>
                      </a:ext>
                    </a:extLst>
                  </a:tr>
                  <a:tr h="241722">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Type VII (or IIA or IIIB)</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37554241"/>
                      </a:ext>
                    </a:extLst>
                  </a:tr>
                  <a:tr h="241722">
                    <a:tc>
                      <a:txBody>
                        <a:bodyPr/>
                        <a:lstStyle/>
                        <a:p>
                          <a:r>
                            <a:rPr lang="en-GB" sz="1200">
                              <a:effectLst/>
                            </a:rPr>
                            <a:t>o</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e</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Type VIII (or I)</a:t>
                          </a:r>
                        </a:p>
                      </a:txBody>
                      <a:tcPr marL="58841" marR="58841" marT="29421" marB="29421" anchor="ctr">
                        <a:lnL w="3421" cap="flat" cmpd="sng" algn="ctr">
                          <a:solidFill>
                            <a:srgbClr val="A2A9B1"/>
                          </a:solidFill>
                          <a:prstDash val="solid"/>
                          <a:round/>
                          <a:headEnd type="none" w="med" len="med"/>
                          <a:tailEnd type="none" w="med" len="med"/>
                        </a:lnL>
                        <a:lnR w="3421" cap="flat" cmpd="sng" algn="ctr">
                          <a:solidFill>
                            <a:srgbClr val="A2A9B1"/>
                          </a:solidFill>
                          <a:prstDash val="solid"/>
                          <a:round/>
                          <a:headEnd type="none" w="med" len="med"/>
                          <a:tailEnd type="none" w="med" len="med"/>
                        </a:lnR>
                        <a:lnT w="3421" cap="flat" cmpd="sng" algn="ctr">
                          <a:solidFill>
                            <a:srgbClr val="A2A9B1"/>
                          </a:solidFill>
                          <a:prstDash val="solid"/>
                          <a:round/>
                          <a:headEnd type="none" w="med" len="med"/>
                          <a:tailEnd type="none" w="med" len="med"/>
                        </a:lnT>
                        <a:lnB w="3421"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06984940"/>
                      </a:ext>
                    </a:extLst>
                  </a:tr>
                </a:tbl>
              </a:graphicData>
            </a:graphic>
          </p:graphicFrame>
        </mc:Fallback>
      </mc:AlternateContent>
      <p:sp>
        <p:nvSpPr>
          <p:cNvPr id="8" name="TextBox 7">
            <a:extLst>
              <a:ext uri="{FF2B5EF4-FFF2-40B4-BE49-F238E27FC236}">
                <a16:creationId xmlns:a16="http://schemas.microsoft.com/office/drawing/2014/main" id="{69776E9F-B13E-4951-868A-0D449E534AFE}"/>
              </a:ext>
            </a:extLst>
          </p:cNvPr>
          <p:cNvSpPr txBox="1"/>
          <p:nvPr/>
        </p:nvSpPr>
        <p:spPr>
          <a:xfrm>
            <a:off x="5808101" y="5465571"/>
            <a:ext cx="575799" cy="369332"/>
          </a:xfrm>
          <a:prstGeom prst="rect">
            <a:avLst/>
          </a:prstGeom>
          <a:noFill/>
        </p:spPr>
        <p:txBody>
          <a:bodyPr wrap="none" rtlCol="0">
            <a:spAutoFit/>
          </a:bodyPr>
          <a:lstStyle/>
          <a:p>
            <a:r>
              <a:rPr lang="en-GB" dirty="0"/>
              <a:t>Or…</a:t>
            </a:r>
          </a:p>
        </p:txBody>
      </p:sp>
      <p:grpSp>
        <p:nvGrpSpPr>
          <p:cNvPr id="10" name="Group 9">
            <a:extLst>
              <a:ext uri="{FF2B5EF4-FFF2-40B4-BE49-F238E27FC236}">
                <a16:creationId xmlns:a16="http://schemas.microsoft.com/office/drawing/2014/main" id="{D33C6E10-93FD-42CD-A1CF-FBCF38008B9F}"/>
              </a:ext>
            </a:extLst>
          </p:cNvPr>
          <p:cNvGrpSpPr/>
          <p:nvPr/>
        </p:nvGrpSpPr>
        <p:grpSpPr>
          <a:xfrm>
            <a:off x="676894" y="2562747"/>
            <a:ext cx="7109361" cy="2693253"/>
            <a:chOff x="676894" y="2598617"/>
            <a:chExt cx="7109361" cy="2693253"/>
          </a:xfrm>
        </p:grpSpPr>
        <p:sp>
          <p:nvSpPr>
            <p:cNvPr id="5" name="TextBox 4">
              <a:extLst>
                <a:ext uri="{FF2B5EF4-FFF2-40B4-BE49-F238E27FC236}">
                  <a16:creationId xmlns:a16="http://schemas.microsoft.com/office/drawing/2014/main" id="{5B9B393F-1A53-4EA8-ABE0-850D8D87A2BB}"/>
                </a:ext>
              </a:extLst>
            </p:cNvPr>
            <p:cNvSpPr txBox="1"/>
            <p:nvPr/>
          </p:nvSpPr>
          <p:spPr>
            <a:xfrm>
              <a:off x="676894" y="2598617"/>
              <a:ext cx="7109361" cy="923330"/>
            </a:xfrm>
            <a:prstGeom prst="rect">
              <a:avLst/>
            </a:prstGeom>
            <a:noFill/>
          </p:spPr>
          <p:txBody>
            <a:bodyPr wrap="square" rtlCol="0">
              <a:spAutoFit/>
            </a:bodyPr>
            <a:lstStyle/>
            <a:p>
              <a:pPr algn="just"/>
              <a:r>
                <a:rPr lang="en-GB" dirty="0"/>
                <a:t>All the SHG crystals are at least birefringent. By having the fundamental and the second harmonics with different polarization it is possible to tune one of the two refractive index by changing the angle of the crystal</a:t>
              </a:r>
            </a:p>
          </p:txBody>
        </p:sp>
        <p:sp>
          <p:nvSpPr>
            <p:cNvPr id="7" name="TextBox 6">
              <a:extLst>
                <a:ext uri="{FF2B5EF4-FFF2-40B4-BE49-F238E27FC236}">
                  <a16:creationId xmlns:a16="http://schemas.microsoft.com/office/drawing/2014/main" id="{B466A426-415B-4DF2-8EFE-CB295A92AB14}"/>
                </a:ext>
              </a:extLst>
            </p:cNvPr>
            <p:cNvSpPr txBox="1"/>
            <p:nvPr/>
          </p:nvSpPr>
          <p:spPr>
            <a:xfrm>
              <a:off x="676894" y="3749452"/>
              <a:ext cx="7109361" cy="646331"/>
            </a:xfrm>
            <a:prstGeom prst="rect">
              <a:avLst/>
            </a:prstGeom>
            <a:noFill/>
          </p:spPr>
          <p:txBody>
            <a:bodyPr wrap="square" rtlCol="0">
              <a:spAutoFit/>
            </a:bodyPr>
            <a:lstStyle/>
            <a:p>
              <a:pPr algn="just"/>
              <a:r>
                <a:rPr lang="en-GB" dirty="0"/>
                <a:t>For some crystals, the phase matching can be done by changing the temperature (non critical phase matching)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C114C5-958A-4A4B-A180-60A6127B6634}"/>
                    </a:ext>
                  </a:extLst>
                </p:cNvPr>
                <p:cNvSpPr txBox="1"/>
                <p:nvPr/>
              </p:nvSpPr>
              <p:spPr>
                <a:xfrm>
                  <a:off x="676894" y="4623289"/>
                  <a:ext cx="7109361" cy="668581"/>
                </a:xfrm>
                <a:prstGeom prst="rect">
                  <a:avLst/>
                </a:prstGeom>
                <a:noFill/>
              </p:spPr>
              <p:txBody>
                <a:bodyPr wrap="square" rtlCol="0">
                  <a:spAutoFit/>
                </a:bodyPr>
                <a:lstStyle/>
                <a:p>
                  <a:pPr algn="just"/>
                  <a:r>
                    <a:rPr lang="en-GB" dirty="0"/>
                    <a:t>Efficiency also depend 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𝑒𝑓𝑓</m:t>
                          </m:r>
                        </m:sub>
                      </m:sSub>
                    </m:oMath>
                  </a14:m>
                  <a:r>
                    <a:rPr lang="en-GB" dirty="0"/>
                    <a:t>, connected to the crystal and the polarization of the beams</a:t>
                  </a:r>
                </a:p>
              </p:txBody>
            </p:sp>
          </mc:Choice>
          <mc:Fallback xmlns="">
            <p:sp>
              <p:nvSpPr>
                <p:cNvPr id="9" name="TextBox 8">
                  <a:extLst>
                    <a:ext uri="{FF2B5EF4-FFF2-40B4-BE49-F238E27FC236}">
                      <a16:creationId xmlns:a16="http://schemas.microsoft.com/office/drawing/2014/main" id="{DEC114C5-958A-4A4B-A180-60A6127B6634}"/>
                    </a:ext>
                  </a:extLst>
                </p:cNvPr>
                <p:cNvSpPr txBox="1">
                  <a:spLocks noRot="1" noChangeAspect="1" noMove="1" noResize="1" noEditPoints="1" noAdjustHandles="1" noChangeArrowheads="1" noChangeShapeType="1" noTextEdit="1"/>
                </p:cNvSpPr>
                <p:nvPr/>
              </p:nvSpPr>
              <p:spPr>
                <a:xfrm>
                  <a:off x="676894" y="4623289"/>
                  <a:ext cx="7109361" cy="668581"/>
                </a:xfrm>
                <a:prstGeom prst="rect">
                  <a:avLst/>
                </a:prstGeom>
                <a:blipFill>
                  <a:blip r:embed="rId6"/>
                  <a:stretch>
                    <a:fillRect l="-686" t="-4587" r="-772" b="-14679"/>
                  </a:stretch>
                </a:blipFill>
              </p:spPr>
              <p:txBody>
                <a:bodyPr/>
                <a:lstStyle/>
                <a:p>
                  <a:r>
                    <a:rPr lang="en-GB">
                      <a:noFill/>
                    </a:rPr>
                    <a:t> </a:t>
                  </a:r>
                </a:p>
              </p:txBody>
            </p:sp>
          </mc:Fallback>
        </mc:AlternateContent>
      </p:grpSp>
      <p:sp>
        <p:nvSpPr>
          <p:cNvPr id="12" name="Slide Number Placeholder 11">
            <a:extLst>
              <a:ext uri="{FF2B5EF4-FFF2-40B4-BE49-F238E27FC236}">
                <a16:creationId xmlns:a16="http://schemas.microsoft.com/office/drawing/2014/main" id="{02FB4DA7-051A-49CB-96D1-3D128D5EBB2A}"/>
              </a:ext>
            </a:extLst>
          </p:cNvPr>
          <p:cNvSpPr>
            <a:spLocks noGrp="1"/>
          </p:cNvSpPr>
          <p:nvPr>
            <p:ph type="sldNum" sz="quarter" idx="10"/>
          </p:nvPr>
        </p:nvSpPr>
        <p:spPr/>
        <p:txBody>
          <a:bodyPr/>
          <a:lstStyle/>
          <a:p>
            <a:pPr algn="ctr"/>
            <a:fld id="{12D39EAA-4E28-463F-9825-0792C837FE92}" type="slidenum">
              <a:rPr lang="en-GB" smtClean="0"/>
              <a:pPr algn="ctr"/>
              <a:t>33</a:t>
            </a:fld>
            <a:r>
              <a:rPr lang="en-GB"/>
              <a:t> / 52</a:t>
            </a:r>
            <a:endParaRPr lang="en-GB" dirty="0"/>
          </a:p>
        </p:txBody>
      </p:sp>
    </p:spTree>
    <p:extLst>
      <p:ext uri="{BB962C8B-B14F-4D97-AF65-F5344CB8AC3E}">
        <p14:creationId xmlns:p14="http://schemas.microsoft.com/office/powerpoint/2010/main" val="16974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F68D-7220-40D8-ADDF-5E835710A0F4}"/>
              </a:ext>
            </a:extLst>
          </p:cNvPr>
          <p:cNvSpPr>
            <a:spLocks noGrp="1"/>
          </p:cNvSpPr>
          <p:nvPr>
            <p:ph type="title"/>
          </p:nvPr>
        </p:nvSpPr>
        <p:spPr>
          <a:xfrm>
            <a:off x="179999" y="180000"/>
            <a:ext cx="11825035" cy="757130"/>
          </a:xfrm>
        </p:spPr>
        <p:txBody>
          <a:bodyPr/>
          <a:lstStyle/>
          <a:p>
            <a:r>
              <a:rPr lang="en-GB" dirty="0"/>
              <a:t>Quasi Phase Matching</a:t>
            </a:r>
          </a:p>
        </p:txBody>
      </p:sp>
      <p:pic>
        <p:nvPicPr>
          <p:cNvPr id="3" name="Picture 2">
            <a:extLst>
              <a:ext uri="{FF2B5EF4-FFF2-40B4-BE49-F238E27FC236}">
                <a16:creationId xmlns:a16="http://schemas.microsoft.com/office/drawing/2014/main" id="{2CD7FF63-EAF9-428A-A712-B3E7DDF0DA24}"/>
              </a:ext>
            </a:extLst>
          </p:cNvPr>
          <p:cNvPicPr>
            <a:picLocks noChangeAspect="1"/>
          </p:cNvPicPr>
          <p:nvPr/>
        </p:nvPicPr>
        <p:blipFill>
          <a:blip r:embed="rId2"/>
          <a:stretch>
            <a:fillRect/>
          </a:stretch>
        </p:blipFill>
        <p:spPr>
          <a:xfrm>
            <a:off x="6477448" y="785588"/>
            <a:ext cx="4546600" cy="3175000"/>
          </a:xfrm>
          <a:prstGeom prst="rect">
            <a:avLst/>
          </a:prstGeom>
        </p:spPr>
      </p:pic>
      <p:sp>
        <p:nvSpPr>
          <p:cNvPr id="4" name="TextBox 3">
            <a:extLst>
              <a:ext uri="{FF2B5EF4-FFF2-40B4-BE49-F238E27FC236}">
                <a16:creationId xmlns:a16="http://schemas.microsoft.com/office/drawing/2014/main" id="{8A9C29BC-BE21-4C7C-BDE9-D48A96CD5DC0}"/>
              </a:ext>
            </a:extLst>
          </p:cNvPr>
          <p:cNvSpPr txBox="1"/>
          <p:nvPr/>
        </p:nvSpPr>
        <p:spPr>
          <a:xfrm>
            <a:off x="679731" y="1444428"/>
            <a:ext cx="5250220" cy="369332"/>
          </a:xfrm>
          <a:prstGeom prst="rect">
            <a:avLst/>
          </a:prstGeom>
          <a:noFill/>
        </p:spPr>
        <p:txBody>
          <a:bodyPr wrap="none" rtlCol="0">
            <a:spAutoFit/>
          </a:bodyPr>
          <a:lstStyle/>
          <a:p>
            <a:pPr algn="just"/>
            <a:r>
              <a:rPr lang="en-GB" dirty="0"/>
              <a:t>Out of the phase matching, the conversion is periodic.</a:t>
            </a:r>
          </a:p>
        </p:txBody>
      </p:sp>
      <p:sp>
        <p:nvSpPr>
          <p:cNvPr id="5" name="TextBox 4">
            <a:extLst>
              <a:ext uri="{FF2B5EF4-FFF2-40B4-BE49-F238E27FC236}">
                <a16:creationId xmlns:a16="http://schemas.microsoft.com/office/drawing/2014/main" id="{68AC90C6-7926-476D-A46B-240D7D33430F}"/>
              </a:ext>
            </a:extLst>
          </p:cNvPr>
          <p:cNvSpPr txBox="1"/>
          <p:nvPr/>
        </p:nvSpPr>
        <p:spPr>
          <a:xfrm>
            <a:off x="679731" y="2204430"/>
            <a:ext cx="5486401" cy="646331"/>
          </a:xfrm>
          <a:prstGeom prst="rect">
            <a:avLst/>
          </a:prstGeom>
          <a:noFill/>
        </p:spPr>
        <p:txBody>
          <a:bodyPr wrap="square" rtlCol="0">
            <a:spAutoFit/>
          </a:bodyPr>
          <a:lstStyle/>
          <a:p>
            <a:pPr algn="just"/>
            <a:r>
              <a:rPr lang="en-GB" dirty="0"/>
              <a:t>If after half of the oscillation we turn the crystal by 180°, the second harmonic is no going out of phase</a:t>
            </a:r>
          </a:p>
        </p:txBody>
      </p:sp>
      <p:sp>
        <p:nvSpPr>
          <p:cNvPr id="6" name="TextBox 5">
            <a:extLst>
              <a:ext uri="{FF2B5EF4-FFF2-40B4-BE49-F238E27FC236}">
                <a16:creationId xmlns:a16="http://schemas.microsoft.com/office/drawing/2014/main" id="{0F4D8EE0-4A75-48EC-8F97-195D055EC88C}"/>
              </a:ext>
            </a:extLst>
          </p:cNvPr>
          <p:cNvSpPr txBox="1"/>
          <p:nvPr/>
        </p:nvSpPr>
        <p:spPr>
          <a:xfrm>
            <a:off x="6275261" y="4001432"/>
            <a:ext cx="5362558" cy="646331"/>
          </a:xfrm>
          <a:prstGeom prst="rect">
            <a:avLst/>
          </a:prstGeom>
          <a:noFill/>
        </p:spPr>
        <p:txBody>
          <a:bodyPr wrap="square" rtlCol="0">
            <a:spAutoFit/>
          </a:bodyPr>
          <a:lstStyle/>
          <a:p>
            <a:pPr algn="just"/>
            <a:r>
              <a:rPr lang="en-GB" dirty="0"/>
              <a:t>Different crystals can be used, with less requirement on the phase matching and potentially higher non linearity</a:t>
            </a:r>
          </a:p>
        </p:txBody>
      </p:sp>
      <p:pic>
        <p:nvPicPr>
          <p:cNvPr id="2050" name="Picture 2" descr="Cristallo con domini alternati + - + - e asse ottico che inverte verso">
            <a:extLst>
              <a:ext uri="{FF2B5EF4-FFF2-40B4-BE49-F238E27FC236}">
                <a16:creationId xmlns:a16="http://schemas.microsoft.com/office/drawing/2014/main" id="{5695389C-3CE1-4C7E-A07C-0433E4C58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69" b="35785"/>
          <a:stretch/>
        </p:blipFill>
        <p:spPr bwMode="auto">
          <a:xfrm>
            <a:off x="473885" y="3871728"/>
            <a:ext cx="5486400" cy="13513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44003C-CD7B-4A68-8665-94AC9659BB1C}"/>
              </a:ext>
            </a:extLst>
          </p:cNvPr>
          <p:cNvSpPr txBox="1"/>
          <p:nvPr/>
        </p:nvSpPr>
        <p:spPr>
          <a:xfrm>
            <a:off x="6275260" y="5038432"/>
            <a:ext cx="5362558" cy="369332"/>
          </a:xfrm>
          <a:prstGeom prst="rect">
            <a:avLst/>
          </a:prstGeom>
          <a:noFill/>
        </p:spPr>
        <p:txBody>
          <a:bodyPr wrap="square" rtlCol="0">
            <a:spAutoFit/>
          </a:bodyPr>
          <a:lstStyle/>
          <a:p>
            <a:pPr algn="just"/>
            <a:r>
              <a:rPr lang="en-GB" dirty="0"/>
              <a:t>Tuning is done by changing the temperature</a:t>
            </a:r>
          </a:p>
        </p:txBody>
      </p:sp>
      <p:sp>
        <p:nvSpPr>
          <p:cNvPr id="9" name="TextBox 8">
            <a:extLst>
              <a:ext uri="{FF2B5EF4-FFF2-40B4-BE49-F238E27FC236}">
                <a16:creationId xmlns:a16="http://schemas.microsoft.com/office/drawing/2014/main" id="{679A42CB-2BA3-4047-8C05-52D63130EAC9}"/>
              </a:ext>
            </a:extLst>
          </p:cNvPr>
          <p:cNvSpPr txBox="1"/>
          <p:nvPr/>
        </p:nvSpPr>
        <p:spPr>
          <a:xfrm>
            <a:off x="679731" y="3241431"/>
            <a:ext cx="5486401" cy="369332"/>
          </a:xfrm>
          <a:prstGeom prst="rect">
            <a:avLst/>
          </a:prstGeom>
          <a:noFill/>
        </p:spPr>
        <p:txBody>
          <a:bodyPr wrap="square" rtlCol="0">
            <a:spAutoFit/>
          </a:bodyPr>
          <a:lstStyle/>
          <a:p>
            <a:pPr algn="just"/>
            <a:r>
              <a:rPr lang="en-GB" dirty="0"/>
              <a:t>Those crystals are called Periodically Poled Crystals</a:t>
            </a:r>
          </a:p>
        </p:txBody>
      </p:sp>
      <p:sp>
        <p:nvSpPr>
          <p:cNvPr id="10" name="Slide Number Placeholder 9">
            <a:extLst>
              <a:ext uri="{FF2B5EF4-FFF2-40B4-BE49-F238E27FC236}">
                <a16:creationId xmlns:a16="http://schemas.microsoft.com/office/drawing/2014/main" id="{0832108D-5D5A-40D2-8534-98FD8C52852B}"/>
              </a:ext>
            </a:extLst>
          </p:cNvPr>
          <p:cNvSpPr>
            <a:spLocks noGrp="1"/>
          </p:cNvSpPr>
          <p:nvPr>
            <p:ph type="sldNum" sz="quarter" idx="10"/>
          </p:nvPr>
        </p:nvSpPr>
        <p:spPr/>
        <p:txBody>
          <a:bodyPr/>
          <a:lstStyle/>
          <a:p>
            <a:pPr algn="ctr"/>
            <a:fld id="{12D39EAA-4E28-463F-9825-0792C837FE92}" type="slidenum">
              <a:rPr lang="en-GB" smtClean="0"/>
              <a:pPr algn="ctr"/>
              <a:t>34</a:t>
            </a:fld>
            <a:r>
              <a:rPr lang="en-GB"/>
              <a:t> / 52</a:t>
            </a:r>
            <a:endParaRPr lang="en-GB" dirty="0"/>
          </a:p>
        </p:txBody>
      </p:sp>
    </p:spTree>
    <p:extLst>
      <p:ext uri="{BB962C8B-B14F-4D97-AF65-F5344CB8AC3E}">
        <p14:creationId xmlns:p14="http://schemas.microsoft.com/office/powerpoint/2010/main" val="4236736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1B74-325C-466F-A38F-C35B55E22566}"/>
              </a:ext>
            </a:extLst>
          </p:cNvPr>
          <p:cNvSpPr>
            <a:spLocks noGrp="1"/>
          </p:cNvSpPr>
          <p:nvPr>
            <p:ph type="title"/>
          </p:nvPr>
        </p:nvSpPr>
        <p:spPr>
          <a:xfrm>
            <a:off x="179999" y="180000"/>
            <a:ext cx="11825035" cy="757130"/>
          </a:xfrm>
        </p:spPr>
        <p:txBody>
          <a:bodyPr/>
          <a:lstStyle/>
          <a:p>
            <a:r>
              <a:rPr lang="it-IT" dirty="0"/>
              <a:t>Crystals</a:t>
            </a:r>
            <a:endParaRPr lang="en-GB" dirty="0"/>
          </a:p>
        </p:txBody>
      </p:sp>
      <p:graphicFrame>
        <p:nvGraphicFramePr>
          <p:cNvPr id="8" name="Table 7">
            <a:extLst>
              <a:ext uri="{FF2B5EF4-FFF2-40B4-BE49-F238E27FC236}">
                <a16:creationId xmlns:a16="http://schemas.microsoft.com/office/drawing/2014/main" id="{6854225B-0341-40AD-A8D9-391208B6AF1C}"/>
              </a:ext>
            </a:extLst>
          </p:cNvPr>
          <p:cNvGraphicFramePr>
            <a:graphicFrameLocks noGrp="1"/>
          </p:cNvGraphicFramePr>
          <p:nvPr>
            <p:extLst>
              <p:ext uri="{D42A27DB-BD31-4B8C-83A1-F6EECF244321}">
                <p14:modId xmlns:p14="http://schemas.microsoft.com/office/powerpoint/2010/main" val="3996246283"/>
              </p:ext>
            </p:extLst>
          </p:nvPr>
        </p:nvGraphicFramePr>
        <p:xfrm>
          <a:off x="934191" y="1040049"/>
          <a:ext cx="10660084" cy="4457858"/>
        </p:xfrm>
        <a:graphic>
          <a:graphicData uri="http://schemas.openxmlformats.org/drawingml/2006/table">
            <a:tbl>
              <a:tblPr/>
              <a:tblGrid>
                <a:gridCol w="1846595">
                  <a:extLst>
                    <a:ext uri="{9D8B030D-6E8A-4147-A177-3AD203B41FA5}">
                      <a16:colId xmlns:a16="http://schemas.microsoft.com/office/drawing/2014/main" val="1972922488"/>
                    </a:ext>
                  </a:extLst>
                </a:gridCol>
                <a:gridCol w="2050515">
                  <a:extLst>
                    <a:ext uri="{9D8B030D-6E8A-4147-A177-3AD203B41FA5}">
                      <a16:colId xmlns:a16="http://schemas.microsoft.com/office/drawing/2014/main" val="2651490576"/>
                    </a:ext>
                  </a:extLst>
                </a:gridCol>
                <a:gridCol w="1615214">
                  <a:extLst>
                    <a:ext uri="{9D8B030D-6E8A-4147-A177-3AD203B41FA5}">
                      <a16:colId xmlns:a16="http://schemas.microsoft.com/office/drawing/2014/main" val="646762914"/>
                    </a:ext>
                  </a:extLst>
                </a:gridCol>
                <a:gridCol w="1586033">
                  <a:extLst>
                    <a:ext uri="{9D8B030D-6E8A-4147-A177-3AD203B41FA5}">
                      <a16:colId xmlns:a16="http://schemas.microsoft.com/office/drawing/2014/main" val="2754697782"/>
                    </a:ext>
                  </a:extLst>
                </a:gridCol>
                <a:gridCol w="1353790">
                  <a:extLst>
                    <a:ext uri="{9D8B030D-6E8A-4147-A177-3AD203B41FA5}">
                      <a16:colId xmlns:a16="http://schemas.microsoft.com/office/drawing/2014/main" val="3313994909"/>
                    </a:ext>
                  </a:extLst>
                </a:gridCol>
                <a:gridCol w="2207937">
                  <a:extLst>
                    <a:ext uri="{9D8B030D-6E8A-4147-A177-3AD203B41FA5}">
                      <a16:colId xmlns:a16="http://schemas.microsoft.com/office/drawing/2014/main" val="851119345"/>
                    </a:ext>
                  </a:extLst>
                </a:gridCol>
              </a:tblGrid>
              <a:tr h="305306">
                <a:tc>
                  <a:txBody>
                    <a:bodyPr/>
                    <a:lstStyle/>
                    <a:p>
                      <a:r>
                        <a:rPr lang="en-GB" sz="1600" b="1"/>
                        <a:t>Crystal</a:t>
                      </a:r>
                    </a:p>
                  </a:txBody>
                  <a:tcPr marL="43615" marR="43615" marT="21808" marB="21808" anchor="ctr">
                    <a:lnL>
                      <a:noFill/>
                    </a:lnL>
                    <a:lnR>
                      <a:noFill/>
                    </a:lnR>
                    <a:lnT>
                      <a:noFill/>
                    </a:lnT>
                    <a:lnB>
                      <a:noFill/>
                    </a:lnB>
                  </a:tcPr>
                </a:tc>
                <a:tc>
                  <a:txBody>
                    <a:bodyPr/>
                    <a:lstStyle/>
                    <a:p>
                      <a:r>
                        <a:rPr lang="en-GB" sz="1600" b="1"/>
                        <a:t>Phase‑matching type</a:t>
                      </a:r>
                    </a:p>
                  </a:txBody>
                  <a:tcPr marL="43615" marR="43615" marT="21808" marB="21808" anchor="ctr">
                    <a:lnL>
                      <a:noFill/>
                    </a:lnL>
                    <a:lnR>
                      <a:noFill/>
                    </a:lnR>
                    <a:lnT>
                      <a:noFill/>
                    </a:lnT>
                    <a:lnB>
                      <a:noFill/>
                    </a:lnB>
                  </a:tcPr>
                </a:tc>
                <a:tc>
                  <a:txBody>
                    <a:bodyPr/>
                    <a:lstStyle/>
                    <a:p>
                      <a:r>
                        <a:rPr lang="en-GB" sz="1600" b="1"/>
                        <a:t>deff (pm/V)</a:t>
                      </a:r>
                    </a:p>
                  </a:txBody>
                  <a:tcPr marL="43615" marR="43615" marT="21808" marB="21808" anchor="ctr">
                    <a:lnL>
                      <a:noFill/>
                    </a:lnL>
                    <a:lnR>
                      <a:noFill/>
                    </a:lnR>
                    <a:lnT>
                      <a:noFill/>
                    </a:lnT>
                    <a:lnB>
                      <a:noFill/>
                    </a:lnB>
                  </a:tcPr>
                </a:tc>
                <a:tc>
                  <a:txBody>
                    <a:bodyPr/>
                    <a:lstStyle/>
                    <a:p>
                      <a:r>
                        <a:rPr lang="en-GB" sz="1600" b="1" dirty="0"/>
                        <a:t>n</a:t>
                      </a:r>
                      <a:r>
                        <a:rPr lang="el-GR" sz="1600" b="1" dirty="0"/>
                        <a:t>ω (1064 </a:t>
                      </a:r>
                      <a:r>
                        <a:rPr lang="en-GB" sz="1600" b="1" dirty="0"/>
                        <a:t>nm)</a:t>
                      </a:r>
                    </a:p>
                  </a:txBody>
                  <a:tcPr marL="43615" marR="43615" marT="21808" marB="21808" anchor="ctr">
                    <a:lnL>
                      <a:noFill/>
                    </a:lnL>
                    <a:lnR>
                      <a:noFill/>
                    </a:lnR>
                    <a:lnT>
                      <a:noFill/>
                    </a:lnT>
                    <a:lnB>
                      <a:noFill/>
                    </a:lnB>
                  </a:tcPr>
                </a:tc>
                <a:tc>
                  <a:txBody>
                    <a:bodyPr/>
                    <a:lstStyle/>
                    <a:p>
                      <a:r>
                        <a:rPr lang="en-GB" sz="1600" b="1"/>
                        <a:t>n2</a:t>
                      </a:r>
                      <a:r>
                        <a:rPr lang="el-GR" sz="1600" b="1"/>
                        <a:t>ω (532 </a:t>
                      </a:r>
                      <a:r>
                        <a:rPr lang="en-GB" sz="1600" b="1"/>
                        <a:t>nm)</a:t>
                      </a:r>
                    </a:p>
                  </a:txBody>
                  <a:tcPr marL="43615" marR="43615" marT="21808" marB="21808" anchor="ctr">
                    <a:lnL>
                      <a:noFill/>
                    </a:lnL>
                    <a:lnR>
                      <a:noFill/>
                    </a:lnR>
                    <a:lnT>
                      <a:noFill/>
                    </a:lnT>
                    <a:lnB>
                      <a:noFill/>
                    </a:lnB>
                  </a:tcPr>
                </a:tc>
                <a:tc>
                  <a:txBody>
                    <a:bodyPr/>
                    <a:lstStyle/>
                    <a:p>
                      <a:r>
                        <a:rPr lang="en-GB" sz="1600" b="1"/>
                        <a:t>PM angle (°)</a:t>
                      </a:r>
                    </a:p>
                  </a:txBody>
                  <a:tcPr marL="43615" marR="43615" marT="21808" marB="21808" anchor="ctr">
                    <a:lnL>
                      <a:noFill/>
                    </a:lnL>
                    <a:lnR>
                      <a:noFill/>
                    </a:lnR>
                    <a:lnT>
                      <a:noFill/>
                    </a:lnT>
                    <a:lnB>
                      <a:noFill/>
                    </a:lnB>
                  </a:tcPr>
                </a:tc>
                <a:extLst>
                  <a:ext uri="{0D108BD9-81ED-4DB2-BD59-A6C34878D82A}">
                    <a16:rowId xmlns:a16="http://schemas.microsoft.com/office/drawing/2014/main" val="4118146535"/>
                  </a:ext>
                </a:extLst>
              </a:tr>
              <a:tr h="566998">
                <a:tc>
                  <a:txBody>
                    <a:bodyPr/>
                    <a:lstStyle/>
                    <a:p>
                      <a:r>
                        <a:rPr lang="en-GB" sz="1600" b="1" dirty="0"/>
                        <a:t>KTP</a:t>
                      </a:r>
                      <a:r>
                        <a:rPr lang="en-GB" sz="1600" dirty="0"/>
                        <a:t> (</a:t>
                      </a:r>
                      <a:r>
                        <a:rPr lang="en-GB" sz="1600" dirty="0" err="1"/>
                        <a:t>KTiOPO</a:t>
                      </a:r>
                      <a:r>
                        <a:rPr lang="en-GB" sz="1600" dirty="0"/>
                        <a:t>₄)</a:t>
                      </a:r>
                    </a:p>
                  </a:txBody>
                  <a:tcPr marL="43615" marR="43615" marT="21808" marB="21808" anchor="ctr">
                    <a:lnL>
                      <a:noFill/>
                    </a:lnL>
                    <a:lnR>
                      <a:noFill/>
                    </a:lnR>
                    <a:lnT>
                      <a:noFill/>
                    </a:lnT>
                    <a:lnB>
                      <a:noFill/>
                    </a:lnB>
                  </a:tcPr>
                </a:tc>
                <a:tc>
                  <a:txBody>
                    <a:bodyPr/>
                    <a:lstStyle/>
                    <a:p>
                      <a:r>
                        <a:rPr lang="en-GB" sz="1600"/>
                        <a:t>Type II (most common)</a:t>
                      </a:r>
                    </a:p>
                  </a:txBody>
                  <a:tcPr marL="43615" marR="43615" marT="21808" marB="21808" anchor="ctr">
                    <a:lnL>
                      <a:noFill/>
                    </a:lnL>
                    <a:lnR>
                      <a:noFill/>
                    </a:lnR>
                    <a:lnT>
                      <a:noFill/>
                    </a:lnT>
                    <a:lnB>
                      <a:noFill/>
                    </a:lnB>
                  </a:tcPr>
                </a:tc>
                <a:tc>
                  <a:txBody>
                    <a:bodyPr/>
                    <a:lstStyle/>
                    <a:p>
                      <a:r>
                        <a:rPr lang="en-GB" sz="1600"/>
                        <a:t>~3.4</a:t>
                      </a:r>
                    </a:p>
                  </a:txBody>
                  <a:tcPr marL="43615" marR="43615" marT="21808" marB="21808" anchor="ctr">
                    <a:lnL>
                      <a:noFill/>
                    </a:lnL>
                    <a:lnR>
                      <a:noFill/>
                    </a:lnR>
                    <a:lnT>
                      <a:noFill/>
                    </a:lnT>
                    <a:lnB>
                      <a:noFill/>
                    </a:lnB>
                  </a:tcPr>
                </a:tc>
                <a:tc>
                  <a:txBody>
                    <a:bodyPr/>
                    <a:lstStyle/>
                    <a:p>
                      <a:r>
                        <a:rPr lang="en-GB" sz="1600"/>
                        <a:t>1.8296</a:t>
                      </a:r>
                    </a:p>
                  </a:txBody>
                  <a:tcPr marL="43615" marR="43615" marT="21808" marB="21808" anchor="ctr">
                    <a:lnL>
                      <a:noFill/>
                    </a:lnL>
                    <a:lnR>
                      <a:noFill/>
                    </a:lnR>
                    <a:lnT>
                      <a:noFill/>
                    </a:lnT>
                    <a:lnB>
                      <a:noFill/>
                    </a:lnB>
                  </a:tcPr>
                </a:tc>
                <a:tc>
                  <a:txBody>
                    <a:bodyPr/>
                    <a:lstStyle/>
                    <a:p>
                      <a:r>
                        <a:rPr lang="en-GB" sz="1600"/>
                        <a:t>1.8873</a:t>
                      </a:r>
                    </a:p>
                  </a:txBody>
                  <a:tcPr marL="43615" marR="43615" marT="21808" marB="21808" anchor="ctr">
                    <a:lnL>
                      <a:noFill/>
                    </a:lnL>
                    <a:lnR>
                      <a:noFill/>
                    </a:lnR>
                    <a:lnT>
                      <a:noFill/>
                    </a:lnT>
                    <a:lnB>
                      <a:noFill/>
                    </a:lnB>
                  </a:tcPr>
                </a:tc>
                <a:tc>
                  <a:txBody>
                    <a:bodyPr/>
                    <a:lstStyle/>
                    <a:p>
                      <a:r>
                        <a:rPr lang="pl-PL" sz="1600"/>
                        <a:t>~23° (θ, z‑type II)</a:t>
                      </a:r>
                    </a:p>
                  </a:txBody>
                  <a:tcPr marL="43615" marR="43615" marT="21808" marB="21808" anchor="ctr">
                    <a:lnL>
                      <a:noFill/>
                    </a:lnL>
                    <a:lnR>
                      <a:noFill/>
                    </a:lnR>
                    <a:lnT>
                      <a:noFill/>
                    </a:lnT>
                    <a:lnB>
                      <a:noFill/>
                    </a:lnB>
                  </a:tcPr>
                </a:tc>
                <a:extLst>
                  <a:ext uri="{0D108BD9-81ED-4DB2-BD59-A6C34878D82A}">
                    <a16:rowId xmlns:a16="http://schemas.microsoft.com/office/drawing/2014/main" val="4013716448"/>
                  </a:ext>
                </a:extLst>
              </a:tr>
              <a:tr h="670261">
                <a:tc>
                  <a:txBody>
                    <a:bodyPr/>
                    <a:lstStyle/>
                    <a:p>
                      <a:r>
                        <a:rPr lang="en-GB" sz="1600" b="1"/>
                        <a:t>LBO</a:t>
                      </a:r>
                      <a:r>
                        <a:rPr lang="en-GB" sz="1600"/>
                        <a:t> (LiB₃O₅)</a:t>
                      </a:r>
                    </a:p>
                  </a:txBody>
                  <a:tcPr marL="43615" marR="43615" marT="21808" marB="21808" anchor="ctr">
                    <a:lnL>
                      <a:noFill/>
                    </a:lnL>
                    <a:lnR>
                      <a:noFill/>
                    </a:lnR>
                    <a:lnT>
                      <a:noFill/>
                    </a:lnT>
                    <a:lnB>
                      <a:noFill/>
                    </a:lnB>
                  </a:tcPr>
                </a:tc>
                <a:tc>
                  <a:txBody>
                    <a:bodyPr/>
                    <a:lstStyle/>
                    <a:p>
                      <a:r>
                        <a:rPr lang="en-GB" sz="1600"/>
                        <a:t>Type I</a:t>
                      </a:r>
                    </a:p>
                  </a:txBody>
                  <a:tcPr marL="43615" marR="43615" marT="21808" marB="21808" anchor="ctr">
                    <a:lnL>
                      <a:noFill/>
                    </a:lnL>
                    <a:lnR>
                      <a:noFill/>
                    </a:lnR>
                    <a:lnT>
                      <a:noFill/>
                    </a:lnT>
                    <a:lnB>
                      <a:noFill/>
                    </a:lnB>
                  </a:tcPr>
                </a:tc>
                <a:tc>
                  <a:txBody>
                    <a:bodyPr/>
                    <a:lstStyle/>
                    <a:p>
                      <a:r>
                        <a:rPr lang="en-GB" sz="1600"/>
                        <a:t>~0.8</a:t>
                      </a:r>
                    </a:p>
                  </a:txBody>
                  <a:tcPr marL="43615" marR="43615" marT="21808" marB="21808" anchor="ctr">
                    <a:lnL>
                      <a:noFill/>
                    </a:lnL>
                    <a:lnR>
                      <a:noFill/>
                    </a:lnR>
                    <a:lnT>
                      <a:noFill/>
                    </a:lnT>
                    <a:lnB>
                      <a:noFill/>
                    </a:lnB>
                  </a:tcPr>
                </a:tc>
                <a:tc>
                  <a:txBody>
                    <a:bodyPr/>
                    <a:lstStyle/>
                    <a:p>
                      <a:r>
                        <a:rPr lang="en-GB" sz="1600"/>
                        <a:t>1.606</a:t>
                      </a:r>
                    </a:p>
                  </a:txBody>
                  <a:tcPr marL="43615" marR="43615" marT="21808" marB="21808" anchor="ctr">
                    <a:lnL>
                      <a:noFill/>
                    </a:lnL>
                    <a:lnR>
                      <a:noFill/>
                    </a:lnR>
                    <a:lnT>
                      <a:noFill/>
                    </a:lnT>
                    <a:lnB>
                      <a:noFill/>
                    </a:lnB>
                  </a:tcPr>
                </a:tc>
                <a:tc>
                  <a:txBody>
                    <a:bodyPr/>
                    <a:lstStyle/>
                    <a:p>
                      <a:r>
                        <a:rPr lang="en-GB" sz="1600"/>
                        <a:t>1.622</a:t>
                      </a:r>
                    </a:p>
                  </a:txBody>
                  <a:tcPr marL="43615" marR="43615" marT="21808" marB="21808" anchor="ctr">
                    <a:lnL>
                      <a:noFill/>
                    </a:lnL>
                    <a:lnR>
                      <a:noFill/>
                    </a:lnR>
                    <a:lnT>
                      <a:noFill/>
                    </a:lnT>
                    <a:lnB>
                      <a:noFill/>
                    </a:lnB>
                  </a:tcPr>
                </a:tc>
                <a:tc>
                  <a:txBody>
                    <a:bodyPr/>
                    <a:lstStyle/>
                    <a:p>
                      <a:r>
                        <a:rPr lang="en-GB" sz="1600"/>
                        <a:t>~90° (xz‑plane)</a:t>
                      </a:r>
                    </a:p>
                  </a:txBody>
                  <a:tcPr marL="43615" marR="43615" marT="21808" marB="21808" anchor="ctr">
                    <a:lnL>
                      <a:noFill/>
                    </a:lnL>
                    <a:lnR>
                      <a:noFill/>
                    </a:lnR>
                    <a:lnT>
                      <a:noFill/>
                    </a:lnT>
                    <a:lnB>
                      <a:noFill/>
                    </a:lnB>
                  </a:tcPr>
                </a:tc>
                <a:extLst>
                  <a:ext uri="{0D108BD9-81ED-4DB2-BD59-A6C34878D82A}">
                    <a16:rowId xmlns:a16="http://schemas.microsoft.com/office/drawing/2014/main" val="1299860909"/>
                  </a:ext>
                </a:extLst>
              </a:tr>
              <a:tr h="570015">
                <a:tc>
                  <a:txBody>
                    <a:bodyPr/>
                    <a:lstStyle/>
                    <a:p>
                      <a:r>
                        <a:rPr lang="en-GB" sz="1600" b="1"/>
                        <a:t>BBO</a:t>
                      </a:r>
                      <a:r>
                        <a:rPr lang="en-GB" sz="1600"/>
                        <a:t> (</a:t>
                      </a:r>
                      <a:r>
                        <a:rPr lang="el-GR" sz="1600"/>
                        <a:t>β‑</a:t>
                      </a:r>
                      <a:r>
                        <a:rPr lang="en-GB" sz="1600"/>
                        <a:t>BaB₂O₄)</a:t>
                      </a:r>
                    </a:p>
                  </a:txBody>
                  <a:tcPr marL="43615" marR="43615" marT="21808" marB="21808" anchor="ctr">
                    <a:lnL>
                      <a:noFill/>
                    </a:lnL>
                    <a:lnR>
                      <a:noFill/>
                    </a:lnR>
                    <a:lnT>
                      <a:noFill/>
                    </a:lnT>
                    <a:lnB>
                      <a:noFill/>
                    </a:lnB>
                  </a:tcPr>
                </a:tc>
                <a:tc>
                  <a:txBody>
                    <a:bodyPr/>
                    <a:lstStyle/>
                    <a:p>
                      <a:r>
                        <a:rPr lang="en-GB" sz="1600"/>
                        <a:t>Type I</a:t>
                      </a:r>
                    </a:p>
                  </a:txBody>
                  <a:tcPr marL="43615" marR="43615" marT="21808" marB="21808" anchor="ctr">
                    <a:lnL>
                      <a:noFill/>
                    </a:lnL>
                    <a:lnR>
                      <a:noFill/>
                    </a:lnR>
                    <a:lnT>
                      <a:noFill/>
                    </a:lnT>
                    <a:lnB>
                      <a:noFill/>
                    </a:lnB>
                  </a:tcPr>
                </a:tc>
                <a:tc>
                  <a:txBody>
                    <a:bodyPr/>
                    <a:lstStyle/>
                    <a:p>
                      <a:r>
                        <a:rPr lang="en-GB" sz="1600"/>
                        <a:t>~2.0</a:t>
                      </a:r>
                    </a:p>
                  </a:txBody>
                  <a:tcPr marL="43615" marR="43615" marT="21808" marB="21808" anchor="ctr">
                    <a:lnL>
                      <a:noFill/>
                    </a:lnL>
                    <a:lnR>
                      <a:noFill/>
                    </a:lnR>
                    <a:lnT>
                      <a:noFill/>
                    </a:lnT>
                    <a:lnB>
                      <a:noFill/>
                    </a:lnB>
                  </a:tcPr>
                </a:tc>
                <a:tc>
                  <a:txBody>
                    <a:bodyPr/>
                    <a:lstStyle/>
                    <a:p>
                      <a:r>
                        <a:rPr lang="en-GB" sz="1600"/>
                        <a:t>1.657</a:t>
                      </a:r>
                    </a:p>
                  </a:txBody>
                  <a:tcPr marL="43615" marR="43615" marT="21808" marB="21808" anchor="ctr">
                    <a:lnL>
                      <a:noFill/>
                    </a:lnL>
                    <a:lnR>
                      <a:noFill/>
                    </a:lnR>
                    <a:lnT>
                      <a:noFill/>
                    </a:lnT>
                    <a:lnB>
                      <a:noFill/>
                    </a:lnB>
                  </a:tcPr>
                </a:tc>
                <a:tc>
                  <a:txBody>
                    <a:bodyPr/>
                    <a:lstStyle/>
                    <a:p>
                      <a:r>
                        <a:rPr lang="en-GB" sz="1600"/>
                        <a:t>1.681</a:t>
                      </a:r>
                    </a:p>
                  </a:txBody>
                  <a:tcPr marL="43615" marR="43615" marT="21808" marB="21808" anchor="ctr">
                    <a:lnL>
                      <a:noFill/>
                    </a:lnL>
                    <a:lnR>
                      <a:noFill/>
                    </a:lnR>
                    <a:lnT>
                      <a:noFill/>
                    </a:lnT>
                    <a:lnB>
                      <a:noFill/>
                    </a:lnB>
                  </a:tcPr>
                </a:tc>
                <a:tc>
                  <a:txBody>
                    <a:bodyPr/>
                    <a:lstStyle/>
                    <a:p>
                      <a:r>
                        <a:rPr lang="en-GB" sz="1600"/>
                        <a:t>~22°</a:t>
                      </a:r>
                    </a:p>
                  </a:txBody>
                  <a:tcPr marL="43615" marR="43615" marT="21808" marB="21808" anchor="ctr">
                    <a:lnL>
                      <a:noFill/>
                    </a:lnL>
                    <a:lnR>
                      <a:noFill/>
                    </a:lnR>
                    <a:lnT>
                      <a:noFill/>
                    </a:lnT>
                    <a:lnB>
                      <a:noFill/>
                    </a:lnB>
                  </a:tcPr>
                </a:tc>
                <a:extLst>
                  <a:ext uri="{0D108BD9-81ED-4DB2-BD59-A6C34878D82A}">
                    <a16:rowId xmlns:a16="http://schemas.microsoft.com/office/drawing/2014/main" val="546221713"/>
                  </a:ext>
                </a:extLst>
              </a:tr>
              <a:tr h="665018">
                <a:tc>
                  <a:txBody>
                    <a:bodyPr/>
                    <a:lstStyle/>
                    <a:p>
                      <a:r>
                        <a:rPr lang="en-GB" sz="1600" b="1"/>
                        <a:t>LiNbO₃</a:t>
                      </a:r>
                      <a:r>
                        <a:rPr lang="en-GB" sz="1600"/>
                        <a:t> (LN)</a:t>
                      </a:r>
                    </a:p>
                  </a:txBody>
                  <a:tcPr marL="43615" marR="43615" marT="21808" marB="21808" anchor="ctr">
                    <a:lnL>
                      <a:noFill/>
                    </a:lnL>
                    <a:lnR>
                      <a:noFill/>
                    </a:lnR>
                    <a:lnT>
                      <a:noFill/>
                    </a:lnT>
                    <a:lnB>
                      <a:noFill/>
                    </a:lnB>
                  </a:tcPr>
                </a:tc>
                <a:tc>
                  <a:txBody>
                    <a:bodyPr/>
                    <a:lstStyle/>
                    <a:p>
                      <a:r>
                        <a:rPr lang="en-GB" sz="1600"/>
                        <a:t>Type I</a:t>
                      </a:r>
                    </a:p>
                  </a:txBody>
                  <a:tcPr marL="43615" marR="43615" marT="21808" marB="21808" anchor="ctr">
                    <a:lnL>
                      <a:noFill/>
                    </a:lnL>
                    <a:lnR>
                      <a:noFill/>
                    </a:lnR>
                    <a:lnT>
                      <a:noFill/>
                    </a:lnT>
                    <a:lnB>
                      <a:noFill/>
                    </a:lnB>
                  </a:tcPr>
                </a:tc>
                <a:tc>
                  <a:txBody>
                    <a:bodyPr/>
                    <a:lstStyle/>
                    <a:p>
                      <a:r>
                        <a:rPr lang="en-GB" sz="1600"/>
                        <a:t>~4.5</a:t>
                      </a:r>
                    </a:p>
                  </a:txBody>
                  <a:tcPr marL="43615" marR="43615" marT="21808" marB="21808" anchor="ctr">
                    <a:lnL>
                      <a:noFill/>
                    </a:lnL>
                    <a:lnR>
                      <a:noFill/>
                    </a:lnR>
                    <a:lnT>
                      <a:noFill/>
                    </a:lnT>
                    <a:lnB>
                      <a:noFill/>
                    </a:lnB>
                  </a:tcPr>
                </a:tc>
                <a:tc>
                  <a:txBody>
                    <a:bodyPr/>
                    <a:lstStyle/>
                    <a:p>
                      <a:r>
                        <a:rPr lang="en-GB" sz="1600"/>
                        <a:t>2.223</a:t>
                      </a:r>
                    </a:p>
                  </a:txBody>
                  <a:tcPr marL="43615" marR="43615" marT="21808" marB="21808" anchor="ctr">
                    <a:lnL>
                      <a:noFill/>
                    </a:lnL>
                    <a:lnR>
                      <a:noFill/>
                    </a:lnR>
                    <a:lnT>
                      <a:noFill/>
                    </a:lnT>
                    <a:lnB>
                      <a:noFill/>
                    </a:lnB>
                  </a:tcPr>
                </a:tc>
                <a:tc>
                  <a:txBody>
                    <a:bodyPr/>
                    <a:lstStyle/>
                    <a:p>
                      <a:r>
                        <a:rPr lang="en-GB" sz="1600"/>
                        <a:t>2.286</a:t>
                      </a:r>
                    </a:p>
                  </a:txBody>
                  <a:tcPr marL="43615" marR="43615" marT="21808" marB="21808" anchor="ctr">
                    <a:lnL>
                      <a:noFill/>
                    </a:lnL>
                    <a:lnR>
                      <a:noFill/>
                    </a:lnR>
                    <a:lnT>
                      <a:noFill/>
                    </a:lnT>
                    <a:lnB>
                      <a:noFill/>
                    </a:lnB>
                  </a:tcPr>
                </a:tc>
                <a:tc>
                  <a:txBody>
                    <a:bodyPr/>
                    <a:lstStyle/>
                    <a:p>
                      <a:r>
                        <a:rPr lang="en-GB" sz="1600"/>
                        <a:t>~44°</a:t>
                      </a:r>
                    </a:p>
                  </a:txBody>
                  <a:tcPr marL="43615" marR="43615" marT="21808" marB="21808" anchor="ctr">
                    <a:lnL>
                      <a:noFill/>
                    </a:lnL>
                    <a:lnR>
                      <a:noFill/>
                    </a:lnR>
                    <a:lnT>
                      <a:noFill/>
                    </a:lnT>
                    <a:lnB>
                      <a:noFill/>
                    </a:lnB>
                  </a:tcPr>
                </a:tc>
                <a:extLst>
                  <a:ext uri="{0D108BD9-81ED-4DB2-BD59-A6C34878D82A}">
                    <a16:rowId xmlns:a16="http://schemas.microsoft.com/office/drawing/2014/main" val="3478514530"/>
                  </a:ext>
                </a:extLst>
              </a:tr>
              <a:tr h="546265">
                <a:tc>
                  <a:txBody>
                    <a:bodyPr/>
                    <a:lstStyle/>
                    <a:p>
                      <a:r>
                        <a:rPr lang="en-GB" sz="1600" b="1"/>
                        <a:t>KDP</a:t>
                      </a:r>
                      <a:r>
                        <a:rPr lang="en-GB" sz="1600"/>
                        <a:t> (KH₂PO₄)</a:t>
                      </a:r>
                    </a:p>
                  </a:txBody>
                  <a:tcPr marL="43615" marR="43615" marT="21808" marB="21808" anchor="ctr">
                    <a:lnL>
                      <a:noFill/>
                    </a:lnL>
                    <a:lnR>
                      <a:noFill/>
                    </a:lnR>
                    <a:lnT>
                      <a:noFill/>
                    </a:lnT>
                    <a:lnB>
                      <a:noFill/>
                    </a:lnB>
                  </a:tcPr>
                </a:tc>
                <a:tc>
                  <a:txBody>
                    <a:bodyPr/>
                    <a:lstStyle/>
                    <a:p>
                      <a:r>
                        <a:rPr lang="en-GB" sz="1600"/>
                        <a:t>Type II</a:t>
                      </a:r>
                    </a:p>
                  </a:txBody>
                  <a:tcPr marL="43615" marR="43615" marT="21808" marB="21808" anchor="ctr">
                    <a:lnL>
                      <a:noFill/>
                    </a:lnL>
                    <a:lnR>
                      <a:noFill/>
                    </a:lnR>
                    <a:lnT>
                      <a:noFill/>
                    </a:lnT>
                    <a:lnB>
                      <a:noFill/>
                    </a:lnB>
                  </a:tcPr>
                </a:tc>
                <a:tc>
                  <a:txBody>
                    <a:bodyPr/>
                    <a:lstStyle/>
                    <a:p>
                      <a:r>
                        <a:rPr lang="en-GB" sz="1600"/>
                        <a:t>~0.4</a:t>
                      </a:r>
                    </a:p>
                  </a:txBody>
                  <a:tcPr marL="43615" marR="43615" marT="21808" marB="21808" anchor="ctr">
                    <a:lnL>
                      <a:noFill/>
                    </a:lnL>
                    <a:lnR>
                      <a:noFill/>
                    </a:lnR>
                    <a:lnT>
                      <a:noFill/>
                    </a:lnT>
                    <a:lnB>
                      <a:noFill/>
                    </a:lnB>
                  </a:tcPr>
                </a:tc>
                <a:tc>
                  <a:txBody>
                    <a:bodyPr/>
                    <a:lstStyle/>
                    <a:p>
                      <a:r>
                        <a:rPr lang="en-GB" sz="1600"/>
                        <a:t>1.505</a:t>
                      </a:r>
                    </a:p>
                  </a:txBody>
                  <a:tcPr marL="43615" marR="43615" marT="21808" marB="21808" anchor="ctr">
                    <a:lnL>
                      <a:noFill/>
                    </a:lnL>
                    <a:lnR>
                      <a:noFill/>
                    </a:lnR>
                    <a:lnT>
                      <a:noFill/>
                    </a:lnT>
                    <a:lnB>
                      <a:noFill/>
                    </a:lnB>
                  </a:tcPr>
                </a:tc>
                <a:tc>
                  <a:txBody>
                    <a:bodyPr/>
                    <a:lstStyle/>
                    <a:p>
                      <a:r>
                        <a:rPr lang="en-GB" sz="1600"/>
                        <a:t>1.520</a:t>
                      </a:r>
                    </a:p>
                  </a:txBody>
                  <a:tcPr marL="43615" marR="43615" marT="21808" marB="21808" anchor="ctr">
                    <a:lnL>
                      <a:noFill/>
                    </a:lnL>
                    <a:lnR>
                      <a:noFill/>
                    </a:lnR>
                    <a:lnT>
                      <a:noFill/>
                    </a:lnT>
                    <a:lnB>
                      <a:noFill/>
                    </a:lnB>
                  </a:tcPr>
                </a:tc>
                <a:tc>
                  <a:txBody>
                    <a:bodyPr/>
                    <a:lstStyle/>
                    <a:p>
                      <a:r>
                        <a:rPr lang="en-GB" sz="1600"/>
                        <a:t>~41°</a:t>
                      </a:r>
                    </a:p>
                  </a:txBody>
                  <a:tcPr marL="43615" marR="43615" marT="21808" marB="21808" anchor="ctr">
                    <a:lnL>
                      <a:noFill/>
                    </a:lnL>
                    <a:lnR>
                      <a:noFill/>
                    </a:lnR>
                    <a:lnT>
                      <a:noFill/>
                    </a:lnT>
                    <a:lnB>
                      <a:noFill/>
                    </a:lnB>
                  </a:tcPr>
                </a:tc>
                <a:extLst>
                  <a:ext uri="{0D108BD9-81ED-4DB2-BD59-A6C34878D82A}">
                    <a16:rowId xmlns:a16="http://schemas.microsoft.com/office/drawing/2014/main" val="3565636889"/>
                  </a:ext>
                </a:extLst>
              </a:tr>
              <a:tr h="436152">
                <a:tc>
                  <a:txBody>
                    <a:bodyPr/>
                    <a:lstStyle/>
                    <a:p>
                      <a:r>
                        <a:rPr lang="en-GB" sz="1600" b="1"/>
                        <a:t>CLBO</a:t>
                      </a:r>
                      <a:r>
                        <a:rPr lang="en-GB" sz="1600"/>
                        <a:t> (CsLiB₆O₁₀)</a:t>
                      </a:r>
                    </a:p>
                  </a:txBody>
                  <a:tcPr marL="43615" marR="43615" marT="21808" marB="21808" anchor="ctr">
                    <a:lnL>
                      <a:noFill/>
                    </a:lnL>
                    <a:lnR>
                      <a:noFill/>
                    </a:lnR>
                    <a:lnT>
                      <a:noFill/>
                    </a:lnT>
                    <a:lnB>
                      <a:noFill/>
                    </a:lnB>
                  </a:tcPr>
                </a:tc>
                <a:tc>
                  <a:txBody>
                    <a:bodyPr/>
                    <a:lstStyle/>
                    <a:p>
                      <a:r>
                        <a:rPr lang="en-GB" sz="1600"/>
                        <a:t>Type I</a:t>
                      </a:r>
                    </a:p>
                  </a:txBody>
                  <a:tcPr marL="43615" marR="43615" marT="21808" marB="21808" anchor="ctr">
                    <a:lnL>
                      <a:noFill/>
                    </a:lnL>
                    <a:lnR>
                      <a:noFill/>
                    </a:lnR>
                    <a:lnT>
                      <a:noFill/>
                    </a:lnT>
                    <a:lnB>
                      <a:noFill/>
                    </a:lnB>
                  </a:tcPr>
                </a:tc>
                <a:tc>
                  <a:txBody>
                    <a:bodyPr/>
                    <a:lstStyle/>
                    <a:p>
                      <a:r>
                        <a:rPr lang="en-GB" sz="1600"/>
                        <a:t>~0.9</a:t>
                      </a:r>
                    </a:p>
                  </a:txBody>
                  <a:tcPr marL="43615" marR="43615" marT="21808" marB="21808" anchor="ctr">
                    <a:lnL>
                      <a:noFill/>
                    </a:lnL>
                    <a:lnR>
                      <a:noFill/>
                    </a:lnR>
                    <a:lnT>
                      <a:noFill/>
                    </a:lnT>
                    <a:lnB>
                      <a:noFill/>
                    </a:lnB>
                  </a:tcPr>
                </a:tc>
                <a:tc>
                  <a:txBody>
                    <a:bodyPr/>
                    <a:lstStyle/>
                    <a:p>
                      <a:r>
                        <a:rPr lang="en-GB" sz="1600"/>
                        <a:t>1.606</a:t>
                      </a:r>
                    </a:p>
                  </a:txBody>
                  <a:tcPr marL="43615" marR="43615" marT="21808" marB="21808" anchor="ctr">
                    <a:lnL>
                      <a:noFill/>
                    </a:lnL>
                    <a:lnR>
                      <a:noFill/>
                    </a:lnR>
                    <a:lnT>
                      <a:noFill/>
                    </a:lnT>
                    <a:lnB>
                      <a:noFill/>
                    </a:lnB>
                  </a:tcPr>
                </a:tc>
                <a:tc>
                  <a:txBody>
                    <a:bodyPr/>
                    <a:lstStyle/>
                    <a:p>
                      <a:r>
                        <a:rPr lang="en-GB" sz="1600"/>
                        <a:t>1.622</a:t>
                      </a:r>
                    </a:p>
                  </a:txBody>
                  <a:tcPr marL="43615" marR="43615" marT="21808" marB="21808" anchor="ctr">
                    <a:lnL>
                      <a:noFill/>
                    </a:lnL>
                    <a:lnR>
                      <a:noFill/>
                    </a:lnR>
                    <a:lnT>
                      <a:noFill/>
                    </a:lnT>
                    <a:lnB>
                      <a:noFill/>
                    </a:lnB>
                  </a:tcPr>
                </a:tc>
                <a:tc>
                  <a:txBody>
                    <a:bodyPr/>
                    <a:lstStyle/>
                    <a:p>
                      <a:r>
                        <a:rPr lang="en-GB" sz="1600"/>
                        <a:t>~75°</a:t>
                      </a:r>
                    </a:p>
                  </a:txBody>
                  <a:tcPr marL="43615" marR="43615" marT="21808" marB="21808" anchor="ctr">
                    <a:lnL>
                      <a:noFill/>
                    </a:lnL>
                    <a:lnR>
                      <a:noFill/>
                    </a:lnR>
                    <a:lnT>
                      <a:noFill/>
                    </a:lnT>
                    <a:lnB>
                      <a:noFill/>
                    </a:lnB>
                  </a:tcPr>
                </a:tc>
                <a:extLst>
                  <a:ext uri="{0D108BD9-81ED-4DB2-BD59-A6C34878D82A}">
                    <a16:rowId xmlns:a16="http://schemas.microsoft.com/office/drawing/2014/main" val="1386562312"/>
                  </a:ext>
                </a:extLst>
              </a:tr>
              <a:tr h="697843">
                <a:tc>
                  <a:txBody>
                    <a:bodyPr/>
                    <a:lstStyle/>
                    <a:p>
                      <a:r>
                        <a:rPr lang="en-GB" sz="1600" b="1"/>
                        <a:t>BIBO</a:t>
                      </a:r>
                      <a:r>
                        <a:rPr lang="en-GB" sz="1600"/>
                        <a:t> (BiB₃O₆)</a:t>
                      </a:r>
                    </a:p>
                  </a:txBody>
                  <a:tcPr marL="43615" marR="43615" marT="21808" marB="21808" anchor="ctr">
                    <a:lnL>
                      <a:noFill/>
                    </a:lnL>
                    <a:lnR>
                      <a:noFill/>
                    </a:lnR>
                    <a:lnT>
                      <a:noFill/>
                    </a:lnT>
                    <a:lnB>
                      <a:noFill/>
                    </a:lnB>
                  </a:tcPr>
                </a:tc>
                <a:tc>
                  <a:txBody>
                    <a:bodyPr/>
                    <a:lstStyle/>
                    <a:p>
                      <a:r>
                        <a:rPr lang="en-GB" sz="1600"/>
                        <a:t>Type I</a:t>
                      </a:r>
                    </a:p>
                  </a:txBody>
                  <a:tcPr marL="43615" marR="43615" marT="21808" marB="21808" anchor="ctr">
                    <a:lnL>
                      <a:noFill/>
                    </a:lnL>
                    <a:lnR>
                      <a:noFill/>
                    </a:lnR>
                    <a:lnT>
                      <a:noFill/>
                    </a:lnT>
                    <a:lnB>
                      <a:noFill/>
                    </a:lnB>
                  </a:tcPr>
                </a:tc>
                <a:tc>
                  <a:txBody>
                    <a:bodyPr/>
                    <a:lstStyle/>
                    <a:p>
                      <a:r>
                        <a:rPr lang="en-GB" sz="1600"/>
                        <a:t>~3.2</a:t>
                      </a:r>
                    </a:p>
                  </a:txBody>
                  <a:tcPr marL="43615" marR="43615" marT="21808" marB="21808" anchor="ctr">
                    <a:lnL>
                      <a:noFill/>
                    </a:lnL>
                    <a:lnR>
                      <a:noFill/>
                    </a:lnR>
                    <a:lnT>
                      <a:noFill/>
                    </a:lnT>
                    <a:lnB>
                      <a:noFill/>
                    </a:lnB>
                  </a:tcPr>
                </a:tc>
                <a:tc>
                  <a:txBody>
                    <a:bodyPr/>
                    <a:lstStyle/>
                    <a:p>
                      <a:r>
                        <a:rPr lang="en-GB" sz="1600"/>
                        <a:t>1.79</a:t>
                      </a:r>
                    </a:p>
                  </a:txBody>
                  <a:tcPr marL="43615" marR="43615" marT="21808" marB="21808" anchor="ctr">
                    <a:lnL>
                      <a:noFill/>
                    </a:lnL>
                    <a:lnR>
                      <a:noFill/>
                    </a:lnR>
                    <a:lnT>
                      <a:noFill/>
                    </a:lnT>
                    <a:lnB>
                      <a:noFill/>
                    </a:lnB>
                  </a:tcPr>
                </a:tc>
                <a:tc>
                  <a:txBody>
                    <a:bodyPr/>
                    <a:lstStyle/>
                    <a:p>
                      <a:r>
                        <a:rPr lang="en-GB" sz="1600"/>
                        <a:t>1.83</a:t>
                      </a:r>
                    </a:p>
                  </a:txBody>
                  <a:tcPr marL="43615" marR="43615" marT="21808" marB="21808" anchor="ctr">
                    <a:lnL>
                      <a:noFill/>
                    </a:lnL>
                    <a:lnR>
                      <a:noFill/>
                    </a:lnR>
                    <a:lnT>
                      <a:noFill/>
                    </a:lnT>
                    <a:lnB>
                      <a:noFill/>
                    </a:lnB>
                  </a:tcPr>
                </a:tc>
                <a:tc>
                  <a:txBody>
                    <a:bodyPr/>
                    <a:lstStyle/>
                    <a:p>
                      <a:r>
                        <a:rPr lang="en-GB" sz="1600" dirty="0"/>
                        <a:t>~168°</a:t>
                      </a:r>
                    </a:p>
                  </a:txBody>
                  <a:tcPr marL="43615" marR="43615" marT="21808" marB="21808" anchor="ctr">
                    <a:lnL>
                      <a:noFill/>
                    </a:lnL>
                    <a:lnR>
                      <a:noFill/>
                    </a:lnR>
                    <a:lnT>
                      <a:noFill/>
                    </a:lnT>
                    <a:lnB>
                      <a:noFill/>
                    </a:lnB>
                  </a:tcPr>
                </a:tc>
                <a:extLst>
                  <a:ext uri="{0D108BD9-81ED-4DB2-BD59-A6C34878D82A}">
                    <a16:rowId xmlns:a16="http://schemas.microsoft.com/office/drawing/2014/main" val="3255901534"/>
                  </a:ext>
                </a:extLst>
              </a:tr>
            </a:tbl>
          </a:graphicData>
        </a:graphic>
      </p:graphicFrame>
      <p:sp>
        <p:nvSpPr>
          <p:cNvPr id="4" name="Slide Number Placeholder 3">
            <a:extLst>
              <a:ext uri="{FF2B5EF4-FFF2-40B4-BE49-F238E27FC236}">
                <a16:creationId xmlns:a16="http://schemas.microsoft.com/office/drawing/2014/main" id="{280F81A5-1ABE-440B-9F57-F1DBA8A51BC9}"/>
              </a:ext>
            </a:extLst>
          </p:cNvPr>
          <p:cNvSpPr>
            <a:spLocks noGrp="1"/>
          </p:cNvSpPr>
          <p:nvPr>
            <p:ph type="sldNum" sz="quarter" idx="10"/>
          </p:nvPr>
        </p:nvSpPr>
        <p:spPr/>
        <p:txBody>
          <a:bodyPr/>
          <a:lstStyle/>
          <a:p>
            <a:pPr algn="ctr"/>
            <a:fld id="{12D39EAA-4E28-463F-9825-0792C837FE92}" type="slidenum">
              <a:rPr lang="en-GB" smtClean="0"/>
              <a:pPr algn="ctr"/>
              <a:t>35</a:t>
            </a:fld>
            <a:r>
              <a:rPr lang="en-GB"/>
              <a:t> / 52</a:t>
            </a:r>
            <a:endParaRPr lang="en-GB" dirty="0"/>
          </a:p>
        </p:txBody>
      </p:sp>
    </p:spTree>
    <p:extLst>
      <p:ext uri="{BB962C8B-B14F-4D97-AF65-F5344CB8AC3E}">
        <p14:creationId xmlns:p14="http://schemas.microsoft.com/office/powerpoint/2010/main" val="4182867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CA6-52A0-49BC-986A-AE9FA10C1BE9}"/>
              </a:ext>
            </a:extLst>
          </p:cNvPr>
          <p:cNvSpPr>
            <a:spLocks noGrp="1"/>
          </p:cNvSpPr>
          <p:nvPr>
            <p:ph type="title"/>
          </p:nvPr>
        </p:nvSpPr>
        <p:spPr>
          <a:xfrm>
            <a:off x="179999" y="180000"/>
            <a:ext cx="11825035" cy="757130"/>
          </a:xfrm>
        </p:spPr>
        <p:txBody>
          <a:bodyPr/>
          <a:lstStyle/>
          <a:p>
            <a:r>
              <a:rPr lang="it-IT" dirty="0"/>
              <a:t>PP Crystals</a:t>
            </a:r>
            <a:endParaRPr lang="en-GB" dirty="0"/>
          </a:p>
        </p:txBody>
      </p:sp>
      <p:graphicFrame>
        <p:nvGraphicFramePr>
          <p:cNvPr id="3" name="Table 2">
            <a:extLst>
              <a:ext uri="{FF2B5EF4-FFF2-40B4-BE49-F238E27FC236}">
                <a16:creationId xmlns:a16="http://schemas.microsoft.com/office/drawing/2014/main" id="{A308CCCF-3A1B-4657-B9F1-A81DB6363D6F}"/>
              </a:ext>
            </a:extLst>
          </p:cNvPr>
          <p:cNvGraphicFramePr>
            <a:graphicFrameLocks noGrp="1"/>
          </p:cNvGraphicFramePr>
          <p:nvPr>
            <p:extLst>
              <p:ext uri="{D42A27DB-BD31-4B8C-83A1-F6EECF244321}">
                <p14:modId xmlns:p14="http://schemas.microsoft.com/office/powerpoint/2010/main" val="2834520079"/>
              </p:ext>
            </p:extLst>
          </p:nvPr>
        </p:nvGraphicFramePr>
        <p:xfrm>
          <a:off x="343648" y="937130"/>
          <a:ext cx="11352549" cy="4235109"/>
        </p:xfrm>
        <a:graphic>
          <a:graphicData uri="http://schemas.openxmlformats.org/drawingml/2006/table">
            <a:tbl>
              <a:tblPr/>
              <a:tblGrid>
                <a:gridCol w="3289413">
                  <a:extLst>
                    <a:ext uri="{9D8B030D-6E8A-4147-A177-3AD203B41FA5}">
                      <a16:colId xmlns:a16="http://schemas.microsoft.com/office/drawing/2014/main" val="3921196535"/>
                    </a:ext>
                  </a:extLst>
                </a:gridCol>
                <a:gridCol w="1901146">
                  <a:extLst>
                    <a:ext uri="{9D8B030D-6E8A-4147-A177-3AD203B41FA5}">
                      <a16:colId xmlns:a16="http://schemas.microsoft.com/office/drawing/2014/main" val="1724543124"/>
                    </a:ext>
                  </a:extLst>
                </a:gridCol>
                <a:gridCol w="2242713">
                  <a:extLst>
                    <a:ext uri="{9D8B030D-6E8A-4147-A177-3AD203B41FA5}">
                      <a16:colId xmlns:a16="http://schemas.microsoft.com/office/drawing/2014/main" val="1905269268"/>
                    </a:ext>
                  </a:extLst>
                </a:gridCol>
                <a:gridCol w="1746143">
                  <a:extLst>
                    <a:ext uri="{9D8B030D-6E8A-4147-A177-3AD203B41FA5}">
                      <a16:colId xmlns:a16="http://schemas.microsoft.com/office/drawing/2014/main" val="3535802680"/>
                    </a:ext>
                  </a:extLst>
                </a:gridCol>
                <a:gridCol w="2173134">
                  <a:extLst>
                    <a:ext uri="{9D8B030D-6E8A-4147-A177-3AD203B41FA5}">
                      <a16:colId xmlns:a16="http://schemas.microsoft.com/office/drawing/2014/main" val="41013942"/>
                    </a:ext>
                  </a:extLst>
                </a:gridCol>
              </a:tblGrid>
              <a:tr h="431897">
                <a:tc>
                  <a:txBody>
                    <a:bodyPr/>
                    <a:lstStyle/>
                    <a:p>
                      <a:r>
                        <a:rPr lang="en-GB" sz="1600" b="1" dirty="0"/>
                        <a:t>Crystal</a:t>
                      </a:r>
                    </a:p>
                  </a:txBody>
                  <a:tcPr marL="61700" marR="61700" marT="30850" marB="30850" anchor="ctr">
                    <a:lnL>
                      <a:noFill/>
                    </a:lnL>
                    <a:lnR>
                      <a:noFill/>
                    </a:lnR>
                    <a:lnT>
                      <a:noFill/>
                    </a:lnT>
                    <a:lnB>
                      <a:noFill/>
                    </a:lnB>
                  </a:tcPr>
                </a:tc>
                <a:tc>
                  <a:txBody>
                    <a:bodyPr/>
                    <a:lstStyle/>
                    <a:p>
                      <a:r>
                        <a:rPr lang="en-GB" sz="1600" b="1" dirty="0"/>
                        <a:t>Poling Period </a:t>
                      </a:r>
                      <a:r>
                        <a:rPr lang="el-GR" sz="1600" b="1" dirty="0"/>
                        <a:t>Λ (µ</a:t>
                      </a:r>
                      <a:r>
                        <a:rPr lang="en-GB" sz="1600" b="1" dirty="0"/>
                        <a:t>m)</a:t>
                      </a:r>
                    </a:p>
                  </a:txBody>
                  <a:tcPr marL="61700" marR="61700" marT="30850" marB="30850" anchor="ctr">
                    <a:lnL>
                      <a:noFill/>
                    </a:lnL>
                    <a:lnR>
                      <a:noFill/>
                    </a:lnR>
                    <a:lnT>
                      <a:noFill/>
                    </a:lnT>
                    <a:lnB>
                      <a:noFill/>
                    </a:lnB>
                  </a:tcPr>
                </a:tc>
                <a:tc>
                  <a:txBody>
                    <a:bodyPr/>
                    <a:lstStyle/>
                    <a:p>
                      <a:r>
                        <a:rPr lang="en-GB" sz="1600" b="1" dirty="0" err="1"/>
                        <a:t>deff</a:t>
                      </a:r>
                      <a:r>
                        <a:rPr lang="en-GB" sz="1600" b="1" dirty="0"/>
                        <a:t> (pm/V)</a:t>
                      </a:r>
                    </a:p>
                  </a:txBody>
                  <a:tcPr marL="61700" marR="61700" marT="30850" marB="30850" anchor="ctr">
                    <a:lnL>
                      <a:noFill/>
                    </a:lnL>
                    <a:lnR>
                      <a:noFill/>
                    </a:lnR>
                    <a:lnT>
                      <a:noFill/>
                    </a:lnT>
                    <a:lnB>
                      <a:noFill/>
                    </a:lnB>
                  </a:tcPr>
                </a:tc>
                <a:tc>
                  <a:txBody>
                    <a:bodyPr/>
                    <a:lstStyle/>
                    <a:p>
                      <a:r>
                        <a:rPr lang="en-GB" sz="1600" b="1" dirty="0"/>
                        <a:t>Damage Threshold</a:t>
                      </a:r>
                    </a:p>
                  </a:txBody>
                  <a:tcPr marL="61700" marR="61700" marT="30850" marB="30850" anchor="ctr">
                    <a:lnL>
                      <a:noFill/>
                    </a:lnL>
                    <a:lnR>
                      <a:noFill/>
                    </a:lnR>
                    <a:lnT>
                      <a:noFill/>
                    </a:lnT>
                    <a:lnB>
                      <a:noFill/>
                    </a:lnB>
                  </a:tcPr>
                </a:tc>
                <a:tc>
                  <a:txBody>
                    <a:bodyPr/>
                    <a:lstStyle/>
                    <a:p>
                      <a:r>
                        <a:rPr lang="en-GB" sz="1600" b="1" dirty="0"/>
                        <a:t>Temperature Range</a:t>
                      </a:r>
                    </a:p>
                  </a:txBody>
                  <a:tcPr marL="61700" marR="61700" marT="30850" marB="30850" anchor="ctr">
                    <a:lnL>
                      <a:noFill/>
                    </a:lnL>
                    <a:lnR>
                      <a:noFill/>
                    </a:lnR>
                    <a:lnT>
                      <a:noFill/>
                    </a:lnT>
                    <a:lnB>
                      <a:noFill/>
                    </a:lnB>
                  </a:tcPr>
                </a:tc>
                <a:extLst>
                  <a:ext uri="{0D108BD9-81ED-4DB2-BD59-A6C34878D82A}">
                    <a16:rowId xmlns:a16="http://schemas.microsoft.com/office/drawing/2014/main" val="4089612067"/>
                  </a:ext>
                </a:extLst>
              </a:tr>
              <a:tr h="802094">
                <a:tc>
                  <a:txBody>
                    <a:bodyPr/>
                    <a:lstStyle/>
                    <a:p>
                      <a:r>
                        <a:rPr lang="en-GB" sz="1600" b="1" dirty="0"/>
                        <a:t>PPKTP</a:t>
                      </a:r>
                      <a:r>
                        <a:rPr lang="en-GB" sz="1600" dirty="0"/>
                        <a:t> (Periodically Poled KTP)</a:t>
                      </a:r>
                    </a:p>
                  </a:txBody>
                  <a:tcPr marL="61700" marR="61700" marT="30850" marB="30850" anchor="ctr">
                    <a:lnL>
                      <a:noFill/>
                    </a:lnL>
                    <a:lnR>
                      <a:noFill/>
                    </a:lnR>
                    <a:lnT>
                      <a:noFill/>
                    </a:lnT>
                    <a:lnB>
                      <a:noFill/>
                    </a:lnB>
                  </a:tcPr>
                </a:tc>
                <a:tc>
                  <a:txBody>
                    <a:bodyPr/>
                    <a:lstStyle/>
                    <a:p>
                      <a:r>
                        <a:rPr lang="en-GB" sz="1600" b="1" dirty="0"/>
                        <a:t>≈ 9.0 µm</a:t>
                      </a:r>
                      <a:endParaRPr lang="en-GB" sz="1600" dirty="0"/>
                    </a:p>
                  </a:txBody>
                  <a:tcPr marL="61700" marR="61700" marT="30850" marB="30850" anchor="ctr">
                    <a:lnL>
                      <a:noFill/>
                    </a:lnL>
                    <a:lnR>
                      <a:noFill/>
                    </a:lnR>
                    <a:lnT>
                      <a:noFill/>
                    </a:lnT>
                    <a:lnB>
                      <a:noFill/>
                    </a:lnB>
                  </a:tcPr>
                </a:tc>
                <a:tc>
                  <a:txBody>
                    <a:bodyPr/>
                    <a:lstStyle/>
                    <a:p>
                      <a:r>
                        <a:rPr lang="en-GB" sz="1600"/>
                        <a:t>~9–10 (QPM‑enhanced)</a:t>
                      </a:r>
                    </a:p>
                  </a:txBody>
                  <a:tcPr marL="61700" marR="61700" marT="30850" marB="30850" anchor="ctr">
                    <a:lnL>
                      <a:noFill/>
                    </a:lnL>
                    <a:lnR>
                      <a:noFill/>
                    </a:lnR>
                    <a:lnT>
                      <a:noFill/>
                    </a:lnT>
                    <a:lnB>
                      <a:noFill/>
                    </a:lnB>
                  </a:tcPr>
                </a:tc>
                <a:tc>
                  <a:txBody>
                    <a:bodyPr/>
                    <a:lstStyle/>
                    <a:p>
                      <a:r>
                        <a:rPr lang="en-GB" sz="1600"/>
                        <a:t>Very high</a:t>
                      </a:r>
                    </a:p>
                  </a:txBody>
                  <a:tcPr marL="61700" marR="61700" marT="30850" marB="30850" anchor="ctr">
                    <a:lnL>
                      <a:noFill/>
                    </a:lnL>
                    <a:lnR>
                      <a:noFill/>
                    </a:lnR>
                    <a:lnT>
                      <a:noFill/>
                    </a:lnT>
                    <a:lnB>
                      <a:noFill/>
                    </a:lnB>
                  </a:tcPr>
                </a:tc>
                <a:tc>
                  <a:txBody>
                    <a:bodyPr/>
                    <a:lstStyle/>
                    <a:p>
                      <a:r>
                        <a:rPr lang="en-GB" sz="1600"/>
                        <a:t>Wide (room temp OK)</a:t>
                      </a:r>
                    </a:p>
                  </a:txBody>
                  <a:tcPr marL="61700" marR="61700" marT="30850" marB="30850" anchor="ctr">
                    <a:lnL>
                      <a:noFill/>
                    </a:lnL>
                    <a:lnR>
                      <a:noFill/>
                    </a:lnR>
                    <a:lnT>
                      <a:noFill/>
                    </a:lnT>
                    <a:lnB>
                      <a:noFill/>
                    </a:lnB>
                  </a:tcPr>
                </a:tc>
                <a:extLst>
                  <a:ext uri="{0D108BD9-81ED-4DB2-BD59-A6C34878D82A}">
                    <a16:rowId xmlns:a16="http://schemas.microsoft.com/office/drawing/2014/main" val="2225120831"/>
                  </a:ext>
                </a:extLst>
              </a:tr>
              <a:tr h="603747">
                <a:tc>
                  <a:txBody>
                    <a:bodyPr/>
                    <a:lstStyle/>
                    <a:p>
                      <a:r>
                        <a:rPr lang="en-GB" sz="1600" b="1" dirty="0"/>
                        <a:t>PPLN</a:t>
                      </a:r>
                      <a:r>
                        <a:rPr lang="en-GB" sz="1600" dirty="0"/>
                        <a:t> (Periodically Poled </a:t>
                      </a:r>
                      <a:r>
                        <a:rPr lang="en-GB" sz="1600" dirty="0" err="1"/>
                        <a:t>LiNbO</a:t>
                      </a:r>
                      <a:r>
                        <a:rPr lang="en-GB" sz="1600" dirty="0"/>
                        <a:t>₃)</a:t>
                      </a:r>
                    </a:p>
                  </a:txBody>
                  <a:tcPr marL="61700" marR="61700" marT="30850" marB="30850" anchor="ctr">
                    <a:lnL>
                      <a:noFill/>
                    </a:lnL>
                    <a:lnR>
                      <a:noFill/>
                    </a:lnR>
                    <a:lnT>
                      <a:noFill/>
                    </a:lnT>
                    <a:lnB>
                      <a:noFill/>
                    </a:lnB>
                  </a:tcPr>
                </a:tc>
                <a:tc>
                  <a:txBody>
                    <a:bodyPr/>
                    <a:lstStyle/>
                    <a:p>
                      <a:r>
                        <a:rPr lang="en-GB" sz="1600" b="1" dirty="0"/>
                        <a:t>≈ 6.9 µm</a:t>
                      </a:r>
                      <a:endParaRPr lang="en-GB" sz="1600" dirty="0"/>
                    </a:p>
                  </a:txBody>
                  <a:tcPr marL="61700" marR="61700" marT="30850" marB="30850" anchor="ctr">
                    <a:lnL>
                      <a:noFill/>
                    </a:lnL>
                    <a:lnR>
                      <a:noFill/>
                    </a:lnR>
                    <a:lnT>
                      <a:noFill/>
                    </a:lnT>
                    <a:lnB>
                      <a:noFill/>
                    </a:lnB>
                  </a:tcPr>
                </a:tc>
                <a:tc>
                  <a:txBody>
                    <a:bodyPr/>
                    <a:lstStyle/>
                    <a:p>
                      <a:r>
                        <a:rPr lang="en-GB" sz="1600"/>
                        <a:t>~15–17 (QPM‑enhanced)</a:t>
                      </a:r>
                    </a:p>
                  </a:txBody>
                  <a:tcPr marL="61700" marR="61700" marT="30850" marB="30850" anchor="ctr">
                    <a:lnL>
                      <a:noFill/>
                    </a:lnL>
                    <a:lnR>
                      <a:noFill/>
                    </a:lnR>
                    <a:lnT>
                      <a:noFill/>
                    </a:lnT>
                    <a:lnB>
                      <a:noFill/>
                    </a:lnB>
                  </a:tcPr>
                </a:tc>
                <a:tc>
                  <a:txBody>
                    <a:bodyPr/>
                    <a:lstStyle/>
                    <a:p>
                      <a:r>
                        <a:rPr lang="en-GB" sz="1600"/>
                        <a:t>Medium</a:t>
                      </a:r>
                    </a:p>
                  </a:txBody>
                  <a:tcPr marL="61700" marR="61700" marT="30850" marB="30850" anchor="ctr">
                    <a:lnL>
                      <a:noFill/>
                    </a:lnL>
                    <a:lnR>
                      <a:noFill/>
                    </a:lnR>
                    <a:lnT>
                      <a:noFill/>
                    </a:lnT>
                    <a:lnB>
                      <a:noFill/>
                    </a:lnB>
                  </a:tcPr>
                </a:tc>
                <a:tc>
                  <a:txBody>
                    <a:bodyPr/>
                    <a:lstStyle/>
                    <a:p>
                      <a:r>
                        <a:rPr lang="en-GB" sz="1600" dirty="0"/>
                        <a:t>Needs temp control</a:t>
                      </a:r>
                    </a:p>
                    <a:p>
                      <a:r>
                        <a:rPr lang="en-GB" sz="1600" dirty="0"/>
                        <a:t>(≈ 80–120 °C)</a:t>
                      </a:r>
                    </a:p>
                  </a:txBody>
                  <a:tcPr marL="61700" marR="61700" marT="30850" marB="30850" anchor="ctr">
                    <a:lnL>
                      <a:noFill/>
                    </a:lnL>
                    <a:lnR>
                      <a:noFill/>
                    </a:lnR>
                    <a:lnT>
                      <a:noFill/>
                    </a:lnT>
                    <a:lnB>
                      <a:noFill/>
                    </a:lnB>
                  </a:tcPr>
                </a:tc>
                <a:extLst>
                  <a:ext uri="{0D108BD9-81ED-4DB2-BD59-A6C34878D82A}">
                    <a16:rowId xmlns:a16="http://schemas.microsoft.com/office/drawing/2014/main" val="2051388300"/>
                  </a:ext>
                </a:extLst>
              </a:tr>
              <a:tr h="546787">
                <a:tc>
                  <a:txBody>
                    <a:bodyPr/>
                    <a:lstStyle/>
                    <a:p>
                      <a:r>
                        <a:rPr lang="en-GB" sz="1600" b="1"/>
                        <a:t>MgO:PPLN</a:t>
                      </a:r>
                      <a:endParaRPr lang="en-GB" sz="1600"/>
                    </a:p>
                  </a:txBody>
                  <a:tcPr marL="61700" marR="61700" marT="30850" marB="30850" anchor="ctr">
                    <a:lnL>
                      <a:noFill/>
                    </a:lnL>
                    <a:lnR>
                      <a:noFill/>
                    </a:lnR>
                    <a:lnT>
                      <a:noFill/>
                    </a:lnT>
                    <a:lnB>
                      <a:noFill/>
                    </a:lnB>
                  </a:tcPr>
                </a:tc>
                <a:tc>
                  <a:txBody>
                    <a:bodyPr/>
                    <a:lstStyle/>
                    <a:p>
                      <a:r>
                        <a:rPr lang="en-GB" sz="1600" b="1" dirty="0"/>
                        <a:t>≈ 6.9 µm</a:t>
                      </a:r>
                      <a:endParaRPr lang="en-GB" sz="1600" dirty="0"/>
                    </a:p>
                  </a:txBody>
                  <a:tcPr marL="61700" marR="61700" marT="30850" marB="30850" anchor="ctr">
                    <a:lnL>
                      <a:noFill/>
                    </a:lnL>
                    <a:lnR>
                      <a:noFill/>
                    </a:lnR>
                    <a:lnT>
                      <a:noFill/>
                    </a:lnT>
                    <a:lnB>
                      <a:noFill/>
                    </a:lnB>
                  </a:tcPr>
                </a:tc>
                <a:tc>
                  <a:txBody>
                    <a:bodyPr/>
                    <a:lstStyle/>
                    <a:p>
                      <a:r>
                        <a:rPr lang="en-GB" sz="1600" dirty="0"/>
                        <a:t>~14–16</a:t>
                      </a:r>
                    </a:p>
                  </a:txBody>
                  <a:tcPr marL="61700" marR="61700" marT="30850" marB="30850" anchor="ctr">
                    <a:lnL>
                      <a:noFill/>
                    </a:lnL>
                    <a:lnR>
                      <a:noFill/>
                    </a:lnR>
                    <a:lnT>
                      <a:noFill/>
                    </a:lnT>
                    <a:lnB>
                      <a:noFill/>
                    </a:lnB>
                  </a:tcPr>
                </a:tc>
                <a:tc>
                  <a:txBody>
                    <a:bodyPr/>
                    <a:lstStyle/>
                    <a:p>
                      <a:r>
                        <a:rPr lang="en-GB" sz="1600"/>
                        <a:t>High</a:t>
                      </a:r>
                    </a:p>
                  </a:txBody>
                  <a:tcPr marL="61700" marR="61700" marT="30850" marB="30850" anchor="ctr">
                    <a:lnL>
                      <a:noFill/>
                    </a:lnL>
                    <a:lnR>
                      <a:noFill/>
                    </a:lnR>
                    <a:lnT>
                      <a:noFill/>
                    </a:lnT>
                    <a:lnB>
                      <a:noFill/>
                    </a:lnB>
                  </a:tcPr>
                </a:tc>
                <a:tc>
                  <a:txBody>
                    <a:bodyPr/>
                    <a:lstStyle/>
                    <a:p>
                      <a:r>
                        <a:rPr lang="en-GB" sz="1600"/>
                        <a:t>50–150 °C</a:t>
                      </a:r>
                    </a:p>
                  </a:txBody>
                  <a:tcPr marL="61700" marR="61700" marT="30850" marB="30850" anchor="ctr">
                    <a:lnL>
                      <a:noFill/>
                    </a:lnL>
                    <a:lnR>
                      <a:noFill/>
                    </a:lnR>
                    <a:lnT>
                      <a:noFill/>
                    </a:lnT>
                    <a:lnB>
                      <a:noFill/>
                    </a:lnB>
                  </a:tcPr>
                </a:tc>
                <a:extLst>
                  <a:ext uri="{0D108BD9-81ED-4DB2-BD59-A6C34878D82A}">
                    <a16:rowId xmlns:a16="http://schemas.microsoft.com/office/drawing/2014/main" val="3573344100"/>
                  </a:ext>
                </a:extLst>
              </a:tr>
              <a:tr h="616995">
                <a:tc>
                  <a:txBody>
                    <a:bodyPr/>
                    <a:lstStyle/>
                    <a:p>
                      <a:r>
                        <a:rPr lang="en-GB" sz="1600" b="1"/>
                        <a:t>PPLT</a:t>
                      </a:r>
                      <a:r>
                        <a:rPr lang="en-GB" sz="1600"/>
                        <a:t> (Periodically Poled LiTaO₃)</a:t>
                      </a:r>
                    </a:p>
                  </a:txBody>
                  <a:tcPr marL="61700" marR="61700" marT="30850" marB="30850" anchor="ctr">
                    <a:lnL>
                      <a:noFill/>
                    </a:lnL>
                    <a:lnR>
                      <a:noFill/>
                    </a:lnR>
                    <a:lnT>
                      <a:noFill/>
                    </a:lnT>
                    <a:lnB>
                      <a:noFill/>
                    </a:lnB>
                  </a:tcPr>
                </a:tc>
                <a:tc>
                  <a:txBody>
                    <a:bodyPr/>
                    <a:lstStyle/>
                    <a:p>
                      <a:r>
                        <a:rPr lang="en-GB" sz="1600" b="1"/>
                        <a:t>≈ 8.2 µm</a:t>
                      </a:r>
                      <a:endParaRPr lang="en-GB" sz="1600"/>
                    </a:p>
                  </a:txBody>
                  <a:tcPr marL="61700" marR="61700" marT="30850" marB="30850" anchor="ctr">
                    <a:lnL>
                      <a:noFill/>
                    </a:lnL>
                    <a:lnR>
                      <a:noFill/>
                    </a:lnR>
                    <a:lnT>
                      <a:noFill/>
                    </a:lnT>
                    <a:lnB>
                      <a:noFill/>
                    </a:lnB>
                  </a:tcPr>
                </a:tc>
                <a:tc>
                  <a:txBody>
                    <a:bodyPr/>
                    <a:lstStyle/>
                    <a:p>
                      <a:r>
                        <a:rPr lang="en-GB" sz="1600" dirty="0"/>
                        <a:t>~10–12</a:t>
                      </a:r>
                    </a:p>
                  </a:txBody>
                  <a:tcPr marL="61700" marR="61700" marT="30850" marB="30850" anchor="ctr">
                    <a:lnL>
                      <a:noFill/>
                    </a:lnL>
                    <a:lnR>
                      <a:noFill/>
                    </a:lnR>
                    <a:lnT>
                      <a:noFill/>
                    </a:lnT>
                    <a:lnB>
                      <a:noFill/>
                    </a:lnB>
                  </a:tcPr>
                </a:tc>
                <a:tc>
                  <a:txBody>
                    <a:bodyPr/>
                    <a:lstStyle/>
                    <a:p>
                      <a:r>
                        <a:rPr lang="en-GB" sz="1600" dirty="0"/>
                        <a:t>High</a:t>
                      </a:r>
                    </a:p>
                  </a:txBody>
                  <a:tcPr marL="61700" marR="61700" marT="30850" marB="30850" anchor="ctr">
                    <a:lnL>
                      <a:noFill/>
                    </a:lnL>
                    <a:lnR>
                      <a:noFill/>
                    </a:lnR>
                    <a:lnT>
                      <a:noFill/>
                    </a:lnT>
                    <a:lnB>
                      <a:noFill/>
                    </a:lnB>
                  </a:tcPr>
                </a:tc>
                <a:tc>
                  <a:txBody>
                    <a:bodyPr/>
                    <a:lstStyle/>
                    <a:p>
                      <a:r>
                        <a:rPr lang="en-GB" sz="1600"/>
                        <a:t>30–200 °C</a:t>
                      </a:r>
                    </a:p>
                  </a:txBody>
                  <a:tcPr marL="61700" marR="61700" marT="30850" marB="30850" anchor="ctr">
                    <a:lnL>
                      <a:noFill/>
                    </a:lnL>
                    <a:lnR>
                      <a:noFill/>
                    </a:lnR>
                    <a:lnT>
                      <a:noFill/>
                    </a:lnT>
                    <a:lnB>
                      <a:noFill/>
                    </a:lnB>
                  </a:tcPr>
                </a:tc>
                <a:extLst>
                  <a:ext uri="{0D108BD9-81ED-4DB2-BD59-A6C34878D82A}">
                    <a16:rowId xmlns:a16="http://schemas.microsoft.com/office/drawing/2014/main" val="3877489240"/>
                  </a:ext>
                </a:extLst>
              </a:tr>
              <a:tr h="616995">
                <a:tc>
                  <a:txBody>
                    <a:bodyPr/>
                    <a:lstStyle/>
                    <a:p>
                      <a:r>
                        <a:rPr lang="en-GB" sz="1600" b="1"/>
                        <a:t>PPRbTiOPO₄</a:t>
                      </a:r>
                      <a:r>
                        <a:rPr lang="en-GB" sz="1600"/>
                        <a:t> (PPRTP)</a:t>
                      </a:r>
                    </a:p>
                  </a:txBody>
                  <a:tcPr marL="61700" marR="61700" marT="30850" marB="30850" anchor="ctr">
                    <a:lnL>
                      <a:noFill/>
                    </a:lnL>
                    <a:lnR>
                      <a:noFill/>
                    </a:lnR>
                    <a:lnT>
                      <a:noFill/>
                    </a:lnT>
                    <a:lnB>
                      <a:noFill/>
                    </a:lnB>
                  </a:tcPr>
                </a:tc>
                <a:tc>
                  <a:txBody>
                    <a:bodyPr/>
                    <a:lstStyle/>
                    <a:p>
                      <a:r>
                        <a:rPr lang="en-GB" sz="1600" b="1"/>
                        <a:t>≈ 8–9 µm</a:t>
                      </a:r>
                      <a:endParaRPr lang="en-GB" sz="1600"/>
                    </a:p>
                  </a:txBody>
                  <a:tcPr marL="61700" marR="61700" marT="30850" marB="30850" anchor="ctr">
                    <a:lnL>
                      <a:noFill/>
                    </a:lnL>
                    <a:lnR>
                      <a:noFill/>
                    </a:lnR>
                    <a:lnT>
                      <a:noFill/>
                    </a:lnT>
                    <a:lnB>
                      <a:noFill/>
                    </a:lnB>
                  </a:tcPr>
                </a:tc>
                <a:tc>
                  <a:txBody>
                    <a:bodyPr/>
                    <a:lstStyle/>
                    <a:p>
                      <a:r>
                        <a:rPr lang="en-GB" sz="1600"/>
                        <a:t>~8–9</a:t>
                      </a:r>
                    </a:p>
                  </a:txBody>
                  <a:tcPr marL="61700" marR="61700" marT="30850" marB="30850" anchor="ctr">
                    <a:lnL>
                      <a:noFill/>
                    </a:lnL>
                    <a:lnR>
                      <a:noFill/>
                    </a:lnR>
                    <a:lnT>
                      <a:noFill/>
                    </a:lnT>
                    <a:lnB>
                      <a:noFill/>
                    </a:lnB>
                  </a:tcPr>
                </a:tc>
                <a:tc>
                  <a:txBody>
                    <a:bodyPr/>
                    <a:lstStyle/>
                    <a:p>
                      <a:r>
                        <a:rPr lang="en-GB" sz="1600" dirty="0"/>
                        <a:t>Very high</a:t>
                      </a:r>
                    </a:p>
                  </a:txBody>
                  <a:tcPr marL="61700" marR="61700" marT="30850" marB="30850" anchor="ctr">
                    <a:lnL>
                      <a:noFill/>
                    </a:lnL>
                    <a:lnR>
                      <a:noFill/>
                    </a:lnR>
                    <a:lnT>
                      <a:noFill/>
                    </a:lnT>
                    <a:lnB>
                      <a:noFill/>
                    </a:lnB>
                  </a:tcPr>
                </a:tc>
                <a:tc>
                  <a:txBody>
                    <a:bodyPr/>
                    <a:lstStyle/>
                    <a:p>
                      <a:r>
                        <a:rPr lang="en-GB" sz="1600" dirty="0"/>
                        <a:t>Wide</a:t>
                      </a:r>
                    </a:p>
                  </a:txBody>
                  <a:tcPr marL="61700" marR="61700" marT="30850" marB="30850" anchor="ctr">
                    <a:lnL>
                      <a:noFill/>
                    </a:lnL>
                    <a:lnR>
                      <a:noFill/>
                    </a:lnR>
                    <a:lnT>
                      <a:noFill/>
                    </a:lnT>
                    <a:lnB>
                      <a:noFill/>
                    </a:lnB>
                  </a:tcPr>
                </a:tc>
                <a:extLst>
                  <a:ext uri="{0D108BD9-81ED-4DB2-BD59-A6C34878D82A}">
                    <a16:rowId xmlns:a16="http://schemas.microsoft.com/office/drawing/2014/main" val="1342250093"/>
                  </a:ext>
                </a:extLst>
              </a:tr>
              <a:tr h="616594">
                <a:tc>
                  <a:txBody>
                    <a:bodyPr/>
                    <a:lstStyle/>
                    <a:p>
                      <a:r>
                        <a:rPr lang="en-GB" sz="1600" b="1"/>
                        <a:t>PPMgSLT</a:t>
                      </a:r>
                      <a:r>
                        <a:rPr lang="en-GB" sz="1600"/>
                        <a:t> (Periodically Poled Mg‑stoichiometric LiTaO₃)</a:t>
                      </a:r>
                    </a:p>
                  </a:txBody>
                  <a:tcPr marL="61700" marR="61700" marT="30850" marB="30850" anchor="ctr">
                    <a:lnL>
                      <a:noFill/>
                    </a:lnL>
                    <a:lnR>
                      <a:noFill/>
                    </a:lnR>
                    <a:lnT>
                      <a:noFill/>
                    </a:lnT>
                    <a:lnB>
                      <a:noFill/>
                    </a:lnB>
                  </a:tcPr>
                </a:tc>
                <a:tc>
                  <a:txBody>
                    <a:bodyPr/>
                    <a:lstStyle/>
                    <a:p>
                      <a:r>
                        <a:rPr lang="en-GB" sz="1600" b="1"/>
                        <a:t>≈ 8.0 µm</a:t>
                      </a:r>
                      <a:endParaRPr lang="en-GB" sz="1600"/>
                    </a:p>
                  </a:txBody>
                  <a:tcPr marL="61700" marR="61700" marT="30850" marB="30850" anchor="ctr">
                    <a:lnL>
                      <a:noFill/>
                    </a:lnL>
                    <a:lnR>
                      <a:noFill/>
                    </a:lnR>
                    <a:lnT>
                      <a:noFill/>
                    </a:lnT>
                    <a:lnB>
                      <a:noFill/>
                    </a:lnB>
                  </a:tcPr>
                </a:tc>
                <a:tc>
                  <a:txBody>
                    <a:bodyPr/>
                    <a:lstStyle/>
                    <a:p>
                      <a:r>
                        <a:rPr lang="en-GB" sz="1600"/>
                        <a:t>~11–12</a:t>
                      </a:r>
                    </a:p>
                  </a:txBody>
                  <a:tcPr marL="61700" marR="61700" marT="30850" marB="30850" anchor="ctr">
                    <a:lnL>
                      <a:noFill/>
                    </a:lnL>
                    <a:lnR>
                      <a:noFill/>
                    </a:lnR>
                    <a:lnT>
                      <a:noFill/>
                    </a:lnT>
                    <a:lnB>
                      <a:noFill/>
                    </a:lnB>
                  </a:tcPr>
                </a:tc>
                <a:tc>
                  <a:txBody>
                    <a:bodyPr/>
                    <a:lstStyle/>
                    <a:p>
                      <a:r>
                        <a:rPr lang="en-GB" sz="1600" dirty="0"/>
                        <a:t>Very high</a:t>
                      </a:r>
                    </a:p>
                  </a:txBody>
                  <a:tcPr marL="61700" marR="61700" marT="30850" marB="30850" anchor="ctr">
                    <a:lnL>
                      <a:noFill/>
                    </a:lnL>
                    <a:lnR>
                      <a:noFill/>
                    </a:lnR>
                    <a:lnT>
                      <a:noFill/>
                    </a:lnT>
                    <a:lnB>
                      <a:noFill/>
                    </a:lnB>
                  </a:tcPr>
                </a:tc>
                <a:tc>
                  <a:txBody>
                    <a:bodyPr/>
                    <a:lstStyle/>
                    <a:p>
                      <a:r>
                        <a:rPr lang="en-GB" sz="1600" dirty="0"/>
                        <a:t>30–200 °C</a:t>
                      </a:r>
                    </a:p>
                  </a:txBody>
                  <a:tcPr marL="61700" marR="61700" marT="30850" marB="30850" anchor="ctr">
                    <a:lnL>
                      <a:noFill/>
                    </a:lnL>
                    <a:lnR>
                      <a:noFill/>
                    </a:lnR>
                    <a:lnT>
                      <a:noFill/>
                    </a:lnT>
                    <a:lnB>
                      <a:noFill/>
                    </a:lnB>
                  </a:tcPr>
                </a:tc>
                <a:extLst>
                  <a:ext uri="{0D108BD9-81ED-4DB2-BD59-A6C34878D82A}">
                    <a16:rowId xmlns:a16="http://schemas.microsoft.com/office/drawing/2014/main" val="4023898377"/>
                  </a:ext>
                </a:extLst>
              </a:tr>
            </a:tbl>
          </a:graphicData>
        </a:graphic>
      </p:graphicFrame>
      <p:sp>
        <p:nvSpPr>
          <p:cNvPr id="5" name="Slide Number Placeholder 4">
            <a:extLst>
              <a:ext uri="{FF2B5EF4-FFF2-40B4-BE49-F238E27FC236}">
                <a16:creationId xmlns:a16="http://schemas.microsoft.com/office/drawing/2014/main" id="{D90D4072-4D02-4F0E-9A06-7AC4C361A5E9}"/>
              </a:ext>
            </a:extLst>
          </p:cNvPr>
          <p:cNvSpPr>
            <a:spLocks noGrp="1"/>
          </p:cNvSpPr>
          <p:nvPr>
            <p:ph type="sldNum" sz="quarter" idx="10"/>
          </p:nvPr>
        </p:nvSpPr>
        <p:spPr/>
        <p:txBody>
          <a:bodyPr/>
          <a:lstStyle/>
          <a:p>
            <a:pPr algn="ctr"/>
            <a:fld id="{12D39EAA-4E28-463F-9825-0792C837FE92}" type="slidenum">
              <a:rPr lang="en-GB" smtClean="0"/>
              <a:pPr algn="ctr"/>
              <a:t>36</a:t>
            </a:fld>
            <a:r>
              <a:rPr lang="en-GB"/>
              <a:t> / 52</a:t>
            </a:r>
            <a:endParaRPr lang="en-GB" dirty="0"/>
          </a:p>
        </p:txBody>
      </p:sp>
    </p:spTree>
    <p:extLst>
      <p:ext uri="{BB962C8B-B14F-4D97-AF65-F5344CB8AC3E}">
        <p14:creationId xmlns:p14="http://schemas.microsoft.com/office/powerpoint/2010/main" val="211030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5994-8760-4A63-9448-2761A28AC29D}"/>
              </a:ext>
            </a:extLst>
          </p:cNvPr>
          <p:cNvSpPr>
            <a:spLocks noGrp="1"/>
          </p:cNvSpPr>
          <p:nvPr>
            <p:ph type="title"/>
          </p:nvPr>
        </p:nvSpPr>
        <p:spPr>
          <a:xfrm>
            <a:off x="179999" y="180000"/>
            <a:ext cx="11825035" cy="757130"/>
          </a:xfrm>
        </p:spPr>
        <p:txBody>
          <a:bodyPr/>
          <a:lstStyle/>
          <a:p>
            <a:r>
              <a:rPr lang="en-GB"/>
              <a:t>How to Improve the SHG Efficiency?</a:t>
            </a:r>
          </a:p>
        </p:txBody>
      </p:sp>
      <p:sp>
        <p:nvSpPr>
          <p:cNvPr id="3" name="TextBox 2">
            <a:extLst>
              <a:ext uri="{FF2B5EF4-FFF2-40B4-BE49-F238E27FC236}">
                <a16:creationId xmlns:a16="http://schemas.microsoft.com/office/drawing/2014/main" id="{364057F7-62CC-420E-BD34-F4DAFE66EC72}"/>
              </a:ext>
            </a:extLst>
          </p:cNvPr>
          <p:cNvSpPr txBox="1"/>
          <p:nvPr/>
        </p:nvSpPr>
        <p:spPr>
          <a:xfrm>
            <a:off x="1258784" y="1596539"/>
            <a:ext cx="6376874" cy="369332"/>
          </a:xfrm>
          <a:prstGeom prst="rect">
            <a:avLst/>
          </a:prstGeom>
          <a:noFill/>
        </p:spPr>
        <p:txBody>
          <a:bodyPr wrap="none" rtlCol="0">
            <a:spAutoFit/>
          </a:bodyPr>
          <a:lstStyle/>
          <a:p>
            <a:r>
              <a:rPr lang="en-GB"/>
              <a:t>To increase the SHG, it is necessary to increase the pump intensity</a:t>
            </a:r>
          </a:p>
        </p:txBody>
      </p:sp>
      <p:sp>
        <p:nvSpPr>
          <p:cNvPr id="4" name="TextBox 3">
            <a:extLst>
              <a:ext uri="{FF2B5EF4-FFF2-40B4-BE49-F238E27FC236}">
                <a16:creationId xmlns:a16="http://schemas.microsoft.com/office/drawing/2014/main" id="{15310F74-0B36-4E88-9ED7-1817780E15D5}"/>
              </a:ext>
            </a:extLst>
          </p:cNvPr>
          <p:cNvSpPr txBox="1"/>
          <p:nvPr/>
        </p:nvSpPr>
        <p:spPr>
          <a:xfrm>
            <a:off x="1258784" y="2230742"/>
            <a:ext cx="9079409" cy="369332"/>
          </a:xfrm>
          <a:prstGeom prst="rect">
            <a:avLst/>
          </a:prstGeom>
          <a:noFill/>
        </p:spPr>
        <p:txBody>
          <a:bodyPr wrap="none" rtlCol="0">
            <a:spAutoFit/>
          </a:bodyPr>
          <a:lstStyle/>
          <a:p>
            <a:r>
              <a:rPr lang="en-GB"/>
              <a:t>The pump beam could be focused on the crystal, but the intesity is high only in the focal region</a:t>
            </a:r>
          </a:p>
        </p:txBody>
      </p:sp>
      <p:sp>
        <p:nvSpPr>
          <p:cNvPr id="5" name="TextBox 4">
            <a:extLst>
              <a:ext uri="{FF2B5EF4-FFF2-40B4-BE49-F238E27FC236}">
                <a16:creationId xmlns:a16="http://schemas.microsoft.com/office/drawing/2014/main" id="{B35DEB27-970E-4C06-9CDD-88CED9AE7D23}"/>
              </a:ext>
            </a:extLst>
          </p:cNvPr>
          <p:cNvSpPr txBox="1"/>
          <p:nvPr/>
        </p:nvSpPr>
        <p:spPr>
          <a:xfrm>
            <a:off x="1258784" y="2903239"/>
            <a:ext cx="6964086" cy="369332"/>
          </a:xfrm>
          <a:prstGeom prst="rect">
            <a:avLst/>
          </a:prstGeom>
          <a:noFill/>
        </p:spPr>
        <p:txBody>
          <a:bodyPr wrap="none" rtlCol="0">
            <a:spAutoFit/>
          </a:bodyPr>
          <a:lstStyle/>
          <a:p>
            <a:r>
              <a:rPr lang="en-GB"/>
              <a:t>The SHG crystal could be placed inside a cavity with high Q for the pump</a:t>
            </a:r>
          </a:p>
        </p:txBody>
      </p:sp>
      <p:grpSp>
        <p:nvGrpSpPr>
          <p:cNvPr id="27" name="Group 26">
            <a:extLst>
              <a:ext uri="{FF2B5EF4-FFF2-40B4-BE49-F238E27FC236}">
                <a16:creationId xmlns:a16="http://schemas.microsoft.com/office/drawing/2014/main" id="{F3BA68AE-BF29-4CB6-83D3-C497022A61E1}"/>
              </a:ext>
            </a:extLst>
          </p:cNvPr>
          <p:cNvGrpSpPr/>
          <p:nvPr/>
        </p:nvGrpSpPr>
        <p:grpSpPr>
          <a:xfrm>
            <a:off x="3235511" y="3727746"/>
            <a:ext cx="5402565" cy="1853656"/>
            <a:chOff x="2113808" y="3608993"/>
            <a:chExt cx="5402565" cy="1853656"/>
          </a:xfrm>
        </p:grpSpPr>
        <p:sp>
          <p:nvSpPr>
            <p:cNvPr id="6" name="Rectangle 5">
              <a:extLst>
                <a:ext uri="{FF2B5EF4-FFF2-40B4-BE49-F238E27FC236}">
                  <a16:creationId xmlns:a16="http://schemas.microsoft.com/office/drawing/2014/main" id="{E67F9A15-D0F8-452A-83DB-BEBE97C06DB5}"/>
                </a:ext>
              </a:extLst>
            </p:cNvPr>
            <p:cNvSpPr/>
            <p:nvPr/>
          </p:nvSpPr>
          <p:spPr>
            <a:xfrm>
              <a:off x="4425538" y="4457205"/>
              <a:ext cx="1318161" cy="8273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SHG</a:t>
              </a:r>
            </a:p>
          </p:txBody>
        </p:sp>
        <p:cxnSp>
          <p:nvCxnSpPr>
            <p:cNvPr id="8" name="Straight Connector 7">
              <a:extLst>
                <a:ext uri="{FF2B5EF4-FFF2-40B4-BE49-F238E27FC236}">
                  <a16:creationId xmlns:a16="http://schemas.microsoft.com/office/drawing/2014/main" id="{E1883904-BD4B-4578-B282-9D39B702C212}"/>
                </a:ext>
              </a:extLst>
            </p:cNvPr>
            <p:cNvCxnSpPr/>
            <p:nvPr/>
          </p:nvCxnSpPr>
          <p:spPr>
            <a:xfrm>
              <a:off x="3364675" y="4255325"/>
              <a:ext cx="0" cy="12073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38FF43-47EF-4E81-8B92-B16318B6A35B}"/>
                </a:ext>
              </a:extLst>
            </p:cNvPr>
            <p:cNvCxnSpPr/>
            <p:nvPr/>
          </p:nvCxnSpPr>
          <p:spPr>
            <a:xfrm>
              <a:off x="6693017" y="4255325"/>
              <a:ext cx="0" cy="12073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E96958E-695C-4725-921F-29C1AB44BB14}"/>
                </a:ext>
              </a:extLst>
            </p:cNvPr>
            <p:cNvCxnSpPr/>
            <p:nvPr/>
          </p:nvCxnSpPr>
          <p:spPr>
            <a:xfrm>
              <a:off x="2113808" y="4849091"/>
              <a:ext cx="104898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A7BBD0-5F2A-4B0B-B85A-B9E373517213}"/>
                </a:ext>
              </a:extLst>
            </p:cNvPr>
            <p:cNvCxnSpPr>
              <a:cxnSpLocks/>
            </p:cNvCxnSpPr>
            <p:nvPr/>
          </p:nvCxnSpPr>
          <p:spPr>
            <a:xfrm>
              <a:off x="3592286" y="4803569"/>
              <a:ext cx="730332"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EFA97C-1CCE-4658-8CA0-CE38603AB030}"/>
                </a:ext>
              </a:extLst>
            </p:cNvPr>
            <p:cNvCxnSpPr>
              <a:cxnSpLocks/>
            </p:cNvCxnSpPr>
            <p:nvPr/>
          </p:nvCxnSpPr>
          <p:spPr>
            <a:xfrm>
              <a:off x="5826826" y="5166379"/>
              <a:ext cx="73033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5A505F-8BAF-4715-A255-7F4536D75048}"/>
                </a:ext>
              </a:extLst>
            </p:cNvPr>
            <p:cNvCxnSpPr>
              <a:cxnSpLocks/>
            </p:cNvCxnSpPr>
            <p:nvPr/>
          </p:nvCxnSpPr>
          <p:spPr>
            <a:xfrm>
              <a:off x="6886981" y="5166379"/>
              <a:ext cx="62939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CE0AA6-538E-43F5-BDAD-143240A19896}"/>
                </a:ext>
              </a:extLst>
            </p:cNvPr>
            <p:cNvCxnSpPr>
              <a:cxnSpLocks/>
            </p:cNvCxnSpPr>
            <p:nvPr/>
          </p:nvCxnSpPr>
          <p:spPr>
            <a:xfrm flipH="1">
              <a:off x="3592286" y="5169725"/>
              <a:ext cx="730332"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9510F2-651B-4633-B2BC-FCAB3674A5F8}"/>
                </a:ext>
              </a:extLst>
            </p:cNvPr>
            <p:cNvSpPr txBox="1"/>
            <p:nvPr/>
          </p:nvSpPr>
          <p:spPr>
            <a:xfrm>
              <a:off x="2762428" y="3608993"/>
              <a:ext cx="1281120" cy="646331"/>
            </a:xfrm>
            <a:prstGeom prst="rect">
              <a:avLst/>
            </a:prstGeom>
            <a:noFill/>
          </p:spPr>
          <p:txBody>
            <a:bodyPr wrap="none" rtlCol="0">
              <a:spAutoFit/>
            </a:bodyPr>
            <a:lstStyle/>
            <a:p>
              <a:r>
                <a:rPr lang="en-GB" i="1"/>
                <a:t>HR 1064nm</a:t>
              </a:r>
            </a:p>
            <a:p>
              <a:r>
                <a:rPr lang="en-GB" i="1"/>
                <a:t>HR 532nm</a:t>
              </a:r>
            </a:p>
          </p:txBody>
        </p:sp>
        <p:sp>
          <p:nvSpPr>
            <p:cNvPr id="23" name="TextBox 22">
              <a:extLst>
                <a:ext uri="{FF2B5EF4-FFF2-40B4-BE49-F238E27FC236}">
                  <a16:creationId xmlns:a16="http://schemas.microsoft.com/office/drawing/2014/main" id="{803E4825-A561-4836-8E40-1285726352CA}"/>
                </a:ext>
              </a:extLst>
            </p:cNvPr>
            <p:cNvSpPr txBox="1"/>
            <p:nvPr/>
          </p:nvSpPr>
          <p:spPr>
            <a:xfrm>
              <a:off x="6099958" y="3608994"/>
              <a:ext cx="1281120" cy="646331"/>
            </a:xfrm>
            <a:prstGeom prst="rect">
              <a:avLst/>
            </a:prstGeom>
            <a:noFill/>
          </p:spPr>
          <p:txBody>
            <a:bodyPr wrap="none" rtlCol="0">
              <a:spAutoFit/>
            </a:bodyPr>
            <a:lstStyle/>
            <a:p>
              <a:r>
                <a:rPr lang="en-GB" i="1"/>
                <a:t>HR 1064nm</a:t>
              </a:r>
            </a:p>
            <a:p>
              <a:r>
                <a:rPr lang="en-GB" i="1"/>
                <a:t>AR 532nm</a:t>
              </a:r>
            </a:p>
          </p:txBody>
        </p:sp>
        <p:cxnSp>
          <p:nvCxnSpPr>
            <p:cNvPr id="24" name="Straight Arrow Connector 23">
              <a:extLst>
                <a:ext uri="{FF2B5EF4-FFF2-40B4-BE49-F238E27FC236}">
                  <a16:creationId xmlns:a16="http://schemas.microsoft.com/office/drawing/2014/main" id="{21F2064F-BE66-4F01-A0BD-4C6B61333D66}"/>
                </a:ext>
              </a:extLst>
            </p:cNvPr>
            <p:cNvCxnSpPr>
              <a:cxnSpLocks/>
            </p:cNvCxnSpPr>
            <p:nvPr/>
          </p:nvCxnSpPr>
          <p:spPr>
            <a:xfrm>
              <a:off x="5826826" y="4803569"/>
              <a:ext cx="730332"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4473E3F1-69B3-4ACC-8381-0C7F0AFC29E5}"/>
              </a:ext>
            </a:extLst>
          </p:cNvPr>
          <p:cNvSpPr>
            <a:spLocks noGrp="1"/>
          </p:cNvSpPr>
          <p:nvPr>
            <p:ph type="sldNum" sz="quarter" idx="10"/>
          </p:nvPr>
        </p:nvSpPr>
        <p:spPr/>
        <p:txBody>
          <a:bodyPr/>
          <a:lstStyle/>
          <a:p>
            <a:pPr algn="ctr"/>
            <a:fld id="{12D39EAA-4E28-463F-9825-0792C837FE92}" type="slidenum">
              <a:rPr lang="en-GB" smtClean="0"/>
              <a:pPr algn="ctr"/>
              <a:t>37</a:t>
            </a:fld>
            <a:r>
              <a:rPr lang="en-GB"/>
              <a:t> / 52</a:t>
            </a:r>
            <a:endParaRPr lang="en-GB" dirty="0"/>
          </a:p>
        </p:txBody>
      </p:sp>
    </p:spTree>
    <p:extLst>
      <p:ext uri="{BB962C8B-B14F-4D97-AF65-F5344CB8AC3E}">
        <p14:creationId xmlns:p14="http://schemas.microsoft.com/office/powerpoint/2010/main" val="2834125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E1C-DAC3-4766-B074-038782B85CFB}"/>
              </a:ext>
            </a:extLst>
          </p:cNvPr>
          <p:cNvSpPr>
            <a:spLocks noGrp="1"/>
          </p:cNvSpPr>
          <p:nvPr>
            <p:ph type="title"/>
          </p:nvPr>
        </p:nvSpPr>
        <p:spPr>
          <a:xfrm>
            <a:off x="179999" y="180000"/>
            <a:ext cx="11825035" cy="757130"/>
          </a:xfrm>
        </p:spPr>
        <p:txBody>
          <a:bodyPr/>
          <a:lstStyle/>
          <a:p>
            <a:r>
              <a:rPr lang="en-GB"/>
              <a:t>Pockels Cell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423A954-481A-4781-8501-57FF9CA5705D}"/>
                  </a:ext>
                </a:extLst>
              </p:cNvPr>
              <p:cNvSpPr txBox="1"/>
              <p:nvPr/>
            </p:nvSpPr>
            <p:spPr>
              <a:xfrm>
                <a:off x="1064088" y="1476499"/>
                <a:ext cx="9500101" cy="476221"/>
              </a:xfrm>
              <a:prstGeom prst="rect">
                <a:avLst/>
              </a:prstGeom>
              <a:noFill/>
            </p:spPr>
            <p:txBody>
              <a:bodyPr wrap="none" rtlCol="0">
                <a:spAutoFit/>
              </a:bodyPr>
              <a:lstStyle/>
              <a:p>
                <a:r>
                  <a:rPr lang="en-GB"/>
                  <a:t>Let consider again a non linear crystal with </a:t>
                </a:r>
                <a14:m>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rPr>
                          <m:t>𝜒</m:t>
                        </m:r>
                      </m:e>
                      <m:sub>
                        <m:r>
                          <a:rPr lang="en-GB" i="1" smtClean="0">
                            <a:latin typeface="Cambria Math" panose="02040503050406030204" pitchFamily="18" charset="0"/>
                          </a:rPr>
                          <m:t>𝑖𝑗𝑘</m:t>
                        </m:r>
                      </m:sub>
                      <m:sup>
                        <m:r>
                          <a:rPr lang="en-GB" i="1" smtClean="0">
                            <a:latin typeface="Cambria Math" panose="02040503050406030204" pitchFamily="18" charset="0"/>
                          </a:rPr>
                          <m:t>(2)</m:t>
                        </m:r>
                      </m:sup>
                    </m:sSub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r>
                  <a:rPr lang="en-GB"/>
                  <a:t> but with a static Electric field and a plane wave</a:t>
                </a:r>
              </a:p>
            </p:txBody>
          </p:sp>
        </mc:Choice>
        <mc:Fallback xmlns="">
          <p:sp>
            <p:nvSpPr>
              <p:cNvPr id="3" name="TextBox 2">
                <a:extLst>
                  <a:ext uri="{FF2B5EF4-FFF2-40B4-BE49-F238E27FC236}">
                    <a16:creationId xmlns:a16="http://schemas.microsoft.com/office/drawing/2014/main" id="{A423A954-481A-4781-8501-57FF9CA5705D}"/>
                  </a:ext>
                </a:extLst>
              </p:cNvPr>
              <p:cNvSpPr txBox="1">
                <a:spLocks noRot="1" noChangeAspect="1" noMove="1" noResize="1" noEditPoints="1" noAdjustHandles="1" noChangeArrowheads="1" noChangeShapeType="1" noTextEdit="1"/>
              </p:cNvSpPr>
              <p:nvPr/>
            </p:nvSpPr>
            <p:spPr>
              <a:xfrm>
                <a:off x="1064088" y="1476499"/>
                <a:ext cx="9500101" cy="476221"/>
              </a:xfrm>
              <a:prstGeom prst="rect">
                <a:avLst/>
              </a:prstGeom>
              <a:blipFill>
                <a:blip r:embed="rId2"/>
                <a:stretch>
                  <a:fillRect l="-578" b="-10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A9B6F4-4633-4829-B54E-8C6918FF005C}"/>
                  </a:ext>
                </a:extLst>
              </p:cNvPr>
              <p:cNvSpPr txBox="1"/>
              <p:nvPr/>
            </p:nvSpPr>
            <p:spPr>
              <a:xfrm>
                <a:off x="4318761" y="2411596"/>
                <a:ext cx="3640035" cy="281937"/>
              </a:xfrm>
              <a:prstGeom prst="rect">
                <a:avLst/>
              </a:prstGeom>
              <a:noFill/>
            </p:spPr>
            <p:txBody>
              <a:bodyPr wrap="none" lIns="0" tIns="0" rIns="0" bIns="0" rtlCol="0">
                <a:spAutoFit/>
              </a:bodyPr>
              <a:lstStyle/>
              <a:p>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it-IT" b="0" i="1" smtClean="0">
                                <a:latin typeface="Cambria Math" panose="02040503050406030204" pitchFamily="18" charset="0"/>
                              </a:rPr>
                              <m:t>𝐸</m:t>
                            </m:r>
                          </m:e>
                        </m:acc>
                      </m:e>
                      <m:sub>
                        <m:r>
                          <a:rPr lang="it-IT"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𝑖</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𝑖</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r>
                          <a:rPr lang="en-GB" b="0" i="1" smtClean="0">
                            <a:latin typeface="Cambria Math" panose="02040503050406030204" pitchFamily="18" charset="0"/>
                          </a:rPr>
                          <m:t>𝑡</m:t>
                        </m:r>
                        <m:r>
                          <a:rPr lang="en-GB" b="0" i="1" smtClean="0">
                            <a:latin typeface="Cambria Math" panose="02040503050406030204" pitchFamily="18" charset="0"/>
                          </a:rPr>
                          <m:t>)</m:t>
                        </m:r>
                      </m:e>
                    </m:func>
                  </m:oMath>
                </a14:m>
                <a:r>
                  <a:rPr lang="en-GB" dirty="0"/>
                  <a:t> + </a:t>
                </a:r>
                <a14:m>
                  <m:oMath xmlns:m="http://schemas.openxmlformats.org/officeDocument/2006/math">
                    <m:sSub>
                      <m:sSubPr>
                        <m:ctrlPr>
                          <a:rPr lang="en-GB" i="1">
                            <a:latin typeface="Cambria Math" panose="02040503050406030204" pitchFamily="18" charset="0"/>
                          </a:rPr>
                        </m:ctrlPr>
                      </m:sSubPr>
                      <m:e>
                        <m:r>
                          <a:rPr lang="it-IT" b="0" i="1" smtClean="0">
                            <a:latin typeface="Cambria Math" panose="02040503050406030204" pitchFamily="18" charset="0"/>
                          </a:rPr>
                          <m:t>𝐸</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oMath>
                </a14:m>
                <a:endParaRPr lang="en-GB" dirty="0"/>
              </a:p>
            </p:txBody>
          </p:sp>
        </mc:Choice>
        <mc:Fallback xmlns="">
          <p:sp>
            <p:nvSpPr>
              <p:cNvPr id="4" name="TextBox 3">
                <a:extLst>
                  <a:ext uri="{FF2B5EF4-FFF2-40B4-BE49-F238E27FC236}">
                    <a16:creationId xmlns:a16="http://schemas.microsoft.com/office/drawing/2014/main" id="{D1A9B6F4-4633-4829-B54E-8C6918FF005C}"/>
                  </a:ext>
                </a:extLst>
              </p:cNvPr>
              <p:cNvSpPr txBox="1">
                <a:spLocks noRot="1" noChangeAspect="1" noMove="1" noResize="1" noEditPoints="1" noAdjustHandles="1" noChangeArrowheads="1" noChangeShapeType="1" noTextEdit="1"/>
              </p:cNvSpPr>
              <p:nvPr/>
            </p:nvSpPr>
            <p:spPr>
              <a:xfrm>
                <a:off x="4318761" y="2411596"/>
                <a:ext cx="3640035" cy="281937"/>
              </a:xfrm>
              <a:prstGeom prst="rect">
                <a:avLst/>
              </a:prstGeom>
              <a:blipFill>
                <a:blip r:embed="rId3"/>
                <a:stretch>
                  <a:fillRect l="-2174" t="-26087" b="-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D35ECD-870C-4495-B2E7-B0FC9CD53072}"/>
                  </a:ext>
                </a:extLst>
              </p:cNvPr>
              <p:cNvSpPr txBox="1"/>
              <p:nvPr/>
            </p:nvSpPr>
            <p:spPr>
              <a:xfrm>
                <a:off x="4736215" y="3147471"/>
                <a:ext cx="2712602"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0</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𝜒</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i="1" smtClean="0">
                                  <a:latin typeface="Cambria Math" panose="02040503050406030204" pitchFamily="18" charset="0"/>
                                </a:rPr>
                                <m:t>𝜒</m:t>
                              </m:r>
                            </m:e>
                            <m:sub>
                              <m:r>
                                <a:rPr lang="en-GB" b="0" i="1" smtClean="0">
                                  <a:latin typeface="Cambria Math" panose="02040503050406030204" pitchFamily="18" charset="0"/>
                                </a:rPr>
                                <m:t>𝑖𝑗𝑘</m:t>
                              </m:r>
                            </m:sub>
                            <m:sup>
                              <m:r>
                                <a:rPr lang="en-GB" b="0" i="1" smtClean="0">
                                  <a:latin typeface="Cambria Math" panose="02040503050406030204" pitchFamily="18" charset="0"/>
                                </a:rPr>
                                <m:t>(2)</m:t>
                              </m:r>
                            </m:sup>
                          </m:sSubSup>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it-IT" b="0" i="1" smtClean="0">
                                  <a:latin typeface="Cambria Math" panose="02040503050406030204" pitchFamily="18" charset="0"/>
                                </a:rPr>
                                <m:t>𝐸</m:t>
                              </m:r>
                            </m:e>
                            <m:sub>
                              <m:r>
                                <a:rPr lang="en-GB" b="0" i="1" smtClean="0">
                                  <a:latin typeface="Cambria Math" panose="02040503050406030204" pitchFamily="18" charset="0"/>
                                </a:rPr>
                                <m:t>𝑘</m:t>
                              </m:r>
                            </m:sub>
                          </m:sSub>
                        </m:e>
                      </m:d>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𝐴</m:t>
                          </m:r>
                        </m:e>
                        <m:sub>
                          <m:r>
                            <a:rPr lang="en-GB" b="0" i="1" smtClean="0">
                              <a:latin typeface="Cambria Math" panose="02040503050406030204" pitchFamily="18" charset="0"/>
                              <a:ea typeface="Cambria Math" panose="02040503050406030204" pitchFamily="18" charset="0"/>
                            </a:rPr>
                            <m:t>𝑗</m:t>
                          </m:r>
                        </m:sub>
                      </m:sSub>
                    </m:oMath>
                  </m:oMathPara>
                </a14:m>
                <a:endParaRPr lang="en-GB" dirty="0"/>
              </a:p>
            </p:txBody>
          </p:sp>
        </mc:Choice>
        <mc:Fallback xmlns="">
          <p:sp>
            <p:nvSpPr>
              <p:cNvPr id="5" name="TextBox 4">
                <a:extLst>
                  <a:ext uri="{FF2B5EF4-FFF2-40B4-BE49-F238E27FC236}">
                    <a16:creationId xmlns:a16="http://schemas.microsoft.com/office/drawing/2014/main" id="{84D35ECD-870C-4495-B2E7-B0FC9CD53072}"/>
                  </a:ext>
                </a:extLst>
              </p:cNvPr>
              <p:cNvSpPr txBox="1">
                <a:spLocks noRot="1" noChangeAspect="1" noMove="1" noResize="1" noEditPoints="1" noAdjustHandles="1" noChangeArrowheads="1" noChangeShapeType="1" noTextEdit="1"/>
              </p:cNvSpPr>
              <p:nvPr/>
            </p:nvSpPr>
            <p:spPr>
              <a:xfrm>
                <a:off x="4736215" y="3147471"/>
                <a:ext cx="2712602" cy="414537"/>
              </a:xfrm>
              <a:prstGeom prst="rect">
                <a:avLst/>
              </a:prstGeom>
              <a:blipFill>
                <a:blip r:embed="rId4"/>
                <a:stretch>
                  <a:fillRect l="-225" b="-14706"/>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0B3D13BF-9C14-464B-804C-47B2C4848D90}"/>
              </a:ext>
            </a:extLst>
          </p:cNvPr>
          <p:cNvSpPr txBox="1"/>
          <p:nvPr/>
        </p:nvSpPr>
        <p:spPr>
          <a:xfrm>
            <a:off x="1064088" y="4020884"/>
            <a:ext cx="10224274" cy="369332"/>
          </a:xfrm>
          <a:prstGeom prst="rect">
            <a:avLst/>
          </a:prstGeom>
          <a:noFill/>
        </p:spPr>
        <p:txBody>
          <a:bodyPr wrap="none" rtlCol="0">
            <a:spAutoFit/>
          </a:bodyPr>
          <a:lstStyle/>
          <a:p>
            <a:r>
              <a:rPr lang="en-GB" dirty="0"/>
              <a:t>The static electric field, if strong enough, can change the refractive index of the material for the plane wave</a:t>
            </a:r>
          </a:p>
        </p:txBody>
      </p:sp>
      <p:sp>
        <p:nvSpPr>
          <p:cNvPr id="7" name="TextBox 6">
            <a:extLst>
              <a:ext uri="{FF2B5EF4-FFF2-40B4-BE49-F238E27FC236}">
                <a16:creationId xmlns:a16="http://schemas.microsoft.com/office/drawing/2014/main" id="{B7D624E3-88B4-48BF-BCD5-6019937F888E}"/>
              </a:ext>
            </a:extLst>
          </p:cNvPr>
          <p:cNvSpPr txBox="1"/>
          <p:nvPr/>
        </p:nvSpPr>
        <p:spPr>
          <a:xfrm>
            <a:off x="1064088" y="4709631"/>
            <a:ext cx="6808595" cy="369332"/>
          </a:xfrm>
          <a:prstGeom prst="rect">
            <a:avLst/>
          </a:prstGeom>
          <a:noFill/>
        </p:spPr>
        <p:txBody>
          <a:bodyPr wrap="none" rtlCol="0">
            <a:spAutoFit/>
          </a:bodyPr>
          <a:lstStyle/>
          <a:p>
            <a:r>
              <a:rPr lang="en-GB"/>
              <a:t>More important, it can change the refractive index for one polarization</a:t>
            </a:r>
          </a:p>
        </p:txBody>
      </p:sp>
      <p:sp>
        <p:nvSpPr>
          <p:cNvPr id="9" name="Slide Number Placeholder 8">
            <a:extLst>
              <a:ext uri="{FF2B5EF4-FFF2-40B4-BE49-F238E27FC236}">
                <a16:creationId xmlns:a16="http://schemas.microsoft.com/office/drawing/2014/main" id="{61B50544-3E05-417C-BC63-2B263D781E42}"/>
              </a:ext>
            </a:extLst>
          </p:cNvPr>
          <p:cNvSpPr>
            <a:spLocks noGrp="1"/>
          </p:cNvSpPr>
          <p:nvPr>
            <p:ph type="sldNum" sz="quarter" idx="10"/>
          </p:nvPr>
        </p:nvSpPr>
        <p:spPr/>
        <p:txBody>
          <a:bodyPr/>
          <a:lstStyle/>
          <a:p>
            <a:pPr algn="ctr"/>
            <a:fld id="{12D39EAA-4E28-463F-9825-0792C837FE92}" type="slidenum">
              <a:rPr lang="en-GB" smtClean="0"/>
              <a:pPr algn="ctr"/>
              <a:t>38</a:t>
            </a:fld>
            <a:r>
              <a:rPr lang="en-GB"/>
              <a:t> / 52</a:t>
            </a:r>
            <a:endParaRPr lang="en-GB" dirty="0"/>
          </a:p>
        </p:txBody>
      </p:sp>
    </p:spTree>
    <p:extLst>
      <p:ext uri="{BB962C8B-B14F-4D97-AF65-F5344CB8AC3E}">
        <p14:creationId xmlns:p14="http://schemas.microsoft.com/office/powerpoint/2010/main" val="408417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2B0B-71B2-4F91-9AA4-A17A3D9A4FA0}"/>
              </a:ext>
            </a:extLst>
          </p:cNvPr>
          <p:cNvSpPr>
            <a:spLocks noGrp="1"/>
          </p:cNvSpPr>
          <p:nvPr>
            <p:ph type="title"/>
          </p:nvPr>
        </p:nvSpPr>
        <p:spPr>
          <a:xfrm>
            <a:off x="179999" y="180000"/>
            <a:ext cx="11825035" cy="757130"/>
          </a:xfrm>
        </p:spPr>
        <p:txBody>
          <a:bodyPr/>
          <a:lstStyle/>
          <a:p>
            <a:r>
              <a:rPr lang="en-GB" dirty="0"/>
              <a:t>Pockels Cell - 2</a:t>
            </a:r>
          </a:p>
        </p:txBody>
      </p:sp>
      <p:grpSp>
        <p:nvGrpSpPr>
          <p:cNvPr id="51" name="Group 50">
            <a:extLst>
              <a:ext uri="{FF2B5EF4-FFF2-40B4-BE49-F238E27FC236}">
                <a16:creationId xmlns:a16="http://schemas.microsoft.com/office/drawing/2014/main" id="{CDB976EF-F50C-457F-9581-E886128ADDEB}"/>
              </a:ext>
            </a:extLst>
          </p:cNvPr>
          <p:cNvGrpSpPr/>
          <p:nvPr/>
        </p:nvGrpSpPr>
        <p:grpSpPr>
          <a:xfrm>
            <a:off x="1501476" y="1273700"/>
            <a:ext cx="9189049" cy="3442930"/>
            <a:chOff x="1538083" y="1273700"/>
            <a:chExt cx="9189049" cy="3442930"/>
          </a:xfrm>
        </p:grpSpPr>
        <p:sp>
          <p:nvSpPr>
            <p:cNvPr id="3" name="TextBox 2">
              <a:extLst>
                <a:ext uri="{FF2B5EF4-FFF2-40B4-BE49-F238E27FC236}">
                  <a16:creationId xmlns:a16="http://schemas.microsoft.com/office/drawing/2014/main" id="{993F2E6A-CFC3-4F91-9221-993773083895}"/>
                </a:ext>
              </a:extLst>
            </p:cNvPr>
            <p:cNvSpPr txBox="1"/>
            <p:nvPr/>
          </p:nvSpPr>
          <p:spPr>
            <a:xfrm>
              <a:off x="1538083" y="2001531"/>
              <a:ext cx="8906349" cy="369332"/>
            </a:xfrm>
            <a:prstGeom prst="rect">
              <a:avLst/>
            </a:prstGeom>
            <a:noFill/>
          </p:spPr>
          <p:txBody>
            <a:bodyPr wrap="none" rtlCol="0">
              <a:spAutoFit/>
            </a:bodyPr>
            <a:lstStyle/>
            <a:p>
              <a:pPr algn="just"/>
              <a:r>
                <a:rPr lang="en-GB" dirty="0"/>
                <a:t>If the polarization of the light is on the </a:t>
              </a:r>
              <a:r>
                <a:rPr lang="en-GB" i="1" dirty="0"/>
                <a:t>y</a:t>
              </a:r>
              <a:r>
                <a:rPr lang="en-GB" dirty="0"/>
                <a:t> axis, it can be used to change the phase of the beam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3121DE-661B-494E-AAD1-DC245507A6DC}"/>
                    </a:ext>
                  </a:extLst>
                </p:cNvPr>
                <p:cNvSpPr txBox="1"/>
                <p:nvPr/>
              </p:nvSpPr>
              <p:spPr>
                <a:xfrm>
                  <a:off x="1538083" y="1273700"/>
                  <a:ext cx="4382162" cy="391261"/>
                </a:xfrm>
                <a:prstGeom prst="rect">
                  <a:avLst/>
                </a:prstGeom>
                <a:noFill/>
              </p:spPr>
              <p:txBody>
                <a:bodyPr wrap="none" rtlCol="0">
                  <a:spAutoFit/>
                </a:bodyPr>
                <a:lstStyle/>
                <a:p>
                  <a:pPr algn="just"/>
                  <a:r>
                    <a:rPr lang="en-GB" dirty="0"/>
                    <a:t>Let suppose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𝑥</m:t>
                          </m:r>
                        </m:sub>
                      </m:sSub>
                      <m:r>
                        <a:rPr lang="en-GB" b="0" i="1" smtClean="0">
                          <a:latin typeface="Cambria Math" panose="02040503050406030204" pitchFamily="18" charset="0"/>
                        </a:rPr>
                        <m:t>=</m:t>
                      </m:r>
                      <m:r>
                        <a:rPr lang="en-GB" b="0" i="1" smtClean="0">
                          <a:latin typeface="Cambria Math" panose="02040503050406030204" pitchFamily="18" charset="0"/>
                        </a:rPr>
                        <m:t>𝑛</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𝐵</m:t>
                      </m:r>
                    </m:oMath>
                  </a14:m>
                  <a:endParaRPr lang="en-GB" dirty="0"/>
                </a:p>
              </p:txBody>
            </p:sp>
          </mc:Choice>
          <mc:Fallback xmlns="">
            <p:sp>
              <p:nvSpPr>
                <p:cNvPr id="4" name="TextBox 3">
                  <a:extLst>
                    <a:ext uri="{FF2B5EF4-FFF2-40B4-BE49-F238E27FC236}">
                      <a16:creationId xmlns:a16="http://schemas.microsoft.com/office/drawing/2014/main" id="{A13121DE-661B-494E-AAD1-DC245507A6DC}"/>
                    </a:ext>
                  </a:extLst>
                </p:cNvPr>
                <p:cNvSpPr txBox="1">
                  <a:spLocks noRot="1" noChangeAspect="1" noMove="1" noResize="1" noEditPoints="1" noAdjustHandles="1" noChangeArrowheads="1" noChangeShapeType="1" noTextEdit="1"/>
                </p:cNvSpPr>
                <p:nvPr/>
              </p:nvSpPr>
              <p:spPr>
                <a:xfrm>
                  <a:off x="1538083" y="1273700"/>
                  <a:ext cx="4382162" cy="391261"/>
                </a:xfrm>
                <a:prstGeom prst="rect">
                  <a:avLst/>
                </a:prstGeom>
                <a:blipFill>
                  <a:blip r:embed="rId2"/>
                  <a:stretch>
                    <a:fillRect l="-1113" t="-7813" b="-20313"/>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6EC3B4C-B40D-4978-86AA-162A97BDACAF}"/>
                </a:ext>
              </a:extLst>
            </p:cNvPr>
            <p:cNvSpPr txBox="1"/>
            <p:nvPr/>
          </p:nvSpPr>
          <p:spPr>
            <a:xfrm>
              <a:off x="1538083" y="4070299"/>
              <a:ext cx="9189049" cy="646331"/>
            </a:xfrm>
            <a:prstGeom prst="rect">
              <a:avLst/>
            </a:prstGeom>
            <a:noFill/>
          </p:spPr>
          <p:txBody>
            <a:bodyPr wrap="square" rtlCol="0">
              <a:spAutoFit/>
            </a:bodyPr>
            <a:lstStyle/>
            <a:p>
              <a:pPr algn="just"/>
              <a:r>
                <a:rPr lang="en-GB" dirty="0"/>
                <a:t>If the polarization of the light is at 45° with respect the </a:t>
              </a:r>
              <a:r>
                <a:rPr lang="en-GB" i="1" dirty="0"/>
                <a:t>y</a:t>
              </a:r>
              <a:r>
                <a:rPr lang="en-GB" dirty="0"/>
                <a:t> axis, it can be used change the polarization, up to turn it of 90°, and to modulate the amplitude</a:t>
              </a:r>
            </a:p>
          </p:txBody>
        </p:sp>
      </p:grpSp>
      <p:grpSp>
        <p:nvGrpSpPr>
          <p:cNvPr id="48" name="Group 47">
            <a:extLst>
              <a:ext uri="{FF2B5EF4-FFF2-40B4-BE49-F238E27FC236}">
                <a16:creationId xmlns:a16="http://schemas.microsoft.com/office/drawing/2014/main" id="{033AB6A0-8AD0-48E4-937B-E8C946188A74}"/>
              </a:ext>
            </a:extLst>
          </p:cNvPr>
          <p:cNvGrpSpPr/>
          <p:nvPr/>
        </p:nvGrpSpPr>
        <p:grpSpPr>
          <a:xfrm>
            <a:off x="1560563" y="2707433"/>
            <a:ext cx="9070874" cy="1026296"/>
            <a:chOff x="1928479" y="3072902"/>
            <a:chExt cx="9070874" cy="1026296"/>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113E8A-9377-4D12-A408-66EFF65300A6}"/>
                    </a:ext>
                  </a:extLst>
                </p:cNvPr>
                <p:cNvSpPr txBox="1"/>
                <p:nvPr/>
              </p:nvSpPr>
              <p:spPr>
                <a:xfrm>
                  <a:off x="6311788" y="3262885"/>
                  <a:ext cx="4687565" cy="646331"/>
                </a:xfrm>
                <a:prstGeom prst="rect">
                  <a:avLst/>
                </a:prstGeom>
                <a:noFill/>
              </p:spPr>
              <p:txBody>
                <a:bodyPr wrap="none" rtlCol="0">
                  <a:spAutoFit/>
                </a:bodyPr>
                <a:lstStyle/>
                <a:p>
                  <a:r>
                    <a:rPr lang="en-GB" dirty="0"/>
                    <a:t>For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=1064</m:t>
                      </m:r>
                      <m:r>
                        <a:rPr lang="en-GB" b="0" i="1" smtClean="0">
                          <a:latin typeface="Cambria Math" panose="02040503050406030204" pitchFamily="18" charset="0"/>
                        </a:rPr>
                        <m:t>𝑛𝑚</m:t>
                      </m:r>
                      <m:r>
                        <a:rPr lang="en-GB" b="0" i="1" smtClean="0">
                          <a:latin typeface="Cambria Math" panose="02040503050406030204" pitchFamily="18" charset="0"/>
                        </a:rPr>
                        <m:t>, </m:t>
                      </m:r>
                      <m:r>
                        <a:rPr lang="en-GB" b="0" i="1" smtClean="0">
                          <a:latin typeface="Cambria Math" panose="02040503050406030204" pitchFamily="18" charset="0"/>
                        </a:rPr>
                        <m:t>𝐿</m:t>
                      </m:r>
                      <m:r>
                        <a:rPr lang="en-GB" b="0" i="1" smtClean="0">
                          <a:latin typeface="Cambria Math" panose="02040503050406030204" pitchFamily="18" charset="0"/>
                        </a:rPr>
                        <m:t>=20</m:t>
                      </m:r>
                      <m:r>
                        <a:rPr lang="en-GB" b="0" i="1" smtClean="0">
                          <a:latin typeface="Cambria Math" panose="02040503050406030204" pitchFamily="18" charset="0"/>
                        </a:rPr>
                        <m:t>𝑚𝑚</m:t>
                      </m:r>
                      <m:r>
                        <a:rPr lang="en-GB" b="0" i="1" smtClean="0">
                          <a:latin typeface="Cambria Math" panose="02040503050406030204" pitchFamily="18" charset="0"/>
                        </a:rPr>
                        <m:t>, </m:t>
                      </m:r>
                      <m:r>
                        <a:rPr lang="en-GB" b="0" i="1" smtClean="0">
                          <a:latin typeface="Cambria Math" panose="02040503050406030204" pitchFamily="18" charset="0"/>
                        </a:rPr>
                        <m:t>𝑠</m:t>
                      </m:r>
                      <m:r>
                        <a:rPr lang="en-GB" b="0" i="1" smtClean="0">
                          <a:latin typeface="Cambria Math" panose="02040503050406030204" pitchFamily="18" charset="0"/>
                        </a:rPr>
                        <m:t>=5</m:t>
                      </m:r>
                      <m:r>
                        <a:rPr lang="en-GB" b="0" i="1" smtClean="0">
                          <a:latin typeface="Cambria Math" panose="02040503050406030204" pitchFamily="18" charset="0"/>
                        </a:rPr>
                        <m:t>𝑚𝑚</m:t>
                      </m:r>
                      <m:r>
                        <a:rPr lang="en-GB" b="0" i="1" smtClean="0">
                          <a:latin typeface="Cambria Math" panose="02040503050406030204" pitchFamily="18" charset="0"/>
                        </a:rPr>
                        <m:t>, </m:t>
                      </m:r>
                      <m:r>
                        <a:rPr lang="en-GB" b="0" i="1" smtClean="0">
                          <a:latin typeface="Cambria Math" panose="02040503050406030204" pitchFamily="18" charset="0"/>
                        </a:rPr>
                        <m:t>𝜑</m:t>
                      </m:r>
                      <m:r>
                        <a:rPr lang="en-GB" b="0" i="1" smtClean="0">
                          <a:latin typeface="Cambria Math" panose="02040503050406030204" pitchFamily="18" charset="0"/>
                        </a:rPr>
                        <m:t>=</m:t>
                      </m:r>
                      <m:r>
                        <a:rPr lang="en-GB" b="0" i="1" smtClean="0">
                          <a:latin typeface="Cambria Math" panose="02040503050406030204" pitchFamily="18" charset="0"/>
                        </a:rPr>
                        <m:t>𝜋</m:t>
                      </m:r>
                    </m:oMath>
                  </a14:m>
                  <a:endParaRPr lang="en-GB" b="0" dirty="0"/>
                </a:p>
                <a:p>
                  <a:r>
                    <a:rPr lang="en-GB" dirty="0"/>
                    <a:t>It requires 900V</a:t>
                  </a:r>
                </a:p>
              </p:txBody>
            </p:sp>
          </mc:Choice>
          <mc:Fallback xmlns="">
            <p:sp>
              <p:nvSpPr>
                <p:cNvPr id="18" name="TextBox 17">
                  <a:extLst>
                    <a:ext uri="{FF2B5EF4-FFF2-40B4-BE49-F238E27FC236}">
                      <a16:creationId xmlns:a16="http://schemas.microsoft.com/office/drawing/2014/main" id="{26113E8A-9377-4D12-A408-66EFF65300A6}"/>
                    </a:ext>
                  </a:extLst>
                </p:cNvPr>
                <p:cNvSpPr txBox="1">
                  <a:spLocks noRot="1" noChangeAspect="1" noMove="1" noResize="1" noEditPoints="1" noAdjustHandles="1" noChangeArrowheads="1" noChangeShapeType="1" noTextEdit="1"/>
                </p:cNvSpPr>
                <p:nvPr/>
              </p:nvSpPr>
              <p:spPr>
                <a:xfrm>
                  <a:off x="6311788" y="3262885"/>
                  <a:ext cx="4687565" cy="646331"/>
                </a:xfrm>
                <a:prstGeom prst="rect">
                  <a:avLst/>
                </a:prstGeom>
                <a:blipFill>
                  <a:blip r:embed="rId3"/>
                  <a:stretch>
                    <a:fillRect l="-1040" t="-4717" b="-14151"/>
                  </a:stretch>
                </a:blipFill>
              </p:spPr>
              <p:txBody>
                <a:bodyPr/>
                <a:lstStyle/>
                <a:p>
                  <a:r>
                    <a:rPr lang="en-GB">
                      <a:noFill/>
                    </a:rPr>
                    <a:t> </a:t>
                  </a:r>
                </a:p>
              </p:txBody>
            </p:sp>
          </mc:Fallback>
        </mc:AlternateContent>
        <p:grpSp>
          <p:nvGrpSpPr>
            <p:cNvPr id="47" name="Group 46">
              <a:extLst>
                <a:ext uri="{FF2B5EF4-FFF2-40B4-BE49-F238E27FC236}">
                  <a16:creationId xmlns:a16="http://schemas.microsoft.com/office/drawing/2014/main" id="{6D790095-B402-4507-B752-4BE6BF479E72}"/>
                </a:ext>
              </a:extLst>
            </p:cNvPr>
            <p:cNvGrpSpPr/>
            <p:nvPr/>
          </p:nvGrpSpPr>
          <p:grpSpPr>
            <a:xfrm>
              <a:off x="1928479" y="3072902"/>
              <a:ext cx="3402312" cy="1026296"/>
              <a:chOff x="1928479" y="3083094"/>
              <a:chExt cx="3402312" cy="1026296"/>
            </a:xfrm>
          </p:grpSpPr>
          <p:sp>
            <p:nvSpPr>
              <p:cNvPr id="8" name="Rectangle 7">
                <a:extLst>
                  <a:ext uri="{FF2B5EF4-FFF2-40B4-BE49-F238E27FC236}">
                    <a16:creationId xmlns:a16="http://schemas.microsoft.com/office/drawing/2014/main" id="{E1CC8D5A-5456-4C4D-B17F-C2272C4D2300}"/>
                  </a:ext>
                </a:extLst>
              </p:cNvPr>
              <p:cNvSpPr/>
              <p:nvPr/>
            </p:nvSpPr>
            <p:spPr>
              <a:xfrm>
                <a:off x="2670375" y="3125974"/>
                <a:ext cx="1511736" cy="5947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LiNdO</a:t>
                </a:r>
                <a:r>
                  <a:rPr lang="en-GB" baseline="-25000" dirty="0"/>
                  <a:t>3</a:t>
                </a:r>
                <a:r>
                  <a:rPr lang="en-GB" dirty="0"/>
                  <a:t> </a:t>
                </a:r>
              </a:p>
            </p:txBody>
          </p:sp>
          <p:cxnSp>
            <p:nvCxnSpPr>
              <p:cNvPr id="7" name="Straight Arrow Connector 6">
                <a:extLst>
                  <a:ext uri="{FF2B5EF4-FFF2-40B4-BE49-F238E27FC236}">
                    <a16:creationId xmlns:a16="http://schemas.microsoft.com/office/drawing/2014/main" id="{A3A73F47-41EF-4319-B19F-8F5D4619E867}"/>
                  </a:ext>
                </a:extLst>
              </p:cNvPr>
              <p:cNvCxnSpPr>
                <a:cxnSpLocks/>
              </p:cNvCxnSpPr>
              <p:nvPr/>
            </p:nvCxnSpPr>
            <p:spPr>
              <a:xfrm flipV="1">
                <a:off x="3057318" y="3192291"/>
                <a:ext cx="0" cy="46213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C95AEF-AE9C-41A5-83E3-22C1DBA6DAF1}"/>
                  </a:ext>
                </a:extLst>
              </p:cNvPr>
              <p:cNvCxnSpPr/>
              <p:nvPr/>
            </p:nvCxnSpPr>
            <p:spPr>
              <a:xfrm>
                <a:off x="1928479" y="3452817"/>
                <a:ext cx="6149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09B1952-DEBE-4821-BF50-ACF7FF472EC8}"/>
                  </a:ext>
                </a:extLst>
              </p:cNvPr>
              <p:cNvCxnSpPr/>
              <p:nvPr/>
            </p:nvCxnSpPr>
            <p:spPr>
              <a:xfrm flipV="1">
                <a:off x="1928479" y="3125974"/>
                <a:ext cx="0" cy="32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8A56B7-1363-4BBF-9C74-323B6CCB1786}"/>
                  </a:ext>
                </a:extLst>
              </p:cNvPr>
              <p:cNvSpPr txBox="1"/>
              <p:nvPr/>
            </p:nvSpPr>
            <p:spPr>
              <a:xfrm>
                <a:off x="3331308" y="3740058"/>
                <a:ext cx="282450" cy="369332"/>
              </a:xfrm>
              <a:prstGeom prst="rect">
                <a:avLst/>
              </a:prstGeom>
              <a:noFill/>
            </p:spPr>
            <p:txBody>
              <a:bodyPr wrap="none" rtlCol="0">
                <a:spAutoFit/>
              </a:bodyPr>
              <a:lstStyle/>
              <a:p>
                <a:r>
                  <a:rPr lang="en-GB" i="1" dirty="0"/>
                  <a:t>L</a:t>
                </a:r>
              </a:p>
            </p:txBody>
          </p:sp>
          <p:sp>
            <p:nvSpPr>
              <p:cNvPr id="20" name="TextBox 19">
                <a:extLst>
                  <a:ext uri="{FF2B5EF4-FFF2-40B4-BE49-F238E27FC236}">
                    <a16:creationId xmlns:a16="http://schemas.microsoft.com/office/drawing/2014/main" id="{6BBADF84-1318-42DA-A7A9-2A4FE1CA6E00}"/>
                  </a:ext>
                </a:extLst>
              </p:cNvPr>
              <p:cNvSpPr txBox="1"/>
              <p:nvPr/>
            </p:nvSpPr>
            <p:spPr>
              <a:xfrm rot="16200000">
                <a:off x="4217646" y="3443962"/>
                <a:ext cx="274434" cy="369332"/>
              </a:xfrm>
              <a:prstGeom prst="rect">
                <a:avLst/>
              </a:prstGeom>
              <a:noFill/>
            </p:spPr>
            <p:txBody>
              <a:bodyPr wrap="none" rtlCol="0">
                <a:spAutoFit/>
              </a:bodyPr>
              <a:lstStyle/>
              <a:p>
                <a:r>
                  <a:rPr lang="en-GB" i="1" dirty="0"/>
                  <a:t>s</a:t>
                </a:r>
              </a:p>
            </p:txBody>
          </p:sp>
          <p:sp>
            <p:nvSpPr>
              <p:cNvPr id="11" name="TextBox 10">
                <a:extLst>
                  <a:ext uri="{FF2B5EF4-FFF2-40B4-BE49-F238E27FC236}">
                    <a16:creationId xmlns:a16="http://schemas.microsoft.com/office/drawing/2014/main" id="{BFC8FFF3-F3FF-4260-8E85-1FEA66F59E10}"/>
                  </a:ext>
                </a:extLst>
              </p:cNvPr>
              <p:cNvSpPr txBox="1"/>
              <p:nvPr/>
            </p:nvSpPr>
            <p:spPr>
              <a:xfrm rot="16200000">
                <a:off x="2764838" y="3238690"/>
                <a:ext cx="296876" cy="369332"/>
              </a:xfrm>
              <a:prstGeom prst="rect">
                <a:avLst/>
              </a:prstGeom>
              <a:noFill/>
            </p:spPr>
            <p:txBody>
              <a:bodyPr wrap="none" rtlCol="0">
                <a:spAutoFit/>
              </a:bodyPr>
              <a:lstStyle/>
              <a:p>
                <a:r>
                  <a:rPr lang="en-GB" i="1" dirty="0"/>
                  <a:t>E</a:t>
                </a:r>
              </a:p>
            </p:txBody>
          </p:sp>
          <p:cxnSp>
            <p:nvCxnSpPr>
              <p:cNvPr id="22" name="Straight Arrow Connector 21">
                <a:extLst>
                  <a:ext uri="{FF2B5EF4-FFF2-40B4-BE49-F238E27FC236}">
                    <a16:creationId xmlns:a16="http://schemas.microsoft.com/office/drawing/2014/main" id="{EBD4C12A-D1CE-48F5-94A1-8C903DB5EE2A}"/>
                  </a:ext>
                </a:extLst>
              </p:cNvPr>
              <p:cNvCxnSpPr/>
              <p:nvPr/>
            </p:nvCxnSpPr>
            <p:spPr>
              <a:xfrm>
                <a:off x="4715796" y="3457078"/>
                <a:ext cx="6149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DC1040-C963-4715-BAF7-C82FC8577BDE}"/>
                  </a:ext>
                </a:extLst>
              </p:cNvPr>
              <p:cNvCxnSpPr/>
              <p:nvPr/>
            </p:nvCxnSpPr>
            <p:spPr>
              <a:xfrm flipV="1">
                <a:off x="4715796" y="3130235"/>
                <a:ext cx="0" cy="32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6B6D9A-139B-48B3-81BD-858109097ABE}"/>
                      </a:ext>
                    </a:extLst>
                  </p:cNvPr>
                  <p:cNvSpPr txBox="1"/>
                  <p:nvPr/>
                </p:nvSpPr>
                <p:spPr>
                  <a:xfrm>
                    <a:off x="4947000" y="3083094"/>
                    <a:ext cx="2149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b="0" dirty="0"/>
                  </a:p>
                </p:txBody>
              </p:sp>
            </mc:Choice>
            <mc:Fallback xmlns="">
              <p:sp>
                <p:nvSpPr>
                  <p:cNvPr id="24" name="TextBox 23">
                    <a:extLst>
                      <a:ext uri="{FF2B5EF4-FFF2-40B4-BE49-F238E27FC236}">
                        <a16:creationId xmlns:a16="http://schemas.microsoft.com/office/drawing/2014/main" id="{986B6D9A-139B-48B3-81BD-858109097ABE}"/>
                      </a:ext>
                    </a:extLst>
                  </p:cNvPr>
                  <p:cNvSpPr txBox="1">
                    <a:spLocks noRot="1" noChangeAspect="1" noMove="1" noResize="1" noEditPoints="1" noAdjustHandles="1" noChangeArrowheads="1" noChangeShapeType="1" noTextEdit="1"/>
                  </p:cNvSpPr>
                  <p:nvPr/>
                </p:nvSpPr>
                <p:spPr>
                  <a:xfrm>
                    <a:off x="4947000" y="3083094"/>
                    <a:ext cx="214931" cy="276999"/>
                  </a:xfrm>
                  <a:prstGeom prst="rect">
                    <a:avLst/>
                  </a:prstGeom>
                  <a:blipFill>
                    <a:blip r:embed="rId4"/>
                    <a:stretch>
                      <a:fillRect l="-28571" r="-25714" b="-23913"/>
                    </a:stretch>
                  </a:blipFill>
                </p:spPr>
                <p:txBody>
                  <a:bodyPr/>
                  <a:lstStyle/>
                  <a:p>
                    <a:r>
                      <a:rPr lang="en-GB">
                        <a:noFill/>
                      </a:rPr>
                      <a:t> </a:t>
                    </a:r>
                  </a:p>
                </p:txBody>
              </p:sp>
            </mc:Fallback>
          </mc:AlternateContent>
        </p:grpSp>
      </p:grpSp>
      <p:grpSp>
        <p:nvGrpSpPr>
          <p:cNvPr id="50" name="Group 49">
            <a:extLst>
              <a:ext uri="{FF2B5EF4-FFF2-40B4-BE49-F238E27FC236}">
                <a16:creationId xmlns:a16="http://schemas.microsoft.com/office/drawing/2014/main" id="{EA3553BC-2574-4E2D-80AD-7E4FB4A1FED0}"/>
              </a:ext>
            </a:extLst>
          </p:cNvPr>
          <p:cNvGrpSpPr/>
          <p:nvPr/>
        </p:nvGrpSpPr>
        <p:grpSpPr>
          <a:xfrm>
            <a:off x="1392312" y="5053202"/>
            <a:ext cx="9407377" cy="1009203"/>
            <a:chOff x="1314413" y="5208557"/>
            <a:chExt cx="9407377" cy="1009203"/>
          </a:xfrm>
        </p:grpSpPr>
        <p:grpSp>
          <p:nvGrpSpPr>
            <p:cNvPr id="49" name="Group 48">
              <a:extLst>
                <a:ext uri="{FF2B5EF4-FFF2-40B4-BE49-F238E27FC236}">
                  <a16:creationId xmlns:a16="http://schemas.microsoft.com/office/drawing/2014/main" id="{B4D1D1B7-39F4-4962-BF6B-63A41E18800E}"/>
                </a:ext>
              </a:extLst>
            </p:cNvPr>
            <p:cNvGrpSpPr/>
            <p:nvPr/>
          </p:nvGrpSpPr>
          <p:grpSpPr>
            <a:xfrm>
              <a:off x="1314413" y="5208557"/>
              <a:ext cx="4507038" cy="1009203"/>
              <a:chOff x="1314413" y="5248500"/>
              <a:chExt cx="4507038" cy="1009203"/>
            </a:xfrm>
          </p:grpSpPr>
          <p:sp>
            <p:nvSpPr>
              <p:cNvPr id="26" name="Rectangle 25">
                <a:extLst>
                  <a:ext uri="{FF2B5EF4-FFF2-40B4-BE49-F238E27FC236}">
                    <a16:creationId xmlns:a16="http://schemas.microsoft.com/office/drawing/2014/main" id="{6E021A92-A3B5-424B-A991-A0A6ADC4672E}"/>
                  </a:ext>
                </a:extLst>
              </p:cNvPr>
              <p:cNvSpPr/>
              <p:nvPr/>
            </p:nvSpPr>
            <p:spPr>
              <a:xfrm>
                <a:off x="2728610" y="5248500"/>
                <a:ext cx="1453501" cy="5947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DKDP </a:t>
                </a:r>
              </a:p>
            </p:txBody>
          </p:sp>
          <p:cxnSp>
            <p:nvCxnSpPr>
              <p:cNvPr id="27" name="Straight Arrow Connector 26">
                <a:extLst>
                  <a:ext uri="{FF2B5EF4-FFF2-40B4-BE49-F238E27FC236}">
                    <a16:creationId xmlns:a16="http://schemas.microsoft.com/office/drawing/2014/main" id="{09F15146-80E3-4D48-A1AF-6C65C4EC7897}"/>
                  </a:ext>
                </a:extLst>
              </p:cNvPr>
              <p:cNvCxnSpPr>
                <a:cxnSpLocks/>
              </p:cNvCxnSpPr>
              <p:nvPr/>
            </p:nvCxnSpPr>
            <p:spPr>
              <a:xfrm flipV="1">
                <a:off x="2793454" y="5769630"/>
                <a:ext cx="528500" cy="731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BED9342-4A89-4B5F-BD97-D03AB3B4AF99}"/>
                  </a:ext>
                </a:extLst>
              </p:cNvPr>
              <p:cNvCxnSpPr/>
              <p:nvPr/>
            </p:nvCxnSpPr>
            <p:spPr>
              <a:xfrm>
                <a:off x="1314413" y="5575343"/>
                <a:ext cx="6149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DD757AE-0103-4C94-B836-304893CB5FB3}"/>
                  </a:ext>
                </a:extLst>
              </p:cNvPr>
              <p:cNvCxnSpPr/>
              <p:nvPr/>
            </p:nvCxnSpPr>
            <p:spPr>
              <a:xfrm flipV="1">
                <a:off x="1314413" y="5248500"/>
                <a:ext cx="0" cy="32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D3BBF85-2C09-4B99-8391-150C20C3368A}"/>
                  </a:ext>
                </a:extLst>
              </p:cNvPr>
              <p:cNvSpPr txBox="1"/>
              <p:nvPr/>
            </p:nvSpPr>
            <p:spPr>
              <a:xfrm>
                <a:off x="2842302" y="5429296"/>
                <a:ext cx="296876" cy="369332"/>
              </a:xfrm>
              <a:prstGeom prst="rect">
                <a:avLst/>
              </a:prstGeom>
              <a:noFill/>
            </p:spPr>
            <p:txBody>
              <a:bodyPr wrap="none" rtlCol="0">
                <a:spAutoFit/>
              </a:bodyPr>
              <a:lstStyle/>
              <a:p>
                <a:r>
                  <a:rPr lang="en-GB" i="1" dirty="0"/>
                  <a:t>E</a:t>
                </a:r>
              </a:p>
            </p:txBody>
          </p:sp>
          <p:grpSp>
            <p:nvGrpSpPr>
              <p:cNvPr id="38" name="Group 37">
                <a:extLst>
                  <a:ext uri="{FF2B5EF4-FFF2-40B4-BE49-F238E27FC236}">
                    <a16:creationId xmlns:a16="http://schemas.microsoft.com/office/drawing/2014/main" id="{1BD59FCE-2632-4E0D-AE35-D57A3372695B}"/>
                  </a:ext>
                </a:extLst>
              </p:cNvPr>
              <p:cNvGrpSpPr/>
              <p:nvPr/>
            </p:nvGrpSpPr>
            <p:grpSpPr>
              <a:xfrm>
                <a:off x="2098412" y="5352881"/>
                <a:ext cx="445062" cy="439545"/>
                <a:chOff x="2098412" y="5352881"/>
                <a:chExt cx="445062" cy="439545"/>
              </a:xfrm>
            </p:grpSpPr>
            <p:sp>
              <p:nvSpPr>
                <p:cNvPr id="35" name="Rectangle 34">
                  <a:extLst>
                    <a:ext uri="{FF2B5EF4-FFF2-40B4-BE49-F238E27FC236}">
                      <a16:creationId xmlns:a16="http://schemas.microsoft.com/office/drawing/2014/main" id="{7132712B-9664-437F-B719-FB3AC0EC1A49}"/>
                    </a:ext>
                  </a:extLst>
                </p:cNvPr>
                <p:cNvSpPr/>
                <p:nvPr/>
              </p:nvSpPr>
              <p:spPr>
                <a:xfrm>
                  <a:off x="2103929" y="5352881"/>
                  <a:ext cx="439545" cy="439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Connector 36">
                  <a:extLst>
                    <a:ext uri="{FF2B5EF4-FFF2-40B4-BE49-F238E27FC236}">
                      <a16:creationId xmlns:a16="http://schemas.microsoft.com/office/drawing/2014/main" id="{ACAB13C4-7D1B-4887-A369-86F8F796F301}"/>
                    </a:ext>
                  </a:extLst>
                </p:cNvPr>
                <p:cNvCxnSpPr/>
                <p:nvPr/>
              </p:nvCxnSpPr>
              <p:spPr>
                <a:xfrm>
                  <a:off x="2098412" y="5352881"/>
                  <a:ext cx="439544" cy="439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46985016-CA43-4255-9291-A0254D24A22C}"/>
                  </a:ext>
                </a:extLst>
              </p:cNvPr>
              <p:cNvGrpSpPr/>
              <p:nvPr/>
            </p:nvGrpSpPr>
            <p:grpSpPr>
              <a:xfrm>
                <a:off x="5376389" y="5330086"/>
                <a:ext cx="445062" cy="439545"/>
                <a:chOff x="2098412" y="5352881"/>
                <a:chExt cx="445062" cy="439545"/>
              </a:xfrm>
            </p:grpSpPr>
            <p:sp>
              <p:nvSpPr>
                <p:cNvPr id="40" name="Rectangle 39">
                  <a:extLst>
                    <a:ext uri="{FF2B5EF4-FFF2-40B4-BE49-F238E27FC236}">
                      <a16:creationId xmlns:a16="http://schemas.microsoft.com/office/drawing/2014/main" id="{E5D292E2-F0BA-4284-A455-0EE54A282947}"/>
                    </a:ext>
                  </a:extLst>
                </p:cNvPr>
                <p:cNvSpPr/>
                <p:nvPr/>
              </p:nvSpPr>
              <p:spPr>
                <a:xfrm>
                  <a:off x="2103929" y="5352881"/>
                  <a:ext cx="439545" cy="439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1" name="Straight Connector 40">
                  <a:extLst>
                    <a:ext uri="{FF2B5EF4-FFF2-40B4-BE49-F238E27FC236}">
                      <a16:creationId xmlns:a16="http://schemas.microsoft.com/office/drawing/2014/main" id="{BF8F7076-5179-4B01-8EED-79C94EF0129C}"/>
                    </a:ext>
                  </a:extLst>
                </p:cNvPr>
                <p:cNvCxnSpPr/>
                <p:nvPr/>
              </p:nvCxnSpPr>
              <p:spPr>
                <a:xfrm>
                  <a:off x="2098412" y="5352881"/>
                  <a:ext cx="439544" cy="439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7B87F58-8AB2-40EC-8D5E-65D1DD3929A4}"/>
                  </a:ext>
                </a:extLst>
              </p:cNvPr>
              <p:cNvSpPr txBox="1"/>
              <p:nvPr/>
            </p:nvSpPr>
            <p:spPr>
              <a:xfrm>
                <a:off x="3336211" y="5888371"/>
                <a:ext cx="282450" cy="369332"/>
              </a:xfrm>
              <a:prstGeom prst="rect">
                <a:avLst/>
              </a:prstGeom>
              <a:noFill/>
            </p:spPr>
            <p:txBody>
              <a:bodyPr wrap="none" rtlCol="0">
                <a:spAutoFit/>
              </a:bodyPr>
              <a:lstStyle/>
              <a:p>
                <a:r>
                  <a:rPr lang="en-GB" i="1" dirty="0"/>
                  <a:t>L</a:t>
                </a:r>
              </a:p>
            </p:txBody>
          </p:sp>
          <p:grpSp>
            <p:nvGrpSpPr>
              <p:cNvPr id="44" name="Group 43">
                <a:extLst>
                  <a:ext uri="{FF2B5EF4-FFF2-40B4-BE49-F238E27FC236}">
                    <a16:creationId xmlns:a16="http://schemas.microsoft.com/office/drawing/2014/main" id="{68A35E7E-B26D-4B8C-A6DD-205DE2F8EF61}"/>
                  </a:ext>
                </a:extLst>
              </p:cNvPr>
              <p:cNvGrpSpPr/>
              <p:nvPr/>
            </p:nvGrpSpPr>
            <p:grpSpPr>
              <a:xfrm>
                <a:off x="4495437" y="5512488"/>
                <a:ext cx="630870" cy="66786"/>
                <a:chOff x="4758156" y="5545882"/>
                <a:chExt cx="630870" cy="66786"/>
              </a:xfrm>
            </p:grpSpPr>
            <p:cxnSp>
              <p:nvCxnSpPr>
                <p:cNvPr id="32" name="Straight Arrow Connector 31">
                  <a:extLst>
                    <a:ext uri="{FF2B5EF4-FFF2-40B4-BE49-F238E27FC236}">
                      <a16:creationId xmlns:a16="http://schemas.microsoft.com/office/drawing/2014/main" id="{51113180-9A63-4059-9D17-D51DDD1FC487}"/>
                    </a:ext>
                  </a:extLst>
                </p:cNvPr>
                <p:cNvCxnSpPr/>
                <p:nvPr/>
              </p:nvCxnSpPr>
              <p:spPr>
                <a:xfrm>
                  <a:off x="4774031" y="5579604"/>
                  <a:ext cx="6149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77ECCFFF-725D-4038-A718-AAABA7B193A5}"/>
                    </a:ext>
                  </a:extLst>
                </p:cNvPr>
                <p:cNvSpPr/>
                <p:nvPr/>
              </p:nvSpPr>
              <p:spPr>
                <a:xfrm>
                  <a:off x="4758156" y="5545882"/>
                  <a:ext cx="66786" cy="66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CC06D36-3B3F-4F3C-87B5-AF02B0AD2EBF}"/>
                    </a:ext>
                  </a:extLst>
                </p:cNvPr>
                <p:cNvSpPr txBox="1"/>
                <p:nvPr/>
              </p:nvSpPr>
              <p:spPr>
                <a:xfrm>
                  <a:off x="6320585" y="5528492"/>
                  <a:ext cx="4401205" cy="369332"/>
                </a:xfrm>
                <a:prstGeom prst="rect">
                  <a:avLst/>
                </a:prstGeom>
                <a:noFill/>
              </p:spPr>
              <p:txBody>
                <a:bodyPr wrap="none" rtlCol="0">
                  <a:spAutoFit/>
                </a:bodyPr>
                <a:lstStyle/>
                <a:p>
                  <a:r>
                    <a:rPr lang="en-GB" dirty="0"/>
                    <a:t>For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=1064</m:t>
                      </m:r>
                      <m:r>
                        <a:rPr lang="en-GB" b="0" i="1" smtClean="0">
                          <a:latin typeface="Cambria Math" panose="02040503050406030204" pitchFamily="18" charset="0"/>
                        </a:rPr>
                        <m:t>𝑛𝑚</m:t>
                      </m:r>
                      <m:r>
                        <a:rPr lang="en-GB" b="0" i="1" smtClean="0">
                          <a:latin typeface="Cambria Math" panose="02040503050406030204" pitchFamily="18" charset="0"/>
                        </a:rPr>
                        <m:t>, </m:t>
                      </m:r>
                      <m:r>
                        <a:rPr lang="en-GB" b="0" i="1" smtClean="0">
                          <a:latin typeface="Cambria Math" panose="02040503050406030204" pitchFamily="18" charset="0"/>
                        </a:rPr>
                        <m:t>𝐿</m:t>
                      </m:r>
                      <m:r>
                        <a:rPr lang="en-GB" b="0" i="1" smtClean="0">
                          <a:latin typeface="Cambria Math" panose="02040503050406030204" pitchFamily="18" charset="0"/>
                        </a:rPr>
                        <m:t>=10</m:t>
                      </m:r>
                      <m:r>
                        <a:rPr lang="en-GB" b="0" i="1" smtClean="0">
                          <a:latin typeface="Cambria Math" panose="02040503050406030204" pitchFamily="18" charset="0"/>
                        </a:rPr>
                        <m:t>𝑚𝑚</m:t>
                      </m:r>
                      <m:r>
                        <a:rPr lang="en-GB" b="0" i="1" smtClean="0">
                          <a:latin typeface="Cambria Math" panose="02040503050406030204" pitchFamily="18" charset="0"/>
                        </a:rPr>
                        <m:t> </m:t>
                      </m:r>
                    </m:oMath>
                  </a14:m>
                  <a:r>
                    <a:rPr lang="en-GB" dirty="0"/>
                    <a:t>It requires 8kV</a:t>
                  </a:r>
                </a:p>
              </p:txBody>
            </p:sp>
          </mc:Choice>
          <mc:Fallback xmlns="">
            <p:sp>
              <p:nvSpPr>
                <p:cNvPr id="46" name="TextBox 45">
                  <a:extLst>
                    <a:ext uri="{FF2B5EF4-FFF2-40B4-BE49-F238E27FC236}">
                      <a16:creationId xmlns:a16="http://schemas.microsoft.com/office/drawing/2014/main" id="{6CC06D36-3B3F-4F3C-87B5-AF02B0AD2EBF}"/>
                    </a:ext>
                  </a:extLst>
                </p:cNvPr>
                <p:cNvSpPr txBox="1">
                  <a:spLocks noRot="1" noChangeAspect="1" noMove="1" noResize="1" noEditPoints="1" noAdjustHandles="1" noChangeArrowheads="1" noChangeShapeType="1" noTextEdit="1"/>
                </p:cNvSpPr>
                <p:nvPr/>
              </p:nvSpPr>
              <p:spPr>
                <a:xfrm>
                  <a:off x="6320585" y="5528492"/>
                  <a:ext cx="4401205" cy="369332"/>
                </a:xfrm>
                <a:prstGeom prst="rect">
                  <a:avLst/>
                </a:prstGeom>
                <a:blipFill>
                  <a:blip r:embed="rId5"/>
                  <a:stretch>
                    <a:fillRect l="-1247" t="-8197" b="-24590"/>
                  </a:stretch>
                </a:blipFill>
              </p:spPr>
              <p:txBody>
                <a:bodyPr/>
                <a:lstStyle/>
                <a:p>
                  <a:r>
                    <a:rPr lang="en-GB">
                      <a:noFill/>
                    </a:rPr>
                    <a:t> </a:t>
                  </a:r>
                </a:p>
              </p:txBody>
            </p:sp>
          </mc:Fallback>
        </mc:AlternateContent>
      </p:grpSp>
      <p:sp>
        <p:nvSpPr>
          <p:cNvPr id="9" name="Slide Number Placeholder 8">
            <a:extLst>
              <a:ext uri="{FF2B5EF4-FFF2-40B4-BE49-F238E27FC236}">
                <a16:creationId xmlns:a16="http://schemas.microsoft.com/office/drawing/2014/main" id="{FA6DC397-874F-4073-8BBC-4E2ED54F19BE}"/>
              </a:ext>
            </a:extLst>
          </p:cNvPr>
          <p:cNvSpPr>
            <a:spLocks noGrp="1"/>
          </p:cNvSpPr>
          <p:nvPr>
            <p:ph type="sldNum" sz="quarter" idx="10"/>
          </p:nvPr>
        </p:nvSpPr>
        <p:spPr/>
        <p:txBody>
          <a:bodyPr/>
          <a:lstStyle/>
          <a:p>
            <a:pPr algn="ctr"/>
            <a:fld id="{12D39EAA-4E28-463F-9825-0792C837FE92}" type="slidenum">
              <a:rPr lang="en-GB" smtClean="0"/>
              <a:pPr algn="ctr"/>
              <a:t>39</a:t>
            </a:fld>
            <a:r>
              <a:rPr lang="en-GB"/>
              <a:t> / 52</a:t>
            </a:r>
            <a:endParaRPr lang="en-GB" dirty="0"/>
          </a:p>
        </p:txBody>
      </p:sp>
    </p:spTree>
    <p:extLst>
      <p:ext uri="{BB962C8B-B14F-4D97-AF65-F5344CB8AC3E}">
        <p14:creationId xmlns:p14="http://schemas.microsoft.com/office/powerpoint/2010/main" val="303363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F0090-C9F2-4F97-AEA4-8AEDB640DD07}"/>
              </a:ext>
            </a:extLst>
          </p:cNvPr>
          <p:cNvSpPr>
            <a:spLocks noGrp="1"/>
          </p:cNvSpPr>
          <p:nvPr>
            <p:ph type="title"/>
          </p:nvPr>
        </p:nvSpPr>
        <p:spPr>
          <a:xfrm>
            <a:off x="179999" y="180000"/>
            <a:ext cx="11825035" cy="757130"/>
          </a:xfrm>
        </p:spPr>
        <p:txBody>
          <a:bodyPr/>
          <a:lstStyle/>
          <a:p>
            <a:r>
              <a:rPr lang="en-GB" dirty="0"/>
              <a:t>Two Level System</a:t>
            </a:r>
          </a:p>
        </p:txBody>
      </p:sp>
      <p:sp>
        <p:nvSpPr>
          <p:cNvPr id="2" name="TextBox 1">
            <a:extLst>
              <a:ext uri="{FF2B5EF4-FFF2-40B4-BE49-F238E27FC236}">
                <a16:creationId xmlns:a16="http://schemas.microsoft.com/office/drawing/2014/main" id="{6982791B-0254-4C13-8C9B-A9E9E1A65640}"/>
              </a:ext>
            </a:extLst>
          </p:cNvPr>
          <p:cNvSpPr txBox="1"/>
          <p:nvPr/>
        </p:nvSpPr>
        <p:spPr>
          <a:xfrm>
            <a:off x="601964" y="1739070"/>
            <a:ext cx="6393602" cy="646331"/>
          </a:xfrm>
          <a:prstGeom prst="rect">
            <a:avLst/>
          </a:prstGeom>
          <a:noFill/>
        </p:spPr>
        <p:txBody>
          <a:bodyPr wrap="square" rtlCol="0">
            <a:spAutoFit/>
          </a:bodyPr>
          <a:lstStyle/>
          <a:p>
            <a:pPr algn="just"/>
            <a:r>
              <a:rPr lang="en-GB" dirty="0"/>
              <a:t>With a two level system, an e</a:t>
            </a:r>
            <a:r>
              <a:rPr lang="en-GB" baseline="30000" dirty="0"/>
              <a:t>-</a:t>
            </a:r>
            <a:r>
              <a:rPr lang="en-GB" dirty="0"/>
              <a:t> at ground state can </a:t>
            </a:r>
            <a:r>
              <a:rPr lang="en-GB" dirty="0" err="1"/>
              <a:t>absorbe</a:t>
            </a:r>
            <a:r>
              <a:rPr lang="en-GB" dirty="0"/>
              <a:t> some light resonant with the transition and go to the excited state  </a:t>
            </a:r>
          </a:p>
        </p:txBody>
      </p:sp>
      <p:grpSp>
        <p:nvGrpSpPr>
          <p:cNvPr id="15" name="Group 14">
            <a:extLst>
              <a:ext uri="{FF2B5EF4-FFF2-40B4-BE49-F238E27FC236}">
                <a16:creationId xmlns:a16="http://schemas.microsoft.com/office/drawing/2014/main" id="{D3F19EF5-DCF4-4726-8FA7-441FF066C45B}"/>
              </a:ext>
            </a:extLst>
          </p:cNvPr>
          <p:cNvGrpSpPr/>
          <p:nvPr/>
        </p:nvGrpSpPr>
        <p:grpSpPr>
          <a:xfrm>
            <a:off x="8193937" y="1483638"/>
            <a:ext cx="1156410" cy="1157198"/>
            <a:chOff x="8258673" y="1459920"/>
            <a:chExt cx="1156410" cy="1157198"/>
          </a:xfrm>
        </p:grpSpPr>
        <p:cxnSp>
          <p:nvCxnSpPr>
            <p:cNvPr id="7" name="Straight Connector 6">
              <a:extLst>
                <a:ext uri="{FF2B5EF4-FFF2-40B4-BE49-F238E27FC236}">
                  <a16:creationId xmlns:a16="http://schemas.microsoft.com/office/drawing/2014/main" id="{FCCA3FA0-7572-4F7F-91C3-5C751A14C4ED}"/>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CD0F1F-8EE1-4147-8B41-7516085DDDDC}"/>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BE72F0C-F792-4CC6-B7C2-C98E3D5A3C8B}"/>
                </a:ext>
              </a:extLst>
            </p:cNvPr>
            <p:cNvSpPr/>
            <p:nvPr/>
          </p:nvSpPr>
          <p:spPr>
            <a:xfrm>
              <a:off x="8951814" y="2383104"/>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14" name="TextBox 13">
              <a:extLst>
                <a:ext uri="{FF2B5EF4-FFF2-40B4-BE49-F238E27FC236}">
                  <a16:creationId xmlns:a16="http://schemas.microsoft.com/office/drawing/2014/main" id="{4DCD07C3-5714-44E4-A7F9-05A144C59A1C}"/>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16" name="TextBox 15">
              <a:extLst>
                <a:ext uri="{FF2B5EF4-FFF2-40B4-BE49-F238E27FC236}">
                  <a16:creationId xmlns:a16="http://schemas.microsoft.com/office/drawing/2014/main" id="{33299D35-C6F2-46A3-A04E-28D1E7BDAFEB}"/>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A08D7B1-9F9D-4A3A-A13C-8AE568967735}"/>
                  </a:ext>
                </a:extLst>
              </p:cNvPr>
              <p:cNvSpPr txBox="1"/>
              <p:nvPr/>
            </p:nvSpPr>
            <p:spPr>
              <a:xfrm>
                <a:off x="7632393" y="1785238"/>
                <a:ext cx="360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oMath>
                  </m:oMathPara>
                </a14:m>
                <a:endParaRPr lang="en-GB"/>
              </a:p>
            </p:txBody>
          </p:sp>
        </mc:Choice>
        <mc:Fallback xmlns="">
          <p:sp>
            <p:nvSpPr>
              <p:cNvPr id="19" name="TextBox 18">
                <a:extLst>
                  <a:ext uri="{FF2B5EF4-FFF2-40B4-BE49-F238E27FC236}">
                    <a16:creationId xmlns:a16="http://schemas.microsoft.com/office/drawing/2014/main" id="{5A08D7B1-9F9D-4A3A-A13C-8AE568967735}"/>
                  </a:ext>
                </a:extLst>
              </p:cNvPr>
              <p:cNvSpPr txBox="1">
                <a:spLocks noRot="1" noChangeAspect="1" noMove="1" noResize="1" noEditPoints="1" noAdjustHandles="1" noChangeArrowheads="1" noChangeShapeType="1" noTextEdit="1"/>
              </p:cNvSpPr>
              <p:nvPr/>
            </p:nvSpPr>
            <p:spPr>
              <a:xfrm>
                <a:off x="7632393" y="1785238"/>
                <a:ext cx="360933" cy="276999"/>
              </a:xfrm>
              <a:prstGeom prst="rect">
                <a:avLst/>
              </a:prstGeom>
              <a:blipFill>
                <a:blip r:embed="rId2"/>
                <a:stretch>
                  <a:fillRect l="-15254" r="-10169" b="-8889"/>
                </a:stretch>
              </a:blipFill>
            </p:spPr>
            <p:txBody>
              <a:bodyPr/>
              <a:lstStyle/>
              <a:p>
                <a:r>
                  <a:rPr lang="en-GB">
                    <a:noFill/>
                  </a:rPr>
                  <a:t> </a:t>
                </a:r>
              </a:p>
            </p:txBody>
          </p:sp>
        </mc:Fallback>
      </mc:AlternateContent>
      <p:grpSp>
        <p:nvGrpSpPr>
          <p:cNvPr id="21" name="Group 20">
            <a:extLst>
              <a:ext uri="{FF2B5EF4-FFF2-40B4-BE49-F238E27FC236}">
                <a16:creationId xmlns:a16="http://schemas.microsoft.com/office/drawing/2014/main" id="{5130D99A-CC65-4F31-BD13-E6D4B7561AF9}"/>
              </a:ext>
            </a:extLst>
          </p:cNvPr>
          <p:cNvGrpSpPr/>
          <p:nvPr/>
        </p:nvGrpSpPr>
        <p:grpSpPr>
          <a:xfrm>
            <a:off x="10102308" y="1483638"/>
            <a:ext cx="1156410" cy="1157198"/>
            <a:chOff x="8258673" y="1459920"/>
            <a:chExt cx="1156410" cy="1157198"/>
          </a:xfrm>
        </p:grpSpPr>
        <p:cxnSp>
          <p:nvCxnSpPr>
            <p:cNvPr id="22" name="Straight Connector 21">
              <a:extLst>
                <a:ext uri="{FF2B5EF4-FFF2-40B4-BE49-F238E27FC236}">
                  <a16:creationId xmlns:a16="http://schemas.microsoft.com/office/drawing/2014/main" id="{BAF53CD4-276C-4F0E-860B-D0CB400B54F9}"/>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940A0B-97EE-4B16-B48F-BE072E1BE120}"/>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5022059-7E05-4038-896D-D1B71D88C465}"/>
                </a:ext>
              </a:extLst>
            </p:cNvPr>
            <p:cNvSpPr/>
            <p:nvPr/>
          </p:nvSpPr>
          <p:spPr>
            <a:xfrm>
              <a:off x="8951814" y="1578621"/>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78B91754-5B2C-43AE-8923-057835560E05}"/>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26" name="TextBox 25">
              <a:extLst>
                <a:ext uri="{FF2B5EF4-FFF2-40B4-BE49-F238E27FC236}">
                  <a16:creationId xmlns:a16="http://schemas.microsoft.com/office/drawing/2014/main" id="{A56361C4-E69A-408A-8B5C-75C192F0A0DF}"/>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p:sp>
        <p:nvSpPr>
          <p:cNvPr id="20" name="Arrow: Right 19">
            <a:extLst>
              <a:ext uri="{FF2B5EF4-FFF2-40B4-BE49-F238E27FC236}">
                <a16:creationId xmlns:a16="http://schemas.microsoft.com/office/drawing/2014/main" id="{062C62E7-AFD9-47E7-86B9-3AC75776280A}"/>
              </a:ext>
            </a:extLst>
          </p:cNvPr>
          <p:cNvSpPr/>
          <p:nvPr/>
        </p:nvSpPr>
        <p:spPr>
          <a:xfrm>
            <a:off x="9669982" y="1904394"/>
            <a:ext cx="288862" cy="31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88F2EC5-B412-415F-8998-3B3E90AA5894}"/>
              </a:ext>
            </a:extLst>
          </p:cNvPr>
          <p:cNvSpPr txBox="1"/>
          <p:nvPr/>
        </p:nvSpPr>
        <p:spPr>
          <a:xfrm>
            <a:off x="601964" y="3195703"/>
            <a:ext cx="6393602" cy="646331"/>
          </a:xfrm>
          <a:prstGeom prst="rect">
            <a:avLst/>
          </a:prstGeom>
          <a:noFill/>
        </p:spPr>
        <p:txBody>
          <a:bodyPr wrap="square" rtlCol="0">
            <a:spAutoFit/>
          </a:bodyPr>
          <a:lstStyle/>
          <a:p>
            <a:pPr algn="just"/>
            <a:r>
              <a:rPr lang="en-GB"/>
              <a:t>From the excited state it can emit some light at the transition frequency by spontaneous emission (QED) </a:t>
            </a:r>
          </a:p>
        </p:txBody>
      </p:sp>
      <p:grpSp>
        <p:nvGrpSpPr>
          <p:cNvPr id="28" name="Group 27">
            <a:extLst>
              <a:ext uri="{FF2B5EF4-FFF2-40B4-BE49-F238E27FC236}">
                <a16:creationId xmlns:a16="http://schemas.microsoft.com/office/drawing/2014/main" id="{FD436936-3A99-49C2-A1C2-E335F9A412D0}"/>
              </a:ext>
            </a:extLst>
          </p:cNvPr>
          <p:cNvGrpSpPr/>
          <p:nvPr/>
        </p:nvGrpSpPr>
        <p:grpSpPr>
          <a:xfrm>
            <a:off x="10102308" y="2940271"/>
            <a:ext cx="1156410" cy="1157198"/>
            <a:chOff x="8258673" y="1459920"/>
            <a:chExt cx="1156410" cy="1157198"/>
          </a:xfrm>
        </p:grpSpPr>
        <p:cxnSp>
          <p:nvCxnSpPr>
            <p:cNvPr id="29" name="Straight Connector 28">
              <a:extLst>
                <a:ext uri="{FF2B5EF4-FFF2-40B4-BE49-F238E27FC236}">
                  <a16:creationId xmlns:a16="http://schemas.microsoft.com/office/drawing/2014/main" id="{B8DB25DC-8C99-4E29-A6D9-DCB2AE876841}"/>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9E7913-5D78-4C0E-AA27-C5FB355CE547}"/>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8A91EED-FA2D-4EE0-920E-E1671C5AA436}"/>
                </a:ext>
              </a:extLst>
            </p:cNvPr>
            <p:cNvSpPr/>
            <p:nvPr/>
          </p:nvSpPr>
          <p:spPr>
            <a:xfrm>
              <a:off x="8951814" y="2383104"/>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32" name="TextBox 31">
              <a:extLst>
                <a:ext uri="{FF2B5EF4-FFF2-40B4-BE49-F238E27FC236}">
                  <a16:creationId xmlns:a16="http://schemas.microsoft.com/office/drawing/2014/main" id="{C8B7FA4C-337E-4B6F-BB36-19B52BC699E7}"/>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33" name="TextBox 32">
              <a:extLst>
                <a:ext uri="{FF2B5EF4-FFF2-40B4-BE49-F238E27FC236}">
                  <a16:creationId xmlns:a16="http://schemas.microsoft.com/office/drawing/2014/main" id="{AB7F318D-3784-409F-BD9F-5D374850C0DF}"/>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73A0831-5F64-45F8-A2E2-8B70CA716F9B}"/>
                  </a:ext>
                </a:extLst>
              </p:cNvPr>
              <p:cNvSpPr txBox="1"/>
              <p:nvPr/>
            </p:nvSpPr>
            <p:spPr>
              <a:xfrm>
                <a:off x="11409569" y="3241871"/>
                <a:ext cx="360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oMath>
                  </m:oMathPara>
                </a14:m>
                <a:endParaRPr lang="en-GB"/>
              </a:p>
            </p:txBody>
          </p:sp>
        </mc:Choice>
        <mc:Fallback xmlns="">
          <p:sp>
            <p:nvSpPr>
              <p:cNvPr id="35" name="TextBox 34">
                <a:extLst>
                  <a:ext uri="{FF2B5EF4-FFF2-40B4-BE49-F238E27FC236}">
                    <a16:creationId xmlns:a16="http://schemas.microsoft.com/office/drawing/2014/main" id="{273A0831-5F64-45F8-A2E2-8B70CA716F9B}"/>
                  </a:ext>
                </a:extLst>
              </p:cNvPr>
              <p:cNvSpPr txBox="1">
                <a:spLocks noRot="1" noChangeAspect="1" noMove="1" noResize="1" noEditPoints="1" noAdjustHandles="1" noChangeArrowheads="1" noChangeShapeType="1" noTextEdit="1"/>
              </p:cNvSpPr>
              <p:nvPr/>
            </p:nvSpPr>
            <p:spPr>
              <a:xfrm>
                <a:off x="11409569" y="3241871"/>
                <a:ext cx="360933" cy="276999"/>
              </a:xfrm>
              <a:prstGeom prst="rect">
                <a:avLst/>
              </a:prstGeom>
              <a:blipFill>
                <a:blip r:embed="rId3"/>
                <a:stretch>
                  <a:fillRect l="-15254" r="-10169" b="-8889"/>
                </a:stretch>
              </a:blipFill>
            </p:spPr>
            <p:txBody>
              <a:bodyPr/>
              <a:lstStyle/>
              <a:p>
                <a:r>
                  <a:rPr lang="en-GB">
                    <a:noFill/>
                  </a:rPr>
                  <a:t> </a:t>
                </a:r>
              </a:p>
            </p:txBody>
          </p:sp>
        </mc:Fallback>
      </mc:AlternateContent>
      <p:grpSp>
        <p:nvGrpSpPr>
          <p:cNvPr id="36" name="Group 35">
            <a:extLst>
              <a:ext uri="{FF2B5EF4-FFF2-40B4-BE49-F238E27FC236}">
                <a16:creationId xmlns:a16="http://schemas.microsoft.com/office/drawing/2014/main" id="{9AB61632-07B3-4527-8ADE-BEEC85F5BD55}"/>
              </a:ext>
            </a:extLst>
          </p:cNvPr>
          <p:cNvGrpSpPr/>
          <p:nvPr/>
        </p:nvGrpSpPr>
        <p:grpSpPr>
          <a:xfrm>
            <a:off x="8193937" y="2940271"/>
            <a:ext cx="1156410" cy="1157198"/>
            <a:chOff x="8258673" y="1459920"/>
            <a:chExt cx="1156410" cy="1157198"/>
          </a:xfrm>
        </p:grpSpPr>
        <p:cxnSp>
          <p:nvCxnSpPr>
            <p:cNvPr id="37" name="Straight Connector 36">
              <a:extLst>
                <a:ext uri="{FF2B5EF4-FFF2-40B4-BE49-F238E27FC236}">
                  <a16:creationId xmlns:a16="http://schemas.microsoft.com/office/drawing/2014/main" id="{503DA544-F5AA-4090-A658-E2B86771CED8}"/>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BD753D-40DB-4301-B1A7-C5E5859C86E4}"/>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53C7D6E-C52D-4379-A52E-D32678DC2046}"/>
                </a:ext>
              </a:extLst>
            </p:cNvPr>
            <p:cNvSpPr/>
            <p:nvPr/>
          </p:nvSpPr>
          <p:spPr>
            <a:xfrm>
              <a:off x="8951814" y="1578621"/>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40" name="TextBox 39">
              <a:extLst>
                <a:ext uri="{FF2B5EF4-FFF2-40B4-BE49-F238E27FC236}">
                  <a16:creationId xmlns:a16="http://schemas.microsoft.com/office/drawing/2014/main" id="{07B664C1-DA32-4223-8AB8-483A72C20640}"/>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41" name="TextBox 40">
              <a:extLst>
                <a:ext uri="{FF2B5EF4-FFF2-40B4-BE49-F238E27FC236}">
                  <a16:creationId xmlns:a16="http://schemas.microsoft.com/office/drawing/2014/main" id="{4D2F959E-15AC-4DD4-B21B-92EC15FEAC65}"/>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p:sp>
        <p:nvSpPr>
          <p:cNvPr id="42" name="Arrow: Right 41">
            <a:extLst>
              <a:ext uri="{FF2B5EF4-FFF2-40B4-BE49-F238E27FC236}">
                <a16:creationId xmlns:a16="http://schemas.microsoft.com/office/drawing/2014/main" id="{AC250040-45AA-46A2-9C80-BBF4C6F74629}"/>
              </a:ext>
            </a:extLst>
          </p:cNvPr>
          <p:cNvSpPr/>
          <p:nvPr/>
        </p:nvSpPr>
        <p:spPr>
          <a:xfrm>
            <a:off x="9682794" y="3361027"/>
            <a:ext cx="288862" cy="31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4C9DF84-B214-4556-905A-483C7AD2ACBB}"/>
              </a:ext>
            </a:extLst>
          </p:cNvPr>
          <p:cNvSpPr txBox="1"/>
          <p:nvPr/>
        </p:nvSpPr>
        <p:spPr>
          <a:xfrm>
            <a:off x="601964" y="4652335"/>
            <a:ext cx="6393602" cy="646331"/>
          </a:xfrm>
          <a:prstGeom prst="rect">
            <a:avLst/>
          </a:prstGeom>
          <a:noFill/>
        </p:spPr>
        <p:txBody>
          <a:bodyPr wrap="square" rtlCol="0">
            <a:spAutoFit/>
          </a:bodyPr>
          <a:lstStyle/>
          <a:p>
            <a:pPr algn="just"/>
            <a:r>
              <a:rPr lang="en-GB"/>
              <a:t>From the excited state, if there is some light resontant with the transition it can emit the same light, with stimulated emission</a:t>
            </a:r>
          </a:p>
        </p:txBody>
      </p:sp>
      <p:grpSp>
        <p:nvGrpSpPr>
          <p:cNvPr id="43" name="Group 42">
            <a:extLst>
              <a:ext uri="{FF2B5EF4-FFF2-40B4-BE49-F238E27FC236}">
                <a16:creationId xmlns:a16="http://schemas.microsoft.com/office/drawing/2014/main" id="{6A378686-44BE-4EB5-B19E-030C6ED09EF0}"/>
              </a:ext>
            </a:extLst>
          </p:cNvPr>
          <p:cNvGrpSpPr/>
          <p:nvPr/>
        </p:nvGrpSpPr>
        <p:grpSpPr>
          <a:xfrm>
            <a:off x="10102308" y="4396903"/>
            <a:ext cx="1156410" cy="1157198"/>
            <a:chOff x="8258673" y="1459920"/>
            <a:chExt cx="1156410" cy="1157198"/>
          </a:xfrm>
        </p:grpSpPr>
        <p:cxnSp>
          <p:nvCxnSpPr>
            <p:cNvPr id="44" name="Straight Connector 43">
              <a:extLst>
                <a:ext uri="{FF2B5EF4-FFF2-40B4-BE49-F238E27FC236}">
                  <a16:creationId xmlns:a16="http://schemas.microsoft.com/office/drawing/2014/main" id="{BEF85A44-7BAD-4F0D-9AC5-8452F6333246}"/>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603B490-F06D-42C1-BBCA-050CAF3762D5}"/>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54C1A99-E5C6-4588-BC6F-57C483890925}"/>
                </a:ext>
              </a:extLst>
            </p:cNvPr>
            <p:cNvSpPr/>
            <p:nvPr/>
          </p:nvSpPr>
          <p:spPr>
            <a:xfrm>
              <a:off x="8951814" y="2383104"/>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47760764-860C-4835-A05B-88C0C441FA87}"/>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48" name="TextBox 47">
              <a:extLst>
                <a:ext uri="{FF2B5EF4-FFF2-40B4-BE49-F238E27FC236}">
                  <a16:creationId xmlns:a16="http://schemas.microsoft.com/office/drawing/2014/main" id="{B19D9CE5-1094-4CA1-8DE1-98DAA4CED918}"/>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6E25417-F596-44A5-952C-F6F3D4A0D505}"/>
                  </a:ext>
                </a:extLst>
              </p:cNvPr>
              <p:cNvSpPr txBox="1"/>
              <p:nvPr/>
            </p:nvSpPr>
            <p:spPr>
              <a:xfrm>
                <a:off x="7632393" y="4698503"/>
                <a:ext cx="360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oMath>
                  </m:oMathPara>
                </a14:m>
                <a:endParaRPr lang="en-GB"/>
              </a:p>
            </p:txBody>
          </p:sp>
        </mc:Choice>
        <mc:Fallback xmlns="">
          <p:sp>
            <p:nvSpPr>
              <p:cNvPr id="50" name="TextBox 49">
                <a:extLst>
                  <a:ext uri="{FF2B5EF4-FFF2-40B4-BE49-F238E27FC236}">
                    <a16:creationId xmlns:a16="http://schemas.microsoft.com/office/drawing/2014/main" id="{E6E25417-F596-44A5-952C-F6F3D4A0D505}"/>
                  </a:ext>
                </a:extLst>
              </p:cNvPr>
              <p:cNvSpPr txBox="1">
                <a:spLocks noRot="1" noChangeAspect="1" noMove="1" noResize="1" noEditPoints="1" noAdjustHandles="1" noChangeArrowheads="1" noChangeShapeType="1" noTextEdit="1"/>
              </p:cNvSpPr>
              <p:nvPr/>
            </p:nvSpPr>
            <p:spPr>
              <a:xfrm>
                <a:off x="7632393" y="4698503"/>
                <a:ext cx="360933" cy="276999"/>
              </a:xfrm>
              <a:prstGeom prst="rect">
                <a:avLst/>
              </a:prstGeom>
              <a:blipFill>
                <a:blip r:embed="rId4"/>
                <a:stretch>
                  <a:fillRect l="-15254" r="-10169" b="-8889"/>
                </a:stretch>
              </a:blipFill>
            </p:spPr>
            <p:txBody>
              <a:bodyPr/>
              <a:lstStyle/>
              <a:p>
                <a:r>
                  <a:rPr lang="en-GB">
                    <a:noFill/>
                  </a:rPr>
                  <a:t> </a:t>
                </a:r>
              </a:p>
            </p:txBody>
          </p:sp>
        </mc:Fallback>
      </mc:AlternateContent>
      <p:grpSp>
        <p:nvGrpSpPr>
          <p:cNvPr id="51" name="Group 50">
            <a:extLst>
              <a:ext uri="{FF2B5EF4-FFF2-40B4-BE49-F238E27FC236}">
                <a16:creationId xmlns:a16="http://schemas.microsoft.com/office/drawing/2014/main" id="{516CD530-147E-499B-AF82-E652AEA589A0}"/>
              </a:ext>
            </a:extLst>
          </p:cNvPr>
          <p:cNvGrpSpPr/>
          <p:nvPr/>
        </p:nvGrpSpPr>
        <p:grpSpPr>
          <a:xfrm>
            <a:off x="8193937" y="4396903"/>
            <a:ext cx="1156410" cy="1157198"/>
            <a:chOff x="8258673" y="1459920"/>
            <a:chExt cx="1156410" cy="1157198"/>
          </a:xfrm>
        </p:grpSpPr>
        <p:cxnSp>
          <p:nvCxnSpPr>
            <p:cNvPr id="52" name="Straight Connector 51">
              <a:extLst>
                <a:ext uri="{FF2B5EF4-FFF2-40B4-BE49-F238E27FC236}">
                  <a16:creationId xmlns:a16="http://schemas.microsoft.com/office/drawing/2014/main" id="{5FFF204B-1B50-4C45-BA6F-333787205A48}"/>
                </a:ext>
              </a:extLst>
            </p:cNvPr>
            <p:cNvCxnSpPr>
              <a:cxnSpLocks/>
            </p:cNvCxnSpPr>
            <p:nvPr/>
          </p:nvCxnSpPr>
          <p:spPr>
            <a:xfrm>
              <a:off x="8589695" y="2447841"/>
              <a:ext cx="825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1911716-FDC2-4BE7-86CB-BC710AAC2392}"/>
                </a:ext>
              </a:extLst>
            </p:cNvPr>
            <p:cNvCxnSpPr>
              <a:cxnSpLocks/>
            </p:cNvCxnSpPr>
            <p:nvPr/>
          </p:nvCxnSpPr>
          <p:spPr>
            <a:xfrm>
              <a:off x="8589695" y="1629197"/>
              <a:ext cx="82538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7B83FF1-206B-42C1-9B07-5F2081902F38}"/>
                </a:ext>
              </a:extLst>
            </p:cNvPr>
            <p:cNvSpPr/>
            <p:nvPr/>
          </p:nvSpPr>
          <p:spPr>
            <a:xfrm>
              <a:off x="8951814" y="1578621"/>
              <a:ext cx="101151" cy="1011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F0000"/>
                </a:solidFill>
              </a:endParaRPr>
            </a:p>
          </p:txBody>
        </p:sp>
        <p:sp>
          <p:nvSpPr>
            <p:cNvPr id="55" name="TextBox 54">
              <a:extLst>
                <a:ext uri="{FF2B5EF4-FFF2-40B4-BE49-F238E27FC236}">
                  <a16:creationId xmlns:a16="http://schemas.microsoft.com/office/drawing/2014/main" id="{C0D087E5-3BC9-45E8-80E0-C8CABD55D7BE}"/>
                </a:ext>
              </a:extLst>
            </p:cNvPr>
            <p:cNvSpPr txBox="1"/>
            <p:nvPr/>
          </p:nvSpPr>
          <p:spPr>
            <a:xfrm>
              <a:off x="8291534" y="2278564"/>
              <a:ext cx="288862" cy="338554"/>
            </a:xfrm>
            <a:prstGeom prst="rect">
              <a:avLst/>
            </a:prstGeom>
            <a:noFill/>
          </p:spPr>
          <p:txBody>
            <a:bodyPr wrap="none" rtlCol="0">
              <a:spAutoFit/>
            </a:bodyPr>
            <a:lstStyle/>
            <a:p>
              <a:r>
                <a:rPr lang="en-GB" sz="1600" i="1"/>
                <a:t>0</a:t>
              </a:r>
            </a:p>
          </p:txBody>
        </p:sp>
        <p:sp>
          <p:nvSpPr>
            <p:cNvPr id="56" name="TextBox 55">
              <a:extLst>
                <a:ext uri="{FF2B5EF4-FFF2-40B4-BE49-F238E27FC236}">
                  <a16:creationId xmlns:a16="http://schemas.microsoft.com/office/drawing/2014/main" id="{9B898B18-0428-40F2-BF18-E6CB62F48553}"/>
                </a:ext>
              </a:extLst>
            </p:cNvPr>
            <p:cNvSpPr txBox="1"/>
            <p:nvPr/>
          </p:nvSpPr>
          <p:spPr>
            <a:xfrm>
              <a:off x="8258673" y="1459920"/>
              <a:ext cx="354584" cy="338554"/>
            </a:xfrm>
            <a:prstGeom prst="rect">
              <a:avLst/>
            </a:prstGeom>
            <a:noFill/>
          </p:spPr>
          <p:txBody>
            <a:bodyPr wrap="none" rtlCol="0">
              <a:spAutoFit/>
            </a:bodyPr>
            <a:lstStyle/>
            <a:p>
              <a:r>
                <a:rPr lang="en-GB" sz="1600" i="1"/>
                <a:t>E</a:t>
              </a:r>
              <a:r>
                <a:rPr lang="en-GB" sz="1600" i="1" baseline="-25000"/>
                <a:t>1</a:t>
              </a:r>
            </a:p>
          </p:txBody>
        </p:sp>
      </p:grpSp>
      <p:sp>
        <p:nvSpPr>
          <p:cNvPr id="57" name="Arrow: Right 56">
            <a:extLst>
              <a:ext uri="{FF2B5EF4-FFF2-40B4-BE49-F238E27FC236}">
                <a16:creationId xmlns:a16="http://schemas.microsoft.com/office/drawing/2014/main" id="{0B5407AA-1BA2-406A-BDB7-029C3D6F8C83}"/>
              </a:ext>
            </a:extLst>
          </p:cNvPr>
          <p:cNvSpPr/>
          <p:nvPr/>
        </p:nvSpPr>
        <p:spPr>
          <a:xfrm>
            <a:off x="9669982" y="4817659"/>
            <a:ext cx="288862" cy="31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C0A6E8C-2794-455C-BA74-5FC2CE47C372}"/>
                  </a:ext>
                </a:extLst>
              </p:cNvPr>
              <p:cNvSpPr txBox="1"/>
              <p:nvPr/>
            </p:nvSpPr>
            <p:spPr>
              <a:xfrm>
                <a:off x="11409569" y="4938548"/>
                <a:ext cx="360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oMath>
                  </m:oMathPara>
                </a14:m>
                <a:endParaRPr lang="en-GB"/>
              </a:p>
            </p:txBody>
          </p:sp>
        </mc:Choice>
        <mc:Fallback xmlns="">
          <p:sp>
            <p:nvSpPr>
              <p:cNvPr id="59" name="TextBox 58">
                <a:extLst>
                  <a:ext uri="{FF2B5EF4-FFF2-40B4-BE49-F238E27FC236}">
                    <a16:creationId xmlns:a16="http://schemas.microsoft.com/office/drawing/2014/main" id="{9C0A6E8C-2794-455C-BA74-5FC2CE47C372}"/>
                  </a:ext>
                </a:extLst>
              </p:cNvPr>
              <p:cNvSpPr txBox="1">
                <a:spLocks noRot="1" noChangeAspect="1" noMove="1" noResize="1" noEditPoints="1" noAdjustHandles="1" noChangeArrowheads="1" noChangeShapeType="1" noTextEdit="1"/>
              </p:cNvSpPr>
              <p:nvPr/>
            </p:nvSpPr>
            <p:spPr>
              <a:xfrm>
                <a:off x="11409569" y="4938548"/>
                <a:ext cx="360933" cy="276999"/>
              </a:xfrm>
              <a:prstGeom prst="rect">
                <a:avLst/>
              </a:prstGeom>
              <a:blipFill>
                <a:blip r:embed="rId5"/>
                <a:stretch>
                  <a:fillRect l="-15254" r="-10169"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3857979-216E-4053-B0D7-8CC0D1E66111}"/>
                  </a:ext>
                </a:extLst>
              </p:cNvPr>
              <p:cNvSpPr txBox="1"/>
              <p:nvPr/>
            </p:nvSpPr>
            <p:spPr>
              <a:xfrm>
                <a:off x="11403358" y="4560459"/>
                <a:ext cx="360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oMath>
                  </m:oMathPara>
                </a14:m>
                <a:endParaRPr lang="en-GB"/>
              </a:p>
            </p:txBody>
          </p:sp>
        </mc:Choice>
        <mc:Fallback xmlns="">
          <p:sp>
            <p:nvSpPr>
              <p:cNvPr id="61" name="TextBox 60">
                <a:extLst>
                  <a:ext uri="{FF2B5EF4-FFF2-40B4-BE49-F238E27FC236}">
                    <a16:creationId xmlns:a16="http://schemas.microsoft.com/office/drawing/2014/main" id="{23857979-216E-4053-B0D7-8CC0D1E66111}"/>
                  </a:ext>
                </a:extLst>
              </p:cNvPr>
              <p:cNvSpPr txBox="1">
                <a:spLocks noRot="1" noChangeAspect="1" noMove="1" noResize="1" noEditPoints="1" noAdjustHandles="1" noChangeArrowheads="1" noChangeShapeType="1" noTextEdit="1"/>
              </p:cNvSpPr>
              <p:nvPr/>
            </p:nvSpPr>
            <p:spPr>
              <a:xfrm>
                <a:off x="11403358" y="4560459"/>
                <a:ext cx="360933" cy="276999"/>
              </a:xfrm>
              <a:prstGeom prst="rect">
                <a:avLst/>
              </a:prstGeom>
              <a:blipFill>
                <a:blip r:embed="rId6"/>
                <a:stretch>
                  <a:fillRect l="-15254" r="-10169" b="-6522"/>
                </a:stretch>
              </a:blipFill>
            </p:spPr>
            <p:txBody>
              <a:bodyPr/>
              <a:lstStyle/>
              <a:p>
                <a:r>
                  <a:rPr lang="en-GB">
                    <a:noFill/>
                  </a:rPr>
                  <a:t> </a:t>
                </a:r>
              </a:p>
            </p:txBody>
          </p:sp>
        </mc:Fallback>
      </mc:AlternateContent>
      <p:sp>
        <p:nvSpPr>
          <p:cNvPr id="69" name="Freeform: Shape 68">
            <a:extLst>
              <a:ext uri="{FF2B5EF4-FFF2-40B4-BE49-F238E27FC236}">
                <a16:creationId xmlns:a16="http://schemas.microsoft.com/office/drawing/2014/main" id="{4594F6E2-4146-4087-9042-C48ADB2421EC}"/>
              </a:ext>
            </a:extLst>
          </p:cNvPr>
          <p:cNvSpPr/>
          <p:nvPr/>
        </p:nvSpPr>
        <p:spPr bwMode="auto">
          <a:xfrm>
            <a:off x="7610476" y="2031232"/>
            <a:ext cx="404766" cy="8944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70" name="Freeform: Shape 69">
            <a:extLst>
              <a:ext uri="{FF2B5EF4-FFF2-40B4-BE49-F238E27FC236}">
                <a16:creationId xmlns:a16="http://schemas.microsoft.com/office/drawing/2014/main" id="{496B8B0C-C64C-41B4-B22B-C6ED0F8522AD}"/>
              </a:ext>
            </a:extLst>
          </p:cNvPr>
          <p:cNvSpPr/>
          <p:nvPr/>
        </p:nvSpPr>
        <p:spPr bwMode="auto">
          <a:xfrm>
            <a:off x="7632393" y="4938548"/>
            <a:ext cx="404766" cy="8944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71" name="Freeform: Shape 70">
            <a:extLst>
              <a:ext uri="{FF2B5EF4-FFF2-40B4-BE49-F238E27FC236}">
                <a16:creationId xmlns:a16="http://schemas.microsoft.com/office/drawing/2014/main" id="{31664808-E955-4722-B3AD-BF67BFF7BCC6}"/>
              </a:ext>
            </a:extLst>
          </p:cNvPr>
          <p:cNvSpPr/>
          <p:nvPr/>
        </p:nvSpPr>
        <p:spPr bwMode="auto">
          <a:xfrm>
            <a:off x="11381441" y="4807498"/>
            <a:ext cx="404766" cy="8944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72" name="Freeform: Shape 71">
            <a:extLst>
              <a:ext uri="{FF2B5EF4-FFF2-40B4-BE49-F238E27FC236}">
                <a16:creationId xmlns:a16="http://schemas.microsoft.com/office/drawing/2014/main" id="{871A1D99-2FF9-4CF0-9FDC-A242A1EE4756}"/>
              </a:ext>
            </a:extLst>
          </p:cNvPr>
          <p:cNvSpPr/>
          <p:nvPr/>
        </p:nvSpPr>
        <p:spPr bwMode="auto">
          <a:xfrm>
            <a:off x="11381441" y="5177600"/>
            <a:ext cx="404766" cy="8944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73" name="Freeform: Shape 72">
            <a:extLst>
              <a:ext uri="{FF2B5EF4-FFF2-40B4-BE49-F238E27FC236}">
                <a16:creationId xmlns:a16="http://schemas.microsoft.com/office/drawing/2014/main" id="{00441019-4904-4F7B-BCF5-164E32EE987F}"/>
              </a:ext>
            </a:extLst>
          </p:cNvPr>
          <p:cNvSpPr/>
          <p:nvPr/>
        </p:nvSpPr>
        <p:spPr bwMode="auto">
          <a:xfrm>
            <a:off x="11381441" y="3495556"/>
            <a:ext cx="404766" cy="8944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3" name="Rectangle 2">
            <a:extLst>
              <a:ext uri="{FF2B5EF4-FFF2-40B4-BE49-F238E27FC236}">
                <a16:creationId xmlns:a16="http://schemas.microsoft.com/office/drawing/2014/main" id="{7D2EE94D-F9E7-483D-B29E-14161B008AFE}"/>
              </a:ext>
            </a:extLst>
          </p:cNvPr>
          <p:cNvSpPr/>
          <p:nvPr/>
        </p:nvSpPr>
        <p:spPr>
          <a:xfrm>
            <a:off x="7380963" y="1372601"/>
            <a:ext cx="4606707" cy="1321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D23BFBB-22E1-4D8F-A98F-9367491575E4}"/>
              </a:ext>
            </a:extLst>
          </p:cNvPr>
          <p:cNvSpPr/>
          <p:nvPr/>
        </p:nvSpPr>
        <p:spPr>
          <a:xfrm>
            <a:off x="7379440" y="2855969"/>
            <a:ext cx="4606707" cy="1321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1F5D0997-70DD-4FBA-8E9F-C98D93F0F2A0}"/>
              </a:ext>
            </a:extLst>
          </p:cNvPr>
          <p:cNvSpPr/>
          <p:nvPr/>
        </p:nvSpPr>
        <p:spPr>
          <a:xfrm>
            <a:off x="7379439" y="4314625"/>
            <a:ext cx="4606707" cy="1321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551B8968-9C11-440D-8741-61058F80E01D}"/>
              </a:ext>
            </a:extLst>
          </p:cNvPr>
          <p:cNvSpPr>
            <a:spLocks noGrp="1"/>
          </p:cNvSpPr>
          <p:nvPr>
            <p:ph type="sldNum" sz="quarter" idx="10"/>
          </p:nvPr>
        </p:nvSpPr>
        <p:spPr/>
        <p:txBody>
          <a:bodyPr/>
          <a:lstStyle/>
          <a:p>
            <a:pPr algn="ctr"/>
            <a:fld id="{12D39EAA-4E28-463F-9825-0792C837FE92}" type="slidenum">
              <a:rPr lang="en-GB" smtClean="0"/>
              <a:pPr algn="ctr"/>
              <a:t>4</a:t>
            </a:fld>
            <a:r>
              <a:rPr lang="en-GB"/>
              <a:t> / 52</a:t>
            </a:r>
            <a:endParaRPr lang="en-GB" dirty="0"/>
          </a:p>
        </p:txBody>
      </p:sp>
    </p:spTree>
    <p:extLst>
      <p:ext uri="{BB962C8B-B14F-4D97-AF65-F5344CB8AC3E}">
        <p14:creationId xmlns:p14="http://schemas.microsoft.com/office/powerpoint/2010/main" val="1397963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C306-752F-4C51-9004-25358123A613}"/>
              </a:ext>
            </a:extLst>
          </p:cNvPr>
          <p:cNvSpPr>
            <a:spLocks noGrp="1"/>
          </p:cNvSpPr>
          <p:nvPr>
            <p:ph type="title"/>
          </p:nvPr>
        </p:nvSpPr>
        <p:spPr>
          <a:xfrm>
            <a:off x="179999" y="180000"/>
            <a:ext cx="11825035" cy="757130"/>
          </a:xfrm>
        </p:spPr>
        <p:txBody>
          <a:bodyPr/>
          <a:lstStyle/>
          <a:p>
            <a:r>
              <a:rPr lang="en-GB" dirty="0"/>
              <a:t>Faraday Effect</a:t>
            </a:r>
          </a:p>
        </p:txBody>
      </p:sp>
      <p:sp>
        <p:nvSpPr>
          <p:cNvPr id="4" name="TextBox 3">
            <a:extLst>
              <a:ext uri="{FF2B5EF4-FFF2-40B4-BE49-F238E27FC236}">
                <a16:creationId xmlns:a16="http://schemas.microsoft.com/office/drawing/2014/main" id="{07AD3C17-164E-4043-ACFB-6E368E4F7F70}"/>
              </a:ext>
            </a:extLst>
          </p:cNvPr>
          <p:cNvSpPr txBox="1"/>
          <p:nvPr/>
        </p:nvSpPr>
        <p:spPr>
          <a:xfrm>
            <a:off x="3020767" y="1387138"/>
            <a:ext cx="6150466" cy="369332"/>
          </a:xfrm>
          <a:prstGeom prst="rect">
            <a:avLst/>
          </a:prstGeom>
          <a:noFill/>
        </p:spPr>
        <p:txBody>
          <a:bodyPr wrap="none" rtlCol="0">
            <a:spAutoFit/>
          </a:bodyPr>
          <a:lstStyle/>
          <a:p>
            <a:r>
              <a:rPr lang="en-GB" b="1" dirty="0"/>
              <a:t>Most of the optical devices are not able to stop back reflection</a:t>
            </a:r>
          </a:p>
        </p:txBody>
      </p:sp>
      <p:grpSp>
        <p:nvGrpSpPr>
          <p:cNvPr id="10" name="Group 9">
            <a:extLst>
              <a:ext uri="{FF2B5EF4-FFF2-40B4-BE49-F238E27FC236}">
                <a16:creationId xmlns:a16="http://schemas.microsoft.com/office/drawing/2014/main" id="{5473425B-2ED7-4F73-8899-B480E4EFC62A}"/>
              </a:ext>
            </a:extLst>
          </p:cNvPr>
          <p:cNvGrpSpPr/>
          <p:nvPr/>
        </p:nvGrpSpPr>
        <p:grpSpPr>
          <a:xfrm>
            <a:off x="873609" y="2177616"/>
            <a:ext cx="10444782" cy="3710309"/>
            <a:chOff x="720436" y="2177616"/>
            <a:chExt cx="10444782" cy="3710309"/>
          </a:xfrm>
        </p:grpSpPr>
        <p:sp>
          <p:nvSpPr>
            <p:cNvPr id="5" name="TextBox 4">
              <a:extLst>
                <a:ext uri="{FF2B5EF4-FFF2-40B4-BE49-F238E27FC236}">
                  <a16:creationId xmlns:a16="http://schemas.microsoft.com/office/drawing/2014/main" id="{AE184B29-97D0-459F-87C7-7BE5C7B4B03B}"/>
                </a:ext>
              </a:extLst>
            </p:cNvPr>
            <p:cNvSpPr txBox="1"/>
            <p:nvPr/>
          </p:nvSpPr>
          <p:spPr>
            <a:xfrm>
              <a:off x="720436" y="2177616"/>
              <a:ext cx="7009932" cy="923330"/>
            </a:xfrm>
            <a:prstGeom prst="rect">
              <a:avLst/>
            </a:prstGeom>
            <a:noFill/>
          </p:spPr>
          <p:txBody>
            <a:bodyPr wrap="none" rtlCol="0">
              <a:spAutoFit/>
            </a:bodyPr>
            <a:lstStyle/>
            <a:p>
              <a:r>
                <a:rPr lang="en-GB" dirty="0"/>
                <a:t>Back reflection can be dangerous for:</a:t>
              </a:r>
            </a:p>
            <a:p>
              <a:pPr marL="285750" indent="-285750">
                <a:buFont typeface="Arial" panose="020B0604020202020204" pitchFamily="34" charset="0"/>
                <a:buChar char="•"/>
              </a:pPr>
              <a:r>
                <a:rPr lang="en-GB" dirty="0"/>
                <a:t>amplified laser system: back propagating beams can still be amplified;</a:t>
              </a:r>
            </a:p>
            <a:p>
              <a:pPr marL="285750" indent="-285750">
                <a:buFont typeface="Arial" panose="020B0604020202020204" pitchFamily="34" charset="0"/>
                <a:buChar char="•"/>
              </a:pPr>
              <a:r>
                <a:rPr lang="en-GB" dirty="0"/>
                <a:t>oscillator and cavities: unwanted coupled cavities</a:t>
              </a:r>
            </a:p>
          </p:txBody>
        </p:sp>
        <p:sp>
          <p:nvSpPr>
            <p:cNvPr id="7" name="TextBox 6">
              <a:extLst>
                <a:ext uri="{FF2B5EF4-FFF2-40B4-BE49-F238E27FC236}">
                  <a16:creationId xmlns:a16="http://schemas.microsoft.com/office/drawing/2014/main" id="{50A02280-E49F-4BE7-A1AE-67914F22CB00}"/>
                </a:ext>
              </a:extLst>
            </p:cNvPr>
            <p:cNvSpPr txBox="1"/>
            <p:nvPr/>
          </p:nvSpPr>
          <p:spPr>
            <a:xfrm>
              <a:off x="720436" y="3522092"/>
              <a:ext cx="5375564" cy="646331"/>
            </a:xfrm>
            <a:prstGeom prst="rect">
              <a:avLst/>
            </a:prstGeom>
            <a:noFill/>
          </p:spPr>
          <p:txBody>
            <a:bodyPr wrap="square" rtlCol="0">
              <a:spAutoFit/>
            </a:bodyPr>
            <a:lstStyle/>
            <a:p>
              <a:pPr algn="just"/>
              <a:r>
                <a:rPr lang="en-GB" dirty="0"/>
                <a:t>Some material, with a strong magnetic field, turn the polarization of the light</a:t>
              </a:r>
            </a:p>
          </p:txBody>
        </p:sp>
        <p:sp>
          <p:nvSpPr>
            <p:cNvPr id="8" name="TextBox 7">
              <a:extLst>
                <a:ext uri="{FF2B5EF4-FFF2-40B4-BE49-F238E27FC236}">
                  <a16:creationId xmlns:a16="http://schemas.microsoft.com/office/drawing/2014/main" id="{95FA8D1A-BEE3-424F-90CE-81EBC7ADE529}"/>
                </a:ext>
              </a:extLst>
            </p:cNvPr>
            <p:cNvSpPr txBox="1"/>
            <p:nvPr/>
          </p:nvSpPr>
          <p:spPr>
            <a:xfrm>
              <a:off x="720436" y="4589570"/>
              <a:ext cx="5375564" cy="646331"/>
            </a:xfrm>
            <a:prstGeom prst="rect">
              <a:avLst/>
            </a:prstGeom>
            <a:noFill/>
          </p:spPr>
          <p:txBody>
            <a:bodyPr wrap="square" rtlCol="0">
              <a:spAutoFit/>
            </a:bodyPr>
            <a:lstStyle/>
            <a:p>
              <a:pPr algn="just"/>
              <a:r>
                <a:rPr lang="en-GB" dirty="0"/>
                <a:t>The amount of rotation is proportional to the length of propagation and to the amplitude of the magnetic field</a:t>
              </a:r>
            </a:p>
          </p:txBody>
        </p:sp>
        <p:pic>
          <p:nvPicPr>
            <p:cNvPr id="1028" name="Picture 4">
              <a:extLst>
                <a:ext uri="{FF2B5EF4-FFF2-40B4-BE49-F238E27FC236}">
                  <a16:creationId xmlns:a16="http://schemas.microsoft.com/office/drawing/2014/main" id="{5FB150CE-9ED9-4906-89A2-848BC7602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185" y="2583227"/>
              <a:ext cx="4420033" cy="330469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Slide Number Placeholder 5">
            <a:extLst>
              <a:ext uri="{FF2B5EF4-FFF2-40B4-BE49-F238E27FC236}">
                <a16:creationId xmlns:a16="http://schemas.microsoft.com/office/drawing/2014/main" id="{1ADB6CC5-8705-482E-827F-70EDA1632238}"/>
              </a:ext>
            </a:extLst>
          </p:cNvPr>
          <p:cNvSpPr>
            <a:spLocks noGrp="1"/>
          </p:cNvSpPr>
          <p:nvPr>
            <p:ph type="sldNum" sz="quarter" idx="10"/>
          </p:nvPr>
        </p:nvSpPr>
        <p:spPr/>
        <p:txBody>
          <a:bodyPr/>
          <a:lstStyle/>
          <a:p>
            <a:pPr algn="ctr"/>
            <a:fld id="{12D39EAA-4E28-463F-9825-0792C837FE92}" type="slidenum">
              <a:rPr lang="en-GB" smtClean="0"/>
              <a:pPr algn="ctr"/>
              <a:t>40</a:t>
            </a:fld>
            <a:r>
              <a:rPr lang="en-GB"/>
              <a:t> / 52</a:t>
            </a:r>
            <a:endParaRPr lang="en-GB" dirty="0"/>
          </a:p>
        </p:txBody>
      </p:sp>
    </p:spTree>
    <p:extLst>
      <p:ext uri="{BB962C8B-B14F-4D97-AF65-F5344CB8AC3E}">
        <p14:creationId xmlns:p14="http://schemas.microsoft.com/office/powerpoint/2010/main" val="130980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C306-752F-4C51-9004-25358123A613}"/>
              </a:ext>
            </a:extLst>
          </p:cNvPr>
          <p:cNvSpPr>
            <a:spLocks noGrp="1"/>
          </p:cNvSpPr>
          <p:nvPr>
            <p:ph type="title"/>
          </p:nvPr>
        </p:nvSpPr>
        <p:spPr>
          <a:xfrm>
            <a:off x="179999" y="180000"/>
            <a:ext cx="11825035" cy="757130"/>
          </a:xfrm>
        </p:spPr>
        <p:txBody>
          <a:bodyPr/>
          <a:lstStyle/>
          <a:p>
            <a:r>
              <a:rPr lang="en-GB" dirty="0"/>
              <a:t>Faraday Isolator</a:t>
            </a:r>
          </a:p>
        </p:txBody>
      </p:sp>
      <p:sp>
        <p:nvSpPr>
          <p:cNvPr id="8" name="TextBox 7">
            <a:extLst>
              <a:ext uri="{FF2B5EF4-FFF2-40B4-BE49-F238E27FC236}">
                <a16:creationId xmlns:a16="http://schemas.microsoft.com/office/drawing/2014/main" id="{95FA8D1A-BEE3-424F-90CE-81EBC7ADE529}"/>
              </a:ext>
            </a:extLst>
          </p:cNvPr>
          <p:cNvSpPr txBox="1"/>
          <p:nvPr/>
        </p:nvSpPr>
        <p:spPr>
          <a:xfrm>
            <a:off x="686482" y="3429000"/>
            <a:ext cx="3454048" cy="923330"/>
          </a:xfrm>
          <a:prstGeom prst="rect">
            <a:avLst/>
          </a:prstGeom>
          <a:noFill/>
        </p:spPr>
        <p:txBody>
          <a:bodyPr wrap="square" rtlCol="0">
            <a:spAutoFit/>
          </a:bodyPr>
          <a:lstStyle/>
          <a:p>
            <a:pPr algn="just"/>
            <a:r>
              <a:rPr lang="en-GB" dirty="0"/>
              <a:t>By turning the polarization by 45° and using two polarizers, back reflection can be blocked</a:t>
            </a:r>
          </a:p>
        </p:txBody>
      </p:sp>
      <p:pic>
        <p:nvPicPr>
          <p:cNvPr id="2050" name="Picture 2">
            <a:extLst>
              <a:ext uri="{FF2B5EF4-FFF2-40B4-BE49-F238E27FC236}">
                <a16:creationId xmlns:a16="http://schemas.microsoft.com/office/drawing/2014/main" id="{8DF28F00-E226-4780-B04B-BE5A9562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992" y="1520503"/>
            <a:ext cx="7548748" cy="4277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A02280-E49F-4BE7-A1AE-67914F22CB00}"/>
              </a:ext>
            </a:extLst>
          </p:cNvPr>
          <p:cNvSpPr txBox="1"/>
          <p:nvPr/>
        </p:nvSpPr>
        <p:spPr>
          <a:xfrm>
            <a:off x="686482" y="1686757"/>
            <a:ext cx="5773695" cy="646331"/>
          </a:xfrm>
          <a:prstGeom prst="rect">
            <a:avLst/>
          </a:prstGeom>
          <a:noFill/>
        </p:spPr>
        <p:txBody>
          <a:bodyPr wrap="square" rtlCol="0">
            <a:spAutoFit/>
          </a:bodyPr>
          <a:lstStyle/>
          <a:p>
            <a:r>
              <a:rPr lang="en-GB" dirty="0"/>
              <a:t>The magnetic field is a </a:t>
            </a:r>
            <a:r>
              <a:rPr lang="en-GB" dirty="0" err="1"/>
              <a:t>Psedo</a:t>
            </a:r>
            <a:r>
              <a:rPr lang="en-GB" dirty="0"/>
              <a:t>-vector, a back propagating beam will have the polarization turned by the same amount</a:t>
            </a:r>
          </a:p>
        </p:txBody>
      </p:sp>
      <p:sp>
        <p:nvSpPr>
          <p:cNvPr id="4" name="Slide Number Placeholder 3">
            <a:extLst>
              <a:ext uri="{FF2B5EF4-FFF2-40B4-BE49-F238E27FC236}">
                <a16:creationId xmlns:a16="http://schemas.microsoft.com/office/drawing/2014/main" id="{25E246A3-1E6D-437C-84FD-666DEF53B836}"/>
              </a:ext>
            </a:extLst>
          </p:cNvPr>
          <p:cNvSpPr>
            <a:spLocks noGrp="1"/>
          </p:cNvSpPr>
          <p:nvPr>
            <p:ph type="sldNum" sz="quarter" idx="10"/>
          </p:nvPr>
        </p:nvSpPr>
        <p:spPr/>
        <p:txBody>
          <a:bodyPr/>
          <a:lstStyle/>
          <a:p>
            <a:pPr algn="ctr"/>
            <a:fld id="{12D39EAA-4E28-463F-9825-0792C837FE92}" type="slidenum">
              <a:rPr lang="en-GB" smtClean="0"/>
              <a:pPr algn="ctr"/>
              <a:t>41</a:t>
            </a:fld>
            <a:r>
              <a:rPr lang="en-GB"/>
              <a:t> / 52</a:t>
            </a:r>
            <a:endParaRPr lang="en-GB" dirty="0"/>
          </a:p>
        </p:txBody>
      </p:sp>
    </p:spTree>
    <p:extLst>
      <p:ext uri="{BB962C8B-B14F-4D97-AF65-F5344CB8AC3E}">
        <p14:creationId xmlns:p14="http://schemas.microsoft.com/office/powerpoint/2010/main" val="3726000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88735-A2D4-4B7B-8918-FB47153607F9}"/>
              </a:ext>
            </a:extLst>
          </p:cNvPr>
          <p:cNvSpPr>
            <a:spLocks noGrp="1"/>
          </p:cNvSpPr>
          <p:nvPr>
            <p:ph type="title"/>
          </p:nvPr>
        </p:nvSpPr>
        <p:spPr>
          <a:xfrm>
            <a:off x="831850" y="3722245"/>
            <a:ext cx="10515600" cy="840230"/>
          </a:xfrm>
        </p:spPr>
        <p:txBody>
          <a:bodyPr/>
          <a:lstStyle/>
          <a:p>
            <a:r>
              <a:rPr lang="it-IT" dirty="0"/>
              <a:t>Sound and Light</a:t>
            </a:r>
            <a:endParaRPr lang="en-GB" dirty="0"/>
          </a:p>
        </p:txBody>
      </p:sp>
      <p:sp>
        <p:nvSpPr>
          <p:cNvPr id="4" name="Text Placeholder 3">
            <a:extLst>
              <a:ext uri="{FF2B5EF4-FFF2-40B4-BE49-F238E27FC236}">
                <a16:creationId xmlns:a16="http://schemas.microsoft.com/office/drawing/2014/main" id="{D59FAB15-8E2C-424D-9687-79DDE25D049C}"/>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0CB2FD53-28AE-4F74-B745-B5C6EABC2B03}"/>
              </a:ext>
            </a:extLst>
          </p:cNvPr>
          <p:cNvSpPr>
            <a:spLocks noGrp="1"/>
          </p:cNvSpPr>
          <p:nvPr>
            <p:ph type="sldNum" sz="quarter" idx="10"/>
          </p:nvPr>
        </p:nvSpPr>
        <p:spPr/>
        <p:txBody>
          <a:bodyPr/>
          <a:lstStyle/>
          <a:p>
            <a:pPr algn="ctr"/>
            <a:fld id="{12D39EAA-4E28-463F-9825-0792C837FE92}" type="slidenum">
              <a:rPr lang="en-GB" smtClean="0"/>
              <a:pPr algn="ctr"/>
              <a:t>42</a:t>
            </a:fld>
            <a:r>
              <a:rPr lang="en-GB"/>
              <a:t> / 52</a:t>
            </a:r>
            <a:endParaRPr lang="en-GB" dirty="0"/>
          </a:p>
        </p:txBody>
      </p:sp>
    </p:spTree>
    <p:extLst>
      <p:ext uri="{BB962C8B-B14F-4D97-AF65-F5344CB8AC3E}">
        <p14:creationId xmlns:p14="http://schemas.microsoft.com/office/powerpoint/2010/main" val="100060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4CD53-D85B-4B57-9BE9-CCCF36F3D1A5}"/>
              </a:ext>
            </a:extLst>
          </p:cNvPr>
          <p:cNvSpPr>
            <a:spLocks noGrp="1"/>
          </p:cNvSpPr>
          <p:nvPr>
            <p:ph type="title"/>
          </p:nvPr>
        </p:nvSpPr>
        <p:spPr>
          <a:xfrm>
            <a:off x="179999" y="180000"/>
            <a:ext cx="11825035" cy="757130"/>
          </a:xfrm>
        </p:spPr>
        <p:txBody>
          <a:bodyPr/>
          <a:lstStyle/>
          <a:p>
            <a:r>
              <a:rPr lang="en-GB"/>
              <a:t>Interaction Light – Sound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63A908-9A51-4B82-A58F-680A30E7B61B}"/>
                  </a:ext>
                </a:extLst>
              </p:cNvPr>
              <p:cNvSpPr txBox="1"/>
              <p:nvPr/>
            </p:nvSpPr>
            <p:spPr>
              <a:xfrm>
                <a:off x="922317" y="1741714"/>
                <a:ext cx="10386561" cy="375039"/>
              </a:xfrm>
              <a:prstGeom prst="rect">
                <a:avLst/>
              </a:prstGeom>
              <a:noFill/>
            </p:spPr>
            <p:txBody>
              <a:bodyPr wrap="none" rtlCol="0">
                <a:spAutoFit/>
              </a:bodyPr>
              <a:lstStyle/>
              <a:p>
                <a:r>
                  <a:rPr lang="en-GB" dirty="0"/>
                  <a:t>The density </a:t>
                </a:r>
                <a14:m>
                  <m:oMath xmlns:m="http://schemas.openxmlformats.org/officeDocument/2006/math">
                    <m:r>
                      <a:rPr lang="en-GB" b="0" i="1" smtClean="0">
                        <a:latin typeface="Cambria Math" panose="02040503050406030204" pitchFamily="18" charset="0"/>
                      </a:rPr>
                      <m:t>𝜌</m:t>
                    </m:r>
                  </m:oMath>
                </a14:m>
                <a:r>
                  <a:rPr lang="en-GB" dirty="0"/>
                  <a:t> of a material with a sound wave of amplitude </a:t>
                </a: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smtClean="0">
                                <a:latin typeface="Cambria Math" panose="02040503050406030204" pitchFamily="18" charset="0"/>
                              </a:rPr>
                              <m:t>𝐴</m:t>
                            </m:r>
                          </m:e>
                        </m:acc>
                      </m:e>
                      <m:sub>
                        <m:r>
                          <a:rPr lang="en-GB" i="1" smtClean="0">
                            <a:latin typeface="Cambria Math" panose="02040503050406030204" pitchFamily="18" charset="0"/>
                          </a:rPr>
                          <m:t>𝑠</m:t>
                        </m:r>
                      </m:sub>
                    </m:sSub>
                  </m:oMath>
                </a14:m>
                <a:r>
                  <a:rPr lang="en-GB" dirty="0"/>
                  <a:t>, pulsation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i="1" smtClean="0">
                        <a:latin typeface="Cambria Math" panose="02040503050406030204" pitchFamily="18" charset="0"/>
                      </a:rPr>
                      <m:t> </m:t>
                    </m:r>
                  </m:oMath>
                </a14:m>
                <a:r>
                  <a:rPr lang="en-GB" dirty="0"/>
                  <a:t>and speed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𝑣</m:t>
                        </m:r>
                      </m:e>
                      <m:sub>
                        <m:r>
                          <a:rPr lang="en-GB" i="1" smtClean="0">
                            <a:latin typeface="Cambria Math" panose="02040503050406030204" pitchFamily="18" charset="0"/>
                          </a:rPr>
                          <m:t>𝑠</m:t>
                        </m:r>
                      </m:sub>
                    </m:sSub>
                    <m:r>
                      <a:rPr lang="en-GB" i="1" smtClean="0">
                        <a:latin typeface="Cambria Math" panose="02040503050406030204" pitchFamily="18" charset="0"/>
                      </a:rPr>
                      <m:t> </m:t>
                    </m:r>
                  </m:oMath>
                </a14:m>
                <a:r>
                  <a:rPr lang="en-GB" dirty="0"/>
                  <a:t>can be describe as</a:t>
                </a:r>
              </a:p>
            </p:txBody>
          </p:sp>
        </mc:Choice>
        <mc:Fallback xmlns="">
          <p:sp>
            <p:nvSpPr>
              <p:cNvPr id="5" name="TextBox 4">
                <a:extLst>
                  <a:ext uri="{FF2B5EF4-FFF2-40B4-BE49-F238E27FC236}">
                    <a16:creationId xmlns:a16="http://schemas.microsoft.com/office/drawing/2014/main" id="{9B63A908-9A51-4B82-A58F-680A30E7B61B}"/>
                  </a:ext>
                </a:extLst>
              </p:cNvPr>
              <p:cNvSpPr txBox="1">
                <a:spLocks noRot="1" noChangeAspect="1" noMove="1" noResize="1" noEditPoints="1" noAdjustHandles="1" noChangeArrowheads="1" noChangeShapeType="1" noTextEdit="1"/>
              </p:cNvSpPr>
              <p:nvPr/>
            </p:nvSpPr>
            <p:spPr>
              <a:xfrm>
                <a:off x="922317" y="1741714"/>
                <a:ext cx="10386561" cy="375039"/>
              </a:xfrm>
              <a:prstGeom prst="rect">
                <a:avLst/>
              </a:prstGeom>
              <a:blipFill>
                <a:blip r:embed="rId2"/>
                <a:stretch>
                  <a:fillRect l="-469" t="-8197"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FA68F3-4FE1-4CC0-A156-FBCF9900B31A}"/>
                  </a:ext>
                </a:extLst>
              </p:cNvPr>
              <p:cNvSpPr txBox="1"/>
              <p:nvPr/>
            </p:nvSpPr>
            <p:spPr>
              <a:xfrm>
                <a:off x="2083320" y="2536024"/>
                <a:ext cx="4677947" cy="52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𝜌</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𝜌</m:t>
                          </m:r>
                        </m:e>
                        <m:sub>
                          <m:r>
                            <a:rPr lang="en-GB" i="1" smtClean="0">
                              <a:latin typeface="Cambria Math" panose="02040503050406030204" pitchFamily="18" charset="0"/>
                            </a:rPr>
                            <m:t>0</m:t>
                          </m:r>
                        </m:sub>
                      </m:sSub>
                      <m:r>
                        <a:rPr lang="en-GB"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𝐴</m:t>
                              </m:r>
                            </m:e>
                          </m:acc>
                        </m:e>
                        <m:sub>
                          <m:r>
                            <a:rPr lang="en-GB" b="0" i="1" smtClean="0">
                              <a:latin typeface="Cambria Math" panose="02040503050406030204" pitchFamily="18" charset="0"/>
                            </a:rPr>
                            <m:t>𝑠</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𝑠</m:t>
                                  </m:r>
                                </m:sub>
                              </m:sSub>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𝜔</m:t>
                              </m:r>
                            </m:e>
                            <m:sub>
                              <m:r>
                                <a:rPr lang="en-GB" b="0" i="1" smtClean="0">
                                  <a:latin typeface="Cambria Math" panose="02040503050406030204" pitchFamily="18" charset="0"/>
                                </a:rPr>
                                <m:t>𝑠</m:t>
                              </m:r>
                            </m:sub>
                          </m:sSub>
                          <m:r>
                            <a:rPr lang="en-GB" b="0" i="1" smtClean="0">
                              <a:latin typeface="Cambria Math" panose="02040503050406030204" pitchFamily="18" charset="0"/>
                            </a:rPr>
                            <m:t>𝑡</m:t>
                          </m:r>
                          <m:r>
                            <a:rPr lang="en-GB" b="0" i="1" smtClean="0">
                              <a:latin typeface="Cambria Math" panose="02040503050406030204" pitchFamily="18" charset="0"/>
                            </a:rPr>
                            <m:t>)</m:t>
                          </m:r>
                        </m:e>
                      </m:func>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𝑤𝑖𝑡h</m:t>
                          </m:r>
                          <m:r>
                            <a:rPr lang="en-GB" b="0" i="1" smtClean="0">
                              <a:latin typeface="Cambria Math" panose="02040503050406030204" pitchFamily="18" charset="0"/>
                            </a:rPr>
                            <m:t> </m:t>
                          </m:r>
                          <m:r>
                            <a:rPr lang="en-GB" b="0" i="1" smtClean="0">
                              <a:latin typeface="Cambria Math" panose="02040503050406030204" pitchFamily="18" charset="0"/>
                            </a:rPr>
                            <m:t>𝑣</m:t>
                          </m:r>
                        </m:e>
                        <m:sub>
                          <m:r>
                            <a:rPr lang="en-GB" b="0" i="1" smtClean="0">
                              <a:latin typeface="Cambria Math" panose="02040503050406030204" pitchFamily="18" charset="0"/>
                            </a:rPr>
                            <m:t>𝑠</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num>
                        <m:den>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den>
                      </m:f>
                    </m:oMath>
                  </m:oMathPara>
                </a14:m>
                <a:endParaRPr lang="en-GB" dirty="0"/>
              </a:p>
            </p:txBody>
          </p:sp>
        </mc:Choice>
        <mc:Fallback xmlns="">
          <p:sp>
            <p:nvSpPr>
              <p:cNvPr id="6" name="TextBox 5">
                <a:extLst>
                  <a:ext uri="{FF2B5EF4-FFF2-40B4-BE49-F238E27FC236}">
                    <a16:creationId xmlns:a16="http://schemas.microsoft.com/office/drawing/2014/main" id="{6EFA68F3-4FE1-4CC0-A156-FBCF9900B31A}"/>
                  </a:ext>
                </a:extLst>
              </p:cNvPr>
              <p:cNvSpPr txBox="1">
                <a:spLocks noRot="1" noChangeAspect="1" noMove="1" noResize="1" noEditPoints="1" noAdjustHandles="1" noChangeArrowheads="1" noChangeShapeType="1" noTextEdit="1"/>
              </p:cNvSpPr>
              <p:nvPr/>
            </p:nvSpPr>
            <p:spPr>
              <a:xfrm>
                <a:off x="2083320" y="2536024"/>
                <a:ext cx="4677947" cy="5211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B50DCF-6925-47B5-9E9D-46783650549D}"/>
                  </a:ext>
                </a:extLst>
              </p:cNvPr>
              <p:cNvSpPr txBox="1"/>
              <p:nvPr/>
            </p:nvSpPr>
            <p:spPr>
              <a:xfrm>
                <a:off x="922317" y="3476463"/>
                <a:ext cx="5249899" cy="369332"/>
              </a:xfrm>
              <a:prstGeom prst="rect">
                <a:avLst/>
              </a:prstGeom>
              <a:noFill/>
            </p:spPr>
            <p:txBody>
              <a:bodyPr wrap="none" rtlCol="0">
                <a:spAutoFit/>
              </a:bodyPr>
              <a:lstStyle/>
              <a:p>
                <a:r>
                  <a:rPr lang="en-GB"/>
                  <a:t>The refractive index </a:t>
                </a:r>
                <a14:m>
                  <m:oMath xmlns:m="http://schemas.openxmlformats.org/officeDocument/2006/math">
                    <m:r>
                      <a:rPr lang="en-GB" b="0" i="1" smtClean="0">
                        <a:latin typeface="Cambria Math" panose="02040503050406030204" pitchFamily="18" charset="0"/>
                      </a:rPr>
                      <m:t>𝑛</m:t>
                    </m:r>
                  </m:oMath>
                </a14:m>
                <a:r>
                  <a:rPr lang="en-GB"/>
                  <a:t> is proportional to the density </a:t>
                </a:r>
                <a14:m>
                  <m:oMath xmlns:m="http://schemas.openxmlformats.org/officeDocument/2006/math">
                    <m:r>
                      <a:rPr lang="en-GB" i="1" smtClean="0">
                        <a:latin typeface="Cambria Math" panose="02040503050406030204" pitchFamily="18" charset="0"/>
                      </a:rPr>
                      <m:t>𝜌</m:t>
                    </m:r>
                  </m:oMath>
                </a14:m>
                <a:r>
                  <a:rPr lang="en-GB"/>
                  <a:t> </a:t>
                </a:r>
              </a:p>
            </p:txBody>
          </p:sp>
        </mc:Choice>
        <mc:Fallback xmlns="">
          <p:sp>
            <p:nvSpPr>
              <p:cNvPr id="8" name="TextBox 7">
                <a:extLst>
                  <a:ext uri="{FF2B5EF4-FFF2-40B4-BE49-F238E27FC236}">
                    <a16:creationId xmlns:a16="http://schemas.microsoft.com/office/drawing/2014/main" id="{5BB50DCF-6925-47B5-9E9D-46783650549D}"/>
                  </a:ext>
                </a:extLst>
              </p:cNvPr>
              <p:cNvSpPr txBox="1">
                <a:spLocks noRot="1" noChangeAspect="1" noMove="1" noResize="1" noEditPoints="1" noAdjustHandles="1" noChangeArrowheads="1" noChangeShapeType="1" noTextEdit="1"/>
              </p:cNvSpPr>
              <p:nvPr/>
            </p:nvSpPr>
            <p:spPr>
              <a:xfrm>
                <a:off x="922317" y="3476463"/>
                <a:ext cx="5249899" cy="369332"/>
              </a:xfrm>
              <a:prstGeom prst="rect">
                <a:avLst/>
              </a:prstGeom>
              <a:blipFill>
                <a:blip r:embed="rId4"/>
                <a:stretch>
                  <a:fillRect l="-928"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3F4E85-9E7F-4FFB-9621-0B725B7BD9D5}"/>
                  </a:ext>
                </a:extLst>
              </p:cNvPr>
              <p:cNvSpPr txBox="1"/>
              <p:nvPr/>
            </p:nvSpPr>
            <p:spPr>
              <a:xfrm>
                <a:off x="2095715" y="4265066"/>
                <a:ext cx="29031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smtClean="0">
                              <a:latin typeface="Cambria Math" panose="02040503050406030204" pitchFamily="18" charset="0"/>
                            </a:rPr>
                            <m:t>Δ</m:t>
                          </m:r>
                          <m:r>
                            <a:rPr lang="en-GB" i="1" smtClean="0">
                              <a:latin typeface="Cambria Math" panose="02040503050406030204" pitchFamily="18" charset="0"/>
                            </a:rPr>
                            <m:t>𝑛</m:t>
                          </m:r>
                        </m:e>
                        <m:sub>
                          <m:r>
                            <a:rPr lang="en-GB" b="0" i="1" smtClean="0">
                              <a:latin typeface="Cambria Math" panose="02040503050406030204" pitchFamily="18" charset="0"/>
                            </a:rPr>
                            <m:t>𝑠</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𝑠</m:t>
                              </m:r>
                            </m:sub>
                          </m:sSub>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smtClean="0">
                                  <a:latin typeface="Cambria Math" panose="02040503050406030204" pitchFamily="18" charset="0"/>
                                </a:rPr>
                                <m:t>𝜔</m:t>
                              </m:r>
                            </m:e>
                            <m:sub>
                              <m:r>
                                <a:rPr lang="en-GB" b="0" i="1" smtClean="0">
                                  <a:latin typeface="Cambria Math" panose="02040503050406030204" pitchFamily="18" charset="0"/>
                                </a:rPr>
                                <m:t>𝑠</m:t>
                              </m:r>
                            </m:sub>
                          </m:sSub>
                          <m:r>
                            <a:rPr lang="en-GB" b="0" i="1" smtClean="0">
                              <a:latin typeface="Cambria Math" panose="02040503050406030204" pitchFamily="18" charset="0"/>
                            </a:rPr>
                            <m:t>𝑡</m:t>
                          </m:r>
                          <m:r>
                            <a:rPr lang="en-GB" b="0" i="1" smtClean="0">
                              <a:latin typeface="Cambria Math" panose="02040503050406030204" pitchFamily="18" charset="0"/>
                            </a:rPr>
                            <m:t>)</m:t>
                          </m:r>
                        </m:e>
                      </m:func>
                    </m:oMath>
                  </m:oMathPara>
                </a14:m>
                <a:endParaRPr lang="en-GB" dirty="0"/>
              </a:p>
            </p:txBody>
          </p:sp>
        </mc:Choice>
        <mc:Fallback xmlns="">
          <p:sp>
            <p:nvSpPr>
              <p:cNvPr id="9" name="TextBox 8">
                <a:extLst>
                  <a:ext uri="{FF2B5EF4-FFF2-40B4-BE49-F238E27FC236}">
                    <a16:creationId xmlns:a16="http://schemas.microsoft.com/office/drawing/2014/main" id="{F63F4E85-9E7F-4FFB-9621-0B725B7BD9D5}"/>
                  </a:ext>
                </a:extLst>
              </p:cNvPr>
              <p:cNvSpPr txBox="1">
                <a:spLocks noRot="1" noChangeAspect="1" noMove="1" noResize="1" noEditPoints="1" noAdjustHandles="1" noChangeArrowheads="1" noChangeShapeType="1" noTextEdit="1"/>
              </p:cNvSpPr>
              <p:nvPr/>
            </p:nvSpPr>
            <p:spPr>
              <a:xfrm>
                <a:off x="2095715" y="4265066"/>
                <a:ext cx="2903102" cy="276999"/>
              </a:xfrm>
              <a:prstGeom prst="rect">
                <a:avLst/>
              </a:prstGeom>
              <a:blipFill>
                <a:blip r:embed="rId5"/>
                <a:stretch>
                  <a:fillRect l="-630" t="-4444" r="-2521" b="-35556"/>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37E1550F-BD18-4ADF-ACA3-8D45C467DB02}"/>
              </a:ext>
            </a:extLst>
          </p:cNvPr>
          <p:cNvSpPr txBox="1"/>
          <p:nvPr/>
        </p:nvSpPr>
        <p:spPr>
          <a:xfrm>
            <a:off x="922317" y="4961335"/>
            <a:ext cx="5594160" cy="369332"/>
          </a:xfrm>
          <a:prstGeom prst="rect">
            <a:avLst/>
          </a:prstGeom>
          <a:noFill/>
        </p:spPr>
        <p:txBody>
          <a:bodyPr wrap="none" rtlCol="0">
            <a:spAutoFit/>
          </a:bodyPr>
          <a:lstStyle/>
          <a:p>
            <a:r>
              <a:rPr lang="en-GB" dirty="0"/>
              <a:t>A periodic variation of the refractive index act as a grating</a:t>
            </a:r>
          </a:p>
        </p:txBody>
      </p:sp>
      <p:grpSp>
        <p:nvGrpSpPr>
          <p:cNvPr id="29" name="Group 28">
            <a:extLst>
              <a:ext uri="{FF2B5EF4-FFF2-40B4-BE49-F238E27FC236}">
                <a16:creationId xmlns:a16="http://schemas.microsoft.com/office/drawing/2014/main" id="{0664C997-870F-493D-8F55-D440532A1263}"/>
              </a:ext>
            </a:extLst>
          </p:cNvPr>
          <p:cNvGrpSpPr/>
          <p:nvPr/>
        </p:nvGrpSpPr>
        <p:grpSpPr>
          <a:xfrm>
            <a:off x="7621898" y="2144538"/>
            <a:ext cx="3389590" cy="3899376"/>
            <a:chOff x="8234314" y="1680317"/>
            <a:chExt cx="3389590" cy="3899376"/>
          </a:xfrm>
        </p:grpSpPr>
        <p:sp>
          <p:nvSpPr>
            <p:cNvPr id="12" name="Rectangle 11">
              <a:extLst>
                <a:ext uri="{FF2B5EF4-FFF2-40B4-BE49-F238E27FC236}">
                  <a16:creationId xmlns:a16="http://schemas.microsoft.com/office/drawing/2014/main" id="{5E514A7C-7DA7-4B09-B36D-8D698BA5DD65}"/>
                </a:ext>
              </a:extLst>
            </p:cNvPr>
            <p:cNvSpPr/>
            <p:nvPr/>
          </p:nvSpPr>
          <p:spPr>
            <a:xfrm>
              <a:off x="9453238" y="2407097"/>
              <a:ext cx="1143988" cy="2759033"/>
            </a:xfrm>
            <a:prstGeom prst="rect">
              <a:avLst/>
            </a:prstGeom>
            <a:gradFill flip="none" rotWithShape="1">
              <a:gsLst>
                <a:gs pos="0">
                  <a:schemeClr val="accent1">
                    <a:lumMod val="5000"/>
                    <a:lumOff val="95000"/>
                  </a:schemeClr>
                </a:gs>
                <a:gs pos="12000">
                  <a:schemeClr val="accent1">
                    <a:lumMod val="40000"/>
                    <a:lumOff val="60000"/>
                  </a:schemeClr>
                </a:gs>
                <a:gs pos="87000">
                  <a:schemeClr val="accent1">
                    <a:lumMod val="40000"/>
                    <a:lumOff val="60000"/>
                  </a:schemeClr>
                </a:gs>
                <a:gs pos="75000">
                  <a:schemeClr val="bg1"/>
                </a:gs>
                <a:gs pos="62000">
                  <a:schemeClr val="accent1">
                    <a:lumMod val="40000"/>
                    <a:lumOff val="60000"/>
                  </a:schemeClr>
                </a:gs>
                <a:gs pos="50000">
                  <a:schemeClr val="bg1"/>
                </a:gs>
                <a:gs pos="100000">
                  <a:schemeClr val="bg1"/>
                </a:gs>
                <a:gs pos="25000">
                  <a:schemeClr val="bg1"/>
                </a:gs>
                <a:gs pos="37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19F4E47C-596E-4441-BC26-EF08814BF72C}"/>
                </a:ext>
              </a:extLst>
            </p:cNvPr>
            <p:cNvCxnSpPr>
              <a:cxnSpLocks/>
            </p:cNvCxnSpPr>
            <p:nvPr/>
          </p:nvCxnSpPr>
          <p:spPr>
            <a:xfrm>
              <a:off x="8234314" y="3812173"/>
              <a:ext cx="82484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654B6D-2CF8-4C3A-BBE1-904FED0130E1}"/>
                </a:ext>
              </a:extLst>
            </p:cNvPr>
            <p:cNvCxnSpPr>
              <a:cxnSpLocks/>
            </p:cNvCxnSpPr>
            <p:nvPr/>
          </p:nvCxnSpPr>
          <p:spPr>
            <a:xfrm flipV="1">
              <a:off x="10025232" y="2545596"/>
              <a:ext cx="0" cy="7698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25FC00-D18A-4929-8A44-0C321ED69412}"/>
                </a:ext>
              </a:extLst>
            </p:cNvPr>
            <p:cNvSpPr txBox="1"/>
            <p:nvPr/>
          </p:nvSpPr>
          <p:spPr>
            <a:xfrm>
              <a:off x="9329368" y="1921537"/>
              <a:ext cx="1391728" cy="369332"/>
            </a:xfrm>
            <a:prstGeom prst="rect">
              <a:avLst/>
            </a:prstGeom>
            <a:noFill/>
          </p:spPr>
          <p:txBody>
            <a:bodyPr wrap="none" rtlCol="0">
              <a:spAutoFit/>
            </a:bodyPr>
            <a:lstStyle/>
            <a:p>
              <a:r>
                <a:rPr lang="en-GB"/>
                <a:t>Acustic wave</a:t>
              </a:r>
            </a:p>
          </p:txBody>
        </p:sp>
        <p:grpSp>
          <p:nvGrpSpPr>
            <p:cNvPr id="19" name="Group 18">
              <a:extLst>
                <a:ext uri="{FF2B5EF4-FFF2-40B4-BE49-F238E27FC236}">
                  <a16:creationId xmlns:a16="http://schemas.microsoft.com/office/drawing/2014/main" id="{785BC765-717F-4B6B-A751-81F24719F2C8}"/>
                </a:ext>
              </a:extLst>
            </p:cNvPr>
            <p:cNvGrpSpPr/>
            <p:nvPr/>
          </p:nvGrpSpPr>
          <p:grpSpPr>
            <a:xfrm>
              <a:off x="10995669" y="1680317"/>
              <a:ext cx="628235" cy="1076666"/>
              <a:chOff x="10765907" y="1085579"/>
              <a:chExt cx="628235" cy="1076666"/>
            </a:xfrm>
          </p:grpSpPr>
          <p:cxnSp>
            <p:nvCxnSpPr>
              <p:cNvPr id="25" name="Straight Arrow Connector 24">
                <a:extLst>
                  <a:ext uri="{FF2B5EF4-FFF2-40B4-BE49-F238E27FC236}">
                    <a16:creationId xmlns:a16="http://schemas.microsoft.com/office/drawing/2014/main" id="{0771DA1E-CECF-4BD0-A38E-2EB9E6D4887B}"/>
                  </a:ext>
                </a:extLst>
              </p:cNvPr>
              <p:cNvCxnSpPr>
                <a:cxnSpLocks/>
              </p:cNvCxnSpPr>
              <p:nvPr/>
            </p:nvCxnSpPr>
            <p:spPr>
              <a:xfrm>
                <a:off x="10821594" y="1824243"/>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51E8224-9ADE-4D9B-A698-8178D4363A50}"/>
                  </a:ext>
                </a:extLst>
              </p:cNvPr>
              <p:cNvCxnSpPr>
                <a:cxnSpLocks/>
              </p:cNvCxnSpPr>
              <p:nvPr/>
            </p:nvCxnSpPr>
            <p:spPr>
              <a:xfrm rot="16200000">
                <a:off x="10601243" y="1619184"/>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E6A0EC-EE36-4EF9-8FBB-6FD547FE5589}"/>
                  </a:ext>
                </a:extLst>
              </p:cNvPr>
              <p:cNvSpPr txBox="1"/>
              <p:nvPr/>
            </p:nvSpPr>
            <p:spPr>
              <a:xfrm>
                <a:off x="11118104" y="1792913"/>
                <a:ext cx="276038" cy="369332"/>
              </a:xfrm>
              <a:prstGeom prst="rect">
                <a:avLst/>
              </a:prstGeom>
              <a:noFill/>
            </p:spPr>
            <p:txBody>
              <a:bodyPr wrap="none" rtlCol="0">
                <a:spAutoFit/>
              </a:bodyPr>
              <a:lstStyle/>
              <a:p>
                <a:r>
                  <a:rPr lang="en-GB" i="1"/>
                  <a:t>z</a:t>
                </a:r>
              </a:p>
            </p:txBody>
          </p:sp>
          <p:sp>
            <p:nvSpPr>
              <p:cNvPr id="28" name="TextBox 27">
                <a:extLst>
                  <a:ext uri="{FF2B5EF4-FFF2-40B4-BE49-F238E27FC236}">
                    <a16:creationId xmlns:a16="http://schemas.microsoft.com/office/drawing/2014/main" id="{03B1AAD8-34D8-4B3C-A40C-81EA561C4686}"/>
                  </a:ext>
                </a:extLst>
              </p:cNvPr>
              <p:cNvSpPr txBox="1"/>
              <p:nvPr/>
            </p:nvSpPr>
            <p:spPr>
              <a:xfrm>
                <a:off x="10765907" y="1085579"/>
                <a:ext cx="284052" cy="369332"/>
              </a:xfrm>
              <a:prstGeom prst="rect">
                <a:avLst/>
              </a:prstGeom>
              <a:noFill/>
            </p:spPr>
            <p:txBody>
              <a:bodyPr wrap="none" rtlCol="0">
                <a:spAutoFit/>
              </a:bodyPr>
              <a:lstStyle/>
              <a:p>
                <a:r>
                  <a:rPr lang="en-GB" i="1"/>
                  <a:t>x</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D78F72-1062-4B4A-93E6-9BC3018B49C3}"/>
                    </a:ext>
                  </a:extLst>
                </p:cNvPr>
                <p:cNvSpPr txBox="1"/>
                <p:nvPr/>
              </p:nvSpPr>
              <p:spPr>
                <a:xfrm>
                  <a:off x="8399282" y="3417281"/>
                  <a:ext cx="4253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oMath>
                    </m:oMathPara>
                  </a14:m>
                  <a:endParaRPr lang="en-GB"/>
                </a:p>
              </p:txBody>
            </p:sp>
          </mc:Choice>
          <mc:Fallback xmlns="">
            <p:sp>
              <p:nvSpPr>
                <p:cNvPr id="20" name="TextBox 19">
                  <a:extLst>
                    <a:ext uri="{FF2B5EF4-FFF2-40B4-BE49-F238E27FC236}">
                      <a16:creationId xmlns:a16="http://schemas.microsoft.com/office/drawing/2014/main" id="{E6D78F72-1062-4B4A-93E6-9BC3018B49C3}"/>
                    </a:ext>
                  </a:extLst>
                </p:cNvPr>
                <p:cNvSpPr txBox="1">
                  <a:spLocks noRot="1" noChangeAspect="1" noMove="1" noResize="1" noEditPoints="1" noAdjustHandles="1" noChangeArrowheads="1" noChangeShapeType="1" noTextEdit="1"/>
                </p:cNvSpPr>
                <p:nvPr/>
              </p:nvSpPr>
              <p:spPr>
                <a:xfrm>
                  <a:off x="8399282" y="3417281"/>
                  <a:ext cx="425383" cy="369332"/>
                </a:xfrm>
                <a:prstGeom prst="rect">
                  <a:avLst/>
                </a:prstGeom>
                <a:blipFill>
                  <a:blip r:embed="rId6"/>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84E04EDC-8118-45CC-8ED6-AEE4C5269420}"/>
                </a:ext>
              </a:extLst>
            </p:cNvPr>
            <p:cNvSpPr txBox="1"/>
            <p:nvPr/>
          </p:nvSpPr>
          <p:spPr>
            <a:xfrm>
              <a:off x="9884007" y="5210361"/>
              <a:ext cx="282450" cy="369332"/>
            </a:xfrm>
            <a:prstGeom prst="rect">
              <a:avLst/>
            </a:prstGeom>
            <a:noFill/>
          </p:spPr>
          <p:txBody>
            <a:bodyPr wrap="none" rtlCol="0">
              <a:spAutoFit/>
            </a:bodyPr>
            <a:lstStyle/>
            <a:p>
              <a:r>
                <a:rPr lang="en-GB"/>
                <a:t>L</a:t>
              </a:r>
            </a:p>
          </p:txBody>
        </p:sp>
      </p:grpSp>
      <p:sp>
        <p:nvSpPr>
          <p:cNvPr id="3" name="Slide Number Placeholder 2">
            <a:extLst>
              <a:ext uri="{FF2B5EF4-FFF2-40B4-BE49-F238E27FC236}">
                <a16:creationId xmlns:a16="http://schemas.microsoft.com/office/drawing/2014/main" id="{B8D9EB78-5A33-46D2-905B-2B96A4978E71}"/>
              </a:ext>
            </a:extLst>
          </p:cNvPr>
          <p:cNvSpPr>
            <a:spLocks noGrp="1"/>
          </p:cNvSpPr>
          <p:nvPr>
            <p:ph type="sldNum" sz="quarter" idx="10"/>
          </p:nvPr>
        </p:nvSpPr>
        <p:spPr/>
        <p:txBody>
          <a:bodyPr/>
          <a:lstStyle/>
          <a:p>
            <a:pPr algn="ctr"/>
            <a:fld id="{12D39EAA-4E28-463F-9825-0792C837FE92}" type="slidenum">
              <a:rPr lang="en-GB" smtClean="0"/>
              <a:pPr algn="ctr"/>
              <a:t>43</a:t>
            </a:fld>
            <a:r>
              <a:rPr lang="en-GB"/>
              <a:t> / 52</a:t>
            </a:r>
            <a:endParaRPr lang="en-GB" dirty="0"/>
          </a:p>
        </p:txBody>
      </p:sp>
    </p:spTree>
    <p:extLst>
      <p:ext uri="{BB962C8B-B14F-4D97-AF65-F5344CB8AC3E}">
        <p14:creationId xmlns:p14="http://schemas.microsoft.com/office/powerpoint/2010/main" val="3433829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071B-EE79-4AA4-8D27-44ABF5FA5B95}"/>
              </a:ext>
            </a:extLst>
          </p:cNvPr>
          <p:cNvSpPr>
            <a:spLocks noGrp="1"/>
          </p:cNvSpPr>
          <p:nvPr>
            <p:ph type="title"/>
          </p:nvPr>
        </p:nvSpPr>
        <p:spPr>
          <a:xfrm>
            <a:off x="179999" y="180000"/>
            <a:ext cx="11825035" cy="757130"/>
          </a:xfrm>
        </p:spPr>
        <p:txBody>
          <a:bodyPr/>
          <a:lstStyle/>
          <a:p>
            <a:r>
              <a:rPr lang="en-GB" dirty="0" err="1"/>
              <a:t>Acousto</a:t>
            </a:r>
            <a:r>
              <a:rPr lang="en-GB" dirty="0"/>
              <a:t> Optic Modulator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3EEDFF-F352-463B-953A-932A806BF571}"/>
                  </a:ext>
                </a:extLst>
              </p:cNvPr>
              <p:cNvSpPr txBox="1"/>
              <p:nvPr/>
            </p:nvSpPr>
            <p:spPr>
              <a:xfrm>
                <a:off x="760821" y="3675701"/>
                <a:ext cx="5170646" cy="830997"/>
              </a:xfrm>
              <a:prstGeom prst="rect">
                <a:avLst/>
              </a:prstGeom>
              <a:noFill/>
            </p:spPr>
            <p:txBody>
              <a:bodyPr wrap="none" lIns="0" tIns="0" rIns="0" bIns="0" rtlCol="0">
                <a:spAutoFit/>
              </a:bodyPr>
              <a:lstStyle/>
              <a:p>
                <a:pPr marL="179388" indent="-179388"/>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𝐸</m:t>
                        </m:r>
                      </m:e>
                      <m:sub>
                        <m:r>
                          <a:rPr lang="en-GB" b="0" i="1" smtClean="0">
                            <a:latin typeface="Cambria Math" panose="02040503050406030204" pitchFamily="18" charset="0"/>
                          </a:rPr>
                          <m:t>𝑑</m:t>
                        </m:r>
                      </m:sub>
                    </m:sSub>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m:t>
                        </m:r>
                      </m:e>
                    </m:acc>
                  </m:oMath>
                </a14:m>
                <a:r>
                  <a:rPr lang="en-GB" b="0" i="1" dirty="0">
                    <a:latin typeface="Cambria Math" panose="02040503050406030204" pitchFamily="18" charset="0"/>
                  </a:rPr>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r>
                          <m:rPr>
                            <m:sty m:val="p"/>
                          </m:rPr>
                          <a:rPr lang="en-GB" smtClean="0">
                            <a:latin typeface="Cambria Math" panose="02040503050406030204" pitchFamily="18" charset="0"/>
                          </a:rPr>
                          <m:t>exp</m:t>
                        </m:r>
                      </m:fName>
                      <m:e>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i="1" smtClean="0">
                            <a:latin typeface="Cambria Math" panose="02040503050406030204" pitchFamily="18" charset="0"/>
                          </a:rPr>
                          <m:t>𝑧</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i="1" smtClean="0">
                            <a:latin typeface="Cambria Math" panose="02040503050406030204" pitchFamily="18" charset="0"/>
                          </a:rPr>
                          <m:t>𝑡</m:t>
                        </m:r>
                        <m:r>
                          <a:rPr lang="en-GB" i="1" smtClean="0">
                            <a:latin typeface="Cambria Math" panose="02040503050406030204" pitchFamily="18" charset="0"/>
                          </a:rPr>
                          <m:t>)</m:t>
                        </m:r>
                      </m:e>
                    </m:func>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 </m:t>
                              </m:r>
                              <m:r>
                                <a:rPr lang="it-IT" b="0"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sSub>
                            <m:sSubPr>
                              <m:ctrlPr>
                                <a:rPr lang="en-GB" i="1" smtClean="0">
                                  <a:latin typeface="Cambria Math" panose="02040503050406030204" pitchFamily="18" charset="0"/>
                                </a:rPr>
                              </m:ctrlPr>
                            </m:sSubPr>
                            <m:e>
                              <m:r>
                                <m:rPr>
                                  <m:sty m:val="p"/>
                                </m:rPr>
                                <a:rPr lang="en-GB" smtClean="0">
                                  <a:latin typeface="Cambria Math" panose="02040503050406030204" pitchFamily="18" charset="0"/>
                                </a:rPr>
                                <m:t>Δ</m:t>
                              </m:r>
                              <m:r>
                                <a:rPr lang="en-GB" i="1" smtClean="0">
                                  <a:latin typeface="Cambria Math" panose="02040503050406030204" pitchFamily="18" charset="0"/>
                                </a:rPr>
                                <m:t>𝑛</m:t>
                              </m:r>
                            </m:e>
                            <m:sub>
                              <m:r>
                                <a:rPr lang="en-GB" i="1" smtClean="0">
                                  <a:latin typeface="Cambria Math" panose="02040503050406030204" pitchFamily="18" charset="0"/>
                                </a:rPr>
                                <m:t>𝑠</m:t>
                              </m:r>
                            </m:sub>
                          </m:sSub>
                          <m:r>
                            <a:rPr lang="it-IT" b="0" i="1" smtClean="0">
                              <a:latin typeface="Cambria Math" panose="02040503050406030204" pitchFamily="18" charset="0"/>
                            </a:rPr>
                            <m:t> </m:t>
                          </m:r>
                          <m:r>
                            <a:rPr lang="en-GB" i="1" smtClean="0">
                              <a:latin typeface="Cambria Math" panose="02040503050406030204" pitchFamily="18" charset="0"/>
                            </a:rPr>
                            <m:t>𝐿</m:t>
                          </m:r>
                          <m:r>
                            <a:rPr lang="en-GB" b="0" i="0" smtClean="0">
                              <a:latin typeface="Cambria Math" panose="02040503050406030204" pitchFamily="18" charset="0"/>
                            </a:rPr>
                            <m:t> </m:t>
                          </m:r>
                          <m:r>
                            <m:rPr>
                              <m:sty m:val="p"/>
                            </m:rPr>
                            <a:rPr lang="en-GB" smtClean="0">
                              <a:latin typeface="Cambria Math" panose="02040503050406030204" pitchFamily="18" charset="0"/>
                            </a:rPr>
                            <m:t>exp</m:t>
                          </m:r>
                        </m:fName>
                        <m:e>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b="0" i="1" smtClean="0">
                                  <a:latin typeface="Cambria Math" panose="02040503050406030204" pitchFamily="18" charset="0"/>
                                </a:rPr>
                                <m:t>(</m:t>
                              </m:r>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i="1" smtClean="0">
                              <a:latin typeface="Cambria Math" panose="02040503050406030204" pitchFamily="18" charset="0"/>
                            </a:rPr>
                            <m:t>𝑧</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r>
                            <a:rPr lang="en-GB" i="1" smtClean="0">
                              <a:latin typeface="Cambria Math" panose="02040503050406030204" pitchFamily="18" charset="0"/>
                            </a:rPr>
                            <m:t>𝑥</m:t>
                          </m:r>
                          <m:r>
                            <a:rPr lang="en-GB" b="0" i="1" smtClean="0">
                              <a:latin typeface="Cambria Math" panose="02040503050406030204" pitchFamily="18" charset="0"/>
                            </a:rPr>
                            <m:t>)</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b="0" i="1" smtClean="0">
                              <a:latin typeface="Cambria Math" panose="02040503050406030204" pitchFamily="18" charset="0"/>
                            </a:rPr>
                            <m:t>)</m:t>
                          </m:r>
                          <m:r>
                            <a:rPr lang="en-GB" i="1" smtClean="0">
                              <a:latin typeface="Cambria Math" panose="02040503050406030204" pitchFamily="18" charset="0"/>
                            </a:rPr>
                            <m:t>𝑡</m:t>
                          </m:r>
                          <m:r>
                            <a:rPr lang="en-GB" i="1" smtClean="0">
                              <a:latin typeface="Cambria Math" panose="02040503050406030204" pitchFamily="18" charset="0"/>
                            </a:rPr>
                            <m:t>)</m:t>
                          </m:r>
                        </m:e>
                      </m:func>
                    </m:oMath>
                  </m:oMathPara>
                </a14:m>
                <a:endParaRPr lang="en-GB" i="1" dirty="0">
                  <a:latin typeface="Cambria Math" panose="02040503050406030204" pitchFamily="18" charset="0"/>
                </a:endParaRPr>
              </a:p>
              <a:p>
                <a:r>
                  <a:rPr lang="en-GB" dirty="0"/>
                  <a:t>      </a:t>
                </a:r>
                <a14:m>
                  <m:oMath xmlns:m="http://schemas.openxmlformats.org/officeDocument/2006/math">
                    <m:r>
                      <a:rPr lang="en-GB" b="0" i="1" smtClean="0">
                        <a:latin typeface="Cambria Math" panose="02040503050406030204" pitchFamily="18" charset="0"/>
                      </a:rPr>
                      <m:t>+ </m:t>
                    </m:r>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i="1" smtClean="0">
                                <a:latin typeface="Cambria Math" panose="02040503050406030204" pitchFamily="18" charset="0"/>
                              </a:rPr>
                              <m:t>𝑎</m:t>
                            </m:r>
                          </m:e>
                          <m:sub>
                            <m:r>
                              <a:rPr lang="en-GB" b="0" i="1" smtClean="0">
                                <a:latin typeface="Cambria Math" panose="02040503050406030204" pitchFamily="18" charset="0"/>
                              </a:rPr>
                              <m:t>−1</m:t>
                            </m:r>
                          </m:sub>
                        </m:sSub>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sSub>
                          <m:sSubPr>
                            <m:ctrlPr>
                              <a:rPr lang="en-GB" i="1" smtClean="0">
                                <a:latin typeface="Cambria Math" panose="02040503050406030204" pitchFamily="18" charset="0"/>
                              </a:rPr>
                            </m:ctrlPr>
                          </m:sSubPr>
                          <m:e>
                            <m:r>
                              <m:rPr>
                                <m:sty m:val="p"/>
                              </m:rPr>
                              <a:rPr lang="en-GB" smtClean="0">
                                <a:latin typeface="Cambria Math" panose="02040503050406030204" pitchFamily="18" charset="0"/>
                              </a:rPr>
                              <m:t>Δ</m:t>
                            </m:r>
                            <m:r>
                              <a:rPr lang="en-GB" i="1" smtClean="0">
                                <a:latin typeface="Cambria Math" panose="02040503050406030204" pitchFamily="18" charset="0"/>
                              </a:rPr>
                              <m:t>𝑛</m:t>
                            </m:r>
                          </m:e>
                          <m:sub>
                            <m:r>
                              <a:rPr lang="en-GB" i="1" smtClean="0">
                                <a:latin typeface="Cambria Math" panose="02040503050406030204" pitchFamily="18" charset="0"/>
                              </a:rPr>
                              <m:t>𝑠</m:t>
                            </m:r>
                          </m:sub>
                        </m:sSub>
                        <m:r>
                          <a:rPr lang="en-GB" i="1" smtClean="0">
                            <a:latin typeface="Cambria Math" panose="02040503050406030204" pitchFamily="18" charset="0"/>
                          </a:rPr>
                          <m:t>𝐿</m:t>
                        </m:r>
                        <m:r>
                          <a:rPr lang="en-GB" smtClean="0">
                            <a:latin typeface="Cambria Math" panose="02040503050406030204" pitchFamily="18" charset="0"/>
                          </a:rPr>
                          <m:t> </m:t>
                        </m:r>
                        <m:r>
                          <m:rPr>
                            <m:sty m:val="p"/>
                          </m:rPr>
                          <a:rPr lang="en-GB" smtClean="0">
                            <a:latin typeface="Cambria Math" panose="02040503050406030204" pitchFamily="18" charset="0"/>
                          </a:rPr>
                          <m:t>exp</m:t>
                        </m:r>
                      </m:fName>
                      <m:e>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m:t>
                            </m:r>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i="1" smtClean="0">
                            <a:latin typeface="Cambria Math" panose="02040503050406030204" pitchFamily="18" charset="0"/>
                          </a:rPr>
                          <m:t>𝑧</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i="1" smtClean="0">
                            <a:latin typeface="Cambria Math" panose="02040503050406030204" pitchFamily="18" charset="0"/>
                          </a:rPr>
                          <m:t>)</m:t>
                        </m:r>
                        <m:r>
                          <a:rPr lang="en-GB" i="1" smtClean="0">
                            <a:latin typeface="Cambria Math" panose="02040503050406030204" pitchFamily="18" charset="0"/>
                          </a:rPr>
                          <m:t>𝑡</m:t>
                        </m:r>
                        <m:r>
                          <a:rPr lang="en-GB" i="1" smtClean="0">
                            <a:latin typeface="Cambria Math" panose="02040503050406030204" pitchFamily="18" charset="0"/>
                          </a:rPr>
                          <m:t>)</m:t>
                        </m:r>
                      </m:e>
                    </m:func>
                  </m:oMath>
                </a14:m>
                <a:endParaRPr lang="en-GB" dirty="0"/>
              </a:p>
            </p:txBody>
          </p:sp>
        </mc:Choice>
        <mc:Fallback xmlns="">
          <p:sp>
            <p:nvSpPr>
              <p:cNvPr id="5" name="TextBox 4">
                <a:extLst>
                  <a:ext uri="{FF2B5EF4-FFF2-40B4-BE49-F238E27FC236}">
                    <a16:creationId xmlns:a16="http://schemas.microsoft.com/office/drawing/2014/main" id="{2B3EEDFF-F352-463B-953A-932A806BF571}"/>
                  </a:ext>
                </a:extLst>
              </p:cNvPr>
              <p:cNvSpPr txBox="1">
                <a:spLocks noRot="1" noChangeAspect="1" noMove="1" noResize="1" noEditPoints="1" noAdjustHandles="1" noChangeArrowheads="1" noChangeShapeType="1" noTextEdit="1"/>
              </p:cNvSpPr>
              <p:nvPr/>
            </p:nvSpPr>
            <p:spPr>
              <a:xfrm>
                <a:off x="760821" y="3675701"/>
                <a:ext cx="5170646" cy="830997"/>
              </a:xfrm>
              <a:prstGeom prst="rect">
                <a:avLst/>
              </a:prstGeom>
              <a:blipFill>
                <a:blip r:embed="rId2"/>
                <a:stretch>
                  <a:fillRect l="-1651" t="-2206" b="-11029"/>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EFF6BD5-239F-476E-9A52-3D75A6872FC0}"/>
              </a:ext>
            </a:extLst>
          </p:cNvPr>
          <p:cNvSpPr txBox="1"/>
          <p:nvPr/>
        </p:nvSpPr>
        <p:spPr>
          <a:xfrm>
            <a:off x="622198" y="1564712"/>
            <a:ext cx="5242397" cy="369332"/>
          </a:xfrm>
          <a:prstGeom prst="rect">
            <a:avLst/>
          </a:prstGeom>
          <a:noFill/>
        </p:spPr>
        <p:txBody>
          <a:bodyPr wrap="none" rtlCol="0">
            <a:spAutoFit/>
          </a:bodyPr>
          <a:lstStyle/>
          <a:p>
            <a:r>
              <a:rPr lang="en-GB" dirty="0"/>
              <a:t>Considering a plane wave of light into the sound wave</a:t>
            </a:r>
          </a:p>
        </p:txBody>
      </p:sp>
      <p:grpSp>
        <p:nvGrpSpPr>
          <p:cNvPr id="39" name="Group 38">
            <a:extLst>
              <a:ext uri="{FF2B5EF4-FFF2-40B4-BE49-F238E27FC236}">
                <a16:creationId xmlns:a16="http://schemas.microsoft.com/office/drawing/2014/main" id="{126D2B70-92E3-4CF0-8311-4BA37BC13CEF}"/>
              </a:ext>
            </a:extLst>
          </p:cNvPr>
          <p:cNvGrpSpPr/>
          <p:nvPr/>
        </p:nvGrpSpPr>
        <p:grpSpPr>
          <a:xfrm>
            <a:off x="622198" y="2268375"/>
            <a:ext cx="7490324" cy="369332"/>
            <a:chOff x="912279" y="1959629"/>
            <a:chExt cx="7490324" cy="369332"/>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E02CDB3-4CD7-4AA9-AFC3-0413D95112E0}"/>
                    </a:ext>
                  </a:extLst>
                </p:cNvPr>
                <p:cNvSpPr txBox="1"/>
                <p:nvPr/>
              </p:nvSpPr>
              <p:spPr>
                <a:xfrm>
                  <a:off x="912279" y="1959629"/>
                  <a:ext cx="33423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𝑧</m:t>
                                </m:r>
                              </m:sub>
                            </m:sSub>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𝜙</m:t>
                            </m:r>
                            <m:r>
                              <a:rPr lang="en-GB" b="0" i="1" smtClean="0">
                                <a:latin typeface="Cambria Math" panose="02040503050406030204" pitchFamily="18" charset="0"/>
                              </a:rPr>
                              <m:t>)</m:t>
                            </m:r>
                          </m:e>
                        </m:func>
                      </m:oMath>
                    </m:oMathPara>
                  </a14:m>
                  <a:endParaRPr lang="en-GB" dirty="0"/>
                </a:p>
              </p:txBody>
            </p:sp>
          </mc:Choice>
          <mc:Fallback xmlns="">
            <p:sp>
              <p:nvSpPr>
                <p:cNvPr id="3" name="TextBox 2">
                  <a:extLst>
                    <a:ext uri="{FF2B5EF4-FFF2-40B4-BE49-F238E27FC236}">
                      <a16:creationId xmlns:a16="http://schemas.microsoft.com/office/drawing/2014/main" id="{3E02CDB3-4CD7-4AA9-AFC3-0413D95112E0}"/>
                    </a:ext>
                  </a:extLst>
                </p:cNvPr>
                <p:cNvSpPr txBox="1">
                  <a:spLocks noRot="1" noChangeAspect="1" noMove="1" noResize="1" noEditPoints="1" noAdjustHandles="1" noChangeArrowheads="1" noChangeShapeType="1" noTextEdit="1"/>
                </p:cNvSpPr>
                <p:nvPr/>
              </p:nvSpPr>
              <p:spPr>
                <a:xfrm>
                  <a:off x="912279" y="1959629"/>
                  <a:ext cx="3342389" cy="369332"/>
                </a:xfrm>
                <a:prstGeom prst="rect">
                  <a:avLst/>
                </a:prstGeom>
                <a:blipFill>
                  <a:blip r:embed="rId3"/>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AC1317-1792-4A3D-A022-FFEC3AEF448A}"/>
                    </a:ext>
                  </a:extLst>
                </p:cNvPr>
                <p:cNvSpPr txBox="1"/>
                <p:nvPr/>
              </p:nvSpPr>
              <p:spPr>
                <a:xfrm>
                  <a:off x="5632742" y="2005796"/>
                  <a:ext cx="27698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𝜙</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Δ</m:t>
                            </m:r>
                            <m:r>
                              <a:rPr lang="en-GB" b="0" i="1" smtClean="0">
                                <a:latin typeface="Cambria Math" panose="02040503050406030204" pitchFamily="18" charset="0"/>
                              </a:rPr>
                              <m:t>𝑛</m:t>
                            </m:r>
                          </m:e>
                          <m:sub>
                            <m:r>
                              <a:rPr lang="en-GB" b="0" i="1" smtClean="0">
                                <a:latin typeface="Cambria Math" panose="02040503050406030204" pitchFamily="18" charset="0"/>
                              </a:rPr>
                              <m:t>𝑠</m:t>
                            </m:r>
                          </m:sub>
                        </m:sSub>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b="0" i="1" smtClean="0">
                            <a:latin typeface="Cambria Math" panose="02040503050406030204" pitchFamily="18" charset="0"/>
                          </a:rPr>
                          <m:t>𝐿</m:t>
                        </m:r>
                        <m:func>
                          <m:funcPr>
                            <m:ctrlPr>
                              <a:rPr lang="en-GB" i="1" smtClean="0">
                                <a:latin typeface="Cambria Math" panose="02040503050406030204" pitchFamily="18" charset="0"/>
                              </a:rPr>
                            </m:ctrlPr>
                          </m:funcPr>
                          <m:fName>
                            <m:r>
                              <m:rPr>
                                <m:sty m:val="p"/>
                              </m:rPr>
                              <a:rPr lang="en-GB" smtClean="0">
                                <a:latin typeface="Cambria Math" panose="02040503050406030204" pitchFamily="18" charset="0"/>
                              </a:rPr>
                              <m:t>cos</m:t>
                            </m:r>
                          </m:fName>
                          <m:e>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r>
                              <a:rPr lang="en-GB" i="1" smtClean="0">
                                <a:latin typeface="Cambria Math" panose="02040503050406030204" pitchFamily="18" charset="0"/>
                              </a:rPr>
                              <m:t>𝑥</m:t>
                            </m:r>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i="1" smtClean="0">
                                <a:latin typeface="Cambria Math" panose="02040503050406030204" pitchFamily="18" charset="0"/>
                              </a:rPr>
                              <m:t>𝑡</m:t>
                            </m:r>
                            <m:r>
                              <a:rPr lang="en-GB" i="1" smtClean="0">
                                <a:latin typeface="Cambria Math" panose="02040503050406030204" pitchFamily="18" charset="0"/>
                              </a:rPr>
                              <m:t>)</m:t>
                            </m:r>
                          </m:e>
                        </m:func>
                      </m:oMath>
                    </m:oMathPara>
                  </a14:m>
                  <a:endParaRPr lang="en-GB"/>
                </a:p>
              </p:txBody>
            </p:sp>
          </mc:Choice>
          <mc:Fallback xmlns="">
            <p:sp>
              <p:nvSpPr>
                <p:cNvPr id="4" name="TextBox 3">
                  <a:extLst>
                    <a:ext uri="{FF2B5EF4-FFF2-40B4-BE49-F238E27FC236}">
                      <a16:creationId xmlns:a16="http://schemas.microsoft.com/office/drawing/2014/main" id="{CDAC1317-1792-4A3D-A022-FFEC3AEF448A}"/>
                    </a:ext>
                  </a:extLst>
                </p:cNvPr>
                <p:cNvSpPr txBox="1">
                  <a:spLocks noRot="1" noChangeAspect="1" noMove="1" noResize="1" noEditPoints="1" noAdjustHandles="1" noChangeArrowheads="1" noChangeShapeType="1" noTextEdit="1"/>
                </p:cNvSpPr>
                <p:nvPr/>
              </p:nvSpPr>
              <p:spPr>
                <a:xfrm>
                  <a:off x="5632742" y="2005796"/>
                  <a:ext cx="2769861" cy="276999"/>
                </a:xfrm>
                <a:prstGeom prst="rect">
                  <a:avLst/>
                </a:prstGeom>
                <a:blipFill>
                  <a:blip r:embed="rId4"/>
                  <a:stretch>
                    <a:fillRect l="-2643" t="-4444" r="-2643" b="-35556"/>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6AA9B0F3-B23E-4101-9322-56F4B68A1E46}"/>
                </a:ext>
              </a:extLst>
            </p:cNvPr>
            <p:cNvSpPr txBox="1"/>
            <p:nvPr/>
          </p:nvSpPr>
          <p:spPr>
            <a:xfrm>
              <a:off x="4553919" y="1959629"/>
              <a:ext cx="779572" cy="369332"/>
            </a:xfrm>
            <a:prstGeom prst="rect">
              <a:avLst/>
            </a:prstGeom>
            <a:noFill/>
          </p:spPr>
          <p:txBody>
            <a:bodyPr wrap="none" rtlCol="0">
              <a:spAutoFit/>
            </a:bodyPr>
            <a:lstStyle/>
            <a:p>
              <a:r>
                <a:rPr lang="en-GB"/>
                <a:t>where</a:t>
              </a:r>
            </a:p>
          </p:txBody>
        </p:sp>
      </p:grpSp>
      <p:sp>
        <p:nvSpPr>
          <p:cNvPr id="11" name="TextBox 10">
            <a:extLst>
              <a:ext uri="{FF2B5EF4-FFF2-40B4-BE49-F238E27FC236}">
                <a16:creationId xmlns:a16="http://schemas.microsoft.com/office/drawing/2014/main" id="{7EF56444-83A1-4D06-9705-5D9016782AAA}"/>
              </a:ext>
            </a:extLst>
          </p:cNvPr>
          <p:cNvSpPr txBox="1"/>
          <p:nvPr/>
        </p:nvSpPr>
        <p:spPr>
          <a:xfrm>
            <a:off x="622198" y="2972038"/>
            <a:ext cx="1625766" cy="369332"/>
          </a:xfrm>
          <a:prstGeom prst="rect">
            <a:avLst/>
          </a:prstGeom>
          <a:noFill/>
        </p:spPr>
        <p:txBody>
          <a:bodyPr wrap="none" rtlCol="0">
            <a:spAutoFit/>
          </a:bodyPr>
          <a:lstStyle/>
          <a:p>
            <a:r>
              <a:rPr lang="en-GB" dirty="0"/>
              <a:t>For small signal</a:t>
            </a:r>
          </a:p>
        </p:txBody>
      </p:sp>
      <p:sp>
        <p:nvSpPr>
          <p:cNvPr id="12" name="TextBox 11">
            <a:extLst>
              <a:ext uri="{FF2B5EF4-FFF2-40B4-BE49-F238E27FC236}">
                <a16:creationId xmlns:a16="http://schemas.microsoft.com/office/drawing/2014/main" id="{52B96C8D-3F2A-4CB8-B958-A753E6C1C52A}"/>
              </a:ext>
            </a:extLst>
          </p:cNvPr>
          <p:cNvSpPr txBox="1"/>
          <p:nvPr/>
        </p:nvSpPr>
        <p:spPr>
          <a:xfrm>
            <a:off x="622198" y="4841029"/>
            <a:ext cx="8412816" cy="369332"/>
          </a:xfrm>
          <a:prstGeom prst="rect">
            <a:avLst/>
          </a:prstGeom>
          <a:noFill/>
        </p:spPr>
        <p:txBody>
          <a:bodyPr wrap="none" rtlCol="0">
            <a:spAutoFit/>
          </a:bodyPr>
          <a:lstStyle/>
          <a:p>
            <a:r>
              <a:rPr lang="en-GB" dirty="0"/>
              <a:t>We have 3 wave, the transmitted beam and 2 diffracted beams with different frequency</a:t>
            </a:r>
          </a:p>
        </p:txBody>
      </p:sp>
      <p:grpSp>
        <p:nvGrpSpPr>
          <p:cNvPr id="38" name="Group 37">
            <a:extLst>
              <a:ext uri="{FF2B5EF4-FFF2-40B4-BE49-F238E27FC236}">
                <a16:creationId xmlns:a16="http://schemas.microsoft.com/office/drawing/2014/main" id="{4AECF42B-29F0-4B2E-AAF3-D0B83E6E5758}"/>
              </a:ext>
            </a:extLst>
          </p:cNvPr>
          <p:cNvGrpSpPr/>
          <p:nvPr/>
        </p:nvGrpSpPr>
        <p:grpSpPr>
          <a:xfrm>
            <a:off x="7969099" y="1680317"/>
            <a:ext cx="3670168" cy="3899376"/>
            <a:chOff x="8121192" y="1213691"/>
            <a:chExt cx="3670168" cy="3899376"/>
          </a:xfrm>
        </p:grpSpPr>
        <p:sp>
          <p:nvSpPr>
            <p:cNvPr id="13" name="Rectangle 12">
              <a:extLst>
                <a:ext uri="{FF2B5EF4-FFF2-40B4-BE49-F238E27FC236}">
                  <a16:creationId xmlns:a16="http://schemas.microsoft.com/office/drawing/2014/main" id="{C48D2A77-2C8D-48F7-B5C6-E90404514DF8}"/>
                </a:ext>
              </a:extLst>
            </p:cNvPr>
            <p:cNvSpPr/>
            <p:nvPr/>
          </p:nvSpPr>
          <p:spPr>
            <a:xfrm>
              <a:off x="9340116" y="1940471"/>
              <a:ext cx="1143988" cy="2759033"/>
            </a:xfrm>
            <a:prstGeom prst="rect">
              <a:avLst/>
            </a:prstGeom>
            <a:gradFill flip="none" rotWithShape="1">
              <a:gsLst>
                <a:gs pos="0">
                  <a:schemeClr val="accent1">
                    <a:lumMod val="5000"/>
                    <a:lumOff val="95000"/>
                  </a:schemeClr>
                </a:gs>
                <a:gs pos="12000">
                  <a:schemeClr val="accent1">
                    <a:lumMod val="40000"/>
                    <a:lumOff val="60000"/>
                  </a:schemeClr>
                </a:gs>
                <a:gs pos="87000">
                  <a:schemeClr val="accent1">
                    <a:lumMod val="40000"/>
                    <a:lumOff val="60000"/>
                  </a:schemeClr>
                </a:gs>
                <a:gs pos="75000">
                  <a:schemeClr val="bg1"/>
                </a:gs>
                <a:gs pos="62000">
                  <a:schemeClr val="accent1">
                    <a:lumMod val="40000"/>
                    <a:lumOff val="60000"/>
                  </a:schemeClr>
                </a:gs>
                <a:gs pos="50000">
                  <a:schemeClr val="bg1"/>
                </a:gs>
                <a:gs pos="100000">
                  <a:schemeClr val="bg1"/>
                </a:gs>
                <a:gs pos="25000">
                  <a:schemeClr val="bg1"/>
                </a:gs>
                <a:gs pos="37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CBB79DE-35C3-4C01-B478-B92CE869C3CC}"/>
                </a:ext>
              </a:extLst>
            </p:cNvPr>
            <p:cNvCxnSpPr>
              <a:cxnSpLocks/>
            </p:cNvCxnSpPr>
            <p:nvPr/>
          </p:nvCxnSpPr>
          <p:spPr>
            <a:xfrm>
              <a:off x="8121192" y="3345547"/>
              <a:ext cx="82484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EFF53E-CD82-4C48-B9A4-63BB85454749}"/>
                </a:ext>
              </a:extLst>
            </p:cNvPr>
            <p:cNvCxnSpPr/>
            <p:nvPr/>
          </p:nvCxnSpPr>
          <p:spPr>
            <a:xfrm>
              <a:off x="10733237" y="3345547"/>
              <a:ext cx="10581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B81A39-0146-4A83-AFCB-DD92A8019E8E}"/>
                </a:ext>
              </a:extLst>
            </p:cNvPr>
            <p:cNvCxnSpPr>
              <a:cxnSpLocks/>
            </p:cNvCxnSpPr>
            <p:nvPr/>
          </p:nvCxnSpPr>
          <p:spPr>
            <a:xfrm flipV="1">
              <a:off x="10733237" y="2663072"/>
              <a:ext cx="1058123" cy="29259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37A88D-F4EB-43F2-9039-FEBDA02D7F18}"/>
                </a:ext>
              </a:extLst>
            </p:cNvPr>
            <p:cNvCxnSpPr>
              <a:cxnSpLocks/>
            </p:cNvCxnSpPr>
            <p:nvPr/>
          </p:nvCxnSpPr>
          <p:spPr>
            <a:xfrm>
              <a:off x="10733236" y="3735431"/>
              <a:ext cx="1058123" cy="2925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DA6356-8343-447A-97AE-D37214B28840}"/>
                </a:ext>
              </a:extLst>
            </p:cNvPr>
            <p:cNvCxnSpPr>
              <a:cxnSpLocks/>
            </p:cNvCxnSpPr>
            <p:nvPr/>
          </p:nvCxnSpPr>
          <p:spPr>
            <a:xfrm flipV="1">
              <a:off x="9912110" y="2078970"/>
              <a:ext cx="0" cy="7698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1CCD118-A3DB-48B7-A3FD-4651C65A2AB8}"/>
                </a:ext>
              </a:extLst>
            </p:cNvPr>
            <p:cNvSpPr txBox="1"/>
            <p:nvPr/>
          </p:nvSpPr>
          <p:spPr>
            <a:xfrm>
              <a:off x="9156294" y="1454911"/>
              <a:ext cx="1511632" cy="369332"/>
            </a:xfrm>
            <a:prstGeom prst="rect">
              <a:avLst/>
            </a:prstGeom>
            <a:noFill/>
          </p:spPr>
          <p:txBody>
            <a:bodyPr wrap="none" rtlCol="0">
              <a:spAutoFit/>
            </a:bodyPr>
            <a:lstStyle/>
            <a:p>
              <a:r>
                <a:rPr lang="en-GB" dirty="0"/>
                <a:t>Acoustic wave</a:t>
              </a:r>
            </a:p>
          </p:txBody>
        </p:sp>
        <p:grpSp>
          <p:nvGrpSpPr>
            <p:cNvPr id="29" name="Group 28">
              <a:extLst>
                <a:ext uri="{FF2B5EF4-FFF2-40B4-BE49-F238E27FC236}">
                  <a16:creationId xmlns:a16="http://schemas.microsoft.com/office/drawing/2014/main" id="{92153C23-EC88-4E93-BA42-A13F28729C9D}"/>
                </a:ext>
              </a:extLst>
            </p:cNvPr>
            <p:cNvGrpSpPr/>
            <p:nvPr/>
          </p:nvGrpSpPr>
          <p:grpSpPr>
            <a:xfrm>
              <a:off x="10882547" y="1213691"/>
              <a:ext cx="628235" cy="1076666"/>
              <a:chOff x="10765907" y="1085579"/>
              <a:chExt cx="628235" cy="1076666"/>
            </a:xfrm>
          </p:grpSpPr>
          <p:cxnSp>
            <p:nvCxnSpPr>
              <p:cNvPr id="24" name="Straight Arrow Connector 23">
                <a:extLst>
                  <a:ext uri="{FF2B5EF4-FFF2-40B4-BE49-F238E27FC236}">
                    <a16:creationId xmlns:a16="http://schemas.microsoft.com/office/drawing/2014/main" id="{1C7ECCAC-1276-44CC-8945-E74CBB06EBD5}"/>
                  </a:ext>
                </a:extLst>
              </p:cNvPr>
              <p:cNvCxnSpPr>
                <a:cxnSpLocks/>
              </p:cNvCxnSpPr>
              <p:nvPr/>
            </p:nvCxnSpPr>
            <p:spPr>
              <a:xfrm>
                <a:off x="10821594" y="1824243"/>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6EA648-ED16-448F-AB56-245019375091}"/>
                  </a:ext>
                </a:extLst>
              </p:cNvPr>
              <p:cNvCxnSpPr>
                <a:cxnSpLocks/>
              </p:cNvCxnSpPr>
              <p:nvPr/>
            </p:nvCxnSpPr>
            <p:spPr>
              <a:xfrm rot="16200000">
                <a:off x="10601243" y="1619184"/>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35DF82F-9CE3-4BDF-AFA5-A7F2227A9608}"/>
                  </a:ext>
                </a:extLst>
              </p:cNvPr>
              <p:cNvSpPr txBox="1"/>
              <p:nvPr/>
            </p:nvSpPr>
            <p:spPr>
              <a:xfrm>
                <a:off x="11118104" y="1792913"/>
                <a:ext cx="276038" cy="369332"/>
              </a:xfrm>
              <a:prstGeom prst="rect">
                <a:avLst/>
              </a:prstGeom>
              <a:noFill/>
            </p:spPr>
            <p:txBody>
              <a:bodyPr wrap="none" rtlCol="0">
                <a:spAutoFit/>
              </a:bodyPr>
              <a:lstStyle/>
              <a:p>
                <a:r>
                  <a:rPr lang="en-GB" i="1"/>
                  <a:t>z</a:t>
                </a:r>
              </a:p>
            </p:txBody>
          </p:sp>
          <p:sp>
            <p:nvSpPr>
              <p:cNvPr id="28" name="TextBox 27">
                <a:extLst>
                  <a:ext uri="{FF2B5EF4-FFF2-40B4-BE49-F238E27FC236}">
                    <a16:creationId xmlns:a16="http://schemas.microsoft.com/office/drawing/2014/main" id="{E2AABCE4-3DFB-4863-B271-EB3DFA20F233}"/>
                  </a:ext>
                </a:extLst>
              </p:cNvPr>
              <p:cNvSpPr txBox="1"/>
              <p:nvPr/>
            </p:nvSpPr>
            <p:spPr>
              <a:xfrm>
                <a:off x="10765907" y="1085579"/>
                <a:ext cx="284052" cy="369332"/>
              </a:xfrm>
              <a:prstGeom prst="rect">
                <a:avLst/>
              </a:prstGeom>
              <a:noFill/>
            </p:spPr>
            <p:txBody>
              <a:bodyPr wrap="none" rtlCol="0">
                <a:spAutoFit/>
              </a:bodyPr>
              <a:lstStyle/>
              <a:p>
                <a:r>
                  <a:rPr lang="en-GB" i="1"/>
                  <a:t>x</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3952208-5A4E-4837-8D48-8C7E357FFD90}"/>
                    </a:ext>
                  </a:extLst>
                </p:cNvPr>
                <p:cNvSpPr txBox="1"/>
                <p:nvPr/>
              </p:nvSpPr>
              <p:spPr>
                <a:xfrm>
                  <a:off x="8286160" y="2950655"/>
                  <a:ext cx="4253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oMath>
                    </m:oMathPara>
                  </a14:m>
                  <a:endParaRPr lang="en-GB"/>
                </a:p>
              </p:txBody>
            </p:sp>
          </mc:Choice>
          <mc:Fallback xmlns="">
            <p:sp>
              <p:nvSpPr>
                <p:cNvPr id="31" name="TextBox 30">
                  <a:extLst>
                    <a:ext uri="{FF2B5EF4-FFF2-40B4-BE49-F238E27FC236}">
                      <a16:creationId xmlns:a16="http://schemas.microsoft.com/office/drawing/2014/main" id="{03952208-5A4E-4837-8D48-8C7E357FFD90}"/>
                    </a:ext>
                  </a:extLst>
                </p:cNvPr>
                <p:cNvSpPr txBox="1">
                  <a:spLocks noRot="1" noChangeAspect="1" noMove="1" noResize="1" noEditPoints="1" noAdjustHandles="1" noChangeArrowheads="1" noChangeShapeType="1" noTextEdit="1"/>
                </p:cNvSpPr>
                <p:nvPr/>
              </p:nvSpPr>
              <p:spPr>
                <a:xfrm>
                  <a:off x="8286160" y="2950655"/>
                  <a:ext cx="425383"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D03224B-6AD1-4031-AEF7-EC350B89F1F6}"/>
                    </a:ext>
                  </a:extLst>
                </p:cNvPr>
                <p:cNvSpPr txBox="1"/>
                <p:nvPr/>
              </p:nvSpPr>
              <p:spPr>
                <a:xfrm>
                  <a:off x="10847655" y="2919841"/>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a:p>
              </p:txBody>
            </p:sp>
          </mc:Choice>
          <mc:Fallback xmlns="">
            <p:sp>
              <p:nvSpPr>
                <p:cNvPr id="33" name="TextBox 32">
                  <a:extLst>
                    <a:ext uri="{FF2B5EF4-FFF2-40B4-BE49-F238E27FC236}">
                      <a16:creationId xmlns:a16="http://schemas.microsoft.com/office/drawing/2014/main" id="{AD03224B-6AD1-4031-AEF7-EC350B89F1F6}"/>
                    </a:ext>
                  </a:extLst>
                </p:cNvPr>
                <p:cNvSpPr txBox="1">
                  <a:spLocks noRot="1" noChangeAspect="1" noMove="1" noResize="1" noEditPoints="1" noAdjustHandles="1" noChangeArrowheads="1" noChangeShapeType="1" noTextEdit="1"/>
                </p:cNvSpPr>
                <p:nvPr/>
              </p:nvSpPr>
              <p:spPr>
                <a:xfrm>
                  <a:off x="10847655" y="2919841"/>
                  <a:ext cx="774175"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57AD1C1-83A3-44CE-BFF4-993FBDB8C99F}"/>
                    </a:ext>
                  </a:extLst>
                </p:cNvPr>
                <p:cNvSpPr txBox="1"/>
                <p:nvPr/>
              </p:nvSpPr>
              <p:spPr>
                <a:xfrm rot="20671593">
                  <a:off x="10768473" y="2397556"/>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dirty="0"/>
                </a:p>
              </p:txBody>
            </p:sp>
          </mc:Choice>
          <mc:Fallback xmlns="">
            <p:sp>
              <p:nvSpPr>
                <p:cNvPr id="34" name="TextBox 33">
                  <a:extLst>
                    <a:ext uri="{FF2B5EF4-FFF2-40B4-BE49-F238E27FC236}">
                      <a16:creationId xmlns:a16="http://schemas.microsoft.com/office/drawing/2014/main" id="{857AD1C1-83A3-44CE-BFF4-993FBDB8C99F}"/>
                    </a:ext>
                  </a:extLst>
                </p:cNvPr>
                <p:cNvSpPr txBox="1">
                  <a:spLocks noRot="1" noChangeAspect="1" noMove="1" noResize="1" noEditPoints="1" noAdjustHandles="1" noChangeArrowheads="1" noChangeShapeType="1" noTextEdit="1"/>
                </p:cNvSpPr>
                <p:nvPr/>
              </p:nvSpPr>
              <p:spPr>
                <a:xfrm rot="20671593">
                  <a:off x="10768473" y="2397556"/>
                  <a:ext cx="774175"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ED76C8B-AC3F-4935-A0B2-C157CE154161}"/>
                    </a:ext>
                  </a:extLst>
                </p:cNvPr>
                <p:cNvSpPr txBox="1"/>
                <p:nvPr/>
              </p:nvSpPr>
              <p:spPr>
                <a:xfrm rot="927463">
                  <a:off x="10847654" y="3469538"/>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a:p>
              </p:txBody>
            </p:sp>
          </mc:Choice>
          <mc:Fallback xmlns="">
            <p:sp>
              <p:nvSpPr>
                <p:cNvPr id="35" name="TextBox 34">
                  <a:extLst>
                    <a:ext uri="{FF2B5EF4-FFF2-40B4-BE49-F238E27FC236}">
                      <a16:creationId xmlns:a16="http://schemas.microsoft.com/office/drawing/2014/main" id="{0ED76C8B-AC3F-4935-A0B2-C157CE154161}"/>
                    </a:ext>
                  </a:extLst>
                </p:cNvPr>
                <p:cNvSpPr txBox="1">
                  <a:spLocks noRot="1" noChangeAspect="1" noMove="1" noResize="1" noEditPoints="1" noAdjustHandles="1" noChangeArrowheads="1" noChangeShapeType="1" noTextEdit="1"/>
                </p:cNvSpPr>
                <p:nvPr/>
              </p:nvSpPr>
              <p:spPr>
                <a:xfrm rot="927463">
                  <a:off x="10847654" y="3469538"/>
                  <a:ext cx="774175" cy="369332"/>
                </a:xfrm>
                <a:prstGeom prst="rect">
                  <a:avLst/>
                </a:prstGeom>
                <a:blipFill>
                  <a:blip r:embed="rId8"/>
                  <a:stretch>
                    <a:fillRect/>
                  </a:stretch>
                </a:blipFill>
              </p:spPr>
              <p:txBody>
                <a:bodyPr/>
                <a:lstStyle/>
                <a:p>
                  <a:r>
                    <a:rPr lang="en-GB">
                      <a:noFill/>
                    </a:rPr>
                    <a:t> </a:t>
                  </a:r>
                </a:p>
              </p:txBody>
            </p:sp>
          </mc:Fallback>
        </mc:AlternateContent>
        <p:sp>
          <p:nvSpPr>
            <p:cNvPr id="36" name="TextBox 35">
              <a:extLst>
                <a:ext uri="{FF2B5EF4-FFF2-40B4-BE49-F238E27FC236}">
                  <a16:creationId xmlns:a16="http://schemas.microsoft.com/office/drawing/2014/main" id="{69CF12E5-9AE5-4C35-9776-C0B389D2F3BD}"/>
                </a:ext>
              </a:extLst>
            </p:cNvPr>
            <p:cNvSpPr txBox="1"/>
            <p:nvPr/>
          </p:nvSpPr>
          <p:spPr>
            <a:xfrm>
              <a:off x="9770885" y="4743735"/>
              <a:ext cx="282450" cy="369332"/>
            </a:xfrm>
            <a:prstGeom prst="rect">
              <a:avLst/>
            </a:prstGeom>
            <a:noFill/>
          </p:spPr>
          <p:txBody>
            <a:bodyPr wrap="none" rtlCol="0">
              <a:spAutoFit/>
            </a:bodyPr>
            <a:lstStyle/>
            <a:p>
              <a:r>
                <a:rPr lang="en-GB"/>
                <a:t>L</a:t>
              </a:r>
            </a:p>
          </p:txBody>
        </p:sp>
      </p:grpSp>
      <p:sp>
        <p:nvSpPr>
          <p:cNvPr id="9" name="Slide Number Placeholder 8">
            <a:extLst>
              <a:ext uri="{FF2B5EF4-FFF2-40B4-BE49-F238E27FC236}">
                <a16:creationId xmlns:a16="http://schemas.microsoft.com/office/drawing/2014/main" id="{D5BC8D37-6D3F-483D-953A-031C1389330A}"/>
              </a:ext>
            </a:extLst>
          </p:cNvPr>
          <p:cNvSpPr>
            <a:spLocks noGrp="1"/>
          </p:cNvSpPr>
          <p:nvPr>
            <p:ph type="sldNum" sz="quarter" idx="10"/>
          </p:nvPr>
        </p:nvSpPr>
        <p:spPr/>
        <p:txBody>
          <a:bodyPr/>
          <a:lstStyle/>
          <a:p>
            <a:pPr algn="ctr"/>
            <a:fld id="{12D39EAA-4E28-463F-9825-0792C837FE92}" type="slidenum">
              <a:rPr lang="en-GB" smtClean="0"/>
              <a:pPr algn="ctr"/>
              <a:t>44</a:t>
            </a:fld>
            <a:r>
              <a:rPr lang="en-GB"/>
              <a:t> / 52</a:t>
            </a:r>
            <a:endParaRPr lang="en-GB" dirty="0"/>
          </a:p>
        </p:txBody>
      </p:sp>
    </p:spTree>
    <p:extLst>
      <p:ext uri="{BB962C8B-B14F-4D97-AF65-F5344CB8AC3E}">
        <p14:creationId xmlns:p14="http://schemas.microsoft.com/office/powerpoint/2010/main" val="238253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FC4D-DB8C-40AA-BB67-2204B33FF2CE}"/>
              </a:ext>
            </a:extLst>
          </p:cNvPr>
          <p:cNvSpPr>
            <a:spLocks noGrp="1"/>
          </p:cNvSpPr>
          <p:nvPr>
            <p:ph type="title"/>
          </p:nvPr>
        </p:nvSpPr>
        <p:spPr>
          <a:xfrm>
            <a:off x="179999" y="180000"/>
            <a:ext cx="11825035" cy="757130"/>
          </a:xfrm>
        </p:spPr>
        <p:txBody>
          <a:bodyPr/>
          <a:lstStyle/>
          <a:p>
            <a:r>
              <a:rPr lang="en-GB" dirty="0"/>
              <a:t>Longitudinal Acoustic Waves</a:t>
            </a:r>
          </a:p>
        </p:txBody>
      </p:sp>
      <p:sp>
        <p:nvSpPr>
          <p:cNvPr id="3" name="TextBox 2">
            <a:extLst>
              <a:ext uri="{FF2B5EF4-FFF2-40B4-BE49-F238E27FC236}">
                <a16:creationId xmlns:a16="http://schemas.microsoft.com/office/drawing/2014/main" id="{2DDFB3DC-6D9A-44A9-8EB5-0D449B58990F}"/>
              </a:ext>
            </a:extLst>
          </p:cNvPr>
          <p:cNvSpPr txBox="1"/>
          <p:nvPr/>
        </p:nvSpPr>
        <p:spPr>
          <a:xfrm>
            <a:off x="537047" y="1611984"/>
            <a:ext cx="6001258" cy="369332"/>
          </a:xfrm>
          <a:prstGeom prst="rect">
            <a:avLst/>
          </a:prstGeom>
          <a:noFill/>
        </p:spPr>
        <p:txBody>
          <a:bodyPr wrap="none" rtlCol="0">
            <a:spAutoFit/>
          </a:bodyPr>
          <a:lstStyle/>
          <a:p>
            <a:r>
              <a:rPr lang="en-GB" dirty="0"/>
              <a:t>The </a:t>
            </a:r>
            <a:r>
              <a:rPr lang="en-GB" dirty="0" err="1"/>
              <a:t>acustic</a:t>
            </a:r>
            <a:r>
              <a:rPr lang="en-GB" dirty="0"/>
              <a:t> wave can also be collinear to the light propagation</a:t>
            </a:r>
          </a:p>
        </p:txBody>
      </p:sp>
      <p:sp>
        <p:nvSpPr>
          <p:cNvPr id="19" name="TextBox 18">
            <a:extLst>
              <a:ext uri="{FF2B5EF4-FFF2-40B4-BE49-F238E27FC236}">
                <a16:creationId xmlns:a16="http://schemas.microsoft.com/office/drawing/2014/main" id="{E7C7F6BB-A3E1-486C-B0C2-F8A326A1620E}"/>
              </a:ext>
            </a:extLst>
          </p:cNvPr>
          <p:cNvSpPr txBox="1"/>
          <p:nvPr/>
        </p:nvSpPr>
        <p:spPr>
          <a:xfrm>
            <a:off x="537047" y="2745000"/>
            <a:ext cx="4345228" cy="369332"/>
          </a:xfrm>
          <a:prstGeom prst="rect">
            <a:avLst/>
          </a:prstGeom>
          <a:noFill/>
        </p:spPr>
        <p:txBody>
          <a:bodyPr wrap="none" rtlCol="0">
            <a:spAutoFit/>
          </a:bodyPr>
          <a:lstStyle/>
          <a:p>
            <a:r>
              <a:rPr lang="en-GB" dirty="0"/>
              <a:t>In this case we have a volume Bragg grating</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88FB593-663C-4000-806C-6B9637F302F5}"/>
                  </a:ext>
                </a:extLst>
              </p:cNvPr>
              <p:cNvSpPr txBox="1"/>
              <p:nvPr/>
            </p:nvSpPr>
            <p:spPr>
              <a:xfrm>
                <a:off x="659588" y="3878016"/>
                <a:ext cx="4906343" cy="830997"/>
              </a:xfrm>
              <a:prstGeom prst="rect">
                <a:avLst/>
              </a:prstGeom>
              <a:noFill/>
            </p:spPr>
            <p:txBody>
              <a:bodyPr wrap="none" lIns="0" tIns="0" rIns="0" bIns="0" rtlCol="0">
                <a:spAutoFit/>
              </a:bodyPr>
              <a:lstStyle/>
              <a:p>
                <a:pPr marL="179388" indent="-179388"/>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𝐸</m:t>
                        </m:r>
                      </m:e>
                      <m:sub>
                        <m:r>
                          <a:rPr lang="en-GB" b="0" i="1" smtClean="0">
                            <a:latin typeface="Cambria Math" panose="02040503050406030204" pitchFamily="18" charset="0"/>
                          </a:rPr>
                          <m:t>𝑑</m:t>
                        </m:r>
                      </m:sub>
                    </m:sSub>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m:t>
                        </m:r>
                      </m:e>
                    </m:acc>
                  </m:oMath>
                </a14:m>
                <a:r>
                  <a:rPr lang="en-GB" b="0" i="1" dirty="0">
                    <a:latin typeface="Cambria Math" panose="02040503050406030204" pitchFamily="18" charset="0"/>
                  </a:rPr>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r>
                          <m:rPr>
                            <m:sty m:val="p"/>
                          </m:rPr>
                          <a:rPr lang="en-GB" smtClean="0">
                            <a:latin typeface="Cambria Math" panose="02040503050406030204" pitchFamily="18" charset="0"/>
                          </a:rPr>
                          <m:t>exp</m:t>
                        </m:r>
                      </m:fName>
                      <m:e>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i="1" smtClean="0">
                            <a:latin typeface="Cambria Math" panose="02040503050406030204" pitchFamily="18" charset="0"/>
                          </a:rPr>
                          <m:t>𝑧</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i="1" smtClean="0">
                            <a:latin typeface="Cambria Math" panose="02040503050406030204" pitchFamily="18" charset="0"/>
                          </a:rPr>
                          <m:t>𝑡</m:t>
                        </m:r>
                        <m:r>
                          <a:rPr lang="en-GB" i="1" smtClean="0">
                            <a:latin typeface="Cambria Math" panose="02040503050406030204" pitchFamily="18" charset="0"/>
                          </a:rPr>
                          <m:t>)</m:t>
                        </m:r>
                      </m:e>
                    </m:func>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 + </m:t>
                              </m:r>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sSub>
                            <m:sSubPr>
                              <m:ctrlPr>
                                <a:rPr lang="en-GB" i="1" smtClean="0">
                                  <a:latin typeface="Cambria Math" panose="02040503050406030204" pitchFamily="18" charset="0"/>
                                </a:rPr>
                              </m:ctrlPr>
                            </m:sSubPr>
                            <m:e>
                              <m:r>
                                <m:rPr>
                                  <m:sty m:val="p"/>
                                </m:rPr>
                                <a:rPr lang="en-GB" smtClean="0">
                                  <a:latin typeface="Cambria Math" panose="02040503050406030204" pitchFamily="18" charset="0"/>
                                </a:rPr>
                                <m:t>Δ</m:t>
                              </m:r>
                              <m:r>
                                <a:rPr lang="en-GB" i="1" smtClean="0">
                                  <a:latin typeface="Cambria Math" panose="02040503050406030204" pitchFamily="18" charset="0"/>
                                </a:rPr>
                                <m:t>𝑛</m:t>
                              </m:r>
                            </m:e>
                            <m:sub>
                              <m:r>
                                <a:rPr lang="en-GB" i="1" smtClean="0">
                                  <a:latin typeface="Cambria Math" panose="02040503050406030204" pitchFamily="18" charset="0"/>
                                </a:rPr>
                                <m:t>𝑠</m:t>
                              </m:r>
                            </m:sub>
                          </m:sSub>
                          <m:r>
                            <a:rPr lang="en-GB" i="1" smtClean="0">
                              <a:latin typeface="Cambria Math" panose="02040503050406030204" pitchFamily="18" charset="0"/>
                            </a:rPr>
                            <m:t>𝐿</m:t>
                          </m:r>
                          <m:r>
                            <a:rPr lang="en-GB" b="0" i="0" smtClean="0">
                              <a:latin typeface="Cambria Math" panose="02040503050406030204" pitchFamily="18" charset="0"/>
                            </a:rPr>
                            <m:t> </m:t>
                          </m:r>
                          <m:r>
                            <m:rPr>
                              <m:sty m:val="p"/>
                            </m:rPr>
                            <a:rPr lang="en-GB" smtClean="0">
                              <a:latin typeface="Cambria Math" panose="02040503050406030204" pitchFamily="18" charset="0"/>
                            </a:rPr>
                            <m:t>exp</m:t>
                          </m:r>
                        </m:fName>
                        <m:e>
                          <m:d>
                            <m:dPr>
                              <m:ctrlPr>
                                <a:rPr lang="en-GB" i="1" smtClean="0">
                                  <a:latin typeface="Cambria Math" panose="02040503050406030204" pitchFamily="18" charset="0"/>
                                </a:rPr>
                              </m:ctrlPr>
                            </m:dPr>
                            <m:e>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b="0" i="1" smtClean="0">
                                      <a:latin typeface="Cambria Math" panose="02040503050406030204" pitchFamily="18" charset="0"/>
                                    </a:rPr>
                                    <m:t>(</m:t>
                                  </m:r>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e>
                          </m:d>
                          <m:r>
                            <a:rPr lang="en-GB" b="0" i="1" smtClean="0">
                              <a:latin typeface="Cambria Math" panose="02040503050406030204" pitchFamily="18" charset="0"/>
                            </a:rPr>
                            <m:t>𝑧</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b="0" i="1" smtClean="0">
                              <a:latin typeface="Cambria Math" panose="02040503050406030204" pitchFamily="18" charset="0"/>
                            </a:rPr>
                            <m:t>)</m:t>
                          </m:r>
                          <m:r>
                            <a:rPr lang="en-GB" i="1" smtClean="0">
                              <a:latin typeface="Cambria Math" panose="02040503050406030204" pitchFamily="18" charset="0"/>
                            </a:rPr>
                            <m:t>𝑡</m:t>
                          </m:r>
                          <m:r>
                            <a:rPr lang="en-GB" i="1" smtClean="0">
                              <a:latin typeface="Cambria Math" panose="02040503050406030204" pitchFamily="18" charset="0"/>
                            </a:rPr>
                            <m:t>)</m:t>
                          </m:r>
                        </m:e>
                      </m:func>
                    </m:oMath>
                  </m:oMathPara>
                </a14:m>
                <a:endParaRPr lang="en-GB" i="1" dirty="0">
                  <a:latin typeface="Cambria Math" panose="02040503050406030204" pitchFamily="18" charset="0"/>
                </a:endParaRPr>
              </a:p>
              <a:p>
                <a:r>
                  <a:rPr lang="en-GB" dirty="0"/>
                  <a:t>      </a:t>
                </a:r>
                <a14:m>
                  <m:oMath xmlns:m="http://schemas.openxmlformats.org/officeDocument/2006/math">
                    <m:r>
                      <a:rPr lang="en-GB" b="0" i="1" smtClean="0">
                        <a:latin typeface="Cambria Math" panose="02040503050406030204" pitchFamily="18" charset="0"/>
                      </a:rPr>
                      <m:t>+ </m:t>
                    </m:r>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i="1" smtClean="0">
                                <a:latin typeface="Cambria Math" panose="02040503050406030204" pitchFamily="18" charset="0"/>
                              </a:rPr>
                              <m:t>𝑎</m:t>
                            </m:r>
                          </m:e>
                          <m:sub>
                            <m:r>
                              <a:rPr lang="en-GB" b="0" i="1" smtClean="0">
                                <a:latin typeface="Cambria Math" panose="02040503050406030204" pitchFamily="18" charset="0"/>
                              </a:rPr>
                              <m:t>−1</m:t>
                            </m:r>
                          </m:sub>
                        </m:sSub>
                        <m:r>
                          <a:rPr lang="en-GB" i="1" smtClean="0">
                            <a:latin typeface="Cambria Math" panose="02040503050406030204" pitchFamily="18" charset="0"/>
                          </a:rPr>
                          <m:t>𝐸</m:t>
                        </m:r>
                      </m:e>
                      <m:sub>
                        <m:r>
                          <a:rPr lang="en-GB" i="1" smtClean="0">
                            <a:latin typeface="Cambria Math" panose="02040503050406030204" pitchFamily="18" charset="0"/>
                          </a:rPr>
                          <m:t>0</m:t>
                        </m:r>
                      </m:sub>
                    </m:sSub>
                    <m:func>
                      <m:funcPr>
                        <m:ctrlPr>
                          <a:rPr lang="en-GB" i="1" smtClean="0">
                            <a:latin typeface="Cambria Math" panose="02040503050406030204" pitchFamily="18" charset="0"/>
                          </a:rPr>
                        </m:ctrlPr>
                      </m:funcPr>
                      <m:fName>
                        <m:sSub>
                          <m:sSubPr>
                            <m:ctrlPr>
                              <a:rPr lang="en-GB" i="1" smtClean="0">
                                <a:latin typeface="Cambria Math" panose="02040503050406030204" pitchFamily="18" charset="0"/>
                              </a:rPr>
                            </m:ctrlPr>
                          </m:sSubPr>
                          <m:e>
                            <m:r>
                              <m:rPr>
                                <m:sty m:val="p"/>
                              </m:rPr>
                              <a:rPr lang="en-GB" smtClean="0">
                                <a:latin typeface="Cambria Math" panose="02040503050406030204" pitchFamily="18" charset="0"/>
                              </a:rPr>
                              <m:t>Δ</m:t>
                            </m:r>
                            <m:r>
                              <a:rPr lang="en-GB" i="1" smtClean="0">
                                <a:latin typeface="Cambria Math" panose="02040503050406030204" pitchFamily="18" charset="0"/>
                              </a:rPr>
                              <m:t>𝑛</m:t>
                            </m:r>
                          </m:e>
                          <m:sub>
                            <m:r>
                              <a:rPr lang="en-GB" i="1" smtClean="0">
                                <a:latin typeface="Cambria Math" panose="02040503050406030204" pitchFamily="18" charset="0"/>
                              </a:rPr>
                              <m:t>𝑠</m:t>
                            </m:r>
                          </m:sub>
                        </m:sSub>
                        <m:r>
                          <a:rPr lang="en-GB" i="1" smtClean="0">
                            <a:latin typeface="Cambria Math" panose="02040503050406030204" pitchFamily="18" charset="0"/>
                          </a:rPr>
                          <m:t>𝐿</m:t>
                        </m:r>
                        <m:r>
                          <a:rPr lang="en-GB" smtClean="0">
                            <a:latin typeface="Cambria Math" panose="02040503050406030204" pitchFamily="18" charset="0"/>
                          </a:rPr>
                          <m:t> </m:t>
                        </m:r>
                        <m:r>
                          <m:rPr>
                            <m:sty m:val="p"/>
                          </m:rPr>
                          <a:rPr lang="en-GB" smtClean="0">
                            <a:latin typeface="Cambria Math" panose="02040503050406030204" pitchFamily="18" charset="0"/>
                          </a:rPr>
                          <m:t>exp</m:t>
                        </m:r>
                      </m:fName>
                      <m:e>
                        <m:d>
                          <m:dPr>
                            <m:ctrlPr>
                              <a:rPr lang="en-GB" i="1" smtClean="0">
                                <a:latin typeface="Cambria Math" panose="02040503050406030204" pitchFamily="18" charset="0"/>
                              </a:rPr>
                            </m:ctrlPr>
                          </m:dPr>
                          <m:e>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m:t>
                                </m:r>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e>
                        </m:d>
                        <m:r>
                          <a:rPr lang="en-GB" b="0" i="1" smtClean="0">
                            <a:latin typeface="Cambria Math" panose="02040503050406030204" pitchFamily="18" charset="0"/>
                          </a:rPr>
                          <m:t>𝑧</m:t>
                        </m:r>
                        <m:r>
                          <a:rPr lang="en-GB" i="1" smtClean="0">
                            <a:latin typeface="Cambria Math" panose="02040503050406030204" pitchFamily="18" charset="0"/>
                          </a:rPr>
                          <m:t>−</m:t>
                        </m:r>
                        <m:r>
                          <a:rPr lang="en-GB" i="1" smtClean="0">
                            <a:latin typeface="Cambria Math" panose="02040503050406030204" pitchFamily="18" charset="0"/>
                          </a:rPr>
                          <m:t>𝑖</m:t>
                        </m:r>
                        <m:r>
                          <a:rPr lang="en-GB"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0</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i="1" smtClean="0">
                            <a:latin typeface="Cambria Math" panose="02040503050406030204" pitchFamily="18" charset="0"/>
                          </a:rPr>
                          <m:t>)</m:t>
                        </m:r>
                        <m:r>
                          <a:rPr lang="en-GB" i="1" smtClean="0">
                            <a:latin typeface="Cambria Math" panose="02040503050406030204" pitchFamily="18" charset="0"/>
                          </a:rPr>
                          <m:t>𝑡</m:t>
                        </m:r>
                        <m:r>
                          <a:rPr lang="en-GB" i="1" smtClean="0">
                            <a:latin typeface="Cambria Math" panose="02040503050406030204" pitchFamily="18" charset="0"/>
                          </a:rPr>
                          <m:t>)</m:t>
                        </m:r>
                      </m:e>
                    </m:func>
                  </m:oMath>
                </a14:m>
                <a:endParaRPr lang="en-GB" dirty="0"/>
              </a:p>
            </p:txBody>
          </p:sp>
        </mc:Choice>
        <mc:Fallback xmlns="">
          <p:sp>
            <p:nvSpPr>
              <p:cNvPr id="20" name="TextBox 19">
                <a:extLst>
                  <a:ext uri="{FF2B5EF4-FFF2-40B4-BE49-F238E27FC236}">
                    <a16:creationId xmlns:a16="http://schemas.microsoft.com/office/drawing/2014/main" id="{288FB593-663C-4000-806C-6B9637F302F5}"/>
                  </a:ext>
                </a:extLst>
              </p:cNvPr>
              <p:cNvSpPr txBox="1">
                <a:spLocks noRot="1" noChangeAspect="1" noMove="1" noResize="1" noEditPoints="1" noAdjustHandles="1" noChangeArrowheads="1" noChangeShapeType="1" noTextEdit="1"/>
              </p:cNvSpPr>
              <p:nvPr/>
            </p:nvSpPr>
            <p:spPr>
              <a:xfrm>
                <a:off x="659588" y="3878016"/>
                <a:ext cx="4906343" cy="830997"/>
              </a:xfrm>
              <a:prstGeom prst="rect">
                <a:avLst/>
              </a:prstGeom>
              <a:blipFill>
                <a:blip r:embed="rId2"/>
                <a:stretch>
                  <a:fillRect l="-1615" t="-1471" b="-11029"/>
                </a:stretch>
              </a:blipFill>
            </p:spPr>
            <p:txBody>
              <a:bodyPr/>
              <a:lstStyle/>
              <a:p>
                <a:r>
                  <a:rPr lang="en-GB">
                    <a:noFill/>
                  </a:rPr>
                  <a:t> </a:t>
                </a:r>
              </a:p>
            </p:txBody>
          </p:sp>
        </mc:Fallback>
      </mc:AlternateContent>
      <p:grpSp>
        <p:nvGrpSpPr>
          <p:cNvPr id="21" name="Group 20">
            <a:extLst>
              <a:ext uri="{FF2B5EF4-FFF2-40B4-BE49-F238E27FC236}">
                <a16:creationId xmlns:a16="http://schemas.microsoft.com/office/drawing/2014/main" id="{79DF939F-388A-4C26-A6B7-D3A2B6029DC6}"/>
              </a:ext>
            </a:extLst>
          </p:cNvPr>
          <p:cNvGrpSpPr/>
          <p:nvPr/>
        </p:nvGrpSpPr>
        <p:grpSpPr>
          <a:xfrm>
            <a:off x="537047" y="2178492"/>
            <a:ext cx="7490324" cy="369332"/>
            <a:chOff x="912279" y="1959629"/>
            <a:chExt cx="7490324" cy="369332"/>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C273682-907B-44F8-ACEF-82BCF4310665}"/>
                    </a:ext>
                  </a:extLst>
                </p:cNvPr>
                <p:cNvSpPr txBox="1"/>
                <p:nvPr/>
              </p:nvSpPr>
              <p:spPr>
                <a:xfrm>
                  <a:off x="912279" y="1959629"/>
                  <a:ext cx="33423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𝑧</m:t>
                                </m:r>
                              </m:sub>
                            </m:sSub>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0</m:t>
                                </m:r>
                              </m:sub>
                            </m:sSub>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𝜙</m:t>
                            </m:r>
                            <m:r>
                              <a:rPr lang="en-GB" b="0" i="1" smtClean="0">
                                <a:latin typeface="Cambria Math" panose="02040503050406030204" pitchFamily="18" charset="0"/>
                              </a:rPr>
                              <m:t>)</m:t>
                            </m:r>
                          </m:e>
                        </m:func>
                      </m:oMath>
                    </m:oMathPara>
                  </a14:m>
                  <a:endParaRPr lang="en-GB" dirty="0"/>
                </a:p>
              </p:txBody>
            </p:sp>
          </mc:Choice>
          <mc:Fallback xmlns="">
            <p:sp>
              <p:nvSpPr>
                <p:cNvPr id="22" name="TextBox 21">
                  <a:extLst>
                    <a:ext uri="{FF2B5EF4-FFF2-40B4-BE49-F238E27FC236}">
                      <a16:creationId xmlns:a16="http://schemas.microsoft.com/office/drawing/2014/main" id="{8C273682-907B-44F8-ACEF-82BCF4310665}"/>
                    </a:ext>
                  </a:extLst>
                </p:cNvPr>
                <p:cNvSpPr txBox="1">
                  <a:spLocks noRot="1" noChangeAspect="1" noMove="1" noResize="1" noEditPoints="1" noAdjustHandles="1" noChangeArrowheads="1" noChangeShapeType="1" noTextEdit="1"/>
                </p:cNvSpPr>
                <p:nvPr/>
              </p:nvSpPr>
              <p:spPr>
                <a:xfrm>
                  <a:off x="912279" y="1959629"/>
                  <a:ext cx="3342389" cy="369332"/>
                </a:xfrm>
                <a:prstGeom prst="rect">
                  <a:avLst/>
                </a:prstGeom>
                <a:blipFill>
                  <a:blip r:embed="rId3"/>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42302EF-843C-4EFB-BCFB-56003639C3B5}"/>
                    </a:ext>
                  </a:extLst>
                </p:cNvPr>
                <p:cNvSpPr txBox="1"/>
                <p:nvPr/>
              </p:nvSpPr>
              <p:spPr>
                <a:xfrm>
                  <a:off x="5632742" y="2005796"/>
                  <a:ext cx="27698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𝜙</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Δ</m:t>
                            </m:r>
                            <m:r>
                              <a:rPr lang="en-GB" b="0" i="1" smtClean="0">
                                <a:latin typeface="Cambria Math" panose="02040503050406030204" pitchFamily="18" charset="0"/>
                              </a:rPr>
                              <m:t>𝑛</m:t>
                            </m:r>
                          </m:e>
                          <m:sub>
                            <m:r>
                              <a:rPr lang="en-GB" b="0" i="1" smtClean="0">
                                <a:latin typeface="Cambria Math" panose="02040503050406030204" pitchFamily="18" charset="0"/>
                              </a:rPr>
                              <m:t>𝑠</m:t>
                            </m:r>
                          </m:sub>
                        </m:sSub>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𝑧</m:t>
                            </m:r>
                          </m:sub>
                        </m:sSub>
                        <m:r>
                          <a:rPr lang="en-GB" b="0" i="1" smtClean="0">
                            <a:latin typeface="Cambria Math" panose="02040503050406030204" pitchFamily="18" charset="0"/>
                          </a:rPr>
                          <m:t>𝐿</m:t>
                        </m:r>
                        <m:func>
                          <m:funcPr>
                            <m:ctrlPr>
                              <a:rPr lang="en-GB" i="1" smtClean="0">
                                <a:latin typeface="Cambria Math" panose="02040503050406030204" pitchFamily="18" charset="0"/>
                              </a:rPr>
                            </m:ctrlPr>
                          </m:funcPr>
                          <m:fName>
                            <m:r>
                              <m:rPr>
                                <m:sty m:val="p"/>
                              </m:rPr>
                              <a:rPr lang="en-GB" smtClean="0">
                                <a:latin typeface="Cambria Math" panose="02040503050406030204" pitchFamily="18" charset="0"/>
                              </a:rPr>
                              <m:t>cos</m:t>
                            </m:r>
                          </m:fName>
                          <m:e>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r>
                              <a:rPr lang="en-GB" b="0" i="1" smtClean="0">
                                <a:latin typeface="Cambria Math" panose="02040503050406030204" pitchFamily="18" charset="0"/>
                              </a:rPr>
                              <m:t>𝑧</m:t>
                            </m:r>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rPr>
                                  <m:t>𝜔</m:t>
                                </m:r>
                              </m:e>
                              <m:sub>
                                <m:r>
                                  <a:rPr lang="en-GB" i="1" smtClean="0">
                                    <a:latin typeface="Cambria Math" panose="02040503050406030204" pitchFamily="18" charset="0"/>
                                  </a:rPr>
                                  <m:t>𝑠</m:t>
                                </m:r>
                              </m:sub>
                            </m:sSub>
                            <m:r>
                              <a:rPr lang="en-GB" i="1" smtClean="0">
                                <a:latin typeface="Cambria Math" panose="02040503050406030204" pitchFamily="18" charset="0"/>
                              </a:rPr>
                              <m:t>𝑡</m:t>
                            </m:r>
                            <m:r>
                              <a:rPr lang="en-GB" i="1" smtClean="0">
                                <a:latin typeface="Cambria Math" panose="02040503050406030204" pitchFamily="18" charset="0"/>
                              </a:rPr>
                              <m:t>)</m:t>
                            </m:r>
                          </m:e>
                        </m:func>
                      </m:oMath>
                    </m:oMathPara>
                  </a14:m>
                  <a:endParaRPr lang="en-GB" dirty="0"/>
                </a:p>
              </p:txBody>
            </p:sp>
          </mc:Choice>
          <mc:Fallback xmlns="">
            <p:sp>
              <p:nvSpPr>
                <p:cNvPr id="23" name="TextBox 22">
                  <a:extLst>
                    <a:ext uri="{FF2B5EF4-FFF2-40B4-BE49-F238E27FC236}">
                      <a16:creationId xmlns:a16="http://schemas.microsoft.com/office/drawing/2014/main" id="{142302EF-843C-4EFB-BCFB-56003639C3B5}"/>
                    </a:ext>
                  </a:extLst>
                </p:cNvPr>
                <p:cNvSpPr txBox="1">
                  <a:spLocks noRot="1" noChangeAspect="1" noMove="1" noResize="1" noEditPoints="1" noAdjustHandles="1" noChangeArrowheads="1" noChangeShapeType="1" noTextEdit="1"/>
                </p:cNvSpPr>
                <p:nvPr/>
              </p:nvSpPr>
              <p:spPr>
                <a:xfrm>
                  <a:off x="5632742" y="2005796"/>
                  <a:ext cx="2769861" cy="276999"/>
                </a:xfrm>
                <a:prstGeom prst="rect">
                  <a:avLst/>
                </a:prstGeom>
                <a:blipFill>
                  <a:blip r:embed="rId4"/>
                  <a:stretch>
                    <a:fillRect l="-1978" t="-2222" r="-2198" b="-35556"/>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2080E99A-42C3-4325-92C3-4CC51779AF90}"/>
                </a:ext>
              </a:extLst>
            </p:cNvPr>
            <p:cNvSpPr txBox="1"/>
            <p:nvPr/>
          </p:nvSpPr>
          <p:spPr>
            <a:xfrm>
              <a:off x="4553919" y="1959629"/>
              <a:ext cx="779572" cy="369332"/>
            </a:xfrm>
            <a:prstGeom prst="rect">
              <a:avLst/>
            </a:prstGeom>
            <a:noFill/>
          </p:spPr>
          <p:txBody>
            <a:bodyPr wrap="none" rtlCol="0">
              <a:spAutoFit/>
            </a:bodyPr>
            <a:lstStyle/>
            <a:p>
              <a:r>
                <a:rPr lang="en-GB" dirty="0"/>
                <a:t>where</a:t>
              </a:r>
            </a:p>
          </p:txBody>
        </p:sp>
      </p:grpSp>
      <p:sp>
        <p:nvSpPr>
          <p:cNvPr id="25" name="TextBox 24">
            <a:extLst>
              <a:ext uri="{FF2B5EF4-FFF2-40B4-BE49-F238E27FC236}">
                <a16:creationId xmlns:a16="http://schemas.microsoft.com/office/drawing/2014/main" id="{7AF2AD91-F4C7-4EBA-8E37-DF93C899F78A}"/>
              </a:ext>
            </a:extLst>
          </p:cNvPr>
          <p:cNvSpPr txBox="1"/>
          <p:nvPr/>
        </p:nvSpPr>
        <p:spPr>
          <a:xfrm>
            <a:off x="537047" y="3311508"/>
            <a:ext cx="1625766" cy="369332"/>
          </a:xfrm>
          <a:prstGeom prst="rect">
            <a:avLst/>
          </a:prstGeom>
          <a:noFill/>
        </p:spPr>
        <p:txBody>
          <a:bodyPr wrap="none" rtlCol="0">
            <a:spAutoFit/>
          </a:bodyPr>
          <a:lstStyle/>
          <a:p>
            <a:r>
              <a:rPr lang="en-GB" dirty="0"/>
              <a:t>For small signal</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EA0D3CA-D151-43DC-A72A-39361D911F80}"/>
                  </a:ext>
                </a:extLst>
              </p:cNvPr>
              <p:cNvSpPr txBox="1"/>
              <p:nvPr/>
            </p:nvSpPr>
            <p:spPr>
              <a:xfrm>
                <a:off x="537047" y="4906189"/>
                <a:ext cx="3597780" cy="369332"/>
              </a:xfrm>
              <a:prstGeom prst="rect">
                <a:avLst/>
              </a:prstGeom>
              <a:noFill/>
            </p:spPr>
            <p:txBody>
              <a:bodyPr wrap="none" rtlCol="0">
                <a:spAutoFit/>
              </a:bodyPr>
              <a:lstStyle/>
              <a:p>
                <a:r>
                  <a:rPr lang="en-GB" dirty="0"/>
                  <a:t>If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𝑘</m:t>
                        </m:r>
                      </m:e>
                      <m:sub>
                        <m:r>
                          <a:rPr lang="en-GB" i="1" smtClean="0">
                            <a:latin typeface="Cambria Math" panose="02040503050406030204" pitchFamily="18" charset="0"/>
                          </a:rPr>
                          <m:t>𝑠</m:t>
                        </m:r>
                      </m:sub>
                    </m:sSub>
                  </m:oMath>
                </a14:m>
                <a:r>
                  <a:rPr lang="en-GB" dirty="0"/>
                  <a:t>=2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𝑠</m:t>
                        </m:r>
                      </m:sub>
                    </m:sSub>
                  </m:oMath>
                </a14:m>
                <a:r>
                  <a:rPr lang="en-GB" dirty="0"/>
                  <a:t> the light is reflected back</a:t>
                </a:r>
              </a:p>
            </p:txBody>
          </p:sp>
        </mc:Choice>
        <mc:Fallback xmlns="">
          <p:sp>
            <p:nvSpPr>
              <p:cNvPr id="26" name="TextBox 25">
                <a:extLst>
                  <a:ext uri="{FF2B5EF4-FFF2-40B4-BE49-F238E27FC236}">
                    <a16:creationId xmlns:a16="http://schemas.microsoft.com/office/drawing/2014/main" id="{4EA0D3CA-D151-43DC-A72A-39361D911F80}"/>
                  </a:ext>
                </a:extLst>
              </p:cNvPr>
              <p:cNvSpPr txBox="1">
                <a:spLocks noRot="1" noChangeAspect="1" noMove="1" noResize="1" noEditPoints="1" noAdjustHandles="1" noChangeArrowheads="1" noChangeShapeType="1" noTextEdit="1"/>
              </p:cNvSpPr>
              <p:nvPr/>
            </p:nvSpPr>
            <p:spPr>
              <a:xfrm>
                <a:off x="537047" y="4906189"/>
                <a:ext cx="3597780" cy="369332"/>
              </a:xfrm>
              <a:prstGeom prst="rect">
                <a:avLst/>
              </a:prstGeom>
              <a:blipFill>
                <a:blip r:embed="rId5"/>
                <a:stretch>
                  <a:fillRect l="-1356" t="-10000" b="-26667"/>
                </a:stretch>
              </a:blipFill>
            </p:spPr>
            <p:txBody>
              <a:bodyPr/>
              <a:lstStyle/>
              <a:p>
                <a:r>
                  <a:rPr lang="en-GB">
                    <a:noFill/>
                  </a:rPr>
                  <a:t> </a:t>
                </a:r>
              </a:p>
            </p:txBody>
          </p:sp>
        </mc:Fallback>
      </mc:AlternateContent>
      <p:grpSp>
        <p:nvGrpSpPr>
          <p:cNvPr id="41" name="Group 40">
            <a:extLst>
              <a:ext uri="{FF2B5EF4-FFF2-40B4-BE49-F238E27FC236}">
                <a16:creationId xmlns:a16="http://schemas.microsoft.com/office/drawing/2014/main" id="{1163A72A-726A-4D98-8256-2F6CC1575FFA}"/>
              </a:ext>
            </a:extLst>
          </p:cNvPr>
          <p:cNvGrpSpPr/>
          <p:nvPr/>
        </p:nvGrpSpPr>
        <p:grpSpPr>
          <a:xfrm>
            <a:off x="6980550" y="2409284"/>
            <a:ext cx="4778412" cy="2866237"/>
            <a:chOff x="7268068" y="1796650"/>
            <a:chExt cx="4778412" cy="2866237"/>
          </a:xfrm>
        </p:grpSpPr>
        <p:grpSp>
          <p:nvGrpSpPr>
            <p:cNvPr id="17" name="Group 16">
              <a:extLst>
                <a:ext uri="{FF2B5EF4-FFF2-40B4-BE49-F238E27FC236}">
                  <a16:creationId xmlns:a16="http://schemas.microsoft.com/office/drawing/2014/main" id="{3D45495E-9C1E-4D45-B294-47A699B5DC03}"/>
                </a:ext>
              </a:extLst>
            </p:cNvPr>
            <p:cNvGrpSpPr/>
            <p:nvPr/>
          </p:nvGrpSpPr>
          <p:grpSpPr>
            <a:xfrm rot="5400000">
              <a:off x="8999696" y="2398314"/>
              <a:ext cx="1143988" cy="2398701"/>
              <a:chOff x="9509799" y="2871318"/>
              <a:chExt cx="1143988" cy="2759033"/>
            </a:xfrm>
          </p:grpSpPr>
          <p:sp>
            <p:nvSpPr>
              <p:cNvPr id="5" name="Rectangle 4">
                <a:extLst>
                  <a:ext uri="{FF2B5EF4-FFF2-40B4-BE49-F238E27FC236}">
                    <a16:creationId xmlns:a16="http://schemas.microsoft.com/office/drawing/2014/main" id="{F8AC3D07-0F87-444F-837A-5DA4158C49E1}"/>
                  </a:ext>
                </a:extLst>
              </p:cNvPr>
              <p:cNvSpPr/>
              <p:nvPr/>
            </p:nvSpPr>
            <p:spPr>
              <a:xfrm>
                <a:off x="9509799" y="2871318"/>
                <a:ext cx="1143988" cy="2759033"/>
              </a:xfrm>
              <a:prstGeom prst="rect">
                <a:avLst/>
              </a:prstGeom>
              <a:gradFill flip="none" rotWithShape="1">
                <a:gsLst>
                  <a:gs pos="0">
                    <a:schemeClr val="accent1">
                      <a:lumMod val="5000"/>
                      <a:lumOff val="95000"/>
                    </a:schemeClr>
                  </a:gs>
                  <a:gs pos="12000">
                    <a:schemeClr val="accent1">
                      <a:lumMod val="40000"/>
                      <a:lumOff val="60000"/>
                    </a:schemeClr>
                  </a:gs>
                  <a:gs pos="87000">
                    <a:schemeClr val="accent1">
                      <a:lumMod val="40000"/>
                      <a:lumOff val="60000"/>
                    </a:schemeClr>
                  </a:gs>
                  <a:gs pos="75000">
                    <a:schemeClr val="bg1"/>
                  </a:gs>
                  <a:gs pos="62000">
                    <a:schemeClr val="accent1">
                      <a:lumMod val="40000"/>
                      <a:lumOff val="60000"/>
                    </a:schemeClr>
                  </a:gs>
                  <a:gs pos="50000">
                    <a:schemeClr val="bg1"/>
                  </a:gs>
                  <a:gs pos="100000">
                    <a:schemeClr val="bg1"/>
                  </a:gs>
                  <a:gs pos="25000">
                    <a:schemeClr val="bg1"/>
                  </a:gs>
                  <a:gs pos="37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a:extLst>
                  <a:ext uri="{FF2B5EF4-FFF2-40B4-BE49-F238E27FC236}">
                    <a16:creationId xmlns:a16="http://schemas.microsoft.com/office/drawing/2014/main" id="{88588FE2-FB0F-4097-99AE-9995B6C4F1B7}"/>
                  </a:ext>
                </a:extLst>
              </p:cNvPr>
              <p:cNvCxnSpPr>
                <a:cxnSpLocks/>
              </p:cNvCxnSpPr>
              <p:nvPr/>
            </p:nvCxnSpPr>
            <p:spPr>
              <a:xfrm flipV="1">
                <a:off x="10081793" y="3009817"/>
                <a:ext cx="0" cy="7698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9C4C0756-85FC-45F1-B18B-2439DE50200A}"/>
                </a:ext>
              </a:extLst>
            </p:cNvPr>
            <p:cNvSpPr txBox="1"/>
            <p:nvPr/>
          </p:nvSpPr>
          <p:spPr>
            <a:xfrm>
              <a:off x="8996040" y="2565604"/>
              <a:ext cx="1511632" cy="369332"/>
            </a:xfrm>
            <a:prstGeom prst="rect">
              <a:avLst/>
            </a:prstGeom>
            <a:noFill/>
          </p:spPr>
          <p:txBody>
            <a:bodyPr wrap="none" rtlCol="0">
              <a:spAutoFit/>
            </a:bodyPr>
            <a:lstStyle/>
            <a:p>
              <a:r>
                <a:rPr lang="en-GB" dirty="0"/>
                <a:t>Acoustic wave</a:t>
              </a:r>
            </a:p>
          </p:txBody>
        </p:sp>
        <p:grpSp>
          <p:nvGrpSpPr>
            <p:cNvPr id="9" name="Group 8">
              <a:extLst>
                <a:ext uri="{FF2B5EF4-FFF2-40B4-BE49-F238E27FC236}">
                  <a16:creationId xmlns:a16="http://schemas.microsoft.com/office/drawing/2014/main" id="{0C60A847-0D59-445F-B6CB-A27A23CAC4A3}"/>
                </a:ext>
              </a:extLst>
            </p:cNvPr>
            <p:cNvGrpSpPr/>
            <p:nvPr/>
          </p:nvGrpSpPr>
          <p:grpSpPr>
            <a:xfrm>
              <a:off x="10715354" y="1796650"/>
              <a:ext cx="628235" cy="1076666"/>
              <a:chOff x="10765907" y="1085579"/>
              <a:chExt cx="628235" cy="1076666"/>
            </a:xfrm>
          </p:grpSpPr>
          <p:cxnSp>
            <p:nvCxnSpPr>
              <p:cNvPr id="12" name="Straight Arrow Connector 11">
                <a:extLst>
                  <a:ext uri="{FF2B5EF4-FFF2-40B4-BE49-F238E27FC236}">
                    <a16:creationId xmlns:a16="http://schemas.microsoft.com/office/drawing/2014/main" id="{C63E45B6-365F-477A-A15C-0C80ACA9FFE6}"/>
                  </a:ext>
                </a:extLst>
              </p:cNvPr>
              <p:cNvCxnSpPr>
                <a:cxnSpLocks/>
              </p:cNvCxnSpPr>
              <p:nvPr/>
            </p:nvCxnSpPr>
            <p:spPr>
              <a:xfrm>
                <a:off x="10821594" y="1824243"/>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8F77DB-9BD2-42DE-AAF3-C3086802E0EC}"/>
                  </a:ext>
                </a:extLst>
              </p:cNvPr>
              <p:cNvCxnSpPr>
                <a:cxnSpLocks/>
              </p:cNvCxnSpPr>
              <p:nvPr/>
            </p:nvCxnSpPr>
            <p:spPr>
              <a:xfrm rot="16200000">
                <a:off x="10601243" y="1619184"/>
                <a:ext cx="440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DAD58C-B8A4-461F-919F-3FEE82759ACD}"/>
                  </a:ext>
                </a:extLst>
              </p:cNvPr>
              <p:cNvSpPr txBox="1"/>
              <p:nvPr/>
            </p:nvSpPr>
            <p:spPr>
              <a:xfrm>
                <a:off x="11118104" y="1792913"/>
                <a:ext cx="276038" cy="369332"/>
              </a:xfrm>
              <a:prstGeom prst="rect">
                <a:avLst/>
              </a:prstGeom>
              <a:noFill/>
            </p:spPr>
            <p:txBody>
              <a:bodyPr wrap="none" rtlCol="0">
                <a:spAutoFit/>
              </a:bodyPr>
              <a:lstStyle/>
              <a:p>
                <a:r>
                  <a:rPr lang="en-GB" i="1" dirty="0"/>
                  <a:t>z</a:t>
                </a:r>
              </a:p>
            </p:txBody>
          </p:sp>
          <p:sp>
            <p:nvSpPr>
              <p:cNvPr id="15" name="TextBox 14">
                <a:extLst>
                  <a:ext uri="{FF2B5EF4-FFF2-40B4-BE49-F238E27FC236}">
                    <a16:creationId xmlns:a16="http://schemas.microsoft.com/office/drawing/2014/main" id="{1B1D5F95-41E2-4C01-8720-6E40E941D808}"/>
                  </a:ext>
                </a:extLst>
              </p:cNvPr>
              <p:cNvSpPr txBox="1"/>
              <p:nvPr/>
            </p:nvSpPr>
            <p:spPr>
              <a:xfrm>
                <a:off x="10765907" y="1085579"/>
                <a:ext cx="284052" cy="369332"/>
              </a:xfrm>
              <a:prstGeom prst="rect">
                <a:avLst/>
              </a:prstGeom>
              <a:noFill/>
            </p:spPr>
            <p:txBody>
              <a:bodyPr wrap="none" rtlCol="0">
                <a:spAutoFit/>
              </a:bodyPr>
              <a:lstStyle/>
              <a:p>
                <a:r>
                  <a:rPr lang="en-GB" i="1" dirty="0"/>
                  <a:t>x</a:t>
                </a:r>
              </a:p>
            </p:txBody>
          </p:sp>
        </p:grpSp>
        <p:grpSp>
          <p:nvGrpSpPr>
            <p:cNvPr id="16" name="Group 15">
              <a:extLst>
                <a:ext uri="{FF2B5EF4-FFF2-40B4-BE49-F238E27FC236}">
                  <a16:creationId xmlns:a16="http://schemas.microsoft.com/office/drawing/2014/main" id="{2EF0C59A-8072-423C-B8A6-29A199326753}"/>
                </a:ext>
              </a:extLst>
            </p:cNvPr>
            <p:cNvGrpSpPr/>
            <p:nvPr/>
          </p:nvGrpSpPr>
          <p:grpSpPr>
            <a:xfrm>
              <a:off x="7268068" y="3202772"/>
              <a:ext cx="824845" cy="394892"/>
              <a:chOff x="8290875" y="3881502"/>
              <a:chExt cx="824845" cy="394892"/>
            </a:xfrm>
          </p:grpSpPr>
          <p:cxnSp>
            <p:nvCxnSpPr>
              <p:cNvPr id="6" name="Straight Arrow Connector 5">
                <a:extLst>
                  <a:ext uri="{FF2B5EF4-FFF2-40B4-BE49-F238E27FC236}">
                    <a16:creationId xmlns:a16="http://schemas.microsoft.com/office/drawing/2014/main" id="{CFA939A7-D8DA-4F34-8C07-685B52979E08}"/>
                  </a:ext>
                </a:extLst>
              </p:cNvPr>
              <p:cNvCxnSpPr>
                <a:cxnSpLocks/>
              </p:cNvCxnSpPr>
              <p:nvPr/>
            </p:nvCxnSpPr>
            <p:spPr>
              <a:xfrm>
                <a:off x="8290875" y="4276394"/>
                <a:ext cx="82484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C82B4C-7F35-4FDF-8FD9-1A1A0D882943}"/>
                      </a:ext>
                    </a:extLst>
                  </p:cNvPr>
                  <p:cNvSpPr txBox="1"/>
                  <p:nvPr/>
                </p:nvSpPr>
                <p:spPr>
                  <a:xfrm>
                    <a:off x="8455843" y="3881502"/>
                    <a:ext cx="4253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oMath>
                      </m:oMathPara>
                    </a14:m>
                    <a:endParaRPr lang="en-GB" dirty="0"/>
                  </a:p>
                </p:txBody>
              </p:sp>
            </mc:Choice>
            <mc:Fallback xmlns="">
              <p:sp>
                <p:nvSpPr>
                  <p:cNvPr id="10" name="TextBox 9">
                    <a:extLst>
                      <a:ext uri="{FF2B5EF4-FFF2-40B4-BE49-F238E27FC236}">
                        <a16:creationId xmlns:a16="http://schemas.microsoft.com/office/drawing/2014/main" id="{3FC82B4C-7F35-4FDF-8FD9-1A1A0D882943}"/>
                      </a:ext>
                    </a:extLst>
                  </p:cNvPr>
                  <p:cNvSpPr txBox="1">
                    <a:spLocks noRot="1" noChangeAspect="1" noMove="1" noResize="1" noEditPoints="1" noAdjustHandles="1" noChangeArrowheads="1" noChangeShapeType="1" noTextEdit="1"/>
                  </p:cNvSpPr>
                  <p:nvPr/>
                </p:nvSpPr>
                <p:spPr>
                  <a:xfrm>
                    <a:off x="8455843" y="3881502"/>
                    <a:ext cx="425383" cy="369332"/>
                  </a:xfrm>
                  <a:prstGeom prst="rect">
                    <a:avLst/>
                  </a:prstGeom>
                  <a:blipFill>
                    <a:blip r:embed="rId6"/>
                    <a:stretch>
                      <a:fillRect/>
                    </a:stretch>
                  </a:blipFill>
                </p:spPr>
                <p:txBody>
                  <a:bodyPr/>
                  <a:lstStyle/>
                  <a:p>
                    <a:r>
                      <a:rPr lang="en-GB">
                        <a:noFill/>
                      </a:rPr>
                      <a:t> </a:t>
                    </a:r>
                  </a:p>
                </p:txBody>
              </p:sp>
            </mc:Fallback>
          </mc:AlternateContent>
        </p:grpSp>
        <p:sp>
          <p:nvSpPr>
            <p:cNvPr id="11" name="TextBox 10">
              <a:extLst>
                <a:ext uri="{FF2B5EF4-FFF2-40B4-BE49-F238E27FC236}">
                  <a16:creationId xmlns:a16="http://schemas.microsoft.com/office/drawing/2014/main" id="{A15DDCAD-2664-4F83-AE4D-A8FBCF36B950}"/>
                </a:ext>
              </a:extLst>
            </p:cNvPr>
            <p:cNvSpPr txBox="1"/>
            <p:nvPr/>
          </p:nvSpPr>
          <p:spPr>
            <a:xfrm>
              <a:off x="9610631" y="4293555"/>
              <a:ext cx="282450" cy="369332"/>
            </a:xfrm>
            <a:prstGeom prst="rect">
              <a:avLst/>
            </a:prstGeom>
            <a:noFill/>
          </p:spPr>
          <p:txBody>
            <a:bodyPr wrap="none" rtlCol="0">
              <a:spAutoFit/>
            </a:bodyPr>
            <a:lstStyle/>
            <a:p>
              <a:r>
                <a:rPr lang="en-GB" dirty="0"/>
                <a:t>L</a:t>
              </a:r>
            </a:p>
          </p:txBody>
        </p:sp>
        <p:grpSp>
          <p:nvGrpSpPr>
            <p:cNvPr id="40" name="Group 39">
              <a:extLst>
                <a:ext uri="{FF2B5EF4-FFF2-40B4-BE49-F238E27FC236}">
                  <a16:creationId xmlns:a16="http://schemas.microsoft.com/office/drawing/2014/main" id="{74E1A1D8-F1E5-4795-BBA8-0C7998F9E64C}"/>
                </a:ext>
              </a:extLst>
            </p:cNvPr>
            <p:cNvGrpSpPr/>
            <p:nvPr/>
          </p:nvGrpSpPr>
          <p:grpSpPr>
            <a:xfrm>
              <a:off x="10969607" y="2660965"/>
              <a:ext cx="1076873" cy="1441314"/>
              <a:chOff x="7083250" y="4190676"/>
              <a:chExt cx="1076873" cy="1441314"/>
            </a:xfrm>
          </p:grpSpPr>
          <p:cxnSp>
            <p:nvCxnSpPr>
              <p:cNvPr id="27" name="Straight Arrow Connector 26">
                <a:extLst>
                  <a:ext uri="{FF2B5EF4-FFF2-40B4-BE49-F238E27FC236}">
                    <a16:creationId xmlns:a16="http://schemas.microsoft.com/office/drawing/2014/main" id="{4A114931-A9D4-412B-9D7C-FBAB963D434D}"/>
                  </a:ext>
                </a:extLst>
              </p:cNvPr>
              <p:cNvCxnSpPr>
                <a:cxnSpLocks/>
              </p:cNvCxnSpPr>
              <p:nvPr/>
            </p:nvCxnSpPr>
            <p:spPr>
              <a:xfrm>
                <a:off x="7083250" y="5129332"/>
                <a:ext cx="10581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01946D-816B-45C0-84C3-C884397D8ECF}"/>
                  </a:ext>
                </a:extLst>
              </p:cNvPr>
              <p:cNvCxnSpPr>
                <a:cxnSpLocks/>
              </p:cNvCxnSpPr>
              <p:nvPr/>
            </p:nvCxnSpPr>
            <p:spPr>
              <a:xfrm>
                <a:off x="7083250" y="4626672"/>
                <a:ext cx="107687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653223-72F9-4041-AFC0-77A184DCFB79}"/>
                  </a:ext>
                </a:extLst>
              </p:cNvPr>
              <p:cNvCxnSpPr>
                <a:cxnSpLocks/>
              </p:cNvCxnSpPr>
              <p:nvPr/>
            </p:nvCxnSpPr>
            <p:spPr>
              <a:xfrm>
                <a:off x="7083250" y="5631990"/>
                <a:ext cx="10581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AD20E61-41CC-498E-A576-031BB8A29DDF}"/>
                      </a:ext>
                    </a:extLst>
                  </p:cNvPr>
                  <p:cNvSpPr txBox="1"/>
                  <p:nvPr/>
                </p:nvSpPr>
                <p:spPr>
                  <a:xfrm>
                    <a:off x="7083250" y="4693336"/>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dirty="0"/>
                  </a:p>
                </p:txBody>
              </p:sp>
            </mc:Choice>
            <mc:Fallback xmlns="">
              <p:sp>
                <p:nvSpPr>
                  <p:cNvPr id="30" name="TextBox 29">
                    <a:extLst>
                      <a:ext uri="{FF2B5EF4-FFF2-40B4-BE49-F238E27FC236}">
                        <a16:creationId xmlns:a16="http://schemas.microsoft.com/office/drawing/2014/main" id="{6AD20E61-41CC-498E-A576-031BB8A29DDF}"/>
                      </a:ext>
                    </a:extLst>
                  </p:cNvPr>
                  <p:cNvSpPr txBox="1">
                    <a:spLocks noRot="1" noChangeAspect="1" noMove="1" noResize="1" noEditPoints="1" noAdjustHandles="1" noChangeArrowheads="1" noChangeShapeType="1" noTextEdit="1"/>
                  </p:cNvSpPr>
                  <p:nvPr/>
                </p:nvSpPr>
                <p:spPr>
                  <a:xfrm>
                    <a:off x="7083250" y="4693336"/>
                    <a:ext cx="774175"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234F688-845A-440F-9B32-C3407EDB6B51}"/>
                      </a:ext>
                    </a:extLst>
                  </p:cNvPr>
                  <p:cNvSpPr txBox="1"/>
                  <p:nvPr/>
                </p:nvSpPr>
                <p:spPr>
                  <a:xfrm>
                    <a:off x="7083250" y="4190676"/>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dirty="0"/>
                  </a:p>
                </p:txBody>
              </p:sp>
            </mc:Choice>
            <mc:Fallback xmlns="">
              <p:sp>
                <p:nvSpPr>
                  <p:cNvPr id="31" name="TextBox 30">
                    <a:extLst>
                      <a:ext uri="{FF2B5EF4-FFF2-40B4-BE49-F238E27FC236}">
                        <a16:creationId xmlns:a16="http://schemas.microsoft.com/office/drawing/2014/main" id="{A234F688-845A-440F-9B32-C3407EDB6B51}"/>
                      </a:ext>
                    </a:extLst>
                  </p:cNvPr>
                  <p:cNvSpPr txBox="1">
                    <a:spLocks noRot="1" noChangeAspect="1" noMove="1" noResize="1" noEditPoints="1" noAdjustHandles="1" noChangeArrowheads="1" noChangeShapeType="1" noTextEdit="1"/>
                  </p:cNvSpPr>
                  <p:nvPr/>
                </p:nvSpPr>
                <p:spPr>
                  <a:xfrm>
                    <a:off x="7083250" y="4190676"/>
                    <a:ext cx="774175"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0CA807-D64D-49CE-984B-CD05DA248705}"/>
                      </a:ext>
                    </a:extLst>
                  </p:cNvPr>
                  <p:cNvSpPr txBox="1"/>
                  <p:nvPr/>
                </p:nvSpPr>
                <p:spPr>
                  <a:xfrm>
                    <a:off x="7083250" y="5195996"/>
                    <a:ext cx="774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sub>
                          </m:sSub>
                        </m:oMath>
                      </m:oMathPara>
                    </a14:m>
                    <a:endParaRPr lang="en-GB" dirty="0"/>
                  </a:p>
                </p:txBody>
              </p:sp>
            </mc:Choice>
            <mc:Fallback xmlns="">
              <p:sp>
                <p:nvSpPr>
                  <p:cNvPr id="32" name="TextBox 31">
                    <a:extLst>
                      <a:ext uri="{FF2B5EF4-FFF2-40B4-BE49-F238E27FC236}">
                        <a16:creationId xmlns:a16="http://schemas.microsoft.com/office/drawing/2014/main" id="{840CA807-D64D-49CE-984B-CD05DA248705}"/>
                      </a:ext>
                    </a:extLst>
                  </p:cNvPr>
                  <p:cNvSpPr txBox="1">
                    <a:spLocks noRot="1" noChangeAspect="1" noMove="1" noResize="1" noEditPoints="1" noAdjustHandles="1" noChangeArrowheads="1" noChangeShapeType="1" noTextEdit="1"/>
                  </p:cNvSpPr>
                  <p:nvPr/>
                </p:nvSpPr>
                <p:spPr>
                  <a:xfrm>
                    <a:off x="7083250" y="5195996"/>
                    <a:ext cx="774175" cy="369332"/>
                  </a:xfrm>
                  <a:prstGeom prst="rect">
                    <a:avLst/>
                  </a:prstGeom>
                  <a:blipFill>
                    <a:blip r:embed="rId9"/>
                    <a:stretch>
                      <a:fillRect r="-2362"/>
                    </a:stretch>
                  </a:blipFill>
                </p:spPr>
                <p:txBody>
                  <a:bodyPr/>
                  <a:lstStyle/>
                  <a:p>
                    <a:r>
                      <a:rPr lang="en-GB">
                        <a:noFill/>
                      </a:rPr>
                      <a:t> </a:t>
                    </a:r>
                  </a:p>
                </p:txBody>
              </p:sp>
            </mc:Fallback>
          </mc:AlternateContent>
        </p:grpSp>
      </p:grpSp>
      <p:sp>
        <p:nvSpPr>
          <p:cNvPr id="18" name="Slide Number Placeholder 17">
            <a:extLst>
              <a:ext uri="{FF2B5EF4-FFF2-40B4-BE49-F238E27FC236}">
                <a16:creationId xmlns:a16="http://schemas.microsoft.com/office/drawing/2014/main" id="{11EC758E-9CE3-4DB0-8B03-421781C39E97}"/>
              </a:ext>
            </a:extLst>
          </p:cNvPr>
          <p:cNvSpPr>
            <a:spLocks noGrp="1"/>
          </p:cNvSpPr>
          <p:nvPr>
            <p:ph type="sldNum" sz="quarter" idx="10"/>
          </p:nvPr>
        </p:nvSpPr>
        <p:spPr/>
        <p:txBody>
          <a:bodyPr/>
          <a:lstStyle/>
          <a:p>
            <a:pPr algn="ctr"/>
            <a:fld id="{12D39EAA-4E28-463F-9825-0792C837FE92}" type="slidenum">
              <a:rPr lang="en-GB" smtClean="0"/>
              <a:pPr algn="ctr"/>
              <a:t>45</a:t>
            </a:fld>
            <a:r>
              <a:rPr lang="en-GB"/>
              <a:t> / 52</a:t>
            </a:r>
            <a:endParaRPr lang="en-GB" dirty="0"/>
          </a:p>
        </p:txBody>
      </p:sp>
    </p:spTree>
    <p:extLst>
      <p:ext uri="{BB962C8B-B14F-4D97-AF65-F5344CB8AC3E}">
        <p14:creationId xmlns:p14="http://schemas.microsoft.com/office/powerpoint/2010/main" val="3196894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428-BC14-4DE2-B1DF-12B0AF74417F}"/>
              </a:ext>
            </a:extLst>
          </p:cNvPr>
          <p:cNvSpPr>
            <a:spLocks noGrp="1"/>
          </p:cNvSpPr>
          <p:nvPr>
            <p:ph type="title"/>
          </p:nvPr>
        </p:nvSpPr>
        <p:spPr>
          <a:xfrm>
            <a:off x="179999" y="180000"/>
            <a:ext cx="11825035" cy="757130"/>
          </a:xfrm>
        </p:spPr>
        <p:txBody>
          <a:bodyPr/>
          <a:lstStyle/>
          <a:p>
            <a:r>
              <a:rPr lang="en-GB" dirty="0"/>
              <a:t>Brillouin Instability</a:t>
            </a:r>
          </a:p>
        </p:txBody>
      </p:sp>
      <p:pic>
        <p:nvPicPr>
          <p:cNvPr id="12293" name="Picture 5" descr="Schema Brillouin Physical Origin senza backscattering, pump e stokes a sinistra, stokes verso sinistra, pump verso destra, rettangolo vetro azzurro, grating acustico centrale">
            <a:extLst>
              <a:ext uri="{FF2B5EF4-FFF2-40B4-BE49-F238E27FC236}">
                <a16:creationId xmlns:a16="http://schemas.microsoft.com/office/drawing/2014/main" id="{9FB9B4D6-055B-40F2-BB4A-322E315C9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7" t="13937" r="19674" b="24381"/>
          <a:stretch/>
        </p:blipFill>
        <p:spPr bwMode="auto">
          <a:xfrm>
            <a:off x="7459744" y="2632454"/>
            <a:ext cx="4138367" cy="225608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707AB50-5BA8-4A56-96C2-8D2CD81B561E}"/>
              </a:ext>
            </a:extLst>
          </p:cNvPr>
          <p:cNvGrpSpPr/>
          <p:nvPr/>
        </p:nvGrpSpPr>
        <p:grpSpPr>
          <a:xfrm>
            <a:off x="593889" y="1600126"/>
            <a:ext cx="9098709" cy="3482608"/>
            <a:chOff x="593889" y="1600126"/>
            <a:chExt cx="9098709" cy="3482608"/>
          </a:xfrm>
        </p:grpSpPr>
        <p:sp>
          <p:nvSpPr>
            <p:cNvPr id="3" name="TextBox 2">
              <a:extLst>
                <a:ext uri="{FF2B5EF4-FFF2-40B4-BE49-F238E27FC236}">
                  <a16:creationId xmlns:a16="http://schemas.microsoft.com/office/drawing/2014/main" id="{500C6BDE-905B-4EBB-A3D3-B438A32B331E}"/>
                </a:ext>
              </a:extLst>
            </p:cNvPr>
            <p:cNvSpPr txBox="1"/>
            <p:nvPr/>
          </p:nvSpPr>
          <p:spPr>
            <a:xfrm>
              <a:off x="593889" y="1600126"/>
              <a:ext cx="9098709" cy="369332"/>
            </a:xfrm>
            <a:prstGeom prst="rect">
              <a:avLst/>
            </a:prstGeom>
            <a:noFill/>
          </p:spPr>
          <p:txBody>
            <a:bodyPr wrap="none" rtlCol="0">
              <a:spAutoFit/>
            </a:bodyPr>
            <a:lstStyle/>
            <a:p>
              <a:pPr algn="just"/>
              <a:r>
                <a:rPr lang="en-GB" dirty="0"/>
                <a:t>With </a:t>
              </a:r>
              <a:r>
                <a:rPr lang="en-GB" dirty="0" err="1"/>
                <a:t>foward</a:t>
              </a:r>
              <a:r>
                <a:rPr lang="en-GB" dirty="0"/>
                <a:t> and backward light wave there is a standing wave, with periodic local intensity in z</a:t>
              </a:r>
            </a:p>
          </p:txBody>
        </p:sp>
        <p:sp>
          <p:nvSpPr>
            <p:cNvPr id="5" name="TextBox 4">
              <a:extLst>
                <a:ext uri="{FF2B5EF4-FFF2-40B4-BE49-F238E27FC236}">
                  <a16:creationId xmlns:a16="http://schemas.microsoft.com/office/drawing/2014/main" id="{FA421D5A-DFF8-45E8-8FE9-7AD36F45BA22}"/>
                </a:ext>
              </a:extLst>
            </p:cNvPr>
            <p:cNvSpPr txBox="1"/>
            <p:nvPr/>
          </p:nvSpPr>
          <p:spPr>
            <a:xfrm>
              <a:off x="593889" y="2453219"/>
              <a:ext cx="6080288" cy="646331"/>
            </a:xfrm>
            <a:prstGeom prst="rect">
              <a:avLst/>
            </a:prstGeom>
            <a:noFill/>
          </p:spPr>
          <p:txBody>
            <a:bodyPr wrap="square" rtlCol="0">
              <a:spAutoFit/>
            </a:bodyPr>
            <a:lstStyle/>
            <a:p>
              <a:pPr algn="just"/>
              <a:r>
                <a:rPr lang="en-GB" dirty="0"/>
                <a:t>If there is a gradient of the intensity there is a radiation pressure on the material</a:t>
              </a:r>
            </a:p>
          </p:txBody>
        </p:sp>
        <p:sp>
          <p:nvSpPr>
            <p:cNvPr id="6" name="TextBox 5">
              <a:extLst>
                <a:ext uri="{FF2B5EF4-FFF2-40B4-BE49-F238E27FC236}">
                  <a16:creationId xmlns:a16="http://schemas.microsoft.com/office/drawing/2014/main" id="{B57171ED-4470-4F6D-82A5-8B173992BAE8}"/>
                </a:ext>
              </a:extLst>
            </p:cNvPr>
            <p:cNvSpPr txBox="1"/>
            <p:nvPr/>
          </p:nvSpPr>
          <p:spPr>
            <a:xfrm>
              <a:off x="593889" y="3583311"/>
              <a:ext cx="6080288" cy="646331"/>
            </a:xfrm>
            <a:prstGeom prst="rect">
              <a:avLst/>
            </a:prstGeom>
            <a:noFill/>
          </p:spPr>
          <p:txBody>
            <a:bodyPr wrap="square" rtlCol="0">
              <a:spAutoFit/>
            </a:bodyPr>
            <a:lstStyle/>
            <a:p>
              <a:pPr algn="just"/>
              <a:r>
                <a:rPr lang="en-GB" dirty="0"/>
                <a:t>A periodic and oscillating force on the material can create or amplify  a sound wave </a:t>
              </a:r>
            </a:p>
          </p:txBody>
        </p:sp>
        <p:sp>
          <p:nvSpPr>
            <p:cNvPr id="7" name="TextBox 6">
              <a:extLst>
                <a:ext uri="{FF2B5EF4-FFF2-40B4-BE49-F238E27FC236}">
                  <a16:creationId xmlns:a16="http://schemas.microsoft.com/office/drawing/2014/main" id="{C8ADF178-E5B3-46A7-AED6-15807A28BE87}"/>
                </a:ext>
              </a:extLst>
            </p:cNvPr>
            <p:cNvSpPr txBox="1"/>
            <p:nvPr/>
          </p:nvSpPr>
          <p:spPr>
            <a:xfrm>
              <a:off x="593889" y="4713402"/>
              <a:ext cx="5566460" cy="369332"/>
            </a:xfrm>
            <a:prstGeom prst="rect">
              <a:avLst/>
            </a:prstGeom>
            <a:noFill/>
          </p:spPr>
          <p:txBody>
            <a:bodyPr wrap="none" rtlCol="0">
              <a:spAutoFit/>
            </a:bodyPr>
            <a:lstStyle/>
            <a:p>
              <a:pPr algn="just"/>
              <a:r>
                <a:rPr lang="en-GB" dirty="0"/>
                <a:t>The sound wave can reflect back the incoming light wave </a:t>
              </a:r>
            </a:p>
          </p:txBody>
        </p:sp>
      </p:grpSp>
      <p:sp>
        <p:nvSpPr>
          <p:cNvPr id="9" name="Slide Number Placeholder 8">
            <a:extLst>
              <a:ext uri="{FF2B5EF4-FFF2-40B4-BE49-F238E27FC236}">
                <a16:creationId xmlns:a16="http://schemas.microsoft.com/office/drawing/2014/main" id="{EE941FE5-2991-4250-AC85-548C575F76BC}"/>
              </a:ext>
            </a:extLst>
          </p:cNvPr>
          <p:cNvSpPr>
            <a:spLocks noGrp="1"/>
          </p:cNvSpPr>
          <p:nvPr>
            <p:ph type="sldNum" sz="quarter" idx="10"/>
          </p:nvPr>
        </p:nvSpPr>
        <p:spPr/>
        <p:txBody>
          <a:bodyPr/>
          <a:lstStyle/>
          <a:p>
            <a:pPr algn="ctr"/>
            <a:fld id="{12D39EAA-4E28-463F-9825-0792C837FE92}" type="slidenum">
              <a:rPr lang="en-GB" smtClean="0"/>
              <a:pPr algn="ctr"/>
              <a:t>46</a:t>
            </a:fld>
            <a:r>
              <a:rPr lang="en-GB"/>
              <a:t> / 52</a:t>
            </a:r>
            <a:endParaRPr lang="en-GB" dirty="0"/>
          </a:p>
        </p:txBody>
      </p:sp>
    </p:spTree>
    <p:extLst>
      <p:ext uri="{BB962C8B-B14F-4D97-AF65-F5344CB8AC3E}">
        <p14:creationId xmlns:p14="http://schemas.microsoft.com/office/powerpoint/2010/main" val="3413859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FB1-D485-499F-8839-D7D4E7243C71}"/>
              </a:ext>
            </a:extLst>
          </p:cNvPr>
          <p:cNvSpPr>
            <a:spLocks noGrp="1"/>
          </p:cNvSpPr>
          <p:nvPr>
            <p:ph type="title"/>
          </p:nvPr>
        </p:nvSpPr>
        <p:spPr>
          <a:xfrm>
            <a:off x="179999" y="180000"/>
            <a:ext cx="11825035" cy="757130"/>
          </a:xfrm>
        </p:spPr>
        <p:txBody>
          <a:bodyPr/>
          <a:lstStyle/>
          <a:p>
            <a:r>
              <a:rPr lang="en-GB" dirty="0"/>
              <a:t>Phase Matching and Brillouin Shift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62EF31-2C73-421E-BBF9-9FF2F05B01A5}"/>
                  </a:ext>
                </a:extLst>
              </p:cNvPr>
              <p:cNvSpPr txBox="1"/>
              <p:nvPr/>
            </p:nvSpPr>
            <p:spPr>
              <a:xfrm>
                <a:off x="735290" y="1240990"/>
                <a:ext cx="8104783" cy="944746"/>
              </a:xfrm>
              <a:prstGeom prst="rect">
                <a:avLst/>
              </a:prstGeom>
              <a:noFill/>
            </p:spPr>
            <p:txBody>
              <a:bodyPr wrap="none" rtlCol="0">
                <a:spAutoFit/>
              </a:bodyPr>
              <a:lstStyle/>
              <a:p>
                <a:pPr defTabSz="1254125"/>
                <a:r>
                  <a:rPr lang="en-GB" dirty="0"/>
                  <a:t>Considering:	a sound wave of pulsation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a:rPr lang="en-GB" b="0" i="1" smtClean="0">
                            <a:latin typeface="Cambria Math" panose="02040503050406030204" pitchFamily="18" charset="0"/>
                          </a:rPr>
                          <m:t>𝐵</m:t>
                        </m:r>
                      </m:sub>
                    </m:sSub>
                  </m:oMath>
                </a14:m>
                <a:r>
                  <a:rPr lang="en-GB" dirty="0"/>
                  <a:t>, wave vector </a:t>
                </a:r>
                <a:r>
                  <a:rPr lang="en-GB" i="1" dirty="0"/>
                  <a:t>q </a:t>
                </a:r>
                <a:r>
                  <a:rPr lang="en-GB" dirty="0"/>
                  <a:t>and phase velocity of</a:t>
                </a:r>
                <a:r>
                  <a:rPr lang="en-GB" i="1"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𝐵</m:t>
                        </m:r>
                      </m:sub>
                    </m:sSub>
                  </m:oMath>
                </a14:m>
                <a:r>
                  <a:rPr lang="en-GB" dirty="0"/>
                  <a:t>,</a:t>
                </a:r>
              </a:p>
              <a:p>
                <a:pPr>
                  <a:tabLst>
                    <a:tab pos="1254125" algn="l"/>
                  </a:tabLst>
                </a:pPr>
                <a:r>
                  <a:rPr lang="en-GB" dirty="0"/>
                  <a:t>	incoming light beam (Pump) of pulsation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𝑝</m:t>
                        </m:r>
                      </m:sub>
                    </m:sSub>
                  </m:oMath>
                </a14:m>
                <a:r>
                  <a:rPr lang="en-GB" dirty="0"/>
                  <a:t> and wave vector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𝑝</m:t>
                        </m:r>
                      </m:sub>
                    </m:sSub>
                  </m:oMath>
                </a14:m>
                <a:r>
                  <a:rPr lang="en-GB" dirty="0"/>
                  <a:t>,</a:t>
                </a:r>
              </a:p>
              <a:p>
                <a:pPr>
                  <a:tabLst>
                    <a:tab pos="1254125" algn="l"/>
                  </a:tabLst>
                </a:pPr>
                <a:r>
                  <a:rPr lang="en-GB" dirty="0"/>
                  <a:t>	back reflected beam (Stokes) of pulsation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b="0" i="1" smtClean="0">
                            <a:latin typeface="Cambria Math" panose="02040503050406030204" pitchFamily="18" charset="0"/>
                          </a:rPr>
                          <m:t>𝑆</m:t>
                        </m:r>
                      </m:sub>
                    </m:sSub>
                  </m:oMath>
                </a14:m>
                <a:r>
                  <a:rPr lang="en-GB" dirty="0"/>
                  <a:t> and wave vector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𝑠</m:t>
                        </m:r>
                      </m:sub>
                    </m:sSub>
                  </m:oMath>
                </a14:m>
                <a:endParaRPr lang="en-GB" dirty="0"/>
              </a:p>
            </p:txBody>
          </p:sp>
        </mc:Choice>
        <mc:Fallback xmlns="">
          <p:sp>
            <p:nvSpPr>
              <p:cNvPr id="3" name="TextBox 2">
                <a:extLst>
                  <a:ext uri="{FF2B5EF4-FFF2-40B4-BE49-F238E27FC236}">
                    <a16:creationId xmlns:a16="http://schemas.microsoft.com/office/drawing/2014/main" id="{7062EF31-2C73-421E-BBF9-9FF2F05B01A5}"/>
                  </a:ext>
                </a:extLst>
              </p:cNvPr>
              <p:cNvSpPr txBox="1">
                <a:spLocks noRot="1" noChangeAspect="1" noMove="1" noResize="1" noEditPoints="1" noAdjustHandles="1" noChangeArrowheads="1" noChangeShapeType="1" noTextEdit="1"/>
              </p:cNvSpPr>
              <p:nvPr/>
            </p:nvSpPr>
            <p:spPr>
              <a:xfrm>
                <a:off x="735290" y="1240990"/>
                <a:ext cx="8104783" cy="944746"/>
              </a:xfrm>
              <a:prstGeom prst="rect">
                <a:avLst/>
              </a:prstGeom>
              <a:blipFill>
                <a:blip r:embed="rId2"/>
                <a:stretch>
                  <a:fillRect l="-677" t="-3871" b="-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D4011CA-F4DF-43FA-B931-FA239B879983}"/>
                  </a:ext>
                </a:extLst>
              </p:cNvPr>
              <p:cNvSpPr txBox="1"/>
              <p:nvPr/>
            </p:nvSpPr>
            <p:spPr>
              <a:xfrm>
                <a:off x="735290" y="3613404"/>
                <a:ext cx="5405069" cy="436658"/>
              </a:xfrm>
              <a:prstGeom prst="rect">
                <a:avLst/>
              </a:prstGeom>
              <a:noFill/>
            </p:spPr>
            <p:txBody>
              <a:bodyPr wrap="none" rtlCol="0">
                <a:spAutoFit/>
              </a:bodyPr>
              <a:lstStyle/>
              <a:p>
                <a:r>
                  <a:rPr lang="en-GB" dirty="0"/>
                  <a:t>If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a:rPr lang="en-GB" b="0" i="1" smtClean="0">
                            <a:latin typeface="Cambria Math" panose="02040503050406030204" pitchFamily="18" charset="0"/>
                          </a:rPr>
                          <m:t>𝑠</m:t>
                        </m:r>
                      </m:sub>
                    </m:sSub>
                  </m:oMath>
                </a14:m>
                <a:r>
                  <a:rPr lang="en-GB" dirty="0"/>
                  <a:t> is small, then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𝑠</m:t>
                        </m:r>
                      </m:sub>
                    </m:sSub>
                    <m:acc>
                      <m:accPr>
                        <m:chr m:val="̃"/>
                        <m:ctrlPr>
                          <a:rPr lang="en-GB" i="1">
                            <a:latin typeface="Cambria Math" panose="02040503050406030204" pitchFamily="18" charset="0"/>
                          </a:rPr>
                        </m:ctrlPr>
                      </m:accPr>
                      <m:e>
                        <m:r>
                          <a:rPr lang="en-GB" i="1">
                            <a:latin typeface="Cambria Math" panose="02040503050406030204" pitchFamily="18" charset="0"/>
                          </a:rPr>
                          <m:t>=</m:t>
                        </m:r>
                      </m:e>
                    </m:acc>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𝑝</m:t>
                        </m:r>
                      </m:sub>
                    </m:sSub>
                  </m:oMath>
                </a14:m>
                <a:r>
                  <a:rPr lang="en-GB" dirty="0"/>
                  <a:t>, </a:t>
                </a:r>
                <a14:m>
                  <m:oMath xmlns:m="http://schemas.openxmlformats.org/officeDocument/2006/math">
                    <m:r>
                      <a:rPr lang="en-GB" i="1">
                        <a:latin typeface="Cambria Math" panose="02040503050406030204" pitchFamily="18" charset="0"/>
                      </a:rPr>
                      <m:t>𝑞</m:t>
                    </m:r>
                    <m:r>
                      <a:rPr lang="en-GB" i="1">
                        <a:latin typeface="Cambria Math" panose="02040503050406030204" pitchFamily="18" charset="0"/>
                        <a:ea typeface="Cambria Math" panose="02040503050406030204" pitchFamily="18" charset="0"/>
                      </a:rPr>
                      <m:t>≈</m:t>
                    </m:r>
                    <m:f>
                      <m:fPr>
                        <m:type m:val="skw"/>
                        <m:ctrlPr>
                          <a:rPr lang="en-GB" i="1" smtClean="0">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𝑛</m:t>
                        </m:r>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𝜆</m:t>
                            </m:r>
                          </m:e>
                          <m:sub>
                            <m:r>
                              <a:rPr lang="en-GB" i="1">
                                <a:latin typeface="Cambria Math" panose="02040503050406030204" pitchFamily="18" charset="0"/>
                                <a:ea typeface="Cambria Math" panose="02040503050406030204" pitchFamily="18" charset="0"/>
                              </a:rPr>
                              <m:t>𝑝</m:t>
                            </m:r>
                          </m:sub>
                        </m:sSub>
                      </m:den>
                    </m:f>
                    <m:r>
                      <a:rPr lang="en-GB" i="1">
                        <a:latin typeface="Cambria Math" panose="02040503050406030204" pitchFamily="18" charset="0"/>
                        <a:ea typeface="Cambria Math" panose="02040503050406030204" pitchFamily="18" charset="0"/>
                      </a:rPr>
                      <m:t> </m:t>
                    </m:r>
                  </m:oMath>
                </a14:m>
                <a:r>
                  <a:rPr lang="en-GB" dirty="0"/>
                  <a:t>and  </a:t>
                </a:r>
                <a14:m>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Ω</m:t>
                        </m:r>
                      </m:e>
                      <m:sub>
                        <m:r>
                          <a:rPr lang="en-GB" i="1">
                            <a:latin typeface="Cambria Math" panose="02040503050406030204" pitchFamily="18" charset="0"/>
                          </a:rPr>
                          <m:t>𝑠</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𝑣</m:t>
                        </m:r>
                      </m:e>
                      <m:sub>
                        <m:r>
                          <a:rPr lang="en-GB" i="1">
                            <a:latin typeface="Cambria Math" panose="02040503050406030204" pitchFamily="18" charset="0"/>
                          </a:rPr>
                          <m:t>𝑠</m:t>
                        </m:r>
                      </m:sub>
                    </m:sSub>
                    <m:r>
                      <a:rPr lang="en-GB" i="1">
                        <a:latin typeface="Cambria Math" panose="02040503050406030204" pitchFamily="18" charset="0"/>
                      </a:rPr>
                      <m:t> </m:t>
                    </m:r>
                    <m:r>
                      <a:rPr lang="en-GB" i="1">
                        <a:latin typeface="Cambria Math" panose="02040503050406030204" pitchFamily="18" charset="0"/>
                      </a:rPr>
                      <m:t>𝑞</m:t>
                    </m:r>
                  </m:oMath>
                </a14:m>
                <a:endParaRPr lang="en-GB" dirty="0"/>
              </a:p>
            </p:txBody>
          </p:sp>
        </mc:Choice>
        <mc:Fallback xmlns="">
          <p:sp>
            <p:nvSpPr>
              <p:cNvPr id="11" name="TextBox 10">
                <a:extLst>
                  <a:ext uri="{FF2B5EF4-FFF2-40B4-BE49-F238E27FC236}">
                    <a16:creationId xmlns:a16="http://schemas.microsoft.com/office/drawing/2014/main" id="{AD4011CA-F4DF-43FA-B931-FA239B879983}"/>
                  </a:ext>
                </a:extLst>
              </p:cNvPr>
              <p:cNvSpPr txBox="1">
                <a:spLocks noRot="1" noChangeAspect="1" noMove="1" noResize="1" noEditPoints="1" noAdjustHandles="1" noChangeArrowheads="1" noChangeShapeType="1" noTextEdit="1"/>
              </p:cNvSpPr>
              <p:nvPr/>
            </p:nvSpPr>
            <p:spPr>
              <a:xfrm>
                <a:off x="735290" y="3613404"/>
                <a:ext cx="5405069" cy="436658"/>
              </a:xfrm>
              <a:prstGeom prst="rect">
                <a:avLst/>
              </a:prstGeom>
              <a:blipFill>
                <a:blip r:embed="rId3"/>
                <a:stretch>
                  <a:fillRect l="-1016" t="-126761" b="-198592"/>
                </a:stretch>
              </a:blipFill>
            </p:spPr>
            <p:txBody>
              <a:bodyPr/>
              <a:lstStyle/>
              <a:p>
                <a:r>
                  <a:rPr lang="en-GB">
                    <a:noFill/>
                  </a:rPr>
                  <a:t> </a:t>
                </a:r>
              </a:p>
            </p:txBody>
          </p:sp>
        </mc:Fallback>
      </mc:AlternateContent>
      <p:grpSp>
        <p:nvGrpSpPr>
          <p:cNvPr id="17" name="Group 16">
            <a:extLst>
              <a:ext uri="{FF2B5EF4-FFF2-40B4-BE49-F238E27FC236}">
                <a16:creationId xmlns:a16="http://schemas.microsoft.com/office/drawing/2014/main" id="{96217AD4-FE74-4BFD-875F-6EFD7754D733}"/>
              </a:ext>
            </a:extLst>
          </p:cNvPr>
          <p:cNvGrpSpPr/>
          <p:nvPr/>
        </p:nvGrpSpPr>
        <p:grpSpPr>
          <a:xfrm>
            <a:off x="3209826" y="2714904"/>
            <a:ext cx="4318799" cy="369332"/>
            <a:chOff x="1626123" y="2259881"/>
            <a:chExt cx="4318799" cy="36933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D34B72-0B5E-4D69-B8A0-1DC00ED52CEA}"/>
                    </a:ext>
                  </a:extLst>
                </p:cNvPr>
                <p:cNvSpPr txBox="1"/>
                <p:nvPr/>
              </p:nvSpPr>
              <p:spPr>
                <a:xfrm>
                  <a:off x="4717470" y="2295340"/>
                  <a:ext cx="1227452"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𝑠</m:t>
                            </m:r>
                          </m:sub>
                        </m:sSub>
                        <m:r>
                          <a:rPr lang="en-GB" b="0" i="1" smtClean="0">
                            <a:latin typeface="Cambria Math" panose="02040503050406030204" pitchFamily="18" charset="0"/>
                          </a:rPr>
                          <m:t>=</m:t>
                        </m:r>
                        <m:r>
                          <a:rPr lang="en-GB" b="0" i="1" smtClean="0">
                            <a:latin typeface="Cambria Math" panose="02040503050406030204" pitchFamily="18" charset="0"/>
                          </a:rPr>
                          <m:t>𝑞</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𝑝</m:t>
                            </m:r>
                          </m:sub>
                        </m:sSub>
                      </m:oMath>
                    </m:oMathPara>
                  </a14:m>
                  <a:endParaRPr lang="en-GB" dirty="0"/>
                </a:p>
              </p:txBody>
            </p:sp>
          </mc:Choice>
          <mc:Fallback xmlns="">
            <p:sp>
              <p:nvSpPr>
                <p:cNvPr id="7" name="TextBox 6">
                  <a:extLst>
                    <a:ext uri="{FF2B5EF4-FFF2-40B4-BE49-F238E27FC236}">
                      <a16:creationId xmlns:a16="http://schemas.microsoft.com/office/drawing/2014/main" id="{88D34B72-0B5E-4D69-B8A0-1DC00ED52CEA}"/>
                    </a:ext>
                  </a:extLst>
                </p:cNvPr>
                <p:cNvSpPr txBox="1">
                  <a:spLocks noRot="1" noChangeAspect="1" noMove="1" noResize="1" noEditPoints="1" noAdjustHandles="1" noChangeArrowheads="1" noChangeShapeType="1" noTextEdit="1"/>
                </p:cNvSpPr>
                <p:nvPr/>
              </p:nvSpPr>
              <p:spPr>
                <a:xfrm>
                  <a:off x="4717470" y="2295340"/>
                  <a:ext cx="1227452" cy="298415"/>
                </a:xfrm>
                <a:prstGeom prst="rect">
                  <a:avLst/>
                </a:prstGeom>
                <a:blipFill>
                  <a:blip r:embed="rId4"/>
                  <a:stretch>
                    <a:fillRect l="-4478" r="-1990" b="-22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164593-4BAF-46A3-B17C-1D458CA857DB}"/>
                    </a:ext>
                  </a:extLst>
                </p:cNvPr>
                <p:cNvSpPr txBox="1"/>
                <p:nvPr/>
              </p:nvSpPr>
              <p:spPr>
                <a:xfrm>
                  <a:off x="1626123" y="2306048"/>
                  <a:ext cx="14565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𝑠</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𝑃</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a:rPr lang="en-GB" b="0" i="1" smtClean="0">
                                <a:latin typeface="Cambria Math" panose="02040503050406030204" pitchFamily="18" charset="0"/>
                              </a:rPr>
                              <m:t>𝐵</m:t>
                            </m:r>
                          </m:sub>
                        </m:sSub>
                      </m:oMath>
                    </m:oMathPara>
                  </a14:m>
                  <a:endParaRPr lang="en-GB" dirty="0"/>
                </a:p>
              </p:txBody>
            </p:sp>
          </mc:Choice>
          <mc:Fallback xmlns="">
            <p:sp>
              <p:nvSpPr>
                <p:cNvPr id="8" name="TextBox 7">
                  <a:extLst>
                    <a:ext uri="{FF2B5EF4-FFF2-40B4-BE49-F238E27FC236}">
                      <a16:creationId xmlns:a16="http://schemas.microsoft.com/office/drawing/2014/main" id="{25164593-4BAF-46A3-B17C-1D458CA857DB}"/>
                    </a:ext>
                  </a:extLst>
                </p:cNvPr>
                <p:cNvSpPr txBox="1">
                  <a:spLocks noRot="1" noChangeAspect="1" noMove="1" noResize="1" noEditPoints="1" noAdjustHandles="1" noChangeArrowheads="1" noChangeShapeType="1" noTextEdit="1"/>
                </p:cNvSpPr>
                <p:nvPr/>
              </p:nvSpPr>
              <p:spPr>
                <a:xfrm>
                  <a:off x="1626123" y="2306048"/>
                  <a:ext cx="1456553" cy="276999"/>
                </a:xfrm>
                <a:prstGeom prst="rect">
                  <a:avLst/>
                </a:prstGeom>
                <a:blipFill>
                  <a:blip r:embed="rId5"/>
                  <a:stretch>
                    <a:fillRect l="-2101" r="-1261" b="-15217"/>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1C0A99A7-D4DD-4C01-9800-57035CC74C27}"/>
                </a:ext>
              </a:extLst>
            </p:cNvPr>
            <p:cNvSpPr txBox="1"/>
            <p:nvPr/>
          </p:nvSpPr>
          <p:spPr>
            <a:xfrm>
              <a:off x="3614065" y="2259881"/>
              <a:ext cx="538930" cy="369332"/>
            </a:xfrm>
            <a:prstGeom prst="rect">
              <a:avLst/>
            </a:prstGeom>
            <a:noFill/>
          </p:spPr>
          <p:txBody>
            <a:bodyPr wrap="none" rtlCol="0">
              <a:spAutoFit/>
            </a:bodyPr>
            <a:lstStyle/>
            <a:p>
              <a:r>
                <a:rPr lang="en-GB" dirty="0"/>
                <a:t>and</a:t>
              </a:r>
            </a:p>
          </p:txBody>
        </p:sp>
      </p:grpSp>
      <p:pic>
        <p:nvPicPr>
          <p:cNvPr id="20" name="Picture 2" descr="Equazioni accoppiate a tre onde per Brillouin: dAp/dz = -(αp/2)Ap - g Ap ρ ; dAs/dz = -(αs/2)As + g As ρ* ; equazione acustica ∂ρ/∂t + Γρ + iΩB ρ = i h Ap As* ; stile tecnico pulito">
            <a:extLst>
              <a:ext uri="{FF2B5EF4-FFF2-40B4-BE49-F238E27FC236}">
                <a16:creationId xmlns:a16="http://schemas.microsoft.com/office/drawing/2014/main" id="{CD3ED6D3-D0EA-4B2A-A925-941BB092C3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151" t="12301" r="21351" b="24555"/>
          <a:stretch/>
        </p:blipFill>
        <p:spPr bwMode="auto">
          <a:xfrm>
            <a:off x="6792012" y="3187109"/>
            <a:ext cx="3324120" cy="25213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8EAE37-9720-4AC8-8CC0-E59A489AF108}"/>
              </a:ext>
            </a:extLst>
          </p:cNvPr>
          <p:cNvSpPr txBox="1"/>
          <p:nvPr/>
        </p:nvSpPr>
        <p:spPr>
          <a:xfrm>
            <a:off x="735290" y="4579230"/>
            <a:ext cx="5659270" cy="646331"/>
          </a:xfrm>
          <a:prstGeom prst="rect">
            <a:avLst/>
          </a:prstGeom>
          <a:noFill/>
        </p:spPr>
        <p:txBody>
          <a:bodyPr wrap="square" rtlCol="0">
            <a:spAutoFit/>
          </a:bodyPr>
          <a:lstStyle/>
          <a:p>
            <a:r>
              <a:rPr lang="en-GB" dirty="0"/>
              <a:t>The process is described by those equations, including absorption of the light and the sound wave</a:t>
            </a:r>
          </a:p>
        </p:txBody>
      </p:sp>
      <p:sp>
        <p:nvSpPr>
          <p:cNvPr id="5" name="Slide Number Placeholder 4">
            <a:extLst>
              <a:ext uri="{FF2B5EF4-FFF2-40B4-BE49-F238E27FC236}">
                <a16:creationId xmlns:a16="http://schemas.microsoft.com/office/drawing/2014/main" id="{557A09F0-5543-4F15-A279-EFD227384E99}"/>
              </a:ext>
            </a:extLst>
          </p:cNvPr>
          <p:cNvSpPr>
            <a:spLocks noGrp="1"/>
          </p:cNvSpPr>
          <p:nvPr>
            <p:ph type="sldNum" sz="quarter" idx="10"/>
          </p:nvPr>
        </p:nvSpPr>
        <p:spPr/>
        <p:txBody>
          <a:bodyPr/>
          <a:lstStyle/>
          <a:p>
            <a:pPr algn="ctr"/>
            <a:fld id="{12D39EAA-4E28-463F-9825-0792C837FE92}" type="slidenum">
              <a:rPr lang="en-GB" smtClean="0"/>
              <a:pPr algn="ctr"/>
              <a:t>47</a:t>
            </a:fld>
            <a:r>
              <a:rPr lang="en-GB"/>
              <a:t> / 52</a:t>
            </a:r>
            <a:endParaRPr lang="en-GB" dirty="0"/>
          </a:p>
        </p:txBody>
      </p:sp>
    </p:spTree>
    <p:extLst>
      <p:ext uri="{BB962C8B-B14F-4D97-AF65-F5344CB8AC3E}">
        <p14:creationId xmlns:p14="http://schemas.microsoft.com/office/powerpoint/2010/main" val="2999093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9A10-5889-4AE1-BC7B-851D34392792}"/>
              </a:ext>
            </a:extLst>
          </p:cNvPr>
          <p:cNvSpPr>
            <a:spLocks noGrp="1"/>
          </p:cNvSpPr>
          <p:nvPr>
            <p:ph type="title"/>
          </p:nvPr>
        </p:nvSpPr>
        <p:spPr>
          <a:xfrm>
            <a:off x="179999" y="180000"/>
            <a:ext cx="11825035" cy="757130"/>
          </a:xfrm>
        </p:spPr>
        <p:txBody>
          <a:bodyPr/>
          <a:lstStyle/>
          <a:p>
            <a:r>
              <a:rPr lang="en-GB" dirty="0"/>
              <a:t>Instability Threshold and Effects</a:t>
            </a:r>
          </a:p>
        </p:txBody>
      </p:sp>
      <p:grpSp>
        <p:nvGrpSpPr>
          <p:cNvPr id="36" name="Group 35">
            <a:extLst>
              <a:ext uri="{FF2B5EF4-FFF2-40B4-BE49-F238E27FC236}">
                <a16:creationId xmlns:a16="http://schemas.microsoft.com/office/drawing/2014/main" id="{CAC65380-D033-420B-8C4A-60A2BAFFAB35}"/>
              </a:ext>
            </a:extLst>
          </p:cNvPr>
          <p:cNvGrpSpPr/>
          <p:nvPr/>
        </p:nvGrpSpPr>
        <p:grpSpPr>
          <a:xfrm>
            <a:off x="564506" y="1154031"/>
            <a:ext cx="9149877" cy="2771726"/>
            <a:chOff x="564506" y="1154031"/>
            <a:chExt cx="9149877" cy="2771726"/>
          </a:xfrm>
        </p:grpSpPr>
        <p:sp>
          <p:nvSpPr>
            <p:cNvPr id="3" name="TextBox 2">
              <a:extLst>
                <a:ext uri="{FF2B5EF4-FFF2-40B4-BE49-F238E27FC236}">
                  <a16:creationId xmlns:a16="http://schemas.microsoft.com/office/drawing/2014/main" id="{9F3B67DC-07F1-4D3E-8DEE-FF8AAE6FFB87}"/>
                </a:ext>
              </a:extLst>
            </p:cNvPr>
            <p:cNvSpPr txBox="1"/>
            <p:nvPr/>
          </p:nvSpPr>
          <p:spPr>
            <a:xfrm>
              <a:off x="564506" y="1683376"/>
              <a:ext cx="8082277" cy="369332"/>
            </a:xfrm>
            <a:prstGeom prst="rect">
              <a:avLst/>
            </a:prstGeom>
            <a:noFill/>
          </p:spPr>
          <p:txBody>
            <a:bodyPr wrap="none" rtlCol="0">
              <a:spAutoFit/>
            </a:bodyPr>
            <a:lstStyle/>
            <a:p>
              <a:r>
                <a:rPr lang="en-GB" dirty="0"/>
                <a:t>Longer is the material, more is the gain; more is the Pump intensity, more is the gain</a:t>
              </a:r>
            </a:p>
          </p:txBody>
        </p:sp>
        <p:sp>
          <p:nvSpPr>
            <p:cNvPr id="5" name="TextBox 4">
              <a:extLst>
                <a:ext uri="{FF2B5EF4-FFF2-40B4-BE49-F238E27FC236}">
                  <a16:creationId xmlns:a16="http://schemas.microsoft.com/office/drawing/2014/main" id="{4A29548B-97A6-4638-B12B-84E135DD4E0D}"/>
                </a:ext>
              </a:extLst>
            </p:cNvPr>
            <p:cNvSpPr txBox="1"/>
            <p:nvPr/>
          </p:nvSpPr>
          <p:spPr>
            <a:xfrm>
              <a:off x="564506" y="1154031"/>
              <a:ext cx="9149877" cy="369332"/>
            </a:xfrm>
            <a:prstGeom prst="rect">
              <a:avLst/>
            </a:prstGeom>
            <a:noFill/>
          </p:spPr>
          <p:txBody>
            <a:bodyPr wrap="none" rtlCol="0">
              <a:spAutoFit/>
            </a:bodyPr>
            <a:lstStyle/>
            <a:p>
              <a:r>
                <a:rPr lang="en-GB" dirty="0"/>
                <a:t>The instability is started by the noise. If the gain is enough, the process evolves to a steady state</a:t>
              </a:r>
            </a:p>
          </p:txBody>
        </p:sp>
        <p:sp>
          <p:nvSpPr>
            <p:cNvPr id="7" name="TextBox 6">
              <a:extLst>
                <a:ext uri="{FF2B5EF4-FFF2-40B4-BE49-F238E27FC236}">
                  <a16:creationId xmlns:a16="http://schemas.microsoft.com/office/drawing/2014/main" id="{B77BCF97-63E5-4468-8397-972BE1A3520D}"/>
                </a:ext>
              </a:extLst>
            </p:cNvPr>
            <p:cNvSpPr txBox="1"/>
            <p:nvPr/>
          </p:nvSpPr>
          <p:spPr>
            <a:xfrm>
              <a:off x="564506" y="2212721"/>
              <a:ext cx="1909625" cy="369332"/>
            </a:xfrm>
            <a:prstGeom prst="rect">
              <a:avLst/>
            </a:prstGeom>
            <a:noFill/>
          </p:spPr>
          <p:txBody>
            <a:bodyPr wrap="none" rtlCol="0">
              <a:spAutoFit/>
            </a:bodyPr>
            <a:lstStyle/>
            <a:p>
              <a:r>
                <a:rPr lang="en-GB" dirty="0"/>
                <a:t>Threshold formula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324DDD-4903-4AD8-BA29-EEF8C0CC8F13}"/>
                    </a:ext>
                  </a:extLst>
                </p:cNvPr>
                <p:cNvSpPr txBox="1"/>
                <p:nvPr/>
              </p:nvSpPr>
              <p:spPr>
                <a:xfrm>
                  <a:off x="564506" y="3556425"/>
                  <a:ext cx="6959726" cy="369332"/>
                </a:xfrm>
                <a:prstGeom prst="rect">
                  <a:avLst/>
                </a:prstGeom>
                <a:noFill/>
              </p:spPr>
              <p:txBody>
                <a:bodyPr wrap="none" rtlCol="0">
                  <a:spAutoFit/>
                </a:bodyPr>
                <a:lstStyle/>
                <a:p>
                  <a:r>
                    <a:rPr lang="en-GB" dirty="0"/>
                    <a:t>Some numbers for single mode Fused Silica fibre, core diameter of </a:t>
                  </a:r>
                  <a14:m>
                    <m:oMath xmlns:m="http://schemas.openxmlformats.org/officeDocument/2006/math">
                      <m:r>
                        <a:rPr lang="en-GB" b="0" i="1" smtClean="0">
                          <a:latin typeface="Cambria Math" panose="02040503050406030204" pitchFamily="18" charset="0"/>
                        </a:rPr>
                        <m:t>5 </m:t>
                      </m:r>
                      <m:r>
                        <a:rPr lang="en-GB" b="0" i="1" smtClean="0">
                          <a:latin typeface="Cambria Math" panose="02040503050406030204" pitchFamily="18" charset="0"/>
                        </a:rPr>
                        <m:t>𝜇</m:t>
                      </m:r>
                      <m:r>
                        <a:rPr lang="en-GB" b="0" i="1" smtClean="0">
                          <a:latin typeface="Cambria Math" panose="02040503050406030204" pitchFamily="18" charset="0"/>
                        </a:rPr>
                        <m:t>𝑚</m:t>
                      </m:r>
                    </m:oMath>
                  </a14:m>
                  <a:endParaRPr lang="en-GB" dirty="0"/>
                </a:p>
              </p:txBody>
            </p:sp>
          </mc:Choice>
          <mc:Fallback xmlns="">
            <p:sp>
              <p:nvSpPr>
                <p:cNvPr id="10" name="TextBox 9">
                  <a:extLst>
                    <a:ext uri="{FF2B5EF4-FFF2-40B4-BE49-F238E27FC236}">
                      <a16:creationId xmlns:a16="http://schemas.microsoft.com/office/drawing/2014/main" id="{1E324DDD-4903-4AD8-BA29-EEF8C0CC8F13}"/>
                    </a:ext>
                  </a:extLst>
                </p:cNvPr>
                <p:cNvSpPr txBox="1">
                  <a:spLocks noRot="1" noChangeAspect="1" noMove="1" noResize="1" noEditPoints="1" noAdjustHandles="1" noChangeArrowheads="1" noChangeShapeType="1" noTextEdit="1"/>
                </p:cNvSpPr>
                <p:nvPr/>
              </p:nvSpPr>
              <p:spPr>
                <a:xfrm>
                  <a:off x="564506" y="3556425"/>
                  <a:ext cx="6959726" cy="369332"/>
                </a:xfrm>
                <a:prstGeom prst="rect">
                  <a:avLst/>
                </a:prstGeom>
                <a:blipFill>
                  <a:blip r:embed="rId2"/>
                  <a:stretch>
                    <a:fillRect l="-789" t="-8197" b="-24590"/>
                  </a:stretch>
                </a:blipFill>
              </p:spPr>
              <p:txBody>
                <a:bodyPr/>
                <a:lstStyle/>
                <a:p>
                  <a:r>
                    <a:rPr lang="en-GB">
                      <a:noFill/>
                    </a:rPr>
                    <a:t> </a:t>
                  </a:r>
                </a:p>
              </p:txBody>
            </p:sp>
          </mc:Fallback>
        </mc:AlternateContent>
      </p:grpSp>
      <p:grpSp>
        <p:nvGrpSpPr>
          <p:cNvPr id="35" name="Group 34">
            <a:extLst>
              <a:ext uri="{FF2B5EF4-FFF2-40B4-BE49-F238E27FC236}">
                <a16:creationId xmlns:a16="http://schemas.microsoft.com/office/drawing/2014/main" id="{1E13CF15-2B8B-43AF-9ECC-17F9C859D11C}"/>
              </a:ext>
            </a:extLst>
          </p:cNvPr>
          <p:cNvGrpSpPr/>
          <p:nvPr/>
        </p:nvGrpSpPr>
        <p:grpSpPr>
          <a:xfrm>
            <a:off x="794570" y="2742066"/>
            <a:ext cx="10602860" cy="654346"/>
            <a:chOff x="1265763" y="2641643"/>
            <a:chExt cx="10602860" cy="654346"/>
          </a:xfrm>
        </p:grpSpPr>
        <p:sp>
          <p:nvSpPr>
            <p:cNvPr id="12" name="TextBox 11">
              <a:extLst>
                <a:ext uri="{FF2B5EF4-FFF2-40B4-BE49-F238E27FC236}">
                  <a16:creationId xmlns:a16="http://schemas.microsoft.com/office/drawing/2014/main" id="{AB012923-7EE1-4E2D-BDFA-2A6C2F30EA2A}"/>
                </a:ext>
              </a:extLst>
            </p:cNvPr>
            <p:cNvSpPr txBox="1"/>
            <p:nvPr/>
          </p:nvSpPr>
          <p:spPr>
            <a:xfrm>
              <a:off x="7704076" y="2645651"/>
              <a:ext cx="4164547" cy="646331"/>
            </a:xfrm>
            <a:prstGeom prst="rect">
              <a:avLst/>
            </a:prstGeom>
            <a:noFill/>
          </p:spPr>
          <p:txBody>
            <a:bodyPr wrap="square">
              <a:spAutoFit/>
            </a:bodyPr>
            <a:lstStyle/>
            <a:p>
              <a:r>
                <a:rPr lang="en-GB" sz="1200" b="1" dirty="0"/>
                <a:t>“Stimulated Brillouin Scattering Threshold in Presence of Modulation Instability for Optical Pulse in Long Optical </a:t>
              </a:r>
              <a:r>
                <a:rPr lang="en-GB" sz="1200" b="1" dirty="0" err="1"/>
                <a:t>Fiber</a:t>
              </a:r>
              <a:r>
                <a:rPr lang="en-GB" sz="1200" b="1" dirty="0"/>
                <a:t>”</a:t>
              </a:r>
              <a:r>
                <a:rPr lang="en-GB" sz="1200" dirty="0"/>
                <a:t>, </a:t>
              </a:r>
              <a:r>
                <a:rPr lang="en-GB" sz="1200" i="1" dirty="0"/>
                <a:t>Applied Sciences</a:t>
              </a:r>
              <a:r>
                <a:rPr lang="en-GB" sz="1200" dirty="0"/>
                <a:t>, 2022 (MDPI).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21B755-1163-4423-83EF-A5E180DABBB7}"/>
                    </a:ext>
                  </a:extLst>
                </p:cNvPr>
                <p:cNvSpPr txBox="1"/>
                <p:nvPr/>
              </p:nvSpPr>
              <p:spPr>
                <a:xfrm>
                  <a:off x="1265763" y="2819192"/>
                  <a:ext cx="1597232"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𝐵</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𝑝</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𝑒𝑓𝑓</m:t>
                            </m:r>
                          </m:sub>
                        </m:sSub>
                        <m:r>
                          <a:rPr lang="en-GB" b="0" i="1" smtClean="0">
                            <a:latin typeface="Cambria Math" panose="02040503050406030204" pitchFamily="18" charset="0"/>
                          </a:rPr>
                          <m:t>&gt;21</m:t>
                        </m:r>
                      </m:oMath>
                    </m:oMathPara>
                  </a14:m>
                  <a:endParaRPr lang="en-GB" dirty="0"/>
                </a:p>
              </p:txBody>
            </p:sp>
          </mc:Choice>
          <mc:Fallback xmlns="">
            <p:sp>
              <p:nvSpPr>
                <p:cNvPr id="8" name="TextBox 7">
                  <a:extLst>
                    <a:ext uri="{FF2B5EF4-FFF2-40B4-BE49-F238E27FC236}">
                      <a16:creationId xmlns:a16="http://schemas.microsoft.com/office/drawing/2014/main" id="{9E21B755-1163-4423-83EF-A5E180DABBB7}"/>
                    </a:ext>
                  </a:extLst>
                </p:cNvPr>
                <p:cNvSpPr txBox="1">
                  <a:spLocks noRot="1" noChangeAspect="1" noMove="1" noResize="1" noEditPoints="1" noAdjustHandles="1" noChangeArrowheads="1" noChangeShapeType="1" noTextEdit="1"/>
                </p:cNvSpPr>
                <p:nvPr/>
              </p:nvSpPr>
              <p:spPr>
                <a:xfrm>
                  <a:off x="1265763" y="2819192"/>
                  <a:ext cx="1597232" cy="299249"/>
                </a:xfrm>
                <a:prstGeom prst="rect">
                  <a:avLst/>
                </a:prstGeom>
                <a:blipFill>
                  <a:blip r:embed="rId3"/>
                  <a:stretch>
                    <a:fillRect l="-3053" r="-3435"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9C6E89A-2CF2-4356-A353-1FE904ABAB2B}"/>
                    </a:ext>
                  </a:extLst>
                </p:cNvPr>
                <p:cNvSpPr txBox="1"/>
                <p:nvPr/>
              </p:nvSpPr>
              <p:spPr>
                <a:xfrm>
                  <a:off x="4105072" y="2641643"/>
                  <a:ext cx="2356927" cy="654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𝑒𝑓𝑓</m:t>
                            </m:r>
                          </m:sub>
                        </m:sSub>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𝑝</m:t>
                                        </m:r>
                                      </m:sub>
                                    </m:sSub>
                                    <m:r>
                                      <a:rPr lang="en-GB" b="0" i="1" smtClean="0">
                                        <a:latin typeface="Cambria Math" panose="02040503050406030204" pitchFamily="18" charset="0"/>
                                      </a:rPr>
                                      <m:t>𝐿</m:t>
                                    </m:r>
                                  </m:e>
                                </m:d>
                              </m:e>
                            </m:func>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𝑝</m:t>
                                </m:r>
                              </m:sub>
                            </m:sSub>
                          </m:den>
                        </m:f>
                      </m:oMath>
                    </m:oMathPara>
                  </a14:m>
                  <a:endParaRPr lang="en-GB" dirty="0"/>
                </a:p>
              </p:txBody>
            </p:sp>
          </mc:Choice>
          <mc:Fallback xmlns="">
            <p:sp>
              <p:nvSpPr>
                <p:cNvPr id="13" name="TextBox 12">
                  <a:extLst>
                    <a:ext uri="{FF2B5EF4-FFF2-40B4-BE49-F238E27FC236}">
                      <a16:creationId xmlns:a16="http://schemas.microsoft.com/office/drawing/2014/main" id="{39C6E89A-2CF2-4356-A353-1FE904ABAB2B}"/>
                    </a:ext>
                  </a:extLst>
                </p:cNvPr>
                <p:cNvSpPr txBox="1">
                  <a:spLocks noRot="1" noChangeAspect="1" noMove="1" noResize="1" noEditPoints="1" noAdjustHandles="1" noChangeArrowheads="1" noChangeShapeType="1" noTextEdit="1"/>
                </p:cNvSpPr>
                <p:nvPr/>
              </p:nvSpPr>
              <p:spPr>
                <a:xfrm>
                  <a:off x="4105072" y="2641643"/>
                  <a:ext cx="2356927" cy="654346"/>
                </a:xfrm>
                <a:prstGeom prst="rect">
                  <a:avLst/>
                </a:prstGeom>
                <a:blipFill>
                  <a:blip r:embed="rId4"/>
                  <a:stretch>
                    <a:fillRect/>
                  </a:stretch>
                </a:blipFill>
              </p:spPr>
              <p:txBody>
                <a:bodyPr/>
                <a:lstStyle/>
                <a:p>
                  <a:r>
                    <a:rPr lang="en-GB">
                      <a:noFill/>
                    </a:rPr>
                    <a:t> </a:t>
                  </a:r>
                </a:p>
              </p:txBody>
            </p:sp>
          </mc:Fallback>
        </mc:AlternateContent>
      </p:grpSp>
      <p:grpSp>
        <p:nvGrpSpPr>
          <p:cNvPr id="34" name="Group 33">
            <a:extLst>
              <a:ext uri="{FF2B5EF4-FFF2-40B4-BE49-F238E27FC236}">
                <a16:creationId xmlns:a16="http://schemas.microsoft.com/office/drawing/2014/main" id="{524A09E7-CDEB-4C90-A1AD-8807748430B5}"/>
              </a:ext>
            </a:extLst>
          </p:cNvPr>
          <p:cNvGrpSpPr/>
          <p:nvPr/>
        </p:nvGrpSpPr>
        <p:grpSpPr>
          <a:xfrm>
            <a:off x="773138" y="4085768"/>
            <a:ext cx="10645725" cy="1506220"/>
            <a:chOff x="711007" y="4085768"/>
            <a:chExt cx="10645725" cy="1506220"/>
          </a:xfrm>
        </p:grpSpPr>
        <p:grpSp>
          <p:nvGrpSpPr>
            <p:cNvPr id="28" name="Group 27">
              <a:extLst>
                <a:ext uri="{FF2B5EF4-FFF2-40B4-BE49-F238E27FC236}">
                  <a16:creationId xmlns:a16="http://schemas.microsoft.com/office/drawing/2014/main" id="{3B4DE9C7-EF55-42F4-B7C6-FE3862080B50}"/>
                </a:ext>
              </a:extLst>
            </p:cNvPr>
            <p:cNvGrpSpPr/>
            <p:nvPr/>
          </p:nvGrpSpPr>
          <p:grpSpPr>
            <a:xfrm>
              <a:off x="711007" y="4085768"/>
              <a:ext cx="2169440" cy="1506220"/>
              <a:chOff x="711007" y="4085768"/>
              <a:chExt cx="2169440" cy="150622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D943BE-4EDA-4CCC-B542-2B86F7063751}"/>
                      </a:ext>
                    </a:extLst>
                  </p:cNvPr>
                  <p:cNvSpPr txBox="1"/>
                  <p:nvPr/>
                </p:nvSpPr>
                <p:spPr>
                  <a:xfrm>
                    <a:off x="711007" y="4085768"/>
                    <a:ext cx="2169440"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𝐵</m:t>
                              </m:r>
                            </m:sub>
                          </m:sSub>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5 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−11</m:t>
                              </m:r>
                            </m:sup>
                          </m:sSup>
                          <m:r>
                            <m:rPr>
                              <m:nor/>
                            </m:rPr>
                            <a:rPr lang="en-GB" b="0" i="0" smtClean="0">
                              <a:latin typeface="Cambria Math" panose="02040503050406030204" pitchFamily="18" charset="0"/>
                              <a:ea typeface="Cambria Math" panose="02040503050406030204" pitchFamily="18" charset="0"/>
                            </a:rPr>
                            <m:t> </m:t>
                          </m:r>
                          <m:f>
                            <m:fPr>
                              <m:type m:val="skw"/>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𝑚</m:t>
                              </m:r>
                            </m:num>
                            <m:den>
                              <m:r>
                                <a:rPr lang="en-GB" b="0" i="1" smtClean="0">
                                  <a:latin typeface="Cambria Math" panose="02040503050406030204" pitchFamily="18" charset="0"/>
                                  <a:ea typeface="Cambria Math" panose="02040503050406030204" pitchFamily="18" charset="0"/>
                                </a:rPr>
                                <m:t>𝑊</m:t>
                              </m:r>
                            </m:den>
                          </m:f>
                        </m:oMath>
                      </m:oMathPara>
                    </a14:m>
                    <a:endParaRPr lang="en-GB" dirty="0"/>
                  </a:p>
                </p:txBody>
              </p:sp>
            </mc:Choice>
            <mc:Fallback xmlns="">
              <p:sp>
                <p:nvSpPr>
                  <p:cNvPr id="14" name="TextBox 13">
                    <a:extLst>
                      <a:ext uri="{FF2B5EF4-FFF2-40B4-BE49-F238E27FC236}">
                        <a16:creationId xmlns:a16="http://schemas.microsoft.com/office/drawing/2014/main" id="{22D943BE-4EDA-4CCC-B542-2B86F7063751}"/>
                      </a:ext>
                    </a:extLst>
                  </p:cNvPr>
                  <p:cNvSpPr txBox="1">
                    <a:spLocks noRot="1" noChangeAspect="1" noMove="1" noResize="1" noEditPoints="1" noAdjustHandles="1" noChangeArrowheads="1" noChangeShapeType="1" noTextEdit="1"/>
                  </p:cNvSpPr>
                  <p:nvPr/>
                </p:nvSpPr>
                <p:spPr>
                  <a:xfrm>
                    <a:off x="711007" y="4085768"/>
                    <a:ext cx="2169440" cy="413511"/>
                  </a:xfrm>
                  <a:prstGeom prst="rect">
                    <a:avLst/>
                  </a:prstGeom>
                  <a:blipFill>
                    <a:blip r:embed="rId5"/>
                    <a:stretch>
                      <a:fillRect t="-136765" r="-25281" b="-2073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135808-2343-4647-9E6B-9895A157BF1F}"/>
                      </a:ext>
                    </a:extLst>
                  </p:cNvPr>
                  <p:cNvSpPr txBox="1"/>
                  <p:nvPr/>
                </p:nvSpPr>
                <p:spPr>
                  <a:xfrm>
                    <a:off x="711007" y="4698166"/>
                    <a:ext cx="1671804"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𝑝</m:t>
                              </m:r>
                            </m:sub>
                          </m:sSub>
                          <m:r>
                            <a:rPr lang="en-GB" b="0" i="1" smtClean="0">
                              <a:latin typeface="Cambria Math" panose="02040503050406030204" pitchFamily="18" charset="0"/>
                              <a:ea typeface="Cambria Math" panose="02040503050406030204" pitchFamily="18" charset="0"/>
                            </a:rPr>
                            <m:t>≅1064 </m:t>
                          </m:r>
                          <m:r>
                            <a:rPr lang="en-GB" b="0" i="1" smtClean="0">
                              <a:latin typeface="Cambria Math" panose="02040503050406030204" pitchFamily="18" charset="0"/>
                              <a:ea typeface="Cambria Math" panose="02040503050406030204" pitchFamily="18" charset="0"/>
                            </a:rPr>
                            <m:t>𝑛𝑚</m:t>
                          </m:r>
                        </m:oMath>
                      </m:oMathPara>
                    </a14:m>
                    <a:endParaRPr lang="en-GB" dirty="0"/>
                  </a:p>
                </p:txBody>
              </p:sp>
            </mc:Choice>
            <mc:Fallback xmlns="">
              <p:sp>
                <p:nvSpPr>
                  <p:cNvPr id="17" name="TextBox 16">
                    <a:extLst>
                      <a:ext uri="{FF2B5EF4-FFF2-40B4-BE49-F238E27FC236}">
                        <a16:creationId xmlns:a16="http://schemas.microsoft.com/office/drawing/2014/main" id="{41135808-2343-4647-9E6B-9895A157BF1F}"/>
                      </a:ext>
                    </a:extLst>
                  </p:cNvPr>
                  <p:cNvSpPr txBox="1">
                    <a:spLocks noRot="1" noChangeAspect="1" noMove="1" noResize="1" noEditPoints="1" noAdjustHandles="1" noChangeArrowheads="1" noChangeShapeType="1" noTextEdit="1"/>
                  </p:cNvSpPr>
                  <p:nvPr/>
                </p:nvSpPr>
                <p:spPr>
                  <a:xfrm>
                    <a:off x="711007" y="4698166"/>
                    <a:ext cx="1671804" cy="390748"/>
                  </a:xfrm>
                  <a:prstGeom prst="rect">
                    <a:avLst/>
                  </a:prstGeom>
                  <a:blipFill>
                    <a:blip r:embed="rId6"/>
                    <a:stretch>
                      <a:fillRect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C73392F-22DE-4366-B441-6A47A37CA8ED}"/>
                      </a:ext>
                    </a:extLst>
                  </p:cNvPr>
                  <p:cNvSpPr txBox="1"/>
                  <p:nvPr/>
                </p:nvSpPr>
                <p:spPr>
                  <a:xfrm>
                    <a:off x="711007" y="5287802"/>
                    <a:ext cx="1819729" cy="304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𝑒𝑓𝑓</m:t>
                              </m:r>
                            </m:sub>
                          </m:sSub>
                          <m:r>
                            <a:rPr lang="en-GB" b="0" i="1" smtClean="0">
                              <a:latin typeface="Cambria Math" panose="02040503050406030204" pitchFamily="18" charset="0"/>
                            </a:rPr>
                            <m:t>=2 </m:t>
                          </m:r>
                          <m:sSup>
                            <m:sSupPr>
                              <m:ctrlPr>
                                <a:rPr lang="en-GB" b="0" i="1" smtClean="0">
                                  <a:latin typeface="Cambria Math" panose="02040503050406030204" pitchFamily="18" charset="0"/>
                                </a:rPr>
                              </m:ctrlPr>
                            </m:sSupPr>
                            <m:e>
                              <m:r>
                                <a:rPr lang="en-GB" b="0" i="1" smtClean="0">
                                  <a:latin typeface="Cambria Math" panose="02040503050406030204" pitchFamily="18" charset="0"/>
                                </a:rPr>
                                <m:t>10</m:t>
                              </m:r>
                            </m:e>
                            <m:sup>
                              <m:r>
                                <a:rPr lang="en-GB" b="0" i="1" smtClean="0">
                                  <a:latin typeface="Cambria Math" panose="02040503050406030204" pitchFamily="18" charset="0"/>
                                </a:rPr>
                                <m:t>−11</m:t>
                              </m:r>
                            </m:sup>
                          </m:sSup>
                          <m:r>
                            <a:rPr lang="en-GB" b="0" i="1" smtClean="0">
                              <a:latin typeface="Cambria Math" panose="02040503050406030204" pitchFamily="18" charset="0"/>
                            </a:rPr>
                            <m:t> </m:t>
                          </m:r>
                          <m:r>
                            <a:rPr lang="en-GB" b="0" i="1" smtClean="0">
                              <a:latin typeface="Cambria Math" panose="02040503050406030204" pitchFamily="18" charset="0"/>
                            </a:rPr>
                            <m:t>𝑚</m:t>
                          </m:r>
                        </m:oMath>
                      </m:oMathPara>
                    </a14:m>
                    <a:endParaRPr lang="en-GB" dirty="0"/>
                  </a:p>
                </p:txBody>
              </p:sp>
            </mc:Choice>
            <mc:Fallback xmlns="">
              <p:sp>
                <p:nvSpPr>
                  <p:cNvPr id="22" name="TextBox 21">
                    <a:extLst>
                      <a:ext uri="{FF2B5EF4-FFF2-40B4-BE49-F238E27FC236}">
                        <a16:creationId xmlns:a16="http://schemas.microsoft.com/office/drawing/2014/main" id="{2C73392F-22DE-4366-B441-6A47A37CA8ED}"/>
                      </a:ext>
                    </a:extLst>
                  </p:cNvPr>
                  <p:cNvSpPr txBox="1">
                    <a:spLocks noRot="1" noChangeAspect="1" noMove="1" noResize="1" noEditPoints="1" noAdjustHandles="1" noChangeArrowheads="1" noChangeShapeType="1" noTextEdit="1"/>
                  </p:cNvSpPr>
                  <p:nvPr/>
                </p:nvSpPr>
                <p:spPr>
                  <a:xfrm>
                    <a:off x="711007" y="5287802"/>
                    <a:ext cx="1819729" cy="304186"/>
                  </a:xfrm>
                  <a:prstGeom prst="rect">
                    <a:avLst/>
                  </a:prstGeom>
                  <a:blipFill>
                    <a:blip r:embed="rId7"/>
                    <a:stretch>
                      <a:fillRect l="-2685" t="-2000" r="-1678" b="-26000"/>
                    </a:stretch>
                  </a:blipFill>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CFC63311-6CBF-4661-9718-2802E39C610B}"/>
                </a:ext>
              </a:extLst>
            </p:cNvPr>
            <p:cNvGrpSpPr/>
            <p:nvPr/>
          </p:nvGrpSpPr>
          <p:grpSpPr>
            <a:xfrm>
              <a:off x="3792788" y="4142899"/>
              <a:ext cx="2072682" cy="1446204"/>
              <a:chOff x="4110463" y="4142899"/>
              <a:chExt cx="2072682" cy="1446204"/>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74C3E9-C510-4176-9E54-E799B2999771}"/>
                      </a:ext>
                    </a:extLst>
                  </p:cNvPr>
                  <p:cNvSpPr txBox="1"/>
                  <p:nvPr/>
                </p:nvSpPr>
                <p:spPr>
                  <a:xfrm>
                    <a:off x="4110463" y="4142899"/>
                    <a:ext cx="1162561"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𝑒𝑓𝑓</m:t>
                              </m:r>
                            </m:sub>
                          </m:sSub>
                          <m:r>
                            <a:rPr lang="en-GB" b="0" i="1" smtClean="0">
                              <a:latin typeface="Cambria Math" panose="02040503050406030204" pitchFamily="18" charset="0"/>
                            </a:rPr>
                            <m:t>=1 </m:t>
                          </m:r>
                          <m:r>
                            <a:rPr lang="en-GB" b="0" i="1" smtClean="0">
                              <a:latin typeface="Cambria Math" panose="02040503050406030204" pitchFamily="18" charset="0"/>
                            </a:rPr>
                            <m:t>𝑚</m:t>
                          </m:r>
                        </m:oMath>
                      </m:oMathPara>
                    </a14:m>
                    <a:endParaRPr lang="en-GB" dirty="0"/>
                  </a:p>
                </p:txBody>
              </p:sp>
            </mc:Choice>
            <mc:Fallback xmlns="">
              <p:sp>
                <p:nvSpPr>
                  <p:cNvPr id="19" name="TextBox 18">
                    <a:extLst>
                      <a:ext uri="{FF2B5EF4-FFF2-40B4-BE49-F238E27FC236}">
                        <a16:creationId xmlns:a16="http://schemas.microsoft.com/office/drawing/2014/main" id="{CA74C3E9-C510-4176-9E54-E799B2999771}"/>
                      </a:ext>
                    </a:extLst>
                  </p:cNvPr>
                  <p:cNvSpPr txBox="1">
                    <a:spLocks noRot="1" noChangeAspect="1" noMove="1" noResize="1" noEditPoints="1" noAdjustHandles="1" noChangeArrowheads="1" noChangeShapeType="1" noTextEdit="1"/>
                  </p:cNvSpPr>
                  <p:nvPr/>
                </p:nvSpPr>
                <p:spPr>
                  <a:xfrm>
                    <a:off x="4110463" y="4142899"/>
                    <a:ext cx="1162561" cy="299249"/>
                  </a:xfrm>
                  <a:prstGeom prst="rect">
                    <a:avLst/>
                  </a:prstGeom>
                  <a:blipFill>
                    <a:blip r:embed="rId8"/>
                    <a:stretch>
                      <a:fillRect l="-4188" r="-2094"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D1B7A82-C3EE-4779-85B7-1E983A4BEB4F}"/>
                      </a:ext>
                    </a:extLst>
                  </p:cNvPr>
                  <p:cNvSpPr txBox="1"/>
                  <p:nvPr/>
                </p:nvSpPr>
                <p:spPr>
                  <a:xfrm>
                    <a:off x="4110463" y="4702655"/>
                    <a:ext cx="2072682" cy="381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𝑝</m:t>
                              </m:r>
                            </m:sub>
                          </m:sSub>
                          <m:r>
                            <a:rPr lang="en-GB" b="0" i="1" smtClean="0">
                              <a:latin typeface="Cambria Math" panose="02040503050406030204" pitchFamily="18" charset="0"/>
                            </a:rPr>
                            <m:t> &gt;4.2 </m:t>
                          </m:r>
                          <m:sSup>
                            <m:sSupPr>
                              <m:ctrlPr>
                                <a:rPr lang="en-GB" b="0" i="1" smtClean="0">
                                  <a:latin typeface="Cambria Math" panose="02040503050406030204" pitchFamily="18" charset="0"/>
                                </a:rPr>
                              </m:ctrlPr>
                            </m:sSupPr>
                            <m:e>
                              <m:r>
                                <a:rPr lang="en-GB" b="0" i="1" smtClean="0">
                                  <a:latin typeface="Cambria Math" panose="02040503050406030204" pitchFamily="18" charset="0"/>
                                </a:rPr>
                                <m:t>10</m:t>
                              </m:r>
                            </m:e>
                            <m:sup>
                              <m:r>
                                <a:rPr lang="en-GB" b="0" i="1" smtClean="0">
                                  <a:latin typeface="Cambria Math" panose="02040503050406030204" pitchFamily="18" charset="0"/>
                                </a:rPr>
                                <m:t>11</m:t>
                              </m:r>
                            </m:sup>
                          </m:sSup>
                          <m:f>
                            <m:fPr>
                              <m:type m:val="skw"/>
                              <m:ctrlPr>
                                <a:rPr lang="en-GB" i="1">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𝑊</m:t>
                              </m:r>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21" name="TextBox 20">
                    <a:extLst>
                      <a:ext uri="{FF2B5EF4-FFF2-40B4-BE49-F238E27FC236}">
                        <a16:creationId xmlns:a16="http://schemas.microsoft.com/office/drawing/2014/main" id="{8D1B7A82-C3EE-4779-85B7-1E983A4BEB4F}"/>
                      </a:ext>
                    </a:extLst>
                  </p:cNvPr>
                  <p:cNvSpPr txBox="1">
                    <a:spLocks noRot="1" noChangeAspect="1" noMove="1" noResize="1" noEditPoints="1" noAdjustHandles="1" noChangeArrowheads="1" noChangeShapeType="1" noTextEdit="1"/>
                  </p:cNvSpPr>
                  <p:nvPr/>
                </p:nvSpPr>
                <p:spPr>
                  <a:xfrm>
                    <a:off x="4110463" y="4702655"/>
                    <a:ext cx="2072682" cy="381771"/>
                  </a:xfrm>
                  <a:prstGeom prst="rect">
                    <a:avLst/>
                  </a:prstGeom>
                  <a:blipFill>
                    <a:blip r:embed="rId9"/>
                    <a:stretch>
                      <a:fillRect l="-2059" t="-149206" r="-27647" b="-2301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19F8CE-C542-4F3C-B8A9-009DF3FFFA83}"/>
                      </a:ext>
                    </a:extLst>
                  </p:cNvPr>
                  <p:cNvSpPr txBox="1"/>
                  <p:nvPr/>
                </p:nvSpPr>
                <p:spPr>
                  <a:xfrm>
                    <a:off x="4110463" y="5290688"/>
                    <a:ext cx="1205073"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𝑝</m:t>
                              </m:r>
                            </m:sub>
                          </m:sSub>
                          <m:r>
                            <a:rPr lang="en-GB" b="0" i="1" smtClean="0">
                              <a:latin typeface="Cambria Math" panose="02040503050406030204" pitchFamily="18" charset="0"/>
                            </a:rPr>
                            <m:t> &gt;8.4 </m:t>
                          </m:r>
                          <m:r>
                            <a:rPr lang="en-GB" i="1" smtClean="0">
                              <a:latin typeface="Cambria Math" panose="02040503050406030204" pitchFamily="18" charset="0"/>
                              <a:ea typeface="Cambria Math" panose="02040503050406030204" pitchFamily="18" charset="0"/>
                            </a:rPr>
                            <m:t>𝑊</m:t>
                          </m:r>
                        </m:oMath>
                      </m:oMathPara>
                    </a14:m>
                    <a:endParaRPr lang="en-GB" dirty="0"/>
                  </a:p>
                </p:txBody>
              </p:sp>
            </mc:Choice>
            <mc:Fallback xmlns="">
              <p:sp>
                <p:nvSpPr>
                  <p:cNvPr id="23" name="TextBox 22">
                    <a:extLst>
                      <a:ext uri="{FF2B5EF4-FFF2-40B4-BE49-F238E27FC236}">
                        <a16:creationId xmlns:a16="http://schemas.microsoft.com/office/drawing/2014/main" id="{3C19F8CE-C542-4F3C-B8A9-009DF3FFFA83}"/>
                      </a:ext>
                    </a:extLst>
                  </p:cNvPr>
                  <p:cNvSpPr txBox="1">
                    <a:spLocks noRot="1" noChangeAspect="1" noMove="1" noResize="1" noEditPoints="1" noAdjustHandles="1" noChangeArrowheads="1" noChangeShapeType="1" noTextEdit="1"/>
                  </p:cNvSpPr>
                  <p:nvPr/>
                </p:nvSpPr>
                <p:spPr>
                  <a:xfrm>
                    <a:off x="4110463" y="5290688"/>
                    <a:ext cx="1205073" cy="298415"/>
                  </a:xfrm>
                  <a:prstGeom prst="rect">
                    <a:avLst/>
                  </a:prstGeom>
                  <a:blipFill>
                    <a:blip r:embed="rId10"/>
                    <a:stretch>
                      <a:fillRect l="-4040" r="-3535" b="-20408"/>
                    </a:stretch>
                  </a:blipFill>
                </p:spPr>
                <p:txBody>
                  <a:bodyPr/>
                  <a:lstStyle/>
                  <a:p>
                    <a:r>
                      <a:rPr lang="en-GB">
                        <a:noFill/>
                      </a:rPr>
                      <a:t> </a:t>
                    </a:r>
                  </a:p>
                </p:txBody>
              </p:sp>
            </mc:Fallback>
          </mc:AlternateContent>
        </p:grpSp>
        <p:grpSp>
          <p:nvGrpSpPr>
            <p:cNvPr id="32" name="Group 31">
              <a:extLst>
                <a:ext uri="{FF2B5EF4-FFF2-40B4-BE49-F238E27FC236}">
                  <a16:creationId xmlns:a16="http://schemas.microsoft.com/office/drawing/2014/main" id="{11322993-574F-4B90-A6A4-FA58E4620C60}"/>
                </a:ext>
              </a:extLst>
            </p:cNvPr>
            <p:cNvGrpSpPr/>
            <p:nvPr/>
          </p:nvGrpSpPr>
          <p:grpSpPr>
            <a:xfrm>
              <a:off x="6777811" y="4142899"/>
              <a:ext cx="2072682" cy="1446204"/>
              <a:chOff x="7001221" y="4142899"/>
              <a:chExt cx="2072682" cy="1446204"/>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5B69440-88E0-45BE-8649-B6EF822BA78B}"/>
                      </a:ext>
                    </a:extLst>
                  </p:cNvPr>
                  <p:cNvSpPr txBox="1"/>
                  <p:nvPr/>
                </p:nvSpPr>
                <p:spPr>
                  <a:xfrm>
                    <a:off x="7001221" y="4142899"/>
                    <a:ext cx="128919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𝑒𝑓𝑓</m:t>
                              </m:r>
                            </m:sub>
                          </m:sSub>
                          <m:r>
                            <a:rPr lang="en-GB" b="0" i="1" smtClean="0">
                              <a:latin typeface="Cambria Math" panose="02040503050406030204" pitchFamily="18" charset="0"/>
                            </a:rPr>
                            <m:t>=3 </m:t>
                          </m:r>
                          <m:r>
                            <a:rPr lang="en-GB" b="0" i="1" smtClean="0">
                              <a:latin typeface="Cambria Math" panose="02040503050406030204" pitchFamily="18" charset="0"/>
                            </a:rPr>
                            <m:t>𝑘𝑚</m:t>
                          </m:r>
                        </m:oMath>
                      </m:oMathPara>
                    </a14:m>
                    <a:endParaRPr lang="en-GB" dirty="0"/>
                  </a:p>
                </p:txBody>
              </p:sp>
            </mc:Choice>
            <mc:Fallback xmlns="">
              <p:sp>
                <p:nvSpPr>
                  <p:cNvPr id="24" name="TextBox 23">
                    <a:extLst>
                      <a:ext uri="{FF2B5EF4-FFF2-40B4-BE49-F238E27FC236}">
                        <a16:creationId xmlns:a16="http://schemas.microsoft.com/office/drawing/2014/main" id="{D5B69440-88E0-45BE-8649-B6EF822BA78B}"/>
                      </a:ext>
                    </a:extLst>
                  </p:cNvPr>
                  <p:cNvSpPr txBox="1">
                    <a:spLocks noRot="1" noChangeAspect="1" noMove="1" noResize="1" noEditPoints="1" noAdjustHandles="1" noChangeArrowheads="1" noChangeShapeType="1" noTextEdit="1"/>
                  </p:cNvSpPr>
                  <p:nvPr/>
                </p:nvSpPr>
                <p:spPr>
                  <a:xfrm>
                    <a:off x="7001221" y="4142899"/>
                    <a:ext cx="1289199" cy="299249"/>
                  </a:xfrm>
                  <a:prstGeom prst="rect">
                    <a:avLst/>
                  </a:prstGeom>
                  <a:blipFill>
                    <a:blip r:embed="rId11"/>
                    <a:stretch>
                      <a:fillRect l="-3774" r="-3774"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B6457D-2A3F-429A-865D-AB9FDF3E0563}"/>
                      </a:ext>
                    </a:extLst>
                  </p:cNvPr>
                  <p:cNvSpPr txBox="1"/>
                  <p:nvPr/>
                </p:nvSpPr>
                <p:spPr>
                  <a:xfrm>
                    <a:off x="7001221" y="4702655"/>
                    <a:ext cx="2072682" cy="381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𝑝</m:t>
                              </m:r>
                            </m:sub>
                          </m:sSub>
                          <m:r>
                            <a:rPr lang="en-GB" b="0" i="1" smtClean="0">
                              <a:latin typeface="Cambria Math" panose="02040503050406030204" pitchFamily="18" charset="0"/>
                            </a:rPr>
                            <m:t> &gt;4.2 </m:t>
                          </m:r>
                          <m:sSup>
                            <m:sSupPr>
                              <m:ctrlPr>
                                <a:rPr lang="en-GB" b="0" i="1" smtClean="0">
                                  <a:latin typeface="Cambria Math" panose="02040503050406030204" pitchFamily="18" charset="0"/>
                                </a:rPr>
                              </m:ctrlPr>
                            </m:sSupPr>
                            <m:e>
                              <m:r>
                                <a:rPr lang="en-GB" b="0" i="1" smtClean="0">
                                  <a:latin typeface="Cambria Math" panose="02040503050406030204" pitchFamily="18" charset="0"/>
                                </a:rPr>
                                <m:t>10</m:t>
                              </m:r>
                            </m:e>
                            <m:sup>
                              <m:r>
                                <a:rPr lang="en-GB" b="0" i="1" smtClean="0">
                                  <a:latin typeface="Cambria Math" panose="02040503050406030204" pitchFamily="18" charset="0"/>
                                </a:rPr>
                                <m:t>11</m:t>
                              </m:r>
                            </m:sup>
                          </m:sSup>
                          <m:f>
                            <m:fPr>
                              <m:type m:val="skw"/>
                              <m:ctrlPr>
                                <a:rPr lang="en-GB" i="1">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𝑊</m:t>
                              </m:r>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25" name="TextBox 24">
                    <a:extLst>
                      <a:ext uri="{FF2B5EF4-FFF2-40B4-BE49-F238E27FC236}">
                        <a16:creationId xmlns:a16="http://schemas.microsoft.com/office/drawing/2014/main" id="{47B6457D-2A3F-429A-865D-AB9FDF3E0563}"/>
                      </a:ext>
                    </a:extLst>
                  </p:cNvPr>
                  <p:cNvSpPr txBox="1">
                    <a:spLocks noRot="1" noChangeAspect="1" noMove="1" noResize="1" noEditPoints="1" noAdjustHandles="1" noChangeArrowheads="1" noChangeShapeType="1" noTextEdit="1"/>
                  </p:cNvSpPr>
                  <p:nvPr/>
                </p:nvSpPr>
                <p:spPr>
                  <a:xfrm>
                    <a:off x="7001221" y="4702655"/>
                    <a:ext cx="2072682" cy="381771"/>
                  </a:xfrm>
                  <a:prstGeom prst="rect">
                    <a:avLst/>
                  </a:prstGeom>
                  <a:blipFill>
                    <a:blip r:embed="rId12"/>
                    <a:stretch>
                      <a:fillRect l="-2059" t="-149206" r="-27647" b="-2301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AA19299-B6F9-441C-A582-78FB2AB1D110}"/>
                      </a:ext>
                    </a:extLst>
                  </p:cNvPr>
                  <p:cNvSpPr txBox="1"/>
                  <p:nvPr/>
                </p:nvSpPr>
                <p:spPr>
                  <a:xfrm>
                    <a:off x="7001221" y="5290688"/>
                    <a:ext cx="1222707"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𝑝</m:t>
                              </m:r>
                            </m:sub>
                          </m:sSub>
                          <m:r>
                            <a:rPr lang="en-GB" b="0" i="1" smtClean="0">
                              <a:latin typeface="Cambria Math" panose="02040503050406030204" pitchFamily="18" charset="0"/>
                            </a:rPr>
                            <m:t> &gt;3 </m:t>
                          </m:r>
                          <m:r>
                            <a:rPr lang="en-GB" b="0" i="1" smtClean="0">
                              <a:latin typeface="Cambria Math" panose="02040503050406030204" pitchFamily="18" charset="0"/>
                            </a:rPr>
                            <m:t>𝑚𝑊</m:t>
                          </m:r>
                        </m:oMath>
                      </m:oMathPara>
                    </a14:m>
                    <a:endParaRPr lang="en-GB" dirty="0"/>
                  </a:p>
                </p:txBody>
              </p:sp>
            </mc:Choice>
            <mc:Fallback xmlns="">
              <p:sp>
                <p:nvSpPr>
                  <p:cNvPr id="26" name="TextBox 25">
                    <a:extLst>
                      <a:ext uri="{FF2B5EF4-FFF2-40B4-BE49-F238E27FC236}">
                        <a16:creationId xmlns:a16="http://schemas.microsoft.com/office/drawing/2014/main" id="{5AA19299-B6F9-441C-A582-78FB2AB1D110}"/>
                      </a:ext>
                    </a:extLst>
                  </p:cNvPr>
                  <p:cNvSpPr txBox="1">
                    <a:spLocks noRot="1" noChangeAspect="1" noMove="1" noResize="1" noEditPoints="1" noAdjustHandles="1" noChangeArrowheads="1" noChangeShapeType="1" noTextEdit="1"/>
                  </p:cNvSpPr>
                  <p:nvPr/>
                </p:nvSpPr>
                <p:spPr>
                  <a:xfrm>
                    <a:off x="7001221" y="5290688"/>
                    <a:ext cx="1222707" cy="298415"/>
                  </a:xfrm>
                  <a:prstGeom prst="rect">
                    <a:avLst/>
                  </a:prstGeom>
                  <a:blipFill>
                    <a:blip r:embed="rId13"/>
                    <a:stretch>
                      <a:fillRect l="-3980" r="-3980" b="-20408"/>
                    </a:stretch>
                  </a:blipFill>
                </p:spPr>
                <p:txBody>
                  <a:bodyPr/>
                  <a:lstStyle/>
                  <a:p>
                    <a:r>
                      <a:rPr lang="en-GB">
                        <a:noFill/>
                      </a:rPr>
                      <a:t> </a:t>
                    </a:r>
                  </a:p>
                </p:txBody>
              </p:sp>
            </mc:Fallback>
          </mc:AlternateContent>
        </p:grpSp>
        <p:grpSp>
          <p:nvGrpSpPr>
            <p:cNvPr id="33" name="Group 32">
              <a:extLst>
                <a:ext uri="{FF2B5EF4-FFF2-40B4-BE49-F238E27FC236}">
                  <a16:creationId xmlns:a16="http://schemas.microsoft.com/office/drawing/2014/main" id="{A498EF8F-5DFA-4FF0-BA31-1681F7DC198F}"/>
                </a:ext>
              </a:extLst>
            </p:cNvPr>
            <p:cNvGrpSpPr/>
            <p:nvPr/>
          </p:nvGrpSpPr>
          <p:grpSpPr>
            <a:xfrm>
              <a:off x="9762834" y="4153575"/>
              <a:ext cx="1593898" cy="1424820"/>
              <a:chOff x="9762834" y="4153575"/>
              <a:chExt cx="1593898" cy="14248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6819D1-8A18-41BD-AC5D-770ABAB6B9F1}"/>
                      </a:ext>
                    </a:extLst>
                  </p:cNvPr>
                  <p:cNvSpPr txBox="1"/>
                  <p:nvPr/>
                </p:nvSpPr>
                <p:spPr>
                  <a:xfrm>
                    <a:off x="9762834" y="4153575"/>
                    <a:ext cx="1593898" cy="277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𝑠</m:t>
                              </m:r>
                            </m:sub>
                          </m:sSub>
                          <m:r>
                            <a:rPr lang="en-GB">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6 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 </m:t>
                          </m:r>
                          <m:f>
                            <m:fPr>
                              <m:type m:val="skw"/>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𝑚</m:t>
                              </m:r>
                            </m:num>
                            <m:den>
                              <m:r>
                                <a:rPr lang="en-GB" b="0" i="1" smtClean="0">
                                  <a:latin typeface="Cambria Math" panose="02040503050406030204" pitchFamily="18" charset="0"/>
                                  <a:ea typeface="Cambria Math" panose="02040503050406030204" pitchFamily="18" charset="0"/>
                                </a:rPr>
                                <m:t>𝑠</m:t>
                              </m:r>
                            </m:den>
                          </m:f>
                        </m:oMath>
                      </m:oMathPara>
                    </a14:m>
                    <a:endParaRPr lang="en-GB" dirty="0"/>
                  </a:p>
                </p:txBody>
              </p:sp>
            </mc:Choice>
            <mc:Fallback xmlns="">
              <p:sp>
                <p:nvSpPr>
                  <p:cNvPr id="27" name="TextBox 26">
                    <a:extLst>
                      <a:ext uri="{FF2B5EF4-FFF2-40B4-BE49-F238E27FC236}">
                        <a16:creationId xmlns:a16="http://schemas.microsoft.com/office/drawing/2014/main" id="{7E6819D1-8A18-41BD-AC5D-770ABAB6B9F1}"/>
                      </a:ext>
                    </a:extLst>
                  </p:cNvPr>
                  <p:cNvSpPr txBox="1">
                    <a:spLocks noRot="1" noChangeAspect="1" noMove="1" noResize="1" noEditPoints="1" noAdjustHandles="1" noChangeArrowheads="1" noChangeShapeType="1" noTextEdit="1"/>
                  </p:cNvSpPr>
                  <p:nvPr/>
                </p:nvSpPr>
                <p:spPr>
                  <a:xfrm>
                    <a:off x="9762834" y="4153575"/>
                    <a:ext cx="1593898" cy="277897"/>
                  </a:xfrm>
                  <a:prstGeom prst="rect">
                    <a:avLst/>
                  </a:prstGeom>
                  <a:blipFill>
                    <a:blip r:embed="rId14"/>
                    <a:stretch>
                      <a:fillRect l="-1533" t="-167391" r="-37931" b="-25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8C3468A-0213-4CA4-B44E-7373053C787F}"/>
                      </a:ext>
                    </a:extLst>
                  </p:cNvPr>
                  <p:cNvSpPr txBox="1"/>
                  <p:nvPr/>
                </p:nvSpPr>
                <p:spPr>
                  <a:xfrm>
                    <a:off x="9762834" y="4755041"/>
                    <a:ext cx="14725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a:rPr lang="en-GB" b="0" i="1" smtClean="0">
                                  <a:latin typeface="Cambria Math" panose="02040503050406030204" pitchFamily="18" charset="0"/>
                                </a:rPr>
                                <m:t>𝑠</m:t>
                              </m:r>
                            </m:sub>
                          </m:sSub>
                          <m:r>
                            <a:rPr lang="en-GB">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0 </m:t>
                          </m:r>
                          <m:r>
                            <a:rPr lang="en-GB" b="0" i="1" smtClean="0">
                              <a:latin typeface="Cambria Math" panose="02040503050406030204" pitchFamily="18" charset="0"/>
                              <a:ea typeface="Cambria Math" panose="02040503050406030204" pitchFamily="18" charset="0"/>
                            </a:rPr>
                            <m:t>𝐺𝐻𝑧</m:t>
                          </m:r>
                        </m:oMath>
                      </m:oMathPara>
                    </a14:m>
                    <a:endParaRPr lang="en-GB" dirty="0"/>
                  </a:p>
                </p:txBody>
              </p:sp>
            </mc:Choice>
            <mc:Fallback xmlns="">
              <p:sp>
                <p:nvSpPr>
                  <p:cNvPr id="29" name="TextBox 28">
                    <a:extLst>
                      <a:ext uri="{FF2B5EF4-FFF2-40B4-BE49-F238E27FC236}">
                        <a16:creationId xmlns:a16="http://schemas.microsoft.com/office/drawing/2014/main" id="{D8C3468A-0213-4CA4-B44E-7373053C787F}"/>
                      </a:ext>
                    </a:extLst>
                  </p:cNvPr>
                  <p:cNvSpPr txBox="1">
                    <a:spLocks noRot="1" noChangeAspect="1" noMove="1" noResize="1" noEditPoints="1" noAdjustHandles="1" noChangeArrowheads="1" noChangeShapeType="1" noTextEdit="1"/>
                  </p:cNvSpPr>
                  <p:nvPr/>
                </p:nvSpPr>
                <p:spPr>
                  <a:xfrm>
                    <a:off x="9762834" y="4755041"/>
                    <a:ext cx="1472519" cy="276999"/>
                  </a:xfrm>
                  <a:prstGeom prst="rect">
                    <a:avLst/>
                  </a:prstGeom>
                  <a:blipFill>
                    <a:blip r:embed="rId15"/>
                    <a:stretch>
                      <a:fillRect l="-3734" r="-332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A8043B-4874-4598-8D43-04C6A6B7E287}"/>
                      </a:ext>
                    </a:extLst>
                  </p:cNvPr>
                  <p:cNvSpPr txBox="1"/>
                  <p:nvPr/>
                </p:nvSpPr>
                <p:spPr>
                  <a:xfrm>
                    <a:off x="9762834" y="5301396"/>
                    <a:ext cx="12577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f</m:t>
                              </m:r>
                            </m:e>
                            <m:sub>
                              <m:r>
                                <a:rPr lang="en-GB" b="0" i="1" smtClean="0">
                                  <a:latin typeface="Cambria Math" panose="02040503050406030204" pitchFamily="18" charset="0"/>
                                </a:rPr>
                                <m:t>𝑠</m:t>
                              </m:r>
                            </m:sub>
                          </m:sSub>
                          <m:r>
                            <a:rPr lang="en-GB">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6 </m:t>
                          </m:r>
                          <m:r>
                            <a:rPr lang="en-GB" b="0" i="1" smtClean="0">
                              <a:latin typeface="Cambria Math" panose="02040503050406030204" pitchFamily="18" charset="0"/>
                              <a:ea typeface="Cambria Math" panose="02040503050406030204" pitchFamily="18" charset="0"/>
                            </a:rPr>
                            <m:t>𝐺𝐻𝑧</m:t>
                          </m:r>
                        </m:oMath>
                      </m:oMathPara>
                    </a14:m>
                    <a:endParaRPr lang="en-GB" dirty="0"/>
                  </a:p>
                </p:txBody>
              </p:sp>
            </mc:Choice>
            <mc:Fallback xmlns="">
              <p:sp>
                <p:nvSpPr>
                  <p:cNvPr id="30" name="TextBox 29">
                    <a:extLst>
                      <a:ext uri="{FF2B5EF4-FFF2-40B4-BE49-F238E27FC236}">
                        <a16:creationId xmlns:a16="http://schemas.microsoft.com/office/drawing/2014/main" id="{D4A8043B-4874-4598-8D43-04C6A6B7E287}"/>
                      </a:ext>
                    </a:extLst>
                  </p:cNvPr>
                  <p:cNvSpPr txBox="1">
                    <a:spLocks noRot="1" noChangeAspect="1" noMove="1" noResize="1" noEditPoints="1" noAdjustHandles="1" noChangeArrowheads="1" noChangeShapeType="1" noTextEdit="1"/>
                  </p:cNvSpPr>
                  <p:nvPr/>
                </p:nvSpPr>
                <p:spPr>
                  <a:xfrm>
                    <a:off x="9762834" y="5301396"/>
                    <a:ext cx="1257717" cy="276999"/>
                  </a:xfrm>
                  <a:prstGeom prst="rect">
                    <a:avLst/>
                  </a:prstGeom>
                  <a:blipFill>
                    <a:blip r:embed="rId16"/>
                    <a:stretch>
                      <a:fillRect l="-4369" r="-3883" b="-11111"/>
                    </a:stretch>
                  </a:blipFill>
                </p:spPr>
                <p:txBody>
                  <a:bodyPr/>
                  <a:lstStyle/>
                  <a:p>
                    <a:r>
                      <a:rPr lang="en-GB">
                        <a:noFill/>
                      </a:rPr>
                      <a:t> </a:t>
                    </a:r>
                  </a:p>
                </p:txBody>
              </p:sp>
            </mc:Fallback>
          </mc:AlternateContent>
        </p:grpSp>
      </p:grpSp>
      <p:sp>
        <p:nvSpPr>
          <p:cNvPr id="6" name="Slide Number Placeholder 5">
            <a:extLst>
              <a:ext uri="{FF2B5EF4-FFF2-40B4-BE49-F238E27FC236}">
                <a16:creationId xmlns:a16="http://schemas.microsoft.com/office/drawing/2014/main" id="{1A73E212-0C67-4DF6-B075-1262CA5E1AEA}"/>
              </a:ext>
            </a:extLst>
          </p:cNvPr>
          <p:cNvSpPr>
            <a:spLocks noGrp="1"/>
          </p:cNvSpPr>
          <p:nvPr>
            <p:ph type="sldNum" sz="quarter" idx="10"/>
          </p:nvPr>
        </p:nvSpPr>
        <p:spPr/>
        <p:txBody>
          <a:bodyPr/>
          <a:lstStyle/>
          <a:p>
            <a:pPr algn="ctr"/>
            <a:fld id="{12D39EAA-4E28-463F-9825-0792C837FE92}" type="slidenum">
              <a:rPr lang="en-GB" smtClean="0"/>
              <a:pPr algn="ctr"/>
              <a:t>48</a:t>
            </a:fld>
            <a:r>
              <a:rPr lang="en-GB"/>
              <a:t> / 52</a:t>
            </a:r>
            <a:endParaRPr lang="en-GB" dirty="0"/>
          </a:p>
        </p:txBody>
      </p:sp>
    </p:spTree>
    <p:extLst>
      <p:ext uri="{BB962C8B-B14F-4D97-AF65-F5344CB8AC3E}">
        <p14:creationId xmlns:p14="http://schemas.microsoft.com/office/powerpoint/2010/main" val="701286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3E8B4F-9F88-4970-9B94-8E2F5F899BE5}"/>
              </a:ext>
            </a:extLst>
          </p:cNvPr>
          <p:cNvSpPr>
            <a:spLocks noGrp="1"/>
          </p:cNvSpPr>
          <p:nvPr>
            <p:ph type="title"/>
          </p:nvPr>
        </p:nvSpPr>
        <p:spPr>
          <a:xfrm>
            <a:off x="831850" y="3722245"/>
            <a:ext cx="10515600" cy="840230"/>
          </a:xfrm>
        </p:spPr>
        <p:txBody>
          <a:bodyPr/>
          <a:lstStyle/>
          <a:p>
            <a:r>
              <a:rPr lang="en-GB"/>
              <a:t>Laser Safety</a:t>
            </a:r>
          </a:p>
        </p:txBody>
      </p:sp>
      <p:sp>
        <p:nvSpPr>
          <p:cNvPr id="4" name="Text Placeholder 3">
            <a:extLst>
              <a:ext uri="{FF2B5EF4-FFF2-40B4-BE49-F238E27FC236}">
                <a16:creationId xmlns:a16="http://schemas.microsoft.com/office/drawing/2014/main" id="{482FB484-6A1C-4AF8-A62F-988A03828026}"/>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322BEADC-2807-4641-A6F4-B103497AD5A7}"/>
              </a:ext>
            </a:extLst>
          </p:cNvPr>
          <p:cNvSpPr>
            <a:spLocks noGrp="1"/>
          </p:cNvSpPr>
          <p:nvPr>
            <p:ph type="sldNum" sz="quarter" idx="10"/>
          </p:nvPr>
        </p:nvSpPr>
        <p:spPr/>
        <p:txBody>
          <a:bodyPr/>
          <a:lstStyle/>
          <a:p>
            <a:pPr algn="ctr"/>
            <a:fld id="{12D39EAA-4E28-463F-9825-0792C837FE92}" type="slidenum">
              <a:rPr lang="en-GB" smtClean="0"/>
              <a:pPr algn="ctr"/>
              <a:t>49</a:t>
            </a:fld>
            <a:r>
              <a:rPr lang="en-GB"/>
              <a:t> / 52</a:t>
            </a:r>
            <a:endParaRPr lang="en-GB" dirty="0"/>
          </a:p>
        </p:txBody>
      </p:sp>
    </p:spTree>
    <p:extLst>
      <p:ext uri="{BB962C8B-B14F-4D97-AF65-F5344CB8AC3E}">
        <p14:creationId xmlns:p14="http://schemas.microsoft.com/office/powerpoint/2010/main" val="424285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4623-E800-47FB-A4A5-64CAB28A0819}"/>
              </a:ext>
            </a:extLst>
          </p:cNvPr>
          <p:cNvSpPr>
            <a:spLocks noGrp="1"/>
          </p:cNvSpPr>
          <p:nvPr>
            <p:ph type="title"/>
          </p:nvPr>
        </p:nvSpPr>
        <p:spPr>
          <a:xfrm>
            <a:off x="179999" y="180000"/>
            <a:ext cx="11825035" cy="757130"/>
          </a:xfrm>
        </p:spPr>
        <p:txBody>
          <a:bodyPr/>
          <a:lstStyle/>
          <a:p>
            <a:r>
              <a:rPr lang="en-GB"/>
              <a:t>Light Amplification</a:t>
            </a:r>
          </a:p>
        </p:txBody>
      </p:sp>
      <p:sp>
        <p:nvSpPr>
          <p:cNvPr id="4" name="TextBox 3">
            <a:extLst>
              <a:ext uri="{FF2B5EF4-FFF2-40B4-BE49-F238E27FC236}">
                <a16:creationId xmlns:a16="http://schemas.microsoft.com/office/drawing/2014/main" id="{2749C6D5-53BE-49CD-BE9F-9A732B7931F0}"/>
              </a:ext>
            </a:extLst>
          </p:cNvPr>
          <p:cNvSpPr txBox="1"/>
          <p:nvPr/>
        </p:nvSpPr>
        <p:spPr>
          <a:xfrm>
            <a:off x="809204" y="1519983"/>
            <a:ext cx="9997709" cy="646331"/>
          </a:xfrm>
          <a:prstGeom prst="rect">
            <a:avLst/>
          </a:prstGeom>
          <a:noFill/>
        </p:spPr>
        <p:txBody>
          <a:bodyPr wrap="square" rtlCol="0">
            <a:spAutoFit/>
          </a:bodyPr>
          <a:lstStyle/>
          <a:p>
            <a:pPr algn="just"/>
            <a:r>
              <a:rPr lang="en-GB" dirty="0"/>
              <a:t>If there are more e</a:t>
            </a:r>
            <a:r>
              <a:rPr lang="en-GB" baseline="30000" dirty="0"/>
              <a:t>-</a:t>
            </a:r>
            <a:r>
              <a:rPr lang="en-GB" dirty="0"/>
              <a:t> on the upper state compared to the ground state, there is inversion of population and there is light amplification</a:t>
            </a:r>
          </a:p>
        </p:txBody>
      </p:sp>
      <p:sp>
        <p:nvSpPr>
          <p:cNvPr id="5" name="TextBox 4">
            <a:extLst>
              <a:ext uri="{FF2B5EF4-FFF2-40B4-BE49-F238E27FC236}">
                <a16:creationId xmlns:a16="http://schemas.microsoft.com/office/drawing/2014/main" id="{30BE4043-1826-4AE2-9B87-912EB47EEF8A}"/>
              </a:ext>
            </a:extLst>
          </p:cNvPr>
          <p:cNvSpPr txBox="1"/>
          <p:nvPr/>
        </p:nvSpPr>
        <p:spPr>
          <a:xfrm>
            <a:off x="809204" y="2733494"/>
            <a:ext cx="8193425" cy="369332"/>
          </a:xfrm>
          <a:prstGeom prst="rect">
            <a:avLst/>
          </a:prstGeom>
          <a:noFill/>
        </p:spPr>
        <p:txBody>
          <a:bodyPr wrap="square" rtlCol="0">
            <a:spAutoFit/>
          </a:bodyPr>
          <a:lstStyle/>
          <a:p>
            <a:pPr algn="just"/>
            <a:r>
              <a:rPr lang="en-GB" dirty="0"/>
              <a:t>If we pump a two level system with light, it is impossible to have population inversion </a:t>
            </a:r>
          </a:p>
        </p:txBody>
      </p:sp>
      <p:sp>
        <p:nvSpPr>
          <p:cNvPr id="6" name="TextBox 5">
            <a:extLst>
              <a:ext uri="{FF2B5EF4-FFF2-40B4-BE49-F238E27FC236}">
                <a16:creationId xmlns:a16="http://schemas.microsoft.com/office/drawing/2014/main" id="{7AC7E726-7804-4B2B-AE4A-EBF9C21C4AC9}"/>
              </a:ext>
            </a:extLst>
          </p:cNvPr>
          <p:cNvSpPr txBox="1"/>
          <p:nvPr/>
        </p:nvSpPr>
        <p:spPr>
          <a:xfrm>
            <a:off x="809203" y="3670006"/>
            <a:ext cx="4832643" cy="646331"/>
          </a:xfrm>
          <a:prstGeom prst="rect">
            <a:avLst/>
          </a:prstGeom>
          <a:noFill/>
        </p:spPr>
        <p:txBody>
          <a:bodyPr wrap="square" rtlCol="0">
            <a:spAutoFit/>
          </a:bodyPr>
          <a:lstStyle/>
          <a:p>
            <a:pPr algn="just"/>
            <a:r>
              <a:rPr lang="en-GB" dirty="0"/>
              <a:t>With optical pumping, at least 3 level are needed, 4 are better</a:t>
            </a:r>
          </a:p>
        </p:txBody>
      </p:sp>
      <p:sp>
        <p:nvSpPr>
          <p:cNvPr id="7" name="TextBox 6">
            <a:extLst>
              <a:ext uri="{FF2B5EF4-FFF2-40B4-BE49-F238E27FC236}">
                <a16:creationId xmlns:a16="http://schemas.microsoft.com/office/drawing/2014/main" id="{9D932EBB-E589-4128-B430-97BDD55576EE}"/>
              </a:ext>
            </a:extLst>
          </p:cNvPr>
          <p:cNvSpPr txBox="1"/>
          <p:nvPr/>
        </p:nvSpPr>
        <p:spPr>
          <a:xfrm>
            <a:off x="809204" y="4883516"/>
            <a:ext cx="4832644" cy="646331"/>
          </a:xfrm>
          <a:prstGeom prst="rect">
            <a:avLst/>
          </a:prstGeom>
          <a:noFill/>
        </p:spPr>
        <p:txBody>
          <a:bodyPr wrap="square" rtlCol="0">
            <a:spAutoFit/>
          </a:bodyPr>
          <a:lstStyle/>
          <a:p>
            <a:pPr algn="just"/>
            <a:r>
              <a:rPr lang="en-GB" dirty="0"/>
              <a:t>Pumping with other method, like current on semiconductor junction (laser diode) </a:t>
            </a:r>
          </a:p>
        </p:txBody>
      </p:sp>
      <p:grpSp>
        <p:nvGrpSpPr>
          <p:cNvPr id="73" name="Group 72">
            <a:extLst>
              <a:ext uri="{FF2B5EF4-FFF2-40B4-BE49-F238E27FC236}">
                <a16:creationId xmlns:a16="http://schemas.microsoft.com/office/drawing/2014/main" id="{E1B510FA-32D3-4722-92DB-0ECBF0E8CFF4}"/>
              </a:ext>
            </a:extLst>
          </p:cNvPr>
          <p:cNvGrpSpPr/>
          <p:nvPr/>
        </p:nvGrpSpPr>
        <p:grpSpPr>
          <a:xfrm>
            <a:off x="5843391" y="3365463"/>
            <a:ext cx="2710999" cy="2128494"/>
            <a:chOff x="5961062" y="3367349"/>
            <a:chExt cx="2710999" cy="2128494"/>
          </a:xfrm>
        </p:grpSpPr>
        <p:sp>
          <p:nvSpPr>
            <p:cNvPr id="10" name="Freeform: Shape 9">
              <a:extLst>
                <a:ext uri="{FF2B5EF4-FFF2-40B4-BE49-F238E27FC236}">
                  <a16:creationId xmlns:a16="http://schemas.microsoft.com/office/drawing/2014/main" id="{900D1EF4-E3D2-4997-B75A-261A7969B969}"/>
                </a:ext>
              </a:extLst>
            </p:cNvPr>
            <p:cNvSpPr/>
            <p:nvPr/>
          </p:nvSpPr>
          <p:spPr bwMode="auto">
            <a:xfrm>
              <a:off x="5961062" y="4753315"/>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11" name="TextBox 10">
              <a:extLst>
                <a:ext uri="{FF2B5EF4-FFF2-40B4-BE49-F238E27FC236}">
                  <a16:creationId xmlns:a16="http://schemas.microsoft.com/office/drawing/2014/main" id="{B04A085C-FF05-4A91-B7CA-36CB0636C0A8}"/>
                </a:ext>
              </a:extLst>
            </p:cNvPr>
            <p:cNvSpPr txBox="1"/>
            <p:nvPr/>
          </p:nvSpPr>
          <p:spPr bwMode="auto">
            <a:xfrm>
              <a:off x="5980913" y="4492558"/>
              <a:ext cx="715132" cy="307777"/>
            </a:xfrm>
            <a:prstGeom prst="rect">
              <a:avLst/>
            </a:prstGeom>
            <a:noFill/>
            <a:ln>
              <a:noFill/>
            </a:ln>
          </p:spPr>
          <p:txBody>
            <a:bodyPr wrap="none" rtlCol="0">
              <a:spAutoFit/>
            </a:bodyPr>
            <a:lstStyle/>
            <a:p>
              <a:pPr>
                <a:defRPr/>
              </a:pPr>
              <a:r>
                <a:rPr lang="en-GB" sz="1400" i="1">
                  <a:solidFill>
                    <a:srgbClr val="FF0000"/>
                  </a:solidFill>
                </a:rPr>
                <a:t>Photon</a:t>
              </a:r>
              <a:endParaRPr lang="en-GB"/>
            </a:p>
          </p:txBody>
        </p:sp>
        <p:sp>
          <p:nvSpPr>
            <p:cNvPr id="12" name="TextBox 11">
              <a:extLst>
                <a:ext uri="{FF2B5EF4-FFF2-40B4-BE49-F238E27FC236}">
                  <a16:creationId xmlns:a16="http://schemas.microsoft.com/office/drawing/2014/main" id="{8FA017D6-BE54-4E63-B732-73F31972DF36}"/>
                </a:ext>
              </a:extLst>
            </p:cNvPr>
            <p:cNvSpPr txBox="1"/>
            <p:nvPr/>
          </p:nvSpPr>
          <p:spPr bwMode="auto">
            <a:xfrm>
              <a:off x="7748728" y="3549775"/>
              <a:ext cx="311304" cy="307777"/>
            </a:xfrm>
            <a:prstGeom prst="rect">
              <a:avLst/>
            </a:prstGeom>
            <a:noFill/>
          </p:spPr>
          <p:txBody>
            <a:bodyPr wrap="none" rtlCol="0">
              <a:spAutoFit/>
            </a:bodyPr>
            <a:lstStyle/>
            <a:p>
              <a:pPr>
                <a:defRPr/>
              </a:pPr>
              <a:r>
                <a:rPr lang="en-GB" sz="1400" i="1">
                  <a:solidFill>
                    <a:srgbClr val="00B0F0"/>
                  </a:solidFill>
                </a:rPr>
                <a:t>e</a:t>
              </a:r>
              <a:r>
                <a:rPr lang="en-GB" sz="1600" i="1" baseline="30000">
                  <a:solidFill>
                    <a:srgbClr val="00B0F0"/>
                  </a:solidFill>
                </a:rPr>
                <a:t>-</a:t>
              </a:r>
              <a:endParaRPr lang="en-GB" sz="1400" i="1" baseline="30000">
                <a:solidFill>
                  <a:srgbClr val="00B0F0"/>
                </a:solidFill>
              </a:endParaRPr>
            </a:p>
          </p:txBody>
        </p:sp>
        <p:sp>
          <p:nvSpPr>
            <p:cNvPr id="13" name="TextBox 12">
              <a:extLst>
                <a:ext uri="{FF2B5EF4-FFF2-40B4-BE49-F238E27FC236}">
                  <a16:creationId xmlns:a16="http://schemas.microsoft.com/office/drawing/2014/main" id="{603B21A5-2EEF-4930-B540-77B49C222A01}"/>
                </a:ext>
              </a:extLst>
            </p:cNvPr>
            <p:cNvSpPr txBox="1"/>
            <p:nvPr/>
          </p:nvSpPr>
          <p:spPr bwMode="auto">
            <a:xfrm>
              <a:off x="6408561" y="5185655"/>
              <a:ext cx="333746" cy="307777"/>
            </a:xfrm>
            <a:prstGeom prst="rect">
              <a:avLst/>
            </a:prstGeom>
            <a:noFill/>
          </p:spPr>
          <p:txBody>
            <a:bodyPr wrap="none" rtlCol="0">
              <a:spAutoFit/>
            </a:bodyPr>
            <a:lstStyle/>
            <a:p>
              <a:pPr>
                <a:defRPr/>
              </a:pPr>
              <a:r>
                <a:rPr lang="en-GB" sz="1400" i="1"/>
                <a:t>E</a:t>
              </a:r>
              <a:r>
                <a:rPr lang="en-GB" sz="1400" i="1" baseline="-25000"/>
                <a:t>0</a:t>
              </a:r>
              <a:endParaRPr lang="en-GB"/>
            </a:p>
          </p:txBody>
        </p:sp>
        <p:sp>
          <p:nvSpPr>
            <p:cNvPr id="14" name="TextBox 13">
              <a:extLst>
                <a:ext uri="{FF2B5EF4-FFF2-40B4-BE49-F238E27FC236}">
                  <a16:creationId xmlns:a16="http://schemas.microsoft.com/office/drawing/2014/main" id="{46C97939-B2FA-4E62-B868-A0AA28E373BB}"/>
                </a:ext>
              </a:extLst>
            </p:cNvPr>
            <p:cNvSpPr txBox="1"/>
            <p:nvPr/>
          </p:nvSpPr>
          <p:spPr bwMode="auto">
            <a:xfrm>
              <a:off x="6412189" y="3367349"/>
              <a:ext cx="333746" cy="307777"/>
            </a:xfrm>
            <a:prstGeom prst="rect">
              <a:avLst/>
            </a:prstGeom>
            <a:noFill/>
          </p:spPr>
          <p:txBody>
            <a:bodyPr wrap="none" rtlCol="0">
              <a:spAutoFit/>
            </a:bodyPr>
            <a:lstStyle/>
            <a:p>
              <a:pPr>
                <a:defRPr/>
              </a:pPr>
              <a:r>
                <a:rPr lang="en-GB" sz="1400" i="1"/>
                <a:t>E</a:t>
              </a:r>
              <a:r>
                <a:rPr lang="en-GB" sz="1400" i="1" baseline="-25000"/>
                <a:t>3</a:t>
              </a:r>
              <a:endParaRPr lang="en-GB"/>
            </a:p>
          </p:txBody>
        </p:sp>
        <p:cxnSp>
          <p:nvCxnSpPr>
            <p:cNvPr id="15" name="Straight Connector 14">
              <a:extLst>
                <a:ext uri="{FF2B5EF4-FFF2-40B4-BE49-F238E27FC236}">
                  <a16:creationId xmlns:a16="http://schemas.microsoft.com/office/drawing/2014/main" id="{4494FAB0-AAE3-42C9-B3A1-AE5BED2CD669}"/>
                </a:ext>
              </a:extLst>
            </p:cNvPr>
            <p:cNvCxnSpPr>
              <a:cxnSpLocks/>
            </p:cNvCxnSpPr>
            <p:nvPr/>
          </p:nvCxnSpPr>
          <p:spPr bwMode="auto">
            <a:xfrm>
              <a:off x="6755294" y="5342266"/>
              <a:ext cx="1089089"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1F948D9-F760-49B1-B011-2DEE912E27D7}"/>
                </a:ext>
              </a:extLst>
            </p:cNvPr>
            <p:cNvCxnSpPr>
              <a:cxnSpLocks/>
            </p:cNvCxnSpPr>
            <p:nvPr/>
          </p:nvCxnSpPr>
          <p:spPr bwMode="auto">
            <a:xfrm>
              <a:off x="6755294" y="3521864"/>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2252C718-E109-405D-AA06-81E6F0F53CEF}"/>
                </a:ext>
              </a:extLst>
            </p:cNvPr>
            <p:cNvCxnSpPr>
              <a:cxnSpLocks/>
            </p:cNvCxnSpPr>
            <p:nvPr/>
          </p:nvCxnSpPr>
          <p:spPr bwMode="auto">
            <a:xfrm>
              <a:off x="7392644" y="4217339"/>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0482D033-6AC0-402D-9AE1-8FFE6CE1D246}"/>
                </a:ext>
              </a:extLst>
            </p:cNvPr>
            <p:cNvCxnSpPr>
              <a:cxnSpLocks/>
            </p:cNvCxnSpPr>
            <p:nvPr/>
          </p:nvCxnSpPr>
          <p:spPr bwMode="auto">
            <a:xfrm flipV="1">
              <a:off x="7636324" y="4338548"/>
              <a:ext cx="0" cy="88160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943CC7-1DA2-47DE-AF6D-492203108131}"/>
                </a:ext>
              </a:extLst>
            </p:cNvPr>
            <p:cNvSpPr txBox="1"/>
            <p:nvPr/>
          </p:nvSpPr>
          <p:spPr bwMode="auto">
            <a:xfrm>
              <a:off x="7900366" y="5188066"/>
              <a:ext cx="333746" cy="307777"/>
            </a:xfrm>
            <a:prstGeom prst="rect">
              <a:avLst/>
            </a:prstGeom>
            <a:noFill/>
          </p:spPr>
          <p:txBody>
            <a:bodyPr wrap="none" rtlCol="0">
              <a:spAutoFit/>
            </a:bodyPr>
            <a:lstStyle/>
            <a:p>
              <a:pPr>
                <a:defRPr/>
              </a:pPr>
              <a:r>
                <a:rPr lang="en-GB" sz="1400" i="1"/>
                <a:t>E</a:t>
              </a:r>
              <a:r>
                <a:rPr lang="en-GB" sz="1400" i="1" baseline="-25000"/>
                <a:t>1</a:t>
              </a:r>
              <a:endParaRPr lang="en-GB"/>
            </a:p>
          </p:txBody>
        </p:sp>
        <p:sp>
          <p:nvSpPr>
            <p:cNvPr id="21" name="TextBox 20">
              <a:extLst>
                <a:ext uri="{FF2B5EF4-FFF2-40B4-BE49-F238E27FC236}">
                  <a16:creationId xmlns:a16="http://schemas.microsoft.com/office/drawing/2014/main" id="{95E2D812-72C0-4681-ADE5-231455CB2920}"/>
                </a:ext>
              </a:extLst>
            </p:cNvPr>
            <p:cNvSpPr txBox="1"/>
            <p:nvPr/>
          </p:nvSpPr>
          <p:spPr bwMode="auto">
            <a:xfrm>
              <a:off x="7900366" y="4065546"/>
              <a:ext cx="333746" cy="307777"/>
            </a:xfrm>
            <a:prstGeom prst="rect">
              <a:avLst/>
            </a:prstGeom>
            <a:noFill/>
          </p:spPr>
          <p:txBody>
            <a:bodyPr wrap="none" rtlCol="0">
              <a:spAutoFit/>
            </a:bodyPr>
            <a:lstStyle/>
            <a:p>
              <a:pPr>
                <a:defRPr/>
              </a:pPr>
              <a:r>
                <a:rPr lang="en-GB" sz="1400" i="1"/>
                <a:t>E</a:t>
              </a:r>
              <a:r>
                <a:rPr lang="en-GB" sz="1400" i="1" baseline="-25000"/>
                <a:t>2</a:t>
              </a:r>
              <a:endParaRPr lang="en-GB"/>
            </a:p>
          </p:txBody>
        </p:sp>
        <p:sp>
          <p:nvSpPr>
            <p:cNvPr id="22" name="Oval 21">
              <a:extLst>
                <a:ext uri="{FF2B5EF4-FFF2-40B4-BE49-F238E27FC236}">
                  <a16:creationId xmlns:a16="http://schemas.microsoft.com/office/drawing/2014/main" id="{6F671AA9-980E-49CB-8F46-9C788433D607}"/>
                </a:ext>
              </a:extLst>
            </p:cNvPr>
            <p:cNvSpPr/>
            <p:nvPr/>
          </p:nvSpPr>
          <p:spPr bwMode="auto">
            <a:xfrm>
              <a:off x="6788740" y="5287015"/>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23" name="Oval 22">
              <a:extLst>
                <a:ext uri="{FF2B5EF4-FFF2-40B4-BE49-F238E27FC236}">
                  <a16:creationId xmlns:a16="http://schemas.microsoft.com/office/drawing/2014/main" id="{A88E9C44-FED7-4F68-875C-597A87460B07}"/>
                </a:ext>
              </a:extLst>
            </p:cNvPr>
            <p:cNvSpPr/>
            <p:nvPr/>
          </p:nvSpPr>
          <p:spPr bwMode="auto">
            <a:xfrm>
              <a:off x="7731542" y="4159834"/>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24" name="Freeform: Shape 23">
              <a:extLst>
                <a:ext uri="{FF2B5EF4-FFF2-40B4-BE49-F238E27FC236}">
                  <a16:creationId xmlns:a16="http://schemas.microsoft.com/office/drawing/2014/main" id="{07963901-C0A0-43C9-AEBE-1AD197F79028}"/>
                </a:ext>
              </a:extLst>
            </p:cNvPr>
            <p:cNvSpPr/>
            <p:nvPr/>
          </p:nvSpPr>
          <p:spPr bwMode="auto">
            <a:xfrm>
              <a:off x="7844383" y="4594844"/>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p>
          </p:txBody>
        </p:sp>
        <p:sp>
          <p:nvSpPr>
            <p:cNvPr id="25" name="TextBox 24">
              <a:extLst>
                <a:ext uri="{FF2B5EF4-FFF2-40B4-BE49-F238E27FC236}">
                  <a16:creationId xmlns:a16="http://schemas.microsoft.com/office/drawing/2014/main" id="{C523845A-E77D-497A-9419-5DE7F5F181CA}"/>
                </a:ext>
              </a:extLst>
            </p:cNvPr>
            <p:cNvSpPr txBox="1"/>
            <p:nvPr/>
          </p:nvSpPr>
          <p:spPr bwMode="auto">
            <a:xfrm>
              <a:off x="7864234" y="4334087"/>
              <a:ext cx="715132" cy="307777"/>
            </a:xfrm>
            <a:prstGeom prst="rect">
              <a:avLst/>
            </a:prstGeom>
            <a:noFill/>
          </p:spPr>
          <p:txBody>
            <a:bodyPr wrap="none" rtlCol="0">
              <a:spAutoFit/>
            </a:bodyPr>
            <a:lstStyle/>
            <a:p>
              <a:pPr>
                <a:defRPr/>
              </a:pPr>
              <a:r>
                <a:rPr lang="en-GB" sz="1400" i="1" dirty="0">
                  <a:solidFill>
                    <a:srgbClr val="FF0000"/>
                  </a:solidFill>
                </a:rPr>
                <a:t>Photon</a:t>
              </a:r>
              <a:endParaRPr lang="en-GB" dirty="0"/>
            </a:p>
          </p:txBody>
        </p:sp>
        <p:sp>
          <p:nvSpPr>
            <p:cNvPr id="26" name="Oval 25">
              <a:extLst>
                <a:ext uri="{FF2B5EF4-FFF2-40B4-BE49-F238E27FC236}">
                  <a16:creationId xmlns:a16="http://schemas.microsoft.com/office/drawing/2014/main" id="{87E3164C-4C6D-4465-B75B-D07F2354DC09}"/>
                </a:ext>
              </a:extLst>
            </p:cNvPr>
            <p:cNvSpPr/>
            <p:nvPr/>
          </p:nvSpPr>
          <p:spPr bwMode="auto">
            <a:xfrm>
              <a:off x="7579904" y="5289426"/>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27" name="Oval 26">
              <a:extLst>
                <a:ext uri="{FF2B5EF4-FFF2-40B4-BE49-F238E27FC236}">
                  <a16:creationId xmlns:a16="http://schemas.microsoft.com/office/drawing/2014/main" id="{00D5D90B-4F8B-491F-B60B-27E1A9929444}"/>
                </a:ext>
              </a:extLst>
            </p:cNvPr>
            <p:cNvSpPr/>
            <p:nvPr/>
          </p:nvSpPr>
          <p:spPr bwMode="auto">
            <a:xfrm>
              <a:off x="7579904" y="4160919"/>
              <a:ext cx="112841" cy="112841"/>
            </a:xfrm>
            <a:prstGeom prst="ellipse">
              <a:avLst/>
            </a:prstGeom>
            <a:solidFill>
              <a:srgbClr val="ED7D31">
                <a:alpha val="50196"/>
              </a:srgbClr>
            </a:solidFill>
            <a:ln>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28" name="Freeform: Shape 27">
              <a:extLst>
                <a:ext uri="{FF2B5EF4-FFF2-40B4-BE49-F238E27FC236}">
                  <a16:creationId xmlns:a16="http://schemas.microsoft.com/office/drawing/2014/main" id="{9EBB303D-F410-4EB6-993B-58B39793246F}"/>
                </a:ext>
              </a:extLst>
            </p:cNvPr>
            <p:cNvSpPr/>
            <p:nvPr/>
          </p:nvSpPr>
          <p:spPr bwMode="auto">
            <a:xfrm>
              <a:off x="7844383" y="4999105"/>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p>
          </p:txBody>
        </p:sp>
        <p:sp>
          <p:nvSpPr>
            <p:cNvPr id="29" name="TextBox 28">
              <a:extLst>
                <a:ext uri="{FF2B5EF4-FFF2-40B4-BE49-F238E27FC236}">
                  <a16:creationId xmlns:a16="http://schemas.microsoft.com/office/drawing/2014/main" id="{9C3B6CB6-F8AA-4173-86C7-899C69DBB7FA}"/>
                </a:ext>
              </a:extLst>
            </p:cNvPr>
            <p:cNvSpPr txBox="1"/>
            <p:nvPr/>
          </p:nvSpPr>
          <p:spPr bwMode="auto">
            <a:xfrm>
              <a:off x="7864234" y="4738348"/>
              <a:ext cx="715132" cy="307777"/>
            </a:xfrm>
            <a:prstGeom prst="rect">
              <a:avLst/>
            </a:prstGeom>
            <a:noFill/>
          </p:spPr>
          <p:txBody>
            <a:bodyPr wrap="none" rtlCol="0">
              <a:spAutoFit/>
            </a:bodyPr>
            <a:lstStyle/>
            <a:p>
              <a:pPr>
                <a:defRPr/>
              </a:pPr>
              <a:r>
                <a:rPr lang="en-GB" sz="1400" i="1" dirty="0">
                  <a:solidFill>
                    <a:srgbClr val="FF0000"/>
                  </a:solidFill>
                </a:rPr>
                <a:t>Photon</a:t>
              </a:r>
              <a:endParaRPr lang="en-GB" dirty="0"/>
            </a:p>
          </p:txBody>
        </p:sp>
        <p:sp>
          <p:nvSpPr>
            <p:cNvPr id="30" name="Oval 29">
              <a:extLst>
                <a:ext uri="{FF2B5EF4-FFF2-40B4-BE49-F238E27FC236}">
                  <a16:creationId xmlns:a16="http://schemas.microsoft.com/office/drawing/2014/main" id="{08942075-0234-4B6D-B01C-9F963077125D}"/>
                </a:ext>
              </a:extLst>
            </p:cNvPr>
            <p:cNvSpPr/>
            <p:nvPr/>
          </p:nvSpPr>
          <p:spPr bwMode="auto">
            <a:xfrm>
              <a:off x="6845160" y="3471574"/>
              <a:ext cx="112841" cy="112841"/>
            </a:xfrm>
            <a:prstGeom prst="ellipse">
              <a:avLst/>
            </a:prstGeom>
            <a:solidFill>
              <a:srgbClr val="ED7D31">
                <a:alpha val="50196"/>
              </a:srgbClr>
            </a:solidFill>
            <a:ln>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cxnSp>
          <p:nvCxnSpPr>
            <p:cNvPr id="31" name="Straight Arrow Connector 30">
              <a:extLst>
                <a:ext uri="{FF2B5EF4-FFF2-40B4-BE49-F238E27FC236}">
                  <a16:creationId xmlns:a16="http://schemas.microsoft.com/office/drawing/2014/main" id="{34B6877A-6812-4DFF-9E1B-0952C2845594}"/>
                </a:ext>
              </a:extLst>
            </p:cNvPr>
            <p:cNvCxnSpPr>
              <a:cxnSpLocks/>
            </p:cNvCxnSpPr>
            <p:nvPr/>
          </p:nvCxnSpPr>
          <p:spPr bwMode="auto">
            <a:xfrm flipH="1" flipV="1">
              <a:off x="7033767" y="3584416"/>
              <a:ext cx="502895" cy="48113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9EA88B0-B53D-47EE-9920-21002CF26214}"/>
                </a:ext>
              </a:extLst>
            </p:cNvPr>
            <p:cNvSpPr/>
            <p:nvPr/>
          </p:nvSpPr>
          <p:spPr bwMode="auto">
            <a:xfrm>
              <a:off x="7425397" y="4159834"/>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grpSp>
      <p:grpSp>
        <p:nvGrpSpPr>
          <p:cNvPr id="43" name="Group 42">
            <a:extLst>
              <a:ext uri="{FF2B5EF4-FFF2-40B4-BE49-F238E27FC236}">
                <a16:creationId xmlns:a16="http://schemas.microsoft.com/office/drawing/2014/main" id="{F42BD711-E354-4F51-8E37-500911947AB4}"/>
              </a:ext>
            </a:extLst>
          </p:cNvPr>
          <p:cNvGrpSpPr/>
          <p:nvPr/>
        </p:nvGrpSpPr>
        <p:grpSpPr>
          <a:xfrm>
            <a:off x="9002630" y="3364334"/>
            <a:ext cx="2710999" cy="2126083"/>
            <a:chOff x="8850230" y="3211934"/>
            <a:chExt cx="2710999" cy="2126083"/>
          </a:xfrm>
        </p:grpSpPr>
        <p:sp>
          <p:nvSpPr>
            <p:cNvPr id="44" name="Freeform: Shape 43">
              <a:extLst>
                <a:ext uri="{FF2B5EF4-FFF2-40B4-BE49-F238E27FC236}">
                  <a16:creationId xmlns:a16="http://schemas.microsoft.com/office/drawing/2014/main" id="{A8235029-E2A9-4D2D-BDF6-10D95C110D11}"/>
                </a:ext>
              </a:extLst>
            </p:cNvPr>
            <p:cNvSpPr/>
            <p:nvPr/>
          </p:nvSpPr>
          <p:spPr bwMode="auto">
            <a:xfrm>
              <a:off x="8850230" y="4185865"/>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solidFill>
                  <a:srgbClr val="FF0000"/>
                </a:solidFill>
              </a:endParaRPr>
            </a:p>
          </p:txBody>
        </p:sp>
        <p:sp>
          <p:nvSpPr>
            <p:cNvPr id="45" name="TextBox 44">
              <a:extLst>
                <a:ext uri="{FF2B5EF4-FFF2-40B4-BE49-F238E27FC236}">
                  <a16:creationId xmlns:a16="http://schemas.microsoft.com/office/drawing/2014/main" id="{C57B3F16-4380-40D1-91A9-F7AC198091F5}"/>
                </a:ext>
              </a:extLst>
            </p:cNvPr>
            <p:cNvSpPr txBox="1"/>
            <p:nvPr/>
          </p:nvSpPr>
          <p:spPr bwMode="auto">
            <a:xfrm>
              <a:off x="8870081" y="3925108"/>
              <a:ext cx="715132" cy="307777"/>
            </a:xfrm>
            <a:prstGeom prst="rect">
              <a:avLst/>
            </a:prstGeom>
            <a:noFill/>
            <a:ln>
              <a:noFill/>
            </a:ln>
          </p:spPr>
          <p:txBody>
            <a:bodyPr wrap="none" rtlCol="0">
              <a:spAutoFit/>
            </a:bodyPr>
            <a:lstStyle/>
            <a:p>
              <a:pPr>
                <a:defRPr/>
              </a:pPr>
              <a:r>
                <a:rPr lang="en-GB" sz="1400" i="1">
                  <a:solidFill>
                    <a:srgbClr val="FF0000"/>
                  </a:solidFill>
                </a:rPr>
                <a:t>Photon</a:t>
              </a:r>
              <a:endParaRPr lang="en-GB"/>
            </a:p>
          </p:txBody>
        </p:sp>
        <p:sp>
          <p:nvSpPr>
            <p:cNvPr id="46" name="TextBox 45">
              <a:extLst>
                <a:ext uri="{FF2B5EF4-FFF2-40B4-BE49-F238E27FC236}">
                  <a16:creationId xmlns:a16="http://schemas.microsoft.com/office/drawing/2014/main" id="{69D50C11-8C6B-4BC9-AB90-DEBAD77A80D5}"/>
                </a:ext>
              </a:extLst>
            </p:cNvPr>
            <p:cNvSpPr txBox="1"/>
            <p:nvPr/>
          </p:nvSpPr>
          <p:spPr bwMode="auto">
            <a:xfrm>
              <a:off x="10637896" y="3394360"/>
              <a:ext cx="311304" cy="307777"/>
            </a:xfrm>
            <a:prstGeom prst="rect">
              <a:avLst/>
            </a:prstGeom>
            <a:noFill/>
          </p:spPr>
          <p:txBody>
            <a:bodyPr wrap="none" rtlCol="0">
              <a:spAutoFit/>
            </a:bodyPr>
            <a:lstStyle/>
            <a:p>
              <a:pPr>
                <a:defRPr/>
              </a:pPr>
              <a:r>
                <a:rPr lang="en-GB" sz="1400" i="1">
                  <a:solidFill>
                    <a:srgbClr val="00B0F0"/>
                  </a:solidFill>
                </a:rPr>
                <a:t>e</a:t>
              </a:r>
              <a:r>
                <a:rPr lang="en-GB" sz="1600" i="1" baseline="30000">
                  <a:solidFill>
                    <a:srgbClr val="00B0F0"/>
                  </a:solidFill>
                </a:rPr>
                <a:t>-</a:t>
              </a:r>
              <a:endParaRPr lang="en-GB" sz="1400" i="1" baseline="30000">
                <a:solidFill>
                  <a:srgbClr val="00B0F0"/>
                </a:solidFill>
              </a:endParaRPr>
            </a:p>
          </p:txBody>
        </p:sp>
        <p:sp>
          <p:nvSpPr>
            <p:cNvPr id="47" name="TextBox 46">
              <a:extLst>
                <a:ext uri="{FF2B5EF4-FFF2-40B4-BE49-F238E27FC236}">
                  <a16:creationId xmlns:a16="http://schemas.microsoft.com/office/drawing/2014/main" id="{3F1B6427-A643-4B44-B4DC-46512AB08C72}"/>
                </a:ext>
              </a:extLst>
            </p:cNvPr>
            <p:cNvSpPr txBox="1"/>
            <p:nvPr/>
          </p:nvSpPr>
          <p:spPr bwMode="auto">
            <a:xfrm>
              <a:off x="9297729" y="5030240"/>
              <a:ext cx="333746" cy="307777"/>
            </a:xfrm>
            <a:prstGeom prst="rect">
              <a:avLst/>
            </a:prstGeom>
            <a:noFill/>
          </p:spPr>
          <p:txBody>
            <a:bodyPr wrap="none" rtlCol="0">
              <a:spAutoFit/>
            </a:bodyPr>
            <a:lstStyle/>
            <a:p>
              <a:pPr>
                <a:defRPr/>
              </a:pPr>
              <a:r>
                <a:rPr lang="en-GB" sz="1400" i="1"/>
                <a:t>E</a:t>
              </a:r>
              <a:r>
                <a:rPr lang="en-GB" sz="1400" i="1" baseline="-25000"/>
                <a:t>0</a:t>
              </a:r>
              <a:endParaRPr lang="en-GB"/>
            </a:p>
          </p:txBody>
        </p:sp>
        <p:sp>
          <p:nvSpPr>
            <p:cNvPr id="48" name="TextBox 47">
              <a:extLst>
                <a:ext uri="{FF2B5EF4-FFF2-40B4-BE49-F238E27FC236}">
                  <a16:creationId xmlns:a16="http://schemas.microsoft.com/office/drawing/2014/main" id="{07FC96E1-E749-4FAE-B506-FD175B197E81}"/>
                </a:ext>
              </a:extLst>
            </p:cNvPr>
            <p:cNvSpPr txBox="1"/>
            <p:nvPr/>
          </p:nvSpPr>
          <p:spPr bwMode="auto">
            <a:xfrm>
              <a:off x="9301357" y="3211934"/>
              <a:ext cx="333746" cy="307777"/>
            </a:xfrm>
            <a:prstGeom prst="rect">
              <a:avLst/>
            </a:prstGeom>
            <a:noFill/>
          </p:spPr>
          <p:txBody>
            <a:bodyPr wrap="none" rtlCol="0">
              <a:spAutoFit/>
            </a:bodyPr>
            <a:lstStyle/>
            <a:p>
              <a:pPr>
                <a:defRPr/>
              </a:pPr>
              <a:r>
                <a:rPr lang="en-GB" sz="1400" i="1"/>
                <a:t>E</a:t>
              </a:r>
              <a:r>
                <a:rPr lang="en-GB" sz="1400" i="1" baseline="-25000"/>
                <a:t>3</a:t>
              </a:r>
              <a:endParaRPr lang="en-GB"/>
            </a:p>
          </p:txBody>
        </p:sp>
        <p:cxnSp>
          <p:nvCxnSpPr>
            <p:cNvPr id="49" name="Straight Connector 48">
              <a:extLst>
                <a:ext uri="{FF2B5EF4-FFF2-40B4-BE49-F238E27FC236}">
                  <a16:creationId xmlns:a16="http://schemas.microsoft.com/office/drawing/2014/main" id="{D427ED55-317B-4E52-80E5-4154B6B2BF34}"/>
                </a:ext>
              </a:extLst>
            </p:cNvPr>
            <p:cNvCxnSpPr>
              <a:cxnSpLocks/>
            </p:cNvCxnSpPr>
            <p:nvPr/>
          </p:nvCxnSpPr>
          <p:spPr bwMode="auto">
            <a:xfrm>
              <a:off x="9644462" y="5186851"/>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81999B67-60FD-422A-82A3-A277E93690EE}"/>
                </a:ext>
              </a:extLst>
            </p:cNvPr>
            <p:cNvCxnSpPr>
              <a:cxnSpLocks/>
            </p:cNvCxnSpPr>
            <p:nvPr/>
          </p:nvCxnSpPr>
          <p:spPr bwMode="auto">
            <a:xfrm>
              <a:off x="9644462" y="3366449"/>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A6AF63D0-A3FB-4189-A085-2A74FB9C0F8C}"/>
                </a:ext>
              </a:extLst>
            </p:cNvPr>
            <p:cNvCxnSpPr>
              <a:cxnSpLocks/>
            </p:cNvCxnSpPr>
            <p:nvPr/>
          </p:nvCxnSpPr>
          <p:spPr bwMode="auto">
            <a:xfrm>
              <a:off x="10281812" y="4827838"/>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3D215819-791C-4E8B-83F0-92BD6DA86B50}"/>
                </a:ext>
              </a:extLst>
            </p:cNvPr>
            <p:cNvCxnSpPr>
              <a:cxnSpLocks/>
            </p:cNvCxnSpPr>
            <p:nvPr/>
          </p:nvCxnSpPr>
          <p:spPr bwMode="auto">
            <a:xfrm>
              <a:off x="10281812" y="3703222"/>
              <a:ext cx="48736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C3AB00DE-71CB-4C41-BD1D-5AD6DDA6B680}"/>
                </a:ext>
              </a:extLst>
            </p:cNvPr>
            <p:cNvCxnSpPr>
              <a:cxnSpLocks/>
            </p:cNvCxnSpPr>
            <p:nvPr/>
          </p:nvCxnSpPr>
          <p:spPr bwMode="auto">
            <a:xfrm flipV="1">
              <a:off x="10525492" y="3824431"/>
              <a:ext cx="0" cy="88160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2ABD22D-4452-444D-AE9F-8A7298E5CF96}"/>
                </a:ext>
              </a:extLst>
            </p:cNvPr>
            <p:cNvSpPr txBox="1"/>
            <p:nvPr/>
          </p:nvSpPr>
          <p:spPr bwMode="auto">
            <a:xfrm>
              <a:off x="10789534" y="4673949"/>
              <a:ext cx="333746" cy="307777"/>
            </a:xfrm>
            <a:prstGeom prst="rect">
              <a:avLst/>
            </a:prstGeom>
            <a:noFill/>
          </p:spPr>
          <p:txBody>
            <a:bodyPr wrap="none" rtlCol="0">
              <a:spAutoFit/>
            </a:bodyPr>
            <a:lstStyle/>
            <a:p>
              <a:pPr>
                <a:defRPr/>
              </a:pPr>
              <a:r>
                <a:rPr lang="en-GB" sz="1400" i="1"/>
                <a:t>E</a:t>
              </a:r>
              <a:r>
                <a:rPr lang="en-GB" sz="1400" i="1" baseline="-25000"/>
                <a:t>1</a:t>
              </a:r>
              <a:endParaRPr lang="en-GB"/>
            </a:p>
          </p:txBody>
        </p:sp>
        <p:sp>
          <p:nvSpPr>
            <p:cNvPr id="55" name="TextBox 54">
              <a:extLst>
                <a:ext uri="{FF2B5EF4-FFF2-40B4-BE49-F238E27FC236}">
                  <a16:creationId xmlns:a16="http://schemas.microsoft.com/office/drawing/2014/main" id="{E4ED106B-3DF8-41CC-83E3-B25A61172792}"/>
                </a:ext>
              </a:extLst>
            </p:cNvPr>
            <p:cNvSpPr txBox="1"/>
            <p:nvPr/>
          </p:nvSpPr>
          <p:spPr bwMode="auto">
            <a:xfrm>
              <a:off x="10789534" y="3551429"/>
              <a:ext cx="333746" cy="307777"/>
            </a:xfrm>
            <a:prstGeom prst="rect">
              <a:avLst/>
            </a:prstGeom>
            <a:noFill/>
          </p:spPr>
          <p:txBody>
            <a:bodyPr wrap="none" rtlCol="0">
              <a:spAutoFit/>
            </a:bodyPr>
            <a:lstStyle/>
            <a:p>
              <a:pPr>
                <a:defRPr/>
              </a:pPr>
              <a:r>
                <a:rPr lang="en-GB" sz="1400" i="1"/>
                <a:t>E</a:t>
              </a:r>
              <a:r>
                <a:rPr lang="en-GB" sz="1400" i="1" baseline="-25000"/>
                <a:t>2</a:t>
              </a:r>
              <a:endParaRPr lang="en-GB"/>
            </a:p>
          </p:txBody>
        </p:sp>
        <p:sp>
          <p:nvSpPr>
            <p:cNvPr id="56" name="Oval 55">
              <a:extLst>
                <a:ext uri="{FF2B5EF4-FFF2-40B4-BE49-F238E27FC236}">
                  <a16:creationId xmlns:a16="http://schemas.microsoft.com/office/drawing/2014/main" id="{7990B4C8-2A99-4881-97E6-DDCFD41ECFD4}"/>
                </a:ext>
              </a:extLst>
            </p:cNvPr>
            <p:cNvSpPr/>
            <p:nvPr/>
          </p:nvSpPr>
          <p:spPr bwMode="auto">
            <a:xfrm>
              <a:off x="9677908" y="5131600"/>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57" name="Oval 56">
              <a:extLst>
                <a:ext uri="{FF2B5EF4-FFF2-40B4-BE49-F238E27FC236}">
                  <a16:creationId xmlns:a16="http://schemas.microsoft.com/office/drawing/2014/main" id="{A55CE93C-691E-422A-97DE-42C18C4B2845}"/>
                </a:ext>
              </a:extLst>
            </p:cNvPr>
            <p:cNvSpPr/>
            <p:nvPr/>
          </p:nvSpPr>
          <p:spPr bwMode="auto">
            <a:xfrm>
              <a:off x="10620710" y="3645717"/>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58" name="Freeform: Shape 57">
              <a:extLst>
                <a:ext uri="{FF2B5EF4-FFF2-40B4-BE49-F238E27FC236}">
                  <a16:creationId xmlns:a16="http://schemas.microsoft.com/office/drawing/2014/main" id="{C004BFB4-116A-4DD6-8B53-D7D12EDAC670}"/>
                </a:ext>
              </a:extLst>
            </p:cNvPr>
            <p:cNvSpPr/>
            <p:nvPr/>
          </p:nvSpPr>
          <p:spPr bwMode="auto">
            <a:xfrm>
              <a:off x="10733551" y="4080727"/>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p>
          </p:txBody>
        </p:sp>
        <p:sp>
          <p:nvSpPr>
            <p:cNvPr id="59" name="TextBox 58">
              <a:extLst>
                <a:ext uri="{FF2B5EF4-FFF2-40B4-BE49-F238E27FC236}">
                  <a16:creationId xmlns:a16="http://schemas.microsoft.com/office/drawing/2014/main" id="{327E08A6-91D2-4FF3-87B9-627E358F143C}"/>
                </a:ext>
              </a:extLst>
            </p:cNvPr>
            <p:cNvSpPr txBox="1"/>
            <p:nvPr/>
          </p:nvSpPr>
          <p:spPr bwMode="auto">
            <a:xfrm>
              <a:off x="10753402" y="3819970"/>
              <a:ext cx="715132" cy="307777"/>
            </a:xfrm>
            <a:prstGeom prst="rect">
              <a:avLst/>
            </a:prstGeom>
            <a:noFill/>
          </p:spPr>
          <p:txBody>
            <a:bodyPr wrap="none" rtlCol="0">
              <a:spAutoFit/>
            </a:bodyPr>
            <a:lstStyle/>
            <a:p>
              <a:pPr>
                <a:defRPr/>
              </a:pPr>
              <a:r>
                <a:rPr lang="en-GB" sz="1400" i="1">
                  <a:solidFill>
                    <a:srgbClr val="FF0000"/>
                  </a:solidFill>
                </a:rPr>
                <a:t>Photon</a:t>
              </a:r>
              <a:endParaRPr lang="en-GB"/>
            </a:p>
          </p:txBody>
        </p:sp>
        <p:sp>
          <p:nvSpPr>
            <p:cNvPr id="60" name="Oval 59">
              <a:extLst>
                <a:ext uri="{FF2B5EF4-FFF2-40B4-BE49-F238E27FC236}">
                  <a16:creationId xmlns:a16="http://schemas.microsoft.com/office/drawing/2014/main" id="{9AAF79EF-280F-4D99-83ED-94273AE3F7FB}"/>
                </a:ext>
              </a:extLst>
            </p:cNvPr>
            <p:cNvSpPr/>
            <p:nvPr/>
          </p:nvSpPr>
          <p:spPr bwMode="auto">
            <a:xfrm>
              <a:off x="10469072" y="4775309"/>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61" name="Oval 60">
              <a:extLst>
                <a:ext uri="{FF2B5EF4-FFF2-40B4-BE49-F238E27FC236}">
                  <a16:creationId xmlns:a16="http://schemas.microsoft.com/office/drawing/2014/main" id="{5667FE79-685B-4F33-AE3A-5F7FB53DD7DD}"/>
                </a:ext>
              </a:extLst>
            </p:cNvPr>
            <p:cNvSpPr/>
            <p:nvPr/>
          </p:nvSpPr>
          <p:spPr bwMode="auto">
            <a:xfrm>
              <a:off x="10469072" y="3646802"/>
              <a:ext cx="112841" cy="112841"/>
            </a:xfrm>
            <a:prstGeom prst="ellipse">
              <a:avLst/>
            </a:prstGeom>
            <a:solidFill>
              <a:srgbClr val="ED7D31">
                <a:alpha val="50196"/>
              </a:srgbClr>
            </a:solidFill>
            <a:ln>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62" name="Freeform: Shape 61">
              <a:extLst>
                <a:ext uri="{FF2B5EF4-FFF2-40B4-BE49-F238E27FC236}">
                  <a16:creationId xmlns:a16="http://schemas.microsoft.com/office/drawing/2014/main" id="{7AEF9CEC-14CD-4697-826A-540AF8F0D68F}"/>
                </a:ext>
              </a:extLst>
            </p:cNvPr>
            <p:cNvSpPr/>
            <p:nvPr/>
          </p:nvSpPr>
          <p:spPr bwMode="auto">
            <a:xfrm>
              <a:off x="10733551" y="4484988"/>
              <a:ext cx="827678" cy="182891"/>
            </a:xfrm>
            <a:custGeom>
              <a:avLst/>
              <a:gdLst>
                <a:gd name="connsiteX0" fmla="*/ 0 w 2109107"/>
                <a:gd name="connsiteY0" fmla="*/ 288472 h 553336"/>
                <a:gd name="connsiteX1" fmla="*/ 244929 w 2109107"/>
                <a:gd name="connsiteY1" fmla="*/ 544286 h 553336"/>
                <a:gd name="connsiteX2" fmla="*/ 519793 w 2109107"/>
                <a:gd name="connsiteY2" fmla="*/ 0 h 553336"/>
                <a:gd name="connsiteX3" fmla="*/ 808265 w 2109107"/>
                <a:gd name="connsiteY3" fmla="*/ 541564 h 553336"/>
                <a:gd name="connsiteX4" fmla="*/ 1077686 w 2109107"/>
                <a:gd name="connsiteY4" fmla="*/ 2722 h 553336"/>
                <a:gd name="connsiteX5" fmla="*/ 1357993 w 2109107"/>
                <a:gd name="connsiteY5" fmla="*/ 544286 h 553336"/>
                <a:gd name="connsiteX6" fmla="*/ 1646465 w 2109107"/>
                <a:gd name="connsiteY6" fmla="*/ 288472 h 553336"/>
                <a:gd name="connsiteX7" fmla="*/ 1967593 w 2109107"/>
                <a:gd name="connsiteY7" fmla="*/ 285750 h 553336"/>
                <a:gd name="connsiteX8" fmla="*/ 2109107 w 2109107"/>
                <a:gd name="connsiteY8" fmla="*/ 283029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6465 w 1967593"/>
                <a:gd name="connsiteY6" fmla="*/ 288472 h 553336"/>
                <a:gd name="connsiteX7" fmla="*/ 1967593 w 1967593"/>
                <a:gd name="connsiteY7" fmla="*/ 285750 h 553336"/>
                <a:gd name="connsiteX0" fmla="*/ 0 w 1967593"/>
                <a:gd name="connsiteY0" fmla="*/ 288472 h 553336"/>
                <a:gd name="connsiteX1" fmla="*/ 244929 w 1967593"/>
                <a:gd name="connsiteY1" fmla="*/ 544286 h 553336"/>
                <a:gd name="connsiteX2" fmla="*/ 519793 w 1967593"/>
                <a:gd name="connsiteY2" fmla="*/ 0 h 553336"/>
                <a:gd name="connsiteX3" fmla="*/ 808265 w 1967593"/>
                <a:gd name="connsiteY3" fmla="*/ 541564 h 553336"/>
                <a:gd name="connsiteX4" fmla="*/ 1077686 w 1967593"/>
                <a:gd name="connsiteY4" fmla="*/ 2722 h 553336"/>
                <a:gd name="connsiteX5" fmla="*/ 1357993 w 1967593"/>
                <a:gd name="connsiteY5" fmla="*/ 544286 h 553336"/>
                <a:gd name="connsiteX6" fmla="*/ 1645105 w 1967593"/>
                <a:gd name="connsiteY6" fmla="*/ 318408 h 553336"/>
                <a:gd name="connsiteX7" fmla="*/ 1967593 w 1967593"/>
                <a:gd name="connsiteY7" fmla="*/ 285750 h 553336"/>
                <a:gd name="connsiteX0" fmla="*/ 0 w 1988003"/>
                <a:gd name="connsiteY0" fmla="*/ 288472 h 553336"/>
                <a:gd name="connsiteX1" fmla="*/ 244929 w 1988003"/>
                <a:gd name="connsiteY1" fmla="*/ 544286 h 553336"/>
                <a:gd name="connsiteX2" fmla="*/ 519793 w 1988003"/>
                <a:gd name="connsiteY2" fmla="*/ 0 h 553336"/>
                <a:gd name="connsiteX3" fmla="*/ 808265 w 1988003"/>
                <a:gd name="connsiteY3" fmla="*/ 541564 h 553336"/>
                <a:gd name="connsiteX4" fmla="*/ 1077686 w 1988003"/>
                <a:gd name="connsiteY4" fmla="*/ 2722 h 553336"/>
                <a:gd name="connsiteX5" fmla="*/ 1357993 w 1988003"/>
                <a:gd name="connsiteY5" fmla="*/ 544286 h 553336"/>
                <a:gd name="connsiteX6" fmla="*/ 1645105 w 1988003"/>
                <a:gd name="connsiteY6" fmla="*/ 318408 h 553336"/>
                <a:gd name="connsiteX7" fmla="*/ 1988003 w 1988003"/>
                <a:gd name="connsiteY7" fmla="*/ 292554 h 553336"/>
                <a:gd name="connsiteX0" fmla="*/ 0 w 1988003"/>
                <a:gd name="connsiteY0" fmla="*/ 288472 h 562522"/>
                <a:gd name="connsiteX1" fmla="*/ 244929 w 1988003"/>
                <a:gd name="connsiteY1" fmla="*/ 544286 h 562522"/>
                <a:gd name="connsiteX2" fmla="*/ 519793 w 1988003"/>
                <a:gd name="connsiteY2" fmla="*/ 0 h 562522"/>
                <a:gd name="connsiteX3" fmla="*/ 808265 w 1988003"/>
                <a:gd name="connsiteY3" fmla="*/ 541564 h 562522"/>
                <a:gd name="connsiteX4" fmla="*/ 1077686 w 1988003"/>
                <a:gd name="connsiteY4" fmla="*/ 2722 h 562522"/>
                <a:gd name="connsiteX5" fmla="*/ 1367518 w 1988003"/>
                <a:gd name="connsiteY5" fmla="*/ 555172 h 562522"/>
                <a:gd name="connsiteX6" fmla="*/ 1645105 w 1988003"/>
                <a:gd name="connsiteY6" fmla="*/ 318408 h 562522"/>
                <a:gd name="connsiteX7" fmla="*/ 1988003 w 1988003"/>
                <a:gd name="connsiteY7" fmla="*/ 292554 h 562522"/>
                <a:gd name="connsiteX0" fmla="*/ 0 w 1988003"/>
                <a:gd name="connsiteY0" fmla="*/ 288472 h 555176"/>
                <a:gd name="connsiteX1" fmla="*/ 244929 w 1988003"/>
                <a:gd name="connsiteY1" fmla="*/ 544286 h 555176"/>
                <a:gd name="connsiteX2" fmla="*/ 519793 w 1988003"/>
                <a:gd name="connsiteY2" fmla="*/ 0 h 555176"/>
                <a:gd name="connsiteX3" fmla="*/ 808265 w 1988003"/>
                <a:gd name="connsiteY3" fmla="*/ 541564 h 555176"/>
                <a:gd name="connsiteX4" fmla="*/ 1077686 w 1988003"/>
                <a:gd name="connsiteY4" fmla="*/ 2722 h 555176"/>
                <a:gd name="connsiteX5" fmla="*/ 1367518 w 1988003"/>
                <a:gd name="connsiteY5" fmla="*/ 555172 h 555176"/>
                <a:gd name="connsiteX6" fmla="*/ 1645105 w 1988003"/>
                <a:gd name="connsiteY6" fmla="*/ 318408 h 555176"/>
                <a:gd name="connsiteX7" fmla="*/ 1988003 w 1988003"/>
                <a:gd name="connsiteY7" fmla="*/ 292554 h 555176"/>
                <a:gd name="connsiteX0" fmla="*/ 0 w 1988003"/>
                <a:gd name="connsiteY0" fmla="*/ 288479 h 557899"/>
                <a:gd name="connsiteX1" fmla="*/ 244929 w 1988003"/>
                <a:gd name="connsiteY1" fmla="*/ 544293 h 557899"/>
                <a:gd name="connsiteX2" fmla="*/ 519793 w 1988003"/>
                <a:gd name="connsiteY2" fmla="*/ 7 h 557899"/>
                <a:gd name="connsiteX3" fmla="*/ 806904 w 1988003"/>
                <a:gd name="connsiteY3" fmla="*/ 557899 h 557899"/>
                <a:gd name="connsiteX4" fmla="*/ 1077686 w 1988003"/>
                <a:gd name="connsiteY4" fmla="*/ 2729 h 557899"/>
                <a:gd name="connsiteX5" fmla="*/ 1367518 w 1988003"/>
                <a:gd name="connsiteY5" fmla="*/ 555179 h 557899"/>
                <a:gd name="connsiteX6" fmla="*/ 1645105 w 1988003"/>
                <a:gd name="connsiteY6" fmla="*/ 318415 h 557899"/>
                <a:gd name="connsiteX7" fmla="*/ 1988003 w 1988003"/>
                <a:gd name="connsiteY7" fmla="*/ 292561 h 557899"/>
                <a:gd name="connsiteX0" fmla="*/ 0 w 1988003"/>
                <a:gd name="connsiteY0" fmla="*/ 288479 h 562529"/>
                <a:gd name="connsiteX1" fmla="*/ 244929 w 1988003"/>
                <a:gd name="connsiteY1" fmla="*/ 544293 h 562529"/>
                <a:gd name="connsiteX2" fmla="*/ 519793 w 1988003"/>
                <a:gd name="connsiteY2" fmla="*/ 7 h 562529"/>
                <a:gd name="connsiteX3" fmla="*/ 806904 w 1988003"/>
                <a:gd name="connsiteY3" fmla="*/ 557899 h 562529"/>
                <a:gd name="connsiteX4" fmla="*/ 1091294 w 1988003"/>
                <a:gd name="connsiteY4" fmla="*/ 2729 h 562529"/>
                <a:gd name="connsiteX5" fmla="*/ 1367518 w 1988003"/>
                <a:gd name="connsiteY5" fmla="*/ 555179 h 562529"/>
                <a:gd name="connsiteX6" fmla="*/ 1645105 w 1988003"/>
                <a:gd name="connsiteY6" fmla="*/ 318415 h 562529"/>
                <a:gd name="connsiteX7" fmla="*/ 1988003 w 1988003"/>
                <a:gd name="connsiteY7" fmla="*/ 292561 h 562529"/>
                <a:gd name="connsiteX0" fmla="*/ 0 w 1988003"/>
                <a:gd name="connsiteY0" fmla="*/ 289840 h 563890"/>
                <a:gd name="connsiteX1" fmla="*/ 244929 w 1988003"/>
                <a:gd name="connsiteY1" fmla="*/ 545654 h 563890"/>
                <a:gd name="connsiteX2" fmla="*/ 526597 w 1988003"/>
                <a:gd name="connsiteY2" fmla="*/ 7 h 563890"/>
                <a:gd name="connsiteX3" fmla="*/ 806904 w 1988003"/>
                <a:gd name="connsiteY3" fmla="*/ 559260 h 563890"/>
                <a:gd name="connsiteX4" fmla="*/ 1091294 w 1988003"/>
                <a:gd name="connsiteY4" fmla="*/ 4090 h 563890"/>
                <a:gd name="connsiteX5" fmla="*/ 1367518 w 1988003"/>
                <a:gd name="connsiteY5" fmla="*/ 556540 h 563890"/>
                <a:gd name="connsiteX6" fmla="*/ 1645105 w 1988003"/>
                <a:gd name="connsiteY6" fmla="*/ 319776 h 563890"/>
                <a:gd name="connsiteX7" fmla="*/ 1988003 w 1988003"/>
                <a:gd name="connsiteY7" fmla="*/ 293922 h 563890"/>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8003"/>
                <a:gd name="connsiteY0" fmla="*/ 289834 h 563884"/>
                <a:gd name="connsiteX1" fmla="*/ 244929 w 1988003"/>
                <a:gd name="connsiteY1" fmla="*/ 545648 h 563884"/>
                <a:gd name="connsiteX2" fmla="*/ 526597 w 1988003"/>
                <a:gd name="connsiteY2" fmla="*/ 1 h 563884"/>
                <a:gd name="connsiteX3" fmla="*/ 806904 w 1988003"/>
                <a:gd name="connsiteY3" fmla="*/ 559254 h 563884"/>
                <a:gd name="connsiteX4" fmla="*/ 1091294 w 1988003"/>
                <a:gd name="connsiteY4" fmla="*/ 4084 h 563884"/>
                <a:gd name="connsiteX5" fmla="*/ 1367518 w 1988003"/>
                <a:gd name="connsiteY5" fmla="*/ 556534 h 563884"/>
                <a:gd name="connsiteX6" fmla="*/ 1645105 w 1988003"/>
                <a:gd name="connsiteY6" fmla="*/ 319770 h 563884"/>
                <a:gd name="connsiteX7" fmla="*/ 1988003 w 1988003"/>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2208 w 1985282"/>
                <a:gd name="connsiteY1" fmla="*/ 545648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985282"/>
                <a:gd name="connsiteY0" fmla="*/ 292556 h 563884"/>
                <a:gd name="connsiteX1" fmla="*/ 246290 w 1985282"/>
                <a:gd name="connsiteY1" fmla="*/ 552451 h 563884"/>
                <a:gd name="connsiteX2" fmla="*/ 523876 w 1985282"/>
                <a:gd name="connsiteY2" fmla="*/ 1 h 563884"/>
                <a:gd name="connsiteX3" fmla="*/ 804183 w 1985282"/>
                <a:gd name="connsiteY3" fmla="*/ 559254 h 563884"/>
                <a:gd name="connsiteX4" fmla="*/ 1088573 w 1985282"/>
                <a:gd name="connsiteY4" fmla="*/ 4084 h 563884"/>
                <a:gd name="connsiteX5" fmla="*/ 1364797 w 1985282"/>
                <a:gd name="connsiteY5" fmla="*/ 556534 h 563884"/>
                <a:gd name="connsiteX6" fmla="*/ 1642384 w 1985282"/>
                <a:gd name="connsiteY6" fmla="*/ 319770 h 563884"/>
                <a:gd name="connsiteX7" fmla="*/ 1985282 w 1985282"/>
                <a:gd name="connsiteY7" fmla="*/ 293916 h 563884"/>
                <a:gd name="connsiteX0" fmla="*/ 0 w 1875064"/>
                <a:gd name="connsiteY0" fmla="*/ 292556 h 563878"/>
                <a:gd name="connsiteX1" fmla="*/ 246290 w 1875064"/>
                <a:gd name="connsiteY1" fmla="*/ 552451 h 563878"/>
                <a:gd name="connsiteX2" fmla="*/ 523876 w 1875064"/>
                <a:gd name="connsiteY2" fmla="*/ 1 h 563878"/>
                <a:gd name="connsiteX3" fmla="*/ 804183 w 1875064"/>
                <a:gd name="connsiteY3" fmla="*/ 559254 h 563878"/>
                <a:gd name="connsiteX4" fmla="*/ 1088573 w 1875064"/>
                <a:gd name="connsiteY4" fmla="*/ 4084 h 563878"/>
                <a:gd name="connsiteX5" fmla="*/ 1364797 w 1875064"/>
                <a:gd name="connsiteY5" fmla="*/ 556534 h 563878"/>
                <a:gd name="connsiteX6" fmla="*/ 1642384 w 1875064"/>
                <a:gd name="connsiteY6" fmla="*/ 319770 h 563878"/>
                <a:gd name="connsiteX7" fmla="*/ 1875064 w 1875064"/>
                <a:gd name="connsiteY7" fmla="*/ 295277 h 563878"/>
                <a:gd name="connsiteX0" fmla="*/ 0 w 1815193"/>
                <a:gd name="connsiteY0" fmla="*/ 292556 h 563872"/>
                <a:gd name="connsiteX1" fmla="*/ 246290 w 1815193"/>
                <a:gd name="connsiteY1" fmla="*/ 552451 h 563872"/>
                <a:gd name="connsiteX2" fmla="*/ 523876 w 1815193"/>
                <a:gd name="connsiteY2" fmla="*/ 1 h 563872"/>
                <a:gd name="connsiteX3" fmla="*/ 804183 w 1815193"/>
                <a:gd name="connsiteY3" fmla="*/ 559254 h 563872"/>
                <a:gd name="connsiteX4" fmla="*/ 1088573 w 1815193"/>
                <a:gd name="connsiteY4" fmla="*/ 4084 h 563872"/>
                <a:gd name="connsiteX5" fmla="*/ 1364797 w 1815193"/>
                <a:gd name="connsiteY5" fmla="*/ 556534 h 563872"/>
                <a:gd name="connsiteX6" fmla="*/ 1642384 w 1815193"/>
                <a:gd name="connsiteY6" fmla="*/ 319770 h 563872"/>
                <a:gd name="connsiteX7" fmla="*/ 1815193 w 1815193"/>
                <a:gd name="connsiteY7" fmla="*/ 296638 h 563872"/>
                <a:gd name="connsiteX0" fmla="*/ 0 w 1815193"/>
                <a:gd name="connsiteY0" fmla="*/ 292556 h 564801"/>
                <a:gd name="connsiteX1" fmla="*/ 246290 w 1815193"/>
                <a:gd name="connsiteY1" fmla="*/ 552451 h 564801"/>
                <a:gd name="connsiteX2" fmla="*/ 523876 w 1815193"/>
                <a:gd name="connsiteY2" fmla="*/ 1 h 564801"/>
                <a:gd name="connsiteX3" fmla="*/ 804183 w 1815193"/>
                <a:gd name="connsiteY3" fmla="*/ 559254 h 564801"/>
                <a:gd name="connsiteX4" fmla="*/ 1088573 w 1815193"/>
                <a:gd name="connsiteY4" fmla="*/ 4084 h 564801"/>
                <a:gd name="connsiteX5" fmla="*/ 1364797 w 1815193"/>
                <a:gd name="connsiteY5" fmla="*/ 556534 h 564801"/>
                <a:gd name="connsiteX6" fmla="*/ 1611088 w 1815193"/>
                <a:gd name="connsiteY6" fmla="*/ 333378 h 564801"/>
                <a:gd name="connsiteX7" fmla="*/ 1815193 w 1815193"/>
                <a:gd name="connsiteY7" fmla="*/ 296638 h 564801"/>
                <a:gd name="connsiteX0" fmla="*/ 0 w 1815193"/>
                <a:gd name="connsiteY0" fmla="*/ 292556 h 564744"/>
                <a:gd name="connsiteX1" fmla="*/ 246290 w 1815193"/>
                <a:gd name="connsiteY1" fmla="*/ 552451 h 564744"/>
                <a:gd name="connsiteX2" fmla="*/ 523876 w 1815193"/>
                <a:gd name="connsiteY2" fmla="*/ 1 h 564744"/>
                <a:gd name="connsiteX3" fmla="*/ 804183 w 1815193"/>
                <a:gd name="connsiteY3" fmla="*/ 559254 h 564744"/>
                <a:gd name="connsiteX4" fmla="*/ 1084491 w 1815193"/>
                <a:gd name="connsiteY4" fmla="*/ 5445 h 564744"/>
                <a:gd name="connsiteX5" fmla="*/ 1364797 w 1815193"/>
                <a:gd name="connsiteY5" fmla="*/ 556534 h 564744"/>
                <a:gd name="connsiteX6" fmla="*/ 1611088 w 1815193"/>
                <a:gd name="connsiteY6" fmla="*/ 333378 h 564744"/>
                <a:gd name="connsiteX7" fmla="*/ 1815193 w 1815193"/>
                <a:gd name="connsiteY7" fmla="*/ 296638 h 564744"/>
                <a:gd name="connsiteX0" fmla="*/ 0 w 1815193"/>
                <a:gd name="connsiteY0" fmla="*/ 292556 h 559255"/>
                <a:gd name="connsiteX1" fmla="*/ 246290 w 1815193"/>
                <a:gd name="connsiteY1" fmla="*/ 552451 h 559255"/>
                <a:gd name="connsiteX2" fmla="*/ 523876 w 1815193"/>
                <a:gd name="connsiteY2" fmla="*/ 1 h 559255"/>
                <a:gd name="connsiteX3" fmla="*/ 804183 w 1815193"/>
                <a:gd name="connsiteY3" fmla="*/ 559254 h 559255"/>
                <a:gd name="connsiteX4" fmla="*/ 1084491 w 1815193"/>
                <a:gd name="connsiteY4" fmla="*/ 5445 h 559255"/>
                <a:gd name="connsiteX5" fmla="*/ 1364797 w 1815193"/>
                <a:gd name="connsiteY5" fmla="*/ 556534 h 559255"/>
                <a:gd name="connsiteX6" fmla="*/ 1611088 w 1815193"/>
                <a:gd name="connsiteY6" fmla="*/ 333378 h 559255"/>
                <a:gd name="connsiteX7" fmla="*/ 1815193 w 1815193"/>
                <a:gd name="connsiteY7" fmla="*/ 296638 h 559255"/>
                <a:gd name="connsiteX0" fmla="*/ 0 w 1815193"/>
                <a:gd name="connsiteY0" fmla="*/ 292556 h 563907"/>
                <a:gd name="connsiteX1" fmla="*/ 246290 w 1815193"/>
                <a:gd name="connsiteY1" fmla="*/ 552451 h 563907"/>
                <a:gd name="connsiteX2" fmla="*/ 523876 w 1815193"/>
                <a:gd name="connsiteY2" fmla="*/ 1 h 563907"/>
                <a:gd name="connsiteX3" fmla="*/ 804183 w 1815193"/>
                <a:gd name="connsiteY3" fmla="*/ 559254 h 563907"/>
                <a:gd name="connsiteX4" fmla="*/ 1084491 w 1815193"/>
                <a:gd name="connsiteY4" fmla="*/ 5445 h 563907"/>
                <a:gd name="connsiteX5" fmla="*/ 1364797 w 1815193"/>
                <a:gd name="connsiteY5" fmla="*/ 556534 h 563907"/>
                <a:gd name="connsiteX6" fmla="*/ 1605645 w 1815193"/>
                <a:gd name="connsiteY6" fmla="*/ 321132 h 563907"/>
                <a:gd name="connsiteX7" fmla="*/ 1815193 w 1815193"/>
                <a:gd name="connsiteY7" fmla="*/ 296638 h 563907"/>
                <a:gd name="connsiteX0" fmla="*/ 0 w 1815193"/>
                <a:gd name="connsiteY0" fmla="*/ 292556 h 563708"/>
                <a:gd name="connsiteX1" fmla="*/ 246290 w 1815193"/>
                <a:gd name="connsiteY1" fmla="*/ 552451 h 563708"/>
                <a:gd name="connsiteX2" fmla="*/ 523876 w 1815193"/>
                <a:gd name="connsiteY2" fmla="*/ 1 h 563708"/>
                <a:gd name="connsiteX3" fmla="*/ 804183 w 1815193"/>
                <a:gd name="connsiteY3" fmla="*/ 559254 h 563708"/>
                <a:gd name="connsiteX4" fmla="*/ 1084491 w 1815193"/>
                <a:gd name="connsiteY4" fmla="*/ 5445 h 563708"/>
                <a:gd name="connsiteX5" fmla="*/ 1364797 w 1815193"/>
                <a:gd name="connsiteY5" fmla="*/ 556534 h 563708"/>
                <a:gd name="connsiteX6" fmla="*/ 1605645 w 1815193"/>
                <a:gd name="connsiteY6" fmla="*/ 321132 h 563708"/>
                <a:gd name="connsiteX7" fmla="*/ 1815193 w 1815193"/>
                <a:gd name="connsiteY7" fmla="*/ 296638 h 563708"/>
                <a:gd name="connsiteX0" fmla="*/ 0 w 1815193"/>
                <a:gd name="connsiteY0" fmla="*/ 292556 h 563047"/>
                <a:gd name="connsiteX1" fmla="*/ 246290 w 1815193"/>
                <a:gd name="connsiteY1" fmla="*/ 552451 h 563047"/>
                <a:gd name="connsiteX2" fmla="*/ 523876 w 1815193"/>
                <a:gd name="connsiteY2" fmla="*/ 1 h 563047"/>
                <a:gd name="connsiteX3" fmla="*/ 804183 w 1815193"/>
                <a:gd name="connsiteY3" fmla="*/ 559254 h 563047"/>
                <a:gd name="connsiteX4" fmla="*/ 1084491 w 1815193"/>
                <a:gd name="connsiteY4" fmla="*/ 5445 h 563047"/>
                <a:gd name="connsiteX5" fmla="*/ 1364797 w 1815193"/>
                <a:gd name="connsiteY5" fmla="*/ 556534 h 563047"/>
                <a:gd name="connsiteX6" fmla="*/ 1605645 w 1815193"/>
                <a:gd name="connsiteY6" fmla="*/ 310246 h 563047"/>
                <a:gd name="connsiteX7" fmla="*/ 1815193 w 1815193"/>
                <a:gd name="connsiteY7" fmla="*/ 296638 h 563047"/>
                <a:gd name="connsiteX0" fmla="*/ 0 w 1813832"/>
                <a:gd name="connsiteY0" fmla="*/ 292556 h 563234"/>
                <a:gd name="connsiteX1" fmla="*/ 246290 w 1813832"/>
                <a:gd name="connsiteY1" fmla="*/ 552451 h 563234"/>
                <a:gd name="connsiteX2" fmla="*/ 523876 w 1813832"/>
                <a:gd name="connsiteY2" fmla="*/ 1 h 563234"/>
                <a:gd name="connsiteX3" fmla="*/ 804183 w 1813832"/>
                <a:gd name="connsiteY3" fmla="*/ 559254 h 563234"/>
                <a:gd name="connsiteX4" fmla="*/ 1084491 w 1813832"/>
                <a:gd name="connsiteY4" fmla="*/ 5445 h 563234"/>
                <a:gd name="connsiteX5" fmla="*/ 1364797 w 1813832"/>
                <a:gd name="connsiteY5" fmla="*/ 556534 h 563234"/>
                <a:gd name="connsiteX6" fmla="*/ 1605645 w 1813832"/>
                <a:gd name="connsiteY6" fmla="*/ 310246 h 563234"/>
                <a:gd name="connsiteX7" fmla="*/ 1813832 w 1813832"/>
                <a:gd name="connsiteY7" fmla="*/ 293916 h 563234"/>
                <a:gd name="connsiteX0" fmla="*/ 0 w 1813832"/>
                <a:gd name="connsiteY0" fmla="*/ 292556 h 562999"/>
                <a:gd name="connsiteX1" fmla="*/ 246290 w 1813832"/>
                <a:gd name="connsiteY1" fmla="*/ 552451 h 562999"/>
                <a:gd name="connsiteX2" fmla="*/ 523876 w 1813832"/>
                <a:gd name="connsiteY2" fmla="*/ 1 h 562999"/>
                <a:gd name="connsiteX3" fmla="*/ 804183 w 1813832"/>
                <a:gd name="connsiteY3" fmla="*/ 559254 h 562999"/>
                <a:gd name="connsiteX4" fmla="*/ 1084491 w 1813832"/>
                <a:gd name="connsiteY4" fmla="*/ 5445 h 562999"/>
                <a:gd name="connsiteX5" fmla="*/ 1364797 w 1813832"/>
                <a:gd name="connsiteY5" fmla="*/ 556534 h 562999"/>
                <a:gd name="connsiteX6" fmla="*/ 1605645 w 1813832"/>
                <a:gd name="connsiteY6" fmla="*/ 310246 h 562999"/>
                <a:gd name="connsiteX7" fmla="*/ 1813832 w 1813832"/>
                <a:gd name="connsiteY7" fmla="*/ 293916 h 562999"/>
                <a:gd name="connsiteX0" fmla="*/ 0 w 1813832"/>
                <a:gd name="connsiteY0" fmla="*/ 292556 h 559255"/>
                <a:gd name="connsiteX1" fmla="*/ 246290 w 1813832"/>
                <a:gd name="connsiteY1" fmla="*/ 552451 h 559255"/>
                <a:gd name="connsiteX2" fmla="*/ 523876 w 1813832"/>
                <a:gd name="connsiteY2" fmla="*/ 1 h 559255"/>
                <a:gd name="connsiteX3" fmla="*/ 804183 w 1813832"/>
                <a:gd name="connsiteY3" fmla="*/ 559254 h 559255"/>
                <a:gd name="connsiteX4" fmla="*/ 1084491 w 1813832"/>
                <a:gd name="connsiteY4" fmla="*/ 5445 h 559255"/>
                <a:gd name="connsiteX5" fmla="*/ 1364797 w 1813832"/>
                <a:gd name="connsiteY5" fmla="*/ 556534 h 559255"/>
                <a:gd name="connsiteX6" fmla="*/ 1605645 w 1813832"/>
                <a:gd name="connsiteY6" fmla="*/ 310246 h 559255"/>
                <a:gd name="connsiteX7" fmla="*/ 1813832 w 1813832"/>
                <a:gd name="connsiteY7" fmla="*/ 293916 h 5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832" h="559255" extrusionOk="0">
                  <a:moveTo>
                    <a:pt x="0" y="292556"/>
                  </a:moveTo>
                  <a:cubicBezTo>
                    <a:pt x="56016" y="289380"/>
                    <a:pt x="158977" y="552224"/>
                    <a:pt x="246290" y="552451"/>
                  </a:cubicBezTo>
                  <a:cubicBezTo>
                    <a:pt x="333603" y="552678"/>
                    <a:pt x="430894" y="-1133"/>
                    <a:pt x="523876" y="1"/>
                  </a:cubicBezTo>
                  <a:cubicBezTo>
                    <a:pt x="616858" y="1135"/>
                    <a:pt x="710747" y="558347"/>
                    <a:pt x="804183" y="559254"/>
                  </a:cubicBezTo>
                  <a:cubicBezTo>
                    <a:pt x="897619" y="560161"/>
                    <a:pt x="991055" y="5898"/>
                    <a:pt x="1084491" y="5445"/>
                  </a:cubicBezTo>
                  <a:cubicBezTo>
                    <a:pt x="1177927" y="4992"/>
                    <a:pt x="1253445" y="551999"/>
                    <a:pt x="1364797" y="556534"/>
                  </a:cubicBezTo>
                  <a:cubicBezTo>
                    <a:pt x="1476149" y="561069"/>
                    <a:pt x="1526723" y="343131"/>
                    <a:pt x="1605645" y="310246"/>
                  </a:cubicBezTo>
                  <a:cubicBezTo>
                    <a:pt x="1684567" y="277361"/>
                    <a:pt x="1813832" y="293916"/>
                    <a:pt x="1813832" y="293916"/>
                  </a:cubicBezTo>
                </a:path>
              </a:pathLst>
            </a:cu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lang="en-GB"/>
            </a:p>
          </p:txBody>
        </p:sp>
        <p:sp>
          <p:nvSpPr>
            <p:cNvPr id="63" name="TextBox 62">
              <a:extLst>
                <a:ext uri="{FF2B5EF4-FFF2-40B4-BE49-F238E27FC236}">
                  <a16:creationId xmlns:a16="http://schemas.microsoft.com/office/drawing/2014/main" id="{72F3636C-0A41-4412-A23E-E08E1DDF738E}"/>
                </a:ext>
              </a:extLst>
            </p:cNvPr>
            <p:cNvSpPr txBox="1"/>
            <p:nvPr/>
          </p:nvSpPr>
          <p:spPr bwMode="auto">
            <a:xfrm>
              <a:off x="10753402" y="4224231"/>
              <a:ext cx="715132" cy="307777"/>
            </a:xfrm>
            <a:prstGeom prst="rect">
              <a:avLst/>
            </a:prstGeom>
            <a:noFill/>
          </p:spPr>
          <p:txBody>
            <a:bodyPr wrap="none" rtlCol="0">
              <a:spAutoFit/>
            </a:bodyPr>
            <a:lstStyle/>
            <a:p>
              <a:pPr>
                <a:defRPr/>
              </a:pPr>
              <a:r>
                <a:rPr lang="en-GB" sz="1400" i="1">
                  <a:solidFill>
                    <a:srgbClr val="FF0000"/>
                  </a:solidFill>
                </a:rPr>
                <a:t>Photon</a:t>
              </a:r>
              <a:endParaRPr lang="en-GB"/>
            </a:p>
          </p:txBody>
        </p:sp>
        <p:sp>
          <p:nvSpPr>
            <p:cNvPr id="64" name="Oval 63">
              <a:extLst>
                <a:ext uri="{FF2B5EF4-FFF2-40B4-BE49-F238E27FC236}">
                  <a16:creationId xmlns:a16="http://schemas.microsoft.com/office/drawing/2014/main" id="{0F4FA906-5D22-41F6-A0F4-7A10344A9EDF}"/>
                </a:ext>
              </a:extLst>
            </p:cNvPr>
            <p:cNvSpPr/>
            <p:nvPr/>
          </p:nvSpPr>
          <p:spPr bwMode="auto">
            <a:xfrm>
              <a:off x="9734328" y="3316159"/>
              <a:ext cx="112841" cy="112841"/>
            </a:xfrm>
            <a:prstGeom prst="ellipse">
              <a:avLst/>
            </a:prstGeom>
            <a:solidFill>
              <a:srgbClr val="ED7D31">
                <a:alpha val="50196"/>
              </a:srgbClr>
            </a:solidFill>
            <a:ln>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cxnSp>
          <p:nvCxnSpPr>
            <p:cNvPr id="65" name="Straight Arrow Connector 64">
              <a:extLst>
                <a:ext uri="{FF2B5EF4-FFF2-40B4-BE49-F238E27FC236}">
                  <a16:creationId xmlns:a16="http://schemas.microsoft.com/office/drawing/2014/main" id="{9A2F9700-8D05-4AB4-8CBC-B598757CFC0F}"/>
                </a:ext>
              </a:extLst>
            </p:cNvPr>
            <p:cNvCxnSpPr>
              <a:cxnSpLocks/>
            </p:cNvCxnSpPr>
            <p:nvPr/>
          </p:nvCxnSpPr>
          <p:spPr bwMode="auto">
            <a:xfrm flipH="1" flipV="1">
              <a:off x="9922934" y="3429001"/>
              <a:ext cx="555799" cy="16420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0FF089B-6859-4002-8028-C0767853CCCA}"/>
                </a:ext>
              </a:extLst>
            </p:cNvPr>
            <p:cNvSpPr/>
            <p:nvPr/>
          </p:nvSpPr>
          <p:spPr bwMode="auto">
            <a:xfrm>
              <a:off x="10620710" y="4775309"/>
              <a:ext cx="112841" cy="112841"/>
            </a:xfrm>
            <a:prstGeom prst="ellipse">
              <a:avLst/>
            </a:prstGeom>
            <a:solidFill>
              <a:srgbClr val="ED7D31">
                <a:alpha val="50196"/>
              </a:srgbClr>
            </a:solidFill>
            <a:ln>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cxnSp>
          <p:nvCxnSpPr>
            <p:cNvPr id="67" name="Straight Arrow Connector 66">
              <a:extLst>
                <a:ext uri="{FF2B5EF4-FFF2-40B4-BE49-F238E27FC236}">
                  <a16:creationId xmlns:a16="http://schemas.microsoft.com/office/drawing/2014/main" id="{9FE6235F-8462-4F9E-9969-84C6F661FEB8}"/>
                </a:ext>
              </a:extLst>
            </p:cNvPr>
            <p:cNvCxnSpPr>
              <a:cxnSpLocks/>
            </p:cNvCxnSpPr>
            <p:nvPr/>
          </p:nvCxnSpPr>
          <p:spPr bwMode="auto">
            <a:xfrm flipV="1">
              <a:off x="9918812" y="4960093"/>
              <a:ext cx="555799" cy="16420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8548FAC-D304-4AF5-8287-3BFAC47E8F78}"/>
                </a:ext>
              </a:extLst>
            </p:cNvPr>
            <p:cNvSpPr/>
            <p:nvPr/>
          </p:nvSpPr>
          <p:spPr bwMode="auto">
            <a:xfrm>
              <a:off x="9824195" y="5135617"/>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sp>
          <p:nvSpPr>
            <p:cNvPr id="69" name="Oval 68">
              <a:extLst>
                <a:ext uri="{FF2B5EF4-FFF2-40B4-BE49-F238E27FC236}">
                  <a16:creationId xmlns:a16="http://schemas.microsoft.com/office/drawing/2014/main" id="{A594CAD9-E540-4C92-8483-193D869E2C64}"/>
                </a:ext>
              </a:extLst>
            </p:cNvPr>
            <p:cNvSpPr/>
            <p:nvPr/>
          </p:nvSpPr>
          <p:spPr bwMode="auto">
            <a:xfrm>
              <a:off x="10314565" y="3645717"/>
              <a:ext cx="112841" cy="11284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a:p>
          </p:txBody>
        </p:sp>
      </p:grpSp>
      <p:sp>
        <p:nvSpPr>
          <p:cNvPr id="3" name="Rectangle 2">
            <a:extLst>
              <a:ext uri="{FF2B5EF4-FFF2-40B4-BE49-F238E27FC236}">
                <a16:creationId xmlns:a16="http://schemas.microsoft.com/office/drawing/2014/main" id="{99B7F947-A658-4CCC-BD90-50642EC91662}"/>
              </a:ext>
            </a:extLst>
          </p:cNvPr>
          <p:cNvSpPr/>
          <p:nvPr/>
        </p:nvSpPr>
        <p:spPr>
          <a:xfrm>
            <a:off x="5719948" y="3234047"/>
            <a:ext cx="2957279" cy="248985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619158E2-3188-451B-820A-BFF96B638A76}"/>
              </a:ext>
            </a:extLst>
          </p:cNvPr>
          <p:cNvSpPr/>
          <p:nvPr/>
        </p:nvSpPr>
        <p:spPr>
          <a:xfrm>
            <a:off x="8866945" y="3234047"/>
            <a:ext cx="2957279" cy="248985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E99FC692-C24D-473F-8DC5-58B8F2C4BBF1}"/>
              </a:ext>
            </a:extLst>
          </p:cNvPr>
          <p:cNvSpPr>
            <a:spLocks noGrp="1"/>
          </p:cNvSpPr>
          <p:nvPr>
            <p:ph type="sldNum" sz="quarter" idx="10"/>
          </p:nvPr>
        </p:nvSpPr>
        <p:spPr/>
        <p:txBody>
          <a:bodyPr/>
          <a:lstStyle/>
          <a:p>
            <a:pPr algn="ctr"/>
            <a:fld id="{12D39EAA-4E28-463F-9825-0792C837FE92}" type="slidenum">
              <a:rPr lang="en-GB" smtClean="0"/>
              <a:pPr algn="ctr"/>
              <a:t>5</a:t>
            </a:fld>
            <a:r>
              <a:rPr lang="en-GB"/>
              <a:t> / 52</a:t>
            </a:r>
            <a:endParaRPr lang="en-GB" dirty="0"/>
          </a:p>
        </p:txBody>
      </p:sp>
    </p:spTree>
    <p:extLst>
      <p:ext uri="{BB962C8B-B14F-4D97-AF65-F5344CB8AC3E}">
        <p14:creationId xmlns:p14="http://schemas.microsoft.com/office/powerpoint/2010/main" val="1305878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16E35-E6B5-4F0D-A610-42C2845198CC}"/>
              </a:ext>
            </a:extLst>
          </p:cNvPr>
          <p:cNvSpPr>
            <a:spLocks noGrp="1"/>
          </p:cNvSpPr>
          <p:nvPr>
            <p:ph type="title"/>
          </p:nvPr>
        </p:nvSpPr>
        <p:spPr>
          <a:xfrm>
            <a:off x="179999" y="180000"/>
            <a:ext cx="11825035" cy="757130"/>
          </a:xfrm>
        </p:spPr>
        <p:txBody>
          <a:bodyPr/>
          <a:lstStyle/>
          <a:p>
            <a:r>
              <a:rPr lang="en-GB" dirty="0"/>
              <a:t>Be Careful on Web Info</a:t>
            </a:r>
          </a:p>
        </p:txBody>
      </p:sp>
      <p:pic>
        <p:nvPicPr>
          <p:cNvPr id="10" name="Picture 9">
            <a:extLst>
              <a:ext uri="{FF2B5EF4-FFF2-40B4-BE49-F238E27FC236}">
                <a16:creationId xmlns:a16="http://schemas.microsoft.com/office/drawing/2014/main" id="{CC13667A-E870-4327-B82F-3164EB085146}"/>
              </a:ext>
            </a:extLst>
          </p:cNvPr>
          <p:cNvPicPr>
            <a:picLocks noChangeAspect="1"/>
          </p:cNvPicPr>
          <p:nvPr/>
        </p:nvPicPr>
        <p:blipFill>
          <a:blip r:embed="rId2"/>
          <a:stretch>
            <a:fillRect/>
          </a:stretch>
        </p:blipFill>
        <p:spPr>
          <a:xfrm>
            <a:off x="851252" y="1195370"/>
            <a:ext cx="10482528" cy="4467260"/>
          </a:xfrm>
          <a:prstGeom prst="rect">
            <a:avLst/>
          </a:prstGeom>
        </p:spPr>
      </p:pic>
      <p:sp>
        <p:nvSpPr>
          <p:cNvPr id="3" name="Slide Number Placeholder 2">
            <a:extLst>
              <a:ext uri="{FF2B5EF4-FFF2-40B4-BE49-F238E27FC236}">
                <a16:creationId xmlns:a16="http://schemas.microsoft.com/office/drawing/2014/main" id="{3CCB3D36-B89D-4668-9A04-A436C39A06B1}"/>
              </a:ext>
            </a:extLst>
          </p:cNvPr>
          <p:cNvSpPr>
            <a:spLocks noGrp="1"/>
          </p:cNvSpPr>
          <p:nvPr>
            <p:ph type="sldNum" sz="quarter" idx="10"/>
          </p:nvPr>
        </p:nvSpPr>
        <p:spPr/>
        <p:txBody>
          <a:bodyPr/>
          <a:lstStyle/>
          <a:p>
            <a:pPr algn="ctr"/>
            <a:fld id="{12D39EAA-4E28-463F-9825-0792C837FE92}" type="slidenum">
              <a:rPr lang="en-GB" smtClean="0"/>
              <a:pPr algn="ctr"/>
              <a:t>50</a:t>
            </a:fld>
            <a:r>
              <a:rPr lang="en-GB"/>
              <a:t> / 52</a:t>
            </a:r>
            <a:endParaRPr lang="en-GB" dirty="0"/>
          </a:p>
        </p:txBody>
      </p:sp>
    </p:spTree>
    <p:extLst>
      <p:ext uri="{BB962C8B-B14F-4D97-AF65-F5344CB8AC3E}">
        <p14:creationId xmlns:p14="http://schemas.microsoft.com/office/powerpoint/2010/main" val="877314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C25E-5131-4E63-8D94-19BE5FF4EAB6}"/>
              </a:ext>
            </a:extLst>
          </p:cNvPr>
          <p:cNvSpPr>
            <a:spLocks noGrp="1"/>
          </p:cNvSpPr>
          <p:nvPr>
            <p:ph type="title"/>
          </p:nvPr>
        </p:nvSpPr>
        <p:spPr>
          <a:xfrm>
            <a:off x="179999" y="180000"/>
            <a:ext cx="11825035" cy="757130"/>
          </a:xfrm>
        </p:spPr>
        <p:txBody>
          <a:bodyPr/>
          <a:lstStyle/>
          <a:p>
            <a:r>
              <a:rPr lang="en-GB" dirty="0"/>
              <a:t>It Is Not Really True</a:t>
            </a:r>
          </a:p>
        </p:txBody>
      </p:sp>
      <p:pic>
        <p:nvPicPr>
          <p:cNvPr id="3" name="Picture 2">
            <a:extLst>
              <a:ext uri="{FF2B5EF4-FFF2-40B4-BE49-F238E27FC236}">
                <a16:creationId xmlns:a16="http://schemas.microsoft.com/office/drawing/2014/main" id="{E762148F-7665-4898-A38B-7375F86FC57C}"/>
              </a:ext>
            </a:extLst>
          </p:cNvPr>
          <p:cNvPicPr>
            <a:picLocks noChangeAspect="1"/>
          </p:cNvPicPr>
          <p:nvPr/>
        </p:nvPicPr>
        <p:blipFill>
          <a:blip r:embed="rId2">
            <a:clrChange>
              <a:clrFrom>
                <a:srgbClr val="FFFFFF"/>
              </a:clrFrom>
              <a:clrTo>
                <a:srgbClr val="FFFFFF">
                  <a:alpha val="0"/>
                </a:srgbClr>
              </a:clrTo>
            </a:clrChange>
          </a:blip>
          <a:stretch/>
        </p:blipFill>
        <p:spPr bwMode="auto">
          <a:xfrm>
            <a:off x="1300670" y="1321637"/>
            <a:ext cx="9583691" cy="4214725"/>
          </a:xfrm>
          <a:prstGeom prst="rect">
            <a:avLst/>
          </a:prstGeom>
        </p:spPr>
      </p:pic>
      <p:sp>
        <p:nvSpPr>
          <p:cNvPr id="5" name="Slide Number Placeholder 4">
            <a:extLst>
              <a:ext uri="{FF2B5EF4-FFF2-40B4-BE49-F238E27FC236}">
                <a16:creationId xmlns:a16="http://schemas.microsoft.com/office/drawing/2014/main" id="{84DF0B4D-C902-4863-A09D-C3A4319C482E}"/>
              </a:ext>
            </a:extLst>
          </p:cNvPr>
          <p:cNvSpPr>
            <a:spLocks noGrp="1"/>
          </p:cNvSpPr>
          <p:nvPr>
            <p:ph type="sldNum" sz="quarter" idx="10"/>
          </p:nvPr>
        </p:nvSpPr>
        <p:spPr/>
        <p:txBody>
          <a:bodyPr/>
          <a:lstStyle/>
          <a:p>
            <a:pPr algn="ctr"/>
            <a:fld id="{12D39EAA-4E28-463F-9825-0792C837FE92}" type="slidenum">
              <a:rPr lang="en-GB" smtClean="0"/>
              <a:pPr algn="ctr"/>
              <a:t>51</a:t>
            </a:fld>
            <a:r>
              <a:rPr lang="en-GB"/>
              <a:t> / 52</a:t>
            </a:r>
            <a:endParaRPr lang="en-GB" dirty="0"/>
          </a:p>
        </p:txBody>
      </p:sp>
    </p:spTree>
    <p:extLst>
      <p:ext uri="{BB962C8B-B14F-4D97-AF65-F5344CB8AC3E}">
        <p14:creationId xmlns:p14="http://schemas.microsoft.com/office/powerpoint/2010/main" val="2509324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DE87-A021-49D5-9F04-52E1ABC1E90C}"/>
              </a:ext>
            </a:extLst>
          </p:cNvPr>
          <p:cNvSpPr>
            <a:spLocks noGrp="1"/>
          </p:cNvSpPr>
          <p:nvPr>
            <p:ph type="title"/>
          </p:nvPr>
        </p:nvSpPr>
        <p:spPr>
          <a:xfrm>
            <a:off x="179999" y="180000"/>
            <a:ext cx="11825035" cy="757130"/>
          </a:xfrm>
        </p:spPr>
        <p:txBody>
          <a:bodyPr/>
          <a:lstStyle/>
          <a:p>
            <a:r>
              <a:rPr lang="en-GB"/>
              <a:t>Conclusions</a:t>
            </a:r>
          </a:p>
        </p:txBody>
      </p:sp>
      <p:grpSp>
        <p:nvGrpSpPr>
          <p:cNvPr id="7" name="Group 6">
            <a:extLst>
              <a:ext uri="{FF2B5EF4-FFF2-40B4-BE49-F238E27FC236}">
                <a16:creationId xmlns:a16="http://schemas.microsoft.com/office/drawing/2014/main" id="{BF7E6CE9-68B1-4BB2-AD20-98793C53D6CF}"/>
              </a:ext>
            </a:extLst>
          </p:cNvPr>
          <p:cNvGrpSpPr/>
          <p:nvPr/>
        </p:nvGrpSpPr>
        <p:grpSpPr>
          <a:xfrm>
            <a:off x="2858704" y="2169074"/>
            <a:ext cx="6474593" cy="2519853"/>
            <a:chOff x="2695699" y="1757548"/>
            <a:chExt cx="6474593" cy="2519853"/>
          </a:xfrm>
        </p:grpSpPr>
        <p:sp>
          <p:nvSpPr>
            <p:cNvPr id="3" name="TextBox 2">
              <a:extLst>
                <a:ext uri="{FF2B5EF4-FFF2-40B4-BE49-F238E27FC236}">
                  <a16:creationId xmlns:a16="http://schemas.microsoft.com/office/drawing/2014/main" id="{0D3CD21E-38E7-4680-9397-572098C3D530}"/>
                </a:ext>
              </a:extLst>
            </p:cNvPr>
            <p:cNvSpPr txBox="1"/>
            <p:nvPr/>
          </p:nvSpPr>
          <p:spPr>
            <a:xfrm>
              <a:off x="2695699" y="1757548"/>
              <a:ext cx="6474593" cy="400110"/>
            </a:xfrm>
            <a:prstGeom prst="rect">
              <a:avLst/>
            </a:prstGeom>
            <a:noFill/>
          </p:spPr>
          <p:txBody>
            <a:bodyPr wrap="none" rtlCol="0">
              <a:spAutoFit/>
            </a:bodyPr>
            <a:lstStyle/>
            <a:p>
              <a:r>
                <a:rPr lang="en-GB" sz="2000" dirty="0"/>
                <a:t>Overview on laser oscillator, amplification and MOPA system</a:t>
              </a:r>
            </a:p>
          </p:txBody>
        </p:sp>
        <p:sp>
          <p:nvSpPr>
            <p:cNvPr id="4" name="TextBox 3">
              <a:extLst>
                <a:ext uri="{FF2B5EF4-FFF2-40B4-BE49-F238E27FC236}">
                  <a16:creationId xmlns:a16="http://schemas.microsoft.com/office/drawing/2014/main" id="{77692D11-029D-4ED2-91AA-11F242AF56D1}"/>
                </a:ext>
              </a:extLst>
            </p:cNvPr>
            <p:cNvSpPr txBox="1"/>
            <p:nvPr/>
          </p:nvSpPr>
          <p:spPr>
            <a:xfrm>
              <a:off x="2695699" y="2464129"/>
              <a:ext cx="2728889" cy="400110"/>
            </a:xfrm>
            <a:prstGeom prst="rect">
              <a:avLst/>
            </a:prstGeom>
            <a:noFill/>
          </p:spPr>
          <p:txBody>
            <a:bodyPr wrap="none" rtlCol="0">
              <a:spAutoFit/>
            </a:bodyPr>
            <a:lstStyle/>
            <a:p>
              <a:r>
                <a:rPr lang="en-GB" sz="2000"/>
                <a:t>Common optical devices</a:t>
              </a:r>
            </a:p>
          </p:txBody>
        </p:sp>
        <p:sp>
          <p:nvSpPr>
            <p:cNvPr id="5" name="TextBox 4">
              <a:extLst>
                <a:ext uri="{FF2B5EF4-FFF2-40B4-BE49-F238E27FC236}">
                  <a16:creationId xmlns:a16="http://schemas.microsoft.com/office/drawing/2014/main" id="{F4917983-9AA2-47B1-BE42-A69F95117E90}"/>
                </a:ext>
              </a:extLst>
            </p:cNvPr>
            <p:cNvSpPr txBox="1"/>
            <p:nvPr/>
          </p:nvSpPr>
          <p:spPr>
            <a:xfrm>
              <a:off x="2695699" y="3170710"/>
              <a:ext cx="2968377" cy="400110"/>
            </a:xfrm>
            <a:prstGeom prst="rect">
              <a:avLst/>
            </a:prstGeom>
            <a:noFill/>
          </p:spPr>
          <p:txBody>
            <a:bodyPr wrap="none" rtlCol="0">
              <a:spAutoFit/>
            </a:bodyPr>
            <a:lstStyle/>
            <a:p>
              <a:r>
                <a:rPr lang="en-GB" sz="2000"/>
                <a:t>SHG and nonlinear crystals</a:t>
              </a:r>
            </a:p>
          </p:txBody>
        </p:sp>
        <p:sp>
          <p:nvSpPr>
            <p:cNvPr id="6" name="TextBox 5">
              <a:extLst>
                <a:ext uri="{FF2B5EF4-FFF2-40B4-BE49-F238E27FC236}">
                  <a16:creationId xmlns:a16="http://schemas.microsoft.com/office/drawing/2014/main" id="{9FB2AF9B-D050-4166-9E00-C2CAFBCC1F5F}"/>
                </a:ext>
              </a:extLst>
            </p:cNvPr>
            <p:cNvSpPr txBox="1"/>
            <p:nvPr/>
          </p:nvSpPr>
          <p:spPr>
            <a:xfrm>
              <a:off x="2695699" y="3877291"/>
              <a:ext cx="2131096" cy="400110"/>
            </a:xfrm>
            <a:prstGeom prst="rect">
              <a:avLst/>
            </a:prstGeom>
            <a:noFill/>
          </p:spPr>
          <p:txBody>
            <a:bodyPr wrap="none" rtlCol="0">
              <a:spAutoFit/>
            </a:bodyPr>
            <a:lstStyle/>
            <a:p>
              <a:r>
                <a:rPr lang="en-GB" sz="2000"/>
                <a:t>Brillouin Instability</a:t>
              </a:r>
            </a:p>
          </p:txBody>
        </p:sp>
      </p:grpSp>
      <p:sp>
        <p:nvSpPr>
          <p:cNvPr id="9" name="Slide Number Placeholder 8">
            <a:extLst>
              <a:ext uri="{FF2B5EF4-FFF2-40B4-BE49-F238E27FC236}">
                <a16:creationId xmlns:a16="http://schemas.microsoft.com/office/drawing/2014/main" id="{F91F0391-E868-4276-8B7D-301E44345288}"/>
              </a:ext>
            </a:extLst>
          </p:cNvPr>
          <p:cNvSpPr>
            <a:spLocks noGrp="1"/>
          </p:cNvSpPr>
          <p:nvPr>
            <p:ph type="sldNum" sz="quarter" idx="10"/>
          </p:nvPr>
        </p:nvSpPr>
        <p:spPr/>
        <p:txBody>
          <a:bodyPr/>
          <a:lstStyle/>
          <a:p>
            <a:pPr algn="ctr"/>
            <a:fld id="{12D39EAA-4E28-463F-9825-0792C837FE92}" type="slidenum">
              <a:rPr lang="en-GB" smtClean="0"/>
              <a:pPr algn="ctr"/>
              <a:t>52</a:t>
            </a:fld>
            <a:r>
              <a:rPr lang="en-GB"/>
              <a:t> / 52</a:t>
            </a:r>
            <a:endParaRPr lang="en-GB" dirty="0"/>
          </a:p>
        </p:txBody>
      </p:sp>
    </p:spTree>
    <p:extLst>
      <p:ext uri="{BB962C8B-B14F-4D97-AF65-F5344CB8AC3E}">
        <p14:creationId xmlns:p14="http://schemas.microsoft.com/office/powerpoint/2010/main" val="296939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6127-D84F-47F5-AFE8-C5166DF7545A}"/>
              </a:ext>
            </a:extLst>
          </p:cNvPr>
          <p:cNvSpPr>
            <a:spLocks noGrp="1"/>
          </p:cNvSpPr>
          <p:nvPr>
            <p:ph type="title"/>
          </p:nvPr>
        </p:nvSpPr>
        <p:spPr>
          <a:xfrm>
            <a:off x="179999" y="180000"/>
            <a:ext cx="11825035" cy="757130"/>
          </a:xfrm>
        </p:spPr>
        <p:txBody>
          <a:bodyPr/>
          <a:lstStyle/>
          <a:p>
            <a:r>
              <a:rPr lang="en-GB"/>
              <a:t>Small Signal Gain and Saturated Gain</a:t>
            </a:r>
          </a:p>
        </p:txBody>
      </p:sp>
      <p:grpSp>
        <p:nvGrpSpPr>
          <p:cNvPr id="26" name="Group 25">
            <a:extLst>
              <a:ext uri="{FF2B5EF4-FFF2-40B4-BE49-F238E27FC236}">
                <a16:creationId xmlns:a16="http://schemas.microsoft.com/office/drawing/2014/main" id="{1B326505-DB81-41FC-BFA9-101ABD59DF7A}"/>
              </a:ext>
            </a:extLst>
          </p:cNvPr>
          <p:cNvGrpSpPr/>
          <p:nvPr/>
        </p:nvGrpSpPr>
        <p:grpSpPr>
          <a:xfrm>
            <a:off x="925514" y="1356158"/>
            <a:ext cx="10340973" cy="4145685"/>
            <a:chOff x="835232" y="1440873"/>
            <a:chExt cx="10340973" cy="4145685"/>
          </a:xfrm>
        </p:grpSpPr>
        <p:grpSp>
          <p:nvGrpSpPr>
            <p:cNvPr id="25" name="Group 24">
              <a:extLst>
                <a:ext uri="{FF2B5EF4-FFF2-40B4-BE49-F238E27FC236}">
                  <a16:creationId xmlns:a16="http://schemas.microsoft.com/office/drawing/2014/main" id="{7B41EAE4-C5FB-4A1F-B9EF-F053DF6F4E61}"/>
                </a:ext>
              </a:extLst>
            </p:cNvPr>
            <p:cNvGrpSpPr/>
            <p:nvPr/>
          </p:nvGrpSpPr>
          <p:grpSpPr>
            <a:xfrm>
              <a:off x="835232" y="1440873"/>
              <a:ext cx="10340973" cy="4145685"/>
              <a:chOff x="835232" y="1440873"/>
              <a:chExt cx="10340973" cy="4145685"/>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65A270-4C1C-4938-B81E-CFEB579AF9AB}"/>
                      </a:ext>
                    </a:extLst>
                  </p:cNvPr>
                  <p:cNvSpPr txBox="1"/>
                  <p:nvPr/>
                </p:nvSpPr>
                <p:spPr>
                  <a:xfrm>
                    <a:off x="835232" y="1440873"/>
                    <a:ext cx="5532990" cy="369332"/>
                  </a:xfrm>
                  <a:prstGeom prst="rect">
                    <a:avLst/>
                  </a:prstGeom>
                  <a:noFill/>
                </p:spPr>
                <p:txBody>
                  <a:bodyPr wrap="none" rtlCol="0">
                    <a:spAutoFit/>
                  </a:bodyPr>
                  <a:lstStyle/>
                  <a:p>
                    <a:r>
                      <a:rPr lang="en-GB" dirty="0"/>
                      <a:t>The lifetime of excited state is called fluorescence time </a:t>
                    </a:r>
                    <a14:m>
                      <m:oMath xmlns:m="http://schemas.openxmlformats.org/officeDocument/2006/math">
                        <m:r>
                          <a:rPr lang="en-GB" b="0" i="1" smtClean="0">
                            <a:latin typeface="Cambria Math" panose="02040503050406030204" pitchFamily="18" charset="0"/>
                          </a:rPr>
                          <m:t>𝜏</m:t>
                        </m:r>
                      </m:oMath>
                    </a14:m>
                    <a:endParaRPr lang="en-GB" dirty="0"/>
                  </a:p>
                </p:txBody>
              </p:sp>
            </mc:Choice>
            <mc:Fallback xmlns="">
              <p:sp>
                <p:nvSpPr>
                  <p:cNvPr id="3" name="TextBox 2">
                    <a:extLst>
                      <a:ext uri="{FF2B5EF4-FFF2-40B4-BE49-F238E27FC236}">
                        <a16:creationId xmlns:a16="http://schemas.microsoft.com/office/drawing/2014/main" id="{0865A270-4C1C-4938-B81E-CFEB579AF9AB}"/>
                      </a:ext>
                    </a:extLst>
                  </p:cNvPr>
                  <p:cNvSpPr txBox="1">
                    <a:spLocks noRot="1" noChangeAspect="1" noMove="1" noResize="1" noEditPoints="1" noAdjustHandles="1" noChangeArrowheads="1" noChangeShapeType="1" noTextEdit="1"/>
                  </p:cNvSpPr>
                  <p:nvPr/>
                </p:nvSpPr>
                <p:spPr>
                  <a:xfrm>
                    <a:off x="835232" y="1440873"/>
                    <a:ext cx="5532990" cy="369332"/>
                  </a:xfrm>
                  <a:prstGeom prst="rect">
                    <a:avLst/>
                  </a:prstGeom>
                  <a:blipFill>
                    <a:blip r:embed="rId2"/>
                    <a:stretch>
                      <a:fillRect l="-992"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C94F4A-96E3-4854-90F3-57172E8E72F8}"/>
                      </a:ext>
                    </a:extLst>
                  </p:cNvPr>
                  <p:cNvSpPr txBox="1"/>
                  <p:nvPr/>
                </p:nvSpPr>
                <p:spPr>
                  <a:xfrm>
                    <a:off x="835232" y="2141516"/>
                    <a:ext cx="10340973" cy="986424"/>
                  </a:xfrm>
                  <a:prstGeom prst="rect">
                    <a:avLst/>
                  </a:prstGeom>
                  <a:noFill/>
                </p:spPr>
                <p:txBody>
                  <a:bodyPr wrap="square" rtlCol="0">
                    <a:spAutoFit/>
                  </a:bodyPr>
                  <a:lstStyle/>
                  <a:p>
                    <a:r>
                      <a:rPr lang="en-GB"/>
                      <a:t>The small signal gain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0</m:t>
                            </m:r>
                          </m:sub>
                        </m:sSub>
                      </m:oMath>
                    </a14:m>
                    <a:r>
                      <a:rPr lang="en-GB"/>
                      <a:t> of an amplifier is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𝑔</m:t>
                            </m:r>
                          </m:e>
                          <m:sub>
                            <m:r>
                              <a:rPr lang="en-GB" i="1" smtClean="0">
                                <a:latin typeface="Cambria Math" panose="02040503050406030204" pitchFamily="18" charset="0"/>
                              </a:rPr>
                              <m:t>0</m:t>
                            </m:r>
                          </m:sub>
                        </m:sSub>
                        <m:r>
                          <a:rPr lang="en-GB" i="1" smtClean="0">
                            <a:latin typeface="Cambria Math" panose="02040503050406030204" pitchFamily="18" charset="0"/>
                          </a:rPr>
                          <m:t>=</m:t>
                        </m:r>
                        <m:func>
                          <m:funcPr>
                            <m:ctrlPr>
                              <a:rPr lang="en-GB" i="1" smtClean="0">
                                <a:latin typeface="Cambria Math" panose="02040503050406030204" pitchFamily="18" charset="0"/>
                              </a:rPr>
                            </m:ctrlPr>
                          </m:funcPr>
                          <m:fName>
                            <m:r>
                              <m:rPr>
                                <m:sty m:val="p"/>
                              </m:rPr>
                              <a:rPr lang="en-GB" smtClean="0">
                                <a:latin typeface="Cambria Math" panose="02040503050406030204" pitchFamily="18" charset="0"/>
                              </a:rPr>
                              <m:t>exp</m:t>
                            </m:r>
                          </m:fName>
                          <m:e>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i="1" smtClean="0">
                                            <a:latin typeface="Cambria Math" panose="02040503050406030204" pitchFamily="18" charset="0"/>
                                          </a:rPr>
                                          <m:t>𝐽</m:t>
                                        </m:r>
                                      </m:e>
                                      <m:sub>
                                        <m:r>
                                          <a:rPr lang="en-GB" i="1" smtClean="0">
                                            <a:latin typeface="Cambria Math" panose="02040503050406030204" pitchFamily="18" charset="0"/>
                                          </a:rPr>
                                          <m:t>𝑠𝑡𝑜</m:t>
                                        </m:r>
                                      </m:sub>
                                    </m:sSub>
                                  </m:num>
                                  <m:den>
                                    <m:sSub>
                                      <m:sSubPr>
                                        <m:ctrlPr>
                                          <a:rPr lang="en-GB" i="1" smtClean="0">
                                            <a:latin typeface="Cambria Math" panose="02040503050406030204" pitchFamily="18" charset="0"/>
                                          </a:rPr>
                                        </m:ctrlPr>
                                      </m:sSubPr>
                                      <m:e>
                                        <m:r>
                                          <a:rPr lang="en-GB" i="1" smtClean="0">
                                            <a:latin typeface="Cambria Math" panose="02040503050406030204" pitchFamily="18" charset="0"/>
                                          </a:rPr>
                                          <m:t>𝐽</m:t>
                                        </m:r>
                                      </m:e>
                                      <m:sub>
                                        <m:r>
                                          <a:rPr lang="en-GB" i="1" smtClean="0">
                                            <a:latin typeface="Cambria Math" panose="02040503050406030204" pitchFamily="18" charset="0"/>
                                          </a:rPr>
                                          <m:t>𝑠𝑎𝑡</m:t>
                                        </m:r>
                                      </m:sub>
                                    </m:sSub>
                                  </m:den>
                                </m:f>
                              </m:e>
                            </m:d>
                          </m:e>
                        </m:func>
                      </m:oMath>
                    </a14:m>
                    <a:r>
                      <a:rPr lang="en-GB"/>
                      <a:t>, where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𝑠𝑡𝑜</m:t>
                            </m:r>
                          </m:sub>
                        </m:sSub>
                      </m:oMath>
                    </a14:m>
                    <a:r>
                      <a:rPr lang="en-GB"/>
                      <a:t> is the store fluence in the amplifier,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𝑠𝑎𝑡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ℏ</m:t>
                            </m:r>
                            <m:r>
                              <a:rPr lang="en-GB" b="0" i="1" smtClean="0">
                                <a:latin typeface="Cambria Math" panose="02040503050406030204" pitchFamily="18" charset="0"/>
                                <a:ea typeface="Cambria Math" panose="02040503050406030204" pitchFamily="18" charset="0"/>
                              </a:rPr>
                              <m:t>𝜔</m:t>
                            </m:r>
                          </m:num>
                          <m:den>
                            <m:r>
                              <a:rPr lang="en-GB" i="1" smtClean="0">
                                <a:latin typeface="Cambria Math" panose="02040503050406030204" pitchFamily="18" charset="0"/>
                              </a:rPr>
                              <m:t>𝜎</m:t>
                            </m:r>
                          </m:den>
                        </m:f>
                      </m:oMath>
                    </a14:m>
                    <a:r>
                      <a:rPr lang="en-GB"/>
                      <a:t> is the saturation fluence and </a:t>
                    </a:r>
                    <a14:m>
                      <m:oMath xmlns:m="http://schemas.openxmlformats.org/officeDocument/2006/math">
                        <m:r>
                          <a:rPr lang="en-GB" b="0" i="1" smtClean="0">
                            <a:latin typeface="Cambria Math" panose="02040503050406030204" pitchFamily="18" charset="0"/>
                          </a:rPr>
                          <m:t>𝜎</m:t>
                        </m:r>
                      </m:oMath>
                    </a14:m>
                    <a:r>
                      <a:rPr lang="en-GB"/>
                      <a:t> is the transition cross section</a:t>
                    </a:r>
                  </a:p>
                </p:txBody>
              </p:sp>
            </mc:Choice>
            <mc:Fallback xmlns="">
              <p:sp>
                <p:nvSpPr>
                  <p:cNvPr id="9" name="TextBox 8">
                    <a:extLst>
                      <a:ext uri="{FF2B5EF4-FFF2-40B4-BE49-F238E27FC236}">
                        <a16:creationId xmlns:a16="http://schemas.microsoft.com/office/drawing/2014/main" id="{98C94F4A-96E3-4854-90F3-57172E8E72F8}"/>
                      </a:ext>
                    </a:extLst>
                  </p:cNvPr>
                  <p:cNvSpPr txBox="1">
                    <a:spLocks noRot="1" noChangeAspect="1" noMove="1" noResize="1" noEditPoints="1" noAdjustHandles="1" noChangeArrowheads="1" noChangeShapeType="1" noTextEdit="1"/>
                  </p:cNvSpPr>
                  <p:nvPr/>
                </p:nvSpPr>
                <p:spPr>
                  <a:xfrm>
                    <a:off x="835232" y="2141516"/>
                    <a:ext cx="10340973" cy="986424"/>
                  </a:xfrm>
                  <a:prstGeom prst="rect">
                    <a:avLst/>
                  </a:prstGeom>
                  <a:blipFill>
                    <a:blip r:embed="rId3"/>
                    <a:stretch>
                      <a:fillRect l="-531" b="-30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A1E15E0-D4C0-4DFA-AF6A-1F0EFA7ECAC7}"/>
                      </a:ext>
                    </a:extLst>
                  </p:cNvPr>
                  <p:cNvSpPr txBox="1"/>
                  <p:nvPr/>
                </p:nvSpPr>
                <p:spPr>
                  <a:xfrm>
                    <a:off x="835232" y="3459251"/>
                    <a:ext cx="7315016" cy="369332"/>
                  </a:xfrm>
                  <a:prstGeom prst="rect">
                    <a:avLst/>
                  </a:prstGeom>
                  <a:noFill/>
                </p:spPr>
                <p:txBody>
                  <a:bodyPr wrap="none" rtlCol="0">
                    <a:spAutoFit/>
                  </a:bodyPr>
                  <a:lstStyle/>
                  <a:p>
                    <a:r>
                      <a:rPr lang="en-GB"/>
                      <a:t>If the intensity of the incoming light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𝑖𝑛</m:t>
                            </m:r>
                          </m:sub>
                        </m:sSub>
                      </m:oMath>
                    </a14:m>
                    <a:r>
                      <a:rPr lang="en-GB"/>
                      <a:t> is not small, the gain </a:t>
                    </a:r>
                    <a14:m>
                      <m:oMath xmlns:m="http://schemas.openxmlformats.org/officeDocument/2006/math">
                        <m:r>
                          <a:rPr lang="en-GB" i="1" smtClean="0">
                            <a:latin typeface="Cambria Math" panose="02040503050406030204" pitchFamily="18" charset="0"/>
                          </a:rPr>
                          <m:t>𝑔</m:t>
                        </m:r>
                      </m:oMath>
                    </a14:m>
                    <a:r>
                      <a:rPr lang="en-GB"/>
                      <a:t> is reduced by</a:t>
                    </a:r>
                  </a:p>
                </p:txBody>
              </p:sp>
            </mc:Choice>
            <mc:Fallback xmlns="">
              <p:sp>
                <p:nvSpPr>
                  <p:cNvPr id="15" name="TextBox 14">
                    <a:extLst>
                      <a:ext uri="{FF2B5EF4-FFF2-40B4-BE49-F238E27FC236}">
                        <a16:creationId xmlns:a16="http://schemas.microsoft.com/office/drawing/2014/main" id="{3A1E15E0-D4C0-4DFA-AF6A-1F0EFA7ECAC7}"/>
                      </a:ext>
                    </a:extLst>
                  </p:cNvPr>
                  <p:cNvSpPr txBox="1">
                    <a:spLocks noRot="1" noChangeAspect="1" noMove="1" noResize="1" noEditPoints="1" noAdjustHandles="1" noChangeArrowheads="1" noChangeShapeType="1" noTextEdit="1"/>
                  </p:cNvSpPr>
                  <p:nvPr/>
                </p:nvSpPr>
                <p:spPr>
                  <a:xfrm>
                    <a:off x="835232" y="3459251"/>
                    <a:ext cx="7315016" cy="369332"/>
                  </a:xfrm>
                  <a:prstGeom prst="rect">
                    <a:avLst/>
                  </a:prstGeom>
                  <a:blipFill>
                    <a:blip r:embed="rId4"/>
                    <a:stretch>
                      <a:fillRect l="-750"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6C3C74-39F3-42D0-92CE-93A313BABD00}"/>
                      </a:ext>
                    </a:extLst>
                  </p:cNvPr>
                  <p:cNvSpPr txBox="1"/>
                  <p:nvPr/>
                </p:nvSpPr>
                <p:spPr>
                  <a:xfrm>
                    <a:off x="835232" y="5217226"/>
                    <a:ext cx="8125879" cy="369332"/>
                  </a:xfrm>
                  <a:prstGeom prst="rect">
                    <a:avLst/>
                  </a:prstGeom>
                  <a:noFill/>
                </p:spPr>
                <p:txBody>
                  <a:bodyPr wrap="none" rtlCol="0">
                    <a:spAutoFit/>
                  </a:bodyPr>
                  <a:lstStyle/>
                  <a:p>
                    <a:r>
                      <a:rPr lang="en-GB"/>
                      <a:t>If the input intensity is comparable or higher then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𝑠𝑎𝑡</m:t>
                            </m:r>
                          </m:sub>
                        </m:sSub>
                      </m:oMath>
                    </a14:m>
                    <a:r>
                      <a:rPr lang="en-GB"/>
                      <a:t>, the amplifier will be depleted</a:t>
                    </a:r>
                  </a:p>
                </p:txBody>
              </p:sp>
            </mc:Choice>
            <mc:Fallback xmlns="">
              <p:sp>
                <p:nvSpPr>
                  <p:cNvPr id="22" name="TextBox 21">
                    <a:extLst>
                      <a:ext uri="{FF2B5EF4-FFF2-40B4-BE49-F238E27FC236}">
                        <a16:creationId xmlns:a16="http://schemas.microsoft.com/office/drawing/2014/main" id="{376C3C74-39F3-42D0-92CE-93A313BABD00}"/>
                      </a:ext>
                    </a:extLst>
                  </p:cNvPr>
                  <p:cNvSpPr txBox="1">
                    <a:spLocks noRot="1" noChangeAspect="1" noMove="1" noResize="1" noEditPoints="1" noAdjustHandles="1" noChangeArrowheads="1" noChangeShapeType="1" noTextEdit="1"/>
                  </p:cNvSpPr>
                  <p:nvPr/>
                </p:nvSpPr>
                <p:spPr>
                  <a:xfrm>
                    <a:off x="835232" y="5217226"/>
                    <a:ext cx="8125879" cy="369332"/>
                  </a:xfrm>
                  <a:prstGeom prst="rect">
                    <a:avLst/>
                  </a:prstGeom>
                  <a:blipFill>
                    <a:blip r:embed="rId5"/>
                    <a:stretch>
                      <a:fillRect l="-675" t="-9836" b="-24590"/>
                    </a:stretch>
                  </a:blipFill>
                </p:spPr>
                <p:txBody>
                  <a:bodyPr/>
                  <a:lstStyle/>
                  <a:p>
                    <a:r>
                      <a:rPr lang="en-GB">
                        <a:noFill/>
                      </a:rPr>
                      <a:t> </a:t>
                    </a:r>
                  </a:p>
                </p:txBody>
              </p:sp>
            </mc:Fallback>
          </mc:AlternateContent>
        </p:grpSp>
        <p:grpSp>
          <p:nvGrpSpPr>
            <p:cNvPr id="24" name="Group 23">
              <a:extLst>
                <a:ext uri="{FF2B5EF4-FFF2-40B4-BE49-F238E27FC236}">
                  <a16:creationId xmlns:a16="http://schemas.microsoft.com/office/drawing/2014/main" id="{D053BD51-6C69-42DB-8142-0177EFB16270}"/>
                </a:ext>
              </a:extLst>
            </p:cNvPr>
            <p:cNvGrpSpPr/>
            <p:nvPr/>
          </p:nvGrpSpPr>
          <p:grpSpPr>
            <a:xfrm>
              <a:off x="1891052" y="4192961"/>
              <a:ext cx="8229333" cy="805991"/>
              <a:chOff x="2764971" y="4192961"/>
              <a:chExt cx="8229333" cy="805991"/>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08FD71D-DCD4-42B9-BA8A-5074BD60F929}"/>
                      </a:ext>
                    </a:extLst>
                  </p:cNvPr>
                  <p:cNvSpPr txBox="1"/>
                  <p:nvPr/>
                </p:nvSpPr>
                <p:spPr>
                  <a:xfrm>
                    <a:off x="2764971" y="4254261"/>
                    <a:ext cx="1304524" cy="744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 </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0</m:t>
                                  </m:r>
                                </m:sub>
                              </m:sSub>
                            </m:num>
                            <m:den>
                              <m:r>
                                <a:rPr lang="en-GB" b="0" i="1" smtClean="0">
                                  <a:latin typeface="Cambria Math" panose="02040503050406030204" pitchFamily="18" charset="0"/>
                                </a:rPr>
                                <m:t>1+</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𝑖𝑛</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𝑠𝑎𝑡</m:t>
                                      </m:r>
                                    </m:sub>
                                  </m:sSub>
                                </m:den>
                              </m:f>
                            </m:den>
                          </m:f>
                        </m:oMath>
                      </m:oMathPara>
                    </a14:m>
                    <a:endParaRPr lang="en-GB"/>
                  </a:p>
                </p:txBody>
              </p:sp>
            </mc:Choice>
            <mc:Fallback xmlns="">
              <p:sp>
                <p:nvSpPr>
                  <p:cNvPr id="17" name="TextBox 16">
                    <a:extLst>
                      <a:ext uri="{FF2B5EF4-FFF2-40B4-BE49-F238E27FC236}">
                        <a16:creationId xmlns:a16="http://schemas.microsoft.com/office/drawing/2014/main" id="{A08FD71D-DCD4-42B9-BA8A-5074BD60F929}"/>
                      </a:ext>
                    </a:extLst>
                  </p:cNvPr>
                  <p:cNvSpPr txBox="1">
                    <a:spLocks noRot="1" noChangeAspect="1" noMove="1" noResize="1" noEditPoints="1" noAdjustHandles="1" noChangeArrowheads="1" noChangeShapeType="1" noTextEdit="1"/>
                  </p:cNvSpPr>
                  <p:nvPr/>
                </p:nvSpPr>
                <p:spPr>
                  <a:xfrm>
                    <a:off x="2764971" y="4254261"/>
                    <a:ext cx="1304524" cy="74469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BF96FEA-DD92-4EAA-88B4-2FE0FDE1A662}"/>
                      </a:ext>
                    </a:extLst>
                  </p:cNvPr>
                  <p:cNvSpPr txBox="1"/>
                  <p:nvPr/>
                </p:nvSpPr>
                <p:spPr>
                  <a:xfrm>
                    <a:off x="6387830" y="4192961"/>
                    <a:ext cx="184826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𝑠𝑎𝑡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i="1" smtClean="0">
                                      <a:latin typeface="Cambria Math" panose="02040503050406030204" pitchFamily="18" charset="0"/>
                                    </a:rPr>
                                    <m:t>𝐽</m:t>
                                  </m:r>
                                </m:e>
                                <m:sub>
                                  <m:r>
                                    <a:rPr lang="en-GB" i="1" smtClean="0">
                                      <a:latin typeface="Cambria Math" panose="02040503050406030204" pitchFamily="18" charset="0"/>
                                    </a:rPr>
                                    <m:t>𝑠𝑎𝑡</m:t>
                                  </m:r>
                                </m:sub>
                              </m:sSub>
                            </m:num>
                            <m:den>
                              <m:r>
                                <a:rPr lang="en-GB" b="0" i="1" smtClean="0">
                                  <a:latin typeface="Cambria Math" panose="02040503050406030204" pitchFamily="18" charset="0"/>
                                </a:rPr>
                                <m:t>𝜏</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ℏ</m:t>
                              </m:r>
                              <m:r>
                                <a:rPr lang="en-GB" i="1" smtClean="0">
                                  <a:latin typeface="Cambria Math" panose="02040503050406030204" pitchFamily="18" charset="0"/>
                                  <a:ea typeface="Cambria Math" panose="02040503050406030204" pitchFamily="18" charset="0"/>
                                </a:rPr>
                                <m:t>𝜔</m:t>
                              </m:r>
                            </m:num>
                            <m:den>
                              <m:r>
                                <a:rPr lang="en-GB" i="1" smtClean="0">
                                  <a:latin typeface="Cambria Math" panose="02040503050406030204" pitchFamily="18" charset="0"/>
                                </a:rPr>
                                <m:t>𝜎</m:t>
                              </m:r>
                              <m:r>
                                <a:rPr lang="en-GB" b="0" i="1" smtClean="0">
                                  <a:latin typeface="Cambria Math" panose="02040503050406030204" pitchFamily="18" charset="0"/>
                                </a:rPr>
                                <m:t> </m:t>
                              </m:r>
                              <m:r>
                                <a:rPr lang="en-GB" b="0" i="1" smtClean="0">
                                  <a:latin typeface="Cambria Math" panose="02040503050406030204" pitchFamily="18" charset="0"/>
                                </a:rPr>
                                <m:t>𝜏</m:t>
                              </m:r>
                            </m:den>
                          </m:f>
                        </m:oMath>
                      </m:oMathPara>
                    </a14:m>
                    <a:endParaRPr lang="en-GB"/>
                  </a:p>
                </p:txBody>
              </p:sp>
            </mc:Choice>
            <mc:Fallback xmlns="">
              <p:sp>
                <p:nvSpPr>
                  <p:cNvPr id="18" name="TextBox 17">
                    <a:extLst>
                      <a:ext uri="{FF2B5EF4-FFF2-40B4-BE49-F238E27FC236}">
                        <a16:creationId xmlns:a16="http://schemas.microsoft.com/office/drawing/2014/main" id="{1BF96FEA-DD92-4EAA-88B4-2FE0FDE1A662}"/>
                      </a:ext>
                    </a:extLst>
                  </p:cNvPr>
                  <p:cNvSpPr txBox="1">
                    <a:spLocks noRot="1" noChangeAspect="1" noMove="1" noResize="1" noEditPoints="1" noAdjustHandles="1" noChangeArrowheads="1" noChangeShapeType="1" noTextEdit="1"/>
                  </p:cNvSpPr>
                  <p:nvPr/>
                </p:nvSpPr>
                <p:spPr>
                  <a:xfrm>
                    <a:off x="6387830" y="4192961"/>
                    <a:ext cx="1848263" cy="618311"/>
                  </a:xfrm>
                  <a:prstGeom prst="rect">
                    <a:avLst/>
                  </a:prstGeom>
                  <a:blipFill>
                    <a:blip r:embed="rId7"/>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2045B7F6-FB8F-4450-BC4E-4E2C574E9E0E}"/>
                  </a:ext>
                </a:extLst>
              </p:cNvPr>
              <p:cNvSpPr txBox="1"/>
              <p:nvPr/>
            </p:nvSpPr>
            <p:spPr>
              <a:xfrm>
                <a:off x="4836777" y="4317451"/>
                <a:ext cx="783771" cy="369332"/>
              </a:xfrm>
              <a:prstGeom prst="rect">
                <a:avLst/>
              </a:prstGeom>
              <a:noFill/>
            </p:spPr>
            <p:txBody>
              <a:bodyPr wrap="square">
                <a:spAutoFit/>
              </a:bodyPr>
              <a:lstStyle/>
              <a:p>
                <a:r>
                  <a:rPr lang="en-GB"/>
                  <a:t>where</a:t>
                </a:r>
              </a:p>
            </p:txBody>
          </p:sp>
          <p:sp>
            <p:nvSpPr>
              <p:cNvPr id="23" name="TextBox 22">
                <a:extLst>
                  <a:ext uri="{FF2B5EF4-FFF2-40B4-BE49-F238E27FC236}">
                    <a16:creationId xmlns:a16="http://schemas.microsoft.com/office/drawing/2014/main" id="{2DA6C575-0841-46F3-89A0-DA0821284425}"/>
                  </a:ext>
                </a:extLst>
              </p:cNvPr>
              <p:cNvSpPr txBox="1"/>
              <p:nvPr/>
            </p:nvSpPr>
            <p:spPr>
              <a:xfrm>
                <a:off x="9003374" y="4316639"/>
                <a:ext cx="1990930" cy="369332"/>
              </a:xfrm>
              <a:prstGeom prst="rect">
                <a:avLst/>
              </a:prstGeom>
              <a:noFill/>
            </p:spPr>
            <p:txBody>
              <a:bodyPr wrap="none" rtlCol="0">
                <a:spAutoFit/>
              </a:bodyPr>
              <a:lstStyle/>
              <a:p>
                <a:r>
                  <a:rPr lang="en-GB" i="1"/>
                  <a:t>Homogeneous Line</a:t>
                </a:r>
              </a:p>
            </p:txBody>
          </p:sp>
        </p:grpSp>
      </p:grpSp>
      <p:sp>
        <p:nvSpPr>
          <p:cNvPr id="5" name="Slide Number Placeholder 4">
            <a:extLst>
              <a:ext uri="{FF2B5EF4-FFF2-40B4-BE49-F238E27FC236}">
                <a16:creationId xmlns:a16="http://schemas.microsoft.com/office/drawing/2014/main" id="{BA0338B5-05C7-402D-942B-281AE7DCA521}"/>
              </a:ext>
            </a:extLst>
          </p:cNvPr>
          <p:cNvSpPr>
            <a:spLocks noGrp="1"/>
          </p:cNvSpPr>
          <p:nvPr>
            <p:ph type="sldNum" sz="quarter" idx="10"/>
          </p:nvPr>
        </p:nvSpPr>
        <p:spPr/>
        <p:txBody>
          <a:bodyPr/>
          <a:lstStyle/>
          <a:p>
            <a:pPr algn="ctr"/>
            <a:fld id="{12D39EAA-4E28-463F-9825-0792C837FE92}" type="slidenum">
              <a:rPr lang="en-GB" smtClean="0"/>
              <a:pPr algn="ctr"/>
              <a:t>6</a:t>
            </a:fld>
            <a:r>
              <a:rPr lang="en-GB"/>
              <a:t> / 52</a:t>
            </a:r>
            <a:endParaRPr lang="en-GB" dirty="0"/>
          </a:p>
        </p:txBody>
      </p:sp>
    </p:spTree>
    <p:extLst>
      <p:ext uri="{BB962C8B-B14F-4D97-AF65-F5344CB8AC3E}">
        <p14:creationId xmlns:p14="http://schemas.microsoft.com/office/powerpoint/2010/main" val="179227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3DD3-CC11-4F9D-BBF9-C064021FE9D0}"/>
              </a:ext>
            </a:extLst>
          </p:cNvPr>
          <p:cNvSpPr>
            <a:spLocks noGrp="1"/>
          </p:cNvSpPr>
          <p:nvPr>
            <p:ph type="title"/>
          </p:nvPr>
        </p:nvSpPr>
        <p:spPr>
          <a:xfrm>
            <a:off x="179999" y="180000"/>
            <a:ext cx="11825035" cy="757130"/>
          </a:xfrm>
        </p:spPr>
        <p:txBody>
          <a:bodyPr/>
          <a:lstStyle/>
          <a:p>
            <a:r>
              <a:rPr lang="en-GB" dirty="0"/>
              <a:t>Amplification Bandwidth</a:t>
            </a:r>
          </a:p>
        </p:txBody>
      </p:sp>
      <p:grpSp>
        <p:nvGrpSpPr>
          <p:cNvPr id="15" name="Group 14">
            <a:extLst>
              <a:ext uri="{FF2B5EF4-FFF2-40B4-BE49-F238E27FC236}">
                <a16:creationId xmlns:a16="http://schemas.microsoft.com/office/drawing/2014/main" id="{58A31612-F7FE-4499-B821-C68B3813438F}"/>
              </a:ext>
            </a:extLst>
          </p:cNvPr>
          <p:cNvGrpSpPr/>
          <p:nvPr/>
        </p:nvGrpSpPr>
        <p:grpSpPr>
          <a:xfrm>
            <a:off x="2562597" y="1527959"/>
            <a:ext cx="7066806" cy="1636692"/>
            <a:chOff x="2992581" y="1527959"/>
            <a:chExt cx="7066806" cy="1636692"/>
          </a:xfrm>
        </p:grpSpPr>
        <p:sp>
          <p:nvSpPr>
            <p:cNvPr id="3" name="TextBox 2">
              <a:extLst>
                <a:ext uri="{FF2B5EF4-FFF2-40B4-BE49-F238E27FC236}">
                  <a16:creationId xmlns:a16="http://schemas.microsoft.com/office/drawing/2014/main" id="{4EC2C69C-9F0B-44A0-91E9-22C328F795D9}"/>
                </a:ext>
              </a:extLst>
            </p:cNvPr>
            <p:cNvSpPr txBox="1"/>
            <p:nvPr/>
          </p:nvSpPr>
          <p:spPr>
            <a:xfrm>
              <a:off x="2992581" y="1527959"/>
              <a:ext cx="4832157" cy="369332"/>
            </a:xfrm>
            <a:prstGeom prst="rect">
              <a:avLst/>
            </a:prstGeom>
            <a:noFill/>
          </p:spPr>
          <p:txBody>
            <a:bodyPr wrap="none" rtlCol="0">
              <a:spAutoFit/>
            </a:bodyPr>
            <a:lstStyle/>
            <a:p>
              <a:r>
                <a:rPr lang="en-GB"/>
                <a:t>Each absorbtion or emission line has a bandwidth</a:t>
              </a:r>
            </a:p>
          </p:txBody>
        </p:sp>
        <p:sp>
          <p:nvSpPr>
            <p:cNvPr id="5" name="TextBox 4">
              <a:extLst>
                <a:ext uri="{FF2B5EF4-FFF2-40B4-BE49-F238E27FC236}">
                  <a16:creationId xmlns:a16="http://schemas.microsoft.com/office/drawing/2014/main" id="{36BDEBC1-0612-4253-B7E5-53C9B1805CC6}"/>
                </a:ext>
              </a:extLst>
            </p:cNvPr>
            <p:cNvSpPr txBox="1"/>
            <p:nvPr/>
          </p:nvSpPr>
          <p:spPr>
            <a:xfrm>
              <a:off x="2992581" y="2161639"/>
              <a:ext cx="7066806" cy="369332"/>
            </a:xfrm>
            <a:prstGeom prst="rect">
              <a:avLst/>
            </a:prstGeom>
            <a:noFill/>
          </p:spPr>
          <p:txBody>
            <a:bodyPr wrap="none" rtlCol="0">
              <a:spAutoFit/>
            </a:bodyPr>
            <a:lstStyle/>
            <a:p>
              <a:r>
                <a:rPr lang="en-GB" dirty="0"/>
                <a:t>The laser line bandwidth is important for the type of the laser we want</a:t>
              </a:r>
            </a:p>
          </p:txBody>
        </p:sp>
        <p:sp>
          <p:nvSpPr>
            <p:cNvPr id="7" name="TextBox 6">
              <a:extLst>
                <a:ext uri="{FF2B5EF4-FFF2-40B4-BE49-F238E27FC236}">
                  <a16:creationId xmlns:a16="http://schemas.microsoft.com/office/drawing/2014/main" id="{D81D1938-606C-4074-8784-CDAB5A65963B}"/>
                </a:ext>
              </a:extLst>
            </p:cNvPr>
            <p:cNvSpPr txBox="1"/>
            <p:nvPr/>
          </p:nvSpPr>
          <p:spPr>
            <a:xfrm>
              <a:off x="2992581" y="2795319"/>
              <a:ext cx="2612318" cy="369332"/>
            </a:xfrm>
            <a:prstGeom prst="rect">
              <a:avLst/>
            </a:prstGeom>
            <a:noFill/>
          </p:spPr>
          <p:txBody>
            <a:bodyPr wrap="none" rtlCol="0">
              <a:spAutoFit/>
            </a:bodyPr>
            <a:lstStyle/>
            <a:p>
              <a:r>
                <a:rPr lang="en-GB" dirty="0"/>
                <a:t>Two different type of line:</a:t>
              </a:r>
            </a:p>
          </p:txBody>
        </p:sp>
      </p:grpSp>
      <p:grpSp>
        <p:nvGrpSpPr>
          <p:cNvPr id="6" name="Group 5">
            <a:extLst>
              <a:ext uri="{FF2B5EF4-FFF2-40B4-BE49-F238E27FC236}">
                <a16:creationId xmlns:a16="http://schemas.microsoft.com/office/drawing/2014/main" id="{A8CC8727-5634-40E9-8A4E-DD09EC327B74}"/>
              </a:ext>
            </a:extLst>
          </p:cNvPr>
          <p:cNvGrpSpPr/>
          <p:nvPr/>
        </p:nvGrpSpPr>
        <p:grpSpPr>
          <a:xfrm>
            <a:off x="733493" y="3429000"/>
            <a:ext cx="10725015" cy="2717759"/>
            <a:chOff x="1005442" y="3429000"/>
            <a:chExt cx="10725015" cy="2717759"/>
          </a:xfrm>
        </p:grpSpPr>
        <p:sp>
          <p:nvSpPr>
            <p:cNvPr id="8" name="TextBox 7">
              <a:extLst>
                <a:ext uri="{FF2B5EF4-FFF2-40B4-BE49-F238E27FC236}">
                  <a16:creationId xmlns:a16="http://schemas.microsoft.com/office/drawing/2014/main" id="{5ED5200C-9FA8-4F8C-A5F3-7E40339C15C8}"/>
                </a:ext>
              </a:extLst>
            </p:cNvPr>
            <p:cNvSpPr txBox="1"/>
            <p:nvPr/>
          </p:nvSpPr>
          <p:spPr>
            <a:xfrm>
              <a:off x="2827792" y="3429000"/>
              <a:ext cx="1550104" cy="369332"/>
            </a:xfrm>
            <a:prstGeom prst="rect">
              <a:avLst/>
            </a:prstGeom>
            <a:noFill/>
          </p:spPr>
          <p:txBody>
            <a:bodyPr wrap="none" rtlCol="0">
              <a:spAutoFit/>
            </a:bodyPr>
            <a:lstStyle/>
            <a:p>
              <a:r>
                <a:rPr lang="en-GB" b="1" dirty="0"/>
                <a:t>Homogeneous</a:t>
              </a:r>
            </a:p>
          </p:txBody>
        </p:sp>
        <p:sp>
          <p:nvSpPr>
            <p:cNvPr id="9" name="TextBox 8">
              <a:extLst>
                <a:ext uri="{FF2B5EF4-FFF2-40B4-BE49-F238E27FC236}">
                  <a16:creationId xmlns:a16="http://schemas.microsoft.com/office/drawing/2014/main" id="{E2B597C5-449B-49A2-92A5-C0723D10DC05}"/>
                </a:ext>
              </a:extLst>
            </p:cNvPr>
            <p:cNvSpPr txBox="1"/>
            <p:nvPr/>
          </p:nvSpPr>
          <p:spPr>
            <a:xfrm>
              <a:off x="8274940" y="3429000"/>
              <a:ext cx="1725857" cy="369332"/>
            </a:xfrm>
            <a:prstGeom prst="rect">
              <a:avLst/>
            </a:prstGeom>
            <a:noFill/>
          </p:spPr>
          <p:txBody>
            <a:bodyPr wrap="none" rtlCol="0">
              <a:spAutoFit/>
            </a:bodyPr>
            <a:lstStyle/>
            <a:p>
              <a:r>
                <a:rPr lang="en-GB" b="1" dirty="0"/>
                <a:t>Inhomogeneous</a:t>
              </a:r>
            </a:p>
          </p:txBody>
        </p:sp>
        <p:sp>
          <p:nvSpPr>
            <p:cNvPr id="10" name="TextBox 9">
              <a:extLst>
                <a:ext uri="{FF2B5EF4-FFF2-40B4-BE49-F238E27FC236}">
                  <a16:creationId xmlns:a16="http://schemas.microsoft.com/office/drawing/2014/main" id="{254F26BE-19C0-4552-9F97-2B5A9B9A114C}"/>
                </a:ext>
              </a:extLst>
            </p:cNvPr>
            <p:cNvSpPr txBox="1"/>
            <p:nvPr/>
          </p:nvSpPr>
          <p:spPr>
            <a:xfrm>
              <a:off x="1005442" y="4001467"/>
              <a:ext cx="5184000" cy="369332"/>
            </a:xfrm>
            <a:prstGeom prst="rect">
              <a:avLst/>
            </a:prstGeom>
            <a:noFill/>
          </p:spPr>
          <p:txBody>
            <a:bodyPr wrap="square" rtlCol="0">
              <a:spAutoFit/>
            </a:bodyPr>
            <a:lstStyle/>
            <a:p>
              <a:pPr algn="just"/>
              <a:r>
                <a:rPr lang="en-GB" dirty="0"/>
                <a:t>The bandwidth is defined by the transition</a:t>
              </a:r>
            </a:p>
          </p:txBody>
        </p:sp>
        <p:sp>
          <p:nvSpPr>
            <p:cNvPr id="11" name="TextBox 10">
              <a:extLst>
                <a:ext uri="{FF2B5EF4-FFF2-40B4-BE49-F238E27FC236}">
                  <a16:creationId xmlns:a16="http://schemas.microsoft.com/office/drawing/2014/main" id="{877F717E-295C-4651-A4A6-FA33BDB1E42B}"/>
                </a:ext>
              </a:extLst>
            </p:cNvPr>
            <p:cNvSpPr txBox="1"/>
            <p:nvPr/>
          </p:nvSpPr>
          <p:spPr>
            <a:xfrm>
              <a:off x="1005444" y="4612448"/>
              <a:ext cx="5194800" cy="646331"/>
            </a:xfrm>
            <a:prstGeom prst="rect">
              <a:avLst/>
            </a:prstGeom>
            <a:noFill/>
          </p:spPr>
          <p:txBody>
            <a:bodyPr wrap="square" rtlCol="0">
              <a:spAutoFit/>
            </a:bodyPr>
            <a:lstStyle/>
            <a:p>
              <a:pPr algn="just"/>
              <a:r>
                <a:rPr lang="en-GB" dirty="0"/>
                <a:t>All the excited atoms will resonate at the same light frequency</a:t>
              </a:r>
            </a:p>
          </p:txBody>
        </p:sp>
        <p:sp>
          <p:nvSpPr>
            <p:cNvPr id="12" name="TextBox 11">
              <a:extLst>
                <a:ext uri="{FF2B5EF4-FFF2-40B4-BE49-F238E27FC236}">
                  <a16:creationId xmlns:a16="http://schemas.microsoft.com/office/drawing/2014/main" id="{2E82361F-011B-41E1-80F0-392C3078AFF8}"/>
                </a:ext>
              </a:extLst>
            </p:cNvPr>
            <p:cNvSpPr txBox="1"/>
            <p:nvPr/>
          </p:nvSpPr>
          <p:spPr>
            <a:xfrm>
              <a:off x="6545282" y="4001467"/>
              <a:ext cx="5185174" cy="369332"/>
            </a:xfrm>
            <a:prstGeom prst="rect">
              <a:avLst/>
            </a:prstGeom>
            <a:noFill/>
          </p:spPr>
          <p:txBody>
            <a:bodyPr wrap="square" rtlCol="0">
              <a:spAutoFit/>
            </a:bodyPr>
            <a:lstStyle/>
            <a:p>
              <a:pPr algn="just"/>
              <a:r>
                <a:rPr lang="en-GB" dirty="0"/>
                <a:t>The overall bandwidth is defined by the material</a:t>
              </a:r>
            </a:p>
          </p:txBody>
        </p:sp>
        <p:sp>
          <p:nvSpPr>
            <p:cNvPr id="13" name="TextBox 12">
              <a:extLst>
                <a:ext uri="{FF2B5EF4-FFF2-40B4-BE49-F238E27FC236}">
                  <a16:creationId xmlns:a16="http://schemas.microsoft.com/office/drawing/2014/main" id="{3DE39D6C-7B7B-4AC5-ADAE-8D50C4D86EEA}"/>
                </a:ext>
              </a:extLst>
            </p:cNvPr>
            <p:cNvSpPr txBox="1"/>
            <p:nvPr/>
          </p:nvSpPr>
          <p:spPr>
            <a:xfrm>
              <a:off x="6545282" y="4612448"/>
              <a:ext cx="5185175" cy="646331"/>
            </a:xfrm>
            <a:prstGeom prst="rect">
              <a:avLst/>
            </a:prstGeom>
            <a:noFill/>
          </p:spPr>
          <p:txBody>
            <a:bodyPr wrap="square" rtlCol="0">
              <a:spAutoFit/>
            </a:bodyPr>
            <a:lstStyle/>
            <a:p>
              <a:pPr algn="just"/>
              <a:r>
                <a:rPr lang="en-GB" dirty="0"/>
                <a:t>There are different population of atoms, with the transition line shifted (by Stark Effect, Doppler, etc) </a:t>
              </a:r>
            </a:p>
          </p:txBody>
        </p:sp>
        <p:sp>
          <p:nvSpPr>
            <p:cNvPr id="14" name="TextBox 13">
              <a:extLst>
                <a:ext uri="{FF2B5EF4-FFF2-40B4-BE49-F238E27FC236}">
                  <a16:creationId xmlns:a16="http://schemas.microsoft.com/office/drawing/2014/main" id="{D473562F-5EF0-4A5A-A794-13643118BDAB}"/>
                </a:ext>
              </a:extLst>
            </p:cNvPr>
            <p:cNvSpPr txBox="1"/>
            <p:nvPr/>
          </p:nvSpPr>
          <p:spPr>
            <a:xfrm>
              <a:off x="6545282" y="5500428"/>
              <a:ext cx="5185175" cy="646331"/>
            </a:xfrm>
            <a:prstGeom prst="rect">
              <a:avLst/>
            </a:prstGeom>
            <a:noFill/>
          </p:spPr>
          <p:txBody>
            <a:bodyPr wrap="square" rtlCol="0">
              <a:spAutoFit/>
            </a:bodyPr>
            <a:lstStyle/>
            <a:p>
              <a:pPr algn="just"/>
              <a:r>
                <a:rPr lang="en-GB" dirty="0"/>
                <a:t>Different atoms will resonate at  different light frequency</a:t>
              </a:r>
            </a:p>
          </p:txBody>
        </p:sp>
      </p:grpSp>
      <p:sp>
        <p:nvSpPr>
          <p:cNvPr id="4" name="Rectangle 3">
            <a:extLst>
              <a:ext uri="{FF2B5EF4-FFF2-40B4-BE49-F238E27FC236}">
                <a16:creationId xmlns:a16="http://schemas.microsoft.com/office/drawing/2014/main" id="{1D6C0BAE-60D3-44D5-B3A2-97B48B4BFCB6}"/>
              </a:ext>
            </a:extLst>
          </p:cNvPr>
          <p:cNvSpPr/>
          <p:nvPr/>
        </p:nvSpPr>
        <p:spPr>
          <a:xfrm>
            <a:off x="641268" y="3429239"/>
            <a:ext cx="5395355" cy="19198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B54ECF0-7992-4F23-8000-2F5A21BC8409}"/>
              </a:ext>
            </a:extLst>
          </p:cNvPr>
          <p:cNvSpPr/>
          <p:nvPr/>
        </p:nvSpPr>
        <p:spPr>
          <a:xfrm>
            <a:off x="6222670" y="3428999"/>
            <a:ext cx="5328062" cy="27738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lide Number Placeholder 17">
            <a:extLst>
              <a:ext uri="{FF2B5EF4-FFF2-40B4-BE49-F238E27FC236}">
                <a16:creationId xmlns:a16="http://schemas.microsoft.com/office/drawing/2014/main" id="{B03819C3-B8F7-4858-8357-426A0E12B888}"/>
              </a:ext>
            </a:extLst>
          </p:cNvPr>
          <p:cNvSpPr>
            <a:spLocks noGrp="1"/>
          </p:cNvSpPr>
          <p:nvPr>
            <p:ph type="sldNum" sz="quarter" idx="10"/>
          </p:nvPr>
        </p:nvSpPr>
        <p:spPr/>
        <p:txBody>
          <a:bodyPr/>
          <a:lstStyle/>
          <a:p>
            <a:pPr algn="ctr"/>
            <a:fld id="{12D39EAA-4E28-463F-9825-0792C837FE92}" type="slidenum">
              <a:rPr lang="en-GB" smtClean="0"/>
              <a:pPr algn="ctr"/>
              <a:t>7</a:t>
            </a:fld>
            <a:r>
              <a:rPr lang="en-GB"/>
              <a:t> / 52</a:t>
            </a:r>
            <a:endParaRPr lang="en-GB" dirty="0"/>
          </a:p>
        </p:txBody>
      </p:sp>
    </p:spTree>
    <p:extLst>
      <p:ext uri="{BB962C8B-B14F-4D97-AF65-F5344CB8AC3E}">
        <p14:creationId xmlns:p14="http://schemas.microsoft.com/office/powerpoint/2010/main" val="101268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48CA-083F-4FCC-ABC0-120E4244E5B9}"/>
              </a:ext>
            </a:extLst>
          </p:cNvPr>
          <p:cNvSpPr>
            <a:spLocks noGrp="1"/>
          </p:cNvSpPr>
          <p:nvPr>
            <p:ph type="title"/>
          </p:nvPr>
        </p:nvSpPr>
        <p:spPr>
          <a:xfrm>
            <a:off x="179999" y="180000"/>
            <a:ext cx="11825035" cy="757130"/>
          </a:xfrm>
        </p:spPr>
        <p:txBody>
          <a:bodyPr/>
          <a:lstStyle/>
          <a:p>
            <a:r>
              <a:rPr lang="en-GB" dirty="0"/>
              <a:t>Laser Materials</a:t>
            </a:r>
          </a:p>
        </p:txBody>
      </p:sp>
      <p:pic>
        <p:nvPicPr>
          <p:cNvPr id="3" name="Picture 2">
            <a:extLst>
              <a:ext uri="{FF2B5EF4-FFF2-40B4-BE49-F238E27FC236}">
                <a16:creationId xmlns:a16="http://schemas.microsoft.com/office/drawing/2014/main" id="{F0A6AD35-0D3C-4E8B-AF93-0D3A59050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91" y="1114350"/>
            <a:ext cx="3438525" cy="2695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B7D761-499C-4CB1-8C29-7CCEB0BCBFC3}"/>
              </a:ext>
            </a:extLst>
          </p:cNvPr>
          <p:cNvSpPr txBox="1"/>
          <p:nvPr/>
        </p:nvSpPr>
        <p:spPr>
          <a:xfrm>
            <a:off x="7200437" y="1239218"/>
            <a:ext cx="2453877" cy="369332"/>
          </a:xfrm>
          <a:prstGeom prst="rect">
            <a:avLst/>
          </a:prstGeom>
          <a:noFill/>
        </p:spPr>
        <p:txBody>
          <a:bodyPr wrap="none" rtlCol="0">
            <a:spAutoFit/>
          </a:bodyPr>
          <a:lstStyle/>
          <a:p>
            <a:r>
              <a:rPr lang="en-GB" b="1" dirty="0" err="1"/>
              <a:t>Nd:YAG</a:t>
            </a:r>
            <a:r>
              <a:rPr lang="en-GB" b="1" dirty="0"/>
              <a:t> at 1% of doping</a:t>
            </a:r>
          </a:p>
        </p:txBody>
      </p:sp>
      <p:sp>
        <p:nvSpPr>
          <p:cNvPr id="9" name="TextBox 8">
            <a:extLst>
              <a:ext uri="{FF2B5EF4-FFF2-40B4-BE49-F238E27FC236}">
                <a16:creationId xmlns:a16="http://schemas.microsoft.com/office/drawing/2014/main" id="{FF08B38A-9E1C-4B84-912F-8757C562F4B3}"/>
              </a:ext>
            </a:extLst>
          </p:cNvPr>
          <p:cNvSpPr txBox="1"/>
          <p:nvPr/>
        </p:nvSpPr>
        <p:spPr>
          <a:xfrm>
            <a:off x="7413476" y="2404012"/>
            <a:ext cx="2027799" cy="369332"/>
          </a:xfrm>
          <a:prstGeom prst="rect">
            <a:avLst/>
          </a:prstGeom>
          <a:noFill/>
        </p:spPr>
        <p:txBody>
          <a:bodyPr wrap="none" rtlCol="0">
            <a:spAutoFit/>
          </a:bodyPr>
          <a:lstStyle/>
          <a:p>
            <a:r>
              <a:rPr lang="en-GB" dirty="0" err="1"/>
              <a:t>Inhomogenous</a:t>
            </a:r>
            <a:r>
              <a:rPr lang="en-GB" dirty="0"/>
              <a:t> Line</a:t>
            </a:r>
          </a:p>
        </p:txBody>
      </p:sp>
      <p:grpSp>
        <p:nvGrpSpPr>
          <p:cNvPr id="11" name="Group 10">
            <a:extLst>
              <a:ext uri="{FF2B5EF4-FFF2-40B4-BE49-F238E27FC236}">
                <a16:creationId xmlns:a16="http://schemas.microsoft.com/office/drawing/2014/main" id="{9899E210-5BAF-494B-84FB-587BEC1169EC}"/>
              </a:ext>
            </a:extLst>
          </p:cNvPr>
          <p:cNvGrpSpPr/>
          <p:nvPr/>
        </p:nvGrpSpPr>
        <p:grpSpPr>
          <a:xfrm>
            <a:off x="4973689" y="1747011"/>
            <a:ext cx="6907373" cy="518540"/>
            <a:chOff x="1383383" y="2024788"/>
            <a:chExt cx="6907373" cy="51854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7D0222-979E-4F30-A17E-078EC0DA0AA5}"/>
                    </a:ext>
                  </a:extLst>
                </p:cNvPr>
                <p:cNvSpPr txBox="1"/>
                <p:nvPr/>
              </p:nvSpPr>
              <p:spPr>
                <a:xfrm>
                  <a:off x="1383383" y="2185139"/>
                  <a:ext cx="11365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𝜏</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250 </m:t>
                        </m:r>
                        <m:r>
                          <a:rPr lang="en-GB" b="0" i="1" smtClean="0">
                            <a:latin typeface="Cambria Math" panose="02040503050406030204" pitchFamily="18" charset="0"/>
                          </a:rPr>
                          <m:t>𝜇</m:t>
                        </m:r>
                        <m:r>
                          <a:rPr lang="en-GB" b="0" i="1" smtClean="0">
                            <a:latin typeface="Cambria Math" panose="02040503050406030204" pitchFamily="18" charset="0"/>
                          </a:rPr>
                          <m:t>𝑠</m:t>
                        </m:r>
                      </m:oMath>
                    </m:oMathPara>
                  </a14:m>
                  <a:endParaRPr lang="en-GB" dirty="0"/>
                </a:p>
              </p:txBody>
            </p:sp>
          </mc:Choice>
          <mc:Fallback xmlns="">
            <p:sp>
              <p:nvSpPr>
                <p:cNvPr id="5" name="TextBox 4">
                  <a:extLst>
                    <a:ext uri="{FF2B5EF4-FFF2-40B4-BE49-F238E27FC236}">
                      <a16:creationId xmlns:a16="http://schemas.microsoft.com/office/drawing/2014/main" id="{8C7D0222-979E-4F30-A17E-078EC0DA0AA5}"/>
                    </a:ext>
                  </a:extLst>
                </p:cNvPr>
                <p:cNvSpPr txBox="1">
                  <a:spLocks noRot="1" noChangeAspect="1" noMove="1" noResize="1" noEditPoints="1" noAdjustHandles="1" noChangeArrowheads="1" noChangeShapeType="1" noTextEdit="1"/>
                </p:cNvSpPr>
                <p:nvPr/>
              </p:nvSpPr>
              <p:spPr>
                <a:xfrm>
                  <a:off x="1383383" y="2185139"/>
                  <a:ext cx="1136593" cy="276999"/>
                </a:xfrm>
                <a:prstGeom prst="rect">
                  <a:avLst/>
                </a:prstGeom>
                <a:blipFill>
                  <a:blip r:embed="rId3"/>
                  <a:stretch>
                    <a:fillRect l="-2688" r="-4301"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724599-8298-4435-AB55-7C616C4294D3}"/>
                    </a:ext>
                  </a:extLst>
                </p:cNvPr>
                <p:cNvSpPr txBox="1"/>
                <p:nvPr/>
              </p:nvSpPr>
              <p:spPr>
                <a:xfrm>
                  <a:off x="2875042" y="2185139"/>
                  <a:ext cx="16108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ea typeface="Cambria Math" panose="02040503050406030204" pitchFamily="18" charset="0"/>
                          </a:rPr>
                          <m:t>≈4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−23</m:t>
                            </m:r>
                          </m:sup>
                        </m:sSup>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6" name="TextBox 5">
                  <a:extLst>
                    <a:ext uri="{FF2B5EF4-FFF2-40B4-BE49-F238E27FC236}">
                      <a16:creationId xmlns:a16="http://schemas.microsoft.com/office/drawing/2014/main" id="{3D724599-8298-4435-AB55-7C616C4294D3}"/>
                    </a:ext>
                  </a:extLst>
                </p:cNvPr>
                <p:cNvSpPr txBox="1">
                  <a:spLocks noRot="1" noChangeAspect="1" noMove="1" noResize="1" noEditPoints="1" noAdjustHandles="1" noChangeArrowheads="1" noChangeShapeType="1" noTextEdit="1"/>
                </p:cNvSpPr>
                <p:nvPr/>
              </p:nvSpPr>
              <p:spPr>
                <a:xfrm>
                  <a:off x="2875042" y="2185139"/>
                  <a:ext cx="1610890" cy="276999"/>
                </a:xfrm>
                <a:prstGeom prst="rect">
                  <a:avLst/>
                </a:prstGeom>
                <a:blipFill>
                  <a:blip r:embed="rId4"/>
                  <a:stretch>
                    <a:fillRect l="-1894" t="-4348" r="-1136"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02DE96-9180-4021-ACF7-121D52756B2C}"/>
                    </a:ext>
                  </a:extLst>
                </p:cNvPr>
                <p:cNvSpPr txBox="1"/>
                <p:nvPr/>
              </p:nvSpPr>
              <p:spPr>
                <a:xfrm>
                  <a:off x="4840998" y="2024788"/>
                  <a:ext cx="1639423"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𝑠𝑎𝑡</m:t>
                            </m:r>
                          </m:sub>
                        </m:sSub>
                        <m:r>
                          <a:rPr lang="en-GB" b="0" i="1" smtClean="0">
                            <a:latin typeface="Cambria Math" panose="02040503050406030204" pitchFamily="18" charset="0"/>
                            <a:ea typeface="Cambria Math" panose="02040503050406030204" pitchFamily="18" charset="0"/>
                          </a:rPr>
                          <m:t>≈2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𝑊</m:t>
                            </m:r>
                          </m:num>
                          <m:den>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𝑚</m:t>
                                </m:r>
                              </m:e>
                              <m:sup>
                                <m:r>
                                  <a:rPr lang="en-GB" i="1">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7" name="TextBox 6">
                  <a:extLst>
                    <a:ext uri="{FF2B5EF4-FFF2-40B4-BE49-F238E27FC236}">
                      <a16:creationId xmlns:a16="http://schemas.microsoft.com/office/drawing/2014/main" id="{4202DE96-9180-4021-ACF7-121D52756B2C}"/>
                    </a:ext>
                  </a:extLst>
                </p:cNvPr>
                <p:cNvSpPr txBox="1">
                  <a:spLocks noRot="1" noChangeAspect="1" noMove="1" noResize="1" noEditPoints="1" noAdjustHandles="1" noChangeArrowheads="1" noChangeShapeType="1" noTextEdit="1"/>
                </p:cNvSpPr>
                <p:nvPr/>
              </p:nvSpPr>
              <p:spPr>
                <a:xfrm>
                  <a:off x="4840998" y="2024788"/>
                  <a:ext cx="1639423" cy="51854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46326E-6F8E-44F7-8CF8-C9A6C72EA403}"/>
                    </a:ext>
                  </a:extLst>
                </p:cNvPr>
                <p:cNvSpPr txBox="1"/>
                <p:nvPr/>
              </p:nvSpPr>
              <p:spPr>
                <a:xfrm>
                  <a:off x="6835486" y="2182446"/>
                  <a:ext cx="1455270" cy="279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ea typeface="Cambria Math" panose="02040503050406030204" pitchFamily="18" charset="0"/>
                              </a:rPr>
                            </m:ctrlPr>
                          </m:sSubSupPr>
                          <m:e>
                            <m:r>
                              <a:rPr lang="it-IT" b="0" i="1" smtClean="0">
                                <a:latin typeface="Cambria Math" panose="02040503050406030204" pitchFamily="18" charset="0"/>
                                <a:ea typeface="Cambria Math" panose="02040503050406030204" pitchFamily="18" charset="0"/>
                              </a:rPr>
                              <m:t>𝑃</m:t>
                            </m:r>
                          </m:e>
                          <m:sub>
                            <m:r>
                              <a:rPr lang="it-IT" b="0" i="1" smtClean="0">
                                <a:latin typeface="Cambria Math" panose="02040503050406030204" pitchFamily="18" charset="0"/>
                                <a:ea typeface="Cambria Math" panose="02040503050406030204" pitchFamily="18" charset="0"/>
                              </a:rPr>
                              <m:t>𝑠𝑎𝑡</m:t>
                            </m:r>
                          </m:sub>
                          <m:sup>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𝑚𝑚</m:t>
                            </m:r>
                          </m:sup>
                        </m:sSubSup>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16 </m:t>
                        </m:r>
                        <m:r>
                          <a:rPr lang="it-IT" b="0" i="1" smtClean="0">
                            <a:latin typeface="Cambria Math" panose="02040503050406030204" pitchFamily="18" charset="0"/>
                            <a:ea typeface="Cambria Math" panose="02040503050406030204" pitchFamily="18" charset="0"/>
                          </a:rPr>
                          <m:t>𝑊</m:t>
                        </m:r>
                      </m:oMath>
                    </m:oMathPara>
                  </a14:m>
                  <a:endParaRPr lang="en-GB" dirty="0"/>
                </a:p>
              </p:txBody>
            </p:sp>
          </mc:Choice>
          <mc:Fallback xmlns="">
            <p:sp>
              <p:nvSpPr>
                <p:cNvPr id="10" name="TextBox 9">
                  <a:extLst>
                    <a:ext uri="{FF2B5EF4-FFF2-40B4-BE49-F238E27FC236}">
                      <a16:creationId xmlns:a16="http://schemas.microsoft.com/office/drawing/2014/main" id="{0846326E-6F8E-44F7-8CF8-C9A6C72EA403}"/>
                    </a:ext>
                  </a:extLst>
                </p:cNvPr>
                <p:cNvSpPr txBox="1">
                  <a:spLocks noRot="1" noChangeAspect="1" noMove="1" noResize="1" noEditPoints="1" noAdjustHandles="1" noChangeArrowheads="1" noChangeShapeType="1" noTextEdit="1"/>
                </p:cNvSpPr>
                <p:nvPr/>
              </p:nvSpPr>
              <p:spPr>
                <a:xfrm>
                  <a:off x="6835486" y="2182446"/>
                  <a:ext cx="1455270" cy="279692"/>
                </a:xfrm>
                <a:prstGeom prst="rect">
                  <a:avLst/>
                </a:prstGeom>
                <a:blipFill>
                  <a:blip r:embed="rId6"/>
                  <a:stretch>
                    <a:fillRect l="-3347" t="-2174" r="-2929" b="-17391"/>
                  </a:stretch>
                </a:blipFill>
              </p:spPr>
              <p:txBody>
                <a:bodyPr/>
                <a:lstStyle/>
                <a:p>
                  <a:r>
                    <a:rPr lang="en-GB">
                      <a:noFill/>
                    </a:rPr>
                    <a:t> </a:t>
                  </a:r>
                </a:p>
              </p:txBody>
            </p:sp>
          </mc:Fallback>
        </mc:AlternateContent>
      </p:grpSp>
      <p:grpSp>
        <p:nvGrpSpPr>
          <p:cNvPr id="16" name="Group 15">
            <a:extLst>
              <a:ext uri="{FF2B5EF4-FFF2-40B4-BE49-F238E27FC236}">
                <a16:creationId xmlns:a16="http://schemas.microsoft.com/office/drawing/2014/main" id="{6A53035D-72DB-468E-8B55-CC5E01A48778}"/>
              </a:ext>
            </a:extLst>
          </p:cNvPr>
          <p:cNvGrpSpPr/>
          <p:nvPr/>
        </p:nvGrpSpPr>
        <p:grpSpPr>
          <a:xfrm>
            <a:off x="5485837" y="2911806"/>
            <a:ext cx="5883077" cy="277000"/>
            <a:chOff x="1007029" y="3229604"/>
            <a:chExt cx="5883077" cy="27700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26CB5E-ABA6-4ADE-A491-396111282319}"/>
                    </a:ext>
                  </a:extLst>
                </p:cNvPr>
                <p:cNvSpPr txBox="1"/>
                <p:nvPr/>
              </p:nvSpPr>
              <p:spPr>
                <a:xfrm>
                  <a:off x="1007029" y="3229605"/>
                  <a:ext cx="13192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1064</m:t>
                        </m:r>
                        <m:r>
                          <a:rPr lang="it-IT" b="0" i="1" smtClean="0">
                            <a:latin typeface="Cambria Math" panose="02040503050406030204" pitchFamily="18" charset="0"/>
                          </a:rPr>
                          <m:t>𝑛𝑚</m:t>
                        </m:r>
                      </m:oMath>
                    </m:oMathPara>
                  </a14:m>
                  <a:endParaRPr lang="en-GB" dirty="0"/>
                </a:p>
              </p:txBody>
            </p:sp>
          </mc:Choice>
          <mc:Fallback xmlns="">
            <p:sp>
              <p:nvSpPr>
                <p:cNvPr id="12" name="TextBox 11">
                  <a:extLst>
                    <a:ext uri="{FF2B5EF4-FFF2-40B4-BE49-F238E27FC236}">
                      <a16:creationId xmlns:a16="http://schemas.microsoft.com/office/drawing/2014/main" id="{A826CB5E-ABA6-4ADE-A491-396111282319}"/>
                    </a:ext>
                  </a:extLst>
                </p:cNvPr>
                <p:cNvSpPr txBox="1">
                  <a:spLocks noRot="1" noChangeAspect="1" noMove="1" noResize="1" noEditPoints="1" noAdjustHandles="1" noChangeArrowheads="1" noChangeShapeType="1" noTextEdit="1"/>
                </p:cNvSpPr>
                <p:nvPr/>
              </p:nvSpPr>
              <p:spPr>
                <a:xfrm>
                  <a:off x="1007029" y="3229605"/>
                  <a:ext cx="1319207" cy="276999"/>
                </a:xfrm>
                <a:prstGeom prst="rect">
                  <a:avLst/>
                </a:prstGeom>
                <a:blipFill>
                  <a:blip r:embed="rId7"/>
                  <a:stretch>
                    <a:fillRect l="-4167" r="-3704"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1691A-3271-4AE7-83A0-0E92A3D5573B}"/>
                    </a:ext>
                  </a:extLst>
                </p:cNvPr>
                <p:cNvSpPr txBox="1"/>
                <p:nvPr/>
              </p:nvSpPr>
              <p:spPr>
                <a:xfrm>
                  <a:off x="2948644" y="3229604"/>
                  <a:ext cx="14646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𝛿𝜈</m:t>
                        </m:r>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150 </m:t>
                        </m:r>
                        <m:r>
                          <a:rPr lang="it-IT" b="0" i="1" smtClean="0">
                            <a:latin typeface="Cambria Math" panose="02040503050406030204" pitchFamily="18" charset="0"/>
                          </a:rPr>
                          <m:t>𝐺𝐻𝑧</m:t>
                        </m:r>
                      </m:oMath>
                    </m:oMathPara>
                  </a14:m>
                  <a:endParaRPr lang="en-GB" dirty="0"/>
                </a:p>
              </p:txBody>
            </p:sp>
          </mc:Choice>
          <mc:Fallback xmlns="">
            <p:sp>
              <p:nvSpPr>
                <p:cNvPr id="13" name="TextBox 12">
                  <a:extLst>
                    <a:ext uri="{FF2B5EF4-FFF2-40B4-BE49-F238E27FC236}">
                      <a16:creationId xmlns:a16="http://schemas.microsoft.com/office/drawing/2014/main" id="{90B1691A-3271-4AE7-83A0-0E92A3D5573B}"/>
                    </a:ext>
                  </a:extLst>
                </p:cNvPr>
                <p:cNvSpPr txBox="1">
                  <a:spLocks noRot="1" noChangeAspect="1" noMove="1" noResize="1" noEditPoints="1" noAdjustHandles="1" noChangeArrowheads="1" noChangeShapeType="1" noTextEdit="1"/>
                </p:cNvSpPr>
                <p:nvPr/>
              </p:nvSpPr>
              <p:spPr>
                <a:xfrm>
                  <a:off x="2948644" y="3229604"/>
                  <a:ext cx="1464632" cy="276999"/>
                </a:xfrm>
                <a:prstGeom prst="rect">
                  <a:avLst/>
                </a:prstGeom>
                <a:blipFill>
                  <a:blip r:embed="rId8"/>
                  <a:stretch>
                    <a:fillRect l="-3734" r="-3320"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6605DB-18E3-4520-8FE6-B16BE18A95B5}"/>
                    </a:ext>
                  </a:extLst>
                </p:cNvPr>
                <p:cNvSpPr txBox="1"/>
                <p:nvPr/>
              </p:nvSpPr>
              <p:spPr>
                <a:xfrm>
                  <a:off x="5177779" y="3229604"/>
                  <a:ext cx="1712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𝛿𝜈</m:t>
                            </m:r>
                          </m:e>
                          <m:sub>
                            <m:r>
                              <a:rPr lang="it-IT" b="0" i="1" smtClean="0">
                                <a:latin typeface="Cambria Math" panose="02040503050406030204" pitchFamily="18" charset="0"/>
                                <a:ea typeface="Cambria Math" panose="02040503050406030204" pitchFamily="18" charset="0"/>
                              </a:rPr>
                              <m:t>𝐻𝑂𝑀</m:t>
                            </m:r>
                          </m:sub>
                        </m:sSub>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600 </m:t>
                        </m:r>
                        <m:r>
                          <a:rPr lang="it-IT" b="0" i="1" smtClean="0">
                            <a:latin typeface="Cambria Math" panose="02040503050406030204" pitchFamily="18" charset="0"/>
                          </a:rPr>
                          <m:t>𝐻𝑧</m:t>
                        </m:r>
                      </m:oMath>
                    </m:oMathPara>
                  </a14:m>
                  <a:endParaRPr lang="en-GB" dirty="0"/>
                </a:p>
              </p:txBody>
            </p:sp>
          </mc:Choice>
          <mc:Fallback xmlns="">
            <p:sp>
              <p:nvSpPr>
                <p:cNvPr id="14" name="TextBox 13">
                  <a:extLst>
                    <a:ext uri="{FF2B5EF4-FFF2-40B4-BE49-F238E27FC236}">
                      <a16:creationId xmlns:a16="http://schemas.microsoft.com/office/drawing/2014/main" id="{C96605DB-18E3-4520-8FE6-B16BE18A95B5}"/>
                    </a:ext>
                  </a:extLst>
                </p:cNvPr>
                <p:cNvSpPr txBox="1">
                  <a:spLocks noRot="1" noChangeAspect="1" noMove="1" noResize="1" noEditPoints="1" noAdjustHandles="1" noChangeArrowheads="1" noChangeShapeType="1" noTextEdit="1"/>
                </p:cNvSpPr>
                <p:nvPr/>
              </p:nvSpPr>
              <p:spPr>
                <a:xfrm>
                  <a:off x="5177779" y="3229604"/>
                  <a:ext cx="1712327" cy="276999"/>
                </a:xfrm>
                <a:prstGeom prst="rect">
                  <a:avLst/>
                </a:prstGeom>
                <a:blipFill>
                  <a:blip r:embed="rId9"/>
                  <a:stretch>
                    <a:fillRect l="-2847" r="-2847" b="-15217"/>
                  </a:stretch>
                </a:blipFill>
              </p:spPr>
              <p:txBody>
                <a:bodyPr/>
                <a:lstStyle/>
                <a:p>
                  <a:r>
                    <a:rPr lang="en-GB">
                      <a:noFill/>
                    </a:rPr>
                    <a:t> </a:t>
                  </a:r>
                </a:p>
              </p:txBody>
            </p:sp>
          </mc:Fallback>
        </mc:AlternateContent>
      </p:grpSp>
      <p:pic>
        <p:nvPicPr>
          <p:cNvPr id="1026" name="Picture 2" descr="Research progress of all-solid-state passively Q-switched Er:Yb:glass lasers  - ScienceDirect">
            <a:extLst>
              <a:ext uri="{FF2B5EF4-FFF2-40B4-BE49-F238E27FC236}">
                <a16:creationId xmlns:a16="http://schemas.microsoft.com/office/drawing/2014/main" id="{F10383AB-3F83-4DB6-8AF6-B646635456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0266" y="3630986"/>
            <a:ext cx="3380922" cy="25327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4727107-4C18-4DC7-95DB-312033756E5F}"/>
              </a:ext>
            </a:extLst>
          </p:cNvPr>
          <p:cNvSpPr txBox="1"/>
          <p:nvPr/>
        </p:nvSpPr>
        <p:spPr>
          <a:xfrm>
            <a:off x="4055005" y="4247708"/>
            <a:ext cx="1239442" cy="369332"/>
          </a:xfrm>
          <a:prstGeom prst="rect">
            <a:avLst/>
          </a:prstGeom>
          <a:noFill/>
        </p:spPr>
        <p:txBody>
          <a:bodyPr wrap="none" rtlCol="0">
            <a:spAutoFit/>
          </a:bodyPr>
          <a:lstStyle/>
          <a:p>
            <a:r>
              <a:rPr lang="en-GB" b="1" dirty="0" err="1"/>
              <a:t>Er:Yb</a:t>
            </a:r>
            <a:r>
              <a:rPr lang="en-GB" b="1" dirty="0"/>
              <a:t> Glass</a:t>
            </a:r>
          </a:p>
        </p:txBody>
      </p:sp>
      <p:sp>
        <p:nvSpPr>
          <p:cNvPr id="18" name="TextBox 17">
            <a:extLst>
              <a:ext uri="{FF2B5EF4-FFF2-40B4-BE49-F238E27FC236}">
                <a16:creationId xmlns:a16="http://schemas.microsoft.com/office/drawing/2014/main" id="{D0366C6C-3DC2-4F44-8554-70016E685683}"/>
              </a:ext>
            </a:extLst>
          </p:cNvPr>
          <p:cNvSpPr txBox="1"/>
          <p:nvPr/>
        </p:nvSpPr>
        <p:spPr>
          <a:xfrm>
            <a:off x="3660827" y="5390140"/>
            <a:ext cx="2027799" cy="369332"/>
          </a:xfrm>
          <a:prstGeom prst="rect">
            <a:avLst/>
          </a:prstGeom>
          <a:noFill/>
        </p:spPr>
        <p:txBody>
          <a:bodyPr wrap="none" rtlCol="0">
            <a:spAutoFit/>
          </a:bodyPr>
          <a:lstStyle/>
          <a:p>
            <a:r>
              <a:rPr lang="en-GB" dirty="0" err="1"/>
              <a:t>Inhomogenous</a:t>
            </a:r>
            <a:r>
              <a:rPr lang="en-GB" dirty="0"/>
              <a:t> Line</a:t>
            </a:r>
          </a:p>
        </p:txBody>
      </p:sp>
      <p:grpSp>
        <p:nvGrpSpPr>
          <p:cNvPr id="17" name="Group 16">
            <a:extLst>
              <a:ext uri="{FF2B5EF4-FFF2-40B4-BE49-F238E27FC236}">
                <a16:creationId xmlns:a16="http://schemas.microsoft.com/office/drawing/2014/main" id="{2A91EAAF-2310-488A-B720-B6874091A614}"/>
              </a:ext>
            </a:extLst>
          </p:cNvPr>
          <p:cNvGrpSpPr/>
          <p:nvPr/>
        </p:nvGrpSpPr>
        <p:grpSpPr>
          <a:xfrm>
            <a:off x="1797307" y="5886753"/>
            <a:ext cx="5754838" cy="277000"/>
            <a:chOff x="937756" y="5435103"/>
            <a:chExt cx="5754838" cy="27700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E171156-C9FC-4BC9-A0AE-DD7EEFA0764B}"/>
                    </a:ext>
                  </a:extLst>
                </p:cNvPr>
                <p:cNvSpPr txBox="1"/>
                <p:nvPr/>
              </p:nvSpPr>
              <p:spPr>
                <a:xfrm>
                  <a:off x="937756" y="5435104"/>
                  <a:ext cx="13192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1550</m:t>
                        </m:r>
                        <m:r>
                          <a:rPr lang="it-IT" b="0" i="1" smtClean="0">
                            <a:latin typeface="Cambria Math" panose="02040503050406030204" pitchFamily="18" charset="0"/>
                          </a:rPr>
                          <m:t>𝑛𝑚</m:t>
                        </m:r>
                      </m:oMath>
                    </m:oMathPara>
                  </a14:m>
                  <a:endParaRPr lang="en-GB" dirty="0"/>
                </a:p>
              </p:txBody>
            </p:sp>
          </mc:Choice>
          <mc:Fallback xmlns="">
            <p:sp>
              <p:nvSpPr>
                <p:cNvPr id="20" name="TextBox 19">
                  <a:extLst>
                    <a:ext uri="{FF2B5EF4-FFF2-40B4-BE49-F238E27FC236}">
                      <a16:creationId xmlns:a16="http://schemas.microsoft.com/office/drawing/2014/main" id="{7E171156-C9FC-4BC9-A0AE-DD7EEFA0764B}"/>
                    </a:ext>
                  </a:extLst>
                </p:cNvPr>
                <p:cNvSpPr txBox="1">
                  <a:spLocks noRot="1" noChangeAspect="1" noMove="1" noResize="1" noEditPoints="1" noAdjustHandles="1" noChangeArrowheads="1" noChangeShapeType="1" noTextEdit="1"/>
                </p:cNvSpPr>
                <p:nvPr/>
              </p:nvSpPr>
              <p:spPr>
                <a:xfrm>
                  <a:off x="937756" y="5435104"/>
                  <a:ext cx="1319207" cy="276999"/>
                </a:xfrm>
                <a:prstGeom prst="rect">
                  <a:avLst/>
                </a:prstGeom>
                <a:blipFill>
                  <a:blip r:embed="rId11"/>
                  <a:stretch>
                    <a:fillRect l="-4167" r="-4167"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7746273-5F49-4A31-9FA1-6D6A7AEFEC25}"/>
                    </a:ext>
                  </a:extLst>
                </p:cNvPr>
                <p:cNvSpPr txBox="1"/>
                <p:nvPr/>
              </p:nvSpPr>
              <p:spPr>
                <a:xfrm>
                  <a:off x="3082666" y="5435103"/>
                  <a:ext cx="12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𝛿𝜈</m:t>
                        </m:r>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4</m:t>
                        </m:r>
                        <m:r>
                          <a:rPr lang="it-IT" b="0" i="1" smtClean="0">
                            <a:latin typeface="Cambria Math" panose="02040503050406030204" pitchFamily="18" charset="0"/>
                          </a:rPr>
                          <m:t> </m:t>
                        </m:r>
                        <m:r>
                          <a:rPr lang="it-IT" b="0" i="1" smtClean="0">
                            <a:latin typeface="Cambria Math" panose="02040503050406030204" pitchFamily="18" charset="0"/>
                          </a:rPr>
                          <m:t>𝑇𝐻𝑧</m:t>
                        </m:r>
                      </m:oMath>
                    </m:oMathPara>
                  </a14:m>
                  <a:endParaRPr lang="en-GB" dirty="0"/>
                </a:p>
              </p:txBody>
            </p:sp>
          </mc:Choice>
          <mc:Fallback xmlns="">
            <p:sp>
              <p:nvSpPr>
                <p:cNvPr id="21" name="TextBox 20">
                  <a:extLst>
                    <a:ext uri="{FF2B5EF4-FFF2-40B4-BE49-F238E27FC236}">
                      <a16:creationId xmlns:a16="http://schemas.microsoft.com/office/drawing/2014/main" id="{E7746273-5F49-4A31-9FA1-6D6A7AEFEC25}"/>
                    </a:ext>
                  </a:extLst>
                </p:cNvPr>
                <p:cNvSpPr txBox="1">
                  <a:spLocks noRot="1" noChangeAspect="1" noMove="1" noResize="1" noEditPoints="1" noAdjustHandles="1" noChangeArrowheads="1" noChangeShapeType="1" noTextEdit="1"/>
                </p:cNvSpPr>
                <p:nvPr/>
              </p:nvSpPr>
              <p:spPr>
                <a:xfrm>
                  <a:off x="3082666" y="5435103"/>
                  <a:ext cx="1200137" cy="276999"/>
                </a:xfrm>
                <a:prstGeom prst="rect">
                  <a:avLst/>
                </a:prstGeom>
                <a:blipFill>
                  <a:blip r:embed="rId12"/>
                  <a:stretch>
                    <a:fillRect l="-4569" r="-4061"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BBC239F-261F-4ED8-A505-25361BFF4BC0}"/>
                    </a:ext>
                  </a:extLst>
                </p:cNvPr>
                <p:cNvSpPr txBox="1"/>
                <p:nvPr/>
              </p:nvSpPr>
              <p:spPr>
                <a:xfrm>
                  <a:off x="5108506" y="5435103"/>
                  <a:ext cx="1584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𝛿𝜈</m:t>
                            </m:r>
                          </m:e>
                          <m:sub>
                            <m:r>
                              <a:rPr lang="it-IT" b="0" i="1" smtClean="0">
                                <a:latin typeface="Cambria Math" panose="02040503050406030204" pitchFamily="18" charset="0"/>
                                <a:ea typeface="Cambria Math" panose="02040503050406030204" pitchFamily="18" charset="0"/>
                              </a:rPr>
                              <m:t>𝐻𝑂𝑀</m:t>
                            </m:r>
                          </m:sub>
                        </m:sSub>
                        <m:r>
                          <a:rPr lang="en-GB"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10 </m:t>
                        </m:r>
                        <m:r>
                          <a:rPr lang="it-IT" b="0" i="1" smtClean="0">
                            <a:latin typeface="Cambria Math" panose="02040503050406030204" pitchFamily="18" charset="0"/>
                          </a:rPr>
                          <m:t>𝐻𝑧</m:t>
                        </m:r>
                      </m:oMath>
                    </m:oMathPara>
                  </a14:m>
                  <a:endParaRPr lang="en-GB" dirty="0"/>
                </a:p>
              </p:txBody>
            </p:sp>
          </mc:Choice>
          <mc:Fallback xmlns="">
            <p:sp>
              <p:nvSpPr>
                <p:cNvPr id="22" name="TextBox 21">
                  <a:extLst>
                    <a:ext uri="{FF2B5EF4-FFF2-40B4-BE49-F238E27FC236}">
                      <a16:creationId xmlns:a16="http://schemas.microsoft.com/office/drawing/2014/main" id="{9BBC239F-261F-4ED8-A505-25361BFF4BC0}"/>
                    </a:ext>
                  </a:extLst>
                </p:cNvPr>
                <p:cNvSpPr txBox="1">
                  <a:spLocks noRot="1" noChangeAspect="1" noMove="1" noResize="1" noEditPoints="1" noAdjustHandles="1" noChangeArrowheads="1" noChangeShapeType="1" noTextEdit="1"/>
                </p:cNvSpPr>
                <p:nvPr/>
              </p:nvSpPr>
              <p:spPr>
                <a:xfrm>
                  <a:off x="5108506" y="5435103"/>
                  <a:ext cx="1584088" cy="276999"/>
                </a:xfrm>
                <a:prstGeom prst="rect">
                  <a:avLst/>
                </a:prstGeom>
                <a:blipFill>
                  <a:blip r:embed="rId13"/>
                  <a:stretch>
                    <a:fillRect l="-3462" r="-3077" b="-15556"/>
                  </a:stretch>
                </a:blipFill>
              </p:spPr>
              <p:txBody>
                <a:bodyPr/>
                <a:lstStyle/>
                <a:p>
                  <a:r>
                    <a:rPr lang="en-GB">
                      <a:noFill/>
                    </a:rPr>
                    <a:t> </a:t>
                  </a:r>
                </a:p>
              </p:txBody>
            </p:sp>
          </mc:Fallback>
        </mc:AlternateContent>
      </p:grpSp>
      <p:grpSp>
        <p:nvGrpSpPr>
          <p:cNvPr id="23" name="Group 22">
            <a:extLst>
              <a:ext uri="{FF2B5EF4-FFF2-40B4-BE49-F238E27FC236}">
                <a16:creationId xmlns:a16="http://schemas.microsoft.com/office/drawing/2014/main" id="{2C45C487-E712-4B02-AC5F-3CA0F1E89136}"/>
              </a:ext>
            </a:extLst>
          </p:cNvPr>
          <p:cNvGrpSpPr/>
          <p:nvPr/>
        </p:nvGrpSpPr>
        <p:grpSpPr>
          <a:xfrm>
            <a:off x="1223444" y="4744320"/>
            <a:ext cx="6902565" cy="518540"/>
            <a:chOff x="1383383" y="2024788"/>
            <a:chExt cx="6902565" cy="518540"/>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4257A52-2701-4E4C-BAB4-7551E8825CCE}"/>
                    </a:ext>
                  </a:extLst>
                </p:cNvPr>
                <p:cNvSpPr txBox="1"/>
                <p:nvPr/>
              </p:nvSpPr>
              <p:spPr>
                <a:xfrm>
                  <a:off x="1383383" y="2185139"/>
                  <a:ext cx="10708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𝜏</m:t>
                        </m:r>
                        <m:r>
                          <a:rPr lang="en-GB"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10</m:t>
                        </m:r>
                        <m:r>
                          <a:rPr lang="en-GB" b="0" i="1" smtClean="0">
                            <a:latin typeface="Cambria Math" panose="02040503050406030204" pitchFamily="18" charset="0"/>
                          </a:rPr>
                          <m:t> </m:t>
                        </m:r>
                        <m:r>
                          <a:rPr lang="it-IT" b="0" i="1" smtClean="0">
                            <a:latin typeface="Cambria Math" panose="02040503050406030204" pitchFamily="18" charset="0"/>
                          </a:rPr>
                          <m:t>𝑚</m:t>
                        </m:r>
                        <m:r>
                          <a:rPr lang="en-GB" b="0" i="1" smtClean="0">
                            <a:latin typeface="Cambria Math" panose="02040503050406030204" pitchFamily="18" charset="0"/>
                          </a:rPr>
                          <m:t>𝑠</m:t>
                        </m:r>
                      </m:oMath>
                    </m:oMathPara>
                  </a14:m>
                  <a:endParaRPr lang="en-GB" dirty="0"/>
                </a:p>
              </p:txBody>
            </p:sp>
          </mc:Choice>
          <mc:Fallback xmlns="">
            <p:sp>
              <p:nvSpPr>
                <p:cNvPr id="24" name="TextBox 23">
                  <a:extLst>
                    <a:ext uri="{FF2B5EF4-FFF2-40B4-BE49-F238E27FC236}">
                      <a16:creationId xmlns:a16="http://schemas.microsoft.com/office/drawing/2014/main" id="{A4257A52-2701-4E4C-BAB4-7551E8825CCE}"/>
                    </a:ext>
                  </a:extLst>
                </p:cNvPr>
                <p:cNvSpPr txBox="1">
                  <a:spLocks noRot="1" noChangeAspect="1" noMove="1" noResize="1" noEditPoints="1" noAdjustHandles="1" noChangeArrowheads="1" noChangeShapeType="1" noTextEdit="1"/>
                </p:cNvSpPr>
                <p:nvPr/>
              </p:nvSpPr>
              <p:spPr>
                <a:xfrm>
                  <a:off x="1383383" y="2185139"/>
                  <a:ext cx="1070871" cy="276999"/>
                </a:xfrm>
                <a:prstGeom prst="rect">
                  <a:avLst/>
                </a:prstGeom>
                <a:blipFill>
                  <a:blip r:embed="rId14"/>
                  <a:stretch>
                    <a:fillRect l="-2857" r="-3429"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47AFD55-184F-41BE-9815-4A8B22CA0D93}"/>
                    </a:ext>
                  </a:extLst>
                </p:cNvPr>
                <p:cNvSpPr txBox="1"/>
                <p:nvPr/>
              </p:nvSpPr>
              <p:spPr>
                <a:xfrm>
                  <a:off x="2835502" y="2185139"/>
                  <a:ext cx="1426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r>
                          <a:rPr lang="en-GB" i="1">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25" name="TextBox 24">
                  <a:extLst>
                    <a:ext uri="{FF2B5EF4-FFF2-40B4-BE49-F238E27FC236}">
                      <a16:creationId xmlns:a16="http://schemas.microsoft.com/office/drawing/2014/main" id="{D47AFD55-184F-41BE-9815-4A8B22CA0D93}"/>
                    </a:ext>
                  </a:extLst>
                </p:cNvPr>
                <p:cNvSpPr txBox="1">
                  <a:spLocks noRot="1" noChangeAspect="1" noMove="1" noResize="1" noEditPoints="1" noAdjustHandles="1" noChangeArrowheads="1" noChangeShapeType="1" noTextEdit="1"/>
                </p:cNvSpPr>
                <p:nvPr/>
              </p:nvSpPr>
              <p:spPr>
                <a:xfrm>
                  <a:off x="2835502" y="2185139"/>
                  <a:ext cx="1426544" cy="276999"/>
                </a:xfrm>
                <a:prstGeom prst="rect">
                  <a:avLst/>
                </a:prstGeom>
                <a:blipFill>
                  <a:blip r:embed="rId15"/>
                  <a:stretch>
                    <a:fillRect l="-2137" t="-4444" r="-1282"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2A2A46-0EBE-46ED-93B7-BB6BDD115841}"/>
                    </a:ext>
                  </a:extLst>
                </p:cNvPr>
                <p:cNvSpPr txBox="1"/>
                <p:nvPr/>
              </p:nvSpPr>
              <p:spPr>
                <a:xfrm>
                  <a:off x="4643294" y="2024788"/>
                  <a:ext cx="1810945"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𝑠𝑎𝑡</m:t>
                            </m:r>
                          </m:sub>
                        </m:sSub>
                        <m:r>
                          <a:rPr lang="en-GB"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1.3</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𝑊</m:t>
                            </m:r>
                          </m:num>
                          <m:den>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𝑚</m:t>
                                </m:r>
                              </m:e>
                              <m:sup>
                                <m:r>
                                  <a:rPr lang="en-GB" i="1">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26" name="TextBox 25">
                  <a:extLst>
                    <a:ext uri="{FF2B5EF4-FFF2-40B4-BE49-F238E27FC236}">
                      <a16:creationId xmlns:a16="http://schemas.microsoft.com/office/drawing/2014/main" id="{342A2A46-0EBE-46ED-93B7-BB6BDD115841}"/>
                    </a:ext>
                  </a:extLst>
                </p:cNvPr>
                <p:cNvSpPr txBox="1">
                  <a:spLocks noRot="1" noChangeAspect="1" noMove="1" noResize="1" noEditPoints="1" noAdjustHandles="1" noChangeArrowheads="1" noChangeShapeType="1" noTextEdit="1"/>
                </p:cNvSpPr>
                <p:nvPr/>
              </p:nvSpPr>
              <p:spPr>
                <a:xfrm>
                  <a:off x="4643294" y="2024788"/>
                  <a:ext cx="1810945" cy="51854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9654571-F58C-4942-A315-371BAF11775E}"/>
                    </a:ext>
                  </a:extLst>
                </p:cNvPr>
                <p:cNvSpPr txBox="1"/>
                <p:nvPr/>
              </p:nvSpPr>
              <p:spPr>
                <a:xfrm>
                  <a:off x="6835486" y="2182446"/>
                  <a:ext cx="1450462" cy="279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ea typeface="Cambria Math" panose="02040503050406030204" pitchFamily="18" charset="0"/>
                              </a:rPr>
                            </m:ctrlPr>
                          </m:sSubSupPr>
                          <m:e>
                            <m:r>
                              <a:rPr lang="it-IT" b="0" i="1" smtClean="0">
                                <a:latin typeface="Cambria Math" panose="02040503050406030204" pitchFamily="18" charset="0"/>
                                <a:ea typeface="Cambria Math" panose="02040503050406030204" pitchFamily="18" charset="0"/>
                              </a:rPr>
                              <m:t>𝑃</m:t>
                            </m:r>
                          </m:e>
                          <m:sub>
                            <m:r>
                              <a:rPr lang="it-IT" b="0" i="1" smtClean="0">
                                <a:latin typeface="Cambria Math" panose="02040503050406030204" pitchFamily="18" charset="0"/>
                                <a:ea typeface="Cambria Math" panose="02040503050406030204" pitchFamily="18" charset="0"/>
                              </a:rPr>
                              <m:t>𝑠𝑎𝑡</m:t>
                            </m:r>
                          </m:sub>
                          <m:sup>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𝑚𝑚</m:t>
                            </m:r>
                          </m:sup>
                        </m:sSubSup>
                        <m:r>
                          <a:rPr lang="en-GB"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10 </m:t>
                        </m:r>
                        <m:r>
                          <a:rPr lang="it-IT" b="0" i="1" smtClean="0">
                            <a:latin typeface="Cambria Math" panose="02040503050406030204" pitchFamily="18" charset="0"/>
                            <a:ea typeface="Cambria Math" panose="02040503050406030204" pitchFamily="18" charset="0"/>
                          </a:rPr>
                          <m:t>𝑊</m:t>
                        </m:r>
                      </m:oMath>
                    </m:oMathPara>
                  </a14:m>
                  <a:endParaRPr lang="en-GB" dirty="0"/>
                </a:p>
              </p:txBody>
            </p:sp>
          </mc:Choice>
          <mc:Fallback xmlns="">
            <p:sp>
              <p:nvSpPr>
                <p:cNvPr id="27" name="TextBox 26">
                  <a:extLst>
                    <a:ext uri="{FF2B5EF4-FFF2-40B4-BE49-F238E27FC236}">
                      <a16:creationId xmlns:a16="http://schemas.microsoft.com/office/drawing/2014/main" id="{69654571-F58C-4942-A315-371BAF11775E}"/>
                    </a:ext>
                  </a:extLst>
                </p:cNvPr>
                <p:cNvSpPr txBox="1">
                  <a:spLocks noRot="1" noChangeAspect="1" noMove="1" noResize="1" noEditPoints="1" noAdjustHandles="1" noChangeArrowheads="1" noChangeShapeType="1" noTextEdit="1"/>
                </p:cNvSpPr>
                <p:nvPr/>
              </p:nvSpPr>
              <p:spPr>
                <a:xfrm>
                  <a:off x="6835486" y="2182446"/>
                  <a:ext cx="1450462" cy="279692"/>
                </a:xfrm>
                <a:prstGeom prst="rect">
                  <a:avLst/>
                </a:prstGeom>
                <a:blipFill>
                  <a:blip r:embed="rId17"/>
                  <a:stretch>
                    <a:fillRect l="-3361" t="-2174" r="-2941" b="-17391"/>
                  </a:stretch>
                </a:blipFill>
              </p:spPr>
              <p:txBody>
                <a:bodyPr/>
                <a:lstStyle/>
                <a:p>
                  <a:r>
                    <a:rPr lang="en-GB">
                      <a:noFill/>
                    </a:rPr>
                    <a:t> </a:t>
                  </a:r>
                </a:p>
              </p:txBody>
            </p:sp>
          </mc:Fallback>
        </mc:AlternateContent>
      </p:grpSp>
      <p:cxnSp>
        <p:nvCxnSpPr>
          <p:cNvPr id="29" name="Straight Connector 28">
            <a:extLst>
              <a:ext uri="{FF2B5EF4-FFF2-40B4-BE49-F238E27FC236}">
                <a16:creationId xmlns:a16="http://schemas.microsoft.com/office/drawing/2014/main" id="{E2E50D2C-AE30-4766-B27E-16273B715C40}"/>
              </a:ext>
            </a:extLst>
          </p:cNvPr>
          <p:cNvCxnSpPr>
            <a:cxnSpLocks/>
          </p:cNvCxnSpPr>
          <p:nvPr/>
        </p:nvCxnSpPr>
        <p:spPr>
          <a:xfrm flipV="1">
            <a:off x="521187" y="3285232"/>
            <a:ext cx="11359875" cy="93239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9AB1BA4A-6698-4A0A-B5BE-D4A4F9537848}"/>
              </a:ext>
            </a:extLst>
          </p:cNvPr>
          <p:cNvSpPr>
            <a:spLocks noGrp="1"/>
          </p:cNvSpPr>
          <p:nvPr>
            <p:ph type="sldNum" sz="quarter" idx="10"/>
          </p:nvPr>
        </p:nvSpPr>
        <p:spPr/>
        <p:txBody>
          <a:bodyPr/>
          <a:lstStyle/>
          <a:p>
            <a:pPr algn="ctr"/>
            <a:fld id="{12D39EAA-4E28-463F-9825-0792C837FE92}" type="slidenum">
              <a:rPr lang="en-GB" smtClean="0"/>
              <a:pPr algn="ctr"/>
              <a:t>8</a:t>
            </a:fld>
            <a:r>
              <a:rPr lang="en-GB"/>
              <a:t> / 52</a:t>
            </a:r>
            <a:endParaRPr lang="en-GB" dirty="0"/>
          </a:p>
        </p:txBody>
      </p:sp>
    </p:spTree>
    <p:extLst>
      <p:ext uri="{BB962C8B-B14F-4D97-AF65-F5344CB8AC3E}">
        <p14:creationId xmlns:p14="http://schemas.microsoft.com/office/powerpoint/2010/main" val="333194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E0DC-CBA9-4913-B0DF-460BE12296F5}"/>
              </a:ext>
            </a:extLst>
          </p:cNvPr>
          <p:cNvSpPr>
            <a:spLocks noGrp="1"/>
          </p:cNvSpPr>
          <p:nvPr>
            <p:ph type="title"/>
          </p:nvPr>
        </p:nvSpPr>
        <p:spPr>
          <a:xfrm>
            <a:off x="179999" y="180000"/>
            <a:ext cx="11825035" cy="757130"/>
          </a:xfrm>
        </p:spPr>
        <p:txBody>
          <a:bodyPr/>
          <a:lstStyle/>
          <a:p>
            <a:r>
              <a:rPr lang="en-GB" dirty="0" err="1"/>
              <a:t>Nd:YAG</a:t>
            </a:r>
            <a:endParaRPr lang="en-GB" dirty="0"/>
          </a:p>
        </p:txBody>
      </p:sp>
      <p:pic>
        <p:nvPicPr>
          <p:cNvPr id="3" name="Picture 4" descr="Nd:YAG Crystals | 4Lasers">
            <a:extLst>
              <a:ext uri="{FF2B5EF4-FFF2-40B4-BE49-F238E27FC236}">
                <a16:creationId xmlns:a16="http://schemas.microsoft.com/office/drawing/2014/main" id="{71380349-6D52-4259-B799-D8EAF1BFFE49}"/>
              </a:ext>
            </a:extLst>
          </p:cNvPr>
          <p:cNvPicPr>
            <a:picLocks noChangeAspect="1" noChangeArrowheads="1"/>
          </p:cNvPicPr>
          <p:nvPr/>
        </p:nvPicPr>
        <p:blipFill>
          <a:blip r:embed="rId2">
            <a:clrChange>
              <a:clrFrom>
                <a:srgbClr val="000000">
                  <a:alpha val="9412"/>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804" y="1129740"/>
            <a:ext cx="8984786" cy="4493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A17C44-E061-47BE-8FD1-F048DE3C63EA}"/>
              </a:ext>
            </a:extLst>
          </p:cNvPr>
          <p:cNvSpPr txBox="1"/>
          <p:nvPr/>
        </p:nvSpPr>
        <p:spPr>
          <a:xfrm>
            <a:off x="1041071" y="1129740"/>
            <a:ext cx="5448158" cy="369332"/>
          </a:xfrm>
          <a:prstGeom prst="rect">
            <a:avLst/>
          </a:prstGeom>
          <a:noFill/>
        </p:spPr>
        <p:txBody>
          <a:bodyPr wrap="none" rtlCol="0">
            <a:spAutoFit/>
          </a:bodyPr>
          <a:lstStyle/>
          <a:p>
            <a:r>
              <a:rPr lang="en-GB" dirty="0"/>
              <a:t>Absorption and emission spectra for </a:t>
            </a:r>
            <a:r>
              <a:rPr lang="en-GB" dirty="0" err="1"/>
              <a:t>Nd:YAG</a:t>
            </a:r>
            <a:r>
              <a:rPr lang="en-GB" dirty="0"/>
              <a:t> took online</a:t>
            </a:r>
          </a:p>
        </p:txBody>
      </p:sp>
      <p:sp>
        <p:nvSpPr>
          <p:cNvPr id="5" name="TextBox 4">
            <a:extLst>
              <a:ext uri="{FF2B5EF4-FFF2-40B4-BE49-F238E27FC236}">
                <a16:creationId xmlns:a16="http://schemas.microsoft.com/office/drawing/2014/main" id="{F1D80D96-F666-4F88-8845-AEA81A965815}"/>
              </a:ext>
            </a:extLst>
          </p:cNvPr>
          <p:cNvSpPr txBox="1"/>
          <p:nvPr/>
        </p:nvSpPr>
        <p:spPr>
          <a:xfrm>
            <a:off x="4188031" y="5543594"/>
            <a:ext cx="3955122" cy="369332"/>
          </a:xfrm>
          <a:prstGeom prst="rect">
            <a:avLst/>
          </a:prstGeom>
          <a:noFill/>
        </p:spPr>
        <p:txBody>
          <a:bodyPr wrap="none" rtlCol="0">
            <a:spAutoFit/>
          </a:bodyPr>
          <a:lstStyle/>
          <a:p>
            <a:r>
              <a:rPr lang="en-GB" dirty="0"/>
              <a:t>Not all the emission lines are laser lines!</a:t>
            </a:r>
          </a:p>
        </p:txBody>
      </p:sp>
      <p:grpSp>
        <p:nvGrpSpPr>
          <p:cNvPr id="10" name="Group 9">
            <a:extLst>
              <a:ext uri="{FF2B5EF4-FFF2-40B4-BE49-F238E27FC236}">
                <a16:creationId xmlns:a16="http://schemas.microsoft.com/office/drawing/2014/main" id="{638E9F25-D619-4AC4-8756-E27DBBD1C89A}"/>
              </a:ext>
            </a:extLst>
          </p:cNvPr>
          <p:cNvGrpSpPr/>
          <p:nvPr/>
        </p:nvGrpSpPr>
        <p:grpSpPr>
          <a:xfrm>
            <a:off x="9516093" y="1991526"/>
            <a:ext cx="1221809" cy="2400657"/>
            <a:chOff x="10014857" y="1991526"/>
            <a:chExt cx="1221809" cy="2400657"/>
          </a:xfrm>
        </p:grpSpPr>
        <p:sp>
          <p:nvSpPr>
            <p:cNvPr id="8" name="TextBox 7">
              <a:extLst>
                <a:ext uri="{FF2B5EF4-FFF2-40B4-BE49-F238E27FC236}">
                  <a16:creationId xmlns:a16="http://schemas.microsoft.com/office/drawing/2014/main" id="{33B9E7C4-B681-4A03-8A7B-8FDB2ED0C793}"/>
                </a:ext>
              </a:extLst>
            </p:cNvPr>
            <p:cNvSpPr txBox="1"/>
            <p:nvPr/>
          </p:nvSpPr>
          <p:spPr>
            <a:xfrm>
              <a:off x="10098814" y="2360858"/>
              <a:ext cx="1041070" cy="2031325"/>
            </a:xfrm>
            <a:prstGeom prst="rect">
              <a:avLst/>
            </a:prstGeom>
            <a:noFill/>
          </p:spPr>
          <p:txBody>
            <a:bodyPr wrap="square">
              <a:spAutoFit/>
            </a:bodyPr>
            <a:lstStyle/>
            <a:p>
              <a:r>
                <a:rPr lang="en-GB" dirty="0"/>
                <a:t>946 nm</a:t>
              </a:r>
            </a:p>
            <a:p>
              <a:r>
                <a:rPr lang="en-GB" dirty="0"/>
                <a:t>1064 nm</a:t>
              </a:r>
            </a:p>
            <a:p>
              <a:r>
                <a:rPr lang="en-GB" dirty="0"/>
                <a:t>1123 nm</a:t>
              </a:r>
            </a:p>
            <a:p>
              <a:r>
                <a:rPr lang="en-GB" dirty="0"/>
                <a:t>1319 nm</a:t>
              </a:r>
            </a:p>
            <a:p>
              <a:r>
                <a:rPr lang="en-GB" dirty="0"/>
                <a:t>1338 nm</a:t>
              </a:r>
            </a:p>
            <a:p>
              <a:r>
                <a:rPr lang="en-GB" dirty="0"/>
                <a:t>1415 nm</a:t>
              </a:r>
            </a:p>
            <a:p>
              <a:r>
                <a:rPr lang="en-GB" dirty="0"/>
                <a:t>1444 nm</a:t>
              </a:r>
            </a:p>
          </p:txBody>
        </p:sp>
        <p:sp>
          <p:nvSpPr>
            <p:cNvPr id="9" name="TextBox 8">
              <a:extLst>
                <a:ext uri="{FF2B5EF4-FFF2-40B4-BE49-F238E27FC236}">
                  <a16:creationId xmlns:a16="http://schemas.microsoft.com/office/drawing/2014/main" id="{58A87D84-475F-44AD-8526-4242AA659B2F}"/>
                </a:ext>
              </a:extLst>
            </p:cNvPr>
            <p:cNvSpPr txBox="1"/>
            <p:nvPr/>
          </p:nvSpPr>
          <p:spPr>
            <a:xfrm>
              <a:off x="10014857" y="1991526"/>
              <a:ext cx="1221809" cy="369332"/>
            </a:xfrm>
            <a:prstGeom prst="rect">
              <a:avLst/>
            </a:prstGeom>
            <a:noFill/>
          </p:spPr>
          <p:txBody>
            <a:bodyPr wrap="none" rtlCol="0">
              <a:spAutoFit/>
            </a:bodyPr>
            <a:lstStyle/>
            <a:p>
              <a:r>
                <a:rPr lang="en-GB" b="1" i="1" dirty="0"/>
                <a:t>Laser Lines</a:t>
              </a:r>
            </a:p>
          </p:txBody>
        </p:sp>
      </p:grpSp>
      <p:sp>
        <p:nvSpPr>
          <p:cNvPr id="7" name="Slide Number Placeholder 6">
            <a:extLst>
              <a:ext uri="{FF2B5EF4-FFF2-40B4-BE49-F238E27FC236}">
                <a16:creationId xmlns:a16="http://schemas.microsoft.com/office/drawing/2014/main" id="{EFD4CE76-93AF-4F28-B0C4-35B248609CBB}"/>
              </a:ext>
            </a:extLst>
          </p:cNvPr>
          <p:cNvSpPr>
            <a:spLocks noGrp="1"/>
          </p:cNvSpPr>
          <p:nvPr>
            <p:ph type="sldNum" sz="quarter" idx="10"/>
          </p:nvPr>
        </p:nvSpPr>
        <p:spPr/>
        <p:txBody>
          <a:bodyPr/>
          <a:lstStyle/>
          <a:p>
            <a:pPr algn="ctr"/>
            <a:fld id="{12D39EAA-4E28-463F-9825-0792C837FE92}" type="slidenum">
              <a:rPr lang="en-GB" smtClean="0"/>
              <a:pPr algn="ctr"/>
              <a:t>9</a:t>
            </a:fld>
            <a:r>
              <a:rPr lang="en-GB"/>
              <a:t> / 52</a:t>
            </a:r>
            <a:endParaRPr lang="en-GB" dirty="0"/>
          </a:p>
        </p:txBody>
      </p:sp>
    </p:spTree>
    <p:extLst>
      <p:ext uri="{BB962C8B-B14F-4D97-AF65-F5344CB8AC3E}">
        <p14:creationId xmlns:p14="http://schemas.microsoft.com/office/powerpoint/2010/main" val="3680204551"/>
      </p:ext>
    </p:extLst>
  </p:cSld>
  <p:clrMapOvr>
    <a:masterClrMapping/>
  </p:clrMapOvr>
</p:sld>
</file>

<file path=ppt/theme/theme1.xml><?xml version="1.0" encoding="utf-8"?>
<a:theme xmlns:a="http://schemas.openxmlformats.org/drawingml/2006/main" name="Presentazione standard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GO_0425.potx" id="{0949B42E-7F9E-4F41-898C-64A836582223}" vid="{AB6FBF14-5927-4888-99B1-6B18E01228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3399</Words>
  <Application>Microsoft Office PowerPoint</Application>
  <PresentationFormat>Widescreen</PresentationFormat>
  <Paragraphs>585</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Cambria Math</vt:lpstr>
      <vt:lpstr>Presentazione standard1</vt:lpstr>
      <vt:lpstr>Laser Technologies</vt:lpstr>
      <vt:lpstr>Summary</vt:lpstr>
      <vt:lpstr>Main Laser</vt:lpstr>
      <vt:lpstr>Two Level System</vt:lpstr>
      <vt:lpstr>Light Amplification</vt:lpstr>
      <vt:lpstr>Small Signal Gain and Saturated Gain</vt:lpstr>
      <vt:lpstr>Amplification Bandwidth</vt:lpstr>
      <vt:lpstr>Laser Materials</vt:lpstr>
      <vt:lpstr>Nd:YAG</vt:lpstr>
      <vt:lpstr>Nd:YLF</vt:lpstr>
      <vt:lpstr>Laser Amplifier</vt:lpstr>
      <vt:lpstr>Optical Pump Scheme</vt:lpstr>
      <vt:lpstr>MOPA Architecture</vt:lpstr>
      <vt:lpstr>Laser Oscillator</vt:lpstr>
      <vt:lpstr>Cavity and Modes</vt:lpstr>
      <vt:lpstr>Homogenous Medium</vt:lpstr>
      <vt:lpstr>Inhomogeneous Medium</vt:lpstr>
      <vt:lpstr>Spatial Hole Burning</vt:lpstr>
      <vt:lpstr>Single Longitudinal Mode Laser</vt:lpstr>
      <vt:lpstr>And for the Transversal Modes?</vt:lpstr>
      <vt:lpstr>Nonplanar Ring Oscillator</vt:lpstr>
      <vt:lpstr>Slave Laser</vt:lpstr>
      <vt:lpstr>Beam Cleaning</vt:lpstr>
      <vt:lpstr>VIRGO Main laser</vt:lpstr>
      <vt:lpstr>VIRGO Main Laser</vt:lpstr>
      <vt:lpstr>VIRGO Main laser</vt:lpstr>
      <vt:lpstr>And for Higher Power?</vt:lpstr>
      <vt:lpstr>Possible Technologies</vt:lpstr>
      <vt:lpstr>Non Linear Optic</vt:lpstr>
      <vt:lpstr>Theoretical Framework</vt:lpstr>
      <vt:lpstr>Second Harmonic Generation</vt:lpstr>
      <vt:lpstr>Second Harmonic Generation - 2</vt:lpstr>
      <vt:lpstr>Phase Matching</vt:lpstr>
      <vt:lpstr>Quasi Phase Matching</vt:lpstr>
      <vt:lpstr>Crystals</vt:lpstr>
      <vt:lpstr>PP Crystals</vt:lpstr>
      <vt:lpstr>How to Improve the SHG Efficiency?</vt:lpstr>
      <vt:lpstr>Pockels Cell</vt:lpstr>
      <vt:lpstr>Pockels Cell - 2</vt:lpstr>
      <vt:lpstr>Faraday Effect</vt:lpstr>
      <vt:lpstr>Faraday Isolator</vt:lpstr>
      <vt:lpstr>Sound and Light</vt:lpstr>
      <vt:lpstr>Interaction Light – Sound</vt:lpstr>
      <vt:lpstr>Acousto Optic Modulator</vt:lpstr>
      <vt:lpstr>Longitudinal Acoustic Waves</vt:lpstr>
      <vt:lpstr>Brillouin Instability</vt:lpstr>
      <vt:lpstr>Phase Matching and Brillouin Shift</vt:lpstr>
      <vt:lpstr>Instability Threshold and Effects</vt:lpstr>
      <vt:lpstr>Laser Safety</vt:lpstr>
      <vt:lpstr>Be Careful on Web Info</vt:lpstr>
      <vt:lpstr>It Is Not Really True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Zemax</dc:title>
  <dc:creator>Marco Galimberti</dc:creator>
  <cp:lastModifiedBy>Marco Galimberti</cp:lastModifiedBy>
  <cp:revision>295</cp:revision>
  <dcterms:created xsi:type="dcterms:W3CDTF">2025-02-14T08:50:57Z</dcterms:created>
  <dcterms:modified xsi:type="dcterms:W3CDTF">2026-05-26T20:58:12Z</dcterms:modified>
</cp:coreProperties>
</file>